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2D2B5A1-5326-4066-A363-B33DD7FFC379}">
          <p14:sldIdLst/>
        </p14:section>
        <p14:section name="Untitled Section" id="{00D55D97-82A9-4254-83D2-912FB513DD9E}">
          <p14:sldIdLst>
            <p14:sldId id="256"/>
            <p14:sldId id="257"/>
            <p14:sldId id="261"/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D6DB-BB00-4403-8620-597815E19E8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E22F-B484-4185-9217-D6692926F86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37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D6DB-BB00-4403-8620-597815E19E8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E22F-B484-4185-9217-D6692926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9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D6DB-BB00-4403-8620-597815E19E8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E22F-B484-4185-9217-D6692926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9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D6DB-BB00-4403-8620-597815E19E8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E22F-B484-4185-9217-D6692926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2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D6DB-BB00-4403-8620-597815E19E8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E22F-B484-4185-9217-D6692926F86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47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D6DB-BB00-4403-8620-597815E19E8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E22F-B484-4185-9217-D6692926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8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D6DB-BB00-4403-8620-597815E19E8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E22F-B484-4185-9217-D6692926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8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D6DB-BB00-4403-8620-597815E19E8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E22F-B484-4185-9217-D6692926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7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D6DB-BB00-4403-8620-597815E19E8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E22F-B484-4185-9217-D6692926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2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4ED6DB-BB00-4403-8620-597815E19E8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3AE22F-B484-4185-9217-D6692926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6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D6DB-BB00-4403-8620-597815E19E8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E22F-B484-4185-9217-D6692926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2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4ED6DB-BB00-4403-8620-597815E19E8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3AE22F-B484-4185-9217-D6692926F86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59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AAE9-FBE7-453D-ACA8-19C8EC308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238702"/>
            <a:ext cx="10058400" cy="2159981"/>
          </a:xfrm>
        </p:spPr>
        <p:txBody>
          <a:bodyPr>
            <a:normAutofit/>
          </a:bodyPr>
          <a:lstStyle/>
          <a:p>
            <a:r>
              <a:rPr lang="en-US" sz="6600" b="1" dirty="0"/>
              <a:t>Minimum </a:t>
            </a:r>
            <a:r>
              <a:rPr lang="en-US" sz="6600" b="1" dirty="0" err="1"/>
              <a:t>Makespan</a:t>
            </a:r>
            <a:r>
              <a:rPr lang="en-US" sz="6600" b="1" dirty="0"/>
              <a:t>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8784F-3CE9-404E-9395-E9CB0AF4F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092" y="4613276"/>
            <a:ext cx="10058400" cy="1143000"/>
          </a:xfrm>
        </p:spPr>
        <p:txBody>
          <a:bodyPr/>
          <a:lstStyle/>
          <a:p>
            <a:r>
              <a:rPr lang="en-US" dirty="0"/>
              <a:t>Murun Enkhee</a:t>
            </a:r>
          </a:p>
        </p:txBody>
      </p:sp>
    </p:spTree>
    <p:extLst>
      <p:ext uri="{BB962C8B-B14F-4D97-AF65-F5344CB8AC3E}">
        <p14:creationId xmlns:p14="http://schemas.microsoft.com/office/powerpoint/2010/main" val="59940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4680-EFC5-4A74-BF5C-D14A61B8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E8E15-8397-44D9-A267-A0A8577D2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6BE7FD-AF03-47C0-B6D4-3529C7E01348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Online </a:t>
            </a:r>
            <a:r>
              <a:rPr lang="en-US" b="1"/>
              <a:t>List Scheduling </a:t>
            </a:r>
            <a:r>
              <a:rPr lang="en-US"/>
              <a:t>Algorithm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1AD8F5-354B-430E-816B-2CD7165BD26B}"/>
              </a:ext>
            </a:extLst>
          </p:cNvPr>
          <p:cNvSpPr txBox="1">
            <a:spLocks/>
          </p:cNvSpPr>
          <p:nvPr/>
        </p:nvSpPr>
        <p:spPr>
          <a:xfrm>
            <a:off x="1092024" y="482891"/>
            <a:ext cx="2104828" cy="6364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/>
              <a:t>The</a:t>
            </a:r>
            <a:r>
              <a:rPr lang="en-US" sz="2800"/>
              <a:t> Famous 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8C3085-E753-4FB0-AF68-982E4DB6500D}"/>
              </a:ext>
            </a:extLst>
          </p:cNvPr>
          <p:cNvSpPr/>
          <p:nvPr/>
        </p:nvSpPr>
        <p:spPr>
          <a:xfrm>
            <a:off x="2211901" y="5329658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0A7790-E23F-458A-8073-043A25F77632}"/>
              </a:ext>
            </a:extLst>
          </p:cNvPr>
          <p:cNvSpPr/>
          <p:nvPr/>
        </p:nvSpPr>
        <p:spPr>
          <a:xfrm>
            <a:off x="4763811" y="5313892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EB9BD7-2201-40E7-9507-DF4D9B385EA4}"/>
              </a:ext>
            </a:extLst>
          </p:cNvPr>
          <p:cNvSpPr/>
          <p:nvPr/>
        </p:nvSpPr>
        <p:spPr>
          <a:xfrm>
            <a:off x="4763811" y="5014347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7EFBA1-E423-42A8-B058-543AC7F1FD9B}"/>
              </a:ext>
            </a:extLst>
          </p:cNvPr>
          <p:cNvSpPr/>
          <p:nvPr/>
        </p:nvSpPr>
        <p:spPr>
          <a:xfrm>
            <a:off x="3888827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2F9B21-2BE9-4A66-9C0B-282778DAA401}"/>
              </a:ext>
            </a:extLst>
          </p:cNvPr>
          <p:cNvSpPr/>
          <p:nvPr/>
        </p:nvSpPr>
        <p:spPr>
          <a:xfrm>
            <a:off x="4503682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F7F10B-B88D-4FBB-B6D8-9F02F95AB1AB}"/>
              </a:ext>
            </a:extLst>
          </p:cNvPr>
          <p:cNvSpPr/>
          <p:nvPr/>
        </p:nvSpPr>
        <p:spPr>
          <a:xfrm>
            <a:off x="5118537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A836EAC-E363-43AB-AA27-D379E6B966EB}"/>
              </a:ext>
            </a:extLst>
          </p:cNvPr>
          <p:cNvSpPr txBox="1">
            <a:spLocks/>
          </p:cNvSpPr>
          <p:nvPr/>
        </p:nvSpPr>
        <p:spPr>
          <a:xfrm>
            <a:off x="5801183" y="2968003"/>
            <a:ext cx="1094127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BAAE5C7-03DF-4BEC-BB97-F9E9CEF3EAA5}"/>
              </a:ext>
            </a:extLst>
          </p:cNvPr>
          <p:cNvSpPr txBox="1">
            <a:spLocks/>
          </p:cNvSpPr>
          <p:nvPr/>
        </p:nvSpPr>
        <p:spPr>
          <a:xfrm>
            <a:off x="6416037" y="2968003"/>
            <a:ext cx="1094127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 jobs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7026BC-2137-4046-B6D8-49C4A30BF009}"/>
              </a:ext>
            </a:extLst>
          </p:cNvPr>
          <p:cNvSpPr/>
          <p:nvPr/>
        </p:nvSpPr>
        <p:spPr>
          <a:xfrm>
            <a:off x="9306911" y="3045372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28F9E8-6067-48A0-B9FB-F47712D2E918}"/>
              </a:ext>
            </a:extLst>
          </p:cNvPr>
          <p:cNvCxnSpPr/>
          <p:nvPr/>
        </p:nvCxnSpPr>
        <p:spPr>
          <a:xfrm flipH="1">
            <a:off x="9722068" y="3021139"/>
            <a:ext cx="688428" cy="1923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85C566C-86F6-4F61-B106-F2C6765685DE}"/>
              </a:ext>
            </a:extLst>
          </p:cNvPr>
          <p:cNvSpPr/>
          <p:nvPr/>
        </p:nvSpPr>
        <p:spPr>
          <a:xfrm>
            <a:off x="1117774" y="4178447"/>
            <a:ext cx="1094127" cy="1450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me MACHINE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775368-EC2B-4DBD-9864-485EC8C48997}"/>
              </a:ext>
            </a:extLst>
          </p:cNvPr>
          <p:cNvSpPr/>
          <p:nvPr/>
        </p:nvSpPr>
        <p:spPr>
          <a:xfrm>
            <a:off x="3649190" y="4178446"/>
            <a:ext cx="1094127" cy="1450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me MACHINE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2C6F047-750A-4FEA-83EA-C6CA0C930EC1}"/>
              </a:ext>
            </a:extLst>
          </p:cNvPr>
          <p:cNvSpPr txBox="1">
            <a:spLocks/>
          </p:cNvSpPr>
          <p:nvPr/>
        </p:nvSpPr>
        <p:spPr>
          <a:xfrm>
            <a:off x="3443846" y="513837"/>
            <a:ext cx="3843370" cy="762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Introduced by Graham in 1966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56E9C33-C116-47CA-BCDC-5491B5D2A189}"/>
              </a:ext>
            </a:extLst>
          </p:cNvPr>
          <p:cNvSpPr txBox="1">
            <a:spLocks/>
          </p:cNvSpPr>
          <p:nvPr/>
        </p:nvSpPr>
        <p:spPr>
          <a:xfrm>
            <a:off x="10378966" y="2767432"/>
            <a:ext cx="1324307" cy="55588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Processing Time</a:t>
            </a:r>
          </a:p>
        </p:txBody>
      </p:sp>
    </p:spTree>
    <p:extLst>
      <p:ext uri="{BB962C8B-B14F-4D97-AF65-F5344CB8AC3E}">
        <p14:creationId xmlns:p14="http://schemas.microsoft.com/office/powerpoint/2010/main" val="127179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1BA0-2E71-4A1E-9DB0-DB9BBD6A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080B-3414-48E0-AF9B-C990D427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D694E3-19D3-4124-9956-3AC03747F413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Online </a:t>
            </a:r>
            <a:r>
              <a:rPr lang="en-US" b="1"/>
              <a:t>List Scheduling </a:t>
            </a:r>
            <a:r>
              <a:rPr lang="en-US"/>
              <a:t>Algorithm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AFC574-57B3-4C03-AE37-4E6E196CB5D0}"/>
              </a:ext>
            </a:extLst>
          </p:cNvPr>
          <p:cNvSpPr txBox="1">
            <a:spLocks/>
          </p:cNvSpPr>
          <p:nvPr/>
        </p:nvSpPr>
        <p:spPr>
          <a:xfrm>
            <a:off x="1092024" y="482891"/>
            <a:ext cx="2104828" cy="6364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/>
              <a:t>The</a:t>
            </a:r>
            <a:r>
              <a:rPr lang="en-US" sz="2800"/>
              <a:t> Famous 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BA384-5436-4E2F-93D8-65A26686C496}"/>
              </a:ext>
            </a:extLst>
          </p:cNvPr>
          <p:cNvSpPr/>
          <p:nvPr/>
        </p:nvSpPr>
        <p:spPr>
          <a:xfrm>
            <a:off x="2211901" y="5329658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9F6B8-C6E5-4F05-AD4B-3A7E972A1F0B}"/>
              </a:ext>
            </a:extLst>
          </p:cNvPr>
          <p:cNvSpPr/>
          <p:nvPr/>
        </p:nvSpPr>
        <p:spPr>
          <a:xfrm>
            <a:off x="4763811" y="5313892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54F1A5-33E2-4AEE-918C-C93DE3E6ACC1}"/>
              </a:ext>
            </a:extLst>
          </p:cNvPr>
          <p:cNvSpPr/>
          <p:nvPr/>
        </p:nvSpPr>
        <p:spPr>
          <a:xfrm>
            <a:off x="4763811" y="5014347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53AA9-DBE0-4E30-BCA2-7DA89EB5B3EE}"/>
              </a:ext>
            </a:extLst>
          </p:cNvPr>
          <p:cNvSpPr/>
          <p:nvPr/>
        </p:nvSpPr>
        <p:spPr>
          <a:xfrm>
            <a:off x="2211901" y="5030112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FF2451-1942-4AF9-BBB6-FC894A976B43}"/>
              </a:ext>
            </a:extLst>
          </p:cNvPr>
          <p:cNvSpPr/>
          <p:nvPr/>
        </p:nvSpPr>
        <p:spPr>
          <a:xfrm>
            <a:off x="4503682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5D7DC-4837-455F-8504-11C2FA49EC94}"/>
              </a:ext>
            </a:extLst>
          </p:cNvPr>
          <p:cNvSpPr/>
          <p:nvPr/>
        </p:nvSpPr>
        <p:spPr>
          <a:xfrm>
            <a:off x="5118537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03EA2-C80D-4D04-A03E-294D50CA312C}"/>
              </a:ext>
            </a:extLst>
          </p:cNvPr>
          <p:cNvSpPr txBox="1">
            <a:spLocks/>
          </p:cNvSpPr>
          <p:nvPr/>
        </p:nvSpPr>
        <p:spPr>
          <a:xfrm>
            <a:off x="5801183" y="2968003"/>
            <a:ext cx="1094127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986574F-8EC7-4969-B8AD-4355758509E7}"/>
              </a:ext>
            </a:extLst>
          </p:cNvPr>
          <p:cNvSpPr txBox="1">
            <a:spLocks/>
          </p:cNvSpPr>
          <p:nvPr/>
        </p:nvSpPr>
        <p:spPr>
          <a:xfrm>
            <a:off x="6416037" y="2968003"/>
            <a:ext cx="1094127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 jobs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404943-816D-4E34-99C5-E2E9E1038ED1}"/>
              </a:ext>
            </a:extLst>
          </p:cNvPr>
          <p:cNvSpPr/>
          <p:nvPr/>
        </p:nvSpPr>
        <p:spPr>
          <a:xfrm>
            <a:off x="9306911" y="3045372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9D1468-A0B1-4F97-BB50-09CB2FEB92CF}"/>
              </a:ext>
            </a:extLst>
          </p:cNvPr>
          <p:cNvCxnSpPr/>
          <p:nvPr/>
        </p:nvCxnSpPr>
        <p:spPr>
          <a:xfrm flipH="1">
            <a:off x="9722068" y="3021139"/>
            <a:ext cx="688428" cy="1923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CBA9968-39F7-467A-9BD2-069EB398D850}"/>
              </a:ext>
            </a:extLst>
          </p:cNvPr>
          <p:cNvSpPr/>
          <p:nvPr/>
        </p:nvSpPr>
        <p:spPr>
          <a:xfrm>
            <a:off x="1117774" y="4178447"/>
            <a:ext cx="1094127" cy="1450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me MACHINE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6BD840-15F3-4828-BCFF-AD7E6425E8EA}"/>
              </a:ext>
            </a:extLst>
          </p:cNvPr>
          <p:cNvSpPr/>
          <p:nvPr/>
        </p:nvSpPr>
        <p:spPr>
          <a:xfrm>
            <a:off x="3649190" y="4178446"/>
            <a:ext cx="1094127" cy="1450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me MACHINE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BBAA843-8AD4-44BE-854B-A1D74468FDA7}"/>
              </a:ext>
            </a:extLst>
          </p:cNvPr>
          <p:cNvSpPr txBox="1">
            <a:spLocks/>
          </p:cNvSpPr>
          <p:nvPr/>
        </p:nvSpPr>
        <p:spPr>
          <a:xfrm>
            <a:off x="3443846" y="513837"/>
            <a:ext cx="3843370" cy="762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Introduced by Graham in 1966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830483A-2EC1-4E4A-BB62-BBBC3B65C03B}"/>
              </a:ext>
            </a:extLst>
          </p:cNvPr>
          <p:cNvSpPr txBox="1">
            <a:spLocks/>
          </p:cNvSpPr>
          <p:nvPr/>
        </p:nvSpPr>
        <p:spPr>
          <a:xfrm>
            <a:off x="10378966" y="2767432"/>
            <a:ext cx="1324307" cy="55588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Processing Time</a:t>
            </a:r>
          </a:p>
        </p:txBody>
      </p:sp>
    </p:spTree>
    <p:extLst>
      <p:ext uri="{BB962C8B-B14F-4D97-AF65-F5344CB8AC3E}">
        <p14:creationId xmlns:p14="http://schemas.microsoft.com/office/powerpoint/2010/main" val="167283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8242-64FD-453A-9EC4-E39E7AB2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BB148-F79A-4B45-B759-F38E694A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F37BD6-FFDA-4856-92FF-2C61D6C63C2F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Online </a:t>
            </a:r>
            <a:r>
              <a:rPr lang="en-US" b="1"/>
              <a:t>List Scheduling </a:t>
            </a:r>
            <a:r>
              <a:rPr lang="en-US"/>
              <a:t>Algorithm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363501-9F03-4A59-8CBF-07757C761EE6}"/>
              </a:ext>
            </a:extLst>
          </p:cNvPr>
          <p:cNvSpPr txBox="1">
            <a:spLocks/>
          </p:cNvSpPr>
          <p:nvPr/>
        </p:nvSpPr>
        <p:spPr>
          <a:xfrm>
            <a:off x="1092024" y="482891"/>
            <a:ext cx="2104828" cy="6364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/>
              <a:t>The</a:t>
            </a:r>
            <a:r>
              <a:rPr lang="en-US" sz="2800"/>
              <a:t> Famous 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B6881-E7EB-4800-ACA8-2B60059E9842}"/>
              </a:ext>
            </a:extLst>
          </p:cNvPr>
          <p:cNvSpPr/>
          <p:nvPr/>
        </p:nvSpPr>
        <p:spPr>
          <a:xfrm>
            <a:off x="2211901" y="5329658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558BD3-D1CB-4580-86C5-A4E1BA6D4634}"/>
              </a:ext>
            </a:extLst>
          </p:cNvPr>
          <p:cNvSpPr/>
          <p:nvPr/>
        </p:nvSpPr>
        <p:spPr>
          <a:xfrm>
            <a:off x="4763811" y="5313892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BAE3F-4D6E-4447-A23A-E8352F3306FC}"/>
              </a:ext>
            </a:extLst>
          </p:cNvPr>
          <p:cNvSpPr/>
          <p:nvPr/>
        </p:nvSpPr>
        <p:spPr>
          <a:xfrm>
            <a:off x="4763811" y="5014347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F40411-BDCD-4296-A2D8-ECFB13954B71}"/>
              </a:ext>
            </a:extLst>
          </p:cNvPr>
          <p:cNvSpPr/>
          <p:nvPr/>
        </p:nvSpPr>
        <p:spPr>
          <a:xfrm>
            <a:off x="2211901" y="5030112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F8CF1D-3973-45DE-ABB3-8EEBA41C3C35}"/>
              </a:ext>
            </a:extLst>
          </p:cNvPr>
          <p:cNvSpPr/>
          <p:nvPr/>
        </p:nvSpPr>
        <p:spPr>
          <a:xfrm>
            <a:off x="4750676" y="4693781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B90F14-F553-4ABA-9AD6-C4836C643091}"/>
              </a:ext>
            </a:extLst>
          </p:cNvPr>
          <p:cNvSpPr/>
          <p:nvPr/>
        </p:nvSpPr>
        <p:spPr>
          <a:xfrm>
            <a:off x="5118537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F36DEF7-3027-4FCB-8760-53AEABBAE6B1}"/>
              </a:ext>
            </a:extLst>
          </p:cNvPr>
          <p:cNvSpPr txBox="1">
            <a:spLocks/>
          </p:cNvSpPr>
          <p:nvPr/>
        </p:nvSpPr>
        <p:spPr>
          <a:xfrm>
            <a:off x="5801183" y="2968003"/>
            <a:ext cx="1094127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4D938FB-25B7-4DA0-A8B2-CD39A8C61611}"/>
              </a:ext>
            </a:extLst>
          </p:cNvPr>
          <p:cNvSpPr txBox="1">
            <a:spLocks/>
          </p:cNvSpPr>
          <p:nvPr/>
        </p:nvSpPr>
        <p:spPr>
          <a:xfrm>
            <a:off x="6416037" y="2968003"/>
            <a:ext cx="1094127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 jobs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9ADB93-2AFD-44A5-8B7B-02C9CE11FE05}"/>
              </a:ext>
            </a:extLst>
          </p:cNvPr>
          <p:cNvSpPr/>
          <p:nvPr/>
        </p:nvSpPr>
        <p:spPr>
          <a:xfrm>
            <a:off x="9306911" y="3045372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47F6CC-1B2E-475B-B4CD-08CEA09719CC}"/>
              </a:ext>
            </a:extLst>
          </p:cNvPr>
          <p:cNvCxnSpPr/>
          <p:nvPr/>
        </p:nvCxnSpPr>
        <p:spPr>
          <a:xfrm flipH="1">
            <a:off x="9722068" y="3021139"/>
            <a:ext cx="688428" cy="1923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925A108-0BD6-4E5A-8FC3-9B0535229A6A}"/>
              </a:ext>
            </a:extLst>
          </p:cNvPr>
          <p:cNvSpPr/>
          <p:nvPr/>
        </p:nvSpPr>
        <p:spPr>
          <a:xfrm>
            <a:off x="1117774" y="4178447"/>
            <a:ext cx="1094127" cy="1450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me MACHINE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051989-6C80-40C0-B706-BA4963A12899}"/>
              </a:ext>
            </a:extLst>
          </p:cNvPr>
          <p:cNvSpPr/>
          <p:nvPr/>
        </p:nvSpPr>
        <p:spPr>
          <a:xfrm>
            <a:off x="3649190" y="4178446"/>
            <a:ext cx="1094127" cy="1450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me MACHINE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4CFE7F9-FFBB-4862-85AD-0986E61E3A0A}"/>
              </a:ext>
            </a:extLst>
          </p:cNvPr>
          <p:cNvSpPr txBox="1">
            <a:spLocks/>
          </p:cNvSpPr>
          <p:nvPr/>
        </p:nvSpPr>
        <p:spPr>
          <a:xfrm>
            <a:off x="3443846" y="513837"/>
            <a:ext cx="3843370" cy="762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Introduced by Graham in 1966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E287A94-B43C-447F-A3AF-863CC9BC0482}"/>
              </a:ext>
            </a:extLst>
          </p:cNvPr>
          <p:cNvSpPr txBox="1">
            <a:spLocks/>
          </p:cNvSpPr>
          <p:nvPr/>
        </p:nvSpPr>
        <p:spPr>
          <a:xfrm>
            <a:off x="10378966" y="2767432"/>
            <a:ext cx="1324307" cy="55588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Processing Time</a:t>
            </a:r>
          </a:p>
        </p:txBody>
      </p:sp>
    </p:spTree>
    <p:extLst>
      <p:ext uri="{BB962C8B-B14F-4D97-AF65-F5344CB8AC3E}">
        <p14:creationId xmlns:p14="http://schemas.microsoft.com/office/powerpoint/2010/main" val="183931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67B7-4EA2-4EB9-B4A6-41DD2E38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AB5E-B14A-40DA-A71A-17B53D83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64AF85-F7E3-4416-8924-44D0B3AFC824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Online </a:t>
            </a:r>
            <a:r>
              <a:rPr lang="en-US" b="1" dirty="0"/>
              <a:t>List Scheduling </a:t>
            </a:r>
            <a:r>
              <a:rPr lang="en-US" dirty="0"/>
              <a:t>Algorithm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3DB350-92FE-4CD0-834F-6E99E0B046C5}"/>
              </a:ext>
            </a:extLst>
          </p:cNvPr>
          <p:cNvSpPr txBox="1">
            <a:spLocks/>
          </p:cNvSpPr>
          <p:nvPr/>
        </p:nvSpPr>
        <p:spPr>
          <a:xfrm>
            <a:off x="1092024" y="482891"/>
            <a:ext cx="2104828" cy="6364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/>
              <a:t>The</a:t>
            </a:r>
            <a:r>
              <a:rPr lang="en-US" sz="2800"/>
              <a:t> Famous 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5D61A3-47C9-4C44-A8D2-E4EDAEC757E2}"/>
              </a:ext>
            </a:extLst>
          </p:cNvPr>
          <p:cNvSpPr/>
          <p:nvPr/>
        </p:nvSpPr>
        <p:spPr>
          <a:xfrm>
            <a:off x="2211901" y="5329658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7AE9A-F028-4252-B462-106D397BB0A2}"/>
              </a:ext>
            </a:extLst>
          </p:cNvPr>
          <p:cNvSpPr/>
          <p:nvPr/>
        </p:nvSpPr>
        <p:spPr>
          <a:xfrm>
            <a:off x="4763811" y="5313892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49870E-ECF0-4F5B-8DA0-A25C8C37C9D9}"/>
              </a:ext>
            </a:extLst>
          </p:cNvPr>
          <p:cNvSpPr/>
          <p:nvPr/>
        </p:nvSpPr>
        <p:spPr>
          <a:xfrm>
            <a:off x="4763811" y="5014347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607558-6FE4-4E0B-AB3B-D777053608B4}"/>
              </a:ext>
            </a:extLst>
          </p:cNvPr>
          <p:cNvSpPr/>
          <p:nvPr/>
        </p:nvSpPr>
        <p:spPr>
          <a:xfrm>
            <a:off x="2211901" y="5030112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CE586E-06FB-409C-96E2-688EC3983582}"/>
              </a:ext>
            </a:extLst>
          </p:cNvPr>
          <p:cNvSpPr/>
          <p:nvPr/>
        </p:nvSpPr>
        <p:spPr>
          <a:xfrm>
            <a:off x="4750676" y="4693781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A3E90D-5916-4FE5-9507-C68A61F59A53}"/>
              </a:ext>
            </a:extLst>
          </p:cNvPr>
          <p:cNvSpPr/>
          <p:nvPr/>
        </p:nvSpPr>
        <p:spPr>
          <a:xfrm>
            <a:off x="2211900" y="4706918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38EE7D2-BD77-4243-939C-F7CF2F6A9A8C}"/>
              </a:ext>
            </a:extLst>
          </p:cNvPr>
          <p:cNvSpPr txBox="1">
            <a:spLocks/>
          </p:cNvSpPr>
          <p:nvPr/>
        </p:nvSpPr>
        <p:spPr>
          <a:xfrm>
            <a:off x="5801183" y="2968003"/>
            <a:ext cx="1094127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D42106-AC86-4ACA-9789-84DEB6370F19}"/>
              </a:ext>
            </a:extLst>
          </p:cNvPr>
          <p:cNvSpPr txBox="1">
            <a:spLocks/>
          </p:cNvSpPr>
          <p:nvPr/>
        </p:nvSpPr>
        <p:spPr>
          <a:xfrm>
            <a:off x="6416037" y="2968003"/>
            <a:ext cx="1094127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 jobs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B8F3D5-2677-40ED-91CA-8FB88220E642}"/>
              </a:ext>
            </a:extLst>
          </p:cNvPr>
          <p:cNvSpPr/>
          <p:nvPr/>
        </p:nvSpPr>
        <p:spPr>
          <a:xfrm>
            <a:off x="9306911" y="3045372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2560B4-4DB2-490D-AF8C-A3B554E7410B}"/>
              </a:ext>
            </a:extLst>
          </p:cNvPr>
          <p:cNvCxnSpPr/>
          <p:nvPr/>
        </p:nvCxnSpPr>
        <p:spPr>
          <a:xfrm flipH="1">
            <a:off x="9722068" y="3021139"/>
            <a:ext cx="688428" cy="1923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BFFF1C9-3DBD-4AC1-A9C8-5793F9BEECD1}"/>
              </a:ext>
            </a:extLst>
          </p:cNvPr>
          <p:cNvSpPr/>
          <p:nvPr/>
        </p:nvSpPr>
        <p:spPr>
          <a:xfrm>
            <a:off x="1117774" y="4178447"/>
            <a:ext cx="1094127" cy="1450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me MACHINE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2C92D9-725E-4443-9DF2-30F6284A3AA4}"/>
              </a:ext>
            </a:extLst>
          </p:cNvPr>
          <p:cNvSpPr/>
          <p:nvPr/>
        </p:nvSpPr>
        <p:spPr>
          <a:xfrm>
            <a:off x="3649190" y="4178446"/>
            <a:ext cx="1094127" cy="1450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me MACHINE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0463B6F-B564-4D75-97A2-6AAA4BAAA3E6}"/>
              </a:ext>
            </a:extLst>
          </p:cNvPr>
          <p:cNvSpPr txBox="1">
            <a:spLocks/>
          </p:cNvSpPr>
          <p:nvPr/>
        </p:nvSpPr>
        <p:spPr>
          <a:xfrm>
            <a:off x="3443846" y="513837"/>
            <a:ext cx="3843370" cy="762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Introduced by Graham in 1966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371C2D9-2CF4-469A-9619-B4FC534EDFDD}"/>
              </a:ext>
            </a:extLst>
          </p:cNvPr>
          <p:cNvSpPr txBox="1">
            <a:spLocks/>
          </p:cNvSpPr>
          <p:nvPr/>
        </p:nvSpPr>
        <p:spPr>
          <a:xfrm>
            <a:off x="10378966" y="2767432"/>
            <a:ext cx="1324307" cy="55588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Processing Time</a:t>
            </a:r>
          </a:p>
        </p:txBody>
      </p:sp>
    </p:spTree>
    <p:extLst>
      <p:ext uri="{BB962C8B-B14F-4D97-AF65-F5344CB8AC3E}">
        <p14:creationId xmlns:p14="http://schemas.microsoft.com/office/powerpoint/2010/main" val="4049141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F36D-3025-480B-921D-68EAB887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B18795-9B5D-4373-A92B-1FE6AAB379CA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Online </a:t>
            </a:r>
            <a:r>
              <a:rPr lang="en-US" b="1" dirty="0"/>
              <a:t>List Scheduling </a:t>
            </a:r>
            <a:r>
              <a:rPr lang="en-US" dirty="0"/>
              <a:t>Algorithm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FD2373-2EC6-4B79-9637-F9EF0FBE3948}"/>
              </a:ext>
            </a:extLst>
          </p:cNvPr>
          <p:cNvSpPr txBox="1">
            <a:spLocks/>
          </p:cNvSpPr>
          <p:nvPr/>
        </p:nvSpPr>
        <p:spPr>
          <a:xfrm>
            <a:off x="1092024" y="482891"/>
            <a:ext cx="2104828" cy="6364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/>
              <a:t>The</a:t>
            </a:r>
            <a:r>
              <a:rPr lang="en-US" sz="2800"/>
              <a:t> Famous 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5690C-4CAF-4575-A521-CA5DC0CEB4B0}"/>
              </a:ext>
            </a:extLst>
          </p:cNvPr>
          <p:cNvSpPr/>
          <p:nvPr/>
        </p:nvSpPr>
        <p:spPr>
          <a:xfrm>
            <a:off x="2211901" y="5329658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4D4EAC-3536-448B-B453-234E91C2F8F2}"/>
              </a:ext>
            </a:extLst>
          </p:cNvPr>
          <p:cNvSpPr/>
          <p:nvPr/>
        </p:nvSpPr>
        <p:spPr>
          <a:xfrm>
            <a:off x="4763811" y="5313892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A6618F-EBD9-41A5-AD0F-92BE9F27C71C}"/>
              </a:ext>
            </a:extLst>
          </p:cNvPr>
          <p:cNvSpPr/>
          <p:nvPr/>
        </p:nvSpPr>
        <p:spPr>
          <a:xfrm>
            <a:off x="4763811" y="5014347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DA2D26-2880-4C0F-934E-BE7ED792AA73}"/>
              </a:ext>
            </a:extLst>
          </p:cNvPr>
          <p:cNvSpPr/>
          <p:nvPr/>
        </p:nvSpPr>
        <p:spPr>
          <a:xfrm>
            <a:off x="2211901" y="5030112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78BD7F-CA0F-45DF-8806-B176EA669522}"/>
              </a:ext>
            </a:extLst>
          </p:cNvPr>
          <p:cNvSpPr/>
          <p:nvPr/>
        </p:nvSpPr>
        <p:spPr>
          <a:xfrm>
            <a:off x="4750676" y="4693781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3560B8-2220-4699-952D-8CFA82F92073}"/>
              </a:ext>
            </a:extLst>
          </p:cNvPr>
          <p:cNvSpPr/>
          <p:nvPr/>
        </p:nvSpPr>
        <p:spPr>
          <a:xfrm>
            <a:off x="2211900" y="4706918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1680A2B-50CA-46C7-918B-4B8DA71F5614}"/>
              </a:ext>
            </a:extLst>
          </p:cNvPr>
          <p:cNvSpPr txBox="1">
            <a:spLocks/>
          </p:cNvSpPr>
          <p:nvPr/>
        </p:nvSpPr>
        <p:spPr>
          <a:xfrm>
            <a:off x="5801183" y="2968003"/>
            <a:ext cx="1094127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16570EC-848F-4192-B93E-EACBF0D4098A}"/>
              </a:ext>
            </a:extLst>
          </p:cNvPr>
          <p:cNvSpPr txBox="1">
            <a:spLocks/>
          </p:cNvSpPr>
          <p:nvPr/>
        </p:nvSpPr>
        <p:spPr>
          <a:xfrm>
            <a:off x="6416037" y="2968003"/>
            <a:ext cx="1094127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 jobs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F2D663-B5D8-4BEB-AA12-8AE2187E2171}"/>
              </a:ext>
            </a:extLst>
          </p:cNvPr>
          <p:cNvSpPr/>
          <p:nvPr/>
        </p:nvSpPr>
        <p:spPr>
          <a:xfrm>
            <a:off x="9306911" y="3045372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62FD4C-D591-4ECD-8BAD-D4249F325E79}"/>
              </a:ext>
            </a:extLst>
          </p:cNvPr>
          <p:cNvCxnSpPr/>
          <p:nvPr/>
        </p:nvCxnSpPr>
        <p:spPr>
          <a:xfrm flipH="1">
            <a:off x="9722068" y="3021139"/>
            <a:ext cx="688428" cy="1923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F70BD4B-7857-414A-AB09-4E6D60F4F1FF}"/>
              </a:ext>
            </a:extLst>
          </p:cNvPr>
          <p:cNvSpPr/>
          <p:nvPr/>
        </p:nvSpPr>
        <p:spPr>
          <a:xfrm>
            <a:off x="1117774" y="4178447"/>
            <a:ext cx="1094127" cy="1450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me MACHINE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D2994D-F7F1-44C4-8A4C-2994D5E09286}"/>
              </a:ext>
            </a:extLst>
          </p:cNvPr>
          <p:cNvSpPr/>
          <p:nvPr/>
        </p:nvSpPr>
        <p:spPr>
          <a:xfrm>
            <a:off x="3649190" y="4178446"/>
            <a:ext cx="1094127" cy="1450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me MACHINE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7229C68-74FD-4AB8-B18F-2326B0D8990E}"/>
              </a:ext>
            </a:extLst>
          </p:cNvPr>
          <p:cNvSpPr txBox="1">
            <a:spLocks/>
          </p:cNvSpPr>
          <p:nvPr/>
        </p:nvSpPr>
        <p:spPr>
          <a:xfrm>
            <a:off x="3443846" y="513837"/>
            <a:ext cx="3843370" cy="762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Introduced by Graham in 1966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DA0CEB1-A3EA-4B8C-8550-1C26378548E3}"/>
              </a:ext>
            </a:extLst>
          </p:cNvPr>
          <p:cNvSpPr txBox="1">
            <a:spLocks/>
          </p:cNvSpPr>
          <p:nvPr/>
        </p:nvSpPr>
        <p:spPr>
          <a:xfrm>
            <a:off x="10378966" y="2767432"/>
            <a:ext cx="1324307" cy="55588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Processing Time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00BDBC7-498E-4ED0-A924-52F6DA40D57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16037" y="4163158"/>
            <a:ext cx="4061720" cy="13870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Makespan</a:t>
            </a:r>
            <a:r>
              <a:rPr lang="en-US" sz="2800" dirty="0"/>
              <a:t> = 13.</a:t>
            </a:r>
          </a:p>
          <a:p>
            <a:r>
              <a:rPr lang="en-US" sz="2800" dirty="0"/>
              <a:t>However, OPT can do 11</a:t>
            </a:r>
          </a:p>
        </p:txBody>
      </p:sp>
    </p:spTree>
    <p:extLst>
      <p:ext uri="{BB962C8B-B14F-4D97-AF65-F5344CB8AC3E}">
        <p14:creationId xmlns:p14="http://schemas.microsoft.com/office/powerpoint/2010/main" val="391898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AEECC-0101-4C5F-BB63-580D5FC0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4446928" cy="4023360"/>
          </a:xfrm>
        </p:spPr>
        <p:txBody>
          <a:bodyPr/>
          <a:lstStyle/>
          <a:p>
            <a:r>
              <a:rPr lang="en-US" b="1" dirty="0"/>
              <a:t>Upper Bound</a:t>
            </a:r>
          </a:p>
          <a:p>
            <a:r>
              <a:rPr lang="en-US" b="1" dirty="0"/>
              <a:t>(2 – 1/m) – List </a:t>
            </a:r>
            <a:r>
              <a:rPr lang="en-US" dirty="0"/>
              <a:t>by Graham 1966 </a:t>
            </a:r>
          </a:p>
          <a:p>
            <a:r>
              <a:rPr lang="en-US" dirty="0"/>
              <a:t>1.986 – </a:t>
            </a:r>
            <a:r>
              <a:rPr lang="en-US" dirty="0" err="1"/>
              <a:t>Bartal</a:t>
            </a:r>
            <a:r>
              <a:rPr lang="en-US" dirty="0"/>
              <a:t> et al.</a:t>
            </a:r>
          </a:p>
          <a:p>
            <a:r>
              <a:rPr lang="en-US" dirty="0"/>
              <a:t>1.945 – Karger et al</a:t>
            </a:r>
          </a:p>
          <a:p>
            <a:r>
              <a:rPr lang="en-US" dirty="0"/>
              <a:t>1.923 – M2 by Susan et al.</a:t>
            </a:r>
          </a:p>
          <a:p>
            <a:r>
              <a:rPr lang="en-US" b="1" dirty="0"/>
              <a:t>1.9201 – MR </a:t>
            </a:r>
            <a:r>
              <a:rPr lang="en-US" dirty="0"/>
              <a:t>by Fleischer &amp; Wahl 2000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AB1DAF8-61CC-458A-890B-3DC8B40EE890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Previous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BBF48E-141E-45C1-B21F-A15B68E5696D}"/>
              </a:ext>
            </a:extLst>
          </p:cNvPr>
          <p:cNvSpPr txBox="1">
            <a:spLocks/>
          </p:cNvSpPr>
          <p:nvPr/>
        </p:nvSpPr>
        <p:spPr>
          <a:xfrm>
            <a:off x="5837446" y="1845734"/>
            <a:ext cx="3317065" cy="10235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Lower Bound </a:t>
            </a:r>
            <a:r>
              <a:rPr lang="en-US" dirty="0"/>
              <a:t>/current best/</a:t>
            </a:r>
          </a:p>
          <a:p>
            <a:r>
              <a:rPr lang="en-US" dirty="0"/>
              <a:t> 1.853 – Gormley et al.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346B17-3FCA-4A37-A909-0597F572D797}"/>
              </a:ext>
            </a:extLst>
          </p:cNvPr>
          <p:cNvCxnSpPr/>
          <p:nvPr/>
        </p:nvCxnSpPr>
        <p:spPr>
          <a:xfrm>
            <a:off x="735724" y="2033752"/>
            <a:ext cx="0" cy="2384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24D4AC4-80E4-4F54-850B-39D91DDF3169}"/>
              </a:ext>
            </a:extLst>
          </p:cNvPr>
          <p:cNvSpPr txBox="1">
            <a:spLocks/>
          </p:cNvSpPr>
          <p:nvPr/>
        </p:nvSpPr>
        <p:spPr>
          <a:xfrm>
            <a:off x="5837445" y="3038658"/>
            <a:ext cx="4499479" cy="10235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Randomized Upper Bound </a:t>
            </a:r>
            <a:r>
              <a:rPr lang="en-US" dirty="0"/>
              <a:t>/current best/</a:t>
            </a:r>
          </a:p>
          <a:p>
            <a:r>
              <a:rPr lang="en-US" dirty="0"/>
              <a:t> </a:t>
            </a:r>
            <a:r>
              <a:rPr lang="en-US" b="1" dirty="0"/>
              <a:t>1.916 – Rand </a:t>
            </a:r>
            <a:r>
              <a:rPr lang="en-US" dirty="0"/>
              <a:t>by Susan et al. 2002</a:t>
            </a:r>
          </a:p>
        </p:txBody>
      </p:sp>
    </p:spTree>
    <p:extLst>
      <p:ext uri="{BB962C8B-B14F-4D97-AF65-F5344CB8AC3E}">
        <p14:creationId xmlns:p14="http://schemas.microsoft.com/office/powerpoint/2010/main" val="3679619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4A70-FD10-4519-859A-0E660862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</a:t>
            </a:r>
            <a:r>
              <a:rPr lang="en-US" b="1" dirty="0"/>
              <a:t>Input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BD488-A2E3-4191-A22D-DA2F4C85E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028030" cy="3961232"/>
          </a:xfrm>
        </p:spPr>
        <p:txBody>
          <a:bodyPr/>
          <a:lstStyle/>
          <a:p>
            <a:r>
              <a:rPr lang="en-US" dirty="0"/>
              <a:t>Uniform Distribution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9A810D-FB29-4394-8A0A-ED03E7D39DE8}"/>
              </a:ext>
            </a:extLst>
          </p:cNvPr>
          <p:cNvSpPr txBox="1">
            <a:spLocks/>
          </p:cNvSpPr>
          <p:nvPr/>
        </p:nvSpPr>
        <p:spPr>
          <a:xfrm>
            <a:off x="4234618" y="1845734"/>
            <a:ext cx="3028030" cy="39612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Normal Distribution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EA5EEA-9251-472A-BC34-19C2429F60C0}"/>
              </a:ext>
            </a:extLst>
          </p:cNvPr>
          <p:cNvSpPr txBox="1">
            <a:spLocks/>
          </p:cNvSpPr>
          <p:nvPr/>
        </p:nvSpPr>
        <p:spPr>
          <a:xfrm>
            <a:off x="7371956" y="1845734"/>
            <a:ext cx="3028030" cy="39612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Zipfian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03A967-C9FD-424A-9E3C-3CF83BB32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492" y="2329141"/>
            <a:ext cx="3488464" cy="2616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C39B31-02BD-4E0A-AA9E-0889E4A82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739" y="2329141"/>
            <a:ext cx="3488464" cy="2616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458091-D396-4681-AD11-71D9EFD1C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2" y="2333195"/>
            <a:ext cx="3627557" cy="272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31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9343-DDAD-4C74-A627-1CD64104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98" y="207775"/>
            <a:ext cx="3585079" cy="42284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Report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77DDE6-A38C-475B-B50F-71911A998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033158"/>
              </p:ext>
            </p:extLst>
          </p:nvPr>
        </p:nvGraphicFramePr>
        <p:xfrm>
          <a:off x="98798" y="567557"/>
          <a:ext cx="11994404" cy="5707109"/>
        </p:xfrm>
        <a:graphic>
          <a:graphicData uri="http://schemas.openxmlformats.org/drawingml/2006/table">
            <a:tbl>
              <a:tblPr/>
              <a:tblGrid>
                <a:gridCol w="2306531">
                  <a:extLst>
                    <a:ext uri="{9D8B030D-6E8A-4147-A177-3AD203B41FA5}">
                      <a16:colId xmlns:a16="http://schemas.microsoft.com/office/drawing/2014/main" val="1329480102"/>
                    </a:ext>
                  </a:extLst>
                </a:gridCol>
                <a:gridCol w="1855830">
                  <a:extLst>
                    <a:ext uri="{9D8B030D-6E8A-4147-A177-3AD203B41FA5}">
                      <a16:colId xmlns:a16="http://schemas.microsoft.com/office/drawing/2014/main" val="880644222"/>
                    </a:ext>
                  </a:extLst>
                </a:gridCol>
                <a:gridCol w="1643735">
                  <a:extLst>
                    <a:ext uri="{9D8B030D-6E8A-4147-A177-3AD203B41FA5}">
                      <a16:colId xmlns:a16="http://schemas.microsoft.com/office/drawing/2014/main" val="2832573706"/>
                    </a:ext>
                  </a:extLst>
                </a:gridCol>
                <a:gridCol w="2297694">
                  <a:extLst>
                    <a:ext uri="{9D8B030D-6E8A-4147-A177-3AD203B41FA5}">
                      <a16:colId xmlns:a16="http://schemas.microsoft.com/office/drawing/2014/main" val="1608323112"/>
                    </a:ext>
                  </a:extLst>
                </a:gridCol>
                <a:gridCol w="1232801">
                  <a:extLst>
                    <a:ext uri="{9D8B030D-6E8A-4147-A177-3AD203B41FA5}">
                      <a16:colId xmlns:a16="http://schemas.microsoft.com/office/drawing/2014/main" val="2670857091"/>
                    </a:ext>
                  </a:extLst>
                </a:gridCol>
                <a:gridCol w="1140009">
                  <a:extLst>
                    <a:ext uri="{9D8B030D-6E8A-4147-A177-3AD203B41FA5}">
                      <a16:colId xmlns:a16="http://schemas.microsoft.com/office/drawing/2014/main" val="3760940002"/>
                    </a:ext>
                  </a:extLst>
                </a:gridCol>
                <a:gridCol w="1517804">
                  <a:extLst>
                    <a:ext uri="{9D8B030D-6E8A-4147-A177-3AD203B41FA5}">
                      <a16:colId xmlns:a16="http://schemas.microsoft.com/office/drawing/2014/main" val="2777445270"/>
                    </a:ext>
                  </a:extLst>
                </a:gridCol>
              </a:tblGrid>
              <a:tr h="2507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sequence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Jobs /n/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Machines /m/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Offline Approximation 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Algorithm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58367"/>
                  </a:ext>
                </a:extLst>
              </a:tr>
              <a:tr h="4711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Greedy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Best Deterministic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Best Random /m&gt;7/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750704"/>
                  </a:ext>
                </a:extLst>
              </a:tr>
              <a:tr h="4711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 Scheduling 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 Algorithm 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 Algorithm /avg of 10runs/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283694"/>
                  </a:ext>
                </a:extLst>
              </a:tr>
              <a:tr h="25077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Uniform Distribution </a:t>
                      </a:r>
                    </a:p>
                  </a:txBody>
                  <a:tcPr marL="4336" marR="4336" marT="433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                  (1&lt;Tp&lt;150)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15161.76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15191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15191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19401.7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581444"/>
                  </a:ext>
                </a:extLst>
              </a:tr>
              <a:tr h="250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1518.65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1586.71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1586.71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1890.23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14590"/>
                  </a:ext>
                </a:extLst>
              </a:tr>
              <a:tr h="250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512.93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588.86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588.86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682.64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225853"/>
                  </a:ext>
                </a:extLst>
              </a:tr>
              <a:tr h="250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              (200&lt;Tp&lt;500)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697703.07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697835.85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697835.85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892607.39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88326"/>
                  </a:ext>
                </a:extLst>
              </a:tr>
              <a:tr h="250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69770.44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70036.74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70036.74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83628.11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882026"/>
                  </a:ext>
                </a:extLst>
              </a:tr>
              <a:tr h="250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23323.91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23538.27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23538.27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27806.87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662539"/>
                  </a:ext>
                </a:extLst>
              </a:tr>
              <a:tr h="25077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 Distribution</a:t>
                      </a:r>
                    </a:p>
                  </a:txBody>
                  <a:tcPr marL="4336" marR="4336" marT="433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                  (1&lt;Tp&lt;170)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19997.99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20015.61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20015.61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25600.01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92957"/>
                  </a:ext>
                </a:extLst>
              </a:tr>
              <a:tr h="250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2053.66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2291.78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2434.17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382600"/>
                  </a:ext>
                </a:extLst>
              </a:tr>
              <a:tr h="250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689.89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750.39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750.39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868.49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71694"/>
                  </a:ext>
                </a:extLst>
              </a:tr>
              <a:tr h="250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             (0&lt;Tp&lt;650)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600335.77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600366.77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600366.77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767888.58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717133"/>
                  </a:ext>
                </a:extLst>
              </a:tr>
              <a:tr h="250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60044.81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60282.12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60282.12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72080.16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469441"/>
                  </a:ext>
                </a:extLst>
              </a:tr>
              <a:tr h="250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20036.75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20332.37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21457.02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24019.45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757608"/>
                  </a:ext>
                </a:extLst>
              </a:tr>
              <a:tr h="25077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Zipfian Distribution</a:t>
                      </a:r>
                    </a:p>
                  </a:txBody>
                  <a:tcPr marL="4336" marR="4336" marT="433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             (0&lt;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&lt;1034)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1034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1211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1211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1175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768947"/>
                  </a:ext>
                </a:extLst>
              </a:tr>
              <a:tr h="250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1034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1046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1046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1043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704868"/>
                  </a:ext>
                </a:extLst>
              </a:tr>
              <a:tr h="250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1034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826790"/>
                  </a:ext>
                </a:extLst>
              </a:tr>
              <a:tr h="250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11361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11529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11529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14714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24690"/>
                  </a:ext>
                </a:extLst>
              </a:tr>
              <a:tr h="250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3974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4068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4068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4038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317956"/>
                  </a:ext>
                </a:extLst>
              </a:tr>
              <a:tr h="250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3974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3998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3998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3991</a:t>
                      </a:r>
                    </a:p>
                  </a:txBody>
                  <a:tcPr marL="4336" marR="4336" marT="4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3074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BA93A01-D3C6-4D36-8C3A-0856D9D9B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2" t="13911" r="11597" b="13656"/>
          <a:stretch/>
        </p:blipFill>
        <p:spPr>
          <a:xfrm>
            <a:off x="524993" y="2060027"/>
            <a:ext cx="1366344" cy="10007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D7D475-37F6-4608-9277-037197DFE6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2" t="12218" r="10164" b="10508"/>
          <a:stretch/>
        </p:blipFill>
        <p:spPr>
          <a:xfrm>
            <a:off x="407891" y="3429000"/>
            <a:ext cx="1691365" cy="1284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99833F-A6C9-4DB2-89A9-BDF96EB346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1" t="13939" r="10968" b="9053"/>
          <a:stretch/>
        </p:blipFill>
        <p:spPr>
          <a:xfrm>
            <a:off x="407891" y="4972538"/>
            <a:ext cx="1691365" cy="130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60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C871-E854-4624-8329-A40803B4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6F3D9-80E9-47D8-A45B-BFA7955F1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S. Albers. On Randomized Online Scheduling. </a:t>
            </a:r>
            <a:r>
              <a:rPr lang="en-US" i="1" dirty="0"/>
              <a:t>Proceeding STOC’02 Proceedings of the thirty-fourth annual ACM symposium on Theory of Computing</a:t>
            </a:r>
            <a:r>
              <a:rPr lang="en-US" dirty="0"/>
              <a:t>, pages 134-143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S. Albers. Better Bounds for online scheduling. </a:t>
            </a:r>
            <a:r>
              <a:rPr lang="en-US" i="1" dirty="0"/>
              <a:t>SIAM Journal on Computing</a:t>
            </a:r>
            <a:r>
              <a:rPr lang="en-US" dirty="0"/>
              <a:t>, 29:459-473, 1999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Y. </a:t>
            </a:r>
            <a:r>
              <a:rPr lang="en-US" dirty="0" err="1"/>
              <a:t>Bartal</a:t>
            </a:r>
            <a:r>
              <a:rPr lang="en-US" dirty="0"/>
              <a:t>, H. </a:t>
            </a:r>
            <a:r>
              <a:rPr lang="en-US" dirty="0" err="1"/>
              <a:t>Karlo</a:t>
            </a:r>
            <a:r>
              <a:rPr lang="en-US" dirty="0"/>
              <a:t> and Y. </a:t>
            </a:r>
            <a:r>
              <a:rPr lang="en-US" dirty="0" err="1"/>
              <a:t>Rabani</a:t>
            </a:r>
            <a:r>
              <a:rPr lang="en-US" dirty="0"/>
              <a:t>. A better lower bound for on-line scheduling. </a:t>
            </a:r>
            <a:r>
              <a:rPr lang="en-US" i="1" dirty="0"/>
              <a:t>Information Processing Letters</a:t>
            </a:r>
            <a:r>
              <a:rPr lang="en-US" dirty="0"/>
              <a:t>, 50:113-116, 1994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R. Fleisher and </a:t>
            </a:r>
            <a:r>
              <a:rPr lang="en-US" dirty="0" err="1"/>
              <a:t>M.Wahl</a:t>
            </a:r>
            <a:r>
              <a:rPr lang="en-US" dirty="0"/>
              <a:t>. Online scheduling revisited. </a:t>
            </a:r>
            <a:r>
              <a:rPr lang="en-US" i="1" dirty="0"/>
              <a:t>Proc. 8th Annual European Symposium on Algorithms, </a:t>
            </a:r>
            <a:r>
              <a:rPr lang="en-US" dirty="0"/>
              <a:t>Springer LNCS, 2000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T. Gormley, N. </a:t>
            </a:r>
            <a:r>
              <a:rPr lang="en-US" dirty="0" err="1"/>
              <a:t>Reingold</a:t>
            </a:r>
            <a:r>
              <a:rPr lang="en-US" dirty="0"/>
              <a:t>, E. </a:t>
            </a:r>
            <a:r>
              <a:rPr lang="en-US" dirty="0" err="1"/>
              <a:t>Torng</a:t>
            </a:r>
            <a:r>
              <a:rPr lang="en-US" dirty="0"/>
              <a:t> and J. Westbrook. Generating adversaries for request-answer games. </a:t>
            </a:r>
            <a:r>
              <a:rPr lang="en-US" i="1" dirty="0"/>
              <a:t>Pro . 11th ACM-SIAM Symposium on Dis rete Algorithms </a:t>
            </a:r>
            <a:r>
              <a:rPr lang="en-US" dirty="0"/>
              <a:t>, 564-565, 2000.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R.L. Graham. Bounds for certain multi-processing anomalies</a:t>
            </a:r>
            <a:r>
              <a:rPr lang="en-US" i="1" dirty="0"/>
              <a:t>. Bell System Technical Journal</a:t>
            </a:r>
            <a:r>
              <a:rPr lang="en-US" dirty="0"/>
              <a:t>, 45:1563-1581, 1966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6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214C-8D72-457A-B313-89F17FA9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2F178-D653-43E6-869F-9DC2E195D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Makespan</a:t>
            </a:r>
            <a:r>
              <a:rPr lang="en-US" dirty="0"/>
              <a:t> Problem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Previous Work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Online</a:t>
            </a:r>
            <a:r>
              <a:rPr lang="en-US" dirty="0"/>
              <a:t> </a:t>
            </a:r>
            <a:r>
              <a:rPr lang="en-US" b="1" dirty="0"/>
              <a:t>List</a:t>
            </a:r>
            <a:r>
              <a:rPr lang="en-US" dirty="0"/>
              <a:t> Scheduling Algorithm – Greedy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Online</a:t>
            </a:r>
            <a:r>
              <a:rPr lang="en-US" dirty="0"/>
              <a:t> </a:t>
            </a:r>
            <a:r>
              <a:rPr lang="en-US" b="1" dirty="0"/>
              <a:t>MR</a:t>
            </a:r>
            <a:r>
              <a:rPr lang="en-US" dirty="0"/>
              <a:t> Algorithm – Current Best Deterministic Algorithm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Online</a:t>
            </a:r>
            <a:r>
              <a:rPr lang="en-US" dirty="0"/>
              <a:t> </a:t>
            </a:r>
            <a:r>
              <a:rPr lang="en-US" b="1" dirty="0"/>
              <a:t>Rand</a:t>
            </a:r>
            <a:r>
              <a:rPr lang="en-US" dirty="0"/>
              <a:t> Algorithm – Current Best Randomized Algorithm for general case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Offline</a:t>
            </a:r>
            <a:r>
              <a:rPr lang="en-US" dirty="0"/>
              <a:t> Algorithm – NEAR Optimal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Input Sequence </a:t>
            </a:r>
            <a:r>
              <a:rPr lang="en-US" dirty="0"/>
              <a:t>Generation</a:t>
            </a:r>
            <a:endParaRPr lang="en-US" b="1" dirty="0"/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Uniformly</a:t>
            </a:r>
            <a:r>
              <a:rPr lang="en-US" dirty="0"/>
              <a:t> Distributed Randoms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Normally</a:t>
            </a:r>
            <a:r>
              <a:rPr lang="en-US" dirty="0"/>
              <a:t> Distributed Randoms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Zipfian</a:t>
            </a:r>
            <a:r>
              <a:rPr lang="en-US" dirty="0"/>
              <a:t> Distributed Randoms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Report Table</a:t>
            </a:r>
          </a:p>
        </p:txBody>
      </p:sp>
    </p:spTree>
    <p:extLst>
      <p:ext uri="{BB962C8B-B14F-4D97-AF65-F5344CB8AC3E}">
        <p14:creationId xmlns:p14="http://schemas.microsoft.com/office/powerpoint/2010/main" val="241563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F3A3-BEF3-4583-A8C1-EEC89B47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 err="1"/>
              <a:t>Makespan</a:t>
            </a:r>
            <a:r>
              <a:rPr lang="en-US" dirty="0"/>
              <a:t> Problem?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925FA0-7C6A-4602-B0D8-79D59762A7C0}"/>
              </a:ext>
            </a:extLst>
          </p:cNvPr>
          <p:cNvSpPr txBox="1">
            <a:spLocks/>
          </p:cNvSpPr>
          <p:nvPr/>
        </p:nvSpPr>
        <p:spPr>
          <a:xfrm>
            <a:off x="1333762" y="2123674"/>
            <a:ext cx="1094127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/>
              <a:t>Basic</a:t>
            </a:r>
            <a:endParaRPr lang="en-US" sz="28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0E2EE0-FC69-4294-A6AB-3E4AFF0EFB53}"/>
              </a:ext>
            </a:extLst>
          </p:cNvPr>
          <p:cNvSpPr txBox="1">
            <a:spLocks/>
          </p:cNvSpPr>
          <p:nvPr/>
        </p:nvSpPr>
        <p:spPr>
          <a:xfrm>
            <a:off x="3115267" y="2123674"/>
            <a:ext cx="1971740" cy="8317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b="1" dirty="0"/>
              <a:t>Legendary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1096F0-49B1-4D8C-BE6A-A1319AC4982C}"/>
              </a:ext>
            </a:extLst>
          </p:cNvPr>
          <p:cNvSpPr txBox="1">
            <a:spLocks/>
          </p:cNvSpPr>
          <p:nvPr/>
        </p:nvSpPr>
        <p:spPr>
          <a:xfrm>
            <a:off x="5579416" y="2123674"/>
            <a:ext cx="1094127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Classic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ADFE528-44B7-495D-8F69-5BC67B6BEE71}"/>
              </a:ext>
            </a:extLst>
          </p:cNvPr>
          <p:cNvSpPr txBox="1">
            <a:spLocks/>
          </p:cNvSpPr>
          <p:nvPr/>
        </p:nvSpPr>
        <p:spPr>
          <a:xfrm>
            <a:off x="7861738" y="2123674"/>
            <a:ext cx="2291255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SCHEDULING!</a:t>
            </a:r>
          </a:p>
        </p:txBody>
      </p:sp>
    </p:spTree>
    <p:extLst>
      <p:ext uri="{BB962C8B-B14F-4D97-AF65-F5344CB8AC3E}">
        <p14:creationId xmlns:p14="http://schemas.microsoft.com/office/powerpoint/2010/main" val="404149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18D1-D129-4E83-AD21-C806A445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 err="1"/>
              <a:t>Makespan</a:t>
            </a:r>
            <a:r>
              <a:rPr lang="en-US" dirty="0"/>
              <a:t>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639EA-5C2B-4FF4-ABD4-1915BF772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762" y="2123674"/>
            <a:ext cx="1094127" cy="555880"/>
          </a:xfrm>
        </p:spPr>
        <p:txBody>
          <a:bodyPr>
            <a:normAutofit/>
          </a:bodyPr>
          <a:lstStyle/>
          <a:p>
            <a:r>
              <a:rPr lang="en-US" sz="2800" b="1" dirty="0"/>
              <a:t>Basic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C8B5ED-E9EB-4CFF-894F-46D4EF3BAAEB}"/>
              </a:ext>
            </a:extLst>
          </p:cNvPr>
          <p:cNvSpPr txBox="1">
            <a:spLocks/>
          </p:cNvSpPr>
          <p:nvPr/>
        </p:nvSpPr>
        <p:spPr>
          <a:xfrm>
            <a:off x="3115267" y="2123674"/>
            <a:ext cx="1971740" cy="8317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b="1" dirty="0"/>
              <a:t>Legendary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E3F0B9-05DD-4031-89F5-466A0CE5D4B3}"/>
              </a:ext>
            </a:extLst>
          </p:cNvPr>
          <p:cNvSpPr txBox="1">
            <a:spLocks/>
          </p:cNvSpPr>
          <p:nvPr/>
        </p:nvSpPr>
        <p:spPr>
          <a:xfrm>
            <a:off x="5579416" y="2123674"/>
            <a:ext cx="1094127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Classic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8EFE4C-DF0E-4B83-81A0-8003DCFF381A}"/>
              </a:ext>
            </a:extLst>
          </p:cNvPr>
          <p:cNvSpPr/>
          <p:nvPr/>
        </p:nvSpPr>
        <p:spPr>
          <a:xfrm>
            <a:off x="2044262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D6295-3BD3-4A29-BC34-CF47F4D07C13}"/>
              </a:ext>
            </a:extLst>
          </p:cNvPr>
          <p:cNvSpPr/>
          <p:nvPr/>
        </p:nvSpPr>
        <p:spPr>
          <a:xfrm>
            <a:off x="2659117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F0B9F0-6F5D-4725-AC2B-58A982DFBE42}"/>
              </a:ext>
            </a:extLst>
          </p:cNvPr>
          <p:cNvSpPr/>
          <p:nvPr/>
        </p:nvSpPr>
        <p:spPr>
          <a:xfrm>
            <a:off x="3273972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CD53B9-0938-4436-B335-F9FB471AB8A4}"/>
              </a:ext>
            </a:extLst>
          </p:cNvPr>
          <p:cNvSpPr/>
          <p:nvPr/>
        </p:nvSpPr>
        <p:spPr>
          <a:xfrm>
            <a:off x="3888827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74ACA3-A35F-418F-92C1-AB33351352B6}"/>
              </a:ext>
            </a:extLst>
          </p:cNvPr>
          <p:cNvSpPr/>
          <p:nvPr/>
        </p:nvSpPr>
        <p:spPr>
          <a:xfrm>
            <a:off x="4503682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DEBAB-9AC0-433B-86DA-FF5E727220D3}"/>
              </a:ext>
            </a:extLst>
          </p:cNvPr>
          <p:cNvSpPr/>
          <p:nvPr/>
        </p:nvSpPr>
        <p:spPr>
          <a:xfrm>
            <a:off x="5118537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34E68F8-FB28-423D-82E1-540BB9012F8C}"/>
              </a:ext>
            </a:extLst>
          </p:cNvPr>
          <p:cNvSpPr txBox="1">
            <a:spLocks/>
          </p:cNvSpPr>
          <p:nvPr/>
        </p:nvSpPr>
        <p:spPr>
          <a:xfrm>
            <a:off x="5801183" y="2968003"/>
            <a:ext cx="1094127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…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A87CA7-5F89-4520-9CA1-D52C8495E6C8}"/>
              </a:ext>
            </a:extLst>
          </p:cNvPr>
          <p:cNvSpPr txBox="1">
            <a:spLocks/>
          </p:cNvSpPr>
          <p:nvPr/>
        </p:nvSpPr>
        <p:spPr>
          <a:xfrm>
            <a:off x="6416037" y="2968003"/>
            <a:ext cx="1094127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 jobs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9663A-2D60-421C-9DF8-014244C11793}"/>
              </a:ext>
            </a:extLst>
          </p:cNvPr>
          <p:cNvSpPr/>
          <p:nvPr/>
        </p:nvSpPr>
        <p:spPr>
          <a:xfrm>
            <a:off x="9306911" y="3045372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05802E0-D335-4165-B418-6C5EE4E9B426}"/>
              </a:ext>
            </a:extLst>
          </p:cNvPr>
          <p:cNvSpPr txBox="1">
            <a:spLocks/>
          </p:cNvSpPr>
          <p:nvPr/>
        </p:nvSpPr>
        <p:spPr>
          <a:xfrm>
            <a:off x="10378966" y="2767432"/>
            <a:ext cx="1324307" cy="55588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Processing Time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DFAABC-B438-4D5F-92B0-2FAAEA40E75D}"/>
              </a:ext>
            </a:extLst>
          </p:cNvPr>
          <p:cNvCxnSpPr/>
          <p:nvPr/>
        </p:nvCxnSpPr>
        <p:spPr>
          <a:xfrm flipH="1">
            <a:off x="9722068" y="3021139"/>
            <a:ext cx="688428" cy="1923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4CFAEAE-E336-410C-9BA6-2CBACAB40F8A}"/>
              </a:ext>
            </a:extLst>
          </p:cNvPr>
          <p:cNvSpPr txBox="1">
            <a:spLocks/>
          </p:cNvSpPr>
          <p:nvPr/>
        </p:nvSpPr>
        <p:spPr>
          <a:xfrm>
            <a:off x="7861738" y="2123674"/>
            <a:ext cx="2291255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SCHEDULING!</a:t>
            </a:r>
          </a:p>
        </p:txBody>
      </p:sp>
    </p:spTree>
    <p:extLst>
      <p:ext uri="{BB962C8B-B14F-4D97-AF65-F5344CB8AC3E}">
        <p14:creationId xmlns:p14="http://schemas.microsoft.com/office/powerpoint/2010/main" val="184076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A476F-54AC-44BA-9CA4-86B3D9C5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 err="1"/>
              <a:t>Makespan</a:t>
            </a:r>
            <a:r>
              <a:rPr lang="en-US" dirty="0"/>
              <a:t> Problem?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F39A3B-AE14-455A-8530-E61CE19DDD4A}"/>
              </a:ext>
            </a:extLst>
          </p:cNvPr>
          <p:cNvSpPr txBox="1">
            <a:spLocks/>
          </p:cNvSpPr>
          <p:nvPr/>
        </p:nvSpPr>
        <p:spPr>
          <a:xfrm>
            <a:off x="1333762" y="2123674"/>
            <a:ext cx="1094127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/>
              <a:t>Basic</a:t>
            </a:r>
            <a:endParaRPr lang="en-US" sz="2800" b="1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0B76581-750F-4458-942A-93A96256D78C}"/>
              </a:ext>
            </a:extLst>
          </p:cNvPr>
          <p:cNvSpPr txBox="1">
            <a:spLocks/>
          </p:cNvSpPr>
          <p:nvPr/>
        </p:nvSpPr>
        <p:spPr>
          <a:xfrm>
            <a:off x="3115267" y="2123674"/>
            <a:ext cx="1971740" cy="8317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b="1" dirty="0"/>
              <a:t>Legendary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86D67E7-664D-427E-915D-D72929114422}"/>
              </a:ext>
            </a:extLst>
          </p:cNvPr>
          <p:cNvSpPr txBox="1">
            <a:spLocks/>
          </p:cNvSpPr>
          <p:nvPr/>
        </p:nvSpPr>
        <p:spPr>
          <a:xfrm>
            <a:off x="5579416" y="2123674"/>
            <a:ext cx="1094127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Classic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331AC9-B45F-499B-8DCC-20B969D041EC}"/>
              </a:ext>
            </a:extLst>
          </p:cNvPr>
          <p:cNvSpPr/>
          <p:nvPr/>
        </p:nvSpPr>
        <p:spPr>
          <a:xfrm>
            <a:off x="2044262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4D4D42-B4E0-4795-B614-0DDF23331508}"/>
              </a:ext>
            </a:extLst>
          </p:cNvPr>
          <p:cNvSpPr/>
          <p:nvPr/>
        </p:nvSpPr>
        <p:spPr>
          <a:xfrm>
            <a:off x="2659117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88620B-B337-4722-8E18-84AB597C8B37}"/>
              </a:ext>
            </a:extLst>
          </p:cNvPr>
          <p:cNvSpPr/>
          <p:nvPr/>
        </p:nvSpPr>
        <p:spPr>
          <a:xfrm>
            <a:off x="3273972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FBBFF0-6266-4C84-BF0B-594915B06F19}"/>
              </a:ext>
            </a:extLst>
          </p:cNvPr>
          <p:cNvSpPr/>
          <p:nvPr/>
        </p:nvSpPr>
        <p:spPr>
          <a:xfrm>
            <a:off x="3888827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E36435-38A8-43B7-96D4-62DE8C2BB6EB}"/>
              </a:ext>
            </a:extLst>
          </p:cNvPr>
          <p:cNvSpPr/>
          <p:nvPr/>
        </p:nvSpPr>
        <p:spPr>
          <a:xfrm>
            <a:off x="4503682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4CD971-A279-427A-8FE7-4E178EE0E01F}"/>
              </a:ext>
            </a:extLst>
          </p:cNvPr>
          <p:cNvSpPr/>
          <p:nvPr/>
        </p:nvSpPr>
        <p:spPr>
          <a:xfrm>
            <a:off x="5118537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9790BB0-6E24-4B4B-AA83-7EF3F0725581}"/>
              </a:ext>
            </a:extLst>
          </p:cNvPr>
          <p:cNvSpPr txBox="1">
            <a:spLocks/>
          </p:cNvSpPr>
          <p:nvPr/>
        </p:nvSpPr>
        <p:spPr>
          <a:xfrm>
            <a:off x="5801183" y="2968003"/>
            <a:ext cx="1094127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…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C9D3307-EC02-4611-8B91-ACCD93F1DC53}"/>
              </a:ext>
            </a:extLst>
          </p:cNvPr>
          <p:cNvSpPr txBox="1">
            <a:spLocks/>
          </p:cNvSpPr>
          <p:nvPr/>
        </p:nvSpPr>
        <p:spPr>
          <a:xfrm>
            <a:off x="6416037" y="2968003"/>
            <a:ext cx="1094127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 jobs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0C7E48-C621-42F1-8BA8-16CC3C35509D}"/>
              </a:ext>
            </a:extLst>
          </p:cNvPr>
          <p:cNvSpPr/>
          <p:nvPr/>
        </p:nvSpPr>
        <p:spPr>
          <a:xfrm>
            <a:off x="9306911" y="3045372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8D2A79F-1B9E-451B-9D75-5D4475FDCDC0}"/>
              </a:ext>
            </a:extLst>
          </p:cNvPr>
          <p:cNvSpPr txBox="1">
            <a:spLocks/>
          </p:cNvSpPr>
          <p:nvPr/>
        </p:nvSpPr>
        <p:spPr>
          <a:xfrm>
            <a:off x="10378966" y="2767432"/>
            <a:ext cx="1324307" cy="55588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Processing Time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CBC6B0C-D1D7-4F66-A167-C6D91C0C1414}"/>
              </a:ext>
            </a:extLst>
          </p:cNvPr>
          <p:cNvCxnSpPr/>
          <p:nvPr/>
        </p:nvCxnSpPr>
        <p:spPr>
          <a:xfrm flipH="1">
            <a:off x="9722068" y="3021139"/>
            <a:ext cx="688428" cy="1923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49E06ED-2FF9-41CD-9CD2-763F612D2AE7}"/>
              </a:ext>
            </a:extLst>
          </p:cNvPr>
          <p:cNvSpPr/>
          <p:nvPr/>
        </p:nvSpPr>
        <p:spPr>
          <a:xfrm>
            <a:off x="1117774" y="4178447"/>
            <a:ext cx="1094127" cy="1450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me MACHINE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FF6FB5-372E-4BAE-86CD-1F4C3770F45F}"/>
              </a:ext>
            </a:extLst>
          </p:cNvPr>
          <p:cNvSpPr/>
          <p:nvPr/>
        </p:nvSpPr>
        <p:spPr>
          <a:xfrm>
            <a:off x="3649190" y="4178446"/>
            <a:ext cx="1094127" cy="1450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me MACHINE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738A833-89BF-4505-8263-34B48A4EFDCB}"/>
              </a:ext>
            </a:extLst>
          </p:cNvPr>
          <p:cNvSpPr txBox="1">
            <a:spLocks/>
          </p:cNvSpPr>
          <p:nvPr/>
        </p:nvSpPr>
        <p:spPr>
          <a:xfrm>
            <a:off x="7861738" y="2123674"/>
            <a:ext cx="2291255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SCHEDULING!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8A3D94B6-B3FA-41C5-B09C-6B36133EBF18}"/>
              </a:ext>
            </a:extLst>
          </p:cNvPr>
          <p:cNvSpPr txBox="1">
            <a:spLocks/>
          </p:cNvSpPr>
          <p:nvPr/>
        </p:nvSpPr>
        <p:spPr>
          <a:xfrm>
            <a:off x="5254119" y="4828334"/>
            <a:ext cx="2041108" cy="9523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M machines </a:t>
            </a:r>
          </a:p>
        </p:txBody>
      </p:sp>
    </p:spTree>
    <p:extLst>
      <p:ext uri="{BB962C8B-B14F-4D97-AF65-F5344CB8AC3E}">
        <p14:creationId xmlns:p14="http://schemas.microsoft.com/office/powerpoint/2010/main" val="161626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2474-14CE-468F-B43E-C0D53EDB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 err="1"/>
              <a:t>Makespan</a:t>
            </a:r>
            <a:r>
              <a:rPr lang="en-US" dirty="0"/>
              <a:t> Problem?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CCA755-8E2E-4837-BF8C-B9C9311DC206}"/>
              </a:ext>
            </a:extLst>
          </p:cNvPr>
          <p:cNvSpPr txBox="1">
            <a:spLocks/>
          </p:cNvSpPr>
          <p:nvPr/>
        </p:nvSpPr>
        <p:spPr>
          <a:xfrm>
            <a:off x="1333762" y="2123674"/>
            <a:ext cx="1094127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/>
              <a:t>Basic</a:t>
            </a:r>
            <a:endParaRPr lang="en-US" sz="28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1B2456-35FF-4845-AA59-883A329BA5ED}"/>
              </a:ext>
            </a:extLst>
          </p:cNvPr>
          <p:cNvSpPr txBox="1">
            <a:spLocks/>
          </p:cNvSpPr>
          <p:nvPr/>
        </p:nvSpPr>
        <p:spPr>
          <a:xfrm>
            <a:off x="3115267" y="2123674"/>
            <a:ext cx="1971740" cy="8317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b="1" dirty="0"/>
              <a:t>Legendary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5028F3-B66F-4EDF-B943-9461DD98A715}"/>
              </a:ext>
            </a:extLst>
          </p:cNvPr>
          <p:cNvSpPr txBox="1">
            <a:spLocks/>
          </p:cNvSpPr>
          <p:nvPr/>
        </p:nvSpPr>
        <p:spPr>
          <a:xfrm>
            <a:off x="5579416" y="2123674"/>
            <a:ext cx="1094127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Classic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DADE4-3E69-4BA1-AA66-73BEE6CB9195}"/>
              </a:ext>
            </a:extLst>
          </p:cNvPr>
          <p:cNvSpPr/>
          <p:nvPr/>
        </p:nvSpPr>
        <p:spPr>
          <a:xfrm>
            <a:off x="2044262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C7F3DC-7918-41CD-B965-A77FB20A0EB4}"/>
              </a:ext>
            </a:extLst>
          </p:cNvPr>
          <p:cNvSpPr/>
          <p:nvPr/>
        </p:nvSpPr>
        <p:spPr>
          <a:xfrm>
            <a:off x="2659117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48BA61-A08D-4E15-B312-6A41B43FBC04}"/>
              </a:ext>
            </a:extLst>
          </p:cNvPr>
          <p:cNvSpPr/>
          <p:nvPr/>
        </p:nvSpPr>
        <p:spPr>
          <a:xfrm>
            <a:off x="3273972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D49781-37A4-40DB-A179-D755CAF1FDDC}"/>
              </a:ext>
            </a:extLst>
          </p:cNvPr>
          <p:cNvSpPr/>
          <p:nvPr/>
        </p:nvSpPr>
        <p:spPr>
          <a:xfrm>
            <a:off x="3888827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891FEC-84F7-42C9-899D-A98E6BB8D7F0}"/>
              </a:ext>
            </a:extLst>
          </p:cNvPr>
          <p:cNvSpPr/>
          <p:nvPr/>
        </p:nvSpPr>
        <p:spPr>
          <a:xfrm>
            <a:off x="4503682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472092-4F12-4E24-9D10-A5D3FC696249}"/>
              </a:ext>
            </a:extLst>
          </p:cNvPr>
          <p:cNvSpPr/>
          <p:nvPr/>
        </p:nvSpPr>
        <p:spPr>
          <a:xfrm>
            <a:off x="5118537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C9A3BB8-9371-4D16-B0CC-5BDBEEFEBA28}"/>
              </a:ext>
            </a:extLst>
          </p:cNvPr>
          <p:cNvSpPr txBox="1">
            <a:spLocks/>
          </p:cNvSpPr>
          <p:nvPr/>
        </p:nvSpPr>
        <p:spPr>
          <a:xfrm>
            <a:off x="5801183" y="2968003"/>
            <a:ext cx="1094127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93EC20-01D8-47F4-9412-48571AB263A8}"/>
              </a:ext>
            </a:extLst>
          </p:cNvPr>
          <p:cNvSpPr txBox="1">
            <a:spLocks/>
          </p:cNvSpPr>
          <p:nvPr/>
        </p:nvSpPr>
        <p:spPr>
          <a:xfrm>
            <a:off x="6416037" y="2968003"/>
            <a:ext cx="1094127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 jobs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60497F-EFBA-4D4B-B752-6E8D6652777A}"/>
              </a:ext>
            </a:extLst>
          </p:cNvPr>
          <p:cNvSpPr/>
          <p:nvPr/>
        </p:nvSpPr>
        <p:spPr>
          <a:xfrm>
            <a:off x="9306911" y="3045372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2A3A994-4984-4771-AEB4-34CECF28A6C2}"/>
              </a:ext>
            </a:extLst>
          </p:cNvPr>
          <p:cNvSpPr txBox="1">
            <a:spLocks/>
          </p:cNvSpPr>
          <p:nvPr/>
        </p:nvSpPr>
        <p:spPr>
          <a:xfrm>
            <a:off x="10378966" y="2767432"/>
            <a:ext cx="1324307" cy="55588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Processing Time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9D3CA3-08BC-4884-BF84-B7CB2D01D406}"/>
              </a:ext>
            </a:extLst>
          </p:cNvPr>
          <p:cNvCxnSpPr/>
          <p:nvPr/>
        </p:nvCxnSpPr>
        <p:spPr>
          <a:xfrm flipH="1">
            <a:off x="9722068" y="3021139"/>
            <a:ext cx="688428" cy="1923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4AED420-8062-415A-A065-64119AD5B917}"/>
              </a:ext>
            </a:extLst>
          </p:cNvPr>
          <p:cNvSpPr/>
          <p:nvPr/>
        </p:nvSpPr>
        <p:spPr>
          <a:xfrm>
            <a:off x="1117774" y="4178447"/>
            <a:ext cx="1094127" cy="1450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me MACHINE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EEDFA-1B7A-4776-A239-16DC66C8ADA9}"/>
              </a:ext>
            </a:extLst>
          </p:cNvPr>
          <p:cNvSpPr/>
          <p:nvPr/>
        </p:nvSpPr>
        <p:spPr>
          <a:xfrm>
            <a:off x="3649190" y="4178446"/>
            <a:ext cx="1094127" cy="1450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me MACHINE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8B22102-BD38-4D18-9571-6695CE02FD09}"/>
              </a:ext>
            </a:extLst>
          </p:cNvPr>
          <p:cNvSpPr txBox="1">
            <a:spLocks/>
          </p:cNvSpPr>
          <p:nvPr/>
        </p:nvSpPr>
        <p:spPr>
          <a:xfrm>
            <a:off x="5579416" y="3859667"/>
            <a:ext cx="3575094" cy="121861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Let’s minimize the    max load /</a:t>
            </a:r>
            <a:r>
              <a:rPr lang="en-US" sz="3600" b="1" dirty="0" err="1"/>
              <a:t>makespan</a:t>
            </a:r>
            <a:r>
              <a:rPr lang="en-US" sz="3600" b="1" dirty="0"/>
              <a:t>/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02408BB-6B58-4EC8-8954-9DF32E1D022F}"/>
              </a:ext>
            </a:extLst>
          </p:cNvPr>
          <p:cNvSpPr txBox="1">
            <a:spLocks/>
          </p:cNvSpPr>
          <p:nvPr/>
        </p:nvSpPr>
        <p:spPr>
          <a:xfrm>
            <a:off x="7861738" y="2123674"/>
            <a:ext cx="2291255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SCHEDULING!</a:t>
            </a:r>
          </a:p>
        </p:txBody>
      </p:sp>
    </p:spTree>
    <p:extLst>
      <p:ext uri="{BB962C8B-B14F-4D97-AF65-F5344CB8AC3E}">
        <p14:creationId xmlns:p14="http://schemas.microsoft.com/office/powerpoint/2010/main" val="53197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D89046-F3A8-43FB-804B-2A96C9AF2934}"/>
              </a:ext>
            </a:extLst>
          </p:cNvPr>
          <p:cNvSpPr txBox="1">
            <a:spLocks/>
          </p:cNvSpPr>
          <p:nvPr/>
        </p:nvSpPr>
        <p:spPr>
          <a:xfrm>
            <a:off x="1097280" y="443826"/>
            <a:ext cx="9875520" cy="12935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</a:t>
            </a:r>
            <a:r>
              <a:rPr lang="en-US" b="1" dirty="0" err="1"/>
              <a:t>Makespan</a:t>
            </a:r>
            <a:r>
              <a:rPr lang="en-US" dirty="0"/>
              <a:t> Problem?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A8DF2D-6022-4BA1-B4F2-4B6E8100912C}"/>
              </a:ext>
            </a:extLst>
          </p:cNvPr>
          <p:cNvSpPr txBox="1">
            <a:spLocks/>
          </p:cNvSpPr>
          <p:nvPr/>
        </p:nvSpPr>
        <p:spPr>
          <a:xfrm>
            <a:off x="1333762" y="2123674"/>
            <a:ext cx="1094127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/>
              <a:t>Basic</a:t>
            </a:r>
            <a:endParaRPr lang="en-US" sz="28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0C16BE-C094-4C60-8A9E-E0F488A9B250}"/>
              </a:ext>
            </a:extLst>
          </p:cNvPr>
          <p:cNvSpPr txBox="1">
            <a:spLocks/>
          </p:cNvSpPr>
          <p:nvPr/>
        </p:nvSpPr>
        <p:spPr>
          <a:xfrm>
            <a:off x="3115267" y="2123674"/>
            <a:ext cx="1971740" cy="8317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b="1" dirty="0"/>
              <a:t>Legendary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67CF3-B425-40FB-9353-AF83559C9A3D}"/>
              </a:ext>
            </a:extLst>
          </p:cNvPr>
          <p:cNvSpPr txBox="1">
            <a:spLocks/>
          </p:cNvSpPr>
          <p:nvPr/>
        </p:nvSpPr>
        <p:spPr>
          <a:xfrm>
            <a:off x="5579416" y="2123674"/>
            <a:ext cx="1094127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Classic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52341D-AD70-4845-9446-8F15DF269628}"/>
              </a:ext>
            </a:extLst>
          </p:cNvPr>
          <p:cNvSpPr/>
          <p:nvPr/>
        </p:nvSpPr>
        <p:spPr>
          <a:xfrm>
            <a:off x="2044262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8FABB9-6182-4DF3-87E6-68DC29506EF3}"/>
              </a:ext>
            </a:extLst>
          </p:cNvPr>
          <p:cNvSpPr/>
          <p:nvPr/>
        </p:nvSpPr>
        <p:spPr>
          <a:xfrm>
            <a:off x="2659117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9F7550-CC16-427C-B596-55F7C61ACCF3}"/>
              </a:ext>
            </a:extLst>
          </p:cNvPr>
          <p:cNvSpPr/>
          <p:nvPr/>
        </p:nvSpPr>
        <p:spPr>
          <a:xfrm>
            <a:off x="3273972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B5F61-A827-4F6D-BC2F-5C9F1FB06A0C}"/>
              </a:ext>
            </a:extLst>
          </p:cNvPr>
          <p:cNvSpPr/>
          <p:nvPr/>
        </p:nvSpPr>
        <p:spPr>
          <a:xfrm>
            <a:off x="3888827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C30048-4D9B-4D05-9D83-7ACD01C19A81}"/>
              </a:ext>
            </a:extLst>
          </p:cNvPr>
          <p:cNvSpPr/>
          <p:nvPr/>
        </p:nvSpPr>
        <p:spPr>
          <a:xfrm>
            <a:off x="4503682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8FE0A1-58AB-4234-831E-60C899D9B86A}"/>
              </a:ext>
            </a:extLst>
          </p:cNvPr>
          <p:cNvSpPr/>
          <p:nvPr/>
        </p:nvSpPr>
        <p:spPr>
          <a:xfrm>
            <a:off x="5118537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8E0B47E-E903-4291-9268-0A2EC7C1B6D5}"/>
              </a:ext>
            </a:extLst>
          </p:cNvPr>
          <p:cNvSpPr txBox="1">
            <a:spLocks/>
          </p:cNvSpPr>
          <p:nvPr/>
        </p:nvSpPr>
        <p:spPr>
          <a:xfrm>
            <a:off x="5801183" y="2968003"/>
            <a:ext cx="1094127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…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77E6DD5-E979-4D77-8EE1-5F2CAF7FF053}"/>
              </a:ext>
            </a:extLst>
          </p:cNvPr>
          <p:cNvSpPr txBox="1">
            <a:spLocks/>
          </p:cNvSpPr>
          <p:nvPr/>
        </p:nvSpPr>
        <p:spPr>
          <a:xfrm>
            <a:off x="6416037" y="2968003"/>
            <a:ext cx="1094127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 jobs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CD016A-488B-448C-A830-341C2776894B}"/>
              </a:ext>
            </a:extLst>
          </p:cNvPr>
          <p:cNvSpPr/>
          <p:nvPr/>
        </p:nvSpPr>
        <p:spPr>
          <a:xfrm>
            <a:off x="9306911" y="3045372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B52502-872D-46BD-8B96-3873DACEBF68}"/>
              </a:ext>
            </a:extLst>
          </p:cNvPr>
          <p:cNvCxnSpPr/>
          <p:nvPr/>
        </p:nvCxnSpPr>
        <p:spPr>
          <a:xfrm flipH="1">
            <a:off x="9722068" y="3021139"/>
            <a:ext cx="688428" cy="1923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0B2AB01-0346-4BE9-B195-F06C1EC7AB6E}"/>
              </a:ext>
            </a:extLst>
          </p:cNvPr>
          <p:cNvSpPr/>
          <p:nvPr/>
        </p:nvSpPr>
        <p:spPr>
          <a:xfrm>
            <a:off x="1117774" y="4178447"/>
            <a:ext cx="1094127" cy="1450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me MACHINE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49E95-2A4F-4392-8A2D-F03CEBD7B4E3}"/>
              </a:ext>
            </a:extLst>
          </p:cNvPr>
          <p:cNvSpPr/>
          <p:nvPr/>
        </p:nvSpPr>
        <p:spPr>
          <a:xfrm>
            <a:off x="3649190" y="4178446"/>
            <a:ext cx="1094127" cy="1450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me MACHINE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20B18C5-DCDC-4C84-B1E1-2FB45066D880}"/>
              </a:ext>
            </a:extLst>
          </p:cNvPr>
          <p:cNvSpPr txBox="1">
            <a:spLocks/>
          </p:cNvSpPr>
          <p:nvPr/>
        </p:nvSpPr>
        <p:spPr>
          <a:xfrm>
            <a:off x="5579416" y="3859667"/>
            <a:ext cx="3575094" cy="121861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Let’s minimize the    max load /</a:t>
            </a:r>
            <a:r>
              <a:rPr lang="en-US" sz="3600" b="1" dirty="0" err="1"/>
              <a:t>makespan</a:t>
            </a:r>
            <a:r>
              <a:rPr lang="en-US" sz="3600" b="1" dirty="0"/>
              <a:t>/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5A4641F-E49E-47CF-AD27-469FC5E0FA50}"/>
              </a:ext>
            </a:extLst>
          </p:cNvPr>
          <p:cNvSpPr txBox="1">
            <a:spLocks/>
          </p:cNvSpPr>
          <p:nvPr/>
        </p:nvSpPr>
        <p:spPr>
          <a:xfrm>
            <a:off x="7861738" y="2123674"/>
            <a:ext cx="2291255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SCHEDULING!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FA72A37-F56E-477B-B99F-030147EF77BC}"/>
              </a:ext>
            </a:extLst>
          </p:cNvPr>
          <p:cNvSpPr txBox="1">
            <a:spLocks/>
          </p:cNvSpPr>
          <p:nvPr/>
        </p:nvSpPr>
        <p:spPr>
          <a:xfrm>
            <a:off x="6808076" y="4862929"/>
            <a:ext cx="4997670" cy="19950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How Would You Schedule, </a:t>
            </a:r>
            <a:r>
              <a:rPr lang="en-US" sz="4800" b="1" dirty="0" err="1"/>
              <a:t>tho</a:t>
            </a:r>
            <a:r>
              <a:rPr lang="en-US" sz="4800" b="1" dirty="0"/>
              <a:t>?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FE802D5-FAD1-428D-8AB7-932986D92A39}"/>
              </a:ext>
            </a:extLst>
          </p:cNvPr>
          <p:cNvSpPr txBox="1">
            <a:spLocks/>
          </p:cNvSpPr>
          <p:nvPr/>
        </p:nvSpPr>
        <p:spPr>
          <a:xfrm>
            <a:off x="10378966" y="2767432"/>
            <a:ext cx="1324307" cy="55588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Processing Time</a:t>
            </a:r>
          </a:p>
        </p:txBody>
      </p:sp>
    </p:spTree>
    <p:extLst>
      <p:ext uri="{BB962C8B-B14F-4D97-AF65-F5344CB8AC3E}">
        <p14:creationId xmlns:p14="http://schemas.microsoft.com/office/powerpoint/2010/main" val="378221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1FBB-A465-4BA9-9753-C7ED0A07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</a:t>
            </a:r>
            <a:r>
              <a:rPr lang="en-US" b="1" dirty="0"/>
              <a:t>List Scheduling </a:t>
            </a:r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66FEB-2045-40D4-BD24-1054AA828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024" y="482891"/>
            <a:ext cx="2104828" cy="636461"/>
          </a:xfrm>
        </p:spPr>
        <p:txBody>
          <a:bodyPr>
            <a:normAutofit/>
          </a:bodyPr>
          <a:lstStyle/>
          <a:p>
            <a:r>
              <a:rPr lang="en-US" sz="2800" b="1" dirty="0"/>
              <a:t>The</a:t>
            </a:r>
            <a:r>
              <a:rPr lang="en-US" sz="2800" dirty="0"/>
              <a:t> Famous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835BEB-7163-4B1B-8497-E5FDA648EEC4}"/>
              </a:ext>
            </a:extLst>
          </p:cNvPr>
          <p:cNvSpPr/>
          <p:nvPr/>
        </p:nvSpPr>
        <p:spPr>
          <a:xfrm>
            <a:off x="2211901" y="5329658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61C567-FC11-4E49-BCFF-6275A17848C5}"/>
              </a:ext>
            </a:extLst>
          </p:cNvPr>
          <p:cNvSpPr/>
          <p:nvPr/>
        </p:nvSpPr>
        <p:spPr>
          <a:xfrm>
            <a:off x="2659117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A3B6A4-B2A5-43AC-974D-25452E2A0A8F}"/>
              </a:ext>
            </a:extLst>
          </p:cNvPr>
          <p:cNvSpPr/>
          <p:nvPr/>
        </p:nvSpPr>
        <p:spPr>
          <a:xfrm>
            <a:off x="3273972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C06AD7-6146-473E-B48B-32BF5F918DDC}"/>
              </a:ext>
            </a:extLst>
          </p:cNvPr>
          <p:cNvSpPr/>
          <p:nvPr/>
        </p:nvSpPr>
        <p:spPr>
          <a:xfrm>
            <a:off x="3888827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FD4507-C667-4D96-B891-C39F92868556}"/>
              </a:ext>
            </a:extLst>
          </p:cNvPr>
          <p:cNvSpPr/>
          <p:nvPr/>
        </p:nvSpPr>
        <p:spPr>
          <a:xfrm>
            <a:off x="4503682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C1676A-EB66-4F84-8185-66E1FE1D6013}"/>
              </a:ext>
            </a:extLst>
          </p:cNvPr>
          <p:cNvSpPr/>
          <p:nvPr/>
        </p:nvSpPr>
        <p:spPr>
          <a:xfrm>
            <a:off x="5118537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C069FF-5AC3-478B-9D88-FAC56B9F4984}"/>
              </a:ext>
            </a:extLst>
          </p:cNvPr>
          <p:cNvSpPr txBox="1">
            <a:spLocks/>
          </p:cNvSpPr>
          <p:nvPr/>
        </p:nvSpPr>
        <p:spPr>
          <a:xfrm>
            <a:off x="5801183" y="2968003"/>
            <a:ext cx="1094127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E41636-D980-4604-B5B7-3F8882AEEC4A}"/>
              </a:ext>
            </a:extLst>
          </p:cNvPr>
          <p:cNvSpPr txBox="1">
            <a:spLocks/>
          </p:cNvSpPr>
          <p:nvPr/>
        </p:nvSpPr>
        <p:spPr>
          <a:xfrm>
            <a:off x="6416037" y="2968003"/>
            <a:ext cx="1094127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 jobs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34765B-984B-4D50-B107-111C4110CEBE}"/>
              </a:ext>
            </a:extLst>
          </p:cNvPr>
          <p:cNvSpPr/>
          <p:nvPr/>
        </p:nvSpPr>
        <p:spPr>
          <a:xfrm>
            <a:off x="9306911" y="3045372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A759A8-31C8-406E-AC33-DEFB094487A4}"/>
              </a:ext>
            </a:extLst>
          </p:cNvPr>
          <p:cNvCxnSpPr/>
          <p:nvPr/>
        </p:nvCxnSpPr>
        <p:spPr>
          <a:xfrm flipH="1">
            <a:off x="9722068" y="3021139"/>
            <a:ext cx="688428" cy="1923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889FDF8-75FF-4307-A414-BF20F702AE5F}"/>
              </a:ext>
            </a:extLst>
          </p:cNvPr>
          <p:cNvSpPr/>
          <p:nvPr/>
        </p:nvSpPr>
        <p:spPr>
          <a:xfrm>
            <a:off x="1117774" y="4178447"/>
            <a:ext cx="1094127" cy="1450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me MACHINE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56D70E-B9B5-43F0-B1AF-C1F6EB3C155C}"/>
              </a:ext>
            </a:extLst>
          </p:cNvPr>
          <p:cNvSpPr/>
          <p:nvPr/>
        </p:nvSpPr>
        <p:spPr>
          <a:xfrm>
            <a:off x="3649190" y="4178446"/>
            <a:ext cx="1094127" cy="1450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me MACHINE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234088E-C456-4493-86DC-EC52ABD1C659}"/>
              </a:ext>
            </a:extLst>
          </p:cNvPr>
          <p:cNvSpPr txBox="1">
            <a:spLocks/>
          </p:cNvSpPr>
          <p:nvPr/>
        </p:nvSpPr>
        <p:spPr>
          <a:xfrm>
            <a:off x="3443846" y="513837"/>
            <a:ext cx="3843370" cy="762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Introduced by Graham in 1966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1B0D057-A05D-4191-908E-B255817699D7}"/>
              </a:ext>
            </a:extLst>
          </p:cNvPr>
          <p:cNvSpPr txBox="1">
            <a:spLocks/>
          </p:cNvSpPr>
          <p:nvPr/>
        </p:nvSpPr>
        <p:spPr>
          <a:xfrm>
            <a:off x="10378966" y="2767432"/>
            <a:ext cx="1324307" cy="55588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Processing Time</a:t>
            </a:r>
          </a:p>
        </p:txBody>
      </p:sp>
    </p:spTree>
    <p:extLst>
      <p:ext uri="{BB962C8B-B14F-4D97-AF65-F5344CB8AC3E}">
        <p14:creationId xmlns:p14="http://schemas.microsoft.com/office/powerpoint/2010/main" val="399495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E8A8-3719-4B75-AD79-8866EC27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319D5-AA42-4156-BDD7-90F4FF9EC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E36789-9334-4FA3-B56D-808BB88BB8A3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Online </a:t>
            </a:r>
            <a:r>
              <a:rPr lang="en-US" b="1"/>
              <a:t>List Scheduling </a:t>
            </a:r>
            <a:r>
              <a:rPr lang="en-US"/>
              <a:t>Algorithm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65A952-7887-44FC-80D0-721726CF37C4}"/>
              </a:ext>
            </a:extLst>
          </p:cNvPr>
          <p:cNvSpPr txBox="1">
            <a:spLocks/>
          </p:cNvSpPr>
          <p:nvPr/>
        </p:nvSpPr>
        <p:spPr>
          <a:xfrm>
            <a:off x="1092024" y="482891"/>
            <a:ext cx="2104828" cy="6364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/>
              <a:t>The</a:t>
            </a:r>
            <a:r>
              <a:rPr lang="en-US" sz="2800"/>
              <a:t> Famous 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9644D-4CA8-4C52-9C1C-353693216BBE}"/>
              </a:ext>
            </a:extLst>
          </p:cNvPr>
          <p:cNvSpPr/>
          <p:nvPr/>
        </p:nvSpPr>
        <p:spPr>
          <a:xfrm>
            <a:off x="2211901" y="5329658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1628C3-7CDD-4F2C-A066-9E5EE018FD1E}"/>
              </a:ext>
            </a:extLst>
          </p:cNvPr>
          <p:cNvSpPr/>
          <p:nvPr/>
        </p:nvSpPr>
        <p:spPr>
          <a:xfrm>
            <a:off x="4763811" y="5329657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522FFD-9E4F-4D44-B18C-13429D69BBF0}"/>
              </a:ext>
            </a:extLst>
          </p:cNvPr>
          <p:cNvSpPr/>
          <p:nvPr/>
        </p:nvSpPr>
        <p:spPr>
          <a:xfrm>
            <a:off x="3273972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F493E1-EC97-47AE-A718-8DA5FD46B10B}"/>
              </a:ext>
            </a:extLst>
          </p:cNvPr>
          <p:cNvSpPr/>
          <p:nvPr/>
        </p:nvSpPr>
        <p:spPr>
          <a:xfrm>
            <a:off x="3888827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94CA72-FB71-4C94-9229-4F50D62481BD}"/>
              </a:ext>
            </a:extLst>
          </p:cNvPr>
          <p:cNvSpPr/>
          <p:nvPr/>
        </p:nvSpPr>
        <p:spPr>
          <a:xfrm>
            <a:off x="4503682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EB0EBC-404D-455B-A461-7FE94B076238}"/>
              </a:ext>
            </a:extLst>
          </p:cNvPr>
          <p:cNvSpPr/>
          <p:nvPr/>
        </p:nvSpPr>
        <p:spPr>
          <a:xfrm>
            <a:off x="5118537" y="3053255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7255269-96E2-48E8-9014-C8B6886A7ECE}"/>
              </a:ext>
            </a:extLst>
          </p:cNvPr>
          <p:cNvSpPr txBox="1">
            <a:spLocks/>
          </p:cNvSpPr>
          <p:nvPr/>
        </p:nvSpPr>
        <p:spPr>
          <a:xfrm>
            <a:off x="5801183" y="2968003"/>
            <a:ext cx="1094127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B0C400D-C10D-4DAC-AA39-A9A6648E3B72}"/>
              </a:ext>
            </a:extLst>
          </p:cNvPr>
          <p:cNvSpPr txBox="1">
            <a:spLocks/>
          </p:cNvSpPr>
          <p:nvPr/>
        </p:nvSpPr>
        <p:spPr>
          <a:xfrm>
            <a:off x="6416037" y="2968003"/>
            <a:ext cx="1094127" cy="555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 jobs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91D8E-BF86-4A7B-9A14-6AD8A4464462}"/>
              </a:ext>
            </a:extLst>
          </p:cNvPr>
          <p:cNvSpPr/>
          <p:nvPr/>
        </p:nvSpPr>
        <p:spPr>
          <a:xfrm>
            <a:off x="9306911" y="3045372"/>
            <a:ext cx="614855" cy="2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B98028-6D15-4D4A-BB33-02DF8EB41CF2}"/>
              </a:ext>
            </a:extLst>
          </p:cNvPr>
          <p:cNvCxnSpPr/>
          <p:nvPr/>
        </p:nvCxnSpPr>
        <p:spPr>
          <a:xfrm flipH="1">
            <a:off x="9722068" y="3021139"/>
            <a:ext cx="688428" cy="1923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397FDC7-4CD2-4BE5-948C-FB9A2F4E32C0}"/>
              </a:ext>
            </a:extLst>
          </p:cNvPr>
          <p:cNvSpPr/>
          <p:nvPr/>
        </p:nvSpPr>
        <p:spPr>
          <a:xfrm>
            <a:off x="1117774" y="4178447"/>
            <a:ext cx="1094127" cy="1450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me MACHINE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C726A8-F752-43E8-9E29-CBAACA8B1E64}"/>
              </a:ext>
            </a:extLst>
          </p:cNvPr>
          <p:cNvSpPr/>
          <p:nvPr/>
        </p:nvSpPr>
        <p:spPr>
          <a:xfrm>
            <a:off x="3649190" y="4178446"/>
            <a:ext cx="1094127" cy="1450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me MACHINE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64F724C-EE83-403D-94D2-3362D526F5F2}"/>
              </a:ext>
            </a:extLst>
          </p:cNvPr>
          <p:cNvSpPr txBox="1">
            <a:spLocks/>
          </p:cNvSpPr>
          <p:nvPr/>
        </p:nvSpPr>
        <p:spPr>
          <a:xfrm>
            <a:off x="3443846" y="513837"/>
            <a:ext cx="3843370" cy="762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Introduced by Graham in 1966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7C6BD11-57D3-47C3-8336-659884721D53}"/>
              </a:ext>
            </a:extLst>
          </p:cNvPr>
          <p:cNvSpPr txBox="1">
            <a:spLocks/>
          </p:cNvSpPr>
          <p:nvPr/>
        </p:nvSpPr>
        <p:spPr>
          <a:xfrm>
            <a:off x="10378966" y="2767432"/>
            <a:ext cx="1324307" cy="55588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Processing Time</a:t>
            </a:r>
          </a:p>
        </p:txBody>
      </p:sp>
    </p:spTree>
    <p:extLst>
      <p:ext uri="{BB962C8B-B14F-4D97-AF65-F5344CB8AC3E}">
        <p14:creationId xmlns:p14="http://schemas.microsoft.com/office/powerpoint/2010/main" val="21495192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828</Words>
  <Application>Microsoft Office PowerPoint</Application>
  <PresentationFormat>Widescreen</PresentationFormat>
  <Paragraphs>329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Retrospect</vt:lpstr>
      <vt:lpstr>Minimum Makespan Problem</vt:lpstr>
      <vt:lpstr>Agenda</vt:lpstr>
      <vt:lpstr>What is Makespan Problem?</vt:lpstr>
      <vt:lpstr>What is Makespan Problem?</vt:lpstr>
      <vt:lpstr>What is Makespan Problem?</vt:lpstr>
      <vt:lpstr>What is Makespan Problem?</vt:lpstr>
      <vt:lpstr>PowerPoint Presentation</vt:lpstr>
      <vt:lpstr>Online List Scheduling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Generating Input Sequence</vt:lpstr>
      <vt:lpstr>Report Table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Makespan Problem</dc:title>
  <dc:creator>Murun Enkhee</dc:creator>
  <cp:lastModifiedBy>Murun Enkhee</cp:lastModifiedBy>
  <cp:revision>14</cp:revision>
  <dcterms:created xsi:type="dcterms:W3CDTF">2018-12-04T10:24:58Z</dcterms:created>
  <dcterms:modified xsi:type="dcterms:W3CDTF">2018-12-04T11:39:50Z</dcterms:modified>
</cp:coreProperties>
</file>