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9"/>
  </p:notesMasterIdLst>
  <p:sldIdLst>
    <p:sldId id="360" r:id="rId2"/>
    <p:sldId id="315" r:id="rId3"/>
    <p:sldId id="262" r:id="rId4"/>
    <p:sldId id="362" r:id="rId5"/>
    <p:sldId id="265" r:id="rId6"/>
    <p:sldId id="268" r:id="rId7"/>
    <p:sldId id="3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다훈 정" initials="다정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8"/>
    <a:srgbClr val="685031"/>
    <a:srgbClr val="906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91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작업 일정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02/03 ~ 02/08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인수/설치</c:v>
                </c:pt>
                <c:pt idx="1">
                  <c:v>테스트 및 보수</c:v>
                </c:pt>
                <c:pt idx="2">
                  <c:v>구현</c:v>
                </c:pt>
                <c:pt idx="3">
                  <c:v>설계</c:v>
                </c:pt>
                <c:pt idx="4">
                  <c:v>요구분석</c:v>
                </c:pt>
                <c:pt idx="5">
                  <c:v>계획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7C-43F6-91BD-339255049D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02/09 ~ 02/09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인수/설치</c:v>
                </c:pt>
                <c:pt idx="1">
                  <c:v>테스트 및 보수</c:v>
                </c:pt>
                <c:pt idx="2">
                  <c:v>구현</c:v>
                </c:pt>
                <c:pt idx="3">
                  <c:v>설계</c:v>
                </c:pt>
                <c:pt idx="4">
                  <c:v>요구분석</c:v>
                </c:pt>
                <c:pt idx="5">
                  <c:v>계획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7C-43F6-91BD-339255049D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02/10 ~ 02/14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인수/설치</c:v>
                </c:pt>
                <c:pt idx="1">
                  <c:v>테스트 및 보수</c:v>
                </c:pt>
                <c:pt idx="2">
                  <c:v>구현</c:v>
                </c:pt>
                <c:pt idx="3">
                  <c:v>설계</c:v>
                </c:pt>
                <c:pt idx="4">
                  <c:v>요구분석</c:v>
                </c:pt>
                <c:pt idx="5">
                  <c:v>계획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7C-43F6-91BD-339255049D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02/14 ~ 03/20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인수/설치</c:v>
                </c:pt>
                <c:pt idx="1">
                  <c:v>테스트 및 보수</c:v>
                </c:pt>
                <c:pt idx="2">
                  <c:v>구현</c:v>
                </c:pt>
                <c:pt idx="3">
                  <c:v>설계</c:v>
                </c:pt>
                <c:pt idx="4">
                  <c:v>요구분석</c:v>
                </c:pt>
                <c:pt idx="5">
                  <c:v>계획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35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DA-49CE-ACF6-EE0CB66B49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03/21 ~ 03/24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인수/설치</c:v>
                </c:pt>
                <c:pt idx="1">
                  <c:v>테스트 및 보수</c:v>
                </c:pt>
                <c:pt idx="2">
                  <c:v>구현</c:v>
                </c:pt>
                <c:pt idx="3">
                  <c:v>설계</c:v>
                </c:pt>
                <c:pt idx="4">
                  <c:v>요구분석</c:v>
                </c:pt>
                <c:pt idx="5">
                  <c:v>계획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DA-49CE-ACF6-EE0CB66B497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03/25 ~ 03/28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인수/설치</c:v>
                </c:pt>
                <c:pt idx="1">
                  <c:v>테스트 및 보수</c:v>
                </c:pt>
                <c:pt idx="2">
                  <c:v>구현</c:v>
                </c:pt>
                <c:pt idx="3">
                  <c:v>설계</c:v>
                </c:pt>
                <c:pt idx="4">
                  <c:v>요구분석</c:v>
                </c:pt>
                <c:pt idx="5">
                  <c:v>계획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AB-4ED9-B4E8-1D2732B444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984086319"/>
        <c:axId val="1984085071"/>
      </c:barChart>
      <c:catAx>
        <c:axId val="198408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84085071"/>
        <c:crosses val="autoZero"/>
        <c:auto val="1"/>
        <c:lblAlgn val="ctr"/>
        <c:lblOffset val="100"/>
        <c:noMultiLvlLbl val="0"/>
      </c:catAx>
      <c:valAx>
        <c:axId val="19840850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8408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D8840A4-5980-4B4C-9A11-F99C01988717}" type="datetime1">
              <a:rPr lang="ko-KR" altLang="en-US"/>
              <a:pPr lvl="0">
                <a:defRPr/>
              </a:pPr>
              <a:t>2022-02-08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199AB3C-1417-4959-A297-B6DA5F7DF37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AF100-AE1D-4524-993E-EFE73DA9D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505342-83BA-44E3-93F2-31B5766A8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A6C16-66C6-4AFE-90C7-9FB8BE87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C950-DE9C-4F64-806E-80968742DFD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0CAF7-FA2A-4E59-AE45-CC5CDDA6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5E8BF-E74E-4684-B0B9-A10BBB71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B44-D074-4B04-987E-3F6DB2984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2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D82D0-9C1E-40AE-ABED-B6F8F658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3944C-4C2C-4E7E-9BAF-B84FA93C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32BDA-7E75-42C2-A74B-135B95A8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C950-DE9C-4F64-806E-80968742DFD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970BE-A0E3-4356-9605-D7DA882A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FE802-B784-4424-82BE-E0A03CF8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B44-D074-4B04-987E-3F6DB2984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2040CB-0483-4954-8FB2-2844D8387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A490-5DFF-4DD1-BC7F-A963FAB7B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64BAA-0B4D-41E4-9393-95096D5B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C950-DE9C-4F64-806E-80968742DFD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256D6-ECAF-42F2-A9BD-48E32944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BF1CD-C6D9-44EA-A648-C3BB391A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B44-D074-4B04-987E-3F6DB2984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3BDA9-81A0-4373-B4BD-DA7B46B5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0FBA3-A33D-49F8-81D5-C8AC2074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5F4BB-921C-4ADE-918F-7DF83832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C950-DE9C-4F64-806E-80968742DFD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4706A-8BDD-4F12-BC35-AD6868E8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FD1F8-F4DD-47E0-9631-0FACA04C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B44-D074-4B04-987E-3F6DB2984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7048-248F-43F8-8634-B4ADE2BD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1248AE-5721-40FD-B113-6CB803AE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9A8B5-F4B1-4E2A-9DFC-E3CE54AA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C950-DE9C-4F64-806E-80968742DFD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10570-F2B7-4568-8094-9073C514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805C5-4BBC-46F2-83EC-69527DC7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B44-D074-4B04-987E-3F6DB2984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7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E47FF-F0F7-4A3A-AC06-4534DEF2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72621-4D29-4D22-873D-65DD9D82B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E0834D-216E-4A07-93A5-AC6F93BCE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C4B47-C071-475D-BCAD-166955EE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C950-DE9C-4F64-806E-80968742DFD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F8EDF-4872-4511-A1C3-2232D6E1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FD704-2F1F-4F71-9619-3CAC30F4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B44-D074-4B04-987E-3F6DB2984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9FA39-931B-4256-81EF-93B2929B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3489D-27BA-4810-A3FF-32E8255E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49E252-7DF2-480E-B3C1-2B5E1856E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1D562E-59D6-4A75-9707-0794854F1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C5A66-BD40-4BA5-908D-BD1CA8D34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53FBD5-9B7E-4187-829D-1017B0F7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C950-DE9C-4F64-806E-80968742DFD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9911D2-AFFA-4A4C-9E7F-73D173BB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86EDAD-ABD0-49D2-8C51-F3165015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B44-D074-4B04-987E-3F6DB2984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6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1A9B9-2955-4F62-91FC-6588E2AA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254AE-E98D-4F26-AA09-B9278417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C950-DE9C-4F64-806E-80968742DFD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64A2CA-E302-4798-88F3-DB18CB26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E66E0B-C4FB-48F2-BF08-B602DAE9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B44-D074-4B04-987E-3F6DB2984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7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81AB8A-DC89-42B9-A465-A6ADA70E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C950-DE9C-4F64-806E-80968742DFD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8980B-015D-4857-BCFF-2A532B58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538A2-3922-4A61-862F-35D316B8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B44-D074-4B04-987E-3F6DB2984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67C5B-32A6-41B2-8DC4-91B8899E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59719-C378-4C5B-9AC5-F59DC0EB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77A810-0C55-4037-B2B6-436CE960F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14283-11C5-4BB3-B4F5-67EA3240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C950-DE9C-4F64-806E-80968742DFD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D2F97-0DDE-4ACB-85D7-9602D359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2533F-DB25-4E17-9061-6E761EAB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B44-D074-4B04-987E-3F6DB2984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40048-EC70-4E21-9C41-C03226E7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6F30EB-B885-4BE6-A2C7-BF1FE39B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7E023D-9F6C-467E-80FE-BAE2E833F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A1F32-6F3B-44F0-A4A3-5574415A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C950-DE9C-4F64-806E-80968742DFD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F3F21-8D9C-4E7A-84A2-F2B3459A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AC480-A98D-4053-9BCE-30F23E62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B44-D074-4B04-987E-3F6DB2984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8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D7DD04-233B-4716-ADC3-0196DA05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41FF9-F58E-4E4F-AE8A-82A2062A2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1B54F-AF65-4614-8309-DF4B9B6CC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C950-DE9C-4F64-806E-80968742DFD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414C1-022A-4B6C-8285-2895D80EF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E25B5-4E3C-4FE8-9C2A-7AC019C3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FB44-D074-4B04-987E-3F6DB2984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D3D9028F-05D9-48A4-8338-B492A684B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3400"/>
            <a:ext cx="12192000" cy="5480457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AF035EDB-34E1-4A60-A000-A54DECEF1800}"/>
              </a:ext>
            </a:extLst>
          </p:cNvPr>
          <p:cNvGrpSpPr/>
          <p:nvPr/>
        </p:nvGrpSpPr>
        <p:grpSpPr>
          <a:xfrm rot="410748">
            <a:off x="1551454" y="156714"/>
            <a:ext cx="8610876" cy="3381232"/>
            <a:chOff x="1140393" y="207048"/>
            <a:chExt cx="8610876" cy="338123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C16B3D1-6FFB-48F5-8F3E-0916BABF465D}"/>
                </a:ext>
              </a:extLst>
            </p:cNvPr>
            <p:cNvGrpSpPr/>
            <p:nvPr/>
          </p:nvGrpSpPr>
          <p:grpSpPr>
            <a:xfrm>
              <a:off x="5672516" y="1015069"/>
              <a:ext cx="4078753" cy="2573211"/>
              <a:chOff x="2098549" y="1756166"/>
              <a:chExt cx="5929652" cy="433124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C3B5B53-A765-4F4A-8A10-69B2D951C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8549" y="3895597"/>
                <a:ext cx="2143124" cy="2143125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3610F8BA-6B88-41C7-AD9B-E61740911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000" y="2107834"/>
                <a:ext cx="1905000" cy="190500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E03B23B-C2EC-45BB-8EF1-E4C32CA94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391572">
                <a:off x="2592152" y="1756166"/>
                <a:ext cx="1601314" cy="1500778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DFBA7C7-5007-4332-9987-8E8E7B89A8E6}"/>
                  </a:ext>
                </a:extLst>
              </p:cNvPr>
              <p:cNvSpPr/>
              <p:nvPr/>
            </p:nvSpPr>
            <p:spPr>
              <a:xfrm rot="493080">
                <a:off x="5698009" y="1959857"/>
                <a:ext cx="1649604" cy="102712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40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OCR</a:t>
                </a: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36728AAB-5BFC-4C02-A39F-64EA383FD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1332" y="3826104"/>
                <a:ext cx="2198878" cy="2198877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C42EF37-BF8C-4E24-9799-321DF0D8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076" y="3944287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AA88CC-A74E-47AA-842A-C6626A50B71C}"/>
                </a:ext>
              </a:extLst>
            </p:cNvPr>
            <p:cNvSpPr txBox="1"/>
            <p:nvPr/>
          </p:nvSpPr>
          <p:spPr>
            <a:xfrm>
              <a:off x="1140393" y="207048"/>
              <a:ext cx="8028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ko-KR" sz="3600" dirty="0">
                  <a:latin typeface="Arial Rounded MT Bold" panose="020F0704030504030204" pitchFamily="34" charset="0"/>
                  <a:cs typeface="Arial" panose="020B0604020202020204" pitchFamily="34" charset="0"/>
                </a:rPr>
                <a:t>Pago Books</a:t>
              </a:r>
              <a:endParaRPr lang="ko-KR" altLang="en-US" sz="3600" dirty="0"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688DCA8-5DED-49CB-BD61-10373B049FDA}"/>
              </a:ext>
            </a:extLst>
          </p:cNvPr>
          <p:cNvSpPr txBox="1"/>
          <p:nvPr/>
        </p:nvSpPr>
        <p:spPr>
          <a:xfrm rot="21098581">
            <a:off x="705232" y="895030"/>
            <a:ext cx="50092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조 파이널 프로젝트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주제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	: Digital Media to Text</a:t>
            </a:r>
          </a:p>
          <a:p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조원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장지원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김희태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이동곤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	  	 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정다훈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강하종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신혜지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396E3A-2447-461B-9C74-62EA092E989D}"/>
              </a:ext>
            </a:extLst>
          </p:cNvPr>
          <p:cNvSpPr txBox="1"/>
          <p:nvPr/>
        </p:nvSpPr>
        <p:spPr>
          <a:xfrm>
            <a:off x="10245754" y="6488668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.20220208</a:t>
            </a:r>
          </a:p>
        </p:txBody>
      </p:sp>
    </p:spTree>
    <p:extLst>
      <p:ext uri="{BB962C8B-B14F-4D97-AF65-F5344CB8AC3E}">
        <p14:creationId xmlns:p14="http://schemas.microsoft.com/office/powerpoint/2010/main" val="78453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22912C-E031-4DDE-93EC-6E484FB67FAD}"/>
              </a:ext>
            </a:extLst>
          </p:cNvPr>
          <p:cNvSpPr/>
          <p:nvPr/>
        </p:nvSpPr>
        <p:spPr>
          <a:xfrm>
            <a:off x="-4380" y="47875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목차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5D42-7DC7-44B7-BD28-FA72EA7C1CDB}"/>
              </a:ext>
            </a:extLst>
          </p:cNvPr>
          <p:cNvSpPr/>
          <p:nvPr/>
        </p:nvSpPr>
        <p:spPr>
          <a:xfrm>
            <a:off x="780450" y="1402085"/>
            <a:ext cx="9424254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주제 선정 이유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주요분석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내용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일정계획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 </a:t>
            </a:r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아키텍쳐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요구사항 명세서</a:t>
            </a:r>
            <a:endParaRPr lang="en-US" altLang="ko-KR" sz="280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메뉴구조</a:t>
            </a:r>
            <a:endParaRPr lang="en-US" altLang="ko-KR" sz="280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</a:t>
            </a:r>
            <a:r>
              <a:rPr lang="ko-KR" altLang="en-US" sz="28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설계</a:t>
            </a:r>
            <a:endParaRPr lang="en-US" altLang="ko-KR" sz="280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구성 설계</a:t>
            </a:r>
            <a:endParaRPr lang="en-US" altLang="ko-KR" sz="200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780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B4BC8-B427-4512-8614-EBA59F50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1804E-8B21-41AB-BA0D-4C239DE7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320683"/>
          </a:xfrm>
        </p:spPr>
        <p:txBody>
          <a:bodyPr>
            <a:normAutofit lnSpcReduction="10000"/>
          </a:bodyPr>
          <a:lstStyle/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ko-KR" altLang="en-US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 도표와 같이 코로나 방역 지침으로 인해</a:t>
            </a:r>
            <a:r>
              <a:rPr lang="ko-KR" altLang="en-US" sz="14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교육과정의 </a:t>
            </a:r>
            <a:r>
              <a:rPr lang="ko-KR" altLang="en-US" sz="1400" b="0" i="0" dirty="0" err="1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비대면</a:t>
            </a:r>
            <a:r>
              <a:rPr lang="ko-KR" altLang="en-US" sz="14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수업화가 상당량 진행된 것을 확인할 수 있다</a:t>
            </a:r>
            <a:r>
              <a:rPr lang="en-US" altLang="ko-KR" sz="14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endParaRPr lang="en-US" altLang="ko-KR" sz="1400" b="0" i="0" dirty="0">
              <a:solidFill>
                <a:srgbClr val="33353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ko-KR" altLang="en-US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급격한 </a:t>
            </a:r>
            <a:r>
              <a:rPr lang="ko-KR" altLang="en-US" sz="1400" dirty="0" err="1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비대면</a:t>
            </a:r>
            <a:r>
              <a:rPr lang="ko-KR" altLang="en-US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수업화로 인해 학교와 </a:t>
            </a:r>
            <a:r>
              <a:rPr lang="ko-KR" altLang="en-US" sz="1400" dirty="0" err="1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비대면</a:t>
            </a:r>
            <a:r>
              <a:rPr lang="ko-KR" altLang="en-US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플랫폼 및 </a:t>
            </a:r>
            <a:r>
              <a:rPr lang="ko-KR" altLang="en-US" sz="1400" dirty="0" err="1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내외부간의</a:t>
            </a:r>
            <a:r>
              <a:rPr lang="ko-KR" altLang="en-US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문제가 끊임없이 부상되고 있다</a:t>
            </a:r>
            <a:r>
              <a:rPr lang="en-US" altLang="ko-KR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ko-KR" altLang="en-US" sz="1400" dirty="0" err="1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비대면</a:t>
            </a:r>
            <a:r>
              <a:rPr lang="ko-KR" altLang="en-US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수업의 다양한 문제점 중 청각적인 어려움을 겪고 있는 사용자에게 집중하려고 한다</a:t>
            </a:r>
            <a:r>
              <a:rPr lang="en-US" altLang="ko-KR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ko-KR" altLang="en-US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해당 사용자들을 보조할 수 있는 </a:t>
            </a:r>
            <a:r>
              <a:rPr lang="en-US" altLang="ko-KR" sz="14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STT, TTS </a:t>
            </a:r>
            <a:r>
              <a:rPr lang="ko-KR" altLang="en-US" sz="14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기술을 도입한 </a:t>
            </a:r>
            <a:r>
              <a:rPr lang="ko-KR" altLang="en-US" sz="1400" b="0" i="0" dirty="0" err="1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비대면</a:t>
            </a:r>
            <a:r>
              <a:rPr lang="ko-KR" altLang="en-US" sz="14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수업 보조 </a:t>
            </a:r>
            <a:r>
              <a:rPr lang="ko-KR" altLang="en-US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</a:t>
            </a:r>
            <a:r>
              <a:rPr lang="en-US" altLang="ko-KR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웹앱</a:t>
            </a:r>
            <a:r>
              <a:rPr lang="ko-KR" altLang="en-US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사이트를 구현하려 한다</a:t>
            </a:r>
            <a:r>
              <a:rPr lang="en-US" altLang="ko-KR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fontAlgn="base">
              <a:buFont typeface="+mj-lt"/>
              <a:buAutoNum type="arabicPeriod"/>
            </a:pPr>
            <a:r>
              <a:rPr lang="en-US" altLang="ko-KR" sz="1000" dirty="0"/>
              <a:t>STT(Speech-to-Text) </a:t>
            </a:r>
            <a:r>
              <a:rPr lang="ko-KR" altLang="en-US" sz="1000" dirty="0"/>
              <a:t>기술을 이용하여 음성을 텍스트로 바꾸어 제공한다</a:t>
            </a:r>
            <a:r>
              <a:rPr lang="en-US" altLang="ko-KR" sz="1000" dirty="0"/>
              <a:t>.</a:t>
            </a:r>
          </a:p>
          <a:p>
            <a:pPr lvl="1" algn="just" fontAlgn="base">
              <a:buFont typeface="+mj-lt"/>
              <a:buAutoNum type="arabicPeriod"/>
            </a:pPr>
            <a:r>
              <a:rPr lang="en-US" altLang="ko-KR" sz="1000" dirty="0"/>
              <a:t>TTS(Text-to-Speech)</a:t>
            </a:r>
            <a:r>
              <a:rPr lang="ko-KR" altLang="en-US" sz="1000" dirty="0"/>
              <a:t> 기술을 이용하여 텍스트를 음성으로 바꾸어 제공한다</a:t>
            </a:r>
            <a:r>
              <a:rPr lang="en-US" altLang="ko-KR" sz="1000" dirty="0"/>
              <a:t>.</a:t>
            </a:r>
          </a:p>
          <a:p>
            <a:pPr lvl="1" algn="just" fontAlgn="base"/>
            <a:endParaRPr lang="ko-KR" altLang="en-US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142D47B-BFE6-4A44-A807-8E1BD518B0BC}"/>
              </a:ext>
            </a:extLst>
          </p:cNvPr>
          <p:cNvGrpSpPr/>
          <p:nvPr/>
        </p:nvGrpSpPr>
        <p:grpSpPr>
          <a:xfrm>
            <a:off x="-1" y="2353468"/>
            <a:ext cx="7024643" cy="1417637"/>
            <a:chOff x="636661" y="1690688"/>
            <a:chExt cx="10918677" cy="19925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2C3ED1-FE2A-4217-B42A-D5E7E25FD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76220" y="1690688"/>
              <a:ext cx="3639559" cy="19925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D443B46-DF6E-49CC-97C6-A0D16547F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15779" y="1707319"/>
              <a:ext cx="3639559" cy="19592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D7141C-F585-42DE-BA0A-E2C2BEBD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6661" y="1707319"/>
              <a:ext cx="3639559" cy="157426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944DD94-07F9-4B7B-B6E8-62E554119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0779" y="1027906"/>
            <a:ext cx="49528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4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142D47B-BFE6-4A44-A807-8E1BD518B0BC}"/>
              </a:ext>
            </a:extLst>
          </p:cNvPr>
          <p:cNvGrpSpPr/>
          <p:nvPr/>
        </p:nvGrpSpPr>
        <p:grpSpPr>
          <a:xfrm>
            <a:off x="1187320" y="1384916"/>
            <a:ext cx="9817359" cy="1891411"/>
            <a:chOff x="1149929" y="1690688"/>
            <a:chExt cx="10210659" cy="19925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2C3ED1-FE2A-4217-B42A-D5E7E25FD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43382" y="1690688"/>
              <a:ext cx="3305232" cy="19925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D443B46-DF6E-49CC-97C6-A0D16547F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10530" y="1707318"/>
              <a:ext cx="3250058" cy="19592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D7141C-F585-42DE-BA0A-E2C2BEBD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9929" y="1707318"/>
              <a:ext cx="2931538" cy="1959286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36B4BC8-B427-4512-8614-EBA59F50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주요 분석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1804E-8B21-41AB-BA0D-4C239DE7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473084"/>
          </a:xfrm>
        </p:spPr>
        <p:txBody>
          <a:bodyPr>
            <a:normAutofit lnSpcReduction="10000"/>
          </a:bodyPr>
          <a:lstStyle/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buNone/>
            </a:pPr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buNone/>
            </a:pPr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ko-KR" altLang="en-US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기능제공</a:t>
            </a:r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fontAlgn="base">
              <a:buFont typeface="+mj-lt"/>
              <a:buAutoNum type="arabicPeriod"/>
            </a:pPr>
            <a:r>
              <a:rPr lang="ko-KR" altLang="en-US" sz="10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마이크 또는 음성파일을 텍스트 파일로 바꾸어 제공한다</a:t>
            </a:r>
            <a:r>
              <a:rPr lang="en-US" altLang="ko-KR" sz="10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 fontAlgn="base">
              <a:buFont typeface="+mj-lt"/>
              <a:buAutoNum type="arabicPeriod"/>
            </a:pPr>
            <a:r>
              <a:rPr lang="ko-KR" altLang="en-US" sz="10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이미지 파일의 내용을 텍스트 파일로 바꾸어 제공한다</a:t>
            </a:r>
            <a:r>
              <a:rPr lang="en-US" altLang="ko-KR" sz="10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 fontAlgn="base">
              <a:buFont typeface="+mj-lt"/>
              <a:buAutoNum type="arabicPeriod"/>
            </a:pPr>
            <a:r>
              <a:rPr lang="ko-KR" altLang="en-US" sz="10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텍스트 파일을 음성 또는 음성파일로 제공한다</a:t>
            </a:r>
            <a:r>
              <a:rPr lang="en-US" altLang="ko-KR" sz="10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 fontAlgn="base">
              <a:buFont typeface="+mj-lt"/>
              <a:buAutoNum type="arabicPeriod"/>
            </a:pPr>
            <a:r>
              <a:rPr lang="ko-KR" altLang="en-US" sz="10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이미지 파일의 내용을 음성 또는 음성파일로 제공한다</a:t>
            </a:r>
            <a:r>
              <a:rPr lang="en-US" altLang="ko-KR" sz="10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000" b="0" i="0" dirty="0">
              <a:solidFill>
                <a:srgbClr val="33353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fontAlgn="base">
              <a:buFont typeface="+mj-lt"/>
              <a:buAutoNum type="arabicPeriod"/>
            </a:pPr>
            <a:r>
              <a:rPr lang="ko-KR" altLang="en-US" sz="10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다국적 사용자를 위해 번역기능을 제공한다</a:t>
            </a:r>
            <a:r>
              <a:rPr lang="en-US" altLang="ko-KR" sz="1000" b="0" i="0" dirty="0">
                <a:solidFill>
                  <a:srgbClr val="3335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ko-KR" altLang="en-US" sz="1400" dirty="0">
                <a:solidFill>
                  <a:srgbClr val="333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기대효과 </a:t>
            </a:r>
            <a:endParaRPr lang="en-US" altLang="ko-KR" sz="1400" dirty="0">
              <a:solidFill>
                <a:srgbClr val="333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fontAlgn="base">
              <a:buFont typeface="+mj-lt"/>
              <a:buAutoNum type="arabicPeriod"/>
            </a:pPr>
            <a:r>
              <a:rPr lang="ko-KR" altLang="en-US" sz="1000" dirty="0"/>
              <a:t>불편함이 있는 사용자가 좀더 수월하게 비 대면 수업을 따라갈 수 있도록 한다</a:t>
            </a:r>
            <a:r>
              <a:rPr lang="en-US" altLang="ko-KR" sz="1000" dirty="0"/>
              <a:t>.</a:t>
            </a:r>
          </a:p>
          <a:p>
            <a:pPr lvl="1" algn="just" fontAlgn="base">
              <a:buFont typeface="+mj-lt"/>
              <a:buAutoNum type="arabicPeriod"/>
            </a:pPr>
            <a:r>
              <a:rPr lang="ko-KR" altLang="en-US" sz="1000" dirty="0"/>
              <a:t>번역기능을 도입하여 다국적 사용을 가능하게 한다</a:t>
            </a:r>
            <a:r>
              <a:rPr lang="en-US" altLang="ko-KR" sz="1000" dirty="0"/>
              <a:t>.</a:t>
            </a:r>
          </a:p>
          <a:p>
            <a:pPr lvl="1" algn="just" fontAlgn="base">
              <a:buFont typeface="+mj-lt"/>
              <a:buAutoNum type="arabicPeriod"/>
            </a:pPr>
            <a:r>
              <a:rPr lang="ko-KR" altLang="en-US" sz="1000" dirty="0"/>
              <a:t>타 제품들의 과도한 기능들을 축약해 직관적인 구성으로 이용 시 번거로움을 줄인다</a:t>
            </a:r>
            <a:r>
              <a:rPr lang="en-US" altLang="ko-KR" sz="1000" dirty="0"/>
              <a:t>.</a:t>
            </a:r>
          </a:p>
          <a:p>
            <a:pPr algn="just" fontAlgn="base"/>
            <a:r>
              <a:rPr lang="ko-KR" altLang="en-US" sz="1400" dirty="0"/>
              <a:t>포함기술</a:t>
            </a:r>
            <a:endParaRPr lang="en-US" altLang="ko-KR" sz="1400" dirty="0"/>
          </a:p>
          <a:p>
            <a:pPr lvl="1" algn="just" fontAlgn="base">
              <a:buFont typeface="+mj-lt"/>
              <a:buAutoNum type="arabicPeriod"/>
            </a:pPr>
            <a:r>
              <a:rPr lang="en-US" altLang="ko-KR" sz="1000" dirty="0"/>
              <a:t>Bootstrap </a:t>
            </a:r>
            <a:r>
              <a:rPr lang="ko-KR" altLang="en-US" sz="1000" dirty="0"/>
              <a:t>네이티브 </a:t>
            </a:r>
            <a:r>
              <a:rPr lang="ko-KR" altLang="en-US" sz="1000" dirty="0" err="1"/>
              <a:t>웹앱</a:t>
            </a:r>
            <a:endParaRPr lang="en-US" altLang="ko-KR" sz="1000" dirty="0"/>
          </a:p>
          <a:p>
            <a:pPr lvl="1" algn="just" fontAlgn="base">
              <a:buFont typeface="+mj-lt"/>
              <a:buAutoNum type="arabicPeriod"/>
            </a:pPr>
            <a:r>
              <a:rPr lang="pt-BR" altLang="ko-KR" sz="1000" dirty="0"/>
              <a:t>CLOVA CSR</a:t>
            </a:r>
          </a:p>
          <a:p>
            <a:pPr lvl="1" algn="just" fontAlgn="base">
              <a:buFont typeface="+mj-lt"/>
              <a:buAutoNum type="arabicPeriod"/>
            </a:pPr>
            <a:r>
              <a:rPr lang="pt-BR" altLang="ko-KR" sz="1000" dirty="0"/>
              <a:t>CLOVA OCR</a:t>
            </a:r>
          </a:p>
          <a:p>
            <a:pPr lvl="1" algn="just" fontAlgn="base">
              <a:buFont typeface="+mj-lt"/>
              <a:buAutoNum type="arabicPeriod"/>
            </a:pPr>
            <a:r>
              <a:rPr lang="pt-BR" altLang="ko-KR" sz="1000" dirty="0"/>
              <a:t>PAPAGO API</a:t>
            </a:r>
          </a:p>
          <a:p>
            <a:pPr lvl="1" algn="just" fontAlgn="base">
              <a:buFont typeface="+mj-lt"/>
              <a:buAutoNum type="arabicPeriod"/>
            </a:pPr>
            <a:r>
              <a:rPr lang="ko-KR" altLang="en-US" sz="1000" dirty="0"/>
              <a:t>자체 </a:t>
            </a:r>
            <a:r>
              <a:rPr lang="en-US" altLang="ko-KR" sz="1000" dirty="0" err="1"/>
              <a:t>RestAPI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45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B4BC8-B427-4512-8614-EBA59F50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일정계획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E4D79A2-AF2C-41BE-9064-152D59BFA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830597"/>
              </p:ext>
            </p:extLst>
          </p:nvPr>
        </p:nvGraphicFramePr>
        <p:xfrm>
          <a:off x="838200" y="1690688"/>
          <a:ext cx="10515599" cy="4891800"/>
        </p:xfrm>
        <a:graphic>
          <a:graphicData uri="http://schemas.openxmlformats.org/drawingml/2006/table">
            <a:tbl>
              <a:tblPr/>
              <a:tblGrid>
                <a:gridCol w="1952821">
                  <a:extLst>
                    <a:ext uri="{9D8B030D-6E8A-4147-A177-3AD203B41FA5}">
                      <a16:colId xmlns:a16="http://schemas.microsoft.com/office/drawing/2014/main" val="3324052011"/>
                    </a:ext>
                  </a:extLst>
                </a:gridCol>
                <a:gridCol w="4281389">
                  <a:extLst>
                    <a:ext uri="{9D8B030D-6E8A-4147-A177-3AD203B41FA5}">
                      <a16:colId xmlns:a16="http://schemas.microsoft.com/office/drawing/2014/main" val="349963232"/>
                    </a:ext>
                  </a:extLst>
                </a:gridCol>
                <a:gridCol w="4281389">
                  <a:extLst>
                    <a:ext uri="{9D8B030D-6E8A-4147-A177-3AD203B41FA5}">
                      <a16:colId xmlns:a16="http://schemas.microsoft.com/office/drawing/2014/main" val="3648482601"/>
                    </a:ext>
                  </a:extLst>
                </a:gridCol>
              </a:tblGrid>
              <a:tr h="3632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 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2022.02.03. ~ 2022.03.25.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85808"/>
                  </a:ext>
                </a:extLst>
              </a:tr>
              <a:tr h="3632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카페 소개 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웹페이지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구성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55753"/>
                  </a:ext>
                </a:extLst>
              </a:tr>
              <a:tr h="363288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작업내용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907276"/>
                  </a:ext>
                </a:extLst>
              </a:tr>
              <a:tr h="363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계획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~ 02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08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3062"/>
                  </a:ext>
                </a:extLst>
              </a:tr>
              <a:tr h="363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 분석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09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~ 02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09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576977"/>
                  </a:ext>
                </a:extLst>
              </a:tr>
              <a:tr h="363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~ 02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233898"/>
                  </a:ext>
                </a:extLst>
              </a:tr>
              <a:tr h="363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~ 03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631837"/>
                  </a:ext>
                </a:extLst>
              </a:tr>
              <a:tr h="363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테스트 및 보수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~ 03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69756"/>
                  </a:ext>
                </a:extLst>
              </a:tr>
              <a:tr h="363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25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~ 03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28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135322"/>
                  </a:ext>
                </a:extLst>
              </a:tr>
              <a:tr h="636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 순서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계획 → 요구 분석 → 설계 → 구현 → 테스트 및 보수 → 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33753"/>
                  </a:ext>
                </a:extLst>
              </a:tr>
              <a:tr h="8965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 환경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IDLE : Visual Code, Bootstrap, Eclipse, Spring Boot</a:t>
                      </a: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OpenAPI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pt-B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CLOVA CSR,CLOVA OCR,PAPAGO API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Repo : Git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나눔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8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88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B4BC8-B427-4512-8614-EBA59F50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453"/>
            <a:ext cx="10515600" cy="13255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일정계획</a:t>
            </a:r>
            <a:r>
              <a:rPr lang="en-US" altLang="ko-KR" dirty="0"/>
              <a:t>_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85F537A0-BD2C-4165-8AE0-F26E835CB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772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07E5F6B-8B8F-4260-9C61-FE9ACF77ADE0}"/>
              </a:ext>
            </a:extLst>
          </p:cNvPr>
          <p:cNvSpPr/>
          <p:nvPr/>
        </p:nvSpPr>
        <p:spPr>
          <a:xfrm>
            <a:off x="2090053" y="3167744"/>
            <a:ext cx="766061" cy="39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8521E1-A99B-4528-AE4C-FFBD2292067D}"/>
              </a:ext>
            </a:extLst>
          </p:cNvPr>
          <p:cNvSpPr/>
          <p:nvPr/>
        </p:nvSpPr>
        <p:spPr>
          <a:xfrm>
            <a:off x="2090053" y="3735476"/>
            <a:ext cx="895743" cy="38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8C0BBA-3551-4BC3-9A51-27FDC3296581}"/>
              </a:ext>
            </a:extLst>
          </p:cNvPr>
          <p:cNvSpPr/>
          <p:nvPr/>
        </p:nvSpPr>
        <p:spPr>
          <a:xfrm>
            <a:off x="2090053" y="4213362"/>
            <a:ext cx="1539555" cy="38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F43173-00CA-46DE-8F91-C6D585BA29A6}"/>
              </a:ext>
            </a:extLst>
          </p:cNvPr>
          <p:cNvSpPr/>
          <p:nvPr/>
        </p:nvSpPr>
        <p:spPr>
          <a:xfrm>
            <a:off x="2090053" y="4758481"/>
            <a:ext cx="6064902" cy="38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2DBACF-877E-4B8D-918D-93A411AC78A8}"/>
              </a:ext>
            </a:extLst>
          </p:cNvPr>
          <p:cNvSpPr/>
          <p:nvPr/>
        </p:nvSpPr>
        <p:spPr>
          <a:xfrm>
            <a:off x="2090054" y="5315173"/>
            <a:ext cx="6578086" cy="38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5C577-6330-44AD-906A-BE021616D8D6}"/>
              </a:ext>
            </a:extLst>
          </p:cNvPr>
          <p:cNvSpPr txBox="1"/>
          <p:nvPr/>
        </p:nvSpPr>
        <p:spPr>
          <a:xfrm>
            <a:off x="10105053" y="5841193"/>
            <a:ext cx="13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단위</a:t>
            </a:r>
            <a:r>
              <a:rPr lang="en-US" altLang="ko-KR" sz="1400" dirty="0"/>
              <a:t>(</a:t>
            </a:r>
            <a:r>
              <a:rPr lang="ko-KR" altLang="en-US" sz="1400" dirty="0"/>
              <a:t>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451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F0EF9385-EE06-4D06-8BA5-F31C1BA98DC9}"/>
              </a:ext>
            </a:extLst>
          </p:cNvPr>
          <p:cNvGrpSpPr/>
          <p:nvPr/>
        </p:nvGrpSpPr>
        <p:grpSpPr>
          <a:xfrm>
            <a:off x="2303248" y="1375793"/>
            <a:ext cx="7117590" cy="5205281"/>
            <a:chOff x="937752" y="404333"/>
            <a:chExt cx="8390713" cy="604933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190A7AB-35F3-4811-AF45-0416CF2C108C}"/>
                </a:ext>
              </a:extLst>
            </p:cNvPr>
            <p:cNvGrpSpPr/>
            <p:nvPr/>
          </p:nvGrpSpPr>
          <p:grpSpPr>
            <a:xfrm>
              <a:off x="4835181" y="404333"/>
              <a:ext cx="4493284" cy="6049334"/>
              <a:chOff x="2318578" y="485690"/>
              <a:chExt cx="4493284" cy="6049334"/>
            </a:xfrm>
          </p:grpSpPr>
          <p:sp>
            <p:nvSpPr>
              <p:cNvPr id="14" name="순서도: 대체 처리 13">
                <a:extLst>
                  <a:ext uri="{FF2B5EF4-FFF2-40B4-BE49-F238E27FC236}">
                    <a16:creationId xmlns:a16="http://schemas.microsoft.com/office/drawing/2014/main" id="{D66B22CF-2364-4711-952D-B6BEB8010AF4}"/>
                  </a:ext>
                </a:extLst>
              </p:cNvPr>
              <p:cNvSpPr/>
              <p:nvPr/>
            </p:nvSpPr>
            <p:spPr>
              <a:xfrm>
                <a:off x="2318578" y="485690"/>
                <a:ext cx="4493284" cy="6049334"/>
              </a:xfrm>
              <a:prstGeom prst="flowChartAlternateProcess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Impact" panose="020B0806030902050204" pitchFamily="34" charset="0"/>
                  </a:rPr>
                  <a:t>WEB Server</a:t>
                </a:r>
              </a:p>
              <a:p>
                <a:endParaRPr lang="en-US" altLang="ko-KR" dirty="0">
                  <a:solidFill>
                    <a:schemeClr val="tx1"/>
                  </a:solidFill>
                  <a:latin typeface="Impact" panose="020B0806030902050204" pitchFamily="34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Impact" panose="020B0806030902050204" pitchFamily="34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Impact" panose="020B0806030902050204" pitchFamily="34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FD6C9C2-8E8D-4B9E-98E6-C7998830C2DB}"/>
                  </a:ext>
                </a:extLst>
              </p:cNvPr>
              <p:cNvGrpSpPr/>
              <p:nvPr/>
            </p:nvGrpSpPr>
            <p:grpSpPr>
              <a:xfrm>
                <a:off x="2545156" y="1329655"/>
                <a:ext cx="4044577" cy="1848550"/>
                <a:chOff x="3870489" y="2587540"/>
                <a:chExt cx="3508211" cy="184855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4" name="순서도: 대체 처리 23">
                  <a:extLst>
                    <a:ext uri="{FF2B5EF4-FFF2-40B4-BE49-F238E27FC236}">
                      <a16:creationId xmlns:a16="http://schemas.microsoft.com/office/drawing/2014/main" id="{EE200645-B973-4404-B5E0-2396F2A8F69A}"/>
                    </a:ext>
                  </a:extLst>
                </p:cNvPr>
                <p:cNvSpPr/>
                <p:nvPr/>
              </p:nvSpPr>
              <p:spPr>
                <a:xfrm>
                  <a:off x="3870489" y="2587540"/>
                  <a:ext cx="3508211" cy="1848550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순서도: 대체 처리 24">
                  <a:extLst>
                    <a:ext uri="{FF2B5EF4-FFF2-40B4-BE49-F238E27FC236}">
                      <a16:creationId xmlns:a16="http://schemas.microsoft.com/office/drawing/2014/main" id="{9404A90F-0B9A-450D-B5B3-A4F4EF455C7C}"/>
                    </a:ext>
                  </a:extLst>
                </p:cNvPr>
                <p:cNvSpPr/>
                <p:nvPr/>
              </p:nvSpPr>
              <p:spPr>
                <a:xfrm>
                  <a:off x="5714443" y="3654767"/>
                  <a:ext cx="1390493" cy="519744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문서번역</a:t>
                  </a:r>
                </a:p>
              </p:txBody>
            </p:sp>
            <p:sp>
              <p:nvSpPr>
                <p:cNvPr id="26" name="순서도: 대체 처리 25">
                  <a:extLst>
                    <a:ext uri="{FF2B5EF4-FFF2-40B4-BE49-F238E27FC236}">
                      <a16:creationId xmlns:a16="http://schemas.microsoft.com/office/drawing/2014/main" id="{21770774-6B2A-47A8-8458-307E85AF45AE}"/>
                    </a:ext>
                  </a:extLst>
                </p:cNvPr>
                <p:cNvSpPr/>
                <p:nvPr/>
              </p:nvSpPr>
              <p:spPr>
                <a:xfrm>
                  <a:off x="4066984" y="3654767"/>
                  <a:ext cx="1390493" cy="519744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이미지</a:t>
                  </a:r>
                  <a:endParaRPr lang="en-US" altLang="ko-KR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문서 변환</a:t>
                  </a:r>
                </a:p>
              </p:txBody>
            </p:sp>
            <p:sp>
              <p:nvSpPr>
                <p:cNvPr id="27" name="순서도: 대체 처리 26">
                  <a:extLst>
                    <a:ext uri="{FF2B5EF4-FFF2-40B4-BE49-F238E27FC236}">
                      <a16:creationId xmlns:a16="http://schemas.microsoft.com/office/drawing/2014/main" id="{CB7E25A1-4868-4137-AF91-3BCBC456F06D}"/>
                    </a:ext>
                  </a:extLst>
                </p:cNvPr>
                <p:cNvSpPr/>
                <p:nvPr/>
              </p:nvSpPr>
              <p:spPr>
                <a:xfrm>
                  <a:off x="4066984" y="2794956"/>
                  <a:ext cx="1390493" cy="519744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음성</a:t>
                  </a:r>
                  <a:endParaRPr lang="en-US" altLang="ko-KR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문서 변환</a:t>
                  </a:r>
                </a:p>
              </p:txBody>
            </p:sp>
            <p:sp>
              <p:nvSpPr>
                <p:cNvPr id="28" name="순서도: 대체 처리 27">
                  <a:extLst>
                    <a:ext uri="{FF2B5EF4-FFF2-40B4-BE49-F238E27FC236}">
                      <a16:creationId xmlns:a16="http://schemas.microsoft.com/office/drawing/2014/main" id="{55B4DB8D-86A2-47D0-804A-2B663AB3A33A}"/>
                    </a:ext>
                  </a:extLst>
                </p:cNvPr>
                <p:cNvSpPr/>
                <p:nvPr/>
              </p:nvSpPr>
              <p:spPr>
                <a:xfrm>
                  <a:off x="5714443" y="2794956"/>
                  <a:ext cx="1390493" cy="519744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문서</a:t>
                  </a:r>
                  <a:endParaRPr lang="en-US" altLang="ko-KR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음성 변환</a:t>
                  </a: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0904AAE-F634-4625-8D39-D5BB78D5748D}"/>
                  </a:ext>
                </a:extLst>
              </p:cNvPr>
              <p:cNvGrpSpPr/>
              <p:nvPr/>
            </p:nvGrpSpPr>
            <p:grpSpPr>
              <a:xfrm>
                <a:off x="2545156" y="3446350"/>
                <a:ext cx="4044577" cy="2709671"/>
                <a:chOff x="8337570" y="2655664"/>
                <a:chExt cx="4044577" cy="2980826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7" name="순서도: 대체 처리 16">
                  <a:extLst>
                    <a:ext uri="{FF2B5EF4-FFF2-40B4-BE49-F238E27FC236}">
                      <a16:creationId xmlns:a16="http://schemas.microsoft.com/office/drawing/2014/main" id="{ADEFADB5-C2FC-45E3-BBAA-9F5477BE42F1}"/>
                    </a:ext>
                  </a:extLst>
                </p:cNvPr>
                <p:cNvSpPr/>
                <p:nvPr/>
              </p:nvSpPr>
              <p:spPr>
                <a:xfrm>
                  <a:off x="8337570" y="2655664"/>
                  <a:ext cx="4044577" cy="2980826"/>
                </a:xfrm>
                <a:prstGeom prst="flowChartAlternateProcess">
                  <a:avLst/>
                </a:prstGeom>
                <a:grp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dirty="0">
                    <a:solidFill>
                      <a:schemeClr val="tx1"/>
                    </a:solidFill>
                    <a:latin typeface="Impact" panose="020B0806030902050204" pitchFamily="34" charset="0"/>
                  </a:endParaRPr>
                </a:p>
                <a:p>
                  <a:endParaRPr lang="en-US" altLang="ko-KR" dirty="0">
                    <a:solidFill>
                      <a:schemeClr val="tx1"/>
                    </a:solidFill>
                    <a:latin typeface="Impact" panose="020B0806030902050204" pitchFamily="34" charset="0"/>
                  </a:endParaRPr>
                </a:p>
                <a:p>
                  <a:r>
                    <a:rPr lang="en-US" altLang="ko-KR" dirty="0">
                      <a:solidFill>
                        <a:schemeClr val="tx1"/>
                      </a:solidFill>
                      <a:latin typeface="Impact" panose="020B0806030902050204" pitchFamily="34" charset="0"/>
                    </a:rPr>
                    <a:t>OPEN API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FFF8421F-1291-4DDC-84CE-D0F5F236AB38}"/>
                    </a:ext>
                  </a:extLst>
                </p:cNvPr>
                <p:cNvGrpSpPr/>
                <p:nvPr/>
              </p:nvGrpSpPr>
              <p:grpSpPr>
                <a:xfrm>
                  <a:off x="8594536" y="3499630"/>
                  <a:ext cx="3508211" cy="1848550"/>
                  <a:chOff x="3870489" y="2587540"/>
                  <a:chExt cx="3508211" cy="1848550"/>
                </a:xfrm>
                <a:grpFill/>
              </p:grpSpPr>
              <p:sp>
                <p:nvSpPr>
                  <p:cNvPr id="19" name="순서도: 대체 처리 18">
                    <a:extLst>
                      <a:ext uri="{FF2B5EF4-FFF2-40B4-BE49-F238E27FC236}">
                        <a16:creationId xmlns:a16="http://schemas.microsoft.com/office/drawing/2014/main" id="{B436742B-2B68-4123-8347-8854E4F0E7FB}"/>
                      </a:ext>
                    </a:extLst>
                  </p:cNvPr>
                  <p:cNvSpPr/>
                  <p:nvPr/>
                </p:nvSpPr>
                <p:spPr>
                  <a:xfrm>
                    <a:off x="3870489" y="2587540"/>
                    <a:ext cx="3508211" cy="1848550"/>
                  </a:xfrm>
                  <a:prstGeom prst="flowChartAlternateProcess">
                    <a:avLst/>
                  </a:prstGeom>
                  <a:grp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순서도: 대체 처리 19">
                    <a:extLst>
                      <a:ext uri="{FF2B5EF4-FFF2-40B4-BE49-F238E27FC236}">
                        <a16:creationId xmlns:a16="http://schemas.microsoft.com/office/drawing/2014/main" id="{1993A8EC-7C86-4D9C-A390-A17EED5A342E}"/>
                      </a:ext>
                    </a:extLst>
                  </p:cNvPr>
                  <p:cNvSpPr/>
                  <p:nvPr/>
                </p:nvSpPr>
                <p:spPr>
                  <a:xfrm>
                    <a:off x="5714443" y="3654767"/>
                    <a:ext cx="1390493" cy="519744"/>
                  </a:xfrm>
                  <a:prstGeom prst="flowChartAlternateProcess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PAPAGO</a:t>
                    </a:r>
                    <a:endParaRPr lang="ko-KR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순서도: 대체 처리 20">
                    <a:extLst>
                      <a:ext uri="{FF2B5EF4-FFF2-40B4-BE49-F238E27FC236}">
                        <a16:creationId xmlns:a16="http://schemas.microsoft.com/office/drawing/2014/main" id="{63940385-E013-481A-AEB2-410F64E1441A}"/>
                      </a:ext>
                    </a:extLst>
                  </p:cNvPr>
                  <p:cNvSpPr/>
                  <p:nvPr/>
                </p:nvSpPr>
                <p:spPr>
                  <a:xfrm>
                    <a:off x="4066984" y="3654767"/>
                    <a:ext cx="1390493" cy="519744"/>
                  </a:xfrm>
                  <a:prstGeom prst="flowChartAlternateProcess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OCR</a:t>
                    </a:r>
                    <a:endParaRPr lang="ko-KR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순서도: 대체 처리 21">
                    <a:extLst>
                      <a:ext uri="{FF2B5EF4-FFF2-40B4-BE49-F238E27FC236}">
                        <a16:creationId xmlns:a16="http://schemas.microsoft.com/office/drawing/2014/main" id="{2FD5673C-A489-4D65-8C9C-8DFAABF09D22}"/>
                      </a:ext>
                    </a:extLst>
                  </p:cNvPr>
                  <p:cNvSpPr/>
                  <p:nvPr/>
                </p:nvSpPr>
                <p:spPr>
                  <a:xfrm>
                    <a:off x="4066984" y="2794956"/>
                    <a:ext cx="1390493" cy="519744"/>
                  </a:xfrm>
                  <a:prstGeom prst="flowChartAlternateProcess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STT</a:t>
                    </a:r>
                    <a:endParaRPr lang="ko-KR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순서도: 대체 처리 22">
                    <a:extLst>
                      <a:ext uri="{FF2B5EF4-FFF2-40B4-BE49-F238E27FC236}">
                        <a16:creationId xmlns:a16="http://schemas.microsoft.com/office/drawing/2014/main" id="{C443C060-7737-490D-BF0B-6BD7526EA464}"/>
                      </a:ext>
                    </a:extLst>
                  </p:cNvPr>
                  <p:cNvSpPr/>
                  <p:nvPr/>
                </p:nvSpPr>
                <p:spPr>
                  <a:xfrm>
                    <a:off x="5714443" y="2794956"/>
                    <a:ext cx="1390493" cy="519744"/>
                  </a:xfrm>
                  <a:prstGeom prst="flowChartAlternateProcess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TTS</a:t>
                    </a:r>
                    <a:endParaRPr lang="ko-KR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255AD5A-E989-4EEA-AE9D-0EA8C319DF85}"/>
                </a:ext>
              </a:extLst>
            </p:cNvPr>
            <p:cNvGrpSpPr/>
            <p:nvPr/>
          </p:nvGrpSpPr>
          <p:grpSpPr>
            <a:xfrm>
              <a:off x="937752" y="2172573"/>
              <a:ext cx="3298388" cy="2073117"/>
              <a:chOff x="979697" y="1577205"/>
              <a:chExt cx="3298388" cy="2073117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7DCC0D3-F514-4653-96EA-173CAFF92CFE}"/>
                  </a:ext>
                </a:extLst>
              </p:cNvPr>
              <p:cNvGrpSpPr/>
              <p:nvPr/>
            </p:nvGrpSpPr>
            <p:grpSpPr>
              <a:xfrm>
                <a:off x="1834242" y="1577205"/>
                <a:ext cx="2443843" cy="2073117"/>
                <a:chOff x="335947" y="2183235"/>
                <a:chExt cx="2443843" cy="2073117"/>
              </a:xfrm>
            </p:grpSpPr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50601505-4DD3-40E8-8A4E-376B1BDEFF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997" y="2212559"/>
                  <a:ext cx="2043793" cy="204379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D0B96A8-8B74-4F4C-84E0-DB1062DD55D6}"/>
                    </a:ext>
                  </a:extLst>
                </p:cNvPr>
                <p:cNvSpPr txBox="1"/>
                <p:nvPr/>
              </p:nvSpPr>
              <p:spPr>
                <a:xfrm>
                  <a:off x="335947" y="2183235"/>
                  <a:ext cx="800100" cy="3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Client</a:t>
                  </a:r>
                  <a:endParaRPr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2D8B749-CB0D-4928-9C44-62964DDE9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697" y="2120485"/>
                <a:ext cx="1254595" cy="1254595"/>
              </a:xfrm>
              <a:prstGeom prst="rect">
                <a:avLst/>
              </a:prstGeom>
            </p:spPr>
          </p:pic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7769F12-F1E4-4C47-ABF1-8D2FF0B3E3B2}"/>
                </a:ext>
              </a:extLst>
            </p:cNvPr>
            <p:cNvCxnSpPr>
              <a:stCxn id="32" idx="3"/>
            </p:cNvCxnSpPr>
            <p:nvPr/>
          </p:nvCxnSpPr>
          <p:spPr>
            <a:xfrm flipV="1">
              <a:off x="4236140" y="3223793"/>
              <a:ext cx="5319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D3D3348-FB70-48A9-8641-38D8D5600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156" y="3368813"/>
              <a:ext cx="5715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C700AE2A-2301-4096-B35F-3ADE4616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453"/>
            <a:ext cx="10515600" cy="1325563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시스템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93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396</Words>
  <Application>Microsoft Office PowerPoint</Application>
  <PresentationFormat>와이드스크린</PresentationFormat>
  <Paragraphs>131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나눔명조</vt:lpstr>
      <vt:lpstr>맑은 고딕</vt:lpstr>
      <vt:lpstr>함초롬바탕</vt:lpstr>
      <vt:lpstr>Arial</vt:lpstr>
      <vt:lpstr>Arial Rounded MT Bold</vt:lpstr>
      <vt:lpstr>Impact</vt:lpstr>
      <vt:lpstr>Office 테마</vt:lpstr>
      <vt:lpstr>PowerPoint 프레젠테이션</vt:lpstr>
      <vt:lpstr>PowerPoint 프레젠테이션</vt:lpstr>
      <vt:lpstr>1.주제 선정 이유</vt:lpstr>
      <vt:lpstr>2.주요 분석 내용</vt:lpstr>
      <vt:lpstr>3.일정계획</vt:lpstr>
      <vt:lpstr>3.일정계획_간트차트</vt:lpstr>
      <vt:lpstr>4.시스템 아키텍쳐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다훈 정</dc:creator>
  <cp:lastModifiedBy>다훈 정</cp:lastModifiedBy>
  <cp:revision>122</cp:revision>
  <dcterms:created xsi:type="dcterms:W3CDTF">2021-12-19T07:44:16Z</dcterms:created>
  <dcterms:modified xsi:type="dcterms:W3CDTF">2022-02-08T02:19:49Z</dcterms:modified>
  <cp:version/>
</cp:coreProperties>
</file>