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sldIdLst>
    <p:sldId id="261" r:id="rId2"/>
    <p:sldId id="256"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0242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9429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9521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36160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10/18/2023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8525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0998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0795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24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726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7944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10/18/2023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3407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10/18/2023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19191957"/>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DAEAA8-8354-AFCB-D00E-482E3B42F9E8}"/>
              </a:ext>
            </a:extLst>
          </p:cNvPr>
          <p:cNvSpPr txBox="1"/>
          <p:nvPr/>
        </p:nvSpPr>
        <p:spPr>
          <a:xfrm rot="10800000" flipV="1">
            <a:off x="2367721" y="1462105"/>
            <a:ext cx="7792278" cy="2777683"/>
          </a:xfrm>
          <a:prstGeom prst="rect">
            <a:avLst/>
          </a:prstGeom>
          <a:noFill/>
        </p:spPr>
        <p:txBody>
          <a:bodyPr wrap="square" rtlCol="0">
            <a:spAutoFit/>
          </a:bodyPr>
          <a:lstStyle/>
          <a:p>
            <a:pPr algn="l"/>
            <a:r>
              <a:rPr lang="en-US" sz="2000" b="1" dirty="0"/>
              <a:t>STUDENT NAME</a:t>
            </a:r>
            <a:r>
              <a:rPr lang="en-US" sz="2000" dirty="0"/>
              <a:t>  </a:t>
            </a:r>
            <a:r>
              <a:rPr lang="en-US" sz="1350" dirty="0"/>
              <a:t>                 : </a:t>
            </a:r>
            <a:r>
              <a:rPr lang="en-US" sz="2800" dirty="0" err="1"/>
              <a:t>Manoj</a:t>
            </a:r>
            <a:r>
              <a:rPr lang="en-US" sz="2800" dirty="0"/>
              <a:t> M</a:t>
            </a:r>
          </a:p>
          <a:p>
            <a:pPr algn="l"/>
            <a:endParaRPr lang="en-US" sz="1350" b="1" dirty="0"/>
          </a:p>
          <a:p>
            <a:pPr algn="l"/>
            <a:r>
              <a:rPr lang="en-US" sz="2000" b="1" dirty="0"/>
              <a:t>NAAN MUDHALVAN ID</a:t>
            </a:r>
            <a:r>
              <a:rPr lang="en-US" sz="2000" dirty="0"/>
              <a:t> </a:t>
            </a:r>
            <a:r>
              <a:rPr lang="en-US" sz="1350" dirty="0"/>
              <a:t>: </a:t>
            </a:r>
            <a:r>
              <a:rPr lang="en-US" sz="2800" dirty="0"/>
              <a:t>au713921106027</a:t>
            </a:r>
          </a:p>
          <a:p>
            <a:pPr algn="l"/>
            <a:endParaRPr lang="en-US" b="1" dirty="0"/>
          </a:p>
          <a:p>
            <a:pPr algn="l"/>
            <a:r>
              <a:rPr lang="en-US" sz="2000" b="1" dirty="0"/>
              <a:t>EMAIL ID</a:t>
            </a:r>
            <a:r>
              <a:rPr lang="en-US" sz="2000" dirty="0"/>
              <a:t>  </a:t>
            </a:r>
            <a:r>
              <a:rPr lang="en-US" sz="1350" dirty="0"/>
              <a:t>                                     : </a:t>
            </a:r>
            <a:r>
              <a:rPr lang="en-US" sz="2000" dirty="0"/>
              <a:t>manojisac68@gmail.com</a:t>
            </a:r>
          </a:p>
          <a:p>
            <a:pPr algn="l"/>
            <a:endParaRPr lang="en-US" sz="1350" b="1" dirty="0"/>
          </a:p>
          <a:p>
            <a:pPr algn="l"/>
            <a:r>
              <a:rPr lang="en-US" sz="2000" b="1" dirty="0"/>
              <a:t>PROJECT TITLE  </a:t>
            </a:r>
            <a:r>
              <a:rPr lang="en-US" sz="1350" dirty="0"/>
              <a:t>                   : </a:t>
            </a:r>
            <a:r>
              <a:rPr lang="en-US" sz="2000" dirty="0"/>
              <a:t>ENVIRONMENTALMONITORING</a:t>
            </a:r>
          </a:p>
          <a:p>
            <a:pPr algn="l"/>
            <a:endParaRPr lang="en-US" sz="1350" b="1" dirty="0"/>
          </a:p>
          <a:p>
            <a:pPr algn="l"/>
            <a:r>
              <a:rPr lang="en-US" sz="2000" b="1" dirty="0"/>
              <a:t>PHASE-2</a:t>
            </a:r>
            <a:r>
              <a:rPr lang="en-US" sz="1350" dirty="0"/>
              <a:t>                                            : </a:t>
            </a:r>
            <a:r>
              <a:rPr lang="en-US" sz="2000" dirty="0"/>
              <a:t>INNOVATION</a:t>
            </a:r>
          </a:p>
        </p:txBody>
      </p:sp>
    </p:spTree>
    <p:extLst>
      <p:ext uri="{BB962C8B-B14F-4D97-AF65-F5344CB8AC3E}">
        <p14:creationId xmlns:p14="http://schemas.microsoft.com/office/powerpoint/2010/main" val="283657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9A9F42-1420-2D1B-66A4-5394B3871C3A}"/>
              </a:ext>
            </a:extLst>
          </p:cNvPr>
          <p:cNvPicPr>
            <a:picLocks noChangeAspect="1"/>
          </p:cNvPicPr>
          <p:nvPr/>
        </p:nvPicPr>
        <p:blipFill>
          <a:blip r:embed="rId2"/>
          <a:stretch>
            <a:fillRect/>
          </a:stretch>
        </p:blipFill>
        <p:spPr>
          <a:xfrm>
            <a:off x="8463721" y="2583185"/>
            <a:ext cx="3392557" cy="3114675"/>
          </a:xfrm>
          <a:prstGeom prst="rect">
            <a:avLst/>
          </a:prstGeom>
        </p:spPr>
      </p:pic>
      <p:sp>
        <p:nvSpPr>
          <p:cNvPr id="5" name="TextBox 4">
            <a:extLst>
              <a:ext uri="{FF2B5EF4-FFF2-40B4-BE49-F238E27FC236}">
                <a16:creationId xmlns:a16="http://schemas.microsoft.com/office/drawing/2014/main" id="{BE1FD085-4661-2577-8A27-5A93A1733326}"/>
              </a:ext>
            </a:extLst>
          </p:cNvPr>
          <p:cNvSpPr txBox="1"/>
          <p:nvPr/>
        </p:nvSpPr>
        <p:spPr>
          <a:xfrm>
            <a:off x="521288" y="2370808"/>
            <a:ext cx="7942433" cy="3539430"/>
          </a:xfrm>
          <a:prstGeom prst="rect">
            <a:avLst/>
          </a:prstGeom>
          <a:noFill/>
        </p:spPr>
        <p:txBody>
          <a:bodyPr wrap="square">
            <a:spAutoFit/>
          </a:bodyPr>
          <a:lstStyle/>
          <a:p>
            <a:r>
              <a:rPr lang="en-US" sz="2800" i="1" dirty="0"/>
              <a:t>IOT is newly developed technology in which the connectivity between physical objects along with controllers, actuators and sensors synchronized over an Internet. 10T able to provide means to monitor the quality of parameters like Air, Noise, Temperature, Humidity and Light [2]. It helps concern authorities to take action against pollution crossing beyond defined level.</a:t>
            </a:r>
          </a:p>
        </p:txBody>
      </p:sp>
      <p:sp>
        <p:nvSpPr>
          <p:cNvPr id="7" name="TextBox 6">
            <a:extLst>
              <a:ext uri="{FF2B5EF4-FFF2-40B4-BE49-F238E27FC236}">
                <a16:creationId xmlns:a16="http://schemas.microsoft.com/office/drawing/2014/main" id="{94462416-CE14-D7E2-AC3B-A7AEE0C22872}"/>
              </a:ext>
            </a:extLst>
          </p:cNvPr>
          <p:cNvSpPr txBox="1"/>
          <p:nvPr/>
        </p:nvSpPr>
        <p:spPr>
          <a:xfrm>
            <a:off x="2182228" y="947762"/>
            <a:ext cx="8224150" cy="1015663"/>
          </a:xfrm>
          <a:prstGeom prst="rect">
            <a:avLst/>
          </a:prstGeom>
          <a:noFill/>
        </p:spPr>
        <p:txBody>
          <a:bodyPr wrap="square">
            <a:spAutoFit/>
          </a:bodyPr>
          <a:lstStyle/>
          <a:p>
            <a:r>
              <a:rPr lang="en-US" sz="3000" b="1" dirty="0">
                <a:solidFill>
                  <a:srgbClr val="FF0000"/>
                </a:solidFill>
              </a:rPr>
              <a:t>IOT Based Environmental Monitoring System</a:t>
            </a:r>
          </a:p>
        </p:txBody>
      </p:sp>
    </p:spTree>
    <p:extLst>
      <p:ext uri="{BB962C8B-B14F-4D97-AF65-F5344CB8AC3E}">
        <p14:creationId xmlns:p14="http://schemas.microsoft.com/office/powerpoint/2010/main" val="255003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FD7706-EEB1-4C77-DA67-96F9D64713F0}"/>
              </a:ext>
            </a:extLst>
          </p:cNvPr>
          <p:cNvSpPr txBox="1"/>
          <p:nvPr/>
        </p:nvSpPr>
        <p:spPr>
          <a:xfrm>
            <a:off x="1840562" y="2254238"/>
            <a:ext cx="6080429" cy="3300904"/>
          </a:xfrm>
          <a:prstGeom prst="rect">
            <a:avLst/>
          </a:prstGeom>
          <a:noFill/>
        </p:spPr>
        <p:txBody>
          <a:bodyPr wrap="square">
            <a:spAutoFit/>
          </a:bodyPr>
          <a:lstStyle/>
          <a:p>
            <a:pPr marL="428625" indent="-428625">
              <a:buFont typeface="Arial" panose="020B0604020202020204" pitchFamily="34" charset="0"/>
              <a:buChar char="•"/>
            </a:pPr>
            <a:r>
              <a:rPr lang="en-US" sz="3000" b="0" i="1" dirty="0">
                <a:solidFill>
                  <a:srgbClr val="1C1E21"/>
                </a:solidFill>
                <a:effectLst/>
                <a:latin typeface="system-ui"/>
              </a:rPr>
              <a:t>The ESP32 is a popular </a:t>
            </a:r>
            <a:r>
              <a:rPr lang="en-US" sz="3000" b="0" i="1" dirty="0" err="1">
                <a:solidFill>
                  <a:srgbClr val="1C1E21"/>
                </a:solidFill>
                <a:effectLst/>
                <a:latin typeface="system-ui"/>
              </a:rPr>
              <a:t>WiFi</a:t>
            </a:r>
            <a:r>
              <a:rPr lang="en-US" sz="3000" b="0" i="1" dirty="0">
                <a:solidFill>
                  <a:srgbClr val="1C1E21"/>
                </a:solidFill>
                <a:effectLst/>
                <a:latin typeface="system-ui"/>
              </a:rPr>
              <a:t> and Bluetooth-enabled microcontroller, widely used for IoT Projects.</a:t>
            </a:r>
          </a:p>
          <a:p>
            <a:pPr marL="428625" indent="-428625">
              <a:buFont typeface="Arial" panose="020B0604020202020204" pitchFamily="34" charset="0"/>
              <a:buChar char="•"/>
            </a:pPr>
            <a:r>
              <a:rPr lang="en-US" sz="3000" b="0" i="1" dirty="0">
                <a:solidFill>
                  <a:srgbClr val="1C1E21"/>
                </a:solidFill>
                <a:effectLst/>
                <a:latin typeface="system-ui"/>
              </a:rPr>
              <a:t> </a:t>
            </a:r>
            <a:r>
              <a:rPr lang="en-US" sz="3000" b="0" i="1" dirty="0" err="1">
                <a:solidFill>
                  <a:srgbClr val="1C1E21"/>
                </a:solidFill>
                <a:effectLst/>
                <a:latin typeface="system-ui"/>
              </a:rPr>
              <a:t>Wokwi</a:t>
            </a:r>
            <a:r>
              <a:rPr lang="en-US" sz="3000" b="0" i="1" dirty="0">
                <a:solidFill>
                  <a:srgbClr val="1C1E21"/>
                </a:solidFill>
                <a:effectLst/>
                <a:latin typeface="system-ui"/>
              </a:rPr>
              <a:t> simulates the ESP32, ESP32-C3, ESP32-S2, ESP32-S3, ESP32-C6 (beta), and ESP32-H2 (alpha).</a:t>
            </a:r>
            <a:endParaRPr lang="en-US" sz="3000" i="1" dirty="0"/>
          </a:p>
        </p:txBody>
      </p:sp>
      <p:sp>
        <p:nvSpPr>
          <p:cNvPr id="5" name="TextBox 4">
            <a:extLst>
              <a:ext uri="{FF2B5EF4-FFF2-40B4-BE49-F238E27FC236}">
                <a16:creationId xmlns:a16="http://schemas.microsoft.com/office/drawing/2014/main" id="{E2177886-C700-605F-C296-2A131591FFE6}"/>
              </a:ext>
            </a:extLst>
          </p:cNvPr>
          <p:cNvSpPr txBox="1"/>
          <p:nvPr/>
        </p:nvSpPr>
        <p:spPr>
          <a:xfrm>
            <a:off x="2827519" y="984851"/>
            <a:ext cx="7840483" cy="854080"/>
          </a:xfrm>
          <a:prstGeom prst="rect">
            <a:avLst/>
          </a:prstGeom>
          <a:noFill/>
        </p:spPr>
        <p:txBody>
          <a:bodyPr wrap="square">
            <a:spAutoFit/>
          </a:bodyPr>
          <a:lstStyle/>
          <a:p>
            <a:pPr algn="l"/>
            <a:r>
              <a:rPr lang="en-US" sz="4950" b="1" i="0" dirty="0">
                <a:solidFill>
                  <a:srgbClr val="FF0000"/>
                </a:solidFill>
                <a:effectLst/>
                <a:latin typeface="system-ui"/>
              </a:rPr>
              <a:t>ESP32 Simulation</a:t>
            </a:r>
          </a:p>
        </p:txBody>
      </p:sp>
      <p:pic>
        <p:nvPicPr>
          <p:cNvPr id="17" name="Picture 16">
            <a:extLst>
              <a:ext uri="{FF2B5EF4-FFF2-40B4-BE49-F238E27FC236}">
                <a16:creationId xmlns:a16="http://schemas.microsoft.com/office/drawing/2014/main" id="{6BFD0B67-B799-6091-B1D9-0331A84100A1}"/>
              </a:ext>
            </a:extLst>
          </p:cNvPr>
          <p:cNvPicPr>
            <a:picLocks noChangeAspect="1"/>
          </p:cNvPicPr>
          <p:nvPr/>
        </p:nvPicPr>
        <p:blipFill>
          <a:blip r:embed="rId2"/>
          <a:stretch>
            <a:fillRect/>
          </a:stretch>
        </p:blipFill>
        <p:spPr>
          <a:xfrm>
            <a:off x="7920990" y="1961978"/>
            <a:ext cx="2400300" cy="2934044"/>
          </a:xfrm>
          <a:prstGeom prst="rect">
            <a:avLst/>
          </a:prstGeom>
        </p:spPr>
      </p:pic>
    </p:spTree>
    <p:extLst>
      <p:ext uri="{BB962C8B-B14F-4D97-AF65-F5344CB8AC3E}">
        <p14:creationId xmlns:p14="http://schemas.microsoft.com/office/powerpoint/2010/main" val="383357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44FCF2-FD92-972F-F433-484FDCE99479}"/>
              </a:ext>
            </a:extLst>
          </p:cNvPr>
          <p:cNvSpPr txBox="1"/>
          <p:nvPr/>
        </p:nvSpPr>
        <p:spPr>
          <a:xfrm>
            <a:off x="1795668" y="2408546"/>
            <a:ext cx="5665306" cy="2608406"/>
          </a:xfrm>
          <a:prstGeom prst="rect">
            <a:avLst/>
          </a:prstGeom>
          <a:noFill/>
        </p:spPr>
        <p:txBody>
          <a:bodyPr wrap="square">
            <a:spAutoFit/>
          </a:bodyPr>
          <a:lstStyle/>
          <a:p>
            <a:r>
              <a:rPr lang="en-US" sz="3300" i="1" dirty="0">
                <a:effectLst/>
                <a:latin typeface="Google Sans"/>
              </a:rPr>
              <a:t>system of interconnected physical devices that communicate via network connectivity using various communications protocols</a:t>
            </a:r>
            <a:endParaRPr lang="en-US" sz="3300" i="1" dirty="0"/>
          </a:p>
        </p:txBody>
      </p:sp>
      <p:sp>
        <p:nvSpPr>
          <p:cNvPr id="8" name="TextBox 7">
            <a:extLst>
              <a:ext uri="{FF2B5EF4-FFF2-40B4-BE49-F238E27FC236}">
                <a16:creationId xmlns:a16="http://schemas.microsoft.com/office/drawing/2014/main" id="{4BD55340-1FDA-0D2D-1AA3-F08A783B3A45}"/>
              </a:ext>
            </a:extLst>
          </p:cNvPr>
          <p:cNvSpPr txBox="1"/>
          <p:nvPr/>
        </p:nvSpPr>
        <p:spPr>
          <a:xfrm>
            <a:off x="2070654" y="1263967"/>
            <a:ext cx="8544339" cy="715581"/>
          </a:xfrm>
          <a:prstGeom prst="rect">
            <a:avLst/>
          </a:prstGeom>
          <a:noFill/>
        </p:spPr>
        <p:txBody>
          <a:bodyPr wrap="square">
            <a:spAutoFit/>
          </a:bodyPr>
          <a:lstStyle/>
          <a:p>
            <a:r>
              <a:rPr lang="en-US" sz="4050" b="1" dirty="0" err="1">
                <a:solidFill>
                  <a:srgbClr val="FF0000"/>
                </a:solidFill>
              </a:rPr>
              <a:t>Iot</a:t>
            </a:r>
            <a:r>
              <a:rPr lang="en-US" sz="4050" b="1" dirty="0">
                <a:solidFill>
                  <a:srgbClr val="FF0000"/>
                </a:solidFill>
              </a:rPr>
              <a:t> communication technology</a:t>
            </a:r>
          </a:p>
        </p:txBody>
      </p:sp>
      <p:pic>
        <p:nvPicPr>
          <p:cNvPr id="14" name="Picture 13">
            <a:extLst>
              <a:ext uri="{FF2B5EF4-FFF2-40B4-BE49-F238E27FC236}">
                <a16:creationId xmlns:a16="http://schemas.microsoft.com/office/drawing/2014/main" id="{2AD682AB-7C29-493B-E0AC-9AF5636CA71E}"/>
              </a:ext>
            </a:extLst>
          </p:cNvPr>
          <p:cNvPicPr>
            <a:picLocks noChangeAspect="1"/>
          </p:cNvPicPr>
          <p:nvPr/>
        </p:nvPicPr>
        <p:blipFill rotWithShape="1">
          <a:blip r:embed="rId2"/>
          <a:srcRect l="57636" t="36566" b="15754"/>
          <a:stretch/>
        </p:blipFill>
        <p:spPr>
          <a:xfrm>
            <a:off x="7460974" y="2159344"/>
            <a:ext cx="2700114" cy="3106811"/>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25291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181D3C-003E-2849-2AFD-6C2A7D1AE5B9}"/>
              </a:ext>
            </a:extLst>
          </p:cNvPr>
          <p:cNvSpPr txBox="1"/>
          <p:nvPr/>
        </p:nvSpPr>
        <p:spPr>
          <a:xfrm>
            <a:off x="2034209" y="2030246"/>
            <a:ext cx="8541027" cy="1754326"/>
          </a:xfrm>
          <a:prstGeom prst="rect">
            <a:avLst/>
          </a:prstGeom>
          <a:noFill/>
        </p:spPr>
        <p:txBody>
          <a:bodyPr wrap="square">
            <a:spAutoFit/>
          </a:bodyPr>
          <a:lstStyle/>
          <a:p>
            <a:pPr marL="428625" indent="-428625">
              <a:buFont typeface="Arial" panose="020B0604020202020204" pitchFamily="34" charset="0"/>
              <a:buChar char="•"/>
            </a:pPr>
            <a:r>
              <a:rPr lang="en-US" sz="3600" b="0" i="1" dirty="0">
                <a:solidFill>
                  <a:srgbClr val="000000"/>
                </a:solidFill>
                <a:effectLst/>
                <a:latin typeface="Segoe UI" panose="02000000000000000000" pitchFamily="2" charset="0"/>
              </a:rPr>
              <a:t>The application layer serves as the interface between the user and the device within a given IoT protocol</a:t>
            </a:r>
            <a:endParaRPr lang="en-US" sz="3600" i="1" dirty="0"/>
          </a:p>
        </p:txBody>
      </p:sp>
      <p:sp>
        <p:nvSpPr>
          <p:cNvPr id="5" name="TextBox 4">
            <a:extLst>
              <a:ext uri="{FF2B5EF4-FFF2-40B4-BE49-F238E27FC236}">
                <a16:creationId xmlns:a16="http://schemas.microsoft.com/office/drawing/2014/main" id="{8E1B8364-3956-B551-5C71-87EAFAF3133C}"/>
              </a:ext>
            </a:extLst>
          </p:cNvPr>
          <p:cNvSpPr txBox="1"/>
          <p:nvPr/>
        </p:nvSpPr>
        <p:spPr>
          <a:xfrm>
            <a:off x="3810000" y="1164625"/>
            <a:ext cx="4572000" cy="715581"/>
          </a:xfrm>
          <a:prstGeom prst="rect">
            <a:avLst/>
          </a:prstGeom>
          <a:noFill/>
        </p:spPr>
        <p:txBody>
          <a:bodyPr wrap="square">
            <a:spAutoFit/>
          </a:bodyPr>
          <a:lstStyle/>
          <a:p>
            <a:pPr algn="l"/>
            <a:r>
              <a:rPr lang="en-US" sz="4050" b="1" dirty="0">
                <a:solidFill>
                  <a:srgbClr val="FF0000"/>
                </a:solidFill>
                <a:effectLst/>
                <a:latin typeface="Segoe UI" panose="020B0502040204020203" pitchFamily="34" charset="0"/>
              </a:rPr>
              <a:t>Application layer</a:t>
            </a:r>
          </a:p>
        </p:txBody>
      </p:sp>
    </p:spTree>
    <p:extLst>
      <p:ext uri="{BB962C8B-B14F-4D97-AF65-F5344CB8AC3E}">
        <p14:creationId xmlns:p14="http://schemas.microsoft.com/office/powerpoint/2010/main" val="386409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EDA169-CBD8-D51F-C74C-905C9F17A1C1}"/>
              </a:ext>
            </a:extLst>
          </p:cNvPr>
          <p:cNvSpPr txBox="1"/>
          <p:nvPr/>
        </p:nvSpPr>
        <p:spPr>
          <a:xfrm>
            <a:off x="2199860" y="2113166"/>
            <a:ext cx="8017566" cy="415498"/>
          </a:xfrm>
          <a:prstGeom prst="rect">
            <a:avLst/>
          </a:prstGeom>
          <a:noFill/>
        </p:spPr>
        <p:txBody>
          <a:bodyPr wrap="square">
            <a:spAutoFit/>
          </a:bodyPr>
          <a:lstStyle/>
          <a:p>
            <a:pPr marL="257175" indent="-257175" algn="l">
              <a:buFont typeface="Arial" panose="020B0604020202020204" pitchFamily="34" charset="0"/>
              <a:buChar char="•"/>
            </a:pPr>
            <a:r>
              <a:rPr lang="en-US" sz="2100" b="1" i="1" dirty="0">
                <a:solidFill>
                  <a:srgbClr val="000000"/>
                </a:solidFill>
                <a:effectLst/>
                <a:latin typeface="Segoe UI" panose="020B0502040204020203" pitchFamily="34" charset="0"/>
              </a:rPr>
              <a:t>Advanced Message Queuing Protocol (AMQP)</a:t>
            </a:r>
          </a:p>
        </p:txBody>
      </p:sp>
      <p:sp>
        <p:nvSpPr>
          <p:cNvPr id="5" name="TextBox 4">
            <a:extLst>
              <a:ext uri="{FF2B5EF4-FFF2-40B4-BE49-F238E27FC236}">
                <a16:creationId xmlns:a16="http://schemas.microsoft.com/office/drawing/2014/main" id="{75215053-7DD2-C26A-D6FB-E64B84C18647}"/>
              </a:ext>
            </a:extLst>
          </p:cNvPr>
          <p:cNvSpPr txBox="1"/>
          <p:nvPr/>
        </p:nvSpPr>
        <p:spPr>
          <a:xfrm>
            <a:off x="2199860" y="2657841"/>
            <a:ext cx="7924802" cy="415498"/>
          </a:xfrm>
          <a:prstGeom prst="rect">
            <a:avLst/>
          </a:prstGeom>
          <a:noFill/>
        </p:spPr>
        <p:txBody>
          <a:bodyPr wrap="square">
            <a:spAutoFit/>
          </a:bodyPr>
          <a:lstStyle/>
          <a:p>
            <a:pPr marL="257175" indent="-257175" algn="l">
              <a:buFont typeface="Arial" panose="020B0604020202020204" pitchFamily="34" charset="0"/>
              <a:buChar char="•"/>
            </a:pPr>
            <a:r>
              <a:rPr lang="en-US" sz="2100" b="1" i="1" dirty="0">
                <a:solidFill>
                  <a:srgbClr val="000000"/>
                </a:solidFill>
                <a:effectLst/>
                <a:latin typeface="Segoe UI" panose="020B0502040204020203" pitchFamily="34" charset="0"/>
              </a:rPr>
              <a:t>Constrained Application Protocol (</a:t>
            </a:r>
            <a:r>
              <a:rPr lang="en-US" sz="2100" b="1" i="1" dirty="0" err="1">
                <a:solidFill>
                  <a:srgbClr val="000000"/>
                </a:solidFill>
                <a:effectLst/>
                <a:latin typeface="Segoe UI" panose="020B0502040204020203" pitchFamily="34" charset="0"/>
              </a:rPr>
              <a:t>CoAP</a:t>
            </a:r>
            <a:r>
              <a:rPr lang="en-US" sz="2100" b="1" i="1" dirty="0">
                <a:solidFill>
                  <a:srgbClr val="000000"/>
                </a:solidFill>
                <a:effectLst/>
                <a:latin typeface="Segoe UI" panose="020B0502040204020203" pitchFamily="34" charset="0"/>
              </a:rPr>
              <a:t>)</a:t>
            </a:r>
          </a:p>
        </p:txBody>
      </p:sp>
      <p:sp>
        <p:nvSpPr>
          <p:cNvPr id="7" name="TextBox 6">
            <a:extLst>
              <a:ext uri="{FF2B5EF4-FFF2-40B4-BE49-F238E27FC236}">
                <a16:creationId xmlns:a16="http://schemas.microsoft.com/office/drawing/2014/main" id="{222472E8-AE72-FEA5-96A6-864EC1B138CC}"/>
              </a:ext>
            </a:extLst>
          </p:cNvPr>
          <p:cNvSpPr txBox="1"/>
          <p:nvPr/>
        </p:nvSpPr>
        <p:spPr>
          <a:xfrm>
            <a:off x="2199862" y="3156296"/>
            <a:ext cx="6990523" cy="415498"/>
          </a:xfrm>
          <a:prstGeom prst="rect">
            <a:avLst/>
          </a:prstGeom>
          <a:noFill/>
        </p:spPr>
        <p:txBody>
          <a:bodyPr wrap="square">
            <a:spAutoFit/>
          </a:bodyPr>
          <a:lstStyle/>
          <a:p>
            <a:pPr marL="214313" indent="-214313" algn="l">
              <a:buFont typeface="Arial" panose="020B0604020202020204" pitchFamily="34" charset="0"/>
              <a:buChar char="•"/>
            </a:pPr>
            <a:r>
              <a:rPr lang="en-US" sz="2100" b="1" i="1" dirty="0">
                <a:solidFill>
                  <a:srgbClr val="000000"/>
                </a:solidFill>
                <a:effectLst/>
                <a:latin typeface="Segoe UI" panose="020B0502040204020203" pitchFamily="34" charset="0"/>
              </a:rPr>
              <a:t>Data Distribution Service (DDS)</a:t>
            </a:r>
          </a:p>
        </p:txBody>
      </p:sp>
      <p:sp>
        <p:nvSpPr>
          <p:cNvPr id="9" name="TextBox 8">
            <a:extLst>
              <a:ext uri="{FF2B5EF4-FFF2-40B4-BE49-F238E27FC236}">
                <a16:creationId xmlns:a16="http://schemas.microsoft.com/office/drawing/2014/main" id="{9C1C4C09-6E7E-70C0-8543-06FBD7A8A7A4}"/>
              </a:ext>
            </a:extLst>
          </p:cNvPr>
          <p:cNvSpPr txBox="1"/>
          <p:nvPr/>
        </p:nvSpPr>
        <p:spPr>
          <a:xfrm>
            <a:off x="2199860" y="4064147"/>
            <a:ext cx="8242854" cy="415498"/>
          </a:xfrm>
          <a:prstGeom prst="rect">
            <a:avLst/>
          </a:prstGeom>
          <a:noFill/>
        </p:spPr>
        <p:txBody>
          <a:bodyPr wrap="square">
            <a:spAutoFit/>
          </a:bodyPr>
          <a:lstStyle/>
          <a:p>
            <a:pPr marL="214313" indent="-214313" algn="l">
              <a:buFont typeface="Arial" panose="020B0604020202020204" pitchFamily="34" charset="0"/>
              <a:buChar char="•"/>
            </a:pPr>
            <a:r>
              <a:rPr lang="en-US" sz="2100" b="1" i="1" dirty="0">
                <a:solidFill>
                  <a:srgbClr val="000000"/>
                </a:solidFill>
                <a:effectLst/>
                <a:latin typeface="Segoe UI" panose="020B0502040204020203" pitchFamily="34" charset="0"/>
              </a:rPr>
              <a:t>Message Queue Telemetry Transport (MQTT)</a:t>
            </a:r>
          </a:p>
        </p:txBody>
      </p:sp>
      <p:sp>
        <p:nvSpPr>
          <p:cNvPr id="11" name="TextBox 10">
            <a:extLst>
              <a:ext uri="{FF2B5EF4-FFF2-40B4-BE49-F238E27FC236}">
                <a16:creationId xmlns:a16="http://schemas.microsoft.com/office/drawing/2014/main" id="{D0888B34-823F-112A-C9D4-EB6CA1AA96A0}"/>
              </a:ext>
            </a:extLst>
          </p:cNvPr>
          <p:cNvSpPr txBox="1"/>
          <p:nvPr/>
        </p:nvSpPr>
        <p:spPr>
          <a:xfrm>
            <a:off x="2199862" y="4605347"/>
            <a:ext cx="6964015" cy="415498"/>
          </a:xfrm>
          <a:prstGeom prst="rect">
            <a:avLst/>
          </a:prstGeom>
          <a:noFill/>
        </p:spPr>
        <p:txBody>
          <a:bodyPr wrap="square">
            <a:spAutoFit/>
          </a:bodyPr>
          <a:lstStyle/>
          <a:p>
            <a:pPr marL="214313" indent="-214313" algn="l">
              <a:buFont typeface="Arial" panose="020B0604020202020204" pitchFamily="34" charset="0"/>
              <a:buChar char="•"/>
            </a:pPr>
            <a:r>
              <a:rPr lang="en-US" sz="2100" b="1" i="1" dirty="0">
                <a:solidFill>
                  <a:srgbClr val="000000"/>
                </a:solidFill>
                <a:effectLst/>
                <a:latin typeface="Segoe UI" panose="020B0502040204020203" pitchFamily="34" charset="0"/>
              </a:rPr>
              <a:t>Transport layer</a:t>
            </a:r>
          </a:p>
        </p:txBody>
      </p:sp>
      <p:sp>
        <p:nvSpPr>
          <p:cNvPr id="13" name="TextBox 12">
            <a:extLst>
              <a:ext uri="{FF2B5EF4-FFF2-40B4-BE49-F238E27FC236}">
                <a16:creationId xmlns:a16="http://schemas.microsoft.com/office/drawing/2014/main" id="{A2119E71-5DCF-56A7-78C2-36BD44708C89}"/>
              </a:ext>
            </a:extLst>
          </p:cNvPr>
          <p:cNvSpPr txBox="1"/>
          <p:nvPr/>
        </p:nvSpPr>
        <p:spPr>
          <a:xfrm>
            <a:off x="2199861" y="5108789"/>
            <a:ext cx="8375375" cy="415498"/>
          </a:xfrm>
          <a:prstGeom prst="rect">
            <a:avLst/>
          </a:prstGeom>
          <a:noFill/>
        </p:spPr>
        <p:txBody>
          <a:bodyPr wrap="square">
            <a:spAutoFit/>
          </a:bodyPr>
          <a:lstStyle/>
          <a:p>
            <a:pPr marL="214313" indent="-214313" algn="l">
              <a:buFont typeface="Arial" panose="020B0604020202020204" pitchFamily="34" charset="0"/>
              <a:buChar char="•"/>
            </a:pPr>
            <a:r>
              <a:rPr lang="en-US" sz="2100" b="1" i="1" dirty="0">
                <a:solidFill>
                  <a:srgbClr val="000000"/>
                </a:solidFill>
                <a:effectLst/>
                <a:latin typeface="Segoe UI" panose="020B0502040204020203" pitchFamily="34" charset="0"/>
              </a:rPr>
              <a:t>Transmission Control Protocol (TCP)</a:t>
            </a:r>
          </a:p>
        </p:txBody>
      </p:sp>
      <p:sp>
        <p:nvSpPr>
          <p:cNvPr id="15" name="TextBox 14">
            <a:extLst>
              <a:ext uri="{FF2B5EF4-FFF2-40B4-BE49-F238E27FC236}">
                <a16:creationId xmlns:a16="http://schemas.microsoft.com/office/drawing/2014/main" id="{4D5BC0AC-4B1F-7771-736B-6DD637F51206}"/>
              </a:ext>
            </a:extLst>
          </p:cNvPr>
          <p:cNvSpPr txBox="1"/>
          <p:nvPr/>
        </p:nvSpPr>
        <p:spPr>
          <a:xfrm>
            <a:off x="2319130" y="3610222"/>
            <a:ext cx="6977269" cy="415498"/>
          </a:xfrm>
          <a:prstGeom prst="rect">
            <a:avLst/>
          </a:prstGeom>
          <a:noFill/>
        </p:spPr>
        <p:txBody>
          <a:bodyPr wrap="square">
            <a:spAutoFit/>
          </a:bodyPr>
          <a:lstStyle/>
          <a:p>
            <a:pPr marL="214313" indent="-214313" algn="l">
              <a:buFont typeface="Arial" panose="020B0604020202020204" pitchFamily="34" charset="0"/>
              <a:buChar char="•"/>
            </a:pPr>
            <a:r>
              <a:rPr lang="en-US" sz="2100" b="1" i="1" dirty="0">
                <a:solidFill>
                  <a:srgbClr val="000000"/>
                </a:solidFill>
                <a:effectLst/>
                <a:latin typeface="Segoe UI" panose="020B0502040204020203" pitchFamily="34" charset="0"/>
              </a:rPr>
              <a:t>Wi-Fi/802.11</a:t>
            </a:r>
          </a:p>
        </p:txBody>
      </p:sp>
      <p:sp>
        <p:nvSpPr>
          <p:cNvPr id="16" name="TextBox 15">
            <a:extLst>
              <a:ext uri="{FF2B5EF4-FFF2-40B4-BE49-F238E27FC236}">
                <a16:creationId xmlns:a16="http://schemas.microsoft.com/office/drawing/2014/main" id="{1733C175-EADE-0BFE-7BE6-979F263C9CF4}"/>
              </a:ext>
            </a:extLst>
          </p:cNvPr>
          <p:cNvSpPr txBox="1"/>
          <p:nvPr/>
        </p:nvSpPr>
        <p:spPr>
          <a:xfrm rot="10800000" flipV="1">
            <a:off x="3407465" y="1080066"/>
            <a:ext cx="4131366" cy="784830"/>
          </a:xfrm>
          <a:prstGeom prst="rect">
            <a:avLst/>
          </a:prstGeom>
          <a:noFill/>
        </p:spPr>
        <p:txBody>
          <a:bodyPr wrap="square" rtlCol="0">
            <a:spAutoFit/>
          </a:bodyPr>
          <a:lstStyle/>
          <a:p>
            <a:pPr algn="l"/>
            <a:r>
              <a:rPr lang="en-US" sz="4500" b="1" dirty="0">
                <a:solidFill>
                  <a:srgbClr val="FF0000"/>
                </a:solidFill>
              </a:rPr>
              <a:t>IOT Protocol</a:t>
            </a:r>
          </a:p>
        </p:txBody>
      </p:sp>
      <p:sp>
        <p:nvSpPr>
          <p:cNvPr id="17" name="TextBox 16">
            <a:extLst>
              <a:ext uri="{FF2B5EF4-FFF2-40B4-BE49-F238E27FC236}">
                <a16:creationId xmlns:a16="http://schemas.microsoft.com/office/drawing/2014/main" id="{3F94D9FD-E957-2084-3BDE-C9B00F648BBA}"/>
              </a:ext>
            </a:extLst>
          </p:cNvPr>
          <p:cNvSpPr txBox="1"/>
          <p:nvPr/>
        </p:nvSpPr>
        <p:spPr>
          <a:xfrm>
            <a:off x="5410200" y="2742371"/>
            <a:ext cx="1371600" cy="1371600"/>
          </a:xfrm>
          <a:prstGeom prst="rect">
            <a:avLst/>
          </a:prstGeom>
          <a:noFill/>
        </p:spPr>
        <p:txBody>
          <a:bodyPr wrap="square" rtlCol="0">
            <a:spAutoFit/>
          </a:bodyPr>
          <a:lstStyle/>
          <a:p>
            <a:pPr algn="l"/>
            <a:endParaRPr lang="en-US" sz="1350" dirty="0"/>
          </a:p>
        </p:txBody>
      </p:sp>
    </p:spTree>
    <p:extLst>
      <p:ext uri="{BB962C8B-B14F-4D97-AF65-F5344CB8AC3E}">
        <p14:creationId xmlns:p14="http://schemas.microsoft.com/office/powerpoint/2010/main" val="267250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3EBB4-2E8B-96B6-FDE2-517430F45D60}"/>
              </a:ext>
            </a:extLst>
          </p:cNvPr>
          <p:cNvSpPr txBox="1"/>
          <p:nvPr/>
        </p:nvSpPr>
        <p:spPr>
          <a:xfrm>
            <a:off x="4050748" y="593690"/>
            <a:ext cx="6427304" cy="707886"/>
          </a:xfrm>
          <a:prstGeom prst="rect">
            <a:avLst/>
          </a:prstGeom>
          <a:noFill/>
        </p:spPr>
        <p:txBody>
          <a:bodyPr wrap="square" rtlCol="0">
            <a:spAutoFit/>
          </a:bodyPr>
          <a:lstStyle/>
          <a:p>
            <a:pPr algn="l"/>
            <a:r>
              <a:rPr lang="en-US" sz="4000" b="1" dirty="0">
                <a:solidFill>
                  <a:srgbClr val="FF0000"/>
                </a:solidFill>
              </a:rPr>
              <a:t>Conclusion</a:t>
            </a:r>
            <a:r>
              <a:rPr lang="en-US" sz="4000" b="1" dirty="0"/>
              <a:t> </a:t>
            </a:r>
          </a:p>
        </p:txBody>
      </p:sp>
      <p:sp>
        <p:nvSpPr>
          <p:cNvPr id="3" name="TextBox 2">
            <a:extLst>
              <a:ext uri="{FF2B5EF4-FFF2-40B4-BE49-F238E27FC236}">
                <a16:creationId xmlns:a16="http://schemas.microsoft.com/office/drawing/2014/main" id="{309D2623-B451-822C-56A6-3DC736201F0A}"/>
              </a:ext>
            </a:extLst>
          </p:cNvPr>
          <p:cNvSpPr txBox="1"/>
          <p:nvPr/>
        </p:nvSpPr>
        <p:spPr>
          <a:xfrm>
            <a:off x="558799" y="1878494"/>
            <a:ext cx="9265480" cy="4031873"/>
          </a:xfrm>
          <a:prstGeom prst="rect">
            <a:avLst/>
          </a:prstGeom>
          <a:noFill/>
        </p:spPr>
        <p:txBody>
          <a:bodyPr wrap="square" rtlCol="0">
            <a:spAutoFit/>
          </a:bodyPr>
          <a:lstStyle/>
          <a:p>
            <a:pPr marL="457200" indent="-457200" algn="l">
              <a:buFont typeface="Arial" panose="020B0604020202020204" pitchFamily="34" charset="0"/>
              <a:buChar char="•"/>
            </a:pPr>
            <a:r>
              <a:rPr lang="en-US" sz="3200" dirty="0"/>
              <a:t>The many of the  IoT project are used to the ESP32 and </a:t>
            </a:r>
            <a:r>
              <a:rPr lang="en-US" sz="3200" dirty="0" err="1"/>
              <a:t>Wokwi</a:t>
            </a:r>
            <a:r>
              <a:rPr lang="en-US" sz="3200" dirty="0"/>
              <a:t> platforms. </a:t>
            </a:r>
          </a:p>
          <a:p>
            <a:pPr marL="457200" indent="-457200" algn="l">
              <a:buFont typeface="Arial" panose="020B0604020202020204" pitchFamily="34" charset="0"/>
              <a:buChar char="•"/>
            </a:pPr>
            <a:r>
              <a:rPr lang="en-US" sz="3200" dirty="0"/>
              <a:t>This is the one of the way to simulate the Arduino UNO and other sensors such as temperature sensor, humidity sensors, etc..,  </a:t>
            </a:r>
          </a:p>
          <a:p>
            <a:pPr marL="457200" indent="-457200" algn="l">
              <a:buFont typeface="Arial" panose="020B0604020202020204" pitchFamily="34" charset="0"/>
              <a:buChar char="•"/>
            </a:pPr>
            <a:r>
              <a:rPr lang="en-US" sz="3200" dirty="0"/>
              <a:t>IoT communication technology and their protocols are helpful to improve and controls the our projects.</a:t>
            </a:r>
          </a:p>
        </p:txBody>
      </p:sp>
    </p:spTree>
    <p:extLst>
      <p:ext uri="{BB962C8B-B14F-4D97-AF65-F5344CB8AC3E}">
        <p14:creationId xmlns:p14="http://schemas.microsoft.com/office/powerpoint/2010/main" val="4040113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Muthu</dc:creator>
  <cp:lastModifiedBy>manojisac68@gmail.com</cp:lastModifiedBy>
  <cp:revision>6</cp:revision>
  <dcterms:created xsi:type="dcterms:W3CDTF">2023-10-10T06:27:12Z</dcterms:created>
  <dcterms:modified xsi:type="dcterms:W3CDTF">2023-10-18T09:52:15Z</dcterms:modified>
</cp:coreProperties>
</file>