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0" r:id="rId2"/>
    <p:sldId id="259" r:id="rId3"/>
    <p:sldId id="266" r:id="rId4"/>
    <p:sldId id="267" r:id="rId5"/>
    <p:sldId id="268" r:id="rId6"/>
    <p:sldId id="256" r:id="rId7"/>
    <p:sldId id="257" r:id="rId8"/>
    <p:sldId id="261" r:id="rId9"/>
    <p:sldId id="262"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9/30/2023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9/30/2023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9/30/2023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1">
            <a:extLst>
              <a:ext uri="{FF2B5EF4-FFF2-40B4-BE49-F238E27FC236}">
                <a16:creationId xmlns:a16="http://schemas.microsoft.com/office/drawing/2014/main" id="{DA1CA655-6ACD-418A-B5B8-D6E06C6D1627}"/>
              </a:ext>
            </a:extLst>
          </p:cNvPr>
          <p:cNvPicPr>
            <a:picLocks noChangeAspect="1"/>
          </p:cNvPicPr>
          <p:nvPr/>
        </p:nvPicPr>
        <p:blipFill>
          <a:blip r:embed="rId2"/>
          <a:stretch>
            <a:fillRect/>
          </a:stretch>
        </p:blipFill>
        <p:spPr>
          <a:xfrm flipH="1">
            <a:off x="-1325218" y="0"/>
            <a:ext cx="2128225" cy="6858000"/>
          </a:xfrm>
          <a:prstGeom prst="rect">
            <a:avLst/>
          </a:prstGeom>
        </p:spPr>
      </p:pic>
      <p:graphicFrame>
        <p:nvGraphicFramePr>
          <p:cNvPr id="16" name="Table 16">
            <a:extLst>
              <a:ext uri="{FF2B5EF4-FFF2-40B4-BE49-F238E27FC236}">
                <a16:creationId xmlns:a16="http://schemas.microsoft.com/office/drawing/2014/main" id="{20A94BBE-6E0E-0FA7-0FFD-B129B6FF0E08}"/>
              </a:ext>
            </a:extLst>
          </p:cNvPr>
          <p:cNvGraphicFramePr>
            <a:graphicFrameLocks noGrp="1"/>
          </p:cNvGraphicFramePr>
          <p:nvPr>
            <p:extLst>
              <p:ext uri="{D42A27DB-BD31-4B8C-83A1-F6EECF244321}">
                <p14:modId xmlns:p14="http://schemas.microsoft.com/office/powerpoint/2010/main" val="3989041048"/>
              </p:ext>
            </p:extLst>
          </p:nvPr>
        </p:nvGraphicFramePr>
        <p:xfrm>
          <a:off x="583096" y="1372225"/>
          <a:ext cx="11608904" cy="4725774"/>
        </p:xfrm>
        <a:graphic>
          <a:graphicData uri="http://schemas.openxmlformats.org/drawingml/2006/table">
            <a:tbl>
              <a:tblPr firstRow="1" bandRow="1">
                <a:tableStyleId>{2D5ABB26-0587-4C30-8999-92F81FD0307C}</a:tableStyleId>
              </a:tblPr>
              <a:tblGrid>
                <a:gridCol w="5804452">
                  <a:extLst>
                    <a:ext uri="{9D8B030D-6E8A-4147-A177-3AD203B41FA5}">
                      <a16:colId xmlns:a16="http://schemas.microsoft.com/office/drawing/2014/main" val="1365774779"/>
                    </a:ext>
                  </a:extLst>
                </a:gridCol>
                <a:gridCol w="5804452">
                  <a:extLst>
                    <a:ext uri="{9D8B030D-6E8A-4147-A177-3AD203B41FA5}">
                      <a16:colId xmlns:a16="http://schemas.microsoft.com/office/drawing/2014/main" val="2088306145"/>
                    </a:ext>
                  </a:extLst>
                </a:gridCol>
              </a:tblGrid>
              <a:tr h="1101057">
                <a:tc>
                  <a:txBody>
                    <a:bodyPr/>
                    <a:lstStyle/>
                    <a:p>
                      <a:r>
                        <a:rPr lang="en-US" sz="4800" dirty="0"/>
                        <a:t>      </a:t>
                      </a:r>
                      <a:r>
                        <a:rPr lang="en-US" sz="4800" b="1" dirty="0">
                          <a:solidFill>
                            <a:schemeClr val="accent2">
                              <a:lumMod val="75000"/>
                            </a:schemeClr>
                          </a:solidFill>
                        </a:rPr>
                        <a:t>Student Name</a:t>
                      </a:r>
                      <a:r>
                        <a:rPr lang="en-US" sz="4800" dirty="0"/>
                        <a:t> :</a:t>
                      </a:r>
                    </a:p>
                  </a:txBody>
                  <a:tcPr/>
                </a:tc>
                <a:tc>
                  <a:txBody>
                    <a:bodyPr/>
                    <a:lstStyle/>
                    <a:p>
                      <a:r>
                        <a:rPr lang="en-US" sz="4800" b="1" i="1" dirty="0" err="1"/>
                        <a:t>M.Manoj</a:t>
                      </a:r>
                      <a:endParaRPr lang="en-US" sz="4800" b="1" i="1" dirty="0"/>
                    </a:p>
                  </a:txBody>
                  <a:tcPr/>
                </a:tc>
                <a:extLst>
                  <a:ext uri="{0D108BD9-81ED-4DB2-BD59-A6C34878D82A}">
                    <a16:rowId xmlns:a16="http://schemas.microsoft.com/office/drawing/2014/main" val="2481682356"/>
                  </a:ext>
                </a:extLst>
              </a:tr>
              <a:tr h="1422603">
                <a:tc>
                  <a:txBody>
                    <a:bodyPr/>
                    <a:lstStyle/>
                    <a:p>
                      <a:r>
                        <a:rPr lang="en-US" sz="4400" b="1" dirty="0">
                          <a:solidFill>
                            <a:schemeClr val="accent1">
                              <a:lumMod val="75000"/>
                            </a:schemeClr>
                          </a:solidFill>
                        </a:rPr>
                        <a:t>Naan </a:t>
                      </a:r>
                      <a:r>
                        <a:rPr lang="en-US" sz="4400" b="1" dirty="0" err="1">
                          <a:solidFill>
                            <a:schemeClr val="accent1">
                              <a:lumMod val="75000"/>
                            </a:schemeClr>
                          </a:solidFill>
                        </a:rPr>
                        <a:t>Mudhalvan</a:t>
                      </a:r>
                      <a:r>
                        <a:rPr lang="en-US" sz="4400" b="1" dirty="0">
                          <a:solidFill>
                            <a:schemeClr val="accent1">
                              <a:lumMod val="75000"/>
                            </a:schemeClr>
                          </a:solidFill>
                        </a:rPr>
                        <a:t> ID</a:t>
                      </a:r>
                      <a:r>
                        <a:rPr lang="en-US" sz="4400" dirty="0"/>
                        <a:t>:</a:t>
                      </a:r>
                      <a:endParaRPr lang="en-US" sz="4400" b="1" dirty="0"/>
                    </a:p>
                  </a:txBody>
                  <a:tcPr/>
                </a:tc>
                <a:tc>
                  <a:txBody>
                    <a:bodyPr/>
                    <a:lstStyle/>
                    <a:p>
                      <a:r>
                        <a:rPr lang="en-US" sz="4800" b="1" i="1" dirty="0"/>
                        <a:t>au713921106027</a:t>
                      </a:r>
                    </a:p>
                  </a:txBody>
                  <a:tcPr/>
                </a:tc>
                <a:extLst>
                  <a:ext uri="{0D108BD9-81ED-4DB2-BD59-A6C34878D82A}">
                    <a16:rowId xmlns:a16="http://schemas.microsoft.com/office/drawing/2014/main" val="3527940292"/>
                  </a:ext>
                </a:extLst>
              </a:tr>
              <a:tr h="1101057">
                <a:tc>
                  <a:txBody>
                    <a:bodyPr/>
                    <a:lstStyle/>
                    <a:p>
                      <a:r>
                        <a:rPr lang="en-US" sz="4800" dirty="0"/>
                        <a:t>      </a:t>
                      </a:r>
                      <a:r>
                        <a:rPr lang="en-US" sz="4800" b="1" dirty="0">
                          <a:solidFill>
                            <a:schemeClr val="accent2">
                              <a:lumMod val="75000"/>
                            </a:schemeClr>
                          </a:solidFill>
                        </a:rPr>
                        <a:t>Student Mail ID</a:t>
                      </a:r>
                      <a:r>
                        <a:rPr lang="en-US" sz="4800" dirty="0"/>
                        <a:t>:</a:t>
                      </a:r>
                      <a:endParaRPr lang="en-US" sz="4800" b="1" dirty="0"/>
                    </a:p>
                  </a:txBody>
                  <a:tcPr/>
                </a:tc>
                <a:tc>
                  <a:txBody>
                    <a:bodyPr/>
                    <a:lstStyle/>
                    <a:p>
                      <a:r>
                        <a:rPr lang="en-US" sz="3200" b="1" i="1" dirty="0">
                          <a:solidFill>
                            <a:schemeClr val="tx1"/>
                          </a:solidFill>
                        </a:rPr>
                        <a:t>manojisac68@gmail.com</a:t>
                      </a:r>
                    </a:p>
                  </a:txBody>
                  <a:tcPr/>
                </a:tc>
                <a:extLst>
                  <a:ext uri="{0D108BD9-81ED-4DB2-BD59-A6C34878D82A}">
                    <a16:rowId xmlns:a16="http://schemas.microsoft.com/office/drawing/2014/main" val="1508881350"/>
                  </a:ext>
                </a:extLst>
              </a:tr>
              <a:tr h="1101057">
                <a:tc>
                  <a:txBody>
                    <a:bodyPr/>
                    <a:lstStyle/>
                    <a:p>
                      <a:r>
                        <a:rPr lang="en-US" sz="4800" dirty="0"/>
                        <a:t>            </a:t>
                      </a:r>
                      <a:r>
                        <a:rPr lang="en-US" sz="4800" b="1" dirty="0">
                          <a:solidFill>
                            <a:schemeClr val="accent1">
                              <a:lumMod val="75000"/>
                            </a:schemeClr>
                          </a:solidFill>
                        </a:rPr>
                        <a:t>Project Title</a:t>
                      </a:r>
                      <a:r>
                        <a:rPr lang="en-US" sz="4800" dirty="0"/>
                        <a:t>:</a:t>
                      </a:r>
                    </a:p>
                  </a:txBody>
                  <a:tcPr/>
                </a:tc>
                <a:tc>
                  <a:txBody>
                    <a:bodyPr/>
                    <a:lstStyle/>
                    <a:p>
                      <a:r>
                        <a:rPr lang="en-US" sz="3200" b="1" dirty="0"/>
                        <a:t>Environmental Monitoring</a:t>
                      </a:r>
                      <a:r>
                        <a:rPr lang="en-US" sz="3200" dirty="0"/>
                        <a:t> </a:t>
                      </a:r>
                      <a:endParaRPr lang="en-US" sz="3200" dirty="0">
                        <a:solidFill>
                          <a:schemeClr val="tx1"/>
                        </a:solidFill>
                      </a:endParaRPr>
                    </a:p>
                  </a:txBody>
                  <a:tcPr/>
                </a:tc>
                <a:extLst>
                  <a:ext uri="{0D108BD9-81ED-4DB2-BD59-A6C34878D82A}">
                    <a16:rowId xmlns:a16="http://schemas.microsoft.com/office/drawing/2014/main" val="1416280028"/>
                  </a:ext>
                </a:extLst>
              </a:tr>
            </a:tbl>
          </a:graphicData>
        </a:graphic>
      </p:graphicFrame>
    </p:spTree>
    <p:extLst>
      <p:ext uri="{BB962C8B-B14F-4D97-AF65-F5344CB8AC3E}">
        <p14:creationId xmlns:p14="http://schemas.microsoft.com/office/powerpoint/2010/main" val="3030258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91119B-4D4E-BAAC-1D2F-1FAAE66F53BA}"/>
              </a:ext>
            </a:extLst>
          </p:cNvPr>
          <p:cNvSpPr txBox="1"/>
          <p:nvPr/>
        </p:nvSpPr>
        <p:spPr>
          <a:xfrm>
            <a:off x="304799" y="826051"/>
            <a:ext cx="10190921" cy="1323439"/>
          </a:xfrm>
          <a:prstGeom prst="rect">
            <a:avLst/>
          </a:prstGeom>
          <a:noFill/>
        </p:spPr>
        <p:txBody>
          <a:bodyPr wrap="square" rtlCol="0">
            <a:spAutoFit/>
          </a:bodyPr>
          <a:lstStyle/>
          <a:p>
            <a:pPr algn="l"/>
            <a:r>
              <a:rPr lang="en-US" sz="4000" b="1" dirty="0"/>
              <a:t>Thinking methods to create a successful </a:t>
            </a:r>
            <a:r>
              <a:rPr lang="en-US" sz="4000" b="1" dirty="0" err="1"/>
              <a:t>IoT</a:t>
            </a:r>
            <a:r>
              <a:rPr lang="en-US" sz="4000" b="1" dirty="0"/>
              <a:t> product</a:t>
            </a:r>
          </a:p>
        </p:txBody>
      </p:sp>
      <p:pic>
        <p:nvPicPr>
          <p:cNvPr id="3" name="Picture 3">
            <a:extLst>
              <a:ext uri="{FF2B5EF4-FFF2-40B4-BE49-F238E27FC236}">
                <a16:creationId xmlns:a16="http://schemas.microsoft.com/office/drawing/2014/main" id="{342C2F73-CBF3-364A-2EA2-76898DDE5925}"/>
              </a:ext>
            </a:extLst>
          </p:cNvPr>
          <p:cNvPicPr>
            <a:picLocks noChangeAspect="1"/>
          </p:cNvPicPr>
          <p:nvPr/>
        </p:nvPicPr>
        <p:blipFill>
          <a:blip r:embed="rId2"/>
          <a:stretch>
            <a:fillRect/>
          </a:stretch>
        </p:blipFill>
        <p:spPr>
          <a:xfrm>
            <a:off x="2317820" y="1984376"/>
            <a:ext cx="7556360" cy="4531386"/>
          </a:xfrm>
          <a:prstGeom prst="rect">
            <a:avLst/>
          </a:prstGeom>
        </p:spPr>
      </p:pic>
    </p:spTree>
    <p:extLst>
      <p:ext uri="{BB962C8B-B14F-4D97-AF65-F5344CB8AC3E}">
        <p14:creationId xmlns:p14="http://schemas.microsoft.com/office/powerpoint/2010/main" val="105716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C4C898-9672-FDC0-2F44-996F8D730D3B}"/>
              </a:ext>
            </a:extLst>
          </p:cNvPr>
          <p:cNvSpPr txBox="1"/>
          <p:nvPr/>
        </p:nvSpPr>
        <p:spPr>
          <a:xfrm rot="10800000" flipV="1">
            <a:off x="1972857" y="4163220"/>
            <a:ext cx="9274427" cy="2677656"/>
          </a:xfrm>
          <a:prstGeom prst="rect">
            <a:avLst/>
          </a:prstGeom>
          <a:noFill/>
        </p:spPr>
        <p:txBody>
          <a:bodyPr wrap="square" rtlCol="0">
            <a:spAutoFit/>
          </a:bodyPr>
          <a:lstStyle/>
          <a:p>
            <a:pPr marL="342900" indent="-342900" algn="l">
              <a:buFont typeface="+mj-lt"/>
              <a:buAutoNum type="arabicPeriod"/>
            </a:pPr>
            <a:r>
              <a:rPr lang="en-US" sz="2800" dirty="0"/>
              <a:t>Identify the actors.
Form ideas
Prototype
Test
Return to step 1 or step 2 until the desired result is obtained.</a:t>
            </a:r>
          </a:p>
        </p:txBody>
      </p:sp>
      <p:sp>
        <p:nvSpPr>
          <p:cNvPr id="3" name="TextBox 2">
            <a:extLst>
              <a:ext uri="{FF2B5EF4-FFF2-40B4-BE49-F238E27FC236}">
                <a16:creationId xmlns:a16="http://schemas.microsoft.com/office/drawing/2014/main" id="{D95DADAC-35B9-CF2E-E7E6-201AECC561ED}"/>
              </a:ext>
            </a:extLst>
          </p:cNvPr>
          <p:cNvSpPr txBox="1"/>
          <p:nvPr/>
        </p:nvSpPr>
        <p:spPr>
          <a:xfrm>
            <a:off x="1972857" y="1203471"/>
            <a:ext cx="5261113" cy="2308324"/>
          </a:xfrm>
          <a:prstGeom prst="rect">
            <a:avLst/>
          </a:prstGeom>
          <a:noFill/>
        </p:spPr>
        <p:txBody>
          <a:bodyPr wrap="square" rtlCol="0">
            <a:spAutoFit/>
          </a:bodyPr>
          <a:lstStyle/>
          <a:p>
            <a:pPr marL="342900" indent="-342900" algn="l">
              <a:buFont typeface="+mj-lt"/>
              <a:buAutoNum type="arabicPeriod"/>
            </a:pPr>
            <a:r>
              <a:rPr lang="en-US" sz="2400" dirty="0"/>
              <a:t>Theory, Prototypes, Testing and Refinement
Focus on need
Eliminate the repetitive or unnecessary steps to make it simple.</a:t>
            </a:r>
          </a:p>
        </p:txBody>
      </p:sp>
      <p:sp>
        <p:nvSpPr>
          <p:cNvPr id="4" name="TextBox 3">
            <a:extLst>
              <a:ext uri="{FF2B5EF4-FFF2-40B4-BE49-F238E27FC236}">
                <a16:creationId xmlns:a16="http://schemas.microsoft.com/office/drawing/2014/main" id="{1AF2CE0E-006C-2C79-E21A-28F18E963826}"/>
              </a:ext>
            </a:extLst>
          </p:cNvPr>
          <p:cNvSpPr txBox="1"/>
          <p:nvPr/>
        </p:nvSpPr>
        <p:spPr>
          <a:xfrm>
            <a:off x="519039" y="404230"/>
            <a:ext cx="7379257" cy="954107"/>
          </a:xfrm>
          <a:prstGeom prst="rect">
            <a:avLst/>
          </a:prstGeom>
          <a:noFill/>
        </p:spPr>
        <p:txBody>
          <a:bodyPr wrap="square" rtlCol="0">
            <a:spAutoFit/>
          </a:bodyPr>
          <a:lstStyle/>
          <a:p>
            <a:pPr algn="l"/>
            <a:r>
              <a:rPr lang="en-US" sz="2800" b="1" dirty="0"/>
              <a:t>3 key results come out of Design Thinking process</a:t>
            </a:r>
          </a:p>
        </p:txBody>
      </p:sp>
      <p:sp>
        <p:nvSpPr>
          <p:cNvPr id="6" name="TextBox 5">
            <a:extLst>
              <a:ext uri="{FF2B5EF4-FFF2-40B4-BE49-F238E27FC236}">
                <a16:creationId xmlns:a16="http://schemas.microsoft.com/office/drawing/2014/main" id="{E0C3BD4E-D0D1-B0FF-0BFA-DFF82131FBAA}"/>
              </a:ext>
            </a:extLst>
          </p:cNvPr>
          <p:cNvSpPr txBox="1"/>
          <p:nvPr/>
        </p:nvSpPr>
        <p:spPr>
          <a:xfrm>
            <a:off x="519039" y="3668231"/>
            <a:ext cx="5861878" cy="707886"/>
          </a:xfrm>
          <a:prstGeom prst="rect">
            <a:avLst/>
          </a:prstGeom>
          <a:noFill/>
        </p:spPr>
        <p:txBody>
          <a:bodyPr wrap="square" rtlCol="0">
            <a:spAutoFit/>
          </a:bodyPr>
          <a:lstStyle/>
          <a:p>
            <a:pPr algn="l"/>
            <a:r>
              <a:rPr lang="en-US" sz="2000" b="1" dirty="0"/>
              <a:t>Design thinking for above scenario for a smart solution.</a:t>
            </a:r>
          </a:p>
        </p:txBody>
      </p:sp>
    </p:spTree>
    <p:extLst>
      <p:ext uri="{BB962C8B-B14F-4D97-AF65-F5344CB8AC3E}">
        <p14:creationId xmlns:p14="http://schemas.microsoft.com/office/powerpoint/2010/main" val="3759474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1E5F32-F72E-D5E3-31C1-7234EF35EA20}"/>
              </a:ext>
            </a:extLst>
          </p:cNvPr>
          <p:cNvSpPr txBox="1"/>
          <p:nvPr/>
        </p:nvSpPr>
        <p:spPr>
          <a:xfrm>
            <a:off x="852555" y="1959668"/>
            <a:ext cx="9872870" cy="4031873"/>
          </a:xfrm>
          <a:prstGeom prst="rect">
            <a:avLst/>
          </a:prstGeom>
          <a:noFill/>
        </p:spPr>
        <p:txBody>
          <a:bodyPr wrap="square" rtlCol="0">
            <a:spAutoFit/>
          </a:bodyPr>
          <a:lstStyle/>
          <a:p>
            <a:pPr algn="l"/>
            <a:r>
              <a:rPr lang="en-US" sz="3200" b="1" i="1" dirty="0"/>
              <a:t> Design Thinking process Integrate future users with design process from the day one .Agile process helps Design thinking to provide insights into the problem which customer was not aware of. Once the prototype is tested successfully design team will hand over the solution to the implementation team for the bigger landscape implementation.</a:t>
            </a:r>
          </a:p>
        </p:txBody>
      </p:sp>
      <p:sp>
        <p:nvSpPr>
          <p:cNvPr id="3" name="TextBox 2">
            <a:extLst>
              <a:ext uri="{FF2B5EF4-FFF2-40B4-BE49-F238E27FC236}">
                <a16:creationId xmlns:a16="http://schemas.microsoft.com/office/drawing/2014/main" id="{ACB09EBC-7409-C5D4-1301-0B3E686120A8}"/>
              </a:ext>
            </a:extLst>
          </p:cNvPr>
          <p:cNvSpPr txBox="1"/>
          <p:nvPr/>
        </p:nvSpPr>
        <p:spPr>
          <a:xfrm>
            <a:off x="3260034" y="636754"/>
            <a:ext cx="5115339" cy="830997"/>
          </a:xfrm>
          <a:prstGeom prst="rect">
            <a:avLst/>
          </a:prstGeom>
          <a:noFill/>
        </p:spPr>
        <p:txBody>
          <a:bodyPr wrap="square" rtlCol="0">
            <a:spAutoFit/>
          </a:bodyPr>
          <a:lstStyle/>
          <a:p>
            <a:pPr algn="l"/>
            <a:r>
              <a:rPr lang="en-US" sz="4800" b="1" dirty="0">
                <a:solidFill>
                  <a:schemeClr val="accent1">
                    <a:lumMod val="75000"/>
                  </a:schemeClr>
                </a:solidFill>
              </a:rPr>
              <a:t>CONCLUSION</a:t>
            </a:r>
            <a:r>
              <a:rPr lang="en-US" b="1" dirty="0">
                <a:solidFill>
                  <a:schemeClr val="accent1">
                    <a:lumMod val="75000"/>
                  </a:schemeClr>
                </a:solidFill>
              </a:rPr>
              <a:t> </a:t>
            </a:r>
          </a:p>
        </p:txBody>
      </p:sp>
    </p:spTree>
    <p:extLst>
      <p:ext uri="{BB962C8B-B14F-4D97-AF65-F5344CB8AC3E}">
        <p14:creationId xmlns:p14="http://schemas.microsoft.com/office/powerpoint/2010/main" val="2655263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A79F71-C8AB-C800-8AB5-B4141E97276E}"/>
              </a:ext>
            </a:extLst>
          </p:cNvPr>
          <p:cNvSpPr txBox="1"/>
          <p:nvPr/>
        </p:nvSpPr>
        <p:spPr>
          <a:xfrm rot="10800000" flipV="1">
            <a:off x="2758660" y="653811"/>
            <a:ext cx="6674679" cy="830997"/>
          </a:xfrm>
          <a:prstGeom prst="rect">
            <a:avLst/>
          </a:prstGeom>
          <a:noFill/>
        </p:spPr>
        <p:txBody>
          <a:bodyPr wrap="square" rtlCol="0">
            <a:spAutoFit/>
          </a:bodyPr>
          <a:lstStyle/>
          <a:p>
            <a:pPr algn="l"/>
            <a:r>
              <a:rPr lang="en-US" sz="4800" b="1" dirty="0"/>
              <a:t>Overview of Project </a:t>
            </a:r>
          </a:p>
        </p:txBody>
      </p:sp>
      <p:sp>
        <p:nvSpPr>
          <p:cNvPr id="3" name="TextBox 2">
            <a:extLst>
              <a:ext uri="{FF2B5EF4-FFF2-40B4-BE49-F238E27FC236}">
                <a16:creationId xmlns:a16="http://schemas.microsoft.com/office/drawing/2014/main" id="{D5215329-EA8B-A386-A634-406FDEBF1D9E}"/>
              </a:ext>
            </a:extLst>
          </p:cNvPr>
          <p:cNvSpPr txBox="1"/>
          <p:nvPr/>
        </p:nvSpPr>
        <p:spPr>
          <a:xfrm>
            <a:off x="574259" y="1674674"/>
            <a:ext cx="11043480" cy="1754326"/>
          </a:xfrm>
          <a:prstGeom prst="rect">
            <a:avLst/>
          </a:prstGeom>
          <a:noFill/>
        </p:spPr>
        <p:txBody>
          <a:bodyPr wrap="square" rtlCol="0">
            <a:spAutoFit/>
          </a:bodyPr>
          <a:lstStyle/>
          <a:p>
            <a:pPr algn="l"/>
            <a:r>
              <a:rPr lang="en-US" sz="3600" dirty="0"/>
              <a:t>This project based on the Internet Of Things that’s Environmental Monitoring. How we can detect the Environmental this is our project.</a:t>
            </a:r>
          </a:p>
        </p:txBody>
      </p:sp>
      <p:sp>
        <p:nvSpPr>
          <p:cNvPr id="5" name="TextBox 4">
            <a:extLst>
              <a:ext uri="{FF2B5EF4-FFF2-40B4-BE49-F238E27FC236}">
                <a16:creationId xmlns:a16="http://schemas.microsoft.com/office/drawing/2014/main" id="{511EB5C1-9C1E-5C90-F473-3E165B702DF4}"/>
              </a:ext>
            </a:extLst>
          </p:cNvPr>
          <p:cNvSpPr txBox="1"/>
          <p:nvPr/>
        </p:nvSpPr>
        <p:spPr>
          <a:xfrm rot="10800000" flipV="1">
            <a:off x="943110" y="3998386"/>
            <a:ext cx="8490229" cy="2369880"/>
          </a:xfrm>
          <a:prstGeom prst="rect">
            <a:avLst/>
          </a:prstGeom>
          <a:noFill/>
        </p:spPr>
        <p:txBody>
          <a:bodyPr wrap="square" rtlCol="0">
            <a:spAutoFit/>
          </a:bodyPr>
          <a:lstStyle/>
          <a:p>
            <a:pPr algn="l"/>
            <a:r>
              <a:rPr lang="en-US" sz="4000" b="1" dirty="0"/>
              <a:t>Apparatus Required for Software:</a:t>
            </a:r>
          </a:p>
          <a:p>
            <a:pPr marL="342900" indent="-342900" algn="l">
              <a:buFont typeface="+mj-lt"/>
              <a:buAutoNum type="arabicPeriod"/>
            </a:pPr>
            <a:r>
              <a:rPr lang="en-US" sz="3600" dirty="0" err="1"/>
              <a:t>Github</a:t>
            </a:r>
            <a:endParaRPr lang="en-US" sz="3600" dirty="0"/>
          </a:p>
          <a:p>
            <a:pPr marL="342900" indent="-342900" algn="l">
              <a:buFont typeface="+mj-lt"/>
              <a:buAutoNum type="arabicPeriod"/>
            </a:pPr>
            <a:r>
              <a:rPr lang="en-US" sz="3600" dirty="0"/>
              <a:t>Visual code</a:t>
            </a:r>
          </a:p>
          <a:p>
            <a:pPr algn="l"/>
            <a:r>
              <a:rPr lang="en-US" sz="3600" dirty="0"/>
              <a:t> </a:t>
            </a:r>
          </a:p>
        </p:txBody>
      </p:sp>
    </p:spTree>
    <p:extLst>
      <p:ext uri="{BB962C8B-B14F-4D97-AF65-F5344CB8AC3E}">
        <p14:creationId xmlns:p14="http://schemas.microsoft.com/office/powerpoint/2010/main" val="16501139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F70675-57CE-40B5-AFBA-E4211E450B17}"/>
              </a:ext>
            </a:extLst>
          </p:cNvPr>
          <p:cNvSpPr txBox="1"/>
          <p:nvPr/>
        </p:nvSpPr>
        <p:spPr>
          <a:xfrm>
            <a:off x="1329634" y="458956"/>
            <a:ext cx="7734853" cy="5940088"/>
          </a:xfrm>
          <a:prstGeom prst="rect">
            <a:avLst/>
          </a:prstGeom>
          <a:noFill/>
        </p:spPr>
        <p:txBody>
          <a:bodyPr wrap="square" rtlCol="0">
            <a:spAutoFit/>
          </a:bodyPr>
          <a:lstStyle/>
          <a:p>
            <a:pPr algn="l"/>
            <a:r>
              <a:rPr lang="en-US" sz="3200" b="1" dirty="0"/>
              <a:t>Major Hardware devices Used</a:t>
            </a:r>
            <a:r>
              <a:rPr lang="en-US" dirty="0"/>
              <a:t>
</a:t>
            </a:r>
          </a:p>
          <a:p>
            <a:pPr marL="285750" indent="-285750" algn="l">
              <a:buFont typeface="Arial" panose="020B0604020202020204" pitchFamily="34" charset="0"/>
              <a:buChar char="•"/>
            </a:pPr>
            <a:r>
              <a:rPr lang="en-US" sz="2800" dirty="0"/>
              <a:t>Input Components
Temperature sensor LM 35 </a:t>
            </a:r>
          </a:p>
          <a:p>
            <a:pPr marL="457200" indent="-457200" algn="l">
              <a:buFont typeface="Arial" panose="020B0604020202020204" pitchFamily="34" charset="0"/>
              <a:buChar char="•"/>
            </a:pPr>
            <a:r>
              <a:rPr lang="en-US" sz="2800" dirty="0"/>
              <a:t>Humidity sensor – ESP 8266
Arduino UNO microcontroller –Power supply</a:t>
            </a:r>
          </a:p>
          <a:p>
            <a:pPr algn="l"/>
            <a:r>
              <a:rPr lang="en-US" dirty="0"/>
              <a:t>
</a:t>
            </a:r>
            <a:r>
              <a:rPr lang="en-US" sz="3200" b="1" dirty="0"/>
              <a:t>Communication Interfaces </a:t>
            </a:r>
          </a:p>
          <a:p>
            <a:pPr marL="285750" indent="-285750" algn="l">
              <a:buFont typeface="Arial" panose="020B0604020202020204" pitchFamily="34" charset="0"/>
              <a:buChar char="•"/>
            </a:pPr>
            <a:r>
              <a:rPr lang="en-US" dirty="0"/>
              <a:t> </a:t>
            </a:r>
            <a:r>
              <a:rPr lang="en-US" sz="2800" dirty="0"/>
              <a:t>Wired USB Connectors
Wireless Fidelity (Wi-Fi) module Output Components
</a:t>
            </a:r>
            <a:r>
              <a:rPr lang="en-US" sz="2800" dirty="0" err="1"/>
              <a:t>IoT</a:t>
            </a:r>
            <a:r>
              <a:rPr lang="en-US" sz="2800" dirty="0"/>
              <a:t> device smart phone
LCD (Optional</a:t>
            </a:r>
          </a:p>
        </p:txBody>
      </p:sp>
    </p:spTree>
    <p:extLst>
      <p:ext uri="{BB962C8B-B14F-4D97-AF65-F5344CB8AC3E}">
        <p14:creationId xmlns:p14="http://schemas.microsoft.com/office/powerpoint/2010/main" val="3995945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B4B297FD-F191-6061-158E-D8B998DB31EC}"/>
              </a:ext>
            </a:extLst>
          </p:cNvPr>
          <p:cNvPicPr>
            <a:picLocks noChangeAspect="1"/>
          </p:cNvPicPr>
          <p:nvPr/>
        </p:nvPicPr>
        <p:blipFill rotWithShape="1">
          <a:blip r:embed="rId2"/>
          <a:srcRect l="3035" t="6894"/>
          <a:stretch/>
        </p:blipFill>
        <p:spPr>
          <a:xfrm>
            <a:off x="220869" y="1448904"/>
            <a:ext cx="11290852" cy="5250070"/>
          </a:xfrm>
          <a:prstGeom prst="rect">
            <a:avLst/>
          </a:prstGeom>
        </p:spPr>
      </p:pic>
    </p:spTree>
    <p:extLst>
      <p:ext uri="{BB962C8B-B14F-4D97-AF65-F5344CB8AC3E}">
        <p14:creationId xmlns:p14="http://schemas.microsoft.com/office/powerpoint/2010/main" val="3703443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3739BE4F-9E36-8AEA-612C-7F40BDE4CB95}"/>
              </a:ext>
            </a:extLst>
          </p:cNvPr>
          <p:cNvPicPr>
            <a:picLocks noChangeAspect="1"/>
          </p:cNvPicPr>
          <p:nvPr/>
        </p:nvPicPr>
        <p:blipFill>
          <a:blip r:embed="rId2"/>
          <a:stretch>
            <a:fillRect/>
          </a:stretch>
        </p:blipFill>
        <p:spPr>
          <a:xfrm>
            <a:off x="2081281" y="897707"/>
            <a:ext cx="8029437" cy="5062585"/>
          </a:xfrm>
          <a:prstGeom prst="rect">
            <a:avLst/>
          </a:prstGeom>
        </p:spPr>
      </p:pic>
    </p:spTree>
    <p:extLst>
      <p:ext uri="{BB962C8B-B14F-4D97-AF65-F5344CB8AC3E}">
        <p14:creationId xmlns:p14="http://schemas.microsoft.com/office/powerpoint/2010/main" val="2924244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715EAB-C2FE-AC4F-E21C-2948FA662F2D}"/>
              </a:ext>
            </a:extLst>
          </p:cNvPr>
          <p:cNvSpPr txBox="1"/>
          <p:nvPr/>
        </p:nvSpPr>
        <p:spPr>
          <a:xfrm rot="10800000" flipV="1">
            <a:off x="3131931" y="2155687"/>
            <a:ext cx="6851374" cy="1002747"/>
          </a:xfrm>
          <a:prstGeom prst="rect">
            <a:avLst/>
          </a:prstGeom>
          <a:noFill/>
        </p:spPr>
        <p:txBody>
          <a:bodyPr wrap="square" rtlCol="0">
            <a:spAutoFit/>
          </a:bodyPr>
          <a:lstStyle/>
          <a:p>
            <a:pPr algn="l"/>
            <a:endParaRPr lang="en-US" dirty="0"/>
          </a:p>
        </p:txBody>
      </p:sp>
      <p:sp>
        <p:nvSpPr>
          <p:cNvPr id="5" name="TextBox 4">
            <a:extLst>
              <a:ext uri="{FF2B5EF4-FFF2-40B4-BE49-F238E27FC236}">
                <a16:creationId xmlns:a16="http://schemas.microsoft.com/office/drawing/2014/main" id="{4942E303-6436-CDED-4BC0-ACDA00833B89}"/>
              </a:ext>
            </a:extLst>
          </p:cNvPr>
          <p:cNvSpPr txBox="1"/>
          <p:nvPr/>
        </p:nvSpPr>
        <p:spPr>
          <a:xfrm>
            <a:off x="744774" y="1521149"/>
            <a:ext cx="10949825" cy="5816977"/>
          </a:xfrm>
          <a:prstGeom prst="rect">
            <a:avLst/>
          </a:prstGeom>
          <a:noFill/>
        </p:spPr>
        <p:txBody>
          <a:bodyPr wrap="square" rtlCol="0">
            <a:spAutoFit/>
          </a:bodyPr>
          <a:lstStyle/>
          <a:p>
            <a:pPr marL="457200" indent="-457200">
              <a:buFont typeface="Arial" panose="020B0604020202020204" pitchFamily="34" charset="0"/>
              <a:buChar char="•"/>
            </a:pPr>
            <a:r>
              <a:rPr lang="en-US" sz="2800" i="0" dirty="0">
                <a:effectLst/>
                <a:latin typeface="Open Sans" panose="02000000000000000000" pitchFamily="2" charset="0"/>
              </a:rPr>
              <a:t>The project involves setting up </a:t>
            </a:r>
            <a:r>
              <a:rPr lang="en-US" sz="2800" i="0" dirty="0" err="1">
                <a:effectLst/>
                <a:latin typeface="Open Sans" panose="02000000000000000000" pitchFamily="2" charset="0"/>
              </a:rPr>
              <a:t>IoT</a:t>
            </a:r>
            <a:r>
              <a:rPr lang="en-US" sz="2800" i="0" dirty="0">
                <a:effectLst/>
                <a:latin typeface="Open Sans" panose="02000000000000000000" pitchFamily="2" charset="0"/>
              </a:rPr>
              <a:t> devices to monitor environmental conditions in public parks, including temperature and humidity. </a:t>
            </a:r>
          </a:p>
          <a:p>
            <a:pPr marL="457200" indent="-457200">
              <a:buFont typeface="Arial" panose="020B0604020202020204" pitchFamily="34" charset="0"/>
              <a:buChar char="•"/>
            </a:pPr>
            <a:endParaRPr lang="en-US" sz="2800" i="0" dirty="0">
              <a:effectLst/>
              <a:latin typeface="Open Sans" panose="02000000000000000000" pitchFamily="2" charset="0"/>
            </a:endParaRPr>
          </a:p>
          <a:p>
            <a:pPr marL="457200" indent="-457200">
              <a:buFont typeface="Arial" panose="020B0604020202020204" pitchFamily="34" charset="0"/>
              <a:buChar char="•"/>
            </a:pPr>
            <a:r>
              <a:rPr lang="en-US" sz="2800" i="0" dirty="0">
                <a:effectLst/>
                <a:latin typeface="Open Sans" panose="02000000000000000000" pitchFamily="2" charset="0"/>
              </a:rPr>
              <a:t>The primary objective is to provide real-time environmental data to park visitors through a public platform, enabling them to plan their outdoor activities accordingly. </a:t>
            </a:r>
          </a:p>
          <a:p>
            <a:endParaRPr lang="en-US" sz="2800" i="0" dirty="0">
              <a:effectLst/>
              <a:latin typeface="Open Sans" panose="02000000000000000000" pitchFamily="2" charset="0"/>
            </a:endParaRPr>
          </a:p>
          <a:p>
            <a:pPr marL="457200" indent="-457200">
              <a:buFont typeface="Arial" panose="020B0604020202020204" pitchFamily="34" charset="0"/>
              <a:buChar char="•"/>
            </a:pPr>
            <a:r>
              <a:rPr lang="en-US" sz="2800" i="0" dirty="0">
                <a:effectLst/>
                <a:latin typeface="Open Sans" panose="02000000000000000000" pitchFamily="2" charset="0"/>
              </a:rPr>
              <a:t>This project includes defining objectives, designing the </a:t>
            </a:r>
            <a:r>
              <a:rPr lang="en-US" sz="2800" i="0" dirty="0" err="1">
                <a:effectLst/>
                <a:latin typeface="Open Sans" panose="02000000000000000000" pitchFamily="2" charset="0"/>
              </a:rPr>
              <a:t>IoT</a:t>
            </a:r>
            <a:r>
              <a:rPr lang="en-US" sz="2800" i="0" dirty="0">
                <a:effectLst/>
                <a:latin typeface="Open Sans" panose="02000000000000000000" pitchFamily="2" charset="0"/>
              </a:rPr>
              <a:t> sensor system, developing the environmental monitoring platform, and integrating them using </a:t>
            </a:r>
            <a:r>
              <a:rPr lang="en-US" sz="2800" i="0" dirty="0" err="1">
                <a:effectLst/>
                <a:latin typeface="Open Sans" panose="02000000000000000000" pitchFamily="2" charset="0"/>
              </a:rPr>
              <a:t>IoT</a:t>
            </a:r>
            <a:r>
              <a:rPr lang="en-US" sz="2800" i="0" dirty="0">
                <a:effectLst/>
                <a:latin typeface="Open Sans" panose="02000000000000000000" pitchFamily="2" charset="0"/>
              </a:rPr>
              <a:t> technology and Python.</a:t>
            </a:r>
          </a:p>
          <a:p>
            <a:pPr algn="l"/>
            <a:endParaRPr lang="en-US" sz="3600" dirty="0"/>
          </a:p>
        </p:txBody>
      </p:sp>
      <p:sp>
        <p:nvSpPr>
          <p:cNvPr id="7" name="TextBox 6">
            <a:extLst>
              <a:ext uri="{FF2B5EF4-FFF2-40B4-BE49-F238E27FC236}">
                <a16:creationId xmlns:a16="http://schemas.microsoft.com/office/drawing/2014/main" id="{56EFE607-05D6-64EE-65CB-B9BC62FA5F1B}"/>
              </a:ext>
            </a:extLst>
          </p:cNvPr>
          <p:cNvSpPr txBox="1"/>
          <p:nvPr/>
        </p:nvSpPr>
        <p:spPr>
          <a:xfrm>
            <a:off x="2391624" y="568564"/>
            <a:ext cx="8331988" cy="769441"/>
          </a:xfrm>
          <a:prstGeom prst="rect">
            <a:avLst/>
          </a:prstGeom>
          <a:noFill/>
        </p:spPr>
        <p:txBody>
          <a:bodyPr wrap="square" rtlCol="0">
            <a:spAutoFit/>
          </a:bodyPr>
          <a:lstStyle/>
          <a:p>
            <a:pPr algn="l"/>
            <a:r>
              <a:rPr lang="en-US" sz="4400" b="1" dirty="0"/>
              <a:t>Environmental Monitoring </a:t>
            </a:r>
          </a:p>
        </p:txBody>
      </p:sp>
    </p:spTree>
    <p:extLst>
      <p:ext uri="{BB962C8B-B14F-4D97-AF65-F5344CB8AC3E}">
        <p14:creationId xmlns:p14="http://schemas.microsoft.com/office/powerpoint/2010/main" val="2193800661"/>
      </p:ext>
    </p:extLst>
  </p:cSld>
  <p:clrMapOvr>
    <a:masterClrMapping/>
  </p:clrMapOvr>
  <p:transition spd="slow">
    <p:wheel spokes="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36C8FB-F6F9-68A9-533A-E08DBEFF4A27}"/>
              </a:ext>
            </a:extLst>
          </p:cNvPr>
          <p:cNvSpPr txBox="1"/>
          <p:nvPr/>
        </p:nvSpPr>
        <p:spPr>
          <a:xfrm>
            <a:off x="470452" y="967409"/>
            <a:ext cx="10579652" cy="1815882"/>
          </a:xfrm>
          <a:prstGeom prst="rect">
            <a:avLst/>
          </a:prstGeom>
          <a:noFill/>
        </p:spPr>
        <p:txBody>
          <a:bodyPr wrap="square" rtlCol="0">
            <a:spAutoFit/>
          </a:bodyPr>
          <a:lstStyle/>
          <a:p>
            <a:pPr marL="457200" indent="-457200" algn="l">
              <a:buFont typeface="Arial" panose="020B0604020202020204" pitchFamily="34" charset="0"/>
              <a:buChar char="•"/>
            </a:pPr>
            <a:r>
              <a:rPr lang="en-US" sz="2800" dirty="0"/>
              <a:t>Much of commercial farming, like weather monitoring, suffers from a lack of precision and requires human labor in the area of monitoring. Its automation also remains limited.</a:t>
            </a:r>
          </a:p>
        </p:txBody>
      </p:sp>
      <p:sp>
        <p:nvSpPr>
          <p:cNvPr id="3" name="TextBox 2">
            <a:extLst>
              <a:ext uri="{FF2B5EF4-FFF2-40B4-BE49-F238E27FC236}">
                <a16:creationId xmlns:a16="http://schemas.microsoft.com/office/drawing/2014/main" id="{620618C1-2DB6-99FA-8023-DBFD927B2B98}"/>
              </a:ext>
            </a:extLst>
          </p:cNvPr>
          <p:cNvSpPr txBox="1"/>
          <p:nvPr/>
        </p:nvSpPr>
        <p:spPr>
          <a:xfrm>
            <a:off x="470452" y="3205593"/>
            <a:ext cx="11385825" cy="3539430"/>
          </a:xfrm>
          <a:prstGeom prst="rect">
            <a:avLst/>
          </a:prstGeom>
          <a:noFill/>
        </p:spPr>
        <p:txBody>
          <a:bodyPr wrap="square" rtlCol="0">
            <a:spAutoFit/>
          </a:bodyPr>
          <a:lstStyle/>
          <a:p>
            <a:pPr marL="285750" indent="-285750" algn="l">
              <a:buFont typeface="Arial" panose="020B0604020202020204" pitchFamily="34" charset="0"/>
              <a:buChar char="•"/>
            </a:pPr>
            <a:r>
              <a:rPr lang="en-US" sz="2800" dirty="0"/>
              <a:t> </a:t>
            </a:r>
            <a:r>
              <a:rPr lang="en-US" sz="2800" dirty="0" err="1"/>
              <a:t>loT</a:t>
            </a:r>
            <a:r>
              <a:rPr lang="en-US" sz="2800" dirty="0"/>
              <a:t> allows operations to remove much of the human             </a:t>
            </a:r>
          </a:p>
          <a:p>
            <a:pPr marL="285750" indent="-285750" algn="l">
              <a:buFont typeface="Arial" panose="020B0604020202020204" pitchFamily="34" charset="0"/>
              <a:buChar char="•"/>
            </a:pPr>
            <a:r>
              <a:rPr lang="en-US" sz="2800" dirty="0"/>
              <a:t> intervention in system function, farming analysis, and monitoring. Systems detect changes to crops, soil, environment, and more. </a:t>
            </a:r>
          </a:p>
          <a:p>
            <a:pPr marL="285750" indent="-285750" algn="l">
              <a:buFont typeface="Arial" panose="020B0604020202020204" pitchFamily="34" charset="0"/>
              <a:buChar char="•"/>
            </a:pPr>
            <a:endParaRPr lang="en-US" sz="2800" dirty="0"/>
          </a:p>
          <a:p>
            <a:pPr marL="285750" indent="-285750" algn="l">
              <a:buFont typeface="Arial" panose="020B0604020202020204" pitchFamily="34" charset="0"/>
              <a:buChar char="•"/>
            </a:pPr>
            <a:r>
              <a:rPr lang="en-US" sz="2800" dirty="0"/>
              <a:t> They optimize standard processes through analysis of large, rich data collections. They also prevent health hazards (e.g., e. coli) from happening and allow better control.</a:t>
            </a:r>
          </a:p>
        </p:txBody>
      </p:sp>
    </p:spTree>
    <p:extLst>
      <p:ext uri="{BB962C8B-B14F-4D97-AF65-F5344CB8AC3E}">
        <p14:creationId xmlns:p14="http://schemas.microsoft.com/office/powerpoint/2010/main" val="2698105053"/>
      </p:ext>
    </p:extLst>
  </p:cSld>
  <p:clrMapOvr>
    <a:masterClrMapping/>
  </p:clrMapOvr>
  <p:transition spd="slow">
    <p:wheel spokes="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528AD1-8582-C137-255A-8C9B66A28BDB}"/>
              </a:ext>
            </a:extLst>
          </p:cNvPr>
          <p:cNvSpPr txBox="1"/>
          <p:nvPr/>
        </p:nvSpPr>
        <p:spPr>
          <a:xfrm>
            <a:off x="769851" y="2371153"/>
            <a:ext cx="11544854" cy="4031873"/>
          </a:xfrm>
          <a:prstGeom prst="rect">
            <a:avLst/>
          </a:prstGeom>
          <a:noFill/>
        </p:spPr>
        <p:txBody>
          <a:bodyPr wrap="square" rtlCol="0">
            <a:spAutoFit/>
          </a:bodyPr>
          <a:lstStyle/>
          <a:p>
            <a:pPr marL="457200" indent="-457200" algn="l">
              <a:buFont typeface="Arial" panose="020B0604020202020204" pitchFamily="34" charset="0"/>
              <a:buChar char="•"/>
            </a:pPr>
            <a:r>
              <a:rPr lang="en-US" sz="3200" dirty="0"/>
              <a:t>In the context of the envisaged environmental monitoring framework, therefore, the evaluation objectives are the key NFR which were identified for these variants of IT architectures.</a:t>
            </a:r>
          </a:p>
          <a:p>
            <a:pPr marL="457200" indent="-457200" algn="l">
              <a:buFont typeface="Arial" panose="020B0604020202020204" pitchFamily="34" charset="0"/>
              <a:buChar char="•"/>
            </a:pPr>
            <a:endParaRPr lang="en-US" sz="3200" dirty="0"/>
          </a:p>
          <a:p>
            <a:pPr marL="457200" indent="-457200" algn="l">
              <a:buFont typeface="Arial" panose="020B0604020202020204" pitchFamily="34" charset="0"/>
              <a:buChar char="•"/>
            </a:pPr>
            <a:r>
              <a:rPr lang="en-US" sz="3200" dirty="0"/>
              <a:t> In this framework these objectives are Reliability, Functional Suitability, Maintainability, Security, and Usability.</a:t>
            </a:r>
          </a:p>
        </p:txBody>
      </p:sp>
      <p:sp>
        <p:nvSpPr>
          <p:cNvPr id="3" name="TextBox 2">
            <a:extLst>
              <a:ext uri="{FF2B5EF4-FFF2-40B4-BE49-F238E27FC236}">
                <a16:creationId xmlns:a16="http://schemas.microsoft.com/office/drawing/2014/main" id="{CB40917D-5D62-BDAA-CFAA-F58DCADD8160}"/>
              </a:ext>
            </a:extLst>
          </p:cNvPr>
          <p:cNvSpPr txBox="1"/>
          <p:nvPr/>
        </p:nvSpPr>
        <p:spPr>
          <a:xfrm rot="10800000" flipV="1">
            <a:off x="769851" y="1188793"/>
            <a:ext cx="11854071" cy="830997"/>
          </a:xfrm>
          <a:prstGeom prst="rect">
            <a:avLst/>
          </a:prstGeom>
          <a:noFill/>
        </p:spPr>
        <p:txBody>
          <a:bodyPr wrap="square" rtlCol="0">
            <a:spAutoFit/>
          </a:bodyPr>
          <a:lstStyle/>
          <a:p>
            <a:pPr algn="l"/>
            <a:r>
              <a:rPr lang="en-US" sz="4000" b="1" dirty="0"/>
              <a:t>Environmental</a:t>
            </a:r>
            <a:r>
              <a:rPr lang="en-US" sz="4800" b="1" dirty="0"/>
              <a:t> Monitoring Framework</a:t>
            </a:r>
          </a:p>
        </p:txBody>
      </p:sp>
    </p:spTree>
    <p:extLst>
      <p:ext uri="{BB962C8B-B14F-4D97-AF65-F5344CB8AC3E}">
        <p14:creationId xmlns:p14="http://schemas.microsoft.com/office/powerpoint/2010/main" val="3131804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F7270C-091D-1161-DC80-DB9A09F6A8BD}"/>
              </a:ext>
            </a:extLst>
          </p:cNvPr>
          <p:cNvSpPr txBox="1"/>
          <p:nvPr/>
        </p:nvSpPr>
        <p:spPr>
          <a:xfrm>
            <a:off x="304800" y="684695"/>
            <a:ext cx="9872870" cy="954107"/>
          </a:xfrm>
          <a:prstGeom prst="rect">
            <a:avLst/>
          </a:prstGeom>
          <a:noFill/>
        </p:spPr>
        <p:txBody>
          <a:bodyPr wrap="square" rtlCol="0">
            <a:spAutoFit/>
          </a:bodyPr>
          <a:lstStyle/>
          <a:p>
            <a:pPr algn="l"/>
            <a:r>
              <a:rPr lang="en-US" sz="2800" b="1" dirty="0"/>
              <a:t>An </a:t>
            </a:r>
            <a:r>
              <a:rPr lang="en-US" sz="2800" b="1" dirty="0" err="1"/>
              <a:t>loT</a:t>
            </a:r>
            <a:r>
              <a:rPr lang="en-US" sz="2800" b="1" dirty="0"/>
              <a:t> environmental monitoring solution is following objectives could be used:</a:t>
            </a:r>
          </a:p>
        </p:txBody>
      </p:sp>
      <p:sp>
        <p:nvSpPr>
          <p:cNvPr id="3" name="TextBox 2">
            <a:extLst>
              <a:ext uri="{FF2B5EF4-FFF2-40B4-BE49-F238E27FC236}">
                <a16:creationId xmlns:a16="http://schemas.microsoft.com/office/drawing/2014/main" id="{092DE170-99FF-999E-B1EF-2D01DC99B1B5}"/>
              </a:ext>
            </a:extLst>
          </p:cNvPr>
          <p:cNvSpPr txBox="1"/>
          <p:nvPr/>
        </p:nvSpPr>
        <p:spPr>
          <a:xfrm>
            <a:off x="976244" y="1997386"/>
            <a:ext cx="9201426" cy="4401205"/>
          </a:xfrm>
          <a:prstGeom prst="rect">
            <a:avLst/>
          </a:prstGeom>
          <a:noFill/>
        </p:spPr>
        <p:txBody>
          <a:bodyPr wrap="square" rtlCol="0">
            <a:spAutoFit/>
          </a:bodyPr>
          <a:lstStyle/>
          <a:p>
            <a:pPr marL="285750" indent="-285750" algn="l">
              <a:buFont typeface="Arial" panose="020B0604020202020204" pitchFamily="34" charset="0"/>
              <a:buChar char="•"/>
            </a:pPr>
            <a:r>
              <a:rPr lang="en-US" sz="2800" dirty="0" err="1"/>
              <a:t>IoT</a:t>
            </a:r>
            <a:r>
              <a:rPr lang="en-US" sz="2800" dirty="0"/>
              <a:t> environmental sensor systems should possess a constant rate of resource utilization.
 ‘Smart’ sensors should gather environmental data accurately. </a:t>
            </a:r>
          </a:p>
          <a:p>
            <a:pPr marL="285750" indent="-285750" algn="l">
              <a:buFont typeface="Arial" panose="020B0604020202020204" pitchFamily="34" charset="0"/>
              <a:buChar char="•"/>
            </a:pPr>
            <a:r>
              <a:rPr lang="en-US" sz="2800" dirty="0"/>
              <a:t>Such-and-such a system needs to support different communication modules.</a:t>
            </a:r>
          </a:p>
          <a:p>
            <a:pPr marL="285750" indent="-285750" algn="l">
              <a:buFont typeface="Arial" panose="020B0604020202020204" pitchFamily="34" charset="0"/>
              <a:buChar char="•"/>
            </a:pPr>
            <a:r>
              <a:rPr lang="en-US" sz="2800" dirty="0"/>
              <a:t> Expected rates of breach of access and confidentiality in our network need to be low.
The user interface should be attractive to users (sensor data should be easy to find and navigate).</a:t>
            </a:r>
          </a:p>
        </p:txBody>
      </p:sp>
    </p:spTree>
    <p:extLst>
      <p:ext uri="{BB962C8B-B14F-4D97-AF65-F5344CB8AC3E}">
        <p14:creationId xmlns:p14="http://schemas.microsoft.com/office/powerpoint/2010/main" val="17456016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Muthu</dc:creator>
  <cp:lastModifiedBy>Ganesh Muthu</cp:lastModifiedBy>
  <cp:revision>6</cp:revision>
  <dcterms:created xsi:type="dcterms:W3CDTF">2023-09-30T06:42:41Z</dcterms:created>
  <dcterms:modified xsi:type="dcterms:W3CDTF">2023-09-30T11:58:18Z</dcterms:modified>
</cp:coreProperties>
</file>