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7064" r:id="rId5"/>
    <p:sldId id="357" r:id="rId6"/>
    <p:sldId id="2147473279" r:id="rId7"/>
    <p:sldId id="7406" r:id="rId8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BE"/>
    <a:srgbClr val="FF655C"/>
    <a:srgbClr val="017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7B4CC-DC1C-4E23-BF56-8A5F7CADE348}" v="105" dt="2024-04-08T13:59:5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73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152" y="48"/>
      </p:cViewPr>
      <p:guideLst>
        <p:guide orient="horz" pos="254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1E2D-ED12-784D-A7D2-79A0728AF8C4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4F8D-672C-964C-B63E-5B4C7FC356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6191-9AD0-064C-B136-98BA86C2F7B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05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6191-9AD0-064C-B136-98BA86C2F7B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84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6191-9AD0-064C-B136-98BA86C2F7B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35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ED267E-BDE2-8A4E-A902-14CA496845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8012" y="2397005"/>
            <a:ext cx="5954848" cy="1369971"/>
          </a:xfrm>
          <a:prstGeom prst="rect">
            <a:avLst/>
          </a:prstGeom>
        </p:spPr>
        <p:txBody>
          <a:bodyPr lIns="0" tIns="144000" rIns="0" bIns="0"/>
          <a:lstStyle>
            <a:lvl1pPr algn="l">
              <a:defRPr sz="2667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1AA98-5370-3341-AEA7-E5C1D4258B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8011" y="3766976"/>
            <a:ext cx="5954848" cy="1051915"/>
          </a:xfrm>
          <a:prstGeom prst="rect">
            <a:avLst/>
          </a:prstGeom>
        </p:spPr>
        <p:txBody>
          <a:bodyPr lIns="0" tIns="72000" rIns="0" bIns="0"/>
          <a:lstStyle>
            <a:lvl1pPr marL="0" indent="0">
              <a:buNone/>
              <a:defRPr sz="1733">
                <a:solidFill>
                  <a:schemeClr val="bg1"/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7" name="Segnaposto testo 8">
            <a:extLst>
              <a:ext uri="{FF2B5EF4-FFF2-40B4-BE49-F238E27FC236}">
                <a16:creationId xmlns:a16="http://schemas.microsoft.com/office/drawing/2014/main" id="{F1175027-2715-C94D-B66B-BF68CA41C3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8011" y="2109005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304792" indent="-304792">
              <a:buSzPct val="230000"/>
              <a:buFontTx/>
              <a:buBlip>
                <a:blip r:embed="rId3"/>
              </a:buBlip>
              <a:tabLst/>
              <a:defRPr sz="1733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Osservatorio</a:t>
            </a:r>
          </a:p>
        </p:txBody>
      </p:sp>
      <p:sp>
        <p:nvSpPr>
          <p:cNvPr id="50" name="Segnaposto testo 8">
            <a:extLst>
              <a:ext uri="{FF2B5EF4-FFF2-40B4-BE49-F238E27FC236}">
                <a16:creationId xmlns:a16="http://schemas.microsoft.com/office/drawing/2014/main" id="{076EBB1A-C496-8E4D-B770-DAB80FD3EA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8011" y="1815967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304792" indent="-304792">
              <a:buSzPct val="250000"/>
              <a:buFontTx/>
              <a:buBlip>
                <a:blip r:embed="rId4"/>
              </a:buBlip>
              <a:tabLst/>
              <a:defRPr sz="1467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Data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39EE79E7-9AC9-EC47-B0CF-70C460D22507}"/>
              </a:ext>
            </a:extLst>
          </p:cNvPr>
          <p:cNvGrpSpPr/>
          <p:nvPr/>
        </p:nvGrpSpPr>
        <p:grpSpPr>
          <a:xfrm>
            <a:off x="1394845" y="2157611"/>
            <a:ext cx="2587200" cy="2587200"/>
            <a:chOff x="3803534" y="2472339"/>
            <a:chExt cx="172493" cy="172534"/>
          </a:xfrm>
          <a:solidFill>
            <a:schemeClr val="bg1"/>
          </a:solidFill>
        </p:grpSpPr>
        <p:sp>
          <p:nvSpPr>
            <p:cNvPr id="73" name="Figura a mano libera 72">
              <a:extLst>
                <a:ext uri="{FF2B5EF4-FFF2-40B4-BE49-F238E27FC236}">
                  <a16:creationId xmlns:a16="http://schemas.microsoft.com/office/drawing/2014/main" id="{EB95A983-CA95-A042-B456-6B2112E5C6CC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74" name="Figura a mano libera 73">
              <a:extLst>
                <a:ext uri="{FF2B5EF4-FFF2-40B4-BE49-F238E27FC236}">
                  <a16:creationId xmlns:a16="http://schemas.microsoft.com/office/drawing/2014/main" id="{BD3E3C59-4B9A-2842-93F6-4CA0874BF722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0943723-A985-B846-9A2A-C03A7B6B671B}"/>
              </a:ext>
            </a:extLst>
          </p:cNvPr>
          <p:cNvCxnSpPr>
            <a:cxnSpLocks/>
          </p:cNvCxnSpPr>
          <p:nvPr/>
        </p:nvCxnSpPr>
        <p:spPr>
          <a:xfrm>
            <a:off x="0" y="-210727"/>
            <a:ext cx="412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060486-1C28-B140-936D-0515BB73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276" y="604819"/>
            <a:ext cx="4053016" cy="4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elatore (2 relatori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0F30614-CCA1-D240-B37A-D6363F65F207}"/>
              </a:ext>
            </a:extLst>
          </p:cNvPr>
          <p:cNvGrpSpPr/>
          <p:nvPr/>
        </p:nvGrpSpPr>
        <p:grpSpPr>
          <a:xfrm>
            <a:off x="-376295" y="3320981"/>
            <a:ext cx="9167859" cy="641720"/>
            <a:chOff x="-282221" y="2490736"/>
            <a:chExt cx="6875894" cy="481290"/>
          </a:xfrm>
        </p:grpSpPr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0935F5-8918-D14D-8A96-325A4F634E4B}"/>
                </a:ext>
              </a:extLst>
            </p:cNvPr>
            <p:cNvCxnSpPr>
              <a:cxnSpLocks/>
            </p:cNvCxnSpPr>
            <p:nvPr/>
          </p:nvCxnSpPr>
          <p:spPr>
            <a:xfrm>
              <a:off x="-282221" y="2490736"/>
              <a:ext cx="0" cy="48129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72F04CF5-4907-5541-988A-2FE25C632487}"/>
                </a:ext>
              </a:extLst>
            </p:cNvPr>
            <p:cNvSpPr/>
            <p:nvPr/>
          </p:nvSpPr>
          <p:spPr>
            <a:xfrm>
              <a:off x="2420511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8A6C6E6-4A43-6546-ACFE-7832DF46F267}"/>
                </a:ext>
              </a:extLst>
            </p:cNvPr>
            <p:cNvSpPr/>
            <p:nvPr/>
          </p:nvSpPr>
          <p:spPr>
            <a:xfrm>
              <a:off x="5150645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>
            <a:cxnSpLocks/>
          </p:cNvCxnSpPr>
          <p:nvPr/>
        </p:nvCxnSpPr>
        <p:spPr>
          <a:xfrm>
            <a:off x="-376295" y="1023934"/>
            <a:ext cx="0" cy="21980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4526BF2-6737-8844-852F-20FB46DED196}"/>
              </a:ext>
            </a:extLst>
          </p:cNvPr>
          <p:cNvGrpSpPr/>
          <p:nvPr/>
        </p:nvGrpSpPr>
        <p:grpSpPr>
          <a:xfrm>
            <a:off x="3312735" y="-210727"/>
            <a:ext cx="5566531" cy="0"/>
            <a:chOff x="837065" y="-158045"/>
            <a:chExt cx="4174898" cy="0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DE234979-8DDE-1948-9736-6CA2561FE811}"/>
                </a:ext>
              </a:extLst>
            </p:cNvPr>
            <p:cNvCxnSpPr>
              <a:cxnSpLocks/>
            </p:cNvCxnSpPr>
            <p:nvPr/>
          </p:nvCxnSpPr>
          <p:spPr>
            <a:xfrm>
              <a:off x="837065" y="-158045"/>
              <a:ext cx="14464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0A4449CB-BC54-1D41-BA53-6F48E7BFF36E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72" y="-158045"/>
              <a:ext cx="14464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5650C02D-511B-6345-9E0C-E5FF22F156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67527" y="4446790"/>
            <a:ext cx="1924037" cy="169709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Job-title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14E809E8-25A8-9845-B39F-91BBF14E9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5217" y="4721808"/>
            <a:ext cx="192865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2BDB13F9-A168-DE42-9B23-7F5401D1C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5217" y="5480440"/>
            <a:ext cx="192865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email/contatto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886DA77-44FD-5A49-9F70-96319B184D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7527" y="3393406"/>
            <a:ext cx="1924039" cy="78906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2667" b="1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457189" lvl="0" indent="-457189">
              <a:spcBef>
                <a:spcPct val="0"/>
              </a:spcBef>
              <a:tabLst/>
            </a:pPr>
            <a:r>
              <a:rPr lang="it-IT" dirty="0"/>
              <a:t>Nome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E999D8-B338-BF46-A854-B20BEF694A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7347" y="3393407"/>
            <a:ext cx="1924039" cy="789091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tabLst/>
              <a:defRPr lang="it-IT" sz="2667" b="1" baseline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 marL="609585" indent="0">
              <a:buNone/>
              <a:defRPr lang="it-IT" smtClean="0"/>
            </a:lvl2pPr>
            <a:lvl3pPr>
              <a:defRPr lang="it-IT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14817" lvl="0" indent="-14817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1D17A1A-CFAF-6C48-A49B-0DA7967744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7348" y="4446791"/>
            <a:ext cx="1924037" cy="169709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Job-title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A6F2-3731-504E-8CAA-B48454B31F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7347" y="4721808"/>
            <a:ext cx="192403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4665070A-F538-6C4E-A1E4-72AC0A2C4A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7346" y="5480438"/>
            <a:ext cx="1924037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email/contatto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0BC2B94E-6DCA-D04B-AFB4-21A4A9C14E0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22731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4" name="Segnaposto immagine 5">
            <a:extLst>
              <a:ext uri="{FF2B5EF4-FFF2-40B4-BE49-F238E27FC236}">
                <a16:creationId xmlns:a16="http://schemas.microsoft.com/office/drawing/2014/main" id="{BA99FB6A-1069-6341-9CF7-35C9D92488D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65219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384903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elatore (3 relatori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>
            <a:extLst>
              <a:ext uri="{FF2B5EF4-FFF2-40B4-BE49-F238E27FC236}">
                <a16:creationId xmlns:a16="http://schemas.microsoft.com/office/drawing/2014/main" id="{C5D86EF3-CE04-ED48-86B1-B4AF12EAF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1838" y="3393405"/>
            <a:ext cx="1928655" cy="569296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 algn="l">
              <a:spcBef>
                <a:spcPts val="13"/>
              </a:spcBef>
              <a:buFont typeface="Arial" panose="020B0604020202020204" pitchFamily="34" charset="0"/>
              <a:buNone/>
              <a:defRPr lang="it-IT" sz="2667" b="1" kern="1200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dirty="0"/>
              <a:t>Nome </a:t>
            </a:r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70DFDA8A-9005-3B4A-9F45-EC91E2736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1838" y="4721807"/>
            <a:ext cx="1928655" cy="1697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DDF3984E-0ACD-3F4F-A0F6-52C0390358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1838" y="4446790"/>
            <a:ext cx="1928655" cy="1697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Job-title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E234979-8DDE-1948-9736-6CA2561FE811}"/>
              </a:ext>
            </a:extLst>
          </p:cNvPr>
          <p:cNvCxnSpPr>
            <a:cxnSpLocks/>
          </p:cNvCxnSpPr>
          <p:nvPr/>
        </p:nvCxnSpPr>
        <p:spPr>
          <a:xfrm>
            <a:off x="1116087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>
            <a:cxnSpLocks/>
          </p:cNvCxnSpPr>
          <p:nvPr/>
        </p:nvCxnSpPr>
        <p:spPr>
          <a:xfrm>
            <a:off x="-376295" y="1023934"/>
            <a:ext cx="0" cy="21980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2D91E3A8-B85A-5B4B-8968-5893A16ED5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1838" y="5480438"/>
            <a:ext cx="1928655" cy="219321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400" i="1" kern="1200" dirty="0">
                <a:solidFill>
                  <a:srgbClr val="92D8E1"/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marL="228594" lvl="0" indent="-228594" algn="l" defTabSz="609585" rtl="0" eaLnBrk="1" latinLnBrk="0" hangingPunct="1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0A4449CB-BC54-1D41-BA53-6F48E7BFF36E}"/>
              </a:ext>
            </a:extLst>
          </p:cNvPr>
          <p:cNvCxnSpPr>
            <a:cxnSpLocks/>
          </p:cNvCxnSpPr>
          <p:nvPr/>
        </p:nvCxnSpPr>
        <p:spPr>
          <a:xfrm>
            <a:off x="4753963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109FD95B-FDAE-0246-96D6-C182FD3DE58B}"/>
              </a:ext>
            </a:extLst>
          </p:cNvPr>
          <p:cNvCxnSpPr>
            <a:cxnSpLocks/>
          </p:cNvCxnSpPr>
          <p:nvPr/>
        </p:nvCxnSpPr>
        <p:spPr>
          <a:xfrm>
            <a:off x="8391838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5650C02D-511B-6345-9E0C-E5FF22F156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8579" y="4446790"/>
            <a:ext cx="1924037" cy="169709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Jib</a:t>
            </a:r>
            <a:r>
              <a:rPr lang="it-IT" dirty="0"/>
              <a:t>-title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14E809E8-25A8-9845-B39F-91BBF14E9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3959" y="4721808"/>
            <a:ext cx="192865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2BDB13F9-A168-DE42-9B23-7F5401D1C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53960" y="5480440"/>
            <a:ext cx="192865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886DA77-44FD-5A49-9F70-96319B184D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8578" y="3393407"/>
            <a:ext cx="1924039" cy="569296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None/>
              <a:tabLst/>
              <a:defRPr lang="it-IT" sz="2667" b="1" kern="1200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>
              <a:defRPr lang="it-IT" dirty="0" smtClean="0"/>
            </a:lvl2pPr>
            <a:lvl3pPr>
              <a:defRPr lang="it-IT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8466" lvl="0" indent="-8466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E999D8-B338-BF46-A854-B20BEF694A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6089" y="3393408"/>
            <a:ext cx="1924039" cy="569297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None/>
              <a:tabLst/>
              <a:defRPr lang="it-IT" sz="2667" b="1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 marL="609585" indent="0">
              <a:buNone/>
              <a:defRPr lang="it-IT" smtClean="0"/>
            </a:lvl2pPr>
            <a:lvl3pPr>
              <a:defRPr lang="it-IT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14817" lvl="0" indent="-14817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1D17A1A-CFAF-6C48-A49B-0DA7967744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16088" y="4446791"/>
            <a:ext cx="1924037" cy="169709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Job-title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A6F2-3731-504E-8CAA-B48454B31F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16089" y="4721808"/>
            <a:ext cx="192403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4665070A-F538-6C4E-A1E4-72AC0A2C4A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16087" y="5480438"/>
            <a:ext cx="1924037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400" i="1" kern="1200" dirty="0">
                <a:solidFill>
                  <a:srgbClr val="92D8E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457189" lvl="0" indent="-457189" algn="l" defTabSz="609585" rtl="0" eaLnBrk="1" latinLnBrk="0" hangingPunct="1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3FDD08E6-6EE2-1648-BCCC-D0AF835665C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116089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6" name="Segnaposto immagine 5">
            <a:extLst>
              <a:ext uri="{FF2B5EF4-FFF2-40B4-BE49-F238E27FC236}">
                <a16:creationId xmlns:a16="http://schemas.microsoft.com/office/drawing/2014/main" id="{646DFB88-4572-E14E-A4DB-0CFCBBAAA4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58578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7" name="Segnaposto immagine 5">
            <a:extLst>
              <a:ext uri="{FF2B5EF4-FFF2-40B4-BE49-F238E27FC236}">
                <a16:creationId xmlns:a16="http://schemas.microsoft.com/office/drawing/2014/main" id="{C7C96697-C4C8-1C43-9CFA-2BCA6FE121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391838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5F80046-0111-5C4D-8BB9-0B9DF7EB1DCA}"/>
              </a:ext>
            </a:extLst>
          </p:cNvPr>
          <p:cNvGrpSpPr/>
          <p:nvPr/>
        </p:nvGrpSpPr>
        <p:grpSpPr>
          <a:xfrm>
            <a:off x="-376294" y="3320981"/>
            <a:ext cx="10692169" cy="641720"/>
            <a:chOff x="-282221" y="2490736"/>
            <a:chExt cx="8019127" cy="481290"/>
          </a:xfrm>
        </p:grpSpPr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58123D76-C5E2-8E4B-A849-884FA70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-282221" y="2490736"/>
              <a:ext cx="0" cy="48129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DD1B4E3A-7589-1343-ABBD-B6AF554BD0F6}"/>
                </a:ext>
              </a:extLst>
            </p:cNvPr>
            <p:cNvSpPr/>
            <p:nvPr/>
          </p:nvSpPr>
          <p:spPr>
            <a:xfrm>
              <a:off x="837065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0E592C8F-C2B8-104D-B8E8-E06B85561F01}"/>
                </a:ext>
              </a:extLst>
            </p:cNvPr>
            <p:cNvSpPr/>
            <p:nvPr/>
          </p:nvSpPr>
          <p:spPr>
            <a:xfrm>
              <a:off x="3565470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3A46DDBE-057F-5C4F-A187-92F44A6AF250}"/>
                </a:ext>
              </a:extLst>
            </p:cNvPr>
            <p:cNvSpPr/>
            <p:nvPr/>
          </p:nvSpPr>
          <p:spPr>
            <a:xfrm>
              <a:off x="6293878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98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E4F3F8-A298-5D40-ABBF-715C3A5CEA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995977"/>
            <a:ext cx="12191999" cy="507047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3"/>
              </a:spcBef>
              <a:spcAft>
                <a:spcPts val="667"/>
              </a:spcAft>
              <a:buClrTx/>
              <a:buSzTx/>
              <a:buFont typeface="Arial"/>
              <a:buNone/>
              <a:tabLst>
                <a:tab pos="1117572" algn="r"/>
                <a:tab pos="1299601" algn="l"/>
                <a:tab pos="1657309" algn="l"/>
                <a:tab pos="1949402" algn="l"/>
              </a:tabLst>
              <a:defRPr lang="it-IT" sz="1467" kern="1200" dirty="0" smtClean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defRPr>
            </a:lvl1pPr>
            <a:lvl2pPr marL="0" algn="l" defTabSz="609585" rtl="0" eaLnBrk="1" latinLnBrk="0" hangingPunct="1">
              <a:spcAft>
                <a:spcPts val="667"/>
              </a:spcAft>
              <a:tabLst>
                <a:tab pos="1117572" algn="r"/>
                <a:tab pos="1299601" algn="l"/>
                <a:tab pos="1657309" algn="l"/>
                <a:tab pos="1949402" algn="l"/>
              </a:tabLst>
              <a:defRPr lang="it-IT" sz="1467" kern="1200" dirty="0" smtClean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defRPr>
            </a:lvl2pPr>
          </a:lstStyle>
          <a:p>
            <a:pPr lvl="0"/>
            <a:r>
              <a:rPr lang="it-IT" dirty="0"/>
              <a:t>Copiare l’elenco dei webinar/workshop, inserendo icone + spaziando con </a:t>
            </a:r>
            <a:r>
              <a:rPr lang="it-IT" dirty="0" err="1"/>
              <a:t>tab</a:t>
            </a:r>
            <a:r>
              <a:rPr lang="it-IT" dirty="0"/>
              <a:t> + adeguando l’interlinea + diversificando i colori 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345985"/>
            <a:ext cx="8396493" cy="3390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Titolo programma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Webinar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83E21A6-002F-FA47-9B4A-4C1295846A1B}"/>
              </a:ext>
            </a:extLst>
          </p:cNvPr>
          <p:cNvSpPr txBox="1">
            <a:spLocks/>
          </p:cNvSpPr>
          <p:nvPr/>
        </p:nvSpPr>
        <p:spPr>
          <a:xfrm>
            <a:off x="516986" y="148069"/>
            <a:ext cx="8396493" cy="2072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accent1"/>
                </a:solidFill>
                <a:latin typeface="Montserrat" pitchFamily="2" charset="77"/>
                <a:ea typeface="+mj-ea"/>
                <a:cs typeface="Montserrat" pitchFamily="2" charset="77"/>
              </a:defRPr>
            </a:lvl1pPr>
          </a:lstStyle>
          <a:p>
            <a:r>
              <a:rPr lang="it-IT" sz="1467" b="0" dirty="0"/>
              <a:t>Programma Tematico</a:t>
            </a: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92EA104D-7A41-F449-89AA-96911094975A}"/>
              </a:ext>
            </a:extLst>
          </p:cNvPr>
          <p:cNvCxnSpPr>
            <a:cxnSpLocks/>
          </p:cNvCxnSpPr>
          <p:nvPr/>
        </p:nvCxnSpPr>
        <p:spPr>
          <a:xfrm>
            <a:off x="1639911" y="845219"/>
            <a:ext cx="0" cy="507047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B99CB4E7-BC75-0943-99A4-809252DCC580}"/>
              </a:ext>
            </a:extLst>
          </p:cNvPr>
          <p:cNvSpPr/>
          <p:nvPr/>
        </p:nvSpPr>
        <p:spPr>
          <a:xfrm>
            <a:off x="6980349" y="6380700"/>
            <a:ext cx="5045139" cy="304355"/>
          </a:xfrm>
          <a:prstGeom prst="roundRect">
            <a:avLst>
              <a:gd name="adj" fmla="val 2925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it-IT" sz="1067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Per assistenza: </a:t>
            </a:r>
            <a:r>
              <a:rPr lang="it-IT" sz="1067" b="1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Antonella </a:t>
            </a:r>
            <a:r>
              <a:rPr lang="it-IT" sz="1067" b="1" dirty="0" err="1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Zagheni</a:t>
            </a:r>
            <a:r>
              <a:rPr lang="it-IT" sz="1067" b="1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 </a:t>
            </a:r>
            <a:r>
              <a:rPr lang="it-IT" sz="1067" dirty="0" err="1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antonella.zagheni@osservatori.net</a:t>
            </a:r>
            <a:endParaRPr lang="it-IT" sz="1067" dirty="0">
              <a:solidFill>
                <a:schemeClr val="accent5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82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I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06865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anose="00000500000000000000" pitchFamily="2" charset="0"/>
                <a:cs typeface="Montserrat" panose="00000500000000000000" pitchFamily="2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anose="00000500000000000000" pitchFamily="2" charset="0"/>
              </a:defRPr>
            </a:lvl1pPr>
          </a:lstStyle>
          <a:p>
            <a:fld id="{DC8ACEEC-BB50-3E4F-B1C7-4DEF5308D5A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 userDrawn="1"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 userDrawn="1"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 userDrawn="1"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 userDrawn="1"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veg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7" y="17502"/>
            <a:ext cx="6849014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11529245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vola Roto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5" y="17502"/>
            <a:ext cx="833502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B3220B9B-2918-AA41-A8B7-BF926D0A9F3D}"/>
              </a:ext>
            </a:extLst>
          </p:cNvPr>
          <p:cNvCxnSpPr/>
          <p:nvPr/>
        </p:nvCxnSpPr>
        <p:spPr>
          <a:xfrm>
            <a:off x="535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038AEF1-ED55-1A4E-895C-2ABFFBB07E99}"/>
              </a:ext>
            </a:extLst>
          </p:cNvPr>
          <p:cNvCxnSpPr/>
          <p:nvPr/>
        </p:nvCxnSpPr>
        <p:spPr>
          <a:xfrm>
            <a:off x="79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18379DB-119D-894C-B205-361AAC5C3E9E}"/>
              </a:ext>
            </a:extLst>
          </p:cNvPr>
          <p:cNvCxnSpPr/>
          <p:nvPr/>
        </p:nvCxnSpPr>
        <p:spPr>
          <a:xfrm>
            <a:off x="763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70F94F74-E68D-074B-96EA-CE3C4BF32FD3}"/>
              </a:ext>
            </a:extLst>
          </p:cNvPr>
          <p:cNvCxnSpPr/>
          <p:nvPr/>
        </p:nvCxnSpPr>
        <p:spPr>
          <a:xfrm>
            <a:off x="991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E581C388-FF72-D345-AFCA-B5CE4251B4EC}"/>
              </a:ext>
            </a:extLst>
          </p:cNvPr>
          <p:cNvCxnSpPr/>
          <p:nvPr/>
        </p:nvCxnSpPr>
        <p:spPr>
          <a:xfrm>
            <a:off x="307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FE78D05E-6FFC-DB42-AB13-8598CA141B89}"/>
              </a:ext>
            </a:extLst>
          </p:cNvPr>
          <p:cNvCxnSpPr/>
          <p:nvPr/>
        </p:nvCxnSpPr>
        <p:spPr>
          <a:xfrm>
            <a:off x="-376295" y="1113183"/>
            <a:ext cx="0" cy="25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22D2507-94BB-B84A-B7D9-A5335E1A33A1}"/>
              </a:ext>
            </a:extLst>
          </p:cNvPr>
          <p:cNvCxnSpPr/>
          <p:nvPr/>
        </p:nvCxnSpPr>
        <p:spPr>
          <a:xfrm>
            <a:off x="-376295" y="4108173"/>
            <a:ext cx="0" cy="25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sp>
        <p:nvSpPr>
          <p:cNvPr id="18" name="Elemento grafico 6">
            <a:extLst>
              <a:ext uri="{FF2B5EF4-FFF2-40B4-BE49-F238E27FC236}">
                <a16:creationId xmlns:a16="http://schemas.microsoft.com/office/drawing/2014/main" id="{CB7A0A6E-F0CE-8949-8BD8-98CA8B5770A7}"/>
              </a:ext>
            </a:extLst>
          </p:cNvPr>
          <p:cNvSpPr/>
          <p:nvPr/>
        </p:nvSpPr>
        <p:spPr>
          <a:xfrm>
            <a:off x="9170529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5015DD-FEF8-2740-A8AC-8DC5F12555AE}"/>
              </a:ext>
            </a:extLst>
          </p:cNvPr>
          <p:cNvGrpSpPr/>
          <p:nvPr/>
        </p:nvGrpSpPr>
        <p:grpSpPr>
          <a:xfrm>
            <a:off x="9170529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FB756CC7-B0C9-6442-84D5-CD1E746427B8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52F863DB-E3A2-BF4B-9BF6-37672CF508F2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22" name="Elemento grafico 93">
            <a:extLst>
              <a:ext uri="{FF2B5EF4-FFF2-40B4-BE49-F238E27FC236}">
                <a16:creationId xmlns:a16="http://schemas.microsoft.com/office/drawing/2014/main" id="{76811046-A91D-F344-A63E-823BF34DE3DD}"/>
              </a:ext>
            </a:extLst>
          </p:cNvPr>
          <p:cNvSpPr>
            <a:spLocks noChangeAspect="1"/>
          </p:cNvSpPr>
          <p:nvPr/>
        </p:nvSpPr>
        <p:spPr>
          <a:xfrm>
            <a:off x="10701677" y="428354"/>
            <a:ext cx="167999" cy="167999"/>
          </a:xfrm>
          <a:custGeom>
            <a:avLst/>
            <a:gdLst>
              <a:gd name="connsiteX0" fmla="*/ 1031080 w 1426087"/>
              <a:gd name="connsiteY0" fmla="*/ 549879 h 1426365"/>
              <a:gd name="connsiteX1" fmla="*/ 1112969 w 1426087"/>
              <a:gd name="connsiteY1" fmla="*/ 465059 h 1426365"/>
              <a:gd name="connsiteX2" fmla="*/ 1018653 w 1426087"/>
              <a:gd name="connsiteY2" fmla="*/ 490958 h 1426365"/>
              <a:gd name="connsiteX3" fmla="*/ 1090930 w 1426087"/>
              <a:gd name="connsiteY3" fmla="*/ 400069 h 1426365"/>
              <a:gd name="connsiteX4" fmla="*/ 986684 w 1426087"/>
              <a:gd name="connsiteY4" fmla="*/ 439981 h 1426365"/>
              <a:gd name="connsiteX5" fmla="*/ 866786 w 1426087"/>
              <a:gd name="connsiteY5" fmla="*/ 388166 h 1426365"/>
              <a:gd name="connsiteX6" fmla="*/ 702802 w 1426087"/>
              <a:gd name="connsiteY6" fmla="*/ 552178 h 1426365"/>
              <a:gd name="connsiteX7" fmla="*/ 706977 w 1426087"/>
              <a:gd name="connsiteY7" fmla="*/ 589687 h 1426365"/>
              <a:gd name="connsiteX8" fmla="*/ 368786 w 1426087"/>
              <a:gd name="connsiteY8" fmla="*/ 418145 h 1426365"/>
              <a:gd name="connsiteX9" fmla="*/ 346540 w 1426087"/>
              <a:gd name="connsiteY9" fmla="*/ 500674 h 1426365"/>
              <a:gd name="connsiteX10" fmla="*/ 419543 w 1426087"/>
              <a:gd name="connsiteY10" fmla="*/ 637327 h 1426365"/>
              <a:gd name="connsiteX11" fmla="*/ 345183 w 1426087"/>
              <a:gd name="connsiteY11" fmla="*/ 616745 h 1426365"/>
              <a:gd name="connsiteX12" fmla="*/ 345183 w 1426087"/>
              <a:gd name="connsiteY12" fmla="*/ 618836 h 1426365"/>
              <a:gd name="connsiteX13" fmla="*/ 476791 w 1426087"/>
              <a:gd name="connsiteY13" fmla="*/ 779815 h 1426365"/>
              <a:gd name="connsiteX14" fmla="*/ 433544 w 1426087"/>
              <a:gd name="connsiteY14" fmla="*/ 785564 h 1426365"/>
              <a:gd name="connsiteX15" fmla="*/ 402742 w 1426087"/>
              <a:gd name="connsiteY15" fmla="*/ 782642 h 1426365"/>
              <a:gd name="connsiteX16" fmla="*/ 556061 w 1426087"/>
              <a:gd name="connsiteY16" fmla="*/ 896620 h 1426365"/>
              <a:gd name="connsiteX17" fmla="*/ 352296 w 1426087"/>
              <a:gd name="connsiteY17" fmla="*/ 966926 h 1426365"/>
              <a:gd name="connsiteX18" fmla="*/ 313128 w 1426087"/>
              <a:gd name="connsiteY18" fmla="*/ 964627 h 1426365"/>
              <a:gd name="connsiteX19" fmla="*/ 564738 w 1426087"/>
              <a:gd name="connsiteY19" fmla="*/ 1038278 h 1426365"/>
              <a:gd name="connsiteX20" fmla="*/ 1031608 w 1426087"/>
              <a:gd name="connsiteY20" fmla="*/ 571300 h 1426365"/>
              <a:gd name="connsiteX21" fmla="*/ 1031080 w 1426087"/>
              <a:gd name="connsiteY21" fmla="*/ 549879 h 1426365"/>
              <a:gd name="connsiteX22" fmla="*/ 713044 w 1426087"/>
              <a:gd name="connsiteY22" fmla="*/ 0 h 1426365"/>
              <a:gd name="connsiteX23" fmla="*/ 1426088 w 1426087"/>
              <a:gd name="connsiteY23" fmla="*/ 713261 h 1426365"/>
              <a:gd name="connsiteX24" fmla="*/ 713044 w 1426087"/>
              <a:gd name="connsiteY24" fmla="*/ 1426366 h 1426365"/>
              <a:gd name="connsiteX25" fmla="*/ 0 w 1426087"/>
              <a:gd name="connsiteY25" fmla="*/ 713261 h 1426365"/>
              <a:gd name="connsiteX26" fmla="*/ 713044 w 1426087"/>
              <a:gd name="connsiteY26" fmla="*/ 0 h 14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6087" h="1426365">
                <a:moveTo>
                  <a:pt x="1031080" y="549879"/>
                </a:moveTo>
                <a:cubicBezTo>
                  <a:pt x="1063248" y="526902"/>
                  <a:pt x="1091034" y="497960"/>
                  <a:pt x="1112969" y="465059"/>
                </a:cubicBezTo>
                <a:cubicBezTo>
                  <a:pt x="1083618" y="478216"/>
                  <a:pt x="1051866" y="486990"/>
                  <a:pt x="1018653" y="490958"/>
                </a:cubicBezTo>
                <a:cubicBezTo>
                  <a:pt x="1052600" y="470591"/>
                  <a:pt x="1078502" y="438520"/>
                  <a:pt x="1090930" y="400069"/>
                </a:cubicBezTo>
                <a:cubicBezTo>
                  <a:pt x="1059177" y="418880"/>
                  <a:pt x="1024089" y="432564"/>
                  <a:pt x="986684" y="439981"/>
                </a:cubicBezTo>
                <a:cubicBezTo>
                  <a:pt x="956711" y="408013"/>
                  <a:pt x="914104" y="388166"/>
                  <a:pt x="866786" y="388166"/>
                </a:cubicBezTo>
                <a:cubicBezTo>
                  <a:pt x="776229" y="388166"/>
                  <a:pt x="702802" y="461713"/>
                  <a:pt x="702802" y="552178"/>
                </a:cubicBezTo>
                <a:cubicBezTo>
                  <a:pt x="702802" y="565137"/>
                  <a:pt x="704159" y="577671"/>
                  <a:pt x="706977" y="589687"/>
                </a:cubicBezTo>
                <a:cubicBezTo>
                  <a:pt x="570675" y="582893"/>
                  <a:pt x="449628" y="517497"/>
                  <a:pt x="368786" y="418145"/>
                </a:cubicBezTo>
                <a:cubicBezTo>
                  <a:pt x="354681" y="442384"/>
                  <a:pt x="346540" y="470583"/>
                  <a:pt x="346540" y="500674"/>
                </a:cubicBezTo>
                <a:cubicBezTo>
                  <a:pt x="346540" y="557616"/>
                  <a:pt x="375570" y="607962"/>
                  <a:pt x="419543" y="637327"/>
                </a:cubicBezTo>
                <a:cubicBezTo>
                  <a:pt x="392708" y="636489"/>
                  <a:pt x="367325" y="629072"/>
                  <a:pt x="345183" y="616745"/>
                </a:cubicBezTo>
                <a:cubicBezTo>
                  <a:pt x="345183" y="617367"/>
                  <a:pt x="345183" y="618205"/>
                  <a:pt x="345183" y="618836"/>
                </a:cubicBezTo>
                <a:cubicBezTo>
                  <a:pt x="345183" y="698435"/>
                  <a:pt x="401688" y="764774"/>
                  <a:pt x="476791" y="779815"/>
                </a:cubicBezTo>
                <a:cubicBezTo>
                  <a:pt x="463110" y="783584"/>
                  <a:pt x="448582" y="785564"/>
                  <a:pt x="433544" y="785564"/>
                </a:cubicBezTo>
                <a:cubicBezTo>
                  <a:pt x="423104" y="785564"/>
                  <a:pt x="412767" y="784518"/>
                  <a:pt x="402742" y="782642"/>
                </a:cubicBezTo>
                <a:cubicBezTo>
                  <a:pt x="423631" y="847830"/>
                  <a:pt x="484310" y="895254"/>
                  <a:pt x="556061" y="896620"/>
                </a:cubicBezTo>
                <a:cubicBezTo>
                  <a:pt x="499876" y="940595"/>
                  <a:pt x="429059" y="966926"/>
                  <a:pt x="352296" y="966926"/>
                </a:cubicBezTo>
                <a:cubicBezTo>
                  <a:pt x="339029" y="966926"/>
                  <a:pt x="325970" y="966088"/>
                  <a:pt x="313128" y="964627"/>
                </a:cubicBezTo>
                <a:cubicBezTo>
                  <a:pt x="385716" y="1011221"/>
                  <a:pt x="471986" y="1038278"/>
                  <a:pt x="564738" y="1038278"/>
                </a:cubicBezTo>
                <a:cubicBezTo>
                  <a:pt x="866578" y="1038278"/>
                  <a:pt x="1031608" y="788287"/>
                  <a:pt x="1031608" y="571300"/>
                </a:cubicBezTo>
                <a:cubicBezTo>
                  <a:pt x="1031599" y="564082"/>
                  <a:pt x="1031392" y="556985"/>
                  <a:pt x="1031080" y="549879"/>
                </a:cubicBezTo>
                <a:close/>
                <a:moveTo>
                  <a:pt x="713044" y="0"/>
                </a:moveTo>
                <a:cubicBezTo>
                  <a:pt x="1106175" y="0"/>
                  <a:pt x="1426088" y="319943"/>
                  <a:pt x="1426088" y="713261"/>
                </a:cubicBezTo>
                <a:cubicBezTo>
                  <a:pt x="1426088" y="1106483"/>
                  <a:pt x="1106175" y="1426366"/>
                  <a:pt x="713044" y="1426366"/>
                </a:cubicBezTo>
                <a:cubicBezTo>
                  <a:pt x="319912" y="1426366"/>
                  <a:pt x="0" y="1106483"/>
                  <a:pt x="0" y="713261"/>
                </a:cubicBezTo>
                <a:cubicBezTo>
                  <a:pt x="0" y="319943"/>
                  <a:pt x="319912" y="0"/>
                  <a:pt x="713044" y="0"/>
                </a:cubicBezTo>
                <a:close/>
              </a:path>
            </a:pathLst>
          </a:custGeom>
          <a:solidFill>
            <a:schemeClr val="accent1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latin typeface="Montserrat" pitchFamily="2" charset="77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CDF6908-3E1D-4045-B36B-44CD74AEB522}"/>
              </a:ext>
            </a:extLst>
          </p:cNvPr>
          <p:cNvSpPr/>
          <p:nvPr/>
        </p:nvSpPr>
        <p:spPr>
          <a:xfrm>
            <a:off x="9325274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10.10.17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82F51072-FF8A-4E42-AEC9-A7279A00E639}"/>
              </a:ext>
            </a:extLst>
          </p:cNvPr>
          <p:cNvSpPr/>
          <p:nvPr/>
        </p:nvSpPr>
        <p:spPr>
          <a:xfrm>
            <a:off x="10869675" y="413616"/>
            <a:ext cx="844676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#OEC19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AB0B29D-291A-1E47-B261-3441D36B1CA3}"/>
              </a:ext>
            </a:extLst>
          </p:cNvPr>
          <p:cNvSpPr/>
          <p:nvPr/>
        </p:nvSpPr>
        <p:spPr>
          <a:xfrm>
            <a:off x="9325273" y="163333"/>
            <a:ext cx="2389971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Osservatorio Internet Media</a:t>
            </a:r>
          </a:p>
        </p:txBody>
      </p:sp>
    </p:spTree>
    <p:extLst>
      <p:ext uri="{BB962C8B-B14F-4D97-AF65-F5344CB8AC3E}">
        <p14:creationId xmlns:p14="http://schemas.microsoft.com/office/powerpoint/2010/main" val="79908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(prodot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0A7825-8FD1-6141-BB3E-F2BDE4F29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985" y="92661"/>
            <a:ext cx="11529247" cy="36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DB723A35-9F4A-0D44-A4E1-C6962AC2E6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983" y="458846"/>
            <a:ext cx="11529228" cy="228229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333" b="1">
                <a:solidFill>
                  <a:schemeClr val="accent1"/>
                </a:solidFill>
                <a:latin typeface="Montserrat" pitchFamily="2" charset="77"/>
              </a:defRPr>
            </a:lvl1pPr>
            <a:lvl2pPr marL="609585" indent="0">
              <a:buNone/>
              <a:defRPr sz="1600">
                <a:latin typeface="Montserrat" pitchFamily="2" charset="77"/>
              </a:defRPr>
            </a:lvl2pPr>
            <a:lvl3pPr marL="1219170" indent="0">
              <a:buNone/>
              <a:defRPr sz="1600">
                <a:latin typeface="Montserrat" pitchFamily="2" charset="77"/>
              </a:defRPr>
            </a:lvl3pPr>
            <a:lvl4pPr marL="1828754" indent="0">
              <a:buNone/>
              <a:defRPr sz="1600">
                <a:latin typeface="Montserrat" pitchFamily="2" charset="77"/>
              </a:defRPr>
            </a:lvl4pPr>
            <a:lvl5pPr marL="2438339" indent="0">
              <a:buNone/>
              <a:defRPr sz="1600"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Unità di misura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0AC47C-709B-CC4A-B34E-CFE7476F1D46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0475406B-1BD3-4847-8EB4-B9B75BBD4F09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463FB154-2F1A-9047-9EED-0E6375701DB7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17EDD59F-01C3-C94C-A605-6C4B4C5C835F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528C524-EC5B-724E-8462-3236CC663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6129" y="6221429"/>
            <a:ext cx="8450103" cy="29745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r">
              <a:buNone/>
              <a:defRPr sz="1333">
                <a:solidFill>
                  <a:schemeClr val="accent1"/>
                </a:solidFill>
                <a:latin typeface="Montserrat" pitchFamily="2" charset="77"/>
              </a:defRPr>
            </a:lvl1pPr>
            <a:lvl2pPr marL="609585" indent="0">
              <a:buNone/>
              <a:defRPr sz="1600">
                <a:latin typeface="Montserrat" pitchFamily="2" charset="77"/>
              </a:defRPr>
            </a:lvl2pPr>
            <a:lvl3pPr marL="1219170" indent="0">
              <a:buNone/>
              <a:defRPr sz="1600">
                <a:latin typeface="Montserrat" pitchFamily="2" charset="77"/>
              </a:defRPr>
            </a:lvl3pPr>
            <a:lvl4pPr marL="1828754" indent="0">
              <a:buNone/>
              <a:defRPr sz="1600">
                <a:latin typeface="Montserrat" pitchFamily="2" charset="77"/>
              </a:defRPr>
            </a:lvl4pPr>
            <a:lvl5pPr marL="2438339" indent="0">
              <a:buNone/>
              <a:defRPr sz="1600"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Fonte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3B08DE-D4B3-394D-9032-143071F6624F}"/>
              </a:ext>
            </a:extLst>
          </p:cNvPr>
          <p:cNvSpPr txBox="1"/>
          <p:nvPr/>
        </p:nvSpPr>
        <p:spPr>
          <a:xfrm>
            <a:off x="10032539" y="6432220"/>
            <a:ext cx="201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accent1"/>
                </a:solidFill>
                <a:latin typeface="Montserrat" pitchFamily="2" charset="77"/>
              </a:rPr>
              <a:t>www.osservatori.net</a:t>
            </a:r>
          </a:p>
        </p:txBody>
      </p:sp>
      <p:pic>
        <p:nvPicPr>
          <p:cNvPr id="13" name="Immagine 12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71DC58EF-8947-8A48-A256-8864B368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9649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28394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9649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8826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Relato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>
            <a:extLst>
              <a:ext uri="{FF2B5EF4-FFF2-40B4-BE49-F238E27FC236}">
                <a16:creationId xmlns:a16="http://schemas.microsoft.com/office/drawing/2014/main" id="{C5D86EF3-CE04-ED48-86B1-B4AF12EAF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8013" y="2196301"/>
            <a:ext cx="5954847" cy="569296"/>
          </a:xfrm>
          <a:prstGeom prst="rect">
            <a:avLst/>
          </a:prstGeom>
        </p:spPr>
        <p:txBody>
          <a:bodyPr lIns="0" tIns="144000" rIns="0" bIns="0" anchor="b" anchorCtr="0"/>
          <a:lstStyle>
            <a:lvl1pPr algn="l">
              <a:spcBef>
                <a:spcPts val="13"/>
              </a:spcBef>
              <a:defRPr sz="3733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Nome</a:t>
            </a:r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70DFDA8A-9005-3B4A-9F45-EC91E2736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8013" y="3362691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spcBef>
                <a:spcPts val="13"/>
              </a:spcBef>
              <a:buSzPct val="230000"/>
              <a:buFont typeface="Arial" panose="020B0604020202020204" pitchFamily="34" charset="0"/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marL="457189" lvl="0" indent="-457189">
              <a:spcBef>
                <a:spcPts val="0"/>
              </a:spcBef>
              <a:buSzPct val="230000"/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DDF3984E-0ACD-3F4F-A0F6-52C0390358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8013" y="2984095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spcBef>
                <a:spcPts val="13"/>
              </a:spcBef>
              <a:buSzPct val="250000"/>
              <a:buFont typeface="Arial" panose="020B0604020202020204" pitchFamily="34" charset="0"/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Job-title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E234979-8DDE-1948-9736-6CA2561FE811}"/>
              </a:ext>
            </a:extLst>
          </p:cNvPr>
          <p:cNvCxnSpPr>
            <a:cxnSpLocks/>
          </p:cNvCxnSpPr>
          <p:nvPr/>
        </p:nvCxnSpPr>
        <p:spPr>
          <a:xfrm>
            <a:off x="1374843" y="-210727"/>
            <a:ext cx="3360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/>
          <p:nvPr/>
        </p:nvCxnSpPr>
        <p:spPr>
          <a:xfrm>
            <a:off x="-376295" y="1966085"/>
            <a:ext cx="0" cy="3825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2D91E3A8-B85A-5B4B-8968-5893A16ED5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8013" y="4040956"/>
            <a:ext cx="5954847" cy="288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indent="0">
              <a:spcBef>
                <a:spcPts val="13"/>
              </a:spcBef>
              <a:buNone/>
              <a:defRPr lang="it-IT" sz="1867" i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email/contatto/citazione</a:t>
            </a:r>
          </a:p>
        </p:txBody>
      </p:sp>
      <p:sp>
        <p:nvSpPr>
          <p:cNvPr id="9" name="Segnaposto immagine 5">
            <a:extLst>
              <a:ext uri="{FF2B5EF4-FFF2-40B4-BE49-F238E27FC236}">
                <a16:creationId xmlns:a16="http://schemas.microsoft.com/office/drawing/2014/main" id="{55156C1C-65D3-8F45-A6AF-4DC8600741F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74844" y="1966085"/>
            <a:ext cx="3360000" cy="382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0D29294-11AD-4247-A0DD-DAFBC56289C5}"/>
              </a:ext>
            </a:extLst>
          </p:cNvPr>
          <p:cNvSpPr/>
          <p:nvPr/>
        </p:nvSpPr>
        <p:spPr>
          <a:xfrm>
            <a:off x="1374843" y="5915892"/>
            <a:ext cx="3360000" cy="581883"/>
          </a:xfrm>
          <a:prstGeom prst="rect">
            <a:avLst/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bg1">
                  <a:alpha val="1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00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55717CDD-EB08-E741-AA57-ADC186FFDF73}"/>
              </a:ext>
            </a:extLst>
          </p:cNvPr>
          <p:cNvCxnSpPr>
            <a:cxnSpLocks/>
          </p:cNvCxnSpPr>
          <p:nvPr/>
        </p:nvCxnSpPr>
        <p:spPr>
          <a:xfrm>
            <a:off x="0" y="761816"/>
            <a:ext cx="12192000" cy="0"/>
          </a:xfrm>
          <a:prstGeom prst="line">
            <a:avLst/>
          </a:prstGeom>
          <a:ln w="12700" cmpd="sng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44196058-4B14-F743-9140-B6F8AD908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095B011-B65D-6747-8BED-A88CDCA76CD5}"/>
              </a:ext>
            </a:extLst>
          </p:cNvPr>
          <p:cNvSpPr/>
          <p:nvPr/>
        </p:nvSpPr>
        <p:spPr>
          <a:xfrm>
            <a:off x="12434273" y="1024575"/>
            <a:ext cx="751031" cy="30334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FFFFFF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76B129B-DF7A-6A4B-AEEB-E6B591B8ECAB}"/>
              </a:ext>
            </a:extLst>
          </p:cNvPr>
          <p:cNvSpPr/>
          <p:nvPr/>
        </p:nvSpPr>
        <p:spPr>
          <a:xfrm>
            <a:off x="12434272" y="1423382"/>
            <a:ext cx="747453" cy="303349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000000</a:t>
            </a:r>
          </a:p>
        </p:txBody>
      </p: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14666717-9BE2-8D42-A38F-CC58C823871B}"/>
              </a:ext>
            </a:extLst>
          </p:cNvPr>
          <p:cNvCxnSpPr/>
          <p:nvPr/>
        </p:nvCxnSpPr>
        <p:spPr>
          <a:xfrm>
            <a:off x="12434273" y="1822189"/>
            <a:ext cx="9449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58E89F8F-7F0E-E44C-A4CE-FFAA4A0745B4}"/>
              </a:ext>
            </a:extLst>
          </p:cNvPr>
          <p:cNvCxnSpPr/>
          <p:nvPr/>
        </p:nvCxnSpPr>
        <p:spPr>
          <a:xfrm>
            <a:off x="12434273" y="2715264"/>
            <a:ext cx="9449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BE7BBC3-CE81-4A46-8EF3-3A5C10DDAA66}"/>
              </a:ext>
            </a:extLst>
          </p:cNvPr>
          <p:cNvGrpSpPr/>
          <p:nvPr/>
        </p:nvGrpSpPr>
        <p:grpSpPr>
          <a:xfrm>
            <a:off x="12434273" y="2810725"/>
            <a:ext cx="1037583" cy="3892609"/>
            <a:chOff x="9325704" y="1438234"/>
            <a:chExt cx="778187" cy="2919457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3B8E26DA-5C2A-C84D-BA78-BDCAE17DA51E}"/>
                </a:ext>
              </a:extLst>
            </p:cNvPr>
            <p:cNvSpPr/>
            <p:nvPr/>
          </p:nvSpPr>
          <p:spPr>
            <a:xfrm>
              <a:off x="9325704" y="2036444"/>
              <a:ext cx="560590" cy="227512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017DC1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6EB44B5-55BD-0540-9EE4-0CD10EFB1DCF}"/>
                </a:ext>
              </a:extLst>
            </p:cNvPr>
            <p:cNvSpPr/>
            <p:nvPr/>
          </p:nvSpPr>
          <p:spPr>
            <a:xfrm>
              <a:off x="9325704" y="1438234"/>
              <a:ext cx="560591" cy="22751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002E54</a:t>
              </a:r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F971E43E-CE84-0145-B5A9-97BFF69541D4}"/>
                </a:ext>
              </a:extLst>
            </p:cNvPr>
            <p:cNvSpPr/>
            <p:nvPr/>
          </p:nvSpPr>
          <p:spPr>
            <a:xfrm>
              <a:off x="9325704" y="1737339"/>
              <a:ext cx="560590" cy="227512"/>
            </a:xfrm>
            <a:prstGeom prst="rect">
              <a:avLst/>
            </a:prstGeom>
            <a:solidFill>
              <a:srgbClr val="00489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004890</a:t>
              </a:r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1FB218D3-68A8-6C4E-8C98-6C41FE73B69F}"/>
                </a:ext>
              </a:extLst>
            </p:cNvPr>
            <p:cNvSpPr/>
            <p:nvPr/>
          </p:nvSpPr>
          <p:spPr>
            <a:xfrm>
              <a:off x="9325704" y="2634654"/>
              <a:ext cx="560590" cy="227512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00BBE6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5EADF82C-A809-6B45-8277-F190ABC9EF3C}"/>
                </a:ext>
              </a:extLst>
            </p:cNvPr>
            <p:cNvSpPr/>
            <p:nvPr/>
          </p:nvSpPr>
          <p:spPr>
            <a:xfrm>
              <a:off x="9325704" y="3831074"/>
              <a:ext cx="560590" cy="227512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49BECD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84CFD56-D2F6-FC49-BB0B-5CA8ED222BEF}"/>
                </a:ext>
              </a:extLst>
            </p:cNvPr>
            <p:cNvSpPr/>
            <p:nvPr/>
          </p:nvSpPr>
          <p:spPr>
            <a:xfrm>
              <a:off x="9325704" y="3531969"/>
              <a:ext cx="560591" cy="227512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00799B</a:t>
              </a:r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4517DFD2-3E98-DC4C-AC73-5DCED7E1A12A}"/>
                </a:ext>
              </a:extLst>
            </p:cNvPr>
            <p:cNvSpPr/>
            <p:nvPr/>
          </p:nvSpPr>
          <p:spPr>
            <a:xfrm>
              <a:off x="9325704" y="4130179"/>
              <a:ext cx="551979" cy="227512"/>
            </a:xfrm>
            <a:prstGeom prst="rect">
              <a:avLst/>
            </a:prstGeom>
            <a:solidFill>
              <a:srgbClr val="A0E3EA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A0E3EA</a:t>
              </a: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04E3930-8F2F-D845-920A-CEF448DE492F}"/>
                </a:ext>
              </a:extLst>
            </p:cNvPr>
            <p:cNvSpPr/>
            <p:nvPr/>
          </p:nvSpPr>
          <p:spPr>
            <a:xfrm>
              <a:off x="9325704" y="3232864"/>
              <a:ext cx="560590" cy="227512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92E6FD</a:t>
              </a:r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EA0CA6E4-A424-964D-9758-7D309F3B349D}"/>
                </a:ext>
              </a:extLst>
            </p:cNvPr>
            <p:cNvSpPr/>
            <p:nvPr/>
          </p:nvSpPr>
          <p:spPr>
            <a:xfrm>
              <a:off x="9325704" y="2335549"/>
              <a:ext cx="560590" cy="227512"/>
            </a:xfrm>
            <a:prstGeom prst="rect">
              <a:avLst/>
            </a:prstGeom>
            <a:solidFill>
              <a:srgbClr val="0096D8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0096D8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1A0E645C-945A-AC46-AEBA-C081B856B269}"/>
                </a:ext>
              </a:extLst>
            </p:cNvPr>
            <p:cNvSpPr/>
            <p:nvPr/>
          </p:nvSpPr>
          <p:spPr>
            <a:xfrm>
              <a:off x="9325704" y="2933759"/>
              <a:ext cx="560590" cy="227512"/>
            </a:xfrm>
            <a:prstGeom prst="rect">
              <a:avLst/>
            </a:prstGeom>
            <a:solidFill>
              <a:srgbClr val="66D5F4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66D5F4</a:t>
              </a:r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E848202C-938A-6E4C-A8AD-600FBA5BD7A8}"/>
                </a:ext>
              </a:extLst>
            </p:cNvPr>
            <p:cNvSpPr/>
            <p:nvPr/>
          </p:nvSpPr>
          <p:spPr>
            <a:xfrm>
              <a:off x="9964866" y="1482477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9BA9514D-D147-A441-A1F1-221A994A8D9F}"/>
                </a:ext>
              </a:extLst>
            </p:cNvPr>
            <p:cNvSpPr/>
            <p:nvPr/>
          </p:nvSpPr>
          <p:spPr>
            <a:xfrm>
              <a:off x="9964866" y="208068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9FF1715F-549C-4746-8359-A78E8CC0D028}"/>
                </a:ext>
              </a:extLst>
            </p:cNvPr>
            <p:cNvSpPr/>
            <p:nvPr/>
          </p:nvSpPr>
          <p:spPr>
            <a:xfrm>
              <a:off x="9964866" y="267889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FCA99F34-F3ED-2D4A-9E4E-01AFF3CBCCBA}"/>
                </a:ext>
              </a:extLst>
            </p:cNvPr>
            <p:cNvSpPr/>
            <p:nvPr/>
          </p:nvSpPr>
          <p:spPr>
            <a:xfrm>
              <a:off x="9964866" y="327710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0B5CFEF6-EAAB-FB43-B952-36B43715D6A0}"/>
                </a:ext>
              </a:extLst>
            </p:cNvPr>
            <p:cNvSpPr/>
            <p:nvPr/>
          </p:nvSpPr>
          <p:spPr>
            <a:xfrm>
              <a:off x="9964866" y="3576213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E2AF52C1-3464-504A-8A4F-E74D563F43EC}"/>
                </a:ext>
              </a:extLst>
            </p:cNvPr>
            <p:cNvSpPr/>
            <p:nvPr/>
          </p:nvSpPr>
          <p:spPr>
            <a:xfrm>
              <a:off x="9964866" y="387531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78" name="Ovale 77">
            <a:extLst>
              <a:ext uri="{FF2B5EF4-FFF2-40B4-BE49-F238E27FC236}">
                <a16:creationId xmlns:a16="http://schemas.microsoft.com/office/drawing/2014/main" id="{C892CD54-CBED-114B-952F-2527AB8BAD11}"/>
              </a:ext>
            </a:extLst>
          </p:cNvPr>
          <p:cNvSpPr/>
          <p:nvPr/>
        </p:nvSpPr>
        <p:spPr>
          <a:xfrm>
            <a:off x="13286489" y="1482374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2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245A8F9A-991A-8E4C-9AC3-50424384A3C1}"/>
              </a:ext>
            </a:extLst>
          </p:cNvPr>
          <p:cNvSpPr/>
          <p:nvPr/>
        </p:nvSpPr>
        <p:spPr>
          <a:xfrm>
            <a:off x="13286489" y="2375449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4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FE6E0B70-99B4-4F4B-A35E-D706E70293EF}"/>
              </a:ext>
            </a:extLst>
          </p:cNvPr>
          <p:cNvSpPr/>
          <p:nvPr/>
        </p:nvSpPr>
        <p:spPr>
          <a:xfrm>
            <a:off x="13286489" y="1976641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3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6DBBE19-BA06-7449-846A-C3560F79CF1D}"/>
              </a:ext>
            </a:extLst>
          </p:cNvPr>
          <p:cNvSpPr/>
          <p:nvPr/>
        </p:nvSpPr>
        <p:spPr>
          <a:xfrm>
            <a:off x="13286489" y="1083567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C962A0FC-9D8D-754A-B56D-2623509109EE}"/>
              </a:ext>
            </a:extLst>
          </p:cNvPr>
          <p:cNvSpPr/>
          <p:nvPr/>
        </p:nvSpPr>
        <p:spPr>
          <a:xfrm>
            <a:off x="12434273" y="2316456"/>
            <a:ext cx="735972" cy="30334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FF655C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E8BF5BB4-DDAE-9043-BE28-BA261BB6718E}"/>
              </a:ext>
            </a:extLst>
          </p:cNvPr>
          <p:cNvSpPr/>
          <p:nvPr/>
        </p:nvSpPr>
        <p:spPr>
          <a:xfrm>
            <a:off x="12434273" y="1917648"/>
            <a:ext cx="735972" cy="30334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16AAFF</a:t>
            </a:r>
          </a:p>
        </p:txBody>
      </p:sp>
    </p:spTree>
    <p:extLst>
      <p:ext uri="{BB962C8B-B14F-4D97-AF65-F5344CB8AC3E}">
        <p14:creationId xmlns:p14="http://schemas.microsoft.com/office/powerpoint/2010/main" val="19329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14AD-1173-BF4B-B38F-585198C3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12" y="2406038"/>
            <a:ext cx="5954848" cy="1369971"/>
          </a:xfrm>
        </p:spPr>
        <p:txBody>
          <a:bodyPr anchor="ctr"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 login therefore IAM</a:t>
            </a:r>
            <a:br>
              <a:rPr lang="en-US" sz="2400" dirty="0"/>
            </a:br>
            <a:r>
              <a:rPr lang="en-US" sz="2400" dirty="0"/>
              <a:t>At the core of Identity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D5645-1950-8A46-9DA2-F460A8530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Monokee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4B2A-7F16-A045-820A-7E331EFF9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8011" y="2262038"/>
            <a:ext cx="5954847" cy="288000"/>
          </a:xfrm>
        </p:spPr>
        <p:txBody>
          <a:bodyPr/>
          <a:lstStyle/>
          <a:p>
            <a:r>
              <a:rPr lang="en-US" dirty="0" err="1"/>
              <a:t>Osservatorio</a:t>
            </a:r>
            <a:r>
              <a:rPr lang="en-US" dirty="0"/>
              <a:t> Cybersecurity &amp; Data Protection</a:t>
            </a:r>
          </a:p>
          <a:p>
            <a:r>
              <a:rPr lang="en-US" dirty="0" err="1"/>
              <a:t>Osservatorio</a:t>
            </a:r>
            <a:r>
              <a:rPr lang="en-US" dirty="0"/>
              <a:t> Digital 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8C632-5F99-3E47-B598-044E18ECF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12.04.2024</a:t>
            </a:r>
          </a:p>
        </p:txBody>
      </p:sp>
    </p:spTree>
    <p:extLst>
      <p:ext uri="{BB962C8B-B14F-4D97-AF65-F5344CB8AC3E}">
        <p14:creationId xmlns:p14="http://schemas.microsoft.com/office/powerpoint/2010/main" val="14137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21203-5669-8B48-AD31-73AF2BD4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Il percorso verso il modello SSI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4BE0594-F928-C84F-9031-E87F2899793C}"/>
              </a:ext>
            </a:extLst>
          </p:cNvPr>
          <p:cNvSpPr txBox="1"/>
          <p:nvPr/>
        </p:nvSpPr>
        <p:spPr>
          <a:xfrm>
            <a:off x="6248707" y="1704512"/>
            <a:ext cx="2832000" cy="418429"/>
          </a:xfrm>
          <a:prstGeom prst="roundRect">
            <a:avLst/>
          </a:prstGeom>
          <a:solidFill>
            <a:srgbClr val="017DC1"/>
          </a:solidFill>
          <a:ln>
            <a:solidFill>
              <a:srgbClr val="017DC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000" spc="-107" err="1">
                <a:solidFill>
                  <a:schemeClr val="bg1"/>
                </a:solidFill>
                <a:latin typeface="Montserrat" panose="00000500000000000000" pitchFamily="2" charset="0"/>
              </a:rPr>
              <a:t>Identità</a:t>
            </a:r>
            <a:r>
              <a:rPr lang="en-US" sz="2000" spc="-107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spc="-107" err="1">
                <a:solidFill>
                  <a:schemeClr val="bg1"/>
                </a:solidFill>
                <a:latin typeface="Montserrat" panose="00000500000000000000" pitchFamily="2" charset="0"/>
              </a:rPr>
              <a:t>decentralizzata</a:t>
            </a:r>
            <a:endParaRPr lang="en-US" sz="2000" spc="-107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D077985-0CBE-984F-A0A6-5F846090BEE6}"/>
              </a:ext>
            </a:extLst>
          </p:cNvPr>
          <p:cNvSpPr txBox="1"/>
          <p:nvPr/>
        </p:nvSpPr>
        <p:spPr>
          <a:xfrm>
            <a:off x="3259727" y="1704512"/>
            <a:ext cx="2832000" cy="418429"/>
          </a:xfrm>
          <a:prstGeom prst="roundRect">
            <a:avLst/>
          </a:prstGeom>
          <a:solidFill>
            <a:srgbClr val="0096D8"/>
          </a:solidFill>
          <a:ln>
            <a:solidFill>
              <a:srgbClr val="0096D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000" err="1">
                <a:solidFill>
                  <a:schemeClr val="bg1"/>
                </a:solidFill>
                <a:latin typeface="Montserrat" panose="00000500000000000000" pitchFamily="2" charset="0"/>
              </a:rPr>
              <a:t>Identità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Montserrat" panose="00000500000000000000" pitchFamily="2" charset="0"/>
              </a:rPr>
              <a:t>federata</a:t>
            </a: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D891E3F-CF7D-A440-A3AC-69B9E6A05CEF}"/>
              </a:ext>
            </a:extLst>
          </p:cNvPr>
          <p:cNvSpPr txBox="1"/>
          <p:nvPr/>
        </p:nvSpPr>
        <p:spPr>
          <a:xfrm>
            <a:off x="271958" y="1715842"/>
            <a:ext cx="2831620" cy="418429"/>
          </a:xfrm>
          <a:prstGeom prst="roundRect">
            <a:avLst/>
          </a:prstGeom>
          <a:solidFill>
            <a:srgbClr val="00BBE6"/>
          </a:solidFill>
          <a:ln>
            <a:solidFill>
              <a:srgbClr val="00BB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000" err="1">
                <a:solidFill>
                  <a:schemeClr val="bg1"/>
                </a:solidFill>
                <a:latin typeface="Montserrat" panose="00000500000000000000" pitchFamily="2" charset="0"/>
              </a:rPr>
              <a:t>Identità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Montserrat" panose="00000500000000000000" pitchFamily="2" charset="0"/>
              </a:rPr>
              <a:t>centralizzata</a:t>
            </a: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F262EE0-D623-D641-B1B2-F656EF6538E4}"/>
              </a:ext>
            </a:extLst>
          </p:cNvPr>
          <p:cNvGrpSpPr/>
          <p:nvPr/>
        </p:nvGrpSpPr>
        <p:grpSpPr>
          <a:xfrm>
            <a:off x="624728" y="2275051"/>
            <a:ext cx="2126081" cy="2129533"/>
            <a:chOff x="555748" y="1862550"/>
            <a:chExt cx="1594561" cy="1597150"/>
          </a:xfrm>
        </p:grpSpPr>
        <p:grpSp>
          <p:nvGrpSpPr>
            <p:cNvPr id="81" name="Gruppo 80">
              <a:extLst>
                <a:ext uri="{FF2B5EF4-FFF2-40B4-BE49-F238E27FC236}">
                  <a16:creationId xmlns:a16="http://schemas.microsoft.com/office/drawing/2014/main" id="{F26A209E-C2DD-A34D-A271-8FE37326CA9C}"/>
                </a:ext>
              </a:extLst>
            </p:cNvPr>
            <p:cNvGrpSpPr/>
            <p:nvPr/>
          </p:nvGrpSpPr>
          <p:grpSpPr>
            <a:xfrm>
              <a:off x="555748" y="2476601"/>
              <a:ext cx="1594561" cy="983099"/>
              <a:chOff x="800072" y="2445297"/>
              <a:chExt cx="1594561" cy="983099"/>
            </a:xfrm>
          </p:grpSpPr>
          <p:sp>
            <p:nvSpPr>
              <p:cNvPr id="82" name="Rettangolo con angoli arrotondati 14">
                <a:extLst>
                  <a:ext uri="{FF2B5EF4-FFF2-40B4-BE49-F238E27FC236}">
                    <a16:creationId xmlns:a16="http://schemas.microsoft.com/office/drawing/2014/main" id="{7F89EDEA-0129-5E41-B2A7-5507728C989B}"/>
                  </a:ext>
                </a:extLst>
              </p:cNvPr>
              <p:cNvSpPr/>
              <p:nvPr/>
            </p:nvSpPr>
            <p:spPr>
              <a:xfrm>
                <a:off x="1289032" y="2445297"/>
                <a:ext cx="649598" cy="29026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err="1">
                    <a:solidFill>
                      <a:schemeClr val="accent5"/>
                    </a:solidFill>
                    <a:latin typeface="Montserrat" pitchFamily="2" charset="77"/>
                  </a:rPr>
                  <a:t>IdP</a:t>
                </a:r>
                <a:endParaRPr lang="it-IT" sz="1600">
                  <a:solidFill>
                    <a:schemeClr val="accent5"/>
                  </a:solidFill>
                  <a:latin typeface="Montserrat" pitchFamily="2" charset="77"/>
                </a:endParaRPr>
              </a:p>
            </p:txBody>
          </p:sp>
          <p:sp>
            <p:nvSpPr>
              <p:cNvPr id="83" name="Rettangolo con angoli arrotondati 15">
                <a:extLst>
                  <a:ext uri="{FF2B5EF4-FFF2-40B4-BE49-F238E27FC236}">
                    <a16:creationId xmlns:a16="http://schemas.microsoft.com/office/drawing/2014/main" id="{4BFA0052-26FF-D443-A60C-84C2F0482C6A}"/>
                  </a:ext>
                </a:extLst>
              </p:cNvPr>
              <p:cNvSpPr/>
              <p:nvPr/>
            </p:nvSpPr>
            <p:spPr>
              <a:xfrm>
                <a:off x="800072" y="3128991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>
                    <a:solidFill>
                      <a:schemeClr val="bg2"/>
                    </a:solidFill>
                    <a:latin typeface="Montserrat" pitchFamily="2" charset="77"/>
                  </a:rPr>
                  <a:t>SP1</a:t>
                </a:r>
              </a:p>
            </p:txBody>
          </p:sp>
          <p:sp>
            <p:nvSpPr>
              <p:cNvPr id="84" name="Rettangolo con angoli arrotondati 21">
                <a:extLst>
                  <a:ext uri="{FF2B5EF4-FFF2-40B4-BE49-F238E27FC236}">
                    <a16:creationId xmlns:a16="http://schemas.microsoft.com/office/drawing/2014/main" id="{3DFEE3EF-6F8D-1549-837E-64537EA7CC75}"/>
                  </a:ext>
                </a:extLst>
              </p:cNvPr>
              <p:cNvSpPr/>
              <p:nvPr/>
            </p:nvSpPr>
            <p:spPr>
              <a:xfrm>
                <a:off x="1349102" y="3132625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spc="-107">
                    <a:solidFill>
                      <a:schemeClr val="bg2"/>
                    </a:solidFill>
                    <a:latin typeface="Montserrat" pitchFamily="2" charset="77"/>
                  </a:rPr>
                  <a:t>SP2</a:t>
                </a:r>
              </a:p>
            </p:txBody>
          </p:sp>
          <p:sp>
            <p:nvSpPr>
              <p:cNvPr id="85" name="Rettangolo con angoli arrotondati 22">
                <a:extLst>
                  <a:ext uri="{FF2B5EF4-FFF2-40B4-BE49-F238E27FC236}">
                    <a16:creationId xmlns:a16="http://schemas.microsoft.com/office/drawing/2014/main" id="{C0EE7E15-CFE0-B342-85E4-15BE79A96DE6}"/>
                  </a:ext>
                </a:extLst>
              </p:cNvPr>
              <p:cNvSpPr/>
              <p:nvPr/>
            </p:nvSpPr>
            <p:spPr>
              <a:xfrm>
                <a:off x="1898132" y="3138132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spc="-107">
                    <a:solidFill>
                      <a:schemeClr val="bg2"/>
                    </a:solidFill>
                    <a:latin typeface="Montserrat" pitchFamily="2" charset="77"/>
                  </a:rPr>
                  <a:t>SP3</a:t>
                </a:r>
              </a:p>
            </p:txBody>
          </p:sp>
          <p:cxnSp>
            <p:nvCxnSpPr>
              <p:cNvPr id="86" name="Connettore 1 85">
                <a:extLst>
                  <a:ext uri="{FF2B5EF4-FFF2-40B4-BE49-F238E27FC236}">
                    <a16:creationId xmlns:a16="http://schemas.microsoft.com/office/drawing/2014/main" id="{939363E4-9B2F-4A40-B64A-675C78C74D46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>
                <a:off x="1048323" y="2735561"/>
                <a:ext cx="565508" cy="39343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ttore 1 86">
                <a:extLst>
                  <a:ext uri="{FF2B5EF4-FFF2-40B4-BE49-F238E27FC236}">
                    <a16:creationId xmlns:a16="http://schemas.microsoft.com/office/drawing/2014/main" id="{CD37DD06-94B3-4C4C-ABE8-660D66EEF5E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>
                <a:off x="1597353" y="2735561"/>
                <a:ext cx="16478" cy="39706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87">
                <a:extLst>
                  <a:ext uri="{FF2B5EF4-FFF2-40B4-BE49-F238E27FC236}">
                    <a16:creationId xmlns:a16="http://schemas.microsoft.com/office/drawing/2014/main" id="{744EED37-A745-C847-9EA2-79E87CF9D011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>
                <a:off x="1613831" y="2735561"/>
                <a:ext cx="532552" cy="402571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o 107">
              <a:extLst>
                <a:ext uri="{FF2B5EF4-FFF2-40B4-BE49-F238E27FC236}">
                  <a16:creationId xmlns:a16="http://schemas.microsoft.com/office/drawing/2014/main" id="{F6C2290E-A48C-8D41-8D35-D86780D4B2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2348" y="1862550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09" name="Ovale 108">
                <a:extLst>
                  <a:ext uri="{FF2B5EF4-FFF2-40B4-BE49-F238E27FC236}">
                    <a16:creationId xmlns:a16="http://schemas.microsoft.com/office/drawing/2014/main" id="{933EBEA6-3D22-7840-B985-6FF7FB001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10" name="Immagine 11">
                <a:extLst>
                  <a:ext uri="{FF2B5EF4-FFF2-40B4-BE49-F238E27FC236}">
                    <a16:creationId xmlns:a16="http://schemas.microsoft.com/office/drawing/2014/main" id="{EF0DFC76-9019-8B43-B9DF-2F9696384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cxnSp>
          <p:nvCxnSpPr>
            <p:cNvPr id="111" name="Connettore 1 20">
              <a:extLst>
                <a:ext uri="{FF2B5EF4-FFF2-40B4-BE49-F238E27FC236}">
                  <a16:creationId xmlns:a16="http://schemas.microsoft.com/office/drawing/2014/main" id="{462B6967-760E-3840-9466-E7E96953D9C1}"/>
                </a:ext>
              </a:extLst>
            </p:cNvPr>
            <p:cNvCxnSpPr>
              <a:cxnSpLocks/>
              <a:stCxn id="82" idx="0"/>
              <a:endCxn id="109" idx="4"/>
            </p:cNvCxnSpPr>
            <p:nvPr/>
          </p:nvCxnSpPr>
          <p:spPr>
            <a:xfrm flipV="1">
              <a:off x="1369507" y="2079860"/>
              <a:ext cx="1496" cy="39674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A1885020-62A3-F343-9240-F54DFC637465}"/>
              </a:ext>
            </a:extLst>
          </p:cNvPr>
          <p:cNvGrpSpPr/>
          <p:nvPr/>
        </p:nvGrpSpPr>
        <p:grpSpPr>
          <a:xfrm>
            <a:off x="3499599" y="2249428"/>
            <a:ext cx="2352256" cy="2135627"/>
            <a:chOff x="2811794" y="1908746"/>
            <a:chExt cx="1764192" cy="1601720"/>
          </a:xfrm>
        </p:grpSpPr>
        <p:sp>
          <p:nvSpPr>
            <p:cNvPr id="89" name="Rettangolo con angoli arrotondati 23">
              <a:extLst>
                <a:ext uri="{FF2B5EF4-FFF2-40B4-BE49-F238E27FC236}">
                  <a16:creationId xmlns:a16="http://schemas.microsoft.com/office/drawing/2014/main" id="{2F3296E7-9EA1-D441-AD01-1E15DDF5658C}"/>
                </a:ext>
              </a:extLst>
            </p:cNvPr>
            <p:cNvSpPr/>
            <p:nvPr/>
          </p:nvSpPr>
          <p:spPr>
            <a:xfrm>
              <a:off x="2811794" y="2500838"/>
              <a:ext cx="555418" cy="2902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>
                  <a:solidFill>
                    <a:schemeClr val="accent5"/>
                  </a:solidFill>
                  <a:latin typeface="Montserrat" pitchFamily="2" charset="77"/>
                </a:rPr>
                <a:t>IdP1</a:t>
              </a:r>
            </a:p>
          </p:txBody>
        </p:sp>
        <p:sp>
          <p:nvSpPr>
            <p:cNvPr id="90" name="Rettangolo con angoli arrotondati 24">
              <a:extLst>
                <a:ext uri="{FF2B5EF4-FFF2-40B4-BE49-F238E27FC236}">
                  <a16:creationId xmlns:a16="http://schemas.microsoft.com/office/drawing/2014/main" id="{A9CD085B-2ED9-7147-A650-D47FD5D753E0}"/>
                </a:ext>
              </a:extLst>
            </p:cNvPr>
            <p:cNvSpPr/>
            <p:nvPr/>
          </p:nvSpPr>
          <p:spPr>
            <a:xfrm>
              <a:off x="3416181" y="2500838"/>
              <a:ext cx="555418" cy="2902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accent5"/>
                  </a:solidFill>
                  <a:latin typeface="Montserrat" pitchFamily="2" charset="77"/>
                </a:rPr>
                <a:t>IdP2</a:t>
              </a:r>
            </a:p>
          </p:txBody>
        </p:sp>
        <p:sp>
          <p:nvSpPr>
            <p:cNvPr id="91" name="Rettangolo con angoli arrotondati 25">
              <a:extLst>
                <a:ext uri="{FF2B5EF4-FFF2-40B4-BE49-F238E27FC236}">
                  <a16:creationId xmlns:a16="http://schemas.microsoft.com/office/drawing/2014/main" id="{B621A07E-EEFD-5A49-BBD9-1EE496069B2B}"/>
                </a:ext>
              </a:extLst>
            </p:cNvPr>
            <p:cNvSpPr/>
            <p:nvPr/>
          </p:nvSpPr>
          <p:spPr>
            <a:xfrm>
              <a:off x="4020568" y="2500838"/>
              <a:ext cx="555418" cy="2902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accent5"/>
                  </a:solidFill>
                  <a:latin typeface="Montserrat" pitchFamily="2" charset="77"/>
                </a:rPr>
                <a:t>IdP3</a:t>
              </a:r>
            </a:p>
          </p:txBody>
        </p:sp>
        <p:sp>
          <p:nvSpPr>
            <p:cNvPr id="92" name="Rettangolo con angoli arrotondati 26">
              <a:extLst>
                <a:ext uri="{FF2B5EF4-FFF2-40B4-BE49-F238E27FC236}">
                  <a16:creationId xmlns:a16="http://schemas.microsoft.com/office/drawing/2014/main" id="{67C54DCB-6413-1F4C-A10A-02852EA0BE8C}"/>
                </a:ext>
              </a:extLst>
            </p:cNvPr>
            <p:cNvSpPr/>
            <p:nvPr/>
          </p:nvSpPr>
          <p:spPr>
            <a:xfrm>
              <a:off x="2894759" y="3220202"/>
              <a:ext cx="496501" cy="2902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>
                  <a:solidFill>
                    <a:schemeClr val="bg2"/>
                  </a:solidFill>
                  <a:latin typeface="Montserrat" pitchFamily="2" charset="77"/>
                </a:rPr>
                <a:t>SP1</a:t>
              </a:r>
            </a:p>
          </p:txBody>
        </p:sp>
        <p:sp>
          <p:nvSpPr>
            <p:cNvPr id="93" name="Rettangolo con angoli arrotondati 27">
              <a:extLst>
                <a:ext uri="{FF2B5EF4-FFF2-40B4-BE49-F238E27FC236}">
                  <a16:creationId xmlns:a16="http://schemas.microsoft.com/office/drawing/2014/main" id="{4B566FA4-9044-6349-91E9-386E8E6B6DD7}"/>
                </a:ext>
              </a:extLst>
            </p:cNvPr>
            <p:cNvSpPr/>
            <p:nvPr/>
          </p:nvSpPr>
          <p:spPr>
            <a:xfrm>
              <a:off x="3429057" y="3220202"/>
              <a:ext cx="496501" cy="2902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bg2"/>
                  </a:solidFill>
                  <a:latin typeface="Montserrat" pitchFamily="2" charset="77"/>
                </a:rPr>
                <a:t>SP2</a:t>
              </a:r>
            </a:p>
          </p:txBody>
        </p:sp>
        <p:sp>
          <p:nvSpPr>
            <p:cNvPr id="94" name="Rettangolo con angoli arrotondati 28">
              <a:extLst>
                <a:ext uri="{FF2B5EF4-FFF2-40B4-BE49-F238E27FC236}">
                  <a16:creationId xmlns:a16="http://schemas.microsoft.com/office/drawing/2014/main" id="{9656D340-7F99-E744-9464-6B62F9ACA51C}"/>
                </a:ext>
              </a:extLst>
            </p:cNvPr>
            <p:cNvSpPr/>
            <p:nvPr/>
          </p:nvSpPr>
          <p:spPr>
            <a:xfrm>
              <a:off x="3963590" y="3220202"/>
              <a:ext cx="496501" cy="2902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bg2"/>
                  </a:solidFill>
                  <a:latin typeface="Montserrat" pitchFamily="2" charset="77"/>
                </a:rPr>
                <a:t>SP3</a:t>
              </a:r>
            </a:p>
          </p:txBody>
        </p: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16F27606-DF6F-A24C-B3B1-555A6F932ABF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089503" y="2791102"/>
              <a:ext cx="53507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C69B14AE-9FF1-9F42-9524-9D0F2583360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089503" y="2791102"/>
              <a:ext cx="587805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420A7431-DA5C-C54D-AF3D-ACEA9B0A1704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089503" y="2791102"/>
              <a:ext cx="1122338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D808E7E0-DF43-3F42-9149-8DEA8DC878F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11841" y="2791102"/>
              <a:ext cx="86436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7B7457EF-5DFB-2447-AAF3-04A3178DABDD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3677309" y="2791102"/>
              <a:ext cx="620968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1 35">
              <a:extLst>
                <a:ext uri="{FF2B5EF4-FFF2-40B4-BE49-F238E27FC236}">
                  <a16:creationId xmlns:a16="http://schemas.microsoft.com/office/drawing/2014/main" id="{6C89D8CE-6656-5945-85EB-973F1EB2D604}"/>
                </a:ext>
              </a:extLst>
            </p:cNvPr>
            <p:cNvCxnSpPr>
              <a:cxnSpLocks/>
              <a:stCxn id="91" idx="2"/>
              <a:endCxn id="92" idx="0"/>
            </p:cNvCxnSpPr>
            <p:nvPr/>
          </p:nvCxnSpPr>
          <p:spPr>
            <a:xfrm flipH="1">
              <a:off x="3143010" y="2791102"/>
              <a:ext cx="1155267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ttore 1 35">
              <a:extLst>
                <a:ext uri="{FF2B5EF4-FFF2-40B4-BE49-F238E27FC236}">
                  <a16:creationId xmlns:a16="http://schemas.microsoft.com/office/drawing/2014/main" id="{B11452EF-3329-1344-A31E-DA0682FE9A60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flipH="1">
              <a:off x="3143010" y="2791102"/>
              <a:ext cx="550880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1 35">
              <a:extLst>
                <a:ext uri="{FF2B5EF4-FFF2-40B4-BE49-F238E27FC236}">
                  <a16:creationId xmlns:a16="http://schemas.microsoft.com/office/drawing/2014/main" id="{A10A58BA-7420-0047-8667-5EFD886B7CDF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 flipH="1">
              <a:off x="3677308" y="2791102"/>
              <a:ext cx="16582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1 35">
              <a:extLst>
                <a:ext uri="{FF2B5EF4-FFF2-40B4-BE49-F238E27FC236}">
                  <a16:creationId xmlns:a16="http://schemas.microsoft.com/office/drawing/2014/main" id="{EF9F0189-E985-EC48-816A-E5F38078987D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3693890" y="2791102"/>
              <a:ext cx="517951" cy="4291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uppo 115">
              <a:extLst>
                <a:ext uri="{FF2B5EF4-FFF2-40B4-BE49-F238E27FC236}">
                  <a16:creationId xmlns:a16="http://schemas.microsoft.com/office/drawing/2014/main" id="{E9FF8B2D-A1CA-7844-AAD2-F72CCFC04F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80848" y="1908746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B816F4BD-CB9F-9940-B9C3-FE55398DA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18" name="Immagine 11">
                <a:extLst>
                  <a:ext uri="{FF2B5EF4-FFF2-40B4-BE49-F238E27FC236}">
                    <a16:creationId xmlns:a16="http://schemas.microsoft.com/office/drawing/2014/main" id="{9427A398-1750-5545-BD04-9030E1983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169F365E-5440-CD40-9CE0-050546F4AF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76944" y="1919776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20" name="Ovale 119">
                <a:extLst>
                  <a:ext uri="{FF2B5EF4-FFF2-40B4-BE49-F238E27FC236}">
                    <a16:creationId xmlns:a16="http://schemas.microsoft.com/office/drawing/2014/main" id="{86AE41B5-6712-4844-8A94-A0BE810E0C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21" name="Immagine 11">
                <a:extLst>
                  <a:ext uri="{FF2B5EF4-FFF2-40B4-BE49-F238E27FC236}">
                    <a16:creationId xmlns:a16="http://schemas.microsoft.com/office/drawing/2014/main" id="{516A9117-A892-CE4F-ABDF-9CF28AA49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4822C6B-C006-B74E-AF29-9C8D0C0781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89622" y="1933716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CD3A45B5-DB16-0148-8AF5-0DADDE899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24" name="Immagine 11">
                <a:extLst>
                  <a:ext uri="{FF2B5EF4-FFF2-40B4-BE49-F238E27FC236}">
                    <a16:creationId xmlns:a16="http://schemas.microsoft.com/office/drawing/2014/main" id="{3389ABEA-1385-674A-AF40-CF1363D18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cxnSp>
          <p:nvCxnSpPr>
            <p:cNvPr id="125" name="Connettore 1 20">
              <a:extLst>
                <a:ext uri="{FF2B5EF4-FFF2-40B4-BE49-F238E27FC236}">
                  <a16:creationId xmlns:a16="http://schemas.microsoft.com/office/drawing/2014/main" id="{A92C9601-4551-224B-8622-17F5A56F4DA3}"/>
                </a:ext>
              </a:extLst>
            </p:cNvPr>
            <p:cNvCxnSpPr>
              <a:cxnSpLocks/>
              <a:stCxn id="89" idx="0"/>
              <a:endCxn id="117" idx="4"/>
            </p:cNvCxnSpPr>
            <p:nvPr/>
          </p:nvCxnSpPr>
          <p:spPr>
            <a:xfrm flipV="1">
              <a:off x="3089503" y="2126056"/>
              <a:ext cx="0" cy="37478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nettore 1 20">
              <a:extLst>
                <a:ext uri="{FF2B5EF4-FFF2-40B4-BE49-F238E27FC236}">
                  <a16:creationId xmlns:a16="http://schemas.microsoft.com/office/drawing/2014/main" id="{F7C6FE23-F638-4C41-8CEE-C2B19CBFF0BB}"/>
                </a:ext>
              </a:extLst>
            </p:cNvPr>
            <p:cNvCxnSpPr>
              <a:cxnSpLocks/>
              <a:stCxn id="89" idx="0"/>
              <a:endCxn id="120" idx="4"/>
            </p:cNvCxnSpPr>
            <p:nvPr/>
          </p:nvCxnSpPr>
          <p:spPr>
            <a:xfrm flipV="1">
              <a:off x="3089503" y="2137086"/>
              <a:ext cx="596096" cy="36375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ttore 1 20">
              <a:extLst>
                <a:ext uri="{FF2B5EF4-FFF2-40B4-BE49-F238E27FC236}">
                  <a16:creationId xmlns:a16="http://schemas.microsoft.com/office/drawing/2014/main" id="{E883059D-201A-734C-9388-DD3D9EA37416}"/>
                </a:ext>
              </a:extLst>
            </p:cNvPr>
            <p:cNvCxnSpPr>
              <a:cxnSpLocks/>
              <a:stCxn id="91" idx="0"/>
              <a:endCxn id="123" idx="4"/>
            </p:cNvCxnSpPr>
            <p:nvPr/>
          </p:nvCxnSpPr>
          <p:spPr>
            <a:xfrm flipV="1">
              <a:off x="4298277" y="2151026"/>
              <a:ext cx="0" cy="3498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C7664A1E-A598-784C-9806-07E9C605D9D3}"/>
              </a:ext>
            </a:extLst>
          </p:cNvPr>
          <p:cNvSpPr txBox="1"/>
          <p:nvPr/>
        </p:nvSpPr>
        <p:spPr>
          <a:xfrm>
            <a:off x="9236025" y="1702954"/>
            <a:ext cx="2665201" cy="418429"/>
          </a:xfrm>
          <a:prstGeom prst="roundRect">
            <a:avLst/>
          </a:prstGeom>
          <a:solidFill>
            <a:srgbClr val="004890"/>
          </a:solidFill>
          <a:ln>
            <a:solidFill>
              <a:srgbClr val="0048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Self-sovereign ID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FBCAF86-E992-8445-B195-F87A1854780C}"/>
              </a:ext>
            </a:extLst>
          </p:cNvPr>
          <p:cNvGrpSpPr/>
          <p:nvPr/>
        </p:nvGrpSpPr>
        <p:grpSpPr>
          <a:xfrm>
            <a:off x="6449176" y="2303311"/>
            <a:ext cx="2431065" cy="2063063"/>
            <a:chOff x="5192933" y="1949158"/>
            <a:chExt cx="1823299" cy="1547297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D01CB0A2-3261-8D46-AC59-1391D258D1AE}"/>
                </a:ext>
              </a:extLst>
            </p:cNvPr>
            <p:cNvGrpSpPr/>
            <p:nvPr/>
          </p:nvGrpSpPr>
          <p:grpSpPr>
            <a:xfrm>
              <a:off x="5192933" y="2413196"/>
              <a:ext cx="1823299" cy="1083259"/>
              <a:chOff x="6637322" y="2349114"/>
              <a:chExt cx="1823299" cy="1130320"/>
            </a:xfrm>
          </p:grpSpPr>
          <p:pic>
            <p:nvPicPr>
              <p:cNvPr id="101" name="Elemento grafico 31">
                <a:extLst>
                  <a:ext uri="{FF2B5EF4-FFF2-40B4-BE49-F238E27FC236}">
                    <a16:creationId xmlns:a16="http://schemas.microsoft.com/office/drawing/2014/main" id="{F5D06C4E-7825-9C4D-B25A-EECF01E71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33823" y="2349114"/>
                <a:ext cx="813896" cy="813896"/>
              </a:xfrm>
              <a:prstGeom prst="rect">
                <a:avLst/>
              </a:prstGeom>
            </p:spPr>
          </p:pic>
          <p:sp>
            <p:nvSpPr>
              <p:cNvPr id="102" name="Rettangolo con angoli arrotondati 34">
                <a:extLst>
                  <a:ext uri="{FF2B5EF4-FFF2-40B4-BE49-F238E27FC236}">
                    <a16:creationId xmlns:a16="http://schemas.microsoft.com/office/drawing/2014/main" id="{42CC0EC5-656F-ED47-A253-265F0497099C}"/>
                  </a:ext>
                </a:extLst>
              </p:cNvPr>
              <p:cNvSpPr/>
              <p:nvPr/>
            </p:nvSpPr>
            <p:spPr>
              <a:xfrm>
                <a:off x="6637322" y="2974399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>
                    <a:solidFill>
                      <a:schemeClr val="bg2"/>
                    </a:solidFill>
                    <a:latin typeface="Montserrat" pitchFamily="2" charset="77"/>
                  </a:rPr>
                  <a:t>SP1</a:t>
                </a:r>
              </a:p>
            </p:txBody>
          </p:sp>
          <p:sp>
            <p:nvSpPr>
              <p:cNvPr id="103" name="Rettangolo con angoli arrotondati 35">
                <a:extLst>
                  <a:ext uri="{FF2B5EF4-FFF2-40B4-BE49-F238E27FC236}">
                    <a16:creationId xmlns:a16="http://schemas.microsoft.com/office/drawing/2014/main" id="{F881C881-4A72-0847-A808-A00178CDE0D4}"/>
                  </a:ext>
                </a:extLst>
              </p:cNvPr>
              <p:cNvSpPr/>
              <p:nvPr/>
            </p:nvSpPr>
            <p:spPr>
              <a:xfrm>
                <a:off x="7287223" y="3189170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spc="-107">
                    <a:solidFill>
                      <a:schemeClr val="bg2"/>
                    </a:solidFill>
                    <a:latin typeface="Montserrat" pitchFamily="2" charset="77"/>
                  </a:rPr>
                  <a:t>SP2</a:t>
                </a:r>
              </a:p>
            </p:txBody>
          </p:sp>
          <p:sp>
            <p:nvSpPr>
              <p:cNvPr id="104" name="Rettangolo con angoli arrotondati 39">
                <a:extLst>
                  <a:ext uri="{FF2B5EF4-FFF2-40B4-BE49-F238E27FC236}">
                    <a16:creationId xmlns:a16="http://schemas.microsoft.com/office/drawing/2014/main" id="{DE430570-063F-8B4B-8F12-9837284195D9}"/>
                  </a:ext>
                </a:extLst>
              </p:cNvPr>
              <p:cNvSpPr/>
              <p:nvPr/>
            </p:nvSpPr>
            <p:spPr>
              <a:xfrm>
                <a:off x="7964120" y="2903014"/>
                <a:ext cx="496501" cy="290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spc="-107">
                    <a:solidFill>
                      <a:schemeClr val="bg2"/>
                    </a:solidFill>
                    <a:latin typeface="Montserrat" pitchFamily="2" charset="77"/>
                  </a:rPr>
                  <a:t>SP3</a:t>
                </a:r>
              </a:p>
            </p:txBody>
          </p:sp>
        </p:grpSp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3ED439D1-B49F-B349-B50B-DE94040AA4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5928" y="1949158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29" name="Ovale 128">
                <a:extLst>
                  <a:ext uri="{FF2B5EF4-FFF2-40B4-BE49-F238E27FC236}">
                    <a16:creationId xmlns:a16="http://schemas.microsoft.com/office/drawing/2014/main" id="{5EA96AC6-9F81-914F-9C9F-18D7B2E4C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30" name="Immagine 11">
                <a:extLst>
                  <a:ext uri="{FF2B5EF4-FFF2-40B4-BE49-F238E27FC236}">
                    <a16:creationId xmlns:a16="http://schemas.microsoft.com/office/drawing/2014/main" id="{C667DB9B-936F-524A-A384-07403E691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cxnSp>
          <p:nvCxnSpPr>
            <p:cNvPr id="136" name="Connettore 1 20">
              <a:extLst>
                <a:ext uri="{FF2B5EF4-FFF2-40B4-BE49-F238E27FC236}">
                  <a16:creationId xmlns:a16="http://schemas.microsoft.com/office/drawing/2014/main" id="{32E4E376-1089-554D-B03B-07C2E3A6C55E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 flipV="1">
              <a:off x="5842834" y="2134644"/>
              <a:ext cx="184918" cy="40395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nettore 1 20">
              <a:extLst>
                <a:ext uri="{FF2B5EF4-FFF2-40B4-BE49-F238E27FC236}">
                  <a16:creationId xmlns:a16="http://schemas.microsoft.com/office/drawing/2014/main" id="{2DCC0A95-BCDB-B242-A695-25DA14408C49}"/>
                </a:ext>
              </a:extLst>
            </p:cNvPr>
            <p:cNvCxnSpPr>
              <a:cxnSpLocks/>
              <a:stCxn id="101" idx="0"/>
              <a:endCxn id="129" idx="4"/>
            </p:cNvCxnSpPr>
            <p:nvPr/>
          </p:nvCxnSpPr>
          <p:spPr>
            <a:xfrm flipV="1">
              <a:off x="6096382" y="2166468"/>
              <a:ext cx="8201" cy="246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ttore 1 20">
              <a:extLst>
                <a:ext uri="{FF2B5EF4-FFF2-40B4-BE49-F238E27FC236}">
                  <a16:creationId xmlns:a16="http://schemas.microsoft.com/office/drawing/2014/main" id="{81ED65CB-F543-8840-94F3-4D60F13A29F5}"/>
                </a:ext>
              </a:extLst>
            </p:cNvPr>
            <p:cNvCxnSpPr>
              <a:cxnSpLocks/>
              <a:endCxn id="129" idx="5"/>
            </p:cNvCxnSpPr>
            <p:nvPr/>
          </p:nvCxnSpPr>
          <p:spPr>
            <a:xfrm flipH="1" flipV="1">
              <a:off x="6181414" y="2134644"/>
              <a:ext cx="184918" cy="40395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6F52D56-80A0-C049-8FD5-2D5527185411}"/>
              </a:ext>
            </a:extLst>
          </p:cNvPr>
          <p:cNvGrpSpPr/>
          <p:nvPr/>
        </p:nvGrpSpPr>
        <p:grpSpPr>
          <a:xfrm>
            <a:off x="9616594" y="2453765"/>
            <a:ext cx="1953773" cy="1691720"/>
            <a:chOff x="7407136" y="2289832"/>
            <a:chExt cx="1465330" cy="1268790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3A501FEA-A5B6-7C40-AB68-68B5D784C7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12293" y="2856742"/>
              <a:ext cx="217310" cy="217310"/>
              <a:chOff x="1611877" y="2150697"/>
              <a:chExt cx="748364" cy="748364"/>
            </a:xfrm>
            <a:solidFill>
              <a:schemeClr val="bg1"/>
            </a:solidFill>
          </p:grpSpPr>
          <p:sp>
            <p:nvSpPr>
              <p:cNvPr id="140" name="Ovale 139">
                <a:extLst>
                  <a:ext uri="{FF2B5EF4-FFF2-40B4-BE49-F238E27FC236}">
                    <a16:creationId xmlns:a16="http://schemas.microsoft.com/office/drawing/2014/main" id="{CC7B5475-DCC0-154C-B59C-5D18E97988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1877" y="2150697"/>
                <a:ext cx="748364" cy="748364"/>
              </a:xfrm>
              <a:prstGeom prst="ellipse">
                <a:avLst/>
              </a:prstGeom>
              <a:grpFill/>
              <a:ln w="12700">
                <a:solidFill>
                  <a:srgbClr val="002E5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67">
                  <a:solidFill>
                    <a:srgbClr val="003E6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41" name="Immagine 11">
                <a:extLst>
                  <a:ext uri="{FF2B5EF4-FFF2-40B4-BE49-F238E27FC236}">
                    <a16:creationId xmlns:a16="http://schemas.microsoft.com/office/drawing/2014/main" id="{2EF9C1B6-C476-304F-9019-495FA97F5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779998" y="2289865"/>
                <a:ext cx="412122" cy="412122"/>
              </a:xfrm>
              <a:prstGeom prst="rect">
                <a:avLst/>
              </a:prstGeom>
              <a:grpFill/>
            </p:spPr>
          </p:pic>
        </p:grpSp>
        <p:sp>
          <p:nvSpPr>
            <p:cNvPr id="142" name="Rettangolo con angoli arrotondati 34">
              <a:extLst>
                <a:ext uri="{FF2B5EF4-FFF2-40B4-BE49-F238E27FC236}">
                  <a16:creationId xmlns:a16="http://schemas.microsoft.com/office/drawing/2014/main" id="{8E210D12-7FDE-F749-9781-C48FDD899EA9}"/>
                </a:ext>
              </a:extLst>
            </p:cNvPr>
            <p:cNvSpPr/>
            <p:nvPr/>
          </p:nvSpPr>
          <p:spPr>
            <a:xfrm>
              <a:off x="7407137" y="2299570"/>
              <a:ext cx="496501" cy="2781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>
                  <a:solidFill>
                    <a:schemeClr val="bg2"/>
                  </a:solidFill>
                  <a:latin typeface="Montserrat" pitchFamily="2" charset="77"/>
                </a:rPr>
                <a:t>SP1</a:t>
              </a:r>
            </a:p>
          </p:txBody>
        </p:sp>
        <p:sp>
          <p:nvSpPr>
            <p:cNvPr id="143" name="Rettangolo con angoli arrotondati 35">
              <a:extLst>
                <a:ext uri="{FF2B5EF4-FFF2-40B4-BE49-F238E27FC236}">
                  <a16:creationId xmlns:a16="http://schemas.microsoft.com/office/drawing/2014/main" id="{D1A0FC36-7C04-9D48-A4E0-A1A7781EDCFA}"/>
                </a:ext>
              </a:extLst>
            </p:cNvPr>
            <p:cNvSpPr/>
            <p:nvPr/>
          </p:nvSpPr>
          <p:spPr>
            <a:xfrm>
              <a:off x="8375965" y="2289832"/>
              <a:ext cx="496501" cy="2781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bg2"/>
                  </a:solidFill>
                  <a:latin typeface="Montserrat" pitchFamily="2" charset="77"/>
                </a:rPr>
                <a:t>SP2</a:t>
              </a:r>
            </a:p>
          </p:txBody>
        </p:sp>
        <p:sp>
          <p:nvSpPr>
            <p:cNvPr id="144" name="Rettangolo con angoli arrotondati 39">
              <a:extLst>
                <a:ext uri="{FF2B5EF4-FFF2-40B4-BE49-F238E27FC236}">
                  <a16:creationId xmlns:a16="http://schemas.microsoft.com/office/drawing/2014/main" id="{AF70224A-1736-764C-8270-AE6DD7A59564}"/>
                </a:ext>
              </a:extLst>
            </p:cNvPr>
            <p:cNvSpPr/>
            <p:nvPr/>
          </p:nvSpPr>
          <p:spPr>
            <a:xfrm>
              <a:off x="8365997" y="3246934"/>
              <a:ext cx="496501" cy="2781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bg2"/>
                  </a:solidFill>
                  <a:latin typeface="Montserrat" pitchFamily="2" charset="77"/>
                </a:rPr>
                <a:t>SP3</a:t>
              </a:r>
            </a:p>
          </p:txBody>
        </p:sp>
        <p:sp>
          <p:nvSpPr>
            <p:cNvPr id="145" name="Rettangolo con angoli arrotondati 39">
              <a:extLst>
                <a:ext uri="{FF2B5EF4-FFF2-40B4-BE49-F238E27FC236}">
                  <a16:creationId xmlns:a16="http://schemas.microsoft.com/office/drawing/2014/main" id="{0467156E-B3D5-2444-974A-43CC0EE16B56}"/>
                </a:ext>
              </a:extLst>
            </p:cNvPr>
            <p:cNvSpPr/>
            <p:nvPr/>
          </p:nvSpPr>
          <p:spPr>
            <a:xfrm>
              <a:off x="7407136" y="3280443"/>
              <a:ext cx="496501" cy="2781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spc="-107">
                  <a:solidFill>
                    <a:schemeClr val="bg2"/>
                  </a:solidFill>
                  <a:latin typeface="Montserrat" pitchFamily="2" charset="77"/>
                </a:rPr>
                <a:t>SP4</a:t>
              </a:r>
            </a:p>
          </p:txBody>
        </p:sp>
        <p:cxnSp>
          <p:nvCxnSpPr>
            <p:cNvPr id="146" name="Connettore 1 20">
              <a:extLst>
                <a:ext uri="{FF2B5EF4-FFF2-40B4-BE49-F238E27FC236}">
                  <a16:creationId xmlns:a16="http://schemas.microsoft.com/office/drawing/2014/main" id="{E2BDAB3A-D7A6-2E4E-877F-3F78E3EB9349}"/>
                </a:ext>
              </a:extLst>
            </p:cNvPr>
            <p:cNvCxnSpPr>
              <a:cxnSpLocks/>
              <a:stCxn id="140" idx="1"/>
              <a:endCxn id="142" idx="2"/>
            </p:cNvCxnSpPr>
            <p:nvPr/>
          </p:nvCxnSpPr>
          <p:spPr>
            <a:xfrm flipH="1" flipV="1">
              <a:off x="7655388" y="2577749"/>
              <a:ext cx="388729" cy="31081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ttore 1 20">
              <a:extLst>
                <a:ext uri="{FF2B5EF4-FFF2-40B4-BE49-F238E27FC236}">
                  <a16:creationId xmlns:a16="http://schemas.microsoft.com/office/drawing/2014/main" id="{BDF8B2D2-D485-4C43-855A-1C1A603037E2}"/>
                </a:ext>
              </a:extLst>
            </p:cNvPr>
            <p:cNvCxnSpPr>
              <a:cxnSpLocks/>
              <a:stCxn id="140" idx="7"/>
              <a:endCxn id="143" idx="2"/>
            </p:cNvCxnSpPr>
            <p:nvPr/>
          </p:nvCxnSpPr>
          <p:spPr>
            <a:xfrm flipV="1">
              <a:off x="8197779" y="2568011"/>
              <a:ext cx="426437" cy="320555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1 20">
              <a:extLst>
                <a:ext uri="{FF2B5EF4-FFF2-40B4-BE49-F238E27FC236}">
                  <a16:creationId xmlns:a16="http://schemas.microsoft.com/office/drawing/2014/main" id="{ED9D09FD-C3D0-E34A-A11F-A39FCE3D24FE}"/>
                </a:ext>
              </a:extLst>
            </p:cNvPr>
            <p:cNvCxnSpPr>
              <a:cxnSpLocks/>
              <a:stCxn id="140" idx="3"/>
              <a:endCxn id="145" idx="0"/>
            </p:cNvCxnSpPr>
            <p:nvPr/>
          </p:nvCxnSpPr>
          <p:spPr>
            <a:xfrm flipH="1">
              <a:off x="7655387" y="3042228"/>
              <a:ext cx="388730" cy="238215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ttore 1 20">
              <a:extLst>
                <a:ext uri="{FF2B5EF4-FFF2-40B4-BE49-F238E27FC236}">
                  <a16:creationId xmlns:a16="http://schemas.microsoft.com/office/drawing/2014/main" id="{46F22757-D268-664B-A6D5-11AD2C7E8452}"/>
                </a:ext>
              </a:extLst>
            </p:cNvPr>
            <p:cNvCxnSpPr>
              <a:cxnSpLocks/>
              <a:stCxn id="140" idx="5"/>
              <a:endCxn id="144" idx="0"/>
            </p:cNvCxnSpPr>
            <p:nvPr/>
          </p:nvCxnSpPr>
          <p:spPr>
            <a:xfrm>
              <a:off x="8197779" y="3042228"/>
              <a:ext cx="416469" cy="20470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7B456193-5179-490E-A1F8-6322562E2446}"/>
              </a:ext>
            </a:extLst>
          </p:cNvPr>
          <p:cNvSpPr txBox="1"/>
          <p:nvPr/>
        </p:nvSpPr>
        <p:spPr>
          <a:xfrm>
            <a:off x="401995" y="4802532"/>
            <a:ext cx="2615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Enti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governativi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o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attori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privati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come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unico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gestore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dell’identità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nell’ecosistema</a:t>
            </a:r>
            <a:endParaRPr lang="en-AU" sz="1600">
              <a:solidFill>
                <a:schemeClr val="accent1"/>
              </a:solidFill>
              <a:latin typeface="Montserrat" pitchFamily="2" charset="77"/>
              <a:ea typeface="+mj-ea"/>
            </a:endParaRP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9ED98821-811C-4EB0-A129-346D115A2127}"/>
              </a:ext>
            </a:extLst>
          </p:cNvPr>
          <p:cNvSpPr txBox="1"/>
          <p:nvPr/>
        </p:nvSpPr>
        <p:spPr>
          <a:xfrm>
            <a:off x="3436709" y="4802532"/>
            <a:ext cx="2615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Federazione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di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diversi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gestori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dell’identità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digitale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costituita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da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attori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pubblici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e/o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privati</a:t>
            </a:r>
            <a:endParaRPr lang="en-AU" sz="1600">
              <a:solidFill>
                <a:schemeClr val="accent1"/>
              </a:solidFill>
              <a:latin typeface="Montserrat" pitchFamily="2" charset="77"/>
              <a:ea typeface="+mj-ea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EAF6070D-1337-4982-92C6-D02FDA75E288}"/>
              </a:ext>
            </a:extLst>
          </p:cNvPr>
          <p:cNvSpPr txBox="1"/>
          <p:nvPr/>
        </p:nvSpPr>
        <p:spPr>
          <a:xfrm>
            <a:off x="6404081" y="4802532"/>
            <a:ext cx="2615489" cy="1323439"/>
          </a:xfrm>
          <a:prstGeom prst="rect">
            <a:avLst/>
          </a:prstGeom>
          <a:noFill/>
        </p:spPr>
        <p:txBody>
          <a:bodyPr wrap="square" lIns="48000" rIns="48000" rtlCol="0">
            <a:spAutoFit/>
          </a:bodyPr>
          <a:lstStyle/>
          <a:p>
            <a:pPr algn="ctr"/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Modello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decentralizzato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in cui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l’utente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dà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il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consenso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per la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condivisione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dei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dati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tra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i provider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8FF014BF-58FD-4CFB-932A-5D24591A6098}"/>
              </a:ext>
            </a:extLst>
          </p:cNvPr>
          <p:cNvSpPr txBox="1"/>
          <p:nvPr/>
        </p:nvSpPr>
        <p:spPr>
          <a:xfrm>
            <a:off x="9340172" y="4802532"/>
            <a:ext cx="2615489" cy="1323439"/>
          </a:xfrm>
          <a:prstGeom prst="rect">
            <a:avLst/>
          </a:prstGeom>
          <a:noFill/>
        </p:spPr>
        <p:txBody>
          <a:bodyPr wrap="square" lIns="48000" rIns="48000" rtlCol="0">
            <a:spAutoFit/>
          </a:bodyPr>
          <a:lstStyle/>
          <a:p>
            <a:pPr algn="ctr"/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I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dati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sono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in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possesso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dell’utente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,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che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decide di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condividerli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volta per volta con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fornitori</a:t>
            </a:r>
            <a:r>
              <a:rPr lang="en-AU" sz="1600">
                <a:solidFill>
                  <a:schemeClr val="accent1"/>
                </a:solidFill>
                <a:latin typeface="Montserrat" pitchFamily="2" charset="77"/>
                <a:ea typeface="+mj-ea"/>
              </a:rPr>
              <a:t> di </a:t>
            </a:r>
            <a:r>
              <a:rPr lang="en-AU" sz="1600" err="1">
                <a:solidFill>
                  <a:schemeClr val="accent1"/>
                </a:solidFill>
                <a:latin typeface="Montserrat" pitchFamily="2" charset="77"/>
                <a:ea typeface="+mj-ea"/>
              </a:rPr>
              <a:t>servizi</a:t>
            </a:r>
            <a:endParaRPr lang="en-AU" sz="1600">
              <a:solidFill>
                <a:schemeClr val="accent1"/>
              </a:solidFill>
              <a:latin typeface="Montserrat" pitchFamily="2" charset="77"/>
              <a:ea typeface="+mj-ea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31A0C0E5-751C-AA92-CE2F-D113ACB206E3}"/>
              </a:ext>
            </a:extLst>
          </p:cNvPr>
          <p:cNvSpPr/>
          <p:nvPr/>
        </p:nvSpPr>
        <p:spPr>
          <a:xfrm>
            <a:off x="271957" y="957943"/>
            <a:ext cx="11539043" cy="522515"/>
          </a:xfrm>
          <a:prstGeom prst="rightArrow">
            <a:avLst/>
          </a:prstGeom>
          <a:gradFill flip="none" rotWithShape="1">
            <a:gsLst>
              <a:gs pos="0">
                <a:srgbClr val="00BBE6"/>
              </a:gs>
              <a:gs pos="44000">
                <a:schemeClr val="accent1">
                  <a:lumMod val="45000"/>
                  <a:lumOff val="55000"/>
                </a:schemeClr>
              </a:gs>
              <a:gs pos="100000">
                <a:srgbClr val="00489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sz="1467" b="1">
                <a:solidFill>
                  <a:schemeClr val="bg1"/>
                </a:solidFill>
                <a:latin typeface="Montserrat" pitchFamily="2" charset="77"/>
              </a:rPr>
              <a:t>MAGGIORE DECENTRALIZZAZIONE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5C3EA8-43CB-9D6A-5593-DAD3FDCC921A}"/>
              </a:ext>
            </a:extLst>
          </p:cNvPr>
          <p:cNvSpPr txBox="1"/>
          <p:nvPr/>
        </p:nvSpPr>
        <p:spPr>
          <a:xfrm>
            <a:off x="5012156" y="6402251"/>
            <a:ext cx="4548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accent1"/>
                </a:solidFill>
                <a:latin typeface="Montserrat" pitchFamily="2" charset="77"/>
              </a:rPr>
              <a:t>Fonte: Osservatorio Digital Identity,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8259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44">
            <a:extLst>
              <a:ext uri="{FF2B5EF4-FFF2-40B4-BE49-F238E27FC236}">
                <a16:creationId xmlns:a16="http://schemas.microsoft.com/office/drawing/2014/main" id="{435103D9-9463-F8DF-4B15-780BE54CB1C7}"/>
              </a:ext>
            </a:extLst>
          </p:cNvPr>
          <p:cNvSpPr>
            <a:spLocks/>
          </p:cNvSpPr>
          <p:nvPr/>
        </p:nvSpPr>
        <p:spPr>
          <a:xfrm>
            <a:off x="11992" y="1942580"/>
            <a:ext cx="12192000" cy="1200000"/>
          </a:xfrm>
          <a:prstGeom prst="rect">
            <a:avLst/>
          </a:prstGeom>
          <a:solidFill>
            <a:srgbClr val="D4ECFF">
              <a:alpha val="4705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3FBAD1C2-EC0C-667E-A7F5-5EAC3BA370BF}"/>
              </a:ext>
            </a:extLst>
          </p:cNvPr>
          <p:cNvSpPr>
            <a:spLocks/>
          </p:cNvSpPr>
          <p:nvPr/>
        </p:nvSpPr>
        <p:spPr>
          <a:xfrm>
            <a:off x="11992" y="3399383"/>
            <a:ext cx="12203992" cy="1200000"/>
          </a:xfrm>
          <a:prstGeom prst="rect">
            <a:avLst/>
          </a:prstGeom>
          <a:solidFill>
            <a:srgbClr val="D4ECFF">
              <a:alpha val="4705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A0A6F31-0781-2F42-2DA7-3C0AC47412D6}"/>
              </a:ext>
            </a:extLst>
          </p:cNvPr>
          <p:cNvSpPr>
            <a:spLocks/>
          </p:cNvSpPr>
          <p:nvPr/>
        </p:nvSpPr>
        <p:spPr>
          <a:xfrm>
            <a:off x="5996" y="4874623"/>
            <a:ext cx="12203992" cy="1200000"/>
          </a:xfrm>
          <a:prstGeom prst="rect">
            <a:avLst/>
          </a:prstGeom>
          <a:solidFill>
            <a:srgbClr val="D4ECFF">
              <a:alpha val="4705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4265F-F3E0-AE1F-ECB4-58B4C06E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87" y="17502"/>
            <a:ext cx="11213802" cy="739276"/>
          </a:xfrm>
        </p:spPr>
        <p:txBody>
          <a:bodyPr/>
          <a:lstStyle/>
          <a:p>
            <a:r>
              <a:rPr lang="it-IT" dirty="0"/>
              <a:t>La revisione del Regolamento </a:t>
            </a:r>
            <a:r>
              <a:rPr lang="it-IT" dirty="0" err="1"/>
              <a:t>eIDAS</a:t>
            </a:r>
            <a:r>
              <a:rPr lang="it-IT" dirty="0"/>
              <a:t>: la timeline dei filoni di lavoro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7669EDB-63EC-A9DD-42C1-5335D1157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8ACEEC-BB50-3E4F-B1C7-4DEF5308D5A3}" type="slidenum">
              <a:rPr lang="it-IT" smtClean="0"/>
              <a:pPr/>
              <a:t>3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F4E630D8-1FFF-FB03-40C8-2EC32BB0B9F1}"/>
              </a:ext>
            </a:extLst>
          </p:cNvPr>
          <p:cNvGrpSpPr/>
          <p:nvPr/>
        </p:nvGrpSpPr>
        <p:grpSpPr>
          <a:xfrm>
            <a:off x="5274493" y="836023"/>
            <a:ext cx="1510409" cy="6038180"/>
            <a:chOff x="2915495" y="779612"/>
            <a:chExt cx="1219015" cy="4363887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F72602FD-5676-CA59-C226-312CA8C53403}"/>
                </a:ext>
              </a:extLst>
            </p:cNvPr>
            <p:cNvSpPr/>
            <p:nvPr/>
          </p:nvSpPr>
          <p:spPr>
            <a:xfrm>
              <a:off x="3012012" y="779612"/>
              <a:ext cx="1005462" cy="4363887"/>
            </a:xfrm>
            <a:prstGeom prst="rect">
              <a:avLst/>
            </a:prstGeom>
            <a:solidFill>
              <a:srgbClr val="FFC1BE">
                <a:alpha val="74902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518B587A-BBAA-76D3-8A57-2D855F039638}"/>
                </a:ext>
              </a:extLst>
            </p:cNvPr>
            <p:cNvSpPr txBox="1"/>
            <p:nvPr/>
          </p:nvSpPr>
          <p:spPr>
            <a:xfrm>
              <a:off x="2915495" y="4764516"/>
              <a:ext cx="1219015" cy="22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>
                  <a:solidFill>
                    <a:schemeClr val="tx2"/>
                  </a:solidFill>
                  <a:latin typeface="Montserrat" pitchFamily="2" charset="77"/>
                </a:rPr>
                <a:t>OGGI</a:t>
              </a:r>
              <a:endParaRPr lang="it-IT" sz="1467" b="1">
                <a:solidFill>
                  <a:schemeClr val="tx2"/>
                </a:solidFill>
                <a:latin typeface="Montserrat" pitchFamily="2" charset="77"/>
              </a:endParaRPr>
            </a:p>
          </p:txBody>
        </p:sp>
      </p:grpSp>
      <p:sp>
        <p:nvSpPr>
          <p:cNvPr id="38" name="TextBox 13">
            <a:extLst>
              <a:ext uri="{FF2B5EF4-FFF2-40B4-BE49-F238E27FC236}">
                <a16:creationId xmlns:a16="http://schemas.microsoft.com/office/drawing/2014/main" id="{A07C6B4A-611A-563F-CFC6-701C882621F6}"/>
              </a:ext>
            </a:extLst>
          </p:cNvPr>
          <p:cNvSpPr txBox="1">
            <a:spLocks/>
          </p:cNvSpPr>
          <p:nvPr/>
        </p:nvSpPr>
        <p:spPr>
          <a:xfrm>
            <a:off x="300720" y="2310053"/>
            <a:ext cx="15104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FILONE NORMATIVO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119F6042-5507-F7B2-6445-187FF49FD27C}"/>
              </a:ext>
            </a:extLst>
          </p:cNvPr>
          <p:cNvSpPr>
            <a:spLocks/>
          </p:cNvSpPr>
          <p:nvPr/>
        </p:nvSpPr>
        <p:spPr>
          <a:xfrm>
            <a:off x="2431670" y="2076531"/>
            <a:ext cx="2166373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TRILOGHI</a:t>
            </a: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DD7AD15F-A414-7C91-6EFB-D2F57099EF7A}"/>
              </a:ext>
            </a:extLst>
          </p:cNvPr>
          <p:cNvSpPr txBox="1"/>
          <p:nvPr/>
        </p:nvSpPr>
        <p:spPr>
          <a:xfrm>
            <a:off x="131262" y="5169823"/>
            <a:ext cx="189358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FILONE IMPLEMENTATIVO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2C5103BD-CC2D-3091-C479-8E36589659E9}"/>
              </a:ext>
            </a:extLst>
          </p:cNvPr>
          <p:cNvSpPr/>
          <p:nvPr/>
        </p:nvSpPr>
        <p:spPr>
          <a:xfrm>
            <a:off x="2616991" y="4930232"/>
            <a:ext cx="8103973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LARGE SCALE PILOTS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9F87BBA9-C55C-B961-D6C7-9A1EC151304E}"/>
              </a:ext>
            </a:extLst>
          </p:cNvPr>
          <p:cNvSpPr/>
          <p:nvPr/>
        </p:nvSpPr>
        <p:spPr>
          <a:xfrm>
            <a:off x="2159476" y="5475303"/>
            <a:ext cx="2614457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SVILUPPO REFERENCE IMPLEMENTATION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6DEA6003-7A54-430C-D17E-355BCF6E715E}"/>
              </a:ext>
            </a:extLst>
          </p:cNvPr>
          <p:cNvSpPr txBox="1"/>
          <p:nvPr/>
        </p:nvSpPr>
        <p:spPr>
          <a:xfrm>
            <a:off x="263580" y="3720484"/>
            <a:ext cx="15104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FILONE TECNICO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35C7257-E44E-BCAC-C4D8-2C0754B092CF}"/>
              </a:ext>
            </a:extLst>
          </p:cNvPr>
          <p:cNvSpPr/>
          <p:nvPr/>
        </p:nvSpPr>
        <p:spPr>
          <a:xfrm>
            <a:off x="1694131" y="3493577"/>
            <a:ext cx="894261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ARF 1.0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D23CB-47B5-875C-E18D-A91AC87A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48" y="3754981"/>
            <a:ext cx="261760" cy="2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3">
            <a:extLst>
              <a:ext uri="{FF2B5EF4-FFF2-40B4-BE49-F238E27FC236}">
                <a16:creationId xmlns:a16="http://schemas.microsoft.com/office/drawing/2014/main" id="{00FFBF24-AADC-F4F3-6251-06F2C7DCC88E}"/>
              </a:ext>
            </a:extLst>
          </p:cNvPr>
          <p:cNvSpPr txBox="1"/>
          <p:nvPr/>
        </p:nvSpPr>
        <p:spPr>
          <a:xfrm>
            <a:off x="4048024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Q3-Q4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2023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1029" name="TextBox 13">
            <a:extLst>
              <a:ext uri="{FF2B5EF4-FFF2-40B4-BE49-F238E27FC236}">
                <a16:creationId xmlns:a16="http://schemas.microsoft.com/office/drawing/2014/main" id="{F8A50D37-E3CF-E423-ADA7-29F9E063071B}"/>
              </a:ext>
            </a:extLst>
          </p:cNvPr>
          <p:cNvSpPr txBox="1"/>
          <p:nvPr/>
        </p:nvSpPr>
        <p:spPr>
          <a:xfrm>
            <a:off x="2515354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Q1-Q2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2023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B92C04B1-A958-E568-A3D1-E7521E10596F}"/>
              </a:ext>
            </a:extLst>
          </p:cNvPr>
          <p:cNvSpPr txBox="1"/>
          <p:nvPr/>
        </p:nvSpPr>
        <p:spPr>
          <a:xfrm>
            <a:off x="7113363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Q3-Q4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2024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29535D27-9A64-FA7B-B625-CA67DAD0A4D0}"/>
              </a:ext>
            </a:extLst>
          </p:cNvPr>
          <p:cNvSpPr txBox="1"/>
          <p:nvPr/>
        </p:nvSpPr>
        <p:spPr>
          <a:xfrm>
            <a:off x="5580694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Q1-Q2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2024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3E28F9D-FF71-F4A9-095A-63CF4F989D67}"/>
              </a:ext>
            </a:extLst>
          </p:cNvPr>
          <p:cNvSpPr txBox="1"/>
          <p:nvPr/>
        </p:nvSpPr>
        <p:spPr>
          <a:xfrm>
            <a:off x="10178700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Q3-Q4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2025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9C1B995-9D6E-E50B-FF79-CA36E23ADB51}"/>
              </a:ext>
            </a:extLst>
          </p:cNvPr>
          <p:cNvSpPr txBox="1"/>
          <p:nvPr/>
        </p:nvSpPr>
        <p:spPr>
          <a:xfrm>
            <a:off x="8646034" y="957569"/>
            <a:ext cx="85386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Q1-Q2</a:t>
            </a:r>
          </a:p>
          <a:p>
            <a:pPr algn="ctr"/>
            <a:r>
              <a:rPr lang="en-GB" sz="1333" b="1">
                <a:solidFill>
                  <a:srgbClr val="002E58"/>
                </a:solidFill>
                <a:latin typeface="Montserrat" pitchFamily="2" charset="77"/>
              </a:rPr>
              <a:t>2025</a:t>
            </a:r>
            <a:endParaRPr lang="it-IT" sz="1333" b="1">
              <a:solidFill>
                <a:srgbClr val="B8EFFF"/>
              </a:solidFill>
              <a:latin typeface="Montserrat" pitchFamily="2" charset="77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5807101-47D1-BAED-D467-CAF28DDDE043}"/>
              </a:ext>
            </a:extLst>
          </p:cNvPr>
          <p:cNvSpPr/>
          <p:nvPr/>
        </p:nvSpPr>
        <p:spPr>
          <a:xfrm>
            <a:off x="2074805" y="4048300"/>
            <a:ext cx="1245339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ARF 1.1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F1E3549-F724-B6C6-4CD9-175B96EF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71" y="4307265"/>
            <a:ext cx="261760" cy="2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54B2B6C0-51B8-5083-BB4D-AC4DB277E9A3}"/>
              </a:ext>
            </a:extLst>
          </p:cNvPr>
          <p:cNvSpPr>
            <a:spLocks/>
          </p:cNvSpPr>
          <p:nvPr/>
        </p:nvSpPr>
        <p:spPr>
          <a:xfrm>
            <a:off x="5981617" y="2070545"/>
            <a:ext cx="2664417" cy="4574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ATTI IMPLEMENTATIVI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188E32E-A384-1C10-86FC-7696BF1611DB}"/>
              </a:ext>
            </a:extLst>
          </p:cNvPr>
          <p:cNvSpPr>
            <a:spLocks/>
          </p:cNvSpPr>
          <p:nvPr/>
        </p:nvSpPr>
        <p:spPr>
          <a:xfrm rot="2668051">
            <a:off x="5899472" y="2650361"/>
            <a:ext cx="133816" cy="1286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867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E7AB018D-84AB-E392-8336-34670398C8B9}"/>
              </a:ext>
            </a:extLst>
          </p:cNvPr>
          <p:cNvSpPr txBox="1">
            <a:spLocks/>
          </p:cNvSpPr>
          <p:nvPr/>
        </p:nvSpPr>
        <p:spPr>
          <a:xfrm>
            <a:off x="5230163" y="2784600"/>
            <a:ext cx="145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>
                <a:solidFill>
                  <a:schemeClr val="tx2"/>
                </a:solidFill>
                <a:latin typeface="Montserrat" pitchFamily="2" charset="77"/>
              </a:rPr>
              <a:t>PUBBLICAZIONE</a:t>
            </a:r>
          </a:p>
          <a:p>
            <a:pPr algn="ctr"/>
            <a:r>
              <a:rPr lang="it-IT" sz="800" b="1">
                <a:solidFill>
                  <a:schemeClr val="tx2"/>
                </a:solidFill>
                <a:latin typeface="Montserrat" pitchFamily="2" charset="77"/>
              </a:rPr>
              <a:t>eIDAS 2</a:t>
            </a:r>
          </a:p>
        </p:txBody>
      </p:sp>
      <p:sp>
        <p:nvSpPr>
          <p:cNvPr id="1024" name="Rettangolo 1023">
            <a:extLst>
              <a:ext uri="{FF2B5EF4-FFF2-40B4-BE49-F238E27FC236}">
                <a16:creationId xmlns:a16="http://schemas.microsoft.com/office/drawing/2014/main" id="{F328CF29-0751-81E4-A361-7C95399F32EA}"/>
              </a:ext>
            </a:extLst>
          </p:cNvPr>
          <p:cNvSpPr/>
          <p:nvPr/>
        </p:nvSpPr>
        <p:spPr>
          <a:xfrm rot="2668051">
            <a:off x="5722109" y="5517983"/>
            <a:ext cx="133816" cy="1286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867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27" name="CasellaDiTesto 1026">
            <a:extLst>
              <a:ext uri="{FF2B5EF4-FFF2-40B4-BE49-F238E27FC236}">
                <a16:creationId xmlns:a16="http://schemas.microsoft.com/office/drawing/2014/main" id="{7A67332F-FFA8-866C-7036-0BF010D1DF90}"/>
              </a:ext>
            </a:extLst>
          </p:cNvPr>
          <p:cNvSpPr txBox="1"/>
          <p:nvPr/>
        </p:nvSpPr>
        <p:spPr>
          <a:xfrm>
            <a:off x="5343313" y="5682126"/>
            <a:ext cx="8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>
                <a:solidFill>
                  <a:schemeClr val="tx2"/>
                </a:solidFill>
                <a:latin typeface="Montserrat" pitchFamily="2" charset="77"/>
              </a:rPr>
              <a:t>PRIMO</a:t>
            </a:r>
          </a:p>
          <a:p>
            <a:pPr algn="ctr"/>
            <a:r>
              <a:rPr lang="it-IT" sz="800" b="1">
                <a:solidFill>
                  <a:schemeClr val="tx2"/>
                </a:solidFill>
                <a:latin typeface="Montserrat" pitchFamily="2" charset="77"/>
              </a:rPr>
              <a:t>PROTOTIPO</a:t>
            </a:r>
          </a:p>
        </p:txBody>
      </p:sp>
      <p:sp>
        <p:nvSpPr>
          <p:cNvPr id="1030" name="Rettangolo 1029">
            <a:extLst>
              <a:ext uri="{FF2B5EF4-FFF2-40B4-BE49-F238E27FC236}">
                <a16:creationId xmlns:a16="http://schemas.microsoft.com/office/drawing/2014/main" id="{E374970A-DC51-3E61-099C-C72BB087CE74}"/>
              </a:ext>
            </a:extLst>
          </p:cNvPr>
          <p:cNvSpPr/>
          <p:nvPr/>
        </p:nvSpPr>
        <p:spPr>
          <a:xfrm rot="2668051">
            <a:off x="11391235" y="5558574"/>
            <a:ext cx="133816" cy="1286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867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31" name="CasellaDiTesto 1030">
            <a:extLst>
              <a:ext uri="{FF2B5EF4-FFF2-40B4-BE49-F238E27FC236}">
                <a16:creationId xmlns:a16="http://schemas.microsoft.com/office/drawing/2014/main" id="{B25D9297-18B3-F806-A18E-74AAAA9A777E}"/>
              </a:ext>
            </a:extLst>
          </p:cNvPr>
          <p:cNvSpPr txBox="1"/>
          <p:nvPr/>
        </p:nvSpPr>
        <p:spPr>
          <a:xfrm>
            <a:off x="10730534" y="5722717"/>
            <a:ext cx="1455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>
                <a:solidFill>
                  <a:schemeClr val="tx2"/>
                </a:solidFill>
                <a:latin typeface="Montserrat" pitchFamily="2" charset="77"/>
              </a:rPr>
              <a:t>EUDI WALLET NAZIONALI (2026)</a:t>
            </a:r>
            <a:endParaRPr lang="it-IT" sz="80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6516ED6-3B68-326C-9CC1-9E9044239D77}"/>
              </a:ext>
            </a:extLst>
          </p:cNvPr>
          <p:cNvSpPr/>
          <p:nvPr/>
        </p:nvSpPr>
        <p:spPr>
          <a:xfrm>
            <a:off x="3066836" y="3501351"/>
            <a:ext cx="1425425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ARF 1.2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795C572-CE40-62A5-0A0F-ACBE69A8A5D4}"/>
              </a:ext>
            </a:extLst>
          </p:cNvPr>
          <p:cNvSpPr/>
          <p:nvPr/>
        </p:nvSpPr>
        <p:spPr>
          <a:xfrm>
            <a:off x="3543299" y="4049727"/>
            <a:ext cx="2330284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ARF 1.3 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0096871-A5E4-5FF8-3622-92DFCB3A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83" y="3773076"/>
            <a:ext cx="261760" cy="2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9016C41B-BA1D-AAB0-B25A-2E873BD57C19}"/>
              </a:ext>
            </a:extLst>
          </p:cNvPr>
          <p:cNvSpPr/>
          <p:nvPr/>
        </p:nvSpPr>
        <p:spPr>
          <a:xfrm>
            <a:off x="4911840" y="3494413"/>
            <a:ext cx="3734195" cy="45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bg1"/>
                </a:solidFill>
                <a:latin typeface="Montserrat" pitchFamily="2" charset="77"/>
              </a:rPr>
              <a:t>REVISIONE CONTINUA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4D76E085-FF9E-4E39-70CF-2C77ED78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91" y="2346899"/>
            <a:ext cx="261760" cy="2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649879-B495-6177-066F-88DEC6009E4D}"/>
              </a:ext>
            </a:extLst>
          </p:cNvPr>
          <p:cNvSpPr/>
          <p:nvPr/>
        </p:nvSpPr>
        <p:spPr>
          <a:xfrm>
            <a:off x="8295834" y="2167062"/>
            <a:ext cx="3786295" cy="2161321"/>
          </a:xfrm>
          <a:prstGeom prst="roundRect">
            <a:avLst>
              <a:gd name="adj" fmla="val 1063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>
                <a:solidFill>
                  <a:schemeClr val="tx2"/>
                </a:solidFill>
                <a:latin typeface="Montserrat" pitchFamily="2" charset="77"/>
              </a:rPr>
              <a:t>I PROSSIMI STEP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chemeClr val="tx2"/>
                </a:solidFill>
                <a:latin typeface="Montserrat" pitchFamily="2" charset="77"/>
              </a:rPr>
              <a:t>Aprile-maggio</a:t>
            </a:r>
            <a:r>
              <a:rPr lang="it-IT" sz="1600">
                <a:solidFill>
                  <a:schemeClr val="accent1"/>
                </a:solidFill>
                <a:latin typeface="Montserrat" pitchFamily="2" charset="77"/>
              </a:rPr>
              <a:t> – pubblicazione in gazzetta ufficiale di </a:t>
            </a:r>
            <a:r>
              <a:rPr lang="it-IT" sz="1600" err="1">
                <a:solidFill>
                  <a:schemeClr val="accent1"/>
                </a:solidFill>
                <a:latin typeface="Montserrat" pitchFamily="2" charset="77"/>
              </a:rPr>
              <a:t>eIDAS</a:t>
            </a:r>
            <a:r>
              <a:rPr lang="it-IT" sz="1600">
                <a:solidFill>
                  <a:schemeClr val="accent1"/>
                </a:solidFill>
                <a:latin typeface="Montserrat" pitchFamily="2" charset="77"/>
              </a:rPr>
              <a:t> 2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chemeClr val="tx2"/>
                </a:solidFill>
                <a:latin typeface="Montserrat" pitchFamily="2" charset="77"/>
              </a:rPr>
              <a:t>6</a:t>
            </a:r>
            <a:r>
              <a:rPr lang="en-GB" sz="1600" b="1">
                <a:solidFill>
                  <a:schemeClr val="tx2"/>
                </a:solidFill>
                <a:latin typeface="Montserrat" pitchFamily="2" charset="77"/>
              </a:rPr>
              <a:t>-9 </a:t>
            </a:r>
            <a:r>
              <a:rPr lang="en-GB" sz="1600" b="1" err="1">
                <a:solidFill>
                  <a:schemeClr val="tx2"/>
                </a:solidFill>
                <a:latin typeface="Montserrat" pitchFamily="2" charset="77"/>
              </a:rPr>
              <a:t>giugno</a:t>
            </a:r>
            <a:r>
              <a:rPr lang="en-GB" sz="1600" b="1">
                <a:solidFill>
                  <a:schemeClr val="tx2"/>
                </a:solidFill>
                <a:latin typeface="Montserrat" pitchFamily="2" charset="77"/>
              </a:rPr>
              <a:t> 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–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elezioni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dell’Europarl</a:t>
            </a:r>
            <a:endParaRPr lang="en-GB" sz="1600">
              <a:solidFill>
                <a:schemeClr val="accent1"/>
              </a:solidFill>
              <a:latin typeface="Montserrat" pitchFamily="2" charset="77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b="1" err="1">
                <a:solidFill>
                  <a:schemeClr val="tx2"/>
                </a:solidFill>
                <a:latin typeface="Montserrat" pitchFamily="2" charset="77"/>
              </a:rPr>
              <a:t>entro</a:t>
            </a:r>
            <a:r>
              <a:rPr lang="en-GB" sz="1600" b="1">
                <a:solidFill>
                  <a:schemeClr val="tx2"/>
                </a:solidFill>
                <a:latin typeface="Montserrat" pitchFamily="2" charset="77"/>
              </a:rPr>
              <a:t> il 2024 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–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pubblicazione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della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versione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finale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dell’ARF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e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degli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atti</a:t>
            </a:r>
            <a:r>
              <a:rPr lang="en-GB" sz="160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GB" sz="1600" err="1">
                <a:solidFill>
                  <a:schemeClr val="accent1"/>
                </a:solidFill>
                <a:latin typeface="Montserrat" pitchFamily="2" charset="77"/>
              </a:rPr>
              <a:t>implementativi</a:t>
            </a:r>
            <a:endParaRPr lang="it-IT" sz="1600">
              <a:solidFill>
                <a:schemeClr val="accent1"/>
              </a:solidFill>
              <a:latin typeface="Montserrat" pitchFamily="2" charset="7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AF1F9D-4628-6F9A-B347-70367982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53" y="4307265"/>
            <a:ext cx="261760" cy="2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00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4371C29-7EB3-6228-CC57-CBD6624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86" y="17502"/>
            <a:ext cx="11140809" cy="739276"/>
          </a:xfrm>
        </p:spPr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revisione</a:t>
            </a:r>
            <a:r>
              <a:rPr lang="en-GB" dirty="0"/>
              <a:t> del </a:t>
            </a:r>
            <a:r>
              <a:rPr lang="en-GB" dirty="0" err="1"/>
              <a:t>Regolamento</a:t>
            </a:r>
            <a:r>
              <a:rPr lang="en-GB" dirty="0"/>
              <a:t> </a:t>
            </a:r>
            <a:r>
              <a:rPr lang="en-GB" dirty="0" err="1"/>
              <a:t>eIDAS</a:t>
            </a:r>
            <a:r>
              <a:rPr lang="en-GB" dirty="0"/>
              <a:t>: </a:t>
            </a:r>
            <a:r>
              <a:rPr lang="en-GB" dirty="0" err="1"/>
              <a:t>un’identità</a:t>
            </a:r>
            <a:r>
              <a:rPr lang="en-GB" dirty="0"/>
              <a:t> </a:t>
            </a:r>
            <a:r>
              <a:rPr lang="en-GB" dirty="0" err="1"/>
              <a:t>decentralizzata</a:t>
            </a:r>
            <a:r>
              <a:rPr lang="en-GB" dirty="0"/>
              <a:t> </a:t>
            </a:r>
            <a:r>
              <a:rPr lang="en-GB" dirty="0" err="1"/>
              <a:t>basata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wallet </a:t>
            </a:r>
            <a:endParaRPr lang="it-IT" dirty="0"/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AFC90228-D77D-20C5-52D4-88BD52CE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8ACEEC-BB50-3E4F-B1C7-4DEF5308D5A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692B6F-2055-E827-117D-2854BF6FBF85}"/>
              </a:ext>
            </a:extLst>
          </p:cNvPr>
          <p:cNvSpPr txBox="1"/>
          <p:nvPr/>
        </p:nvSpPr>
        <p:spPr>
          <a:xfrm>
            <a:off x="385417" y="1875869"/>
            <a:ext cx="11609188" cy="2349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algn="ctr">
              <a:buFont typeface="Wingdings" panose="05000000000000000000" pitchFamily="2" charset="2"/>
              <a:buChar char="ü"/>
            </a:pPr>
            <a:r>
              <a:rPr lang="it-IT" sz="1600" b="1">
                <a:solidFill>
                  <a:srgbClr val="002E54"/>
                </a:solidFill>
                <a:latin typeface="Montserrat" panose="00000500000000000000" pitchFamily="2" charset="0"/>
              </a:rPr>
              <a:t>Disponibile per tutti</a:t>
            </a:r>
          </a:p>
          <a:p>
            <a:pPr marL="380990" indent="-380990" algn="ctr">
              <a:buFont typeface="Wingdings" panose="05000000000000000000" pitchFamily="2" charset="2"/>
              <a:buChar char="ü"/>
            </a:pPr>
            <a:endParaRPr lang="it-IT" sz="1600">
              <a:solidFill>
                <a:srgbClr val="002E54"/>
              </a:solidFill>
              <a:latin typeface="Montserrat" panose="00000500000000000000" pitchFamily="2" charset="0"/>
            </a:endParaRPr>
          </a:p>
          <a:p>
            <a:pPr marL="380990" indent="-380990" algn="ctr">
              <a:buFont typeface="Wingdings" panose="05000000000000000000" pitchFamily="2" charset="2"/>
              <a:buChar char="ü"/>
            </a:pPr>
            <a:r>
              <a:rPr lang="it-IT" sz="1600" b="1">
                <a:solidFill>
                  <a:srgbClr val="002E54"/>
                </a:solidFill>
                <a:latin typeface="Montserrat" panose="00000500000000000000" pitchFamily="2" charset="0"/>
              </a:rPr>
              <a:t>Largamente utilizzabile</a:t>
            </a:r>
          </a:p>
          <a:p>
            <a:pPr marL="380990" indent="-380990" algn="ctr">
              <a:buFont typeface="Wingdings" panose="05000000000000000000" pitchFamily="2" charset="2"/>
              <a:buChar char="ü"/>
            </a:pPr>
            <a:endParaRPr lang="it-IT" sz="1600">
              <a:solidFill>
                <a:srgbClr val="002E54"/>
              </a:solidFill>
              <a:latin typeface="Montserrat" panose="00000500000000000000" pitchFamily="2" charset="0"/>
            </a:endParaRPr>
          </a:p>
          <a:p>
            <a:pPr marL="380990" indent="-380990" algn="ctr">
              <a:buFont typeface="Wingdings" panose="05000000000000000000" pitchFamily="2" charset="2"/>
              <a:buChar char="ü"/>
            </a:pPr>
            <a:r>
              <a:rPr lang="it-IT" sz="1600" b="1">
                <a:solidFill>
                  <a:srgbClr val="002E54"/>
                </a:solidFill>
                <a:latin typeface="Montserrat" panose="00000500000000000000" pitchFamily="2" charset="0"/>
              </a:rPr>
              <a:t>Pienamente controllata dall’utente</a:t>
            </a:r>
          </a:p>
          <a:p>
            <a:pPr algn="ctr"/>
            <a:endParaRPr lang="it-IT" sz="1867" b="1">
              <a:solidFill>
                <a:srgbClr val="002E54"/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>
                <a:solidFill>
                  <a:srgbClr val="002E54"/>
                </a:solidFill>
                <a:latin typeface="Montserrat" panose="00000500000000000000" pitchFamily="2" charset="0"/>
              </a:rPr>
              <a:t>Qualsiasi cittadino UE potrà provare la propria identità tramite un </a:t>
            </a:r>
            <a:r>
              <a:rPr lang="it-IT" sz="1600" b="1">
                <a:solidFill>
                  <a:srgbClr val="002E54"/>
                </a:solidFill>
                <a:latin typeface="Montserrat" panose="00000500000000000000" pitchFamily="2" charset="0"/>
              </a:rPr>
              <a:t>digital </a:t>
            </a:r>
            <a:r>
              <a:rPr lang="it-IT" sz="1600" b="1" err="1">
                <a:solidFill>
                  <a:srgbClr val="002E54"/>
                </a:solidFill>
                <a:latin typeface="Montserrat" panose="00000500000000000000" pitchFamily="2" charset="0"/>
              </a:rPr>
              <a:t>identity</a:t>
            </a:r>
            <a:r>
              <a:rPr lang="it-IT" sz="1600" b="1">
                <a:solidFill>
                  <a:srgbClr val="002E54"/>
                </a:solidFill>
                <a:latin typeface="Montserrat" panose="00000500000000000000" pitchFamily="2" charset="0"/>
              </a:rPr>
              <a:t> </a:t>
            </a:r>
            <a:r>
              <a:rPr lang="it-IT" sz="1600" b="1" err="1">
                <a:solidFill>
                  <a:srgbClr val="002E54"/>
                </a:solidFill>
                <a:latin typeface="Montserrat" panose="00000500000000000000" pitchFamily="2" charset="0"/>
              </a:rPr>
              <a:t>wallet</a:t>
            </a:r>
            <a:r>
              <a:rPr lang="it-IT" sz="1600">
                <a:solidFill>
                  <a:srgbClr val="002E54"/>
                </a:solidFill>
                <a:latin typeface="Montserrat" panose="00000500000000000000" pitchFamily="2" charset="0"/>
              </a:rPr>
              <a:t>, che consentirà l’accesso a servizi pubblici e privati in tutta l’Unione. L’utente avrà </a:t>
            </a:r>
            <a:r>
              <a:rPr lang="it-IT" sz="1600" b="1">
                <a:solidFill>
                  <a:schemeClr val="bg2"/>
                </a:solidFill>
                <a:latin typeface="Montserrat" panose="00000500000000000000" pitchFamily="2" charset="0"/>
              </a:rPr>
              <a:t>pieno controllo dei propri dati</a:t>
            </a:r>
            <a:r>
              <a:rPr lang="it-IT" sz="1600">
                <a:solidFill>
                  <a:srgbClr val="002E54"/>
                </a:solidFill>
                <a:latin typeface="Montserrat" panose="00000500000000000000" pitchFamily="2" charset="0"/>
              </a:rPr>
              <a:t>, verranno condivise con terze parti solo le informazioni necessarie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53C659-562A-38AF-B1D6-91B0EE3F2919}"/>
              </a:ext>
            </a:extLst>
          </p:cNvPr>
          <p:cNvSpPr txBox="1"/>
          <p:nvPr/>
        </p:nvSpPr>
        <p:spPr>
          <a:xfrm>
            <a:off x="3547309" y="907679"/>
            <a:ext cx="5285400" cy="7392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0000" rtlCol="0" anchor="ctr" anchorCtr="0">
            <a:no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  <a:latin typeface="Montserrat" panose="00000500000000000000" pitchFamily="2" charset="0"/>
              </a:rPr>
              <a:t>Verso </a:t>
            </a:r>
            <a:r>
              <a:rPr lang="en-US" sz="1867" err="1">
                <a:solidFill>
                  <a:schemeClr val="bg1"/>
                </a:solidFill>
                <a:latin typeface="Montserrat" panose="00000500000000000000" pitchFamily="2" charset="0"/>
              </a:rPr>
              <a:t>un’</a:t>
            </a:r>
            <a:r>
              <a:rPr lang="en-US" sz="1867" b="1" err="1">
                <a:solidFill>
                  <a:schemeClr val="bg1"/>
                </a:solidFill>
                <a:latin typeface="Montserrat" panose="00000500000000000000" pitchFamily="2" charset="0"/>
              </a:rPr>
              <a:t>identità</a:t>
            </a:r>
            <a:r>
              <a:rPr lang="en-US" sz="1867" b="1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latin typeface="Montserrat" panose="00000500000000000000" pitchFamily="2" charset="0"/>
              </a:rPr>
              <a:t>digitale</a:t>
            </a:r>
            <a:r>
              <a:rPr lang="en-US" sz="1867" b="1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latin typeface="Montserrat" panose="00000500000000000000" pitchFamily="2" charset="0"/>
              </a:rPr>
              <a:t>europea</a:t>
            </a:r>
            <a:endParaRPr lang="en-US" sz="1867" b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32291B-E171-22AD-B4CC-85E70BCE559A}"/>
              </a:ext>
            </a:extLst>
          </p:cNvPr>
          <p:cNvSpPr txBox="1"/>
          <p:nvPr/>
        </p:nvSpPr>
        <p:spPr>
          <a:xfrm>
            <a:off x="775309" y="4587989"/>
            <a:ext cx="2772000" cy="13931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0000" rtlCol="0" anchor="ctr" anchorCtr="0">
            <a:noAutofit/>
          </a:bodyPr>
          <a:lstStyle/>
          <a:p>
            <a:pPr algn="ctr"/>
            <a:r>
              <a:rPr lang="en-US" sz="1867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Modello</a:t>
            </a:r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</a:p>
          <a:p>
            <a:pPr algn="ctr"/>
            <a:r>
              <a:rPr lang="en-US" sz="1867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identità</a:t>
            </a:r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n-US" sz="1867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decentralizzata</a:t>
            </a:r>
            <a:endParaRPr lang="en-US" sz="1867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9242D-1EA1-2207-B109-806829B76B8F}"/>
              </a:ext>
            </a:extLst>
          </p:cNvPr>
          <p:cNvSpPr txBox="1"/>
          <p:nvPr/>
        </p:nvSpPr>
        <p:spPr>
          <a:xfrm>
            <a:off x="4683733" y="4623741"/>
            <a:ext cx="2772000" cy="13931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0000" rtlCol="0" anchor="ctr" anchorCtr="0">
            <a:noAutofit/>
          </a:bodyPr>
          <a:lstStyle/>
          <a:p>
            <a:pPr algn="ctr"/>
            <a:r>
              <a:rPr lang="en-US" sz="1867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Meccanismi</a:t>
            </a:r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</a:p>
          <a:p>
            <a:pPr algn="ctr"/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selective </a:t>
            </a:r>
          </a:p>
          <a:p>
            <a:pPr algn="ctr"/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disclosure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E5BB51-9320-206D-DFC1-AB85F2771B3D}"/>
              </a:ext>
            </a:extLst>
          </p:cNvPr>
          <p:cNvSpPr txBox="1"/>
          <p:nvPr/>
        </p:nvSpPr>
        <p:spPr>
          <a:xfrm>
            <a:off x="8592157" y="4587988"/>
            <a:ext cx="2772000" cy="139316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0000" rtlCol="0" anchor="ctr" anchorCtr="0">
            <a:noAutofit/>
          </a:bodyPr>
          <a:lstStyle/>
          <a:p>
            <a:pPr algn="ctr"/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Zero-knowledge</a:t>
            </a:r>
          </a:p>
          <a:p>
            <a:pPr algn="ctr"/>
            <a:r>
              <a:rPr lang="en-US" sz="1867" b="1" dirty="0">
                <a:solidFill>
                  <a:schemeClr val="bg1"/>
                </a:solidFill>
                <a:latin typeface="Montserrat" panose="00000500000000000000" pitchFamily="2" charset="0"/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1453108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sservatori 2.0">
  <a:themeElements>
    <a:clrScheme name="Oss 2020 r">
      <a:dk1>
        <a:srgbClr val="000000"/>
      </a:dk1>
      <a:lt1>
        <a:srgbClr val="FFFFFF"/>
      </a:lt1>
      <a:dk2>
        <a:srgbClr val="FF655C"/>
      </a:dk2>
      <a:lt2>
        <a:srgbClr val="16AAFF"/>
      </a:lt2>
      <a:accent1>
        <a:srgbClr val="002E54"/>
      </a:accent1>
      <a:accent2>
        <a:srgbClr val="017DC1"/>
      </a:accent2>
      <a:accent3>
        <a:srgbClr val="00BBE6"/>
      </a:accent3>
      <a:accent4>
        <a:srgbClr val="92E6FD"/>
      </a:accent4>
      <a:accent5>
        <a:srgbClr val="00799B"/>
      </a:accent5>
      <a:accent6>
        <a:srgbClr val="49BECD"/>
      </a:accent6>
      <a:hlink>
        <a:srgbClr val="FF655C"/>
      </a:hlink>
      <a:folHlink>
        <a:srgbClr val="16AAFF"/>
      </a:folHlink>
    </a:clrScheme>
    <a:fontScheme name="Elica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Montserrat" pitchFamily="2" charset="7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2E58"/>
            </a:solidFill>
            <a:latin typeface="Montserra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servatori 2.0" id="{651DA777-738B-6C41-AFA2-7CE91CA5386B}" vid="{0A98EED5-A677-DA47-B770-8D21C7934B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5d846e-f7ae-43b5-8c82-dc08880f9fbc">
      <Terms xmlns="http://schemas.microsoft.com/office/infopath/2007/PartnerControls"/>
    </lcf76f155ced4ddcb4097134ff3c332f>
    <TaxCatchAll xmlns="03c8b834-4481-4188-a1ff-b897afb54c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E95668-4E18-4AF2-B45B-74ECA97CE519}">
  <ds:schemaRefs>
    <ds:schemaRef ds:uri="http://schemas.microsoft.com/office/2006/metadata/properties"/>
    <ds:schemaRef ds:uri="http://schemas.microsoft.com/office/infopath/2007/PartnerControls"/>
    <ds:schemaRef ds:uri="007f0042-d951-423f-9462-ea94ee7914c4"/>
    <ds:schemaRef ds:uri="930773e3-fa77-445f-a083-dcb90ea87c48"/>
  </ds:schemaRefs>
</ds:datastoreItem>
</file>

<file path=customXml/itemProps2.xml><?xml version="1.0" encoding="utf-8"?>
<ds:datastoreItem xmlns:ds="http://schemas.openxmlformats.org/officeDocument/2006/customXml" ds:itemID="{45F38BB6-EF50-4C71-9CEA-50D78D6848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FD409-0476-46A8-831D-CE0230089DF4}"/>
</file>

<file path=docProps/app.xml><?xml version="1.0" encoding="utf-8"?>
<Properties xmlns="http://schemas.openxmlformats.org/officeDocument/2006/extended-properties" xmlns:vt="http://schemas.openxmlformats.org/officeDocument/2006/docPropsVTypes">
  <Template>Osservatori 2.0</Template>
  <TotalTime>675</TotalTime>
  <Words>298</Words>
  <Application>Microsoft Office PowerPoint</Application>
  <PresentationFormat>Widescreen</PresentationFormat>
  <Paragraphs>93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Wingdings</vt:lpstr>
      <vt:lpstr>Osservatori 2.0</vt:lpstr>
      <vt:lpstr>   I login therefore IAM At the core of Identity Orchestration</vt:lpstr>
      <vt:lpstr>Il percorso verso il modello SSI</vt:lpstr>
      <vt:lpstr>La revisione del Regolamento eIDAS: la timeline dei filoni di lavoro</vt:lpstr>
      <vt:lpstr>La revisione del Regolamento eIDAS: un’identità decentralizzata basata su wallet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Jacopo Polverino</dc:creator>
  <cp:lastModifiedBy>Giorgia Paola Dragoni</cp:lastModifiedBy>
  <cp:revision>20</cp:revision>
  <dcterms:created xsi:type="dcterms:W3CDTF">2022-03-22T10:58:28Z</dcterms:created>
  <dcterms:modified xsi:type="dcterms:W3CDTF">2024-04-11T12:09:28Z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0x0101001A5BFA0C0A8B294486A33DCD6659936B</vt:lpwstr>
  </property>
  <property fmtid="{D5CDD505-2E9C-101B-9397-08002B2CF9AE}" pid="3" name="MediaServiceImageTags">
    <vt:lpwstr/>
  </property>
</Properties>
</file>