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0B9CF6-1F60-4AAD-94E3-7DA5DB380A90}">
  <a:tblStyle styleId="{120B9CF6-1F60-4AAD-94E3-7DA5DB380A9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rxiv.org/abs/1205.6233" TargetMode="External"/><Relationship Id="rId4" Type="http://schemas.openxmlformats.org/officeDocument/2006/relationships/hyperlink" Target="https://snap.stanford.edu/data/com-Amaz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Amazon Co-Purchasing Ground-Truth Communities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031075" y="3002375"/>
            <a:ext cx="47247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228600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Kanika Mohpal</a:t>
            </a:r>
          </a:p>
          <a:p>
            <a:pPr indent="0" lvl="0" marL="228600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Sushaanth Srirangapathi</a:t>
            </a:r>
          </a:p>
          <a:p>
            <a:pPr indent="0" lvl="0" marL="228600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Vijitha Vasantha Kumar</a:t>
            </a:r>
          </a:p>
          <a:p>
            <a:pPr indent="0" lvl="0" marL="228600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Yi Zheng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22 at 2.26.56 PM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900" y="1163524"/>
            <a:ext cx="1112424" cy="1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Shape 123"/>
          <p:cNvGraphicFramePr/>
          <p:nvPr/>
        </p:nvGraphicFramePr>
        <p:xfrm>
          <a:off x="351412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{120B9CF6-1F60-4AAD-94E3-7DA5DB380A90}</a:tableStyleId>
              </a:tblPr>
              <a:tblGrid>
                <a:gridCol w="2813725"/>
                <a:gridCol w="2813725"/>
                <a:gridCol w="2813725"/>
              </a:tblGrid>
              <a:tr h="1227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Goodness Measure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Transitivity/Clustering coeff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0.7894</a:t>
                      </a:r>
                    </a:p>
                  </a:txBody>
                  <a:tcPr marT="91425" marB="91425" marR="91425" marL="91425"/>
                </a:tc>
              </a:tr>
              <a:tr h="39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Density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0.8000</a:t>
                      </a:r>
                    </a:p>
                  </a:txBody>
                  <a:tcPr marT="91425" marB="91425" marR="91425" marL="91425"/>
                </a:tc>
              </a:tr>
              <a:tr h="39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Path Length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1.20</a:t>
                      </a:r>
                    </a:p>
                  </a:txBody>
                  <a:tcPr marT="91425" marB="91425" marR="91425" marL="91425"/>
                </a:tc>
              </a:tr>
              <a:tr h="39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Diameter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/>
                </a:tc>
              </a:tr>
              <a:tr h="29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Modularity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0.864</a:t>
                      </a:r>
                    </a:p>
                  </a:txBody>
                  <a:tcPr marT="91425" marB="91425" marR="91425" marL="91425"/>
                </a:tc>
              </a:tr>
              <a:tr h="497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7.498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8.502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Screen Shot 2016-11-22 at 2.22.34 PM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899" y="1163525"/>
            <a:ext cx="1112425" cy="119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Ranking Communities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150" y="703512"/>
            <a:ext cx="5293799" cy="37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11700" y="309825"/>
            <a:ext cx="8520600" cy="7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scoring for content based communities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341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When the user selects an item:</a:t>
            </a:r>
          </a:p>
          <a:p>
            <a:pPr indent="-3238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Identify the communities it is a part of 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Select the best community using the goodness score</a:t>
            </a:r>
          </a:p>
          <a:p>
            <a:pPr indent="-32385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Within the community, use pagerank of the items to recommend a list of products having relevant importance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Target Marketing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Provide offers and promotions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Content based product</a:t>
            </a:r>
            <a:r>
              <a:rPr lang="en" sz="1500">
                <a:solidFill>
                  <a:srgbClr val="000000"/>
                </a:solidFill>
              </a:rPr>
              <a:t> recommendations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Segmentation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Identify different market segments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Posi</a:t>
            </a:r>
            <a:r>
              <a:rPr lang="en" sz="1500">
                <a:solidFill>
                  <a:srgbClr val="000000"/>
                </a:solidFill>
              </a:rPr>
              <a:t>tioning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Improve competitive position, by improving sales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000000"/>
                </a:solidFill>
              </a:rPr>
              <a:t>[1]</a:t>
            </a:r>
            <a:r>
              <a:rPr lang="en"/>
              <a:t>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J. Yang and J. Leskovec. </a:t>
            </a:r>
            <a:r>
              <a:rPr lang="en" sz="1500">
                <a:solidFill>
                  <a:srgbClr val="267ED5"/>
                </a:solidFill>
                <a:hlinkClick r:id="rId3"/>
              </a:rPr>
              <a:t>Defining and Evaluating Network Communities based on Ground-truth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 ICDM, 2012.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[2] Milo, Shen-Orr, Itzkovitz, Kashtan, Chklovskii, Alon. </a:t>
            </a:r>
            <a:r>
              <a:rPr lang="en" sz="1500">
                <a:solidFill>
                  <a:srgbClr val="4A86E8"/>
                </a:solidFill>
                <a:highlight>
                  <a:srgbClr val="FFFFFF"/>
                </a:highlight>
              </a:rPr>
              <a:t>Network Motifs: Simple Building Blocks of Complex Networks.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Nature, Vol 298, 25 October 2002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Data Source: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500">
                <a:solidFill>
                  <a:srgbClr val="267ED5"/>
                </a:solidFill>
                <a:hlinkClick r:id="rId4"/>
              </a:rPr>
              <a:t>https://snap.stanford.edu/data/com-Amazon.html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00075"/>
            <a:ext cx="8632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based on </a:t>
            </a:r>
            <a:r>
              <a:rPr b="0" i="1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Bought This Item Also Bought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(freque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nt itemsets)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of the Amazon website.</a:t>
            </a: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product </a:t>
            </a:r>
            <a:r>
              <a:rPr b="0" i="1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frequently co-purchased with product </a:t>
            </a:r>
            <a:r>
              <a:rPr b="0" i="1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multiple transactions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 graph contains an edge from </a:t>
            </a:r>
            <a:r>
              <a:rPr b="0" i="1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04800" lvl="0" marL="457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11-22 at 12.49.15 PM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86" y="2859225"/>
            <a:ext cx="8390427" cy="1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262626"/>
                </a:solidFill>
              </a:rPr>
              <a:t>Understanding concept behind social network evolution and techniques to analyse networks formed through social behavior</a:t>
            </a: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262626"/>
                </a:solidFill>
              </a:rPr>
              <a:t>Application of varied concepts of social network analysis on real world social networks to gain insights and appreciate the importance of such analysis from a business and research perspective</a:t>
            </a: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262626"/>
                </a:solidFill>
              </a:rPr>
              <a:t>Stress on importance of understanding network analysis which can provide greater insights with less information about the features of the nodes</a:t>
            </a: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262626"/>
                </a:solidFill>
              </a:rPr>
              <a:t>Proof of concept that network analysis techniques used to derive insights from social networks is similar to most business domains affected by social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marR="0" rtl="0" algn="l">
              <a:lnSpc>
                <a:spcPct val="16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Identification of frequent item-set neighborhood</a:t>
            </a:r>
          </a:p>
          <a:p>
            <a:pPr indent="-323850" lvl="0" marL="457200" marR="0" rtl="0" algn="l">
              <a:lnSpc>
                <a:spcPct val="16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Selection of products amenable to promotional offers</a:t>
            </a:r>
          </a:p>
          <a:p>
            <a:pPr indent="-323850" lvl="0" marL="457200" marR="0" rtl="0" algn="l">
              <a:lnSpc>
                <a:spcPct val="16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Choosing items having common features as candidates for recommendation </a:t>
            </a:r>
          </a:p>
          <a:p>
            <a:pPr indent="-323850" lvl="0" marL="457200" marR="0" rtl="0" algn="l">
              <a:lnSpc>
                <a:spcPct val="16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Usage of frequent item-set communities to aid in catalog design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This dataset in consideration is part of work done by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J. Yang and J. Leskovec[1] and sourced from SNAP dataset by Stanford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Network data was collected by </a:t>
            </a:r>
            <a:r>
              <a:rPr lang="en" sz="1500">
                <a:solidFill>
                  <a:schemeClr val="dk1"/>
                </a:solidFill>
              </a:rPr>
              <a:t>crawling the Amazon website based on “</a:t>
            </a:r>
            <a:r>
              <a:rPr i="1" lang="en" sz="1500">
                <a:solidFill>
                  <a:schemeClr val="dk1"/>
                </a:solidFill>
              </a:rPr>
              <a:t>Customers Who Bought This Item Also Bought”</a:t>
            </a:r>
            <a:r>
              <a:rPr lang="en" sz="1500">
                <a:solidFill>
                  <a:schemeClr val="dk1"/>
                </a:solidFill>
              </a:rPr>
              <a:t> feature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If a product </a:t>
            </a:r>
            <a:r>
              <a:rPr i="1" lang="en" sz="1500">
                <a:solidFill>
                  <a:schemeClr val="dk1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is frequently co-purchased with product </a:t>
            </a:r>
            <a:r>
              <a:rPr i="1" lang="en" sz="1500">
                <a:solidFill>
                  <a:schemeClr val="dk1"/>
                </a:solidFill>
              </a:rPr>
              <a:t>j </a:t>
            </a:r>
            <a:r>
              <a:rPr lang="en" sz="1500">
                <a:solidFill>
                  <a:schemeClr val="dk1"/>
                </a:solidFill>
              </a:rPr>
              <a:t>more than a certain number of times, the graph contains an undirected edge from </a:t>
            </a:r>
            <a:r>
              <a:rPr i="1" lang="en" sz="1500">
                <a:solidFill>
                  <a:schemeClr val="dk1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to </a:t>
            </a:r>
            <a:r>
              <a:rPr i="1" lang="en" sz="1500">
                <a:solidFill>
                  <a:schemeClr val="dk1"/>
                </a:solidFill>
              </a:rPr>
              <a:t>j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Product categories are not explicitly given in the dataset</a:t>
            </a: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The 3 source dataset files </a:t>
            </a: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Edge list of frequent item pairs</a:t>
            </a: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Ground truth communities identified</a:t>
            </a: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Top 5000 communities from [1]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Shape 85"/>
          <p:cNvGraphicFramePr/>
          <p:nvPr/>
        </p:nvGraphicFramePr>
        <p:xfrm>
          <a:off x="1206700" y="10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{120B9CF6-1F60-4AAD-94E3-7DA5DB380A90}</a:tableStyleId>
              </a:tblPr>
              <a:tblGrid>
                <a:gridCol w="3401175"/>
                <a:gridCol w="3329425"/>
              </a:tblGrid>
              <a:tr h="28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Property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Value</a:t>
                      </a:r>
                    </a:p>
                  </a:txBody>
                  <a:tcPr marT="91425" marB="91425" marR="91425" marL="91425"/>
                </a:tc>
              </a:tr>
              <a:tr h="1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Nodes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334863</a:t>
                      </a:r>
                    </a:p>
                  </a:txBody>
                  <a:tcPr marT="91425" marB="91425" marR="91425" marL="91425"/>
                </a:tc>
              </a:tr>
              <a:tr h="160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Edges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925872</a:t>
                      </a:r>
                    </a:p>
                  </a:txBody>
                  <a:tcPr marT="91425" marB="91425" marR="91425" marL="91425"/>
                </a:tc>
              </a:tr>
              <a:tr h="172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Nodes in largest WCC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334863 (1 component)</a:t>
                      </a:r>
                    </a:p>
                  </a:txBody>
                  <a:tcPr marT="91425" marB="91425" marR="91425" marL="91425"/>
                </a:tc>
              </a:tr>
              <a:tr h="256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Edges in largest WCC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925872</a:t>
                      </a:r>
                    </a:p>
                  </a:txBody>
                  <a:tcPr marT="91425" marB="91425" marR="91425" marL="91425"/>
                </a:tc>
              </a:tr>
              <a:tr h="20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Nodes in largest SCC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334863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(1 component)</a:t>
                      </a:r>
                    </a:p>
                  </a:txBody>
                  <a:tcPr marT="91425" marB="91425" marR="91425" marL="91425"/>
                </a:tc>
              </a:tr>
              <a:tr h="184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Edges in largest SCC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925872</a:t>
                      </a:r>
                    </a:p>
                  </a:txBody>
                  <a:tcPr marT="91425" marB="91425" marR="91425" marL="91425"/>
                </a:tc>
              </a:tr>
              <a:tr h="244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Average clustering coefficient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0.3967</a:t>
                      </a:r>
                    </a:p>
                  </a:txBody>
                  <a:tcPr marT="91425" marB="91425" marR="91425" marL="91425"/>
                </a:tc>
              </a:tr>
              <a:tr h="338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Number of triangles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667129</a:t>
                      </a:r>
                    </a:p>
                  </a:txBody>
                  <a:tcPr marT="91425" marB="91425" marR="91425" marL="91425"/>
                </a:tc>
              </a:tr>
              <a:tr h="338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Fraction of closed triangles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0.07925</a:t>
                      </a:r>
                    </a:p>
                  </a:txBody>
                  <a:tcPr marT="91425" marB="91425" marR="91425" marL="91425"/>
                </a:tc>
              </a:tr>
              <a:tr h="338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Diameter (longest shortest path)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Shape 86"/>
          <p:cNvSpPr txBox="1"/>
          <p:nvPr/>
        </p:nvSpPr>
        <p:spPr>
          <a:xfrm>
            <a:off x="1242025" y="133675"/>
            <a:ext cx="62727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Dataset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900" y="1435950"/>
            <a:ext cx="6076200" cy="3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11700" y="1017725"/>
            <a:ext cx="77271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</a:t>
            </a:r>
            <a:r>
              <a:rPr lang="en"/>
              <a:t>lpha value 0.11 at equilibrium shows Preferential Attachment of the Amazon dataset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Network 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99050" y="1309575"/>
            <a:ext cx="5873100" cy="1578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/>
              <a:t>2-phase algorithm approach to derive communities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Flow</a:t>
            </a:r>
          </a:p>
        </p:txBody>
      </p:sp>
      <p:sp>
        <p:nvSpPr>
          <p:cNvPr id="101" name="Shape 101"/>
          <p:cNvSpPr/>
          <p:nvPr/>
        </p:nvSpPr>
        <p:spPr>
          <a:xfrm>
            <a:off x="464100" y="1703525"/>
            <a:ext cx="2283900" cy="103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Greedy Community Detection on Original Network</a:t>
            </a:r>
          </a:p>
        </p:txBody>
      </p:sp>
      <p:sp>
        <p:nvSpPr>
          <p:cNvPr id="102" name="Shape 102"/>
          <p:cNvSpPr/>
          <p:nvPr/>
        </p:nvSpPr>
        <p:spPr>
          <a:xfrm>
            <a:off x="3068625" y="1703525"/>
            <a:ext cx="2283900" cy="103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Edge Betweenness</a:t>
            </a:r>
            <a:r>
              <a:rPr lang="en" sz="1200"/>
              <a:t> Community Detection on a large community</a:t>
            </a:r>
          </a:p>
        </p:txBody>
      </p:sp>
      <p:sp>
        <p:nvSpPr>
          <p:cNvPr id="103" name="Shape 103"/>
          <p:cNvSpPr/>
          <p:nvPr/>
        </p:nvSpPr>
        <p:spPr>
          <a:xfrm>
            <a:off x="2751175" y="2115425"/>
            <a:ext cx="317400" cy="1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402825" y="1703525"/>
            <a:ext cx="2283900" cy="103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Rank and analyze the resulting communities on “goodness” measures</a:t>
            </a:r>
          </a:p>
        </p:txBody>
      </p:sp>
      <p:sp>
        <p:nvSpPr>
          <p:cNvPr id="105" name="Shape 105"/>
          <p:cNvSpPr/>
          <p:nvPr/>
        </p:nvSpPr>
        <p:spPr>
          <a:xfrm>
            <a:off x="5352525" y="2115425"/>
            <a:ext cx="1050300" cy="1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396000" y="3352925"/>
            <a:ext cx="2283900" cy="103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Evaluate against top 5000[1] ground truth communities</a:t>
            </a:r>
          </a:p>
        </p:txBody>
      </p:sp>
      <p:sp>
        <p:nvSpPr>
          <p:cNvPr id="107" name="Shape 107"/>
          <p:cNvSpPr/>
          <p:nvPr/>
        </p:nvSpPr>
        <p:spPr>
          <a:xfrm rot="5400000">
            <a:off x="7269750" y="3005225"/>
            <a:ext cx="591900" cy="107700"/>
          </a:xfrm>
          <a:prstGeom prst="rightArrow">
            <a:avLst>
              <a:gd fmla="val 41782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114075" y="3352925"/>
            <a:ext cx="2283900" cy="103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Analysis of Similarity/Transaction trends</a:t>
            </a:r>
          </a:p>
        </p:txBody>
      </p:sp>
      <p:sp>
        <p:nvSpPr>
          <p:cNvPr id="109" name="Shape 109"/>
          <p:cNvSpPr/>
          <p:nvPr/>
        </p:nvSpPr>
        <p:spPr>
          <a:xfrm rot="5400000">
            <a:off x="3878575" y="2993375"/>
            <a:ext cx="616200" cy="119400"/>
          </a:xfrm>
          <a:prstGeom prst="rightArrow">
            <a:avLst>
              <a:gd fmla="val 41782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4" y="1017725"/>
            <a:ext cx="6105099" cy="404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54125" y="4411550"/>
            <a:ext cx="6009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100"/>
              <a:t>Figure: A subgraph of the network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217675" y="2169350"/>
            <a:ext cx="5562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size of the vertex is based on the degree of the node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colors are based on modularity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Measures of Community Goodness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