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977" r:id="rId4"/>
    <p:sldId id="976" r:id="rId5"/>
    <p:sldId id="378" r:id="rId6"/>
    <p:sldId id="973" r:id="rId7"/>
    <p:sldId id="975" r:id="rId8"/>
    <p:sldId id="974" r:id="rId9"/>
    <p:sldId id="9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C31-BE6F-45AD-BFC7-8BEAB34B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38CF0-9258-4EAE-8C0C-F3F35061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E195-C613-465B-9BA6-A9EA7EB5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F3EE-6919-4FA1-A634-D8AC4701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5F60-1969-43BD-9DC4-9BB42155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3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E5D3-ECD3-400A-AF29-014D80FA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C7A52-2927-4044-B67B-E54CCD02F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E97F-73C0-4CCD-A867-CECB2A4B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D505-1352-4DA3-8BB9-022D2C6E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25FC-DB94-44AF-8144-612ED7D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1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36274-D209-48E2-A92E-778C6799E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0F65F-771D-4C36-A447-91AF052EC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45A7-7B8A-41F2-8415-14BBB337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6C42-4496-46B3-95B2-8CA51C5C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9B1A-CB75-4CBF-B4A8-73C8CF54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02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-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44" imgH="344" progId="TCLayout.ActiveDocument.1">
                  <p:embed/>
                </p:oleObj>
              </mc:Choice>
              <mc:Fallback>
                <p:oleObj name="think-cell Folie" r:id="rId5" imgW="344" imgH="344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Heading, Arial 24 pt bold, max. 2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</a:t>
            </a:r>
          </a:p>
          <a:p>
            <a:pPr lvl="1"/>
            <a:r>
              <a:rPr lang="en-US" noProof="0"/>
              <a:t>Level 2</a:t>
            </a:r>
          </a:p>
          <a:p>
            <a:pPr lvl="2"/>
            <a:r>
              <a:rPr lang="en-US" noProof="0"/>
              <a:t>Level 3</a:t>
            </a:r>
          </a:p>
          <a:p>
            <a:pPr lvl="3"/>
            <a:r>
              <a:rPr lang="en-US" noProof="0"/>
              <a:t>Level 4</a:t>
            </a:r>
          </a:p>
          <a:p>
            <a:pPr lvl="4"/>
            <a:r>
              <a:rPr lang="en-US" noProof="0"/>
              <a:t>Level 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>
                <a:solidFill>
                  <a:prstClr val="black"/>
                </a:solidFill>
              </a:rPr>
              <a:t>|  Confidential |</a:t>
            </a:r>
          </a:p>
        </p:txBody>
      </p:sp>
      <p:sp>
        <p:nvSpPr>
          <p:cNvPr id="12" name="Rechteck 11" hidden="1"/>
          <p:cNvSpPr/>
          <p:nvPr userDrawn="1">
            <p:custDataLst>
              <p:tags r:id="rId2"/>
            </p:custDataLst>
          </p:nvPr>
        </p:nvSpPr>
        <p:spPr>
          <a:xfrm>
            <a:off x="435712" y="1095154"/>
            <a:ext cx="11318400" cy="47537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hteck 12" hidden="1"/>
          <p:cNvSpPr/>
          <p:nvPr userDrawn="1">
            <p:custDataLst>
              <p:tags r:id="rId3"/>
            </p:custDataLst>
          </p:nvPr>
        </p:nvSpPr>
        <p:spPr>
          <a:xfrm>
            <a:off x="435712" y="5842000"/>
            <a:ext cx="8809321" cy="437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C35EA4"/>
          </p15:clr>
        </p15:guide>
        <p15:guide id="2" pos="279">
          <p15:clr>
            <a:srgbClr val="C35EA4"/>
          </p15:clr>
        </p15:guide>
        <p15:guide id="3" pos="7401">
          <p15:clr>
            <a:srgbClr val="C35EA4"/>
          </p15:clr>
        </p15:guide>
        <p15:guide id="4" orient="horz" pos="2319">
          <p15:clr>
            <a:srgbClr val="C35EA4"/>
          </p15:clr>
        </p15:guide>
        <p15:guide id="5" orient="horz" pos="3680">
          <p15:clr>
            <a:srgbClr val="C35EA4"/>
          </p15:clr>
        </p15:guide>
        <p15:guide id="6" orient="horz" pos="981">
          <p15:clr>
            <a:srgbClr val="C35EA4"/>
          </p15:clr>
        </p15:guide>
        <p15:guide id="7" pos="3727">
          <p15:clr>
            <a:srgbClr val="C35EA4"/>
          </p15:clr>
        </p15:guide>
        <p15:guide id="8" pos="3953">
          <p15:clr>
            <a:srgbClr val="C35EA4"/>
          </p15:clr>
        </p15:guide>
        <p15:guide id="9" orient="horz" pos="21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2BA4-74AA-41E3-A22C-8BC323BA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E18D-468D-4B95-8163-7994464C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4333-78F4-4718-BC84-9CFE23AE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8353-E623-4A9F-B585-06BD4FCF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E335-F346-4AF0-9526-303D23E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91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3DDE-ED1B-4057-9AAA-704F2AD6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0984-28DB-47D7-B1BF-2CC14EE29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67DC-2C67-4AF7-AC9C-67D51D5A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2CE5-9893-4C0B-8E90-69D2C812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8EBB-D3B0-430C-B551-75212D8A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6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CCD1-BE8A-42CD-B764-3E292C5F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18FF-95E3-4913-B142-639BD321F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4C39-D658-4FF2-9108-E84619C18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A91C-5E03-4038-AFDD-A5995762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AE7C-9B57-4B4C-99B5-BF31C3FC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E0E5-C9BA-4CB4-9736-E2E193E1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4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5AAB-7162-490C-8720-93C3B11F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7EE3-032A-48BB-A25E-B634E3E3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A9516-1D36-47C4-A47B-EA59DD1E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513A1-8CF9-4E51-96B4-3D4B9BBA9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649A-BA15-4103-8C82-4D5A835F0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56ECC-F250-451F-A040-F1FD3B87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69F38-2EFC-48C5-BF8F-F02582E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6C14-D8FE-43F0-9809-24C1E6D8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6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D4FF-F153-4725-AD52-FAEBD26D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21534-F79F-49F9-9B1F-40D13FCB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4C598-C31D-4B21-AE2D-6C18B41A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92677-4586-40AB-B2B4-A0755283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B588-AC6F-4454-8449-0CECC748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9DBD2-37A7-496B-9D7A-CBDAA1F0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C50B-A6EF-4A6F-8E36-A442BC82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7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515A-2F85-45BA-951F-5C780ECA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6DF7-3410-4CC6-9596-3A439C21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733D-22C4-4641-B144-1FBAAA2C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A1C4-5122-4B72-952F-4766CA5E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995AB-B22C-4ECF-A4FE-BBF4F33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E657-CCCE-4EFC-90D2-CB1AC67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8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33C-9B7F-4E8A-A68B-A762258A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C343D-FE69-4C79-8E06-05494F377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06B6A-DDC6-4A24-B296-433B0A3F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021CF-508F-4D13-B5A6-D90203B2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490DA-39B8-4EC5-B07E-A7CD8B3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675C1-1C1A-483A-AC89-4E709A9D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1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942AD-AFE4-4C07-8E6D-2B917D95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C4FD-C97E-4C61-AB4D-0C11DDC7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8E9D-CCD6-4131-9317-F6CDB550D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782F-6527-4C82-91BA-55879C17122A}" type="datetimeFigureOut">
              <a:rPr lang="en-SG" smtClean="0"/>
              <a:t>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785A-F009-4D5F-80F7-D2747D90D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559E-04CC-4215-8B4A-C47005C33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B05E-9D8B-4E29-BFE3-87BDC61AA3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4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 dirty="0">
                <a:latin typeface="Arial" panose="020B0604020202020204"/>
              </a:rPr>
              <a:t>Surface tension modelling</a:t>
            </a:r>
            <a:endParaRPr lang="en-US" dirty="0">
              <a:latin typeface="Arial" panose="020B060402020202020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CE6D79-36ED-423B-AA07-34CC468F97A8}"/>
              </a:ext>
            </a:extLst>
          </p:cNvPr>
          <p:cNvGrpSpPr/>
          <p:nvPr/>
        </p:nvGrpSpPr>
        <p:grpSpPr>
          <a:xfrm>
            <a:off x="3447374" y="1311965"/>
            <a:ext cx="5678555" cy="274252"/>
            <a:chOff x="1411357" y="1311965"/>
            <a:chExt cx="5678555" cy="2742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4CA835-86B7-4FC7-A9D6-DD00899DC661}"/>
                </a:ext>
              </a:extLst>
            </p:cNvPr>
            <p:cNvCxnSpPr>
              <a:cxnSpLocks/>
              <a:stCxn id="28" idx="3"/>
              <a:endCxn id="84" idx="3"/>
            </p:cNvCxnSpPr>
            <p:nvPr/>
          </p:nvCxnSpPr>
          <p:spPr>
            <a:xfrm>
              <a:off x="2396639" y="1449091"/>
              <a:ext cx="4693273" cy="0"/>
            </a:xfrm>
            <a:prstGeom prst="line">
              <a:avLst/>
            </a:prstGeom>
            <a:ln w="571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BE4346B-095E-4558-9785-B438F50301E4}"/>
                </a:ext>
              </a:extLst>
            </p:cNvPr>
            <p:cNvSpPr/>
            <p:nvPr/>
          </p:nvSpPr>
          <p:spPr>
            <a:xfrm>
              <a:off x="4996066" y="1311965"/>
              <a:ext cx="2093846" cy="274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7DC80D-973C-4AC2-937A-0879CA14F8AA}"/>
                </a:ext>
              </a:extLst>
            </p:cNvPr>
            <p:cNvSpPr/>
            <p:nvPr/>
          </p:nvSpPr>
          <p:spPr>
            <a:xfrm>
              <a:off x="1411357" y="1311965"/>
              <a:ext cx="985282" cy="274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204B8A-E63F-4689-B29D-6257DB926BD1}"/>
                </a:ext>
              </a:extLst>
            </p:cNvPr>
            <p:cNvSpPr txBox="1"/>
            <p:nvPr/>
          </p:nvSpPr>
          <p:spPr>
            <a:xfrm>
              <a:off x="1517374" y="1371600"/>
              <a:ext cx="75180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>
                  <a:solidFill>
                    <a:schemeClr val="bg1"/>
                  </a:solidFill>
                </a:rPr>
                <a:t>DS1 – liquids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092460-580A-4667-8CC8-DB373B387419}"/>
                </a:ext>
              </a:extLst>
            </p:cNvPr>
            <p:cNvSpPr txBox="1"/>
            <p:nvPr/>
          </p:nvSpPr>
          <p:spPr>
            <a:xfrm>
              <a:off x="5146020" y="1371600"/>
              <a:ext cx="179856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>
                  <a:solidFill>
                    <a:schemeClr val="bg1"/>
                  </a:solidFill>
                </a:rPr>
                <a:t>DS2 – polymers (molar volume)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2B699C-1364-4E23-9AB2-77A1CB4F3432}"/>
              </a:ext>
            </a:extLst>
          </p:cNvPr>
          <p:cNvGrpSpPr/>
          <p:nvPr/>
        </p:nvGrpSpPr>
        <p:grpSpPr>
          <a:xfrm>
            <a:off x="7596711" y="1805857"/>
            <a:ext cx="1496538" cy="994342"/>
            <a:chOff x="5560694" y="1805857"/>
            <a:chExt cx="1496538" cy="99434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AEEDB6-CF98-4EBB-B0AD-2BB01EFD53A9}"/>
                </a:ext>
              </a:extLst>
            </p:cNvPr>
            <p:cNvSpPr/>
            <p:nvPr/>
          </p:nvSpPr>
          <p:spPr>
            <a:xfrm>
              <a:off x="5953539" y="2062142"/>
              <a:ext cx="284922" cy="361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3914CC-CAF0-4F7D-AA71-ABD34A6C0ABC}"/>
                </a:ext>
              </a:extLst>
            </p:cNvPr>
            <p:cNvSpPr txBox="1"/>
            <p:nvPr/>
          </p:nvSpPr>
          <p:spPr>
            <a:xfrm>
              <a:off x="5560694" y="1805857"/>
              <a:ext cx="1070806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/>
                <a:t>23 organic polymers 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457132F6-141C-4F06-A531-24D176BA4D13}"/>
                </a:ext>
              </a:extLst>
            </p:cNvPr>
            <p:cNvSpPr/>
            <p:nvPr/>
          </p:nvSpPr>
          <p:spPr>
            <a:xfrm>
              <a:off x="6831946" y="2574913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4AE406-E163-4450-8A8C-191FCFF3AA4A}"/>
                </a:ext>
              </a:extLst>
            </p:cNvPr>
            <p:cNvSpPr txBox="1"/>
            <p:nvPr/>
          </p:nvSpPr>
          <p:spPr>
            <a:xfrm>
              <a:off x="6859949" y="2610235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88B181D9-5F2D-4E4C-874B-BE890B0F31B9}"/>
              </a:ext>
            </a:extLst>
          </p:cNvPr>
          <p:cNvSpPr/>
          <p:nvPr/>
        </p:nvSpPr>
        <p:spPr>
          <a:xfrm>
            <a:off x="6993763" y="2585989"/>
            <a:ext cx="480256" cy="2252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346CD11-913C-4580-8998-F9194E47B0B8}"/>
              </a:ext>
            </a:extLst>
          </p:cNvPr>
          <p:cNvSpPr txBox="1"/>
          <p:nvPr/>
        </p:nvSpPr>
        <p:spPr>
          <a:xfrm>
            <a:off x="7054896" y="2621311"/>
            <a:ext cx="35907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>
                <a:solidFill>
                  <a:schemeClr val="bg1"/>
                </a:solidFill>
              </a:rPr>
              <a:t>smiles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6E84F6-6FEB-4720-8CF6-3885A7A0BFFA}"/>
              </a:ext>
            </a:extLst>
          </p:cNvPr>
          <p:cNvCxnSpPr>
            <a:cxnSpLocks/>
          </p:cNvCxnSpPr>
          <p:nvPr/>
        </p:nvCxnSpPr>
        <p:spPr>
          <a:xfrm>
            <a:off x="7233891" y="3867195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C4CD7FA-1B80-4642-A24D-9EBDDD3ED911}"/>
              </a:ext>
            </a:extLst>
          </p:cNvPr>
          <p:cNvCxnSpPr>
            <a:cxnSpLocks/>
          </p:cNvCxnSpPr>
          <p:nvPr/>
        </p:nvCxnSpPr>
        <p:spPr>
          <a:xfrm>
            <a:off x="7233891" y="3867195"/>
            <a:ext cx="1591" cy="2308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202230F-8B6A-4C6A-A9B4-935725CFE4A2}"/>
              </a:ext>
            </a:extLst>
          </p:cNvPr>
          <p:cNvCxnSpPr>
            <a:cxnSpLocks/>
          </p:cNvCxnSpPr>
          <p:nvPr/>
        </p:nvCxnSpPr>
        <p:spPr>
          <a:xfrm>
            <a:off x="7228856" y="4104698"/>
            <a:ext cx="176448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4F0306-2CDA-4844-A4A8-5FB56660FF01}"/>
              </a:ext>
            </a:extLst>
          </p:cNvPr>
          <p:cNvCxnSpPr>
            <a:cxnSpLocks/>
          </p:cNvCxnSpPr>
          <p:nvPr/>
        </p:nvCxnSpPr>
        <p:spPr>
          <a:xfrm>
            <a:off x="8986516" y="2811275"/>
            <a:ext cx="0" cy="12867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C1F783E-D595-4ED3-B2C0-EDC9B7318759}"/>
              </a:ext>
            </a:extLst>
          </p:cNvPr>
          <p:cNvCxnSpPr/>
          <p:nvPr/>
        </p:nvCxnSpPr>
        <p:spPr>
          <a:xfrm>
            <a:off x="8111098" y="4104698"/>
            <a:ext cx="0" cy="331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A851E06-4022-4AFF-8294-4119B7B2AC59}"/>
              </a:ext>
            </a:extLst>
          </p:cNvPr>
          <p:cNvSpPr txBox="1"/>
          <p:nvPr/>
        </p:nvSpPr>
        <p:spPr>
          <a:xfrm>
            <a:off x="7250820" y="4111325"/>
            <a:ext cx="50654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predictors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93871A3-0363-486F-8EE2-F33005182F79}"/>
              </a:ext>
            </a:extLst>
          </p:cNvPr>
          <p:cNvSpPr txBox="1"/>
          <p:nvPr/>
        </p:nvSpPr>
        <p:spPr>
          <a:xfrm>
            <a:off x="8640679" y="4111325"/>
            <a:ext cx="35266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targets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FF3CF4C3-4E5B-4C37-B4AE-3307678A08D8}"/>
              </a:ext>
            </a:extLst>
          </p:cNvPr>
          <p:cNvSpPr/>
          <p:nvPr/>
        </p:nvSpPr>
        <p:spPr>
          <a:xfrm>
            <a:off x="7732953" y="4555270"/>
            <a:ext cx="728569" cy="2252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C690687-5156-43AC-9C10-19EB69F7228B}"/>
              </a:ext>
            </a:extLst>
          </p:cNvPr>
          <p:cNvSpPr txBox="1"/>
          <p:nvPr/>
        </p:nvSpPr>
        <p:spPr>
          <a:xfrm>
            <a:off x="7794087" y="4590592"/>
            <a:ext cx="60272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>
                <a:solidFill>
                  <a:schemeClr val="bg1"/>
                </a:solidFill>
              </a:rPr>
              <a:t>mv models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35E84E8-80A3-4ACE-8878-EE33BFD7AED7}"/>
              </a:ext>
            </a:extLst>
          </p:cNvPr>
          <p:cNvCxnSpPr>
            <a:cxnSpLocks/>
          </p:cNvCxnSpPr>
          <p:nvPr/>
        </p:nvCxnSpPr>
        <p:spPr>
          <a:xfrm>
            <a:off x="7251792" y="2811275"/>
            <a:ext cx="0" cy="456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E435A0C-BF40-413B-99B8-05D53BE02212}"/>
              </a:ext>
            </a:extLst>
          </p:cNvPr>
          <p:cNvSpPr txBox="1"/>
          <p:nvPr/>
        </p:nvSpPr>
        <p:spPr>
          <a:xfrm>
            <a:off x="7413969" y="2877242"/>
            <a:ext cx="8883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Feature engineering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71C4743-463D-4F46-9B88-8DC3AC290BF2}"/>
              </a:ext>
            </a:extLst>
          </p:cNvPr>
          <p:cNvSpPr txBox="1"/>
          <p:nvPr/>
        </p:nvSpPr>
        <p:spPr>
          <a:xfrm>
            <a:off x="6425200" y="3354383"/>
            <a:ext cx="180147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C, H, C=C, </a:t>
            </a:r>
            <a:r>
              <a:rPr lang="en-US" sz="900">
                <a:solidFill>
                  <a:schemeClr val="tx2"/>
                </a:solidFill>
              </a:rPr>
              <a:t>C#C</a:t>
            </a:r>
            <a:r>
              <a:rPr lang="en-US" sz="900"/>
              <a:t>, </a:t>
            </a:r>
            <a:r>
              <a:rPr lang="en-US" sz="900" err="1"/>
              <a:t>Ar</a:t>
            </a:r>
            <a:r>
              <a:rPr lang="en-US" sz="900"/>
              <a:t>, O-</a:t>
            </a:r>
            <a:r>
              <a:rPr lang="en-US" sz="900" err="1"/>
              <a:t>alc</a:t>
            </a:r>
            <a:r>
              <a:rPr lang="en-US" sz="900"/>
              <a:t>, O-eth, O-</a:t>
            </a:r>
            <a:r>
              <a:rPr lang="en-US" sz="900" err="1"/>
              <a:t>ald</a:t>
            </a:r>
            <a:r>
              <a:rPr lang="en-US" sz="900"/>
              <a:t>, O-</a:t>
            </a:r>
            <a:r>
              <a:rPr lang="en-US" sz="900" err="1"/>
              <a:t>ket</a:t>
            </a:r>
            <a:r>
              <a:rPr lang="en-US" sz="900"/>
              <a:t>, O-acid, O-ester, </a:t>
            </a:r>
            <a:r>
              <a:rPr lang="en-US" sz="900">
                <a:solidFill>
                  <a:schemeClr val="tx2"/>
                </a:solidFill>
              </a:rPr>
              <a:t>R3, R4</a:t>
            </a:r>
            <a:r>
              <a:rPr lang="en-US" sz="900"/>
              <a:t>, R5, R6, </a:t>
            </a:r>
            <a:r>
              <a:rPr lang="en-US" sz="900">
                <a:solidFill>
                  <a:schemeClr val="tx2"/>
                </a:solidFill>
              </a:rPr>
              <a:t>R7, R8</a:t>
            </a:r>
            <a:r>
              <a:rPr lang="en-US" sz="900"/>
              <a:t>, M, density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0E03F9D-B315-410D-A9DE-CAB5960BD130}"/>
              </a:ext>
            </a:extLst>
          </p:cNvPr>
          <p:cNvSpPr txBox="1"/>
          <p:nvPr/>
        </p:nvSpPr>
        <p:spPr>
          <a:xfrm>
            <a:off x="3574296" y="6153476"/>
            <a:ext cx="23295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solidFill>
                  <a:schemeClr val="tx2"/>
                </a:solidFill>
              </a:rPr>
              <a:t>mv and density are the same information. One can be calculated from the other.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5F05F3-B09D-452B-8313-90E559DEC002}"/>
              </a:ext>
            </a:extLst>
          </p:cNvPr>
          <p:cNvGrpSpPr/>
          <p:nvPr/>
        </p:nvGrpSpPr>
        <p:grpSpPr>
          <a:xfrm>
            <a:off x="2239530" y="1805857"/>
            <a:ext cx="3856470" cy="3919848"/>
            <a:chOff x="422171" y="1805857"/>
            <a:chExt cx="3856470" cy="3919848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D884517-A1B9-43AE-AC12-3EF42D7FF007}"/>
                </a:ext>
              </a:extLst>
            </p:cNvPr>
            <p:cNvGrpSpPr/>
            <p:nvPr/>
          </p:nvGrpSpPr>
          <p:grpSpPr>
            <a:xfrm>
              <a:off x="422171" y="1805857"/>
              <a:ext cx="3856470" cy="3919848"/>
              <a:chOff x="422171" y="1805857"/>
              <a:chExt cx="3856470" cy="391984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02103DF-F107-4F33-904E-2FAAB864CA7D}"/>
                  </a:ext>
                </a:extLst>
              </p:cNvPr>
              <p:cNvGrpSpPr/>
              <p:nvPr/>
            </p:nvGrpSpPr>
            <p:grpSpPr>
              <a:xfrm>
                <a:off x="553186" y="1805857"/>
                <a:ext cx="3725455" cy="1707005"/>
                <a:chOff x="334528" y="1805857"/>
                <a:chExt cx="3725455" cy="170700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F5BF0D6-9E59-4AFD-AA77-A67EB21C10CD}"/>
                    </a:ext>
                  </a:extLst>
                </p:cNvPr>
                <p:cNvSpPr/>
                <p:nvPr/>
              </p:nvSpPr>
              <p:spPr>
                <a:xfrm>
                  <a:off x="1802295" y="2027439"/>
                  <a:ext cx="284922" cy="100053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endParaRPr lang="en-US" sz="160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279ACF-7257-4D72-A3DA-AAA6FF8EF250}"/>
                    </a:ext>
                  </a:extLst>
                </p:cNvPr>
                <p:cNvSpPr txBox="1"/>
                <p:nvPr/>
              </p:nvSpPr>
              <p:spPr>
                <a:xfrm>
                  <a:off x="1451011" y="1805857"/>
                  <a:ext cx="96180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900"/>
                    <a:t>292 organic liquids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604D7A-57D2-4021-94C6-6C75FE17AD5E}"/>
                    </a:ext>
                  </a:extLst>
                </p:cNvPr>
                <p:cNvSpPr txBox="1"/>
                <p:nvPr/>
              </p:nvSpPr>
              <p:spPr>
                <a:xfrm>
                  <a:off x="2375200" y="2058973"/>
                  <a:ext cx="942566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900">
                      <a:solidFill>
                        <a:schemeClr val="tx2"/>
                      </a:solidFill>
                    </a:rPr>
                    <a:t>silicone containing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A1A6901-74C9-459A-B3DF-C09C76DE3ED5}"/>
                    </a:ext>
                  </a:extLst>
                </p:cNvPr>
                <p:cNvSpPr/>
                <p:nvPr/>
              </p:nvSpPr>
              <p:spPr>
                <a:xfrm>
                  <a:off x="1802294" y="2027438"/>
                  <a:ext cx="284922" cy="22981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endParaRPr lang="en-US" sz="160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9508CE3-DA1D-45C2-BBD6-1F187EBFE11D}"/>
                    </a:ext>
                  </a:extLst>
                </p:cNvPr>
                <p:cNvSpPr txBox="1"/>
                <p:nvPr/>
              </p:nvSpPr>
              <p:spPr>
                <a:xfrm>
                  <a:off x="334528" y="2094673"/>
                  <a:ext cx="1157462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5 carbonate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1 anhydride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1 formic acid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1 furan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>
                      <a:solidFill>
                        <a:schemeClr val="tx2"/>
                      </a:solidFill>
                    </a:rPr>
                    <a:t>5 containing C#C/R3/R4/R7/R8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2C4E73F-7225-45C6-A2BD-AC5EB162B95F}"/>
                    </a:ext>
                  </a:extLst>
                </p:cNvPr>
                <p:cNvSpPr/>
                <p:nvPr/>
              </p:nvSpPr>
              <p:spPr>
                <a:xfrm>
                  <a:off x="1802293" y="2260666"/>
                  <a:ext cx="284922" cy="19098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endParaRPr lang="en-US" sz="160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2B09B2E-9B8F-42AD-A0E9-82E65501886E}"/>
                    </a:ext>
                  </a:extLst>
                </p:cNvPr>
                <p:cNvCxnSpPr>
                  <a:cxnSpLocks/>
                  <a:stCxn id="76" idx="3"/>
                  <a:endCxn id="14" idx="1"/>
                </p:cNvCxnSpPr>
                <p:nvPr/>
              </p:nvCxnSpPr>
              <p:spPr>
                <a:xfrm flipV="1">
                  <a:off x="2087216" y="2128223"/>
                  <a:ext cx="287984" cy="14122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4312C35-7FCC-4C28-ADA8-F97DBD5ECA7F}"/>
                    </a:ext>
                  </a:extLst>
                </p:cNvPr>
                <p:cNvCxnSpPr>
                  <a:cxnSpLocks/>
                  <a:stCxn id="81" idx="1"/>
                </p:cNvCxnSpPr>
                <p:nvPr/>
              </p:nvCxnSpPr>
              <p:spPr>
                <a:xfrm flipH="1">
                  <a:off x="1505991" y="2356159"/>
                  <a:ext cx="296302" cy="5291"/>
                </a:xfrm>
                <a:prstGeom prst="straightConnector1">
                  <a:avLst/>
                </a:prstGeom>
                <a:ln w="28575">
                  <a:solidFill>
                    <a:schemeClr val="accent3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0C421D5-125B-45A2-8A60-557865A90146}"/>
                    </a:ext>
                  </a:extLst>
                </p:cNvPr>
                <p:cNvSpPr txBox="1"/>
                <p:nvPr/>
              </p:nvSpPr>
              <p:spPr>
                <a:xfrm>
                  <a:off x="1848923" y="2679484"/>
                  <a:ext cx="19236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900" b="1">
                      <a:solidFill>
                        <a:schemeClr val="bg1"/>
                      </a:solidFill>
                    </a:rPr>
                    <a:t>263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06035E5-365C-4D6E-A158-A8530E43EE64}"/>
                    </a:ext>
                  </a:extLst>
                </p:cNvPr>
                <p:cNvGrpSpPr/>
                <p:nvPr/>
              </p:nvGrpSpPr>
              <p:grpSpPr>
                <a:xfrm>
                  <a:off x="2626478" y="3287576"/>
                  <a:ext cx="225286" cy="225286"/>
                  <a:chOff x="2630557" y="2623930"/>
                  <a:chExt cx="225286" cy="225286"/>
                </a:xfrm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7E689CAA-A26E-44E7-A029-EE63E3FE87A6}"/>
                      </a:ext>
                    </a:extLst>
                  </p:cNvPr>
                  <p:cNvSpPr/>
                  <p:nvPr/>
                </p:nvSpPr>
                <p:spPr>
                  <a:xfrm>
                    <a:off x="2630557" y="2623930"/>
                    <a:ext cx="225286" cy="225286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endParaRPr lang="en-US" sz="16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EBA97FA-A5D7-438F-9B7C-A58041FBB70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690" y="2659252"/>
                    <a:ext cx="10259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900" b="1" err="1">
                        <a:solidFill>
                          <a:schemeClr val="bg1"/>
                        </a:solidFill>
                      </a:rPr>
                      <a:t>st</a:t>
                    </a:r>
                    <a:endParaRPr lang="en-US" sz="9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2A18EC6-8EC1-4CEC-B126-CEA3144CE27D}"/>
                    </a:ext>
                  </a:extLst>
                </p:cNvPr>
                <p:cNvGrpSpPr/>
                <p:nvPr/>
              </p:nvGrpSpPr>
              <p:grpSpPr>
                <a:xfrm>
                  <a:off x="2871043" y="3287576"/>
                  <a:ext cx="225286" cy="225286"/>
                  <a:chOff x="2630557" y="2623930"/>
                  <a:chExt cx="225286" cy="225286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FC0B1687-0DF0-44DC-BCFB-15C2C53486E9}"/>
                      </a:ext>
                    </a:extLst>
                  </p:cNvPr>
                  <p:cNvSpPr/>
                  <p:nvPr/>
                </p:nvSpPr>
                <p:spPr>
                  <a:xfrm>
                    <a:off x="2630557" y="2623930"/>
                    <a:ext cx="225286" cy="225286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endParaRPr lang="en-US" sz="16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443DDEC-BA96-459C-A0D9-FC6DD202712B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560" y="2659252"/>
                    <a:ext cx="16671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900" b="1">
                        <a:solidFill>
                          <a:schemeClr val="bg1"/>
                        </a:solidFill>
                      </a:rPr>
                      <a:t>mv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AD1040C-ABA6-4E47-9F9E-19EAFA720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2402" y="3062290"/>
                  <a:ext cx="0" cy="2252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E95DFD9-7B50-4444-A63F-9DB8E87A63B6}"/>
                    </a:ext>
                  </a:extLst>
                </p:cNvPr>
                <p:cNvSpPr txBox="1"/>
                <p:nvPr/>
              </p:nvSpPr>
              <p:spPr>
                <a:xfrm>
                  <a:off x="2540336" y="2451268"/>
                  <a:ext cx="151964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/>
                    <a:t>Calculated from density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err="1"/>
                    <a:t>SciFinder</a:t>
                  </a:r>
                  <a:endParaRPr lang="en-US" sz="90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 err="1"/>
                    <a:t>ChemSpider</a:t>
                  </a:r>
                  <a:endParaRPr lang="en-US" sz="90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900"/>
                    <a:t>vendors (TCI, Sigma, etc.)</a:t>
                  </a:r>
                </a:p>
              </p:txBody>
            </p:sp>
          </p:grp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CC00D71-F84E-4414-B929-D0BB0E7C9D3F}"/>
                  </a:ext>
                </a:extLst>
              </p:cNvPr>
              <p:cNvSpPr/>
              <p:nvPr/>
            </p:nvSpPr>
            <p:spPr>
              <a:xfrm>
                <a:off x="1090124" y="3287576"/>
                <a:ext cx="480256" cy="2252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292B5C6-A645-42DA-809B-DCAB583C78C8}"/>
                  </a:ext>
                </a:extLst>
              </p:cNvPr>
              <p:cNvSpPr txBox="1"/>
              <p:nvPr/>
            </p:nvSpPr>
            <p:spPr>
              <a:xfrm>
                <a:off x="1151257" y="3322898"/>
                <a:ext cx="35907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>
                    <a:solidFill>
                      <a:schemeClr val="bg1"/>
                    </a:solidFill>
                  </a:rPr>
                  <a:t>smiles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CE47801-E320-4491-93B4-D735618F2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0252" y="4568782"/>
                <a:ext cx="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6C0772A-91AF-4676-9868-715A37F28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843" y="4651513"/>
                <a:ext cx="0" cy="14814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A853C65-1621-40B9-BE75-4F24E8209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7" y="4806285"/>
                <a:ext cx="17644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E1CEE52-237D-4492-BE7C-5837B4C31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877" y="3512862"/>
                <a:ext cx="0" cy="128679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7A33D242-4CDF-4CC7-95D9-0B9631A45B7D}"/>
                  </a:ext>
                </a:extLst>
              </p:cNvPr>
              <p:cNvCxnSpPr/>
              <p:nvPr/>
            </p:nvCxnSpPr>
            <p:spPr>
              <a:xfrm>
                <a:off x="2207459" y="4806285"/>
                <a:ext cx="0" cy="331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584DEF3-F0CF-43E6-9848-D0FDA3A5D102}"/>
                  </a:ext>
                </a:extLst>
              </p:cNvPr>
              <p:cNvSpPr txBox="1"/>
              <p:nvPr/>
            </p:nvSpPr>
            <p:spPr>
              <a:xfrm>
                <a:off x="1347181" y="4812912"/>
                <a:ext cx="50654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predictors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775B898-BBAF-4748-9B2A-1B9557161952}"/>
                  </a:ext>
                </a:extLst>
              </p:cNvPr>
              <p:cNvSpPr txBox="1"/>
              <p:nvPr/>
            </p:nvSpPr>
            <p:spPr>
              <a:xfrm>
                <a:off x="2737040" y="4812912"/>
                <a:ext cx="35266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targets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B62D6B10-A3A2-4AB2-AED6-7389A56A86B2}"/>
                  </a:ext>
                </a:extLst>
              </p:cNvPr>
              <p:cNvSpPr/>
              <p:nvPr/>
            </p:nvSpPr>
            <p:spPr>
              <a:xfrm>
                <a:off x="1830245" y="5225438"/>
                <a:ext cx="727635" cy="2252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4E0D3C-FFD6-4C5E-A416-6B7A6BC6BD88}"/>
                  </a:ext>
                </a:extLst>
              </p:cNvPr>
              <p:cNvSpPr txBox="1"/>
              <p:nvPr/>
            </p:nvSpPr>
            <p:spPr>
              <a:xfrm>
                <a:off x="1917883" y="5260760"/>
                <a:ext cx="55143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r>
                  <a:rPr lang="en-US" sz="900" b="1">
                    <a:solidFill>
                      <a:schemeClr val="bg1"/>
                    </a:solidFill>
                  </a:rPr>
                  <a:t> models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839FED20-BB66-4D85-8CCE-6FFE91EBB234}"/>
                  </a:ext>
                </a:extLst>
              </p:cNvPr>
              <p:cNvSpPr/>
              <p:nvPr/>
            </p:nvSpPr>
            <p:spPr>
              <a:xfrm>
                <a:off x="1829314" y="5500419"/>
                <a:ext cx="728569" cy="2252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CFBF20D-92C4-414C-AC9C-E5C62E4A9CC6}"/>
                  </a:ext>
                </a:extLst>
              </p:cNvPr>
              <p:cNvSpPr txBox="1"/>
              <p:nvPr/>
            </p:nvSpPr>
            <p:spPr>
              <a:xfrm>
                <a:off x="1890448" y="5535741"/>
                <a:ext cx="60272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>
                    <a:solidFill>
                      <a:schemeClr val="bg1"/>
                    </a:solidFill>
                  </a:rPr>
                  <a:t>mv models</a:t>
                </a:r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E98A6C4-3076-4D20-B3D1-847A0AF6D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153" y="3512862"/>
                <a:ext cx="0" cy="4561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B0B107B-C674-433A-8391-C7A76A2ED263}"/>
                  </a:ext>
                </a:extLst>
              </p:cNvPr>
              <p:cNvSpPr txBox="1"/>
              <p:nvPr/>
            </p:nvSpPr>
            <p:spPr>
              <a:xfrm>
                <a:off x="1510330" y="3578829"/>
                <a:ext cx="8883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Feature engineering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5A36D6-EC61-43B6-A79A-AFF0CA61A064}"/>
                  </a:ext>
                </a:extLst>
              </p:cNvPr>
              <p:cNvSpPr txBox="1"/>
              <p:nvPr/>
            </p:nvSpPr>
            <p:spPr>
              <a:xfrm>
                <a:off x="422171" y="4022840"/>
                <a:ext cx="180147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C, H, C=C, </a:t>
                </a:r>
                <a:r>
                  <a:rPr lang="en-US" sz="900">
                    <a:solidFill>
                      <a:schemeClr val="tx2"/>
                    </a:solidFill>
                  </a:rPr>
                  <a:t>C#C</a:t>
                </a:r>
                <a:r>
                  <a:rPr lang="en-US" sz="900"/>
                  <a:t>, </a:t>
                </a:r>
                <a:r>
                  <a:rPr lang="en-US" sz="900" err="1"/>
                  <a:t>Ar</a:t>
                </a:r>
                <a:r>
                  <a:rPr lang="en-US" sz="900"/>
                  <a:t>, O-</a:t>
                </a:r>
                <a:r>
                  <a:rPr lang="en-US" sz="900" err="1"/>
                  <a:t>alc</a:t>
                </a:r>
                <a:r>
                  <a:rPr lang="en-US" sz="900"/>
                  <a:t>, O-eth, O-</a:t>
                </a:r>
                <a:r>
                  <a:rPr lang="en-US" sz="900" err="1"/>
                  <a:t>ald</a:t>
                </a:r>
                <a:r>
                  <a:rPr lang="en-US" sz="900"/>
                  <a:t>, O-</a:t>
                </a:r>
                <a:r>
                  <a:rPr lang="en-US" sz="900" err="1"/>
                  <a:t>ket</a:t>
                </a:r>
                <a:r>
                  <a:rPr lang="en-US" sz="900"/>
                  <a:t>, O-acid, O-ester, </a:t>
                </a:r>
                <a:r>
                  <a:rPr lang="en-US" sz="900">
                    <a:solidFill>
                      <a:schemeClr val="tx2"/>
                    </a:solidFill>
                  </a:rPr>
                  <a:t>R3 (3-membered ring), R4</a:t>
                </a:r>
                <a:r>
                  <a:rPr lang="en-US" sz="900"/>
                  <a:t>, R5, R6, </a:t>
                </a:r>
                <a:r>
                  <a:rPr lang="en-US" sz="900">
                    <a:solidFill>
                      <a:schemeClr val="tx2"/>
                    </a:solidFill>
                  </a:rPr>
                  <a:t>R7, R8</a:t>
                </a:r>
                <a:r>
                  <a:rPr lang="en-US" sz="900"/>
                  <a:t>, M, density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8E11D4-3EDC-4FA9-ADCB-6CEC77803EF1}"/>
                </a:ext>
              </a:extLst>
            </p:cNvPr>
            <p:cNvSpPr txBox="1"/>
            <p:nvPr/>
          </p:nvSpPr>
          <p:spPr>
            <a:xfrm>
              <a:off x="2089039" y="2280801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547762-2BA9-434A-B083-6893456C6633}"/>
                </a:ext>
              </a:extLst>
            </p:cNvPr>
            <p:cNvSpPr txBox="1"/>
            <p:nvPr/>
          </p:nvSpPr>
          <p:spPr>
            <a:xfrm>
              <a:off x="2089039" y="2075931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C70ACE-1564-458E-AAC6-3AE54D1F8AE5}"/>
                </a:ext>
              </a:extLst>
            </p:cNvPr>
            <p:cNvSpPr txBox="1"/>
            <p:nvPr/>
          </p:nvSpPr>
          <p:spPr>
            <a:xfrm>
              <a:off x="2032162" y="3029805"/>
              <a:ext cx="250068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solidFill>
                    <a:schemeClr val="accent2"/>
                  </a:solidFill>
                  <a:latin typeface="Arial" panose="020B0604020202020204" pitchFamily="34" charset="0"/>
                </a:rPr>
                <a:t>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2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linear model (DS1 – liquids)</a:t>
            </a:r>
            <a:endParaRPr lang="en-US">
              <a:latin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14FD1-5240-459A-96FC-B4F1DAEA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51" y="1298571"/>
            <a:ext cx="2781120" cy="2021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D8A2E-E313-432D-A271-A3148D9B10AB}"/>
              </a:ext>
            </a:extLst>
          </p:cNvPr>
          <p:cNvSpPr txBox="1"/>
          <p:nvPr/>
        </p:nvSpPr>
        <p:spPr>
          <a:xfrm>
            <a:off x="1453062" y="1924454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2.43</a:t>
            </a:r>
          </a:p>
          <a:p>
            <a:r>
              <a:rPr lang="en-US" sz="900" err="1"/>
              <a:t>mae</a:t>
            </a:r>
            <a:r>
              <a:rPr lang="en-US" sz="900"/>
              <a:t> = 1.61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D6D04-8BBA-4BA6-BAF2-265AD67A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82" y="1292091"/>
            <a:ext cx="2781120" cy="2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93932-EBEF-483B-A63D-2984A61E3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168" y="4110075"/>
            <a:ext cx="2372109" cy="10936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CF636F1-066A-4E2E-AC30-793C37506738}"/>
              </a:ext>
            </a:extLst>
          </p:cNvPr>
          <p:cNvSpPr txBox="1"/>
          <p:nvPr/>
        </p:nvSpPr>
        <p:spPr>
          <a:xfrm>
            <a:off x="5349801" y="1844932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1.78</a:t>
            </a:r>
          </a:p>
          <a:p>
            <a:r>
              <a:rPr lang="en-US" sz="900" err="1"/>
              <a:t>mae</a:t>
            </a:r>
            <a:r>
              <a:rPr lang="en-US" sz="900"/>
              <a:t> = 1.06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27073-D171-42CE-9F98-6EC82FF7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148" y="1245706"/>
            <a:ext cx="2743305" cy="2126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4563A-749B-40CF-8FDC-88D522D80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2986" y="4110075"/>
            <a:ext cx="2291390" cy="11014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EC09E3-0AB6-4D95-B98F-B487152EC7BD}"/>
              </a:ext>
            </a:extLst>
          </p:cNvPr>
          <p:cNvGrpSpPr/>
          <p:nvPr/>
        </p:nvGrpSpPr>
        <p:grpSpPr>
          <a:xfrm>
            <a:off x="1453062" y="1645503"/>
            <a:ext cx="225286" cy="225286"/>
            <a:chOff x="1691597" y="1809959"/>
            <a:chExt cx="225286" cy="2252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9F481A1-BA07-4142-9143-C9F5805258E3}"/>
                </a:ext>
              </a:extLst>
            </p:cNvPr>
            <p:cNvSpPr/>
            <p:nvPr/>
          </p:nvSpPr>
          <p:spPr>
            <a:xfrm>
              <a:off x="1691597" y="1809959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2E4E7B-7429-40AE-8F9A-41068FF61BEE}"/>
                </a:ext>
              </a:extLst>
            </p:cNvPr>
            <p:cNvSpPr txBox="1"/>
            <p:nvPr/>
          </p:nvSpPr>
          <p:spPr>
            <a:xfrm>
              <a:off x="1719600" y="1845281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4609B-3634-4D22-AE30-49C1DAEC326D}"/>
              </a:ext>
            </a:extLst>
          </p:cNvPr>
          <p:cNvGrpSpPr/>
          <p:nvPr/>
        </p:nvGrpSpPr>
        <p:grpSpPr>
          <a:xfrm>
            <a:off x="5349801" y="1602394"/>
            <a:ext cx="225286" cy="225286"/>
            <a:chOff x="2845136" y="3287576"/>
            <a:chExt cx="225286" cy="22528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E1A138A-E894-457C-93B3-E1A0993C7EE9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6ADE52-C890-42B2-8921-7FBDE1E069D6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8CAE53-A546-43C6-82BC-3E4EF093D770}"/>
              </a:ext>
            </a:extLst>
          </p:cNvPr>
          <p:cNvGrpSpPr/>
          <p:nvPr/>
        </p:nvGrpSpPr>
        <p:grpSpPr>
          <a:xfrm>
            <a:off x="8464059" y="1590883"/>
            <a:ext cx="225286" cy="225286"/>
            <a:chOff x="2845136" y="3287576"/>
            <a:chExt cx="225286" cy="2252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9272AF-FCDC-4FC7-81DD-AE1FB5C1E823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D5C12B8-65E2-4EDA-953E-F3309CDE555A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E6FB35-882A-4734-A5D3-A4C31B8D65EF}"/>
              </a:ext>
            </a:extLst>
          </p:cNvPr>
          <p:cNvSpPr txBox="1"/>
          <p:nvPr/>
        </p:nvSpPr>
        <p:spPr>
          <a:xfrm>
            <a:off x="8387909" y="5371293"/>
            <a:ext cx="232646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Direct relationship between fragments and </a:t>
            </a:r>
            <a:r>
              <a:rPr lang="en-US" sz="900" err="1"/>
              <a:t>st</a:t>
            </a:r>
            <a:r>
              <a:rPr lang="en-US" sz="900"/>
              <a:t> has a degree of linearity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Simple, but possibility of missing features. E.g. at 15 &lt; x &lt; 20.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705115-9E28-4CFB-A0AE-8765DA0FB106}"/>
              </a:ext>
            </a:extLst>
          </p:cNvPr>
          <p:cNvSpPr txBox="1"/>
          <p:nvPr/>
        </p:nvSpPr>
        <p:spPr>
          <a:xfrm>
            <a:off x="5199785" y="5366536"/>
            <a:ext cx="2326467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Good fit, but prone to error (due to power term)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3/5 outliers match mv model’s outliers, the other 2 are </a:t>
            </a:r>
            <a:r>
              <a:rPr lang="en-US" sz="900" b="1"/>
              <a:t>diols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B0857B-6AC1-454B-85E1-4530ABEE4E53}"/>
              </a:ext>
            </a:extLst>
          </p:cNvPr>
          <p:cNvSpPr txBox="1"/>
          <p:nvPr/>
        </p:nvSpPr>
        <p:spPr>
          <a:xfrm>
            <a:off x="8464059" y="1870789"/>
            <a:ext cx="623665" cy="28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/>
              <a:t>rmse = 1.92</a:t>
            </a:r>
          </a:p>
          <a:p>
            <a:r>
              <a:rPr lang="en-US" sz="900" err="1"/>
              <a:t>mae</a:t>
            </a:r>
            <a:r>
              <a:rPr lang="en-US" sz="900"/>
              <a:t> = 1.42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/>
              <p:nvPr/>
            </p:nvSpPr>
            <p:spPr>
              <a:xfrm>
                <a:off x="5892763" y="3432907"/>
                <a:ext cx="1867242" cy="252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63" y="3432907"/>
                <a:ext cx="1867242" cy="252570"/>
              </a:xfrm>
              <a:prstGeom prst="rect">
                <a:avLst/>
              </a:prstGeom>
              <a:blipFill>
                <a:blip r:embed="rId7"/>
                <a:stretch>
                  <a:fillRect l="-9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/>
              <p:nvPr/>
            </p:nvSpPr>
            <p:spPr>
              <a:xfrm>
                <a:off x="8848900" y="3432907"/>
                <a:ext cx="14395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900" y="3432907"/>
                <a:ext cx="1439561" cy="246221"/>
              </a:xfrm>
              <a:prstGeom prst="rect">
                <a:avLst/>
              </a:prstGeom>
              <a:blipFill>
                <a:blip r:embed="rId8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/>
              <p:nvPr/>
            </p:nvSpPr>
            <p:spPr>
              <a:xfrm>
                <a:off x="1784967" y="3433240"/>
                <a:ext cx="15617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67" y="3433240"/>
                <a:ext cx="1561710" cy="246221"/>
              </a:xfrm>
              <a:prstGeom prst="rect">
                <a:avLst/>
              </a:prstGeom>
              <a:blipFill>
                <a:blip r:embed="rId9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AD12CB-5592-454A-A5D0-CD9148798172}"/>
              </a:ext>
            </a:extLst>
          </p:cNvPr>
          <p:cNvCxnSpPr/>
          <p:nvPr/>
        </p:nvCxnSpPr>
        <p:spPr>
          <a:xfrm>
            <a:off x="4499113" y="1351722"/>
            <a:ext cx="0" cy="4962362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AD473E-2137-4BE4-9873-7A64C0E3D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7624" y="3838408"/>
            <a:ext cx="2103513" cy="109366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6DFADFA-0376-472D-84EC-3A6F36160D44}"/>
              </a:ext>
            </a:extLst>
          </p:cNvPr>
          <p:cNvSpPr txBox="1"/>
          <p:nvPr/>
        </p:nvSpPr>
        <p:spPr>
          <a:xfrm>
            <a:off x="1359749" y="5091022"/>
            <a:ext cx="232646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Good fit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900"/>
              <a:t>Mistakes in </a:t>
            </a:r>
            <a:r>
              <a:rPr lang="en-US" sz="900" err="1"/>
              <a:t>SciFinder’s</a:t>
            </a:r>
            <a:r>
              <a:rPr lang="en-US" sz="900"/>
              <a:t> densities: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900"/>
              <a:t>Hexyl </a:t>
            </a:r>
            <a:r>
              <a:rPr lang="en-US" sz="900" err="1"/>
              <a:t>formate</a:t>
            </a:r>
            <a:r>
              <a:rPr lang="en-US" sz="900"/>
              <a:t> </a:t>
            </a:r>
            <a:r>
              <a:rPr lang="en-US" sz="900">
                <a:sym typeface="Wingdings" panose="05000000000000000000" pitchFamily="2" charset="2"/>
              </a:rPr>
              <a:t> </a:t>
            </a:r>
            <a:r>
              <a:rPr lang="en-US" sz="900">
                <a:solidFill>
                  <a:srgbClr val="FF0000"/>
                </a:solidFill>
              </a:rPr>
              <a:t>0.879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900"/>
              <a:t>5-Methyl-2-hexanone </a:t>
            </a:r>
            <a:r>
              <a:rPr lang="en-US" sz="900">
                <a:sym typeface="Wingdings" panose="05000000000000000000" pitchFamily="2" charset="2"/>
              </a:rPr>
              <a:t> </a:t>
            </a:r>
            <a:r>
              <a:rPr lang="en-US" sz="900">
                <a:solidFill>
                  <a:srgbClr val="FF0000"/>
                </a:solidFill>
                <a:sym typeface="Wingdings" panose="05000000000000000000" pitchFamily="2" charset="2"/>
              </a:rPr>
              <a:t>0.814</a:t>
            </a:r>
          </a:p>
          <a:p>
            <a:pPr marL="630238" lvl="1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Propyl acetate  </a:t>
            </a:r>
            <a:r>
              <a:rPr lang="en-US" sz="900">
                <a:solidFill>
                  <a:srgbClr val="92D050"/>
                </a:solidFill>
                <a:sym typeface="Wingdings" panose="05000000000000000000" pitchFamily="2" charset="2"/>
              </a:rPr>
              <a:t>0.888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  <a:sym typeface="Wingdings" panose="05000000000000000000" pitchFamily="2" charset="2"/>
              </a:rPr>
              <a:t># TODO: correct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/>
              <p:nvPr/>
            </p:nvSpPr>
            <p:spPr>
              <a:xfrm>
                <a:off x="5882942" y="3744765"/>
                <a:ext cx="11211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42" y="3744765"/>
                <a:ext cx="1121138" cy="138499"/>
              </a:xfrm>
              <a:prstGeom prst="rect">
                <a:avLst/>
              </a:prstGeom>
              <a:blipFill>
                <a:blip r:embed="rId11"/>
                <a:stretch>
                  <a:fillRect l="-3804" t="-30435" r="-1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/>
              <p:nvPr/>
            </p:nvSpPr>
            <p:spPr>
              <a:xfrm>
                <a:off x="8883352" y="3750663"/>
                <a:ext cx="13274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 / M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352" y="3750663"/>
                <a:ext cx="1327447" cy="138499"/>
              </a:xfrm>
              <a:prstGeom prst="rect">
                <a:avLst/>
              </a:prstGeom>
              <a:blipFill>
                <a:blip r:embed="rId12"/>
                <a:stretch>
                  <a:fillRect l="-3211" t="-3043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57FBB00-2B1A-41B2-A892-A7DCFBD8458B}"/>
              </a:ext>
            </a:extLst>
          </p:cNvPr>
          <p:cNvGrpSpPr/>
          <p:nvPr/>
        </p:nvGrpSpPr>
        <p:grpSpPr>
          <a:xfrm>
            <a:off x="9223792" y="433791"/>
            <a:ext cx="2545893" cy="418730"/>
            <a:chOff x="7742568" y="478669"/>
            <a:chExt cx="2545893" cy="4187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316BA5-13A4-48F8-A459-3FAE8F1B58B5}"/>
                </a:ext>
              </a:extLst>
            </p:cNvPr>
            <p:cNvSpPr txBox="1"/>
            <p:nvPr/>
          </p:nvSpPr>
          <p:spPr>
            <a:xfrm>
              <a:off x="8486985" y="481901"/>
              <a:ext cx="1801476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dirty="0"/>
                <a:t>C, H, C=C, (</a:t>
              </a:r>
              <a:r>
                <a:rPr lang="en-US" sz="900" dirty="0">
                  <a:solidFill>
                    <a:schemeClr val="tx2"/>
                  </a:solidFill>
                </a:rPr>
                <a:t>C#C)</a:t>
              </a:r>
              <a:r>
                <a:rPr lang="en-US" sz="900" dirty="0"/>
                <a:t>, </a:t>
              </a:r>
              <a:r>
                <a:rPr lang="en-US" sz="900" dirty="0" err="1"/>
                <a:t>Ar</a:t>
              </a:r>
              <a:r>
                <a:rPr lang="en-US" sz="900" dirty="0"/>
                <a:t>, O-</a:t>
              </a:r>
              <a:r>
                <a:rPr lang="en-US" sz="900" dirty="0" err="1"/>
                <a:t>alc</a:t>
              </a:r>
              <a:r>
                <a:rPr lang="en-US" sz="900" dirty="0"/>
                <a:t>, O-eth, O-</a:t>
              </a:r>
              <a:r>
                <a:rPr lang="en-US" sz="900" dirty="0" err="1"/>
                <a:t>ald</a:t>
              </a:r>
              <a:r>
                <a:rPr lang="en-US" sz="900" dirty="0"/>
                <a:t>, O-</a:t>
              </a:r>
              <a:r>
                <a:rPr lang="en-US" sz="900" dirty="0" err="1"/>
                <a:t>ket</a:t>
              </a:r>
              <a:r>
                <a:rPr lang="en-US" sz="900" dirty="0"/>
                <a:t>, O-acid, O-ester, (</a:t>
              </a:r>
              <a:r>
                <a:rPr lang="en-US" sz="900" dirty="0">
                  <a:solidFill>
                    <a:schemeClr val="tx2"/>
                  </a:solidFill>
                </a:rPr>
                <a:t>R3), (R4)</a:t>
              </a:r>
              <a:r>
                <a:rPr lang="en-US" sz="900" dirty="0"/>
                <a:t>, R5, R6, (</a:t>
              </a:r>
              <a:r>
                <a:rPr lang="en-US" sz="900" dirty="0">
                  <a:solidFill>
                    <a:schemeClr val="tx2"/>
                  </a:solidFill>
                </a:rPr>
                <a:t>R7), (R8)</a:t>
              </a:r>
              <a:endParaRPr lang="en-US" sz="9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E5E59E-F4A9-4924-A60E-2D0DDBE841CA}"/>
                </a:ext>
              </a:extLst>
            </p:cNvPr>
            <p:cNvSpPr txBox="1"/>
            <p:nvPr/>
          </p:nvSpPr>
          <p:spPr>
            <a:xfrm>
              <a:off x="7742568" y="478669"/>
              <a:ext cx="112113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/>
                <a:t>Regressors: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1AC06F5-772A-43B1-AC38-93230552BF5C}"/>
              </a:ext>
            </a:extLst>
          </p:cNvPr>
          <p:cNvSpPr txBox="1"/>
          <p:nvPr/>
        </p:nvSpPr>
        <p:spPr>
          <a:xfrm>
            <a:off x="4940862" y="3474850"/>
            <a:ext cx="106849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err="1"/>
              <a:t>Parachor</a:t>
            </a:r>
            <a:r>
              <a:rPr lang="en-US" sz="900"/>
              <a:t> model</a:t>
            </a:r>
            <a:endParaRPr lang="en-US" sz="900" b="1">
              <a:solidFill>
                <a:srgbClr val="92D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91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1FE4771-87AB-41F2-B1CD-86799ABD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988" y="4373367"/>
            <a:ext cx="2274476" cy="11014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CDB361-EEC0-4F0E-AEE6-D1F31809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69" y="4316722"/>
            <a:ext cx="2351436" cy="1150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C3EB1-987C-4174-AB6F-E0A5EEF3E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56" y="1563533"/>
            <a:ext cx="2793074" cy="2107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D43FB-6002-4685-955F-F87AE1E5F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868" y="4388873"/>
            <a:ext cx="2366410" cy="111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6DFE0-A8CB-4B97-B270-7351E466A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315" y="1563533"/>
            <a:ext cx="2793080" cy="2122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9B0C2-347C-4EB6-AE14-7067C92FD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294" y="1680167"/>
            <a:ext cx="2721435" cy="2093876"/>
          </a:xfrm>
          <a:prstGeom prst="rect">
            <a:avLst/>
          </a:prstGeom>
        </p:spPr>
      </p:pic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linear model (DS1 – liquids) - short</a:t>
            </a:r>
            <a:endParaRPr lang="en-US">
              <a:latin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D8A2E-E313-432D-A271-A3148D9B10AB}"/>
              </a:ext>
            </a:extLst>
          </p:cNvPr>
          <p:cNvSpPr txBox="1"/>
          <p:nvPr/>
        </p:nvSpPr>
        <p:spPr>
          <a:xfrm>
            <a:off x="1453062" y="2358915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2.62</a:t>
            </a:r>
          </a:p>
          <a:p>
            <a:r>
              <a:rPr lang="en-US" sz="900" err="1"/>
              <a:t>mae</a:t>
            </a:r>
            <a:r>
              <a:rPr lang="en-US" sz="900"/>
              <a:t> = 1.80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F636F1-066A-4E2E-AC30-793C37506738}"/>
              </a:ext>
            </a:extLst>
          </p:cNvPr>
          <p:cNvSpPr txBox="1"/>
          <p:nvPr/>
        </p:nvSpPr>
        <p:spPr>
          <a:xfrm>
            <a:off x="5349801" y="2116598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1.67</a:t>
            </a:r>
          </a:p>
          <a:p>
            <a:r>
              <a:rPr lang="en-US" sz="900" err="1"/>
              <a:t>mae</a:t>
            </a:r>
            <a:r>
              <a:rPr lang="en-US" sz="900"/>
              <a:t> = 0.93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EC09E3-0AB6-4D95-B98F-B487152EC7BD}"/>
              </a:ext>
            </a:extLst>
          </p:cNvPr>
          <p:cNvGrpSpPr/>
          <p:nvPr/>
        </p:nvGrpSpPr>
        <p:grpSpPr>
          <a:xfrm>
            <a:off x="1453062" y="2079964"/>
            <a:ext cx="225286" cy="225286"/>
            <a:chOff x="1691597" y="1809959"/>
            <a:chExt cx="225286" cy="2252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9F481A1-BA07-4142-9143-C9F5805258E3}"/>
                </a:ext>
              </a:extLst>
            </p:cNvPr>
            <p:cNvSpPr/>
            <p:nvPr/>
          </p:nvSpPr>
          <p:spPr>
            <a:xfrm>
              <a:off x="1691597" y="1809959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2E4E7B-7429-40AE-8F9A-41068FF61BEE}"/>
                </a:ext>
              </a:extLst>
            </p:cNvPr>
            <p:cNvSpPr txBox="1"/>
            <p:nvPr/>
          </p:nvSpPr>
          <p:spPr>
            <a:xfrm>
              <a:off x="1719600" y="1845281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4609B-3634-4D22-AE30-49C1DAEC326D}"/>
              </a:ext>
            </a:extLst>
          </p:cNvPr>
          <p:cNvGrpSpPr/>
          <p:nvPr/>
        </p:nvGrpSpPr>
        <p:grpSpPr>
          <a:xfrm>
            <a:off x="5349801" y="1874060"/>
            <a:ext cx="225286" cy="225286"/>
            <a:chOff x="2845136" y="3287576"/>
            <a:chExt cx="225286" cy="22528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E1A138A-E894-457C-93B3-E1A0993C7EE9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6ADE52-C890-42B2-8921-7FBDE1E069D6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8CAE53-A546-43C6-82BC-3E4EF093D770}"/>
              </a:ext>
            </a:extLst>
          </p:cNvPr>
          <p:cNvGrpSpPr/>
          <p:nvPr/>
        </p:nvGrpSpPr>
        <p:grpSpPr>
          <a:xfrm>
            <a:off x="8464059" y="1882206"/>
            <a:ext cx="225286" cy="225286"/>
            <a:chOff x="2845136" y="3287576"/>
            <a:chExt cx="225286" cy="2252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9272AF-FCDC-4FC7-81DD-AE1FB5C1E823}"/>
                </a:ext>
              </a:extLst>
            </p:cNvPr>
            <p:cNvSpPr/>
            <p:nvPr/>
          </p:nvSpPr>
          <p:spPr>
            <a:xfrm>
              <a:off x="2845136" y="3287576"/>
              <a:ext cx="225286" cy="225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D5C12B8-65E2-4EDA-953E-F3309CDE555A}"/>
                </a:ext>
              </a:extLst>
            </p:cNvPr>
            <p:cNvSpPr txBox="1"/>
            <p:nvPr/>
          </p:nvSpPr>
          <p:spPr>
            <a:xfrm>
              <a:off x="2906269" y="3322898"/>
              <a:ext cx="10259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err="1">
                  <a:solidFill>
                    <a:schemeClr val="bg1"/>
                  </a:solidFill>
                </a:rPr>
                <a:t>st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1B0857B-6AC1-454B-85E1-4530ABEE4E53}"/>
              </a:ext>
            </a:extLst>
          </p:cNvPr>
          <p:cNvSpPr txBox="1"/>
          <p:nvPr/>
        </p:nvSpPr>
        <p:spPr>
          <a:xfrm>
            <a:off x="8464059" y="2162112"/>
            <a:ext cx="623665" cy="28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/>
              <a:t>rmse = 1.59</a:t>
            </a:r>
          </a:p>
          <a:p>
            <a:r>
              <a:rPr lang="en-US" sz="900" err="1"/>
              <a:t>mae</a:t>
            </a:r>
            <a:r>
              <a:rPr lang="en-US" sz="900"/>
              <a:t> = 1.23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/>
              <p:nvPr/>
            </p:nvSpPr>
            <p:spPr>
              <a:xfrm>
                <a:off x="5534958" y="3704573"/>
                <a:ext cx="1867242" cy="252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ABBFC0-F7FC-40FA-95AC-5D494904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58" y="3704573"/>
                <a:ext cx="1867242" cy="252570"/>
              </a:xfrm>
              <a:prstGeom prst="rect">
                <a:avLst/>
              </a:prstGeom>
              <a:blipFill>
                <a:blip r:embed="rId8"/>
                <a:stretch>
                  <a:fillRect l="-980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/>
              <p:nvPr/>
            </p:nvSpPr>
            <p:spPr>
              <a:xfrm>
                <a:off x="8848900" y="3724230"/>
                <a:ext cx="14395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FC323E-B46C-44FA-BC6C-2EDD2D7A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900" y="3724230"/>
                <a:ext cx="1439561" cy="246221"/>
              </a:xfrm>
              <a:prstGeom prst="rect">
                <a:avLst/>
              </a:prstGeom>
              <a:blipFill>
                <a:blip r:embed="rId9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/>
              <p:nvPr/>
            </p:nvSpPr>
            <p:spPr>
              <a:xfrm>
                <a:off x="1784967" y="3867701"/>
                <a:ext cx="15617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sz="1100" err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211DD92-994D-4565-BB6C-C36055755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67" y="3867701"/>
                <a:ext cx="1561710" cy="246221"/>
              </a:xfrm>
              <a:prstGeom prst="rect">
                <a:avLst/>
              </a:prstGeom>
              <a:blipFill>
                <a:blip r:embed="rId10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AD12CB-5592-454A-A5D0-CD9148798172}"/>
              </a:ext>
            </a:extLst>
          </p:cNvPr>
          <p:cNvCxnSpPr/>
          <p:nvPr/>
        </p:nvCxnSpPr>
        <p:spPr>
          <a:xfrm>
            <a:off x="4499113" y="1351722"/>
            <a:ext cx="0" cy="4962362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/>
              <p:nvPr/>
            </p:nvSpPr>
            <p:spPr>
              <a:xfrm>
                <a:off x="5882942" y="4016431"/>
                <a:ext cx="11211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3870ED-3E0E-401E-B50A-193D545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42" y="4016431"/>
                <a:ext cx="1121138" cy="138499"/>
              </a:xfrm>
              <a:prstGeom prst="rect">
                <a:avLst/>
              </a:prstGeom>
              <a:blipFill>
                <a:blip r:embed="rId11"/>
                <a:stretch>
                  <a:fillRect l="-3804" t="-30435" r="-1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/>
              <p:nvPr/>
            </p:nvSpPr>
            <p:spPr>
              <a:xfrm>
                <a:off x="8883352" y="4041986"/>
                <a:ext cx="13274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00"/>
                  <a:t> = fragment counts / M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A847C6-4E48-4EC3-8290-1CBA9544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352" y="4041986"/>
                <a:ext cx="1327447" cy="138499"/>
              </a:xfrm>
              <a:prstGeom prst="rect">
                <a:avLst/>
              </a:prstGeom>
              <a:blipFill>
                <a:blip r:embed="rId12"/>
                <a:stretch>
                  <a:fillRect l="-3211" t="-3043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D69C324-0C79-470D-93B3-E2F87ABA29D1}"/>
              </a:ext>
            </a:extLst>
          </p:cNvPr>
          <p:cNvGrpSpPr/>
          <p:nvPr/>
        </p:nvGrpSpPr>
        <p:grpSpPr>
          <a:xfrm>
            <a:off x="9128712" y="264452"/>
            <a:ext cx="2545893" cy="631795"/>
            <a:chOff x="8274128" y="306340"/>
            <a:chExt cx="2545893" cy="6317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1B5B46-E978-4B2C-98ED-700CD198B362}"/>
                </a:ext>
              </a:extLst>
            </p:cNvPr>
            <p:cNvSpPr txBox="1"/>
            <p:nvPr/>
          </p:nvSpPr>
          <p:spPr>
            <a:xfrm>
              <a:off x="8274128" y="799636"/>
              <a:ext cx="232646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/>
                <a:t>Short = excluding alcohols, acids, aldehydes</a:t>
              </a:r>
              <a:endParaRPr lang="en-US" sz="900">
                <a:solidFill>
                  <a:srgbClr val="92D050"/>
                </a:solidFill>
                <a:sym typeface="Wingdings" panose="05000000000000000000" pitchFamily="2" charset="2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16246B-9157-4EB8-AAD9-F50B91B9C492}"/>
                </a:ext>
              </a:extLst>
            </p:cNvPr>
            <p:cNvGrpSpPr/>
            <p:nvPr/>
          </p:nvGrpSpPr>
          <p:grpSpPr>
            <a:xfrm>
              <a:off x="8274128" y="306340"/>
              <a:ext cx="2545893" cy="418730"/>
              <a:chOff x="7742568" y="478669"/>
              <a:chExt cx="2545893" cy="41873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E3BE66-DE4F-4AEF-BE21-AA8174F381CA}"/>
                  </a:ext>
                </a:extLst>
              </p:cNvPr>
              <p:cNvSpPr txBox="1"/>
              <p:nvPr/>
            </p:nvSpPr>
            <p:spPr>
              <a:xfrm>
                <a:off x="8486985" y="481901"/>
                <a:ext cx="1801476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dirty="0"/>
                  <a:t>C, H, C=C, (</a:t>
                </a:r>
                <a:r>
                  <a:rPr lang="en-US" sz="900" dirty="0">
                    <a:solidFill>
                      <a:schemeClr val="tx2"/>
                    </a:solidFill>
                  </a:rPr>
                  <a:t>C#C)</a:t>
                </a:r>
                <a:r>
                  <a:rPr lang="en-US" sz="900" dirty="0"/>
                  <a:t>, </a:t>
                </a:r>
                <a:r>
                  <a:rPr lang="en-US" sz="900" dirty="0" err="1"/>
                  <a:t>Ar</a:t>
                </a:r>
                <a:r>
                  <a:rPr lang="en-US" sz="900" dirty="0"/>
                  <a:t>, (</a:t>
                </a:r>
                <a:r>
                  <a:rPr lang="en-US" sz="900" dirty="0">
                    <a:solidFill>
                      <a:schemeClr val="tx2"/>
                    </a:solidFill>
                  </a:rPr>
                  <a:t>O-</a:t>
                </a:r>
                <a:r>
                  <a:rPr lang="en-US" sz="900" dirty="0" err="1">
                    <a:solidFill>
                      <a:schemeClr val="tx2"/>
                    </a:solidFill>
                  </a:rPr>
                  <a:t>alc</a:t>
                </a:r>
                <a:r>
                  <a:rPr lang="en-US" sz="900" dirty="0">
                    <a:solidFill>
                      <a:schemeClr val="tx2"/>
                    </a:solidFill>
                  </a:rPr>
                  <a:t>)</a:t>
                </a:r>
                <a:r>
                  <a:rPr lang="en-US" sz="900" dirty="0"/>
                  <a:t>, O-eth, (</a:t>
                </a:r>
                <a:r>
                  <a:rPr lang="en-US" sz="900" dirty="0">
                    <a:solidFill>
                      <a:schemeClr val="tx2"/>
                    </a:solidFill>
                  </a:rPr>
                  <a:t>O-</a:t>
                </a:r>
                <a:r>
                  <a:rPr lang="en-US" sz="900" dirty="0" err="1">
                    <a:solidFill>
                      <a:schemeClr val="tx2"/>
                    </a:solidFill>
                  </a:rPr>
                  <a:t>ald</a:t>
                </a:r>
                <a:r>
                  <a:rPr lang="en-US" sz="900" dirty="0">
                    <a:solidFill>
                      <a:schemeClr val="tx2"/>
                    </a:solidFill>
                  </a:rPr>
                  <a:t>)</a:t>
                </a:r>
                <a:r>
                  <a:rPr lang="en-US" sz="900" dirty="0"/>
                  <a:t>, O-</a:t>
                </a:r>
                <a:r>
                  <a:rPr lang="en-US" sz="900" dirty="0" err="1"/>
                  <a:t>ket</a:t>
                </a:r>
                <a:r>
                  <a:rPr lang="en-US" sz="900" dirty="0"/>
                  <a:t>, (</a:t>
                </a:r>
                <a:r>
                  <a:rPr lang="en-US" sz="900" dirty="0">
                    <a:solidFill>
                      <a:schemeClr val="tx2"/>
                    </a:solidFill>
                  </a:rPr>
                  <a:t>O-acid)</a:t>
                </a:r>
                <a:r>
                  <a:rPr lang="en-US" sz="900" dirty="0"/>
                  <a:t>, O-ester, (</a:t>
                </a:r>
                <a:r>
                  <a:rPr lang="en-US" sz="900" dirty="0">
                    <a:solidFill>
                      <a:schemeClr val="tx2"/>
                    </a:solidFill>
                  </a:rPr>
                  <a:t>R3), (R4)</a:t>
                </a:r>
                <a:r>
                  <a:rPr lang="en-US" sz="900" dirty="0"/>
                  <a:t>, R5, R6, (</a:t>
                </a:r>
                <a:r>
                  <a:rPr lang="en-US" sz="900" dirty="0">
                    <a:solidFill>
                      <a:schemeClr val="tx2"/>
                    </a:solidFill>
                  </a:rPr>
                  <a:t>R7), (R8)</a:t>
                </a:r>
                <a:endParaRPr lang="en-US" sz="9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B8BBD1-7942-446C-AD77-B40BCBC8289E}"/>
                  </a:ext>
                </a:extLst>
              </p:cNvPr>
              <p:cNvSpPr txBox="1"/>
              <p:nvPr/>
            </p:nvSpPr>
            <p:spPr>
              <a:xfrm>
                <a:off x="7742568" y="478669"/>
                <a:ext cx="11211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/>
                  <a:t>Regressors: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5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linear model (DS1 – liquids, DS2 - Polymers)</a:t>
            </a:r>
            <a:endParaRPr lang="en-US">
              <a:latin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78702-AE35-433F-A075-612FEE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08" y="1402362"/>
            <a:ext cx="3027077" cy="2195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70F77-18F0-4E0D-BE4C-C063ED72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47" y="3785154"/>
            <a:ext cx="2559956" cy="13103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3D124A-AE92-40DA-A020-09AE3664446D}"/>
              </a:ext>
            </a:extLst>
          </p:cNvPr>
          <p:cNvSpPr txBox="1"/>
          <p:nvPr/>
        </p:nvSpPr>
        <p:spPr>
          <a:xfrm>
            <a:off x="1627947" y="5353286"/>
            <a:ext cx="2326467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Before transformation, linearity holds. This is hardly special since the surface tension reduced to the power of 1/4</a:t>
            </a:r>
            <a:r>
              <a:rPr lang="en-US" sz="900" baseline="30000"/>
              <a:t>th</a:t>
            </a:r>
            <a:r>
              <a:rPr lang="en-US" sz="900"/>
              <a:t> is highly swamped by mv which is proven to be a linear combination of fragments</a:t>
            </a:r>
            <a:endParaRPr lang="en-US" sz="900" b="1">
              <a:solidFill>
                <a:srgbClr val="92D050"/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8A11F-E82E-4715-B83C-E3E39BE24D0A}"/>
              </a:ext>
            </a:extLst>
          </p:cNvPr>
          <p:cNvSpPr txBox="1"/>
          <p:nvPr/>
        </p:nvSpPr>
        <p:spPr>
          <a:xfrm>
            <a:off x="1744610" y="1824676"/>
            <a:ext cx="612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5.97</a:t>
            </a:r>
          </a:p>
          <a:p>
            <a:r>
              <a:rPr lang="en-US" sz="900" err="1"/>
              <a:t>mae</a:t>
            </a:r>
            <a:r>
              <a:rPr lang="en-US" sz="900"/>
              <a:t> = 3.63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20B1C-77D1-42C7-8F1E-1799764ED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844" y="1551906"/>
            <a:ext cx="2922521" cy="21645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3B60898-32B6-4194-A0F2-6D809A5CA170}"/>
              </a:ext>
            </a:extLst>
          </p:cNvPr>
          <p:cNvSpPr txBox="1"/>
          <p:nvPr/>
        </p:nvSpPr>
        <p:spPr>
          <a:xfrm>
            <a:off x="5594368" y="2162327"/>
            <a:ext cx="676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/>
              <a:t>rmse = 21.65</a:t>
            </a:r>
          </a:p>
          <a:p>
            <a:r>
              <a:rPr lang="en-US" sz="900" err="1"/>
              <a:t>mae</a:t>
            </a:r>
            <a:r>
              <a:rPr lang="en-US" sz="900"/>
              <a:t> = 20.97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A73E90-F574-4AA6-89EA-C7559231A655}"/>
              </a:ext>
            </a:extLst>
          </p:cNvPr>
          <p:cNvGrpSpPr/>
          <p:nvPr/>
        </p:nvGrpSpPr>
        <p:grpSpPr>
          <a:xfrm>
            <a:off x="5594368" y="1883376"/>
            <a:ext cx="225286" cy="225286"/>
            <a:chOff x="1691597" y="1809959"/>
            <a:chExt cx="225286" cy="2252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40343D0-2157-4938-B7A2-E0CB0BF2BA9B}"/>
                </a:ext>
              </a:extLst>
            </p:cNvPr>
            <p:cNvSpPr/>
            <p:nvPr/>
          </p:nvSpPr>
          <p:spPr>
            <a:xfrm>
              <a:off x="1691597" y="1809959"/>
              <a:ext cx="225286" cy="2252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039292-BF7C-429E-AB21-1699BDB36E7C}"/>
                </a:ext>
              </a:extLst>
            </p:cNvPr>
            <p:cNvSpPr txBox="1"/>
            <p:nvPr/>
          </p:nvSpPr>
          <p:spPr>
            <a:xfrm>
              <a:off x="1719600" y="1845281"/>
              <a:ext cx="16671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mv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181BD-323C-4C7D-9E39-91E1DB74F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727" y="4047969"/>
            <a:ext cx="2060506" cy="16364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7D6674F-9125-44FD-9D34-2EC5CD90A5A6}"/>
              </a:ext>
            </a:extLst>
          </p:cNvPr>
          <p:cNvSpPr txBox="1"/>
          <p:nvPr/>
        </p:nvSpPr>
        <p:spPr>
          <a:xfrm>
            <a:off x="8631724" y="2162327"/>
            <a:ext cx="2326467" cy="29392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Predicted mv of polymers are consistently below measured value. This is easily explained by the increase in density as degree of polymerization increases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Dataset is very limited due to absence of molecular weight. The overestimation of molar volume interestingly seems to be constant.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Without correction of molar volume, it is impossible to use liquids dataset to predict </a:t>
            </a:r>
            <a:r>
              <a:rPr lang="en-US" sz="900" err="1"/>
              <a:t>st</a:t>
            </a:r>
            <a:r>
              <a:rPr lang="en-US" sz="900"/>
              <a:t> of polymers. Even then, </a:t>
            </a:r>
            <a:r>
              <a:rPr lang="en-US" sz="900" err="1"/>
              <a:t>parachor</a:t>
            </a:r>
            <a:r>
              <a:rPr lang="en-US" sz="900"/>
              <a:t> model is very sensitive to error in molar volume.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When density can be accurately measured, there is a good chance polymer </a:t>
            </a:r>
            <a:r>
              <a:rPr lang="en-US" sz="900" err="1">
                <a:sym typeface="Wingdings" panose="05000000000000000000" pitchFamily="2" charset="2"/>
              </a:rPr>
              <a:t>st</a:t>
            </a:r>
            <a:r>
              <a:rPr lang="en-US" sz="900">
                <a:sym typeface="Wingdings" panose="05000000000000000000" pitchFamily="2" charset="2"/>
              </a:rPr>
              <a:t> can be predicted with linear model, at least within a class of similar polymers.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  <a:sym typeface="Wingdings" panose="05000000000000000000" pitchFamily="2" charset="2"/>
              </a:rPr>
              <a:t>#TODO: build linear model for mv from DS2</a:t>
            </a:r>
          </a:p>
        </p:txBody>
      </p:sp>
    </p:spTree>
    <p:extLst>
      <p:ext uri="{BB962C8B-B14F-4D97-AF65-F5344CB8AC3E}">
        <p14:creationId xmlns:p14="http://schemas.microsoft.com/office/powerpoint/2010/main" val="34911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995D03-8715-4928-9F6C-77AA316909AE}"/>
              </a:ext>
            </a:extLst>
          </p:cNvPr>
          <p:cNvSpPr txBox="1"/>
          <p:nvPr/>
        </p:nvSpPr>
        <p:spPr>
          <a:xfrm>
            <a:off x="8699631" y="1885383"/>
            <a:ext cx="2326467" cy="3762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>
                <a:solidFill>
                  <a:schemeClr val="accent2"/>
                </a:solidFill>
                <a:sym typeface="Wingdings" panose="05000000000000000000" pitchFamily="2" charset="2"/>
              </a:rPr>
              <a:t>Workflow</a:t>
            </a:r>
          </a:p>
          <a:p>
            <a:endParaRPr lang="en-US" sz="900" b="1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263 datapoints are split into test set (23) and train set (240).</a:t>
            </a:r>
          </a:p>
          <a:p>
            <a:endParaRPr lang="en-US" sz="900">
              <a:sym typeface="Wingdings" panose="05000000000000000000" pitchFamily="2" charset="2"/>
            </a:endParaRPr>
          </a:p>
          <a:p>
            <a:r>
              <a:rPr lang="en-US" sz="900"/>
              <a:t>Test data points are picked as suggested by the literature from which DS1 is taken from.</a:t>
            </a:r>
            <a:endParaRPr lang="en-US" sz="900">
              <a:sym typeface="Wingdings" panose="05000000000000000000" pitchFamily="2" charset="2"/>
            </a:endParaRPr>
          </a:p>
          <a:p>
            <a:endParaRPr lang="en-US" sz="900">
              <a:sym typeface="Wingdings" panose="05000000000000000000" pitchFamily="2" charset="2"/>
            </a:endParaRPr>
          </a:p>
          <a:p>
            <a:endParaRPr lang="en-US" sz="900">
              <a:sym typeface="Wingdings" panose="05000000000000000000" pitchFamily="2" charset="2"/>
            </a:endParaRPr>
          </a:p>
          <a:p>
            <a:r>
              <a:rPr lang="en-US" sz="900" b="1">
                <a:sym typeface="Wingdings" panose="05000000000000000000" pitchFamily="2" charset="2"/>
              </a:rPr>
              <a:t>Training loop</a:t>
            </a:r>
          </a:p>
          <a:p>
            <a:endParaRPr lang="en-US" sz="900" b="1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For each iteration (out of 250):</a:t>
            </a:r>
          </a:p>
          <a:p>
            <a:pPr marL="40322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Train set is split into 5 (fixed seed)</a:t>
            </a:r>
          </a:p>
          <a:p>
            <a:pPr marL="40322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For each split (out of 5):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r>
              <a:rPr lang="en-US" sz="900">
                <a:sym typeface="Wingdings" panose="05000000000000000000" pitchFamily="2" charset="2"/>
              </a:rPr>
              <a:t>1 split  validation set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r>
              <a:rPr lang="en-US" sz="900">
                <a:sym typeface="Wingdings" panose="05000000000000000000" pitchFamily="2" charset="2"/>
              </a:rPr>
              <a:t>4 splits  cv train set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r>
              <a:rPr lang="en-US" sz="900">
                <a:sym typeface="Wingdings" panose="05000000000000000000" pitchFamily="2" charset="2"/>
              </a:rPr>
              <a:t>XGB is trained on cv train set and tested on validation set</a:t>
            </a:r>
          </a:p>
          <a:p>
            <a:pPr marL="39687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Average score for 5 splits is computed</a:t>
            </a:r>
          </a:p>
          <a:p>
            <a:pPr marL="396875" indent="-171450">
              <a:buFont typeface="Arial" panose="020B0604020202020204" pitchFamily="34" charset="0"/>
              <a:buChar char="•"/>
            </a:pPr>
            <a:r>
              <a:rPr lang="en-US" sz="900">
                <a:sym typeface="Wingdings" panose="05000000000000000000" pitchFamily="2" charset="2"/>
              </a:rPr>
              <a:t>BO with </a:t>
            </a:r>
            <a:r>
              <a:rPr lang="en-US" sz="900" err="1">
                <a:sym typeface="Wingdings" panose="05000000000000000000" pitchFamily="2" charset="2"/>
              </a:rPr>
              <a:t>tpe</a:t>
            </a:r>
            <a:r>
              <a:rPr lang="en-US" sz="900">
                <a:sym typeface="Wingdings" panose="05000000000000000000" pitchFamily="2" charset="2"/>
              </a:rPr>
              <a:t> suggests new hyperparameters for next iteration</a:t>
            </a:r>
          </a:p>
          <a:p>
            <a:pPr marL="628650" indent="-171450">
              <a:buFont typeface="Courier New" panose="02070309020205020404" pitchFamily="49" charset="0"/>
              <a:buChar char="o"/>
            </a:pPr>
            <a:endParaRPr lang="en-US" sz="900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Final model is trained on the full train set (240) with best hyperparameters.</a:t>
            </a:r>
          </a:p>
          <a:p>
            <a:endParaRPr lang="en-US" sz="900">
              <a:sym typeface="Wingdings" panose="05000000000000000000" pitchFamily="2" charset="2"/>
            </a:endParaRPr>
          </a:p>
          <a:p>
            <a:r>
              <a:rPr lang="en-US" sz="900">
                <a:sym typeface="Wingdings" panose="05000000000000000000" pitchFamily="2" charset="2"/>
              </a:rPr>
              <a:t>Final model is then tested on test set.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40B6D3-23CE-43C4-9830-489BA5534AF5}"/>
              </a:ext>
            </a:extLst>
          </p:cNvPr>
          <p:cNvGrpSpPr/>
          <p:nvPr/>
        </p:nvGrpSpPr>
        <p:grpSpPr>
          <a:xfrm>
            <a:off x="1068798" y="1443508"/>
            <a:ext cx="6767588" cy="4409883"/>
            <a:chOff x="1068798" y="1443508"/>
            <a:chExt cx="6767588" cy="4409883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091285D-D794-4620-837D-EFD2F702807D}"/>
                </a:ext>
              </a:extLst>
            </p:cNvPr>
            <p:cNvSpPr/>
            <p:nvPr/>
          </p:nvSpPr>
          <p:spPr>
            <a:xfrm>
              <a:off x="3005625" y="1678145"/>
              <a:ext cx="3788024" cy="2726963"/>
            </a:xfrm>
            <a:prstGeom prst="roundRect">
              <a:avLst>
                <a:gd name="adj" fmla="val 6218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endParaRPr lang="en-US" sz="1600" b="0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219AC6-A13C-4D4E-8BF8-A644D1505302}"/>
                </a:ext>
              </a:extLst>
            </p:cNvPr>
            <p:cNvSpPr/>
            <p:nvPr/>
          </p:nvSpPr>
          <p:spPr>
            <a:xfrm>
              <a:off x="2302212" y="3850723"/>
              <a:ext cx="284922" cy="10005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39B3CD-3A4E-4F72-9434-B124A9045D75}"/>
                </a:ext>
              </a:extLst>
            </p:cNvPr>
            <p:cNvSpPr/>
            <p:nvPr/>
          </p:nvSpPr>
          <p:spPr>
            <a:xfrm>
              <a:off x="2302211" y="4654861"/>
              <a:ext cx="284922" cy="2015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2D9481-3B19-4365-A9A6-434DCBB6342A}"/>
                </a:ext>
              </a:extLst>
            </p:cNvPr>
            <p:cNvSpPr/>
            <p:nvPr/>
          </p:nvSpPr>
          <p:spPr>
            <a:xfrm>
              <a:off x="3701535" y="5651823"/>
              <a:ext cx="284922" cy="2015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D59E3-1B6E-4491-AB7B-4E0ED407BD6F}"/>
                </a:ext>
              </a:extLst>
            </p:cNvPr>
            <p:cNvSpPr txBox="1"/>
            <p:nvPr/>
          </p:nvSpPr>
          <p:spPr>
            <a:xfrm>
              <a:off x="3741404" y="5469090"/>
              <a:ext cx="185948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solidFill>
                    <a:srgbClr val="FFC000"/>
                  </a:solidFill>
                  <a:latin typeface="Arial" panose="020B0604020202020204" pitchFamily="34" charset="0"/>
                </a:rPr>
                <a:t>test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C758D3-5272-4B13-9AB1-A4CC63D0C096}"/>
                </a:ext>
              </a:extLst>
            </p:cNvPr>
            <p:cNvSpPr/>
            <p:nvPr/>
          </p:nvSpPr>
          <p:spPr>
            <a:xfrm>
              <a:off x="3297608" y="2697096"/>
              <a:ext cx="284922" cy="8065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BF6235-C5CC-467D-91DE-5529F1EAF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133" y="4747770"/>
              <a:ext cx="138107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6059C4-7628-43B8-B329-D72ACE5D9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534" y="4747521"/>
              <a:ext cx="0" cy="1024017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32937C1-7ACE-430D-B502-53A150E15925}"/>
                </a:ext>
              </a:extLst>
            </p:cNvPr>
            <p:cNvCxnSpPr>
              <a:cxnSpLocks/>
            </p:cNvCxnSpPr>
            <p:nvPr/>
          </p:nvCxnSpPr>
          <p:spPr>
            <a:xfrm>
              <a:off x="2722834" y="5767252"/>
              <a:ext cx="928139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E446AEB-8852-4BE7-8767-62D8595492DD}"/>
                </a:ext>
              </a:extLst>
            </p:cNvPr>
            <p:cNvCxnSpPr/>
            <p:nvPr/>
          </p:nvCxnSpPr>
          <p:spPr>
            <a:xfrm flipV="1">
              <a:off x="2587133" y="4199193"/>
              <a:ext cx="132526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614D96F-A0DC-4C49-B0C3-BE57D2214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659" y="3072422"/>
              <a:ext cx="0" cy="1126771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3747CA-E8E4-41EE-9189-9F6CAAA1FC6B}"/>
                </a:ext>
              </a:extLst>
            </p:cNvPr>
            <p:cNvSpPr txBox="1"/>
            <p:nvPr/>
          </p:nvSpPr>
          <p:spPr>
            <a:xfrm>
              <a:off x="2341716" y="4168449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240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7C83B2-0DA9-43C3-83D5-6D1F42CC470A}"/>
                </a:ext>
              </a:extLst>
            </p:cNvPr>
            <p:cNvSpPr txBox="1"/>
            <p:nvPr/>
          </p:nvSpPr>
          <p:spPr>
            <a:xfrm>
              <a:off x="2374996" y="4689581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23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A2D9B50-3F33-4ED8-A378-7A8B354EB1D9}"/>
                </a:ext>
              </a:extLst>
            </p:cNvPr>
            <p:cNvCxnSpPr/>
            <p:nvPr/>
          </p:nvCxnSpPr>
          <p:spPr>
            <a:xfrm flipV="1">
              <a:off x="3582530" y="3211867"/>
              <a:ext cx="132526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C050A3-ECE9-45EC-B43D-358B909F2F46}"/>
                </a:ext>
              </a:extLst>
            </p:cNvPr>
            <p:cNvCxnSpPr/>
            <p:nvPr/>
          </p:nvCxnSpPr>
          <p:spPr>
            <a:xfrm flipV="1">
              <a:off x="3715056" y="3224975"/>
              <a:ext cx="0" cy="689113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1E83D0-0434-42CE-888F-FE816D73F819}"/>
                </a:ext>
              </a:extLst>
            </p:cNvPr>
            <p:cNvSpPr/>
            <p:nvPr/>
          </p:nvSpPr>
          <p:spPr>
            <a:xfrm>
              <a:off x="3297608" y="2697096"/>
              <a:ext cx="284922" cy="201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40106D-4E1B-41EE-9BEA-85FDAA1087FD}"/>
                </a:ext>
              </a:extLst>
            </p:cNvPr>
            <p:cNvCxnSpPr/>
            <p:nvPr/>
          </p:nvCxnSpPr>
          <p:spPr>
            <a:xfrm flipV="1">
              <a:off x="3582530" y="2797256"/>
              <a:ext cx="132526" cy="1249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1C5EB39-F0CA-4AFE-9FDF-C53FEFC0CB43}"/>
                </a:ext>
              </a:extLst>
            </p:cNvPr>
            <p:cNvCxnSpPr/>
            <p:nvPr/>
          </p:nvCxnSpPr>
          <p:spPr>
            <a:xfrm flipV="1">
              <a:off x="3715056" y="2101517"/>
              <a:ext cx="0" cy="689113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C0A8D92-41F1-4102-9B4E-CF9880FDD748}"/>
                </a:ext>
              </a:extLst>
            </p:cNvPr>
            <p:cNvSpPr/>
            <p:nvPr/>
          </p:nvSpPr>
          <p:spPr>
            <a:xfrm>
              <a:off x="4083522" y="2000733"/>
              <a:ext cx="284922" cy="201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8D976B1-2720-4C98-A028-B13702384110}"/>
                </a:ext>
              </a:extLst>
            </p:cNvPr>
            <p:cNvSpPr txBox="1"/>
            <p:nvPr/>
          </p:nvSpPr>
          <p:spPr>
            <a:xfrm>
              <a:off x="3986727" y="1818000"/>
              <a:ext cx="487313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solidFill>
                    <a:schemeClr val="tx2"/>
                  </a:solidFill>
                  <a:latin typeface="Arial" panose="020B0604020202020204" pitchFamily="34" charset="0"/>
                </a:rPr>
                <a:t>validation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BAFA84-EE26-4B69-958F-1A55AC88EEC4}"/>
                </a:ext>
              </a:extLst>
            </p:cNvPr>
            <p:cNvSpPr txBox="1"/>
            <p:nvPr/>
          </p:nvSpPr>
          <p:spPr>
            <a:xfrm>
              <a:off x="3337263" y="3112980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192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4CEF3D9-49F7-4107-A5D0-C15EBB1D7243}"/>
                </a:ext>
              </a:extLst>
            </p:cNvPr>
            <p:cNvSpPr txBox="1"/>
            <p:nvPr/>
          </p:nvSpPr>
          <p:spPr>
            <a:xfrm>
              <a:off x="3366358" y="2730630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48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0A5EBCD-3716-4498-86A8-20671A7A576F}"/>
                </a:ext>
              </a:extLst>
            </p:cNvPr>
            <p:cNvSpPr/>
            <p:nvPr/>
          </p:nvSpPr>
          <p:spPr>
            <a:xfrm>
              <a:off x="4083522" y="3616392"/>
              <a:ext cx="284922" cy="600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4E38B8-A650-417A-B2E7-EFBD5790B851}"/>
                </a:ext>
              </a:extLst>
            </p:cNvPr>
            <p:cNvSpPr txBox="1"/>
            <p:nvPr/>
          </p:nvSpPr>
          <p:spPr>
            <a:xfrm>
              <a:off x="4113352" y="3418749"/>
              <a:ext cx="22442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>
                  <a:solidFill>
                    <a:schemeClr val="accent2"/>
                  </a:solidFill>
                  <a:latin typeface="Arial" panose="020B0604020202020204" pitchFamily="34" charset="0"/>
                </a:rPr>
                <a:t>train</a:t>
              </a:r>
              <a:endParaRPr lang="en-US" sz="900" b="0" i="0" u="none" baseline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C00EBC-D5B2-4389-8FAA-3C63598BCE70}"/>
                </a:ext>
              </a:extLst>
            </p:cNvPr>
            <p:cNvCxnSpPr>
              <a:cxnSpLocks/>
            </p:cNvCxnSpPr>
            <p:nvPr/>
          </p:nvCxnSpPr>
          <p:spPr>
            <a:xfrm>
              <a:off x="4340498" y="2097093"/>
              <a:ext cx="1442616" cy="0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5C4A55C-C2FC-449B-A8E8-5D4F699FAEBD}"/>
                </a:ext>
              </a:extLst>
            </p:cNvPr>
            <p:cNvCxnSpPr>
              <a:cxnSpLocks/>
            </p:cNvCxnSpPr>
            <p:nvPr/>
          </p:nvCxnSpPr>
          <p:spPr>
            <a:xfrm>
              <a:off x="2719659" y="3072422"/>
              <a:ext cx="499049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FCC4009-B7FD-4323-8AD5-898F5705CC5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056" y="2103717"/>
              <a:ext cx="285966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F4B012B-9EA2-4371-BF50-F53A6D72A991}"/>
                </a:ext>
              </a:extLst>
            </p:cNvPr>
            <p:cNvCxnSpPr>
              <a:cxnSpLocks/>
            </p:cNvCxnSpPr>
            <p:nvPr/>
          </p:nvCxnSpPr>
          <p:spPr>
            <a:xfrm>
              <a:off x="3714013" y="3912766"/>
              <a:ext cx="285966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5BCEFD7-1D8E-4C4C-94F5-65A5999BD003}"/>
                </a:ext>
              </a:extLst>
            </p:cNvPr>
            <p:cNvCxnSpPr>
              <a:cxnSpLocks/>
            </p:cNvCxnSpPr>
            <p:nvPr/>
          </p:nvCxnSpPr>
          <p:spPr>
            <a:xfrm>
              <a:off x="4380977" y="3912766"/>
              <a:ext cx="961463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255B6B-5E45-4553-BFE6-711D84BB034B}"/>
                </a:ext>
              </a:extLst>
            </p:cNvPr>
            <p:cNvSpPr txBox="1"/>
            <p:nvPr/>
          </p:nvSpPr>
          <p:spPr>
            <a:xfrm>
              <a:off x="4687489" y="3984067"/>
              <a:ext cx="378309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latin typeface="Arial" panose="020B0604020202020204" pitchFamily="34" charset="0"/>
                </a:rPr>
                <a:t>training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0F2037D-C402-4579-8EAD-42EDD3B01791}"/>
                </a:ext>
              </a:extLst>
            </p:cNvPr>
            <p:cNvSpPr/>
            <p:nvPr/>
          </p:nvSpPr>
          <p:spPr>
            <a:xfrm>
              <a:off x="5409983" y="3800123"/>
              <a:ext cx="728569" cy="2252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6AC98E-B2E3-4FE9-B844-BA1E4100DA8F}"/>
                </a:ext>
              </a:extLst>
            </p:cNvPr>
            <p:cNvSpPr txBox="1"/>
            <p:nvPr/>
          </p:nvSpPr>
          <p:spPr>
            <a:xfrm>
              <a:off x="5597749" y="3836890"/>
              <a:ext cx="339837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model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F12C0C-A47C-4461-9A7D-E22FB842A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2875" y="2103720"/>
              <a:ext cx="0" cy="869057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B33AA7E-BAEA-40C4-8BF0-96A6C99FEAE3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5774268" y="2972777"/>
              <a:ext cx="8607" cy="827346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BE6A692-993E-4775-ADD8-B8AF381E0962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41" y="2972777"/>
              <a:ext cx="364434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83D2AFC-56A5-4D8B-98EF-90DDA5615D28}"/>
                </a:ext>
              </a:extLst>
            </p:cNvPr>
            <p:cNvSpPr txBox="1"/>
            <p:nvPr/>
          </p:nvSpPr>
          <p:spPr>
            <a:xfrm>
              <a:off x="6218773" y="2885412"/>
              <a:ext cx="339837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i="0" u="none" baseline="0">
                  <a:latin typeface="Arial" panose="020B0604020202020204" pitchFamily="34" charset="0"/>
                </a:rPr>
                <a:t>score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FA1C44B-307C-4ED8-9638-66EB59E7710F}"/>
                </a:ext>
              </a:extLst>
            </p:cNvPr>
            <p:cNvSpPr txBox="1"/>
            <p:nvPr/>
          </p:nvSpPr>
          <p:spPr>
            <a:xfrm>
              <a:off x="4472771" y="2909930"/>
              <a:ext cx="532197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0" i="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5-fold CV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F6CC41F-E66F-4121-BAD1-BF186C1C22EF}"/>
                </a:ext>
              </a:extLst>
            </p:cNvPr>
            <p:cNvSpPr txBox="1"/>
            <p:nvPr/>
          </p:nvSpPr>
          <p:spPr>
            <a:xfrm>
              <a:off x="3731138" y="1443508"/>
              <a:ext cx="2074286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i="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Bayesian Optimization – </a:t>
              </a:r>
              <a:r>
                <a:rPr lang="en-US" sz="1000" b="1" i="0" u="none" baseline="0" err="1">
                  <a:solidFill>
                    <a:srgbClr val="000000"/>
                  </a:solidFill>
                  <a:latin typeface="Arial" panose="020B0604020202020204" pitchFamily="34" charset="0"/>
                </a:rPr>
                <a:t>Hyperopt</a:t>
              </a:r>
              <a:endParaRPr lang="en-US" sz="1000" b="1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D0153AF6-8A05-4D76-8AAD-A82A87FC853F}"/>
                </a:ext>
              </a:extLst>
            </p:cNvPr>
            <p:cNvSpPr/>
            <p:nvPr/>
          </p:nvSpPr>
          <p:spPr>
            <a:xfrm>
              <a:off x="6792725" y="2575113"/>
              <a:ext cx="522515" cy="89377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endParaRPr lang="en-US" sz="1600" b="0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2D5798B-56B7-490B-8B28-CAB3B78C1E73}"/>
                    </a:ext>
                  </a:extLst>
                </p:cNvPr>
                <p:cNvSpPr txBox="1"/>
                <p:nvPr/>
              </p:nvSpPr>
              <p:spPr>
                <a:xfrm>
                  <a:off x="4496059" y="3514654"/>
                  <a:ext cx="743793" cy="307777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algn="ctr" rtl="0" eaLnBrk="1" fontAlgn="auto" hangingPunct="1">
                    <a:lnSpc>
                      <a:spcPct val="100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r>
                        <a:rPr lang="en-US" sz="1200" b="0" i="1" u="non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1200" i="0" u="none" baseline="0">
                      <a:latin typeface="Arial" panose="020B0604020202020204" pitchFamily="34" charset="0"/>
                    </a:rPr>
                    <a:t> </a:t>
                  </a:r>
                </a:p>
                <a:p>
                  <a:pPr algn="ctr" rtl="0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700" i="0" u="none" baseline="0">
                      <a:latin typeface="Arial" panose="020B0604020202020204" pitchFamily="34" charset="0"/>
                    </a:rPr>
                    <a:t>(hyperparameters</a:t>
                  </a:r>
                  <a:r>
                    <a:rPr lang="en-US" sz="800" i="0" u="none" baseline="0">
                      <a:latin typeface="Arial" panose="020B0604020202020204" pitchFamily="34" charset="0"/>
                    </a:rPr>
                    <a:t>)</a:t>
                  </a:r>
                  <a:endParaRPr lang="en-US" sz="1200" i="0" u="none" baseline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2D5798B-56B7-490B-8B28-CAB3B78C1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059" y="3514654"/>
                  <a:ext cx="74379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197" r="-81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5E4DE40-4803-4F3D-95E3-6D5B3509C891}"/>
                    </a:ext>
                  </a:extLst>
                </p:cNvPr>
                <p:cNvSpPr txBox="1"/>
                <p:nvPr/>
              </p:nvSpPr>
              <p:spPr>
                <a:xfrm>
                  <a:off x="7459937" y="2900179"/>
                  <a:ext cx="376449" cy="308995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algn="l" rtl="0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u="non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u="none" baseline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u="none" baseline="0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1400" i="0" u="none" baseline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5E4DE40-4803-4F3D-95E3-6D5B3509C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937" y="2900179"/>
                  <a:ext cx="376449" cy="308995"/>
                </a:xfrm>
                <a:prstGeom prst="rect">
                  <a:avLst/>
                </a:prstGeom>
                <a:blipFill>
                  <a:blip r:embed="rId3"/>
                  <a:stretch>
                    <a:fillRect l="-11475" r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3527812-63F3-4EDD-9C83-4A6FE0C1FA8D}"/>
                </a:ext>
              </a:extLst>
            </p:cNvPr>
            <p:cNvSpPr txBox="1"/>
            <p:nvPr/>
          </p:nvSpPr>
          <p:spPr>
            <a:xfrm>
              <a:off x="4146039" y="4497390"/>
              <a:ext cx="1239122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0" i="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250 iterations with </a:t>
              </a:r>
              <a:r>
                <a:rPr lang="en-US" sz="1000" b="0" i="0" u="none" baseline="0" err="1">
                  <a:solidFill>
                    <a:srgbClr val="000000"/>
                  </a:solidFill>
                  <a:latin typeface="Arial" panose="020B0604020202020204" pitchFamily="34" charset="0"/>
                </a:rPr>
                <a:t>tpe</a:t>
              </a:r>
              <a:endPara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E4E3EC4-7AB2-4D44-AC7A-861DD6BC4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133" y="4299977"/>
              <a:ext cx="209246" cy="1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2060727-E50C-461A-A6E2-AC82A2018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240" y="4299978"/>
              <a:ext cx="0" cy="827502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76F726F-B688-4FEB-A1A3-98D8F307D039}"/>
                </a:ext>
              </a:extLst>
            </p:cNvPr>
            <p:cNvCxnSpPr>
              <a:cxnSpLocks/>
            </p:cNvCxnSpPr>
            <p:nvPr/>
          </p:nvCxnSpPr>
          <p:spPr>
            <a:xfrm>
              <a:off x="2807240" y="5129249"/>
              <a:ext cx="1666800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8E50237-0650-4071-8924-ED906BA5A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060" y="3284662"/>
              <a:ext cx="0" cy="1842818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06DDA76-FA36-444B-84EC-A74BA5989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898" y="5127480"/>
              <a:ext cx="2028162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0CC6C2A6-E312-4D2A-A0C3-1712AFC65B3B}"/>
                </a:ext>
              </a:extLst>
            </p:cNvPr>
            <p:cNvSpPr/>
            <p:nvPr/>
          </p:nvSpPr>
          <p:spPr>
            <a:xfrm>
              <a:off x="4582609" y="5007167"/>
              <a:ext cx="894768" cy="2252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0563B74-E485-40BD-9E40-48E35F1830C8}"/>
                </a:ext>
              </a:extLst>
            </p:cNvPr>
            <p:cNvSpPr txBox="1"/>
            <p:nvPr/>
          </p:nvSpPr>
          <p:spPr>
            <a:xfrm>
              <a:off x="4701239" y="5042079"/>
              <a:ext cx="641201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Final model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64D8B48-8AAF-4BE8-8735-16DF58ECF6BA}"/>
                </a:ext>
              </a:extLst>
            </p:cNvPr>
            <p:cNvCxnSpPr>
              <a:cxnSpLocks/>
            </p:cNvCxnSpPr>
            <p:nvPr/>
          </p:nvCxnSpPr>
          <p:spPr>
            <a:xfrm>
              <a:off x="3986727" y="5767252"/>
              <a:ext cx="1730958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09F9663-BB9D-4DD1-8D56-95489F8B0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8447" y="5238072"/>
              <a:ext cx="0" cy="529180"/>
            </a:xfrm>
            <a:prstGeom prst="line">
              <a:avLst/>
            </a:prstGeom>
            <a:ln w="12700" cap="rnd">
              <a:solidFill>
                <a:schemeClr val="accent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58544B-FDB9-412F-878F-9D6D7A7B1EC1}"/>
                </a:ext>
              </a:extLst>
            </p:cNvPr>
            <p:cNvSpPr txBox="1"/>
            <p:nvPr/>
          </p:nvSpPr>
          <p:spPr>
            <a:xfrm>
              <a:off x="5783114" y="5665656"/>
              <a:ext cx="418384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i="0" u="none" baseline="0">
                  <a:latin typeface="Arial" panose="020B0604020202020204" pitchFamily="34" charset="0"/>
                </a:rPr>
                <a:t>results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F13617-F081-4159-977D-DC6FD6DAD659}"/>
                </a:ext>
              </a:extLst>
            </p:cNvPr>
            <p:cNvSpPr txBox="1"/>
            <p:nvPr/>
          </p:nvSpPr>
          <p:spPr>
            <a:xfrm>
              <a:off x="4161442" y="2021794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48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05D5DF-E5A1-44C8-9659-038EFC91BFA9}"/>
                </a:ext>
              </a:extLst>
            </p:cNvPr>
            <p:cNvSpPr txBox="1"/>
            <p:nvPr/>
          </p:nvSpPr>
          <p:spPr>
            <a:xfrm>
              <a:off x="4120336" y="3830264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192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06B69A-69E2-4D4B-BDA1-9A0B89AF981D}"/>
                </a:ext>
              </a:extLst>
            </p:cNvPr>
            <p:cNvSpPr txBox="1"/>
            <p:nvPr/>
          </p:nvSpPr>
          <p:spPr>
            <a:xfrm>
              <a:off x="3779876" y="5673350"/>
              <a:ext cx="12824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1091D0E-F80C-46C9-B0C8-C33111CAD175}"/>
                </a:ext>
              </a:extLst>
            </p:cNvPr>
            <p:cNvSpPr/>
            <p:nvPr/>
          </p:nvSpPr>
          <p:spPr>
            <a:xfrm>
              <a:off x="1068798" y="3836890"/>
              <a:ext cx="284922" cy="10005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BF999E-705A-49D5-87E1-1D93372F5F67}"/>
                </a:ext>
              </a:extLst>
            </p:cNvPr>
            <p:cNvSpPr txBox="1"/>
            <p:nvPr/>
          </p:nvSpPr>
          <p:spPr>
            <a:xfrm>
              <a:off x="1108302" y="4252541"/>
              <a:ext cx="192360" cy="1384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 i="0" u="none" baseline="0">
                  <a:solidFill>
                    <a:schemeClr val="bg1"/>
                  </a:solidFill>
                  <a:latin typeface="Arial" panose="020B0604020202020204" pitchFamily="34" charset="0"/>
                </a:rPr>
                <a:t>263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FD9A40-78BD-4850-AD41-6E68AE4CC614}"/>
                </a:ext>
              </a:extLst>
            </p:cNvPr>
            <p:cNvCxnSpPr>
              <a:cxnSpLocks/>
            </p:cNvCxnSpPr>
            <p:nvPr/>
          </p:nvCxnSpPr>
          <p:spPr>
            <a:xfrm>
              <a:off x="1358347" y="4335623"/>
              <a:ext cx="868017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8C3AED-8423-4CB6-8D09-4C2DB461ECB0}"/>
                </a:ext>
              </a:extLst>
            </p:cNvPr>
            <p:cNvSpPr txBox="1"/>
            <p:nvPr/>
          </p:nvSpPr>
          <p:spPr>
            <a:xfrm>
              <a:off x="1394224" y="3990015"/>
              <a:ext cx="808595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0" i="0" u="none" baseline="0">
                  <a:latin typeface="Arial" panose="020B0604020202020204" pitchFamily="34" charset="0"/>
                </a:rPr>
                <a:t>Feature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3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B2433E4-D779-455A-872B-F9CFDB33F803}"/>
              </a:ext>
            </a:extLst>
          </p:cNvPr>
          <p:cNvSpPr txBox="1"/>
          <p:nvPr/>
        </p:nvSpPr>
        <p:spPr>
          <a:xfrm>
            <a:off x="8218277" y="2548155"/>
            <a:ext cx="283879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Decent fit except for </a:t>
            </a:r>
            <a:r>
              <a:rPr lang="en-US" sz="900" err="1"/>
              <a:t>trimethylene</a:t>
            </a:r>
            <a:r>
              <a:rPr lang="en-US" sz="900"/>
              <a:t> glycol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Most important feature is density. Conceptually, density is correlated to surface tension since both seems to arise from intermolecular force.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do all diols have large error in training? Are they underrepresented? The answer seems to be yes, as observed also in the linear model.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train “short” models without  irrelevant functional groups in polyester (OH, acid, aldehyde)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7449F54-E4E4-486A-B2ED-0096C88A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28" y="3881152"/>
            <a:ext cx="3134346" cy="20780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3CAECA3-9096-44B5-B593-8C920F1F1219}"/>
              </a:ext>
            </a:extLst>
          </p:cNvPr>
          <p:cNvSpPr txBox="1"/>
          <p:nvPr/>
        </p:nvSpPr>
        <p:spPr>
          <a:xfrm>
            <a:off x="5025671" y="3688791"/>
            <a:ext cx="1134926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 </a:t>
            </a:r>
            <a:r>
              <a:rPr lang="en-US" sz="900" b="1" i="0" u="none" baseline="0" err="1">
                <a:solidFill>
                  <a:schemeClr val="accent2"/>
                </a:solidFill>
                <a:latin typeface="Arial" panose="020B0604020202020204" pitchFamily="34" charset="0"/>
              </a:rPr>
              <a:t>importances</a:t>
            </a:r>
            <a:endParaRPr lang="en-US" sz="900" b="1" i="0" u="none" baseline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D62389-4BE7-4745-AA80-E164201C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857256"/>
            <a:ext cx="2884418" cy="14525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3C3CFCC-7EDB-44B7-BC53-D1BA2827A5D6}"/>
              </a:ext>
            </a:extLst>
          </p:cNvPr>
          <p:cNvSpPr txBox="1"/>
          <p:nvPr/>
        </p:nvSpPr>
        <p:spPr>
          <a:xfrm>
            <a:off x="4869856" y="1601359"/>
            <a:ext cx="60914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Top 5 error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C7CE8F-A76F-4B7B-8C55-8BBCBC9ECA34}"/>
              </a:ext>
            </a:extLst>
          </p:cNvPr>
          <p:cNvGrpSpPr/>
          <p:nvPr/>
        </p:nvGrpSpPr>
        <p:grpSpPr>
          <a:xfrm>
            <a:off x="1031867" y="1288922"/>
            <a:ext cx="3134346" cy="2369703"/>
            <a:chOff x="2264189" y="1288922"/>
            <a:chExt cx="3134346" cy="236970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4125B48-E30D-4C65-9E95-AD8A41DF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189" y="1288922"/>
              <a:ext cx="3134346" cy="236970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4A1162-8C9D-4436-BF0B-7D42637D8CAB}"/>
                </a:ext>
              </a:extLst>
            </p:cNvPr>
            <p:cNvGrpSpPr/>
            <p:nvPr/>
          </p:nvGrpSpPr>
          <p:grpSpPr>
            <a:xfrm>
              <a:off x="2674869" y="1679845"/>
              <a:ext cx="225286" cy="225286"/>
              <a:chOff x="2845136" y="3287576"/>
              <a:chExt cx="225286" cy="225286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05A92AC-1EBB-4072-845A-ED4A479E6F10}"/>
                  </a:ext>
                </a:extLst>
              </p:cNvPr>
              <p:cNvSpPr/>
              <p:nvPr/>
            </p:nvSpPr>
            <p:spPr>
              <a:xfrm>
                <a:off x="2845136" y="3287576"/>
                <a:ext cx="225286" cy="2252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6F3CD0-C8A3-4911-ACC9-054D16BCD20D}"/>
                  </a:ext>
                </a:extLst>
              </p:cNvPr>
              <p:cNvSpPr txBox="1"/>
              <p:nvPr/>
            </p:nvSpPr>
            <p:spPr>
              <a:xfrm>
                <a:off x="2906269" y="3322898"/>
                <a:ext cx="10259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endParaRPr lang="en-US" sz="9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5BA546-16B9-4423-86BF-0393CDCD7BE4}"/>
                </a:ext>
              </a:extLst>
            </p:cNvPr>
            <p:cNvSpPr txBox="1"/>
            <p:nvPr/>
          </p:nvSpPr>
          <p:spPr>
            <a:xfrm>
              <a:off x="2674869" y="1952022"/>
              <a:ext cx="61234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/>
                <a:t>rmse = 1.91</a:t>
              </a:r>
            </a:p>
            <a:p>
              <a:r>
                <a:rPr lang="en-US" sz="900" err="1"/>
                <a:t>mae</a:t>
              </a:r>
              <a:r>
                <a:rPr lang="en-US" sz="900"/>
                <a:t> = 1.30</a:t>
              </a:r>
            </a:p>
          </p:txBody>
        </p:sp>
      </p:grpSp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41CBA-860F-4807-A359-7A5D1B0E8EA3}"/>
              </a:ext>
            </a:extLst>
          </p:cNvPr>
          <p:cNvSpPr txBox="1"/>
          <p:nvPr/>
        </p:nvSpPr>
        <p:spPr>
          <a:xfrm>
            <a:off x="1707134" y="4355102"/>
            <a:ext cx="48090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FF963-9C8F-4A83-8C6A-50D0DD742183}"/>
              </a:ext>
            </a:extLst>
          </p:cNvPr>
          <p:cNvSpPr txBox="1"/>
          <p:nvPr/>
        </p:nvSpPr>
        <p:spPr>
          <a:xfrm>
            <a:off x="1707134" y="4668077"/>
            <a:ext cx="180147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/>
              <a:t>C, H, C=C, (</a:t>
            </a:r>
            <a:r>
              <a:rPr lang="en-US" sz="900" dirty="0">
                <a:solidFill>
                  <a:schemeClr val="tx2"/>
                </a:solidFill>
              </a:rPr>
              <a:t>C#C)</a:t>
            </a:r>
            <a:r>
              <a:rPr lang="en-US" sz="900" dirty="0"/>
              <a:t>, </a:t>
            </a:r>
            <a:r>
              <a:rPr lang="en-US" sz="900" dirty="0" err="1"/>
              <a:t>Ar</a:t>
            </a:r>
            <a:r>
              <a:rPr lang="en-US" sz="900" dirty="0"/>
              <a:t>, O-</a:t>
            </a:r>
            <a:r>
              <a:rPr lang="en-US" sz="900" dirty="0" err="1"/>
              <a:t>alc</a:t>
            </a:r>
            <a:r>
              <a:rPr lang="en-US" sz="900" dirty="0"/>
              <a:t>, O-eth, O-</a:t>
            </a:r>
            <a:r>
              <a:rPr lang="en-US" sz="900" dirty="0" err="1"/>
              <a:t>ald</a:t>
            </a:r>
            <a:r>
              <a:rPr lang="en-US" sz="900" dirty="0"/>
              <a:t>, O-</a:t>
            </a:r>
            <a:r>
              <a:rPr lang="en-US" sz="900" dirty="0" err="1"/>
              <a:t>ket</a:t>
            </a:r>
            <a:r>
              <a:rPr lang="en-US" sz="900" dirty="0"/>
              <a:t>, O-acid, O-ester, (</a:t>
            </a:r>
            <a:r>
              <a:rPr lang="en-US" sz="900" dirty="0">
                <a:solidFill>
                  <a:schemeClr val="tx2"/>
                </a:solidFill>
              </a:rPr>
              <a:t>R3), (R4)</a:t>
            </a:r>
            <a:r>
              <a:rPr lang="en-US" sz="900" dirty="0"/>
              <a:t>, R5, R6, (</a:t>
            </a:r>
            <a:r>
              <a:rPr lang="en-US" sz="900" dirty="0">
                <a:solidFill>
                  <a:schemeClr val="tx2"/>
                </a:solidFill>
              </a:rPr>
              <a:t>R7), (R8)</a:t>
            </a:r>
            <a:r>
              <a:rPr lang="en-US" sz="900" dirty="0"/>
              <a:t>, M, density, mv</a:t>
            </a:r>
          </a:p>
        </p:txBody>
      </p:sp>
    </p:spTree>
    <p:extLst>
      <p:ext uri="{BB962C8B-B14F-4D97-AF65-F5344CB8AC3E}">
        <p14:creationId xmlns:p14="http://schemas.microsoft.com/office/powerpoint/2010/main" val="12110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1E47B5F-C557-49D4-9F88-5DC2DAF2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6" y="1884527"/>
            <a:ext cx="2884418" cy="14594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E49245-0287-4FE9-829A-44AED8DA20CA}"/>
              </a:ext>
            </a:extLst>
          </p:cNvPr>
          <p:cNvSpPr txBox="1"/>
          <p:nvPr/>
        </p:nvSpPr>
        <p:spPr>
          <a:xfrm>
            <a:off x="4869856" y="1593955"/>
            <a:ext cx="60914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Top 5 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97613-01F0-4C36-85A0-63BEA3783628}"/>
              </a:ext>
            </a:extLst>
          </p:cNvPr>
          <p:cNvSpPr txBox="1"/>
          <p:nvPr/>
        </p:nvSpPr>
        <p:spPr>
          <a:xfrm>
            <a:off x="5023752" y="3688751"/>
            <a:ext cx="1134926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 </a:t>
            </a:r>
            <a:r>
              <a:rPr lang="en-US" sz="900" b="1" i="0" u="none" baseline="0" err="1">
                <a:solidFill>
                  <a:schemeClr val="accent2"/>
                </a:solidFill>
                <a:latin typeface="Arial" panose="020B0604020202020204" pitchFamily="34" charset="0"/>
              </a:rPr>
              <a:t>importances</a:t>
            </a:r>
            <a:endParaRPr lang="en-US" sz="900" b="1" i="0" u="none" baseline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22B4B4-01EB-4BE7-A30E-67458F7A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57" y="3894404"/>
            <a:ext cx="3079263" cy="2156840"/>
          </a:xfrm>
          <a:prstGeom prst="rect">
            <a:avLst/>
          </a:prstGeom>
        </p:spPr>
      </p:pic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EA45C-AF0F-450B-BCA2-7234F83CF9E0}"/>
              </a:ext>
            </a:extLst>
          </p:cNvPr>
          <p:cNvSpPr txBox="1"/>
          <p:nvPr/>
        </p:nvSpPr>
        <p:spPr>
          <a:xfrm>
            <a:off x="8218277" y="2548155"/>
            <a:ext cx="283879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2720" indent="-1727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Most simple, does not consider density or mv, but worst fit.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41CBA-860F-4807-A359-7A5D1B0E8EA3}"/>
              </a:ext>
            </a:extLst>
          </p:cNvPr>
          <p:cNvSpPr txBox="1"/>
          <p:nvPr/>
        </p:nvSpPr>
        <p:spPr>
          <a:xfrm>
            <a:off x="1707134" y="4355102"/>
            <a:ext cx="48090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/>
              <p:nvPr/>
            </p:nvSpPr>
            <p:spPr>
              <a:xfrm>
                <a:off x="1707134" y="4668077"/>
                <a:ext cx="1801476" cy="75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dirty="0"/>
                  <a:t>C, H, C=C, (</a:t>
                </a:r>
                <a:r>
                  <a:rPr lang="en-US" sz="900" dirty="0">
                    <a:solidFill>
                      <a:schemeClr val="tx2"/>
                    </a:solidFill>
                  </a:rPr>
                  <a:t>C#C)</a:t>
                </a:r>
                <a:r>
                  <a:rPr lang="en-US" sz="900" dirty="0"/>
                  <a:t>, </a:t>
                </a:r>
                <a:r>
                  <a:rPr lang="en-US" sz="900" dirty="0" err="1"/>
                  <a:t>Ar</a:t>
                </a:r>
                <a:r>
                  <a:rPr lang="en-US" sz="900" dirty="0"/>
                  <a:t>, O-</a:t>
                </a:r>
                <a:r>
                  <a:rPr lang="en-US" sz="900" dirty="0" err="1"/>
                  <a:t>alc</a:t>
                </a:r>
                <a:r>
                  <a:rPr lang="en-US" sz="900" dirty="0"/>
                  <a:t>, O-eth, O-</a:t>
                </a:r>
                <a:r>
                  <a:rPr lang="en-US" sz="900" dirty="0" err="1"/>
                  <a:t>ald</a:t>
                </a:r>
                <a:r>
                  <a:rPr lang="en-US" sz="900" dirty="0"/>
                  <a:t>, O-</a:t>
                </a:r>
                <a:r>
                  <a:rPr lang="en-US" sz="900" dirty="0" err="1"/>
                  <a:t>ket</a:t>
                </a:r>
                <a:r>
                  <a:rPr lang="en-US" sz="900" dirty="0"/>
                  <a:t>, O-acid, O-ester, (</a:t>
                </a:r>
                <a:r>
                  <a:rPr lang="en-US" sz="900" dirty="0">
                    <a:solidFill>
                      <a:schemeClr val="tx2"/>
                    </a:solidFill>
                  </a:rPr>
                  <a:t>R3), (R4)</a:t>
                </a:r>
                <a:r>
                  <a:rPr lang="en-US" sz="900" dirty="0"/>
                  <a:t>, R5, R6, (</a:t>
                </a:r>
                <a:r>
                  <a:rPr lang="en-US" sz="900" dirty="0">
                    <a:solidFill>
                      <a:schemeClr val="tx2"/>
                    </a:solidFill>
                  </a:rPr>
                  <a:t>R7), (R8), (M), (density), (mv)</a:t>
                </a:r>
                <a:endParaRPr lang="en-US" sz="900" dirty="0"/>
              </a:p>
              <a:p>
                <a:pPr>
                  <a:spcAft>
                    <a:spcPts val="600"/>
                  </a:spcAft>
                </a:pPr>
                <a:r>
                  <a:rPr lang="en-US" sz="900" dirty="0"/>
                  <a:t>Scaled by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9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34" y="4668077"/>
                <a:ext cx="1801476" cy="753220"/>
              </a:xfrm>
              <a:prstGeom prst="rect">
                <a:avLst/>
              </a:prstGeom>
              <a:blipFill>
                <a:blip r:embed="rId4"/>
                <a:stretch>
                  <a:fillRect l="-4054" t="-4878" r="-1014" b="-48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E99A994-A792-4936-A586-33B386D27350}"/>
              </a:ext>
            </a:extLst>
          </p:cNvPr>
          <p:cNvGrpSpPr/>
          <p:nvPr/>
        </p:nvGrpSpPr>
        <p:grpSpPr>
          <a:xfrm>
            <a:off x="1038493" y="1328683"/>
            <a:ext cx="3035536" cy="2302348"/>
            <a:chOff x="2265333" y="1320268"/>
            <a:chExt cx="3035536" cy="23023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F054F8-78D6-4807-97D4-0A5E86C54AF4}"/>
                </a:ext>
              </a:extLst>
            </p:cNvPr>
            <p:cNvGrpSpPr/>
            <p:nvPr/>
          </p:nvGrpSpPr>
          <p:grpSpPr>
            <a:xfrm>
              <a:off x="2265333" y="1320268"/>
              <a:ext cx="3035536" cy="2302348"/>
              <a:chOff x="2265333" y="1320268"/>
              <a:chExt cx="3035536" cy="2302348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79B7742-ABAE-485D-ABD4-4CBDFD3E3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333" y="1320268"/>
                <a:ext cx="3035536" cy="230234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546BC8-E753-452D-8FFF-4F1852E2E5A8}"/>
                  </a:ext>
                </a:extLst>
              </p:cNvPr>
              <p:cNvSpPr txBox="1"/>
              <p:nvPr/>
            </p:nvSpPr>
            <p:spPr>
              <a:xfrm>
                <a:off x="4011500" y="1350790"/>
                <a:ext cx="84960" cy="123111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b="1" i="0" u="none" baseline="0">
                    <a:solidFill>
                      <a:srgbClr val="000000"/>
                    </a:solidFill>
                    <a:highlight>
                      <a:srgbClr val="FCFCFC"/>
                    </a:highlight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DE79B0-EA66-4514-8A39-B6C319153FC9}"/>
                </a:ext>
              </a:extLst>
            </p:cNvPr>
            <p:cNvGrpSpPr/>
            <p:nvPr/>
          </p:nvGrpSpPr>
          <p:grpSpPr>
            <a:xfrm>
              <a:off x="2674869" y="1679845"/>
              <a:ext cx="225286" cy="225286"/>
              <a:chOff x="2845136" y="3287576"/>
              <a:chExt cx="225286" cy="225286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C6265CB-13BE-4E47-B1DA-740C96B7B137}"/>
                  </a:ext>
                </a:extLst>
              </p:cNvPr>
              <p:cNvSpPr/>
              <p:nvPr/>
            </p:nvSpPr>
            <p:spPr>
              <a:xfrm>
                <a:off x="2845136" y="3287576"/>
                <a:ext cx="225286" cy="2252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84D6E7-46E4-49E8-BD87-8B29C9C9A5BD}"/>
                  </a:ext>
                </a:extLst>
              </p:cNvPr>
              <p:cNvSpPr txBox="1"/>
              <p:nvPr/>
            </p:nvSpPr>
            <p:spPr>
              <a:xfrm>
                <a:off x="2906269" y="3322898"/>
                <a:ext cx="10259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endParaRPr lang="en-US" sz="9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B828F0-2568-4398-83EF-8DF2A9501D9F}"/>
                </a:ext>
              </a:extLst>
            </p:cNvPr>
            <p:cNvSpPr txBox="1"/>
            <p:nvPr/>
          </p:nvSpPr>
          <p:spPr>
            <a:xfrm>
              <a:off x="2674869" y="1952022"/>
              <a:ext cx="61234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/>
                <a:t>rmse = 2.15</a:t>
              </a:r>
            </a:p>
            <a:p>
              <a:r>
                <a:rPr lang="en-US" sz="900" err="1"/>
                <a:t>mae</a:t>
              </a:r>
              <a:r>
                <a:rPr lang="en-US" sz="900"/>
                <a:t> = 1.15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A8F39D-A192-4774-83A5-7354A27D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6" y="1905194"/>
            <a:ext cx="2884418" cy="1384520"/>
          </a:xfrm>
          <a:prstGeom prst="rect">
            <a:avLst/>
          </a:prstGeom>
        </p:spPr>
      </p:pic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Surface tension modelling – XGB (DS1 – liquids)</a:t>
            </a:r>
            <a:endParaRPr lang="en-US">
              <a:latin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EF939-D4E7-4CD2-B113-D9407739C724}"/>
              </a:ext>
            </a:extLst>
          </p:cNvPr>
          <p:cNvSpPr txBox="1"/>
          <p:nvPr/>
        </p:nvSpPr>
        <p:spPr>
          <a:xfrm>
            <a:off x="5032363" y="3686833"/>
            <a:ext cx="1134926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 </a:t>
            </a:r>
            <a:r>
              <a:rPr lang="en-US" sz="900" b="1" i="0" u="none" baseline="0" err="1">
                <a:solidFill>
                  <a:schemeClr val="accent2"/>
                </a:solidFill>
                <a:latin typeface="Arial" panose="020B0604020202020204" pitchFamily="34" charset="0"/>
              </a:rPr>
              <a:t>importances</a:t>
            </a:r>
            <a:endParaRPr lang="en-US" sz="900" b="1" i="0" u="none" baseline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12806E-3133-4791-8A22-8A2031B6C63D}"/>
              </a:ext>
            </a:extLst>
          </p:cNvPr>
          <p:cNvSpPr txBox="1"/>
          <p:nvPr/>
        </p:nvSpPr>
        <p:spPr>
          <a:xfrm>
            <a:off x="4869856" y="1599908"/>
            <a:ext cx="60914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Top 5 error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2ADD-8FD0-4AFB-9B06-BAA5B0E75C8B}"/>
              </a:ext>
            </a:extLst>
          </p:cNvPr>
          <p:cNvGrpSpPr/>
          <p:nvPr/>
        </p:nvGrpSpPr>
        <p:grpSpPr>
          <a:xfrm>
            <a:off x="1013003" y="1287153"/>
            <a:ext cx="3087530" cy="2356999"/>
            <a:chOff x="2265333" y="1287153"/>
            <a:chExt cx="3087530" cy="23569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834A137-B65A-470E-A659-2D763ECA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333" y="1287153"/>
              <a:ext cx="3087530" cy="2356999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C1C41A-0DCD-45BA-908A-4E9BEB461544}"/>
                </a:ext>
              </a:extLst>
            </p:cNvPr>
            <p:cNvGrpSpPr/>
            <p:nvPr/>
          </p:nvGrpSpPr>
          <p:grpSpPr>
            <a:xfrm>
              <a:off x="2674869" y="1679845"/>
              <a:ext cx="225286" cy="225286"/>
              <a:chOff x="2845136" y="3287576"/>
              <a:chExt cx="225286" cy="225286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A1E59498-C606-4395-BDAC-3BA9EC19DD8C}"/>
                  </a:ext>
                </a:extLst>
              </p:cNvPr>
              <p:cNvSpPr/>
              <p:nvPr/>
            </p:nvSpPr>
            <p:spPr>
              <a:xfrm>
                <a:off x="2845136" y="3287576"/>
                <a:ext cx="225286" cy="2252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9AB22E6-15BD-427E-9639-8984868EDAAC}"/>
                  </a:ext>
                </a:extLst>
              </p:cNvPr>
              <p:cNvSpPr txBox="1"/>
              <p:nvPr/>
            </p:nvSpPr>
            <p:spPr>
              <a:xfrm>
                <a:off x="2906269" y="3322898"/>
                <a:ext cx="10259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b="1" err="1">
                    <a:solidFill>
                      <a:schemeClr val="bg1"/>
                    </a:solidFill>
                  </a:rPr>
                  <a:t>st</a:t>
                </a:r>
                <a:endParaRPr lang="en-US" sz="9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988D1-8187-449A-9516-6A314DEB1937}"/>
                </a:ext>
              </a:extLst>
            </p:cNvPr>
            <p:cNvSpPr txBox="1"/>
            <p:nvPr/>
          </p:nvSpPr>
          <p:spPr>
            <a:xfrm>
              <a:off x="2674869" y="1952022"/>
              <a:ext cx="61234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/>
                <a:t>rmse = 2.15</a:t>
              </a:r>
            </a:p>
            <a:p>
              <a:r>
                <a:rPr lang="en-US" sz="900" err="1"/>
                <a:t>mae</a:t>
              </a:r>
              <a:r>
                <a:rPr lang="en-US" sz="900"/>
                <a:t> = 1.15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A724CF-9EBA-4FA6-B0DA-53797C7C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44" y="3883262"/>
            <a:ext cx="3087530" cy="2090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EA45C-AF0F-450B-BCA2-7234F83CF9E0}"/>
              </a:ext>
            </a:extLst>
          </p:cNvPr>
          <p:cNvSpPr txBox="1"/>
          <p:nvPr/>
        </p:nvSpPr>
        <p:spPr>
          <a:xfrm>
            <a:off x="8218277" y="2271060"/>
            <a:ext cx="2838798" cy="310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Decent fit except for </a:t>
            </a:r>
            <a:r>
              <a:rPr lang="en-US" sz="900" err="1"/>
              <a:t>trimethylene</a:t>
            </a:r>
            <a:r>
              <a:rPr lang="en-US" sz="900"/>
              <a:t> glycol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St seems to be a volume phenomenon, not mass (comparing to M-scaled model)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Feature </a:t>
            </a:r>
            <a:r>
              <a:rPr lang="en-US" sz="900" err="1"/>
              <a:t>importances</a:t>
            </a:r>
            <a:r>
              <a:rPr lang="en-US" sz="900"/>
              <a:t> are more evenly spread, suggesting the importance of mv (and hence density)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Presence of hydroxyl affects surface tension greatly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C and H are possibly indicators of size, as larger molecules tend to have higher </a:t>
            </a:r>
            <a:r>
              <a:rPr lang="en-US" sz="900" err="1"/>
              <a:t>st</a:t>
            </a:r>
            <a:r>
              <a:rPr lang="en-US" sz="900"/>
              <a:t> because of higher density.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Highly branched structure are potentially giving large error (entry 3&amp;4 in top 5)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plot correlations. Density and </a:t>
            </a:r>
            <a:r>
              <a:rPr lang="en-US" sz="900" err="1">
                <a:solidFill>
                  <a:srgbClr val="FFC000"/>
                </a:solidFill>
              </a:rPr>
              <a:t>st</a:t>
            </a:r>
            <a:r>
              <a:rPr lang="en-US" sz="900">
                <a:solidFill>
                  <a:srgbClr val="FFC000"/>
                </a:solidFill>
              </a:rPr>
              <a:t> have some collinearity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try different feature engineering, maybe less atomic based more group based</a:t>
            </a:r>
          </a:p>
          <a:p>
            <a:pPr marL="173038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C000"/>
                </a:solidFill>
              </a:rPr>
              <a:t># TODO: determine the feature space explored in DS1. XGB does not extrapolate well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41CBA-860F-4807-A359-7A5D1B0E8EA3}"/>
              </a:ext>
            </a:extLst>
          </p:cNvPr>
          <p:cNvSpPr txBox="1"/>
          <p:nvPr/>
        </p:nvSpPr>
        <p:spPr>
          <a:xfrm>
            <a:off x="1707134" y="4355102"/>
            <a:ext cx="480901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 b="1" i="0" u="none" baseline="0">
                <a:solidFill>
                  <a:schemeClr val="accent2"/>
                </a:solidFill>
                <a:latin typeface="Arial" panose="020B0604020202020204" pitchFamily="34" charset="0"/>
              </a:rPr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/>
              <p:nvPr/>
            </p:nvSpPr>
            <p:spPr>
              <a:xfrm>
                <a:off x="1707134" y="4668077"/>
                <a:ext cx="1801476" cy="754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900" dirty="0"/>
                  <a:t>C, H, C=C, (</a:t>
                </a:r>
                <a:r>
                  <a:rPr lang="en-US" sz="900" dirty="0">
                    <a:solidFill>
                      <a:schemeClr val="tx2"/>
                    </a:solidFill>
                  </a:rPr>
                  <a:t>C#C)</a:t>
                </a:r>
                <a:r>
                  <a:rPr lang="en-US" sz="900" dirty="0"/>
                  <a:t>, </a:t>
                </a:r>
                <a:r>
                  <a:rPr lang="en-US" sz="900" dirty="0" err="1"/>
                  <a:t>Ar</a:t>
                </a:r>
                <a:r>
                  <a:rPr lang="en-US" sz="900" dirty="0"/>
                  <a:t>, O-</a:t>
                </a:r>
                <a:r>
                  <a:rPr lang="en-US" sz="900" dirty="0" err="1"/>
                  <a:t>alc</a:t>
                </a:r>
                <a:r>
                  <a:rPr lang="en-US" sz="900" dirty="0"/>
                  <a:t>, O-eth, O-</a:t>
                </a:r>
                <a:r>
                  <a:rPr lang="en-US" sz="900" dirty="0" err="1"/>
                  <a:t>ald</a:t>
                </a:r>
                <a:r>
                  <a:rPr lang="en-US" sz="900" dirty="0"/>
                  <a:t>, O-</a:t>
                </a:r>
                <a:r>
                  <a:rPr lang="en-US" sz="900" dirty="0" err="1"/>
                  <a:t>ket</a:t>
                </a:r>
                <a:r>
                  <a:rPr lang="en-US" sz="900" dirty="0"/>
                  <a:t>, O-acid, O-ester, (</a:t>
                </a:r>
                <a:r>
                  <a:rPr lang="en-US" sz="900" dirty="0">
                    <a:solidFill>
                      <a:schemeClr val="tx2"/>
                    </a:solidFill>
                  </a:rPr>
                  <a:t>R3), (R4)</a:t>
                </a:r>
                <a:r>
                  <a:rPr lang="en-US" sz="900" dirty="0"/>
                  <a:t>, R5, R6, (</a:t>
                </a:r>
                <a:r>
                  <a:rPr lang="en-US" sz="900" dirty="0">
                    <a:solidFill>
                      <a:schemeClr val="tx2"/>
                    </a:solidFill>
                  </a:rPr>
                  <a:t>R7), (R8), (M), (density), (mv)</a:t>
                </a:r>
                <a:endParaRPr lang="en-US" sz="900" dirty="0"/>
              </a:p>
              <a:p>
                <a:pPr>
                  <a:spcAft>
                    <a:spcPts val="600"/>
                  </a:spcAft>
                </a:pPr>
                <a:r>
                  <a:rPr lang="en-US" sz="900" dirty="0"/>
                  <a:t>Scaled by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den>
                    </m:f>
                  </m:oMath>
                </a14:m>
                <a:endParaRPr lang="en-US" sz="9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FF963-9C8F-4A83-8C6A-50D0DD74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34" y="4668077"/>
                <a:ext cx="1801476" cy="754245"/>
              </a:xfrm>
              <a:prstGeom prst="rect">
                <a:avLst/>
              </a:prstGeom>
              <a:blipFill>
                <a:blip r:embed="rId5"/>
                <a:stretch>
                  <a:fillRect l="-4054" t="-4878" r="-1014" b="-4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4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1">
            <a:extLst>
              <a:ext uri="{FF2B5EF4-FFF2-40B4-BE49-F238E27FC236}">
                <a16:creationId xmlns:a16="http://schemas.microsoft.com/office/drawing/2014/main" id="{AC16D1AF-C0EA-4493-8675-23CEE6A8C443}"/>
              </a:ext>
            </a:extLst>
          </p:cNvPr>
          <p:cNvSpPr txBox="1">
            <a:spLocks/>
          </p:cNvSpPr>
          <p:nvPr/>
        </p:nvSpPr>
        <p:spPr>
          <a:xfrm>
            <a:off x="952224" y="533366"/>
            <a:ext cx="10477711" cy="4494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1800">
                <a:latin typeface="Arial" panose="020B0604020202020204"/>
              </a:rPr>
              <a:t>Important findings</a:t>
            </a:r>
            <a:endParaRPr lang="en-US">
              <a:latin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9E88F-A974-4E34-88DA-E5FAD9F55BB4}"/>
              </a:ext>
            </a:extLst>
          </p:cNvPr>
          <p:cNvSpPr txBox="1"/>
          <p:nvPr/>
        </p:nvSpPr>
        <p:spPr>
          <a:xfrm>
            <a:off x="952224" y="1484244"/>
            <a:ext cx="6615594" cy="1077218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Density and mv are important data to predict </a:t>
            </a:r>
            <a:r>
              <a:rPr lang="en-US" sz="1000" b="0" i="0" u="none" baseline="0" err="1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Chemical nature strongly influences </a:t>
            </a:r>
            <a:r>
              <a:rPr lang="en-US" sz="1000" err="1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Assuming high accuracy of measurements, </a:t>
            </a:r>
            <a:r>
              <a:rPr lang="en-US" sz="1000" b="0" i="0" u="none" baseline="0" err="1">
                <a:solidFill>
                  <a:srgbClr val="000000"/>
                </a:solidFill>
                <a:latin typeface="Arial" panose="020B0604020202020204" pitchFamily="34" charset="0"/>
              </a:rPr>
              <a:t>paracho</a:t>
            </a:r>
            <a:r>
              <a:rPr lang="en-US" sz="1000" err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 model seems decent to predict </a:t>
            </a:r>
            <a:r>
              <a:rPr lang="en-US" sz="1000" err="1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Scaling by 1/mv seems effective to op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en possibilities of predicting diverse polymers (e.g. multiple repeating units)</a:t>
            </a:r>
          </a:p>
          <a:p>
            <a:pPr marL="231775" indent="-231775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0000"/>
                </a:solidFill>
                <a:latin typeface="Arial"/>
                <a:cs typeface="Arial"/>
              </a:rPr>
              <a:t>Feature engineering can be refined, e.g. considering branching (CH3, CH2, CH, … instead of C atoms, H atoms)</a:t>
            </a:r>
            <a:endParaRPr lang="en-US" sz="1000" b="0" i="0" u="none" baseline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0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1386</Words>
  <Application>Microsoft Office PowerPoint</Application>
  <PresentationFormat>Widescreen</PresentationFormat>
  <Paragraphs>186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PendragonS</dc:creator>
  <cp:lastModifiedBy>PendragonS</cp:lastModifiedBy>
  <cp:revision>2</cp:revision>
  <dcterms:created xsi:type="dcterms:W3CDTF">2021-09-01T03:09:59Z</dcterms:created>
  <dcterms:modified xsi:type="dcterms:W3CDTF">2021-09-01T03:25:17Z</dcterms:modified>
</cp:coreProperties>
</file>