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D6D2-1812-42A6-BDEE-C7827254D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B25D-CF20-458F-AB7E-4271F47BC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4A639-B25C-4D43-87F7-382CC6E8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19D9-5668-4051-8AFF-807090A4B7DB}" type="datetimeFigureOut">
              <a:rPr lang="en-SG" smtClean="0"/>
              <a:t>6/9/2020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775F0-BE82-4674-BB53-FDF33202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8CAF3-7A7C-4460-BFD2-CD3995F2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BECA-F22F-47B8-B120-91172ABF6B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37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5F5D-BD91-46BE-9DBE-B34D69B8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24292-279C-490D-A31E-E63BC8C5C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54505-7300-4E2E-AE50-29048C67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19D9-5668-4051-8AFF-807090A4B7DB}" type="datetimeFigureOut">
              <a:rPr lang="en-SG" smtClean="0"/>
              <a:t>6/9/2020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14993-48A7-4401-8424-867C7CB7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CFF7E-EE23-4271-99F4-64C58830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BECA-F22F-47B8-B120-91172ABF6B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145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7FC69-D0FA-4E7E-B19D-5AC87F957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72760-9472-41D9-8203-F09F0E817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72EA8-0037-4212-95E8-A934C5E4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19D9-5668-4051-8AFF-807090A4B7DB}" type="datetimeFigureOut">
              <a:rPr lang="en-SG" smtClean="0"/>
              <a:t>6/9/2020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090F-2BB2-45DF-B190-65780B11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50CF6-DDF0-4D87-87D1-E93E686A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BECA-F22F-47B8-B120-91172ABF6B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802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3DA4-5EAB-460F-8646-7E748D08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E7CB-29FA-42C0-8510-735EC0A7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299E-C106-4BB2-BC41-23A4FA3F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19D9-5668-4051-8AFF-807090A4B7DB}" type="datetimeFigureOut">
              <a:rPr lang="en-SG" smtClean="0"/>
              <a:t>6/9/2020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710AA-F518-47B0-981A-91E3501A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9268D-74AA-4937-B74A-BB0E925A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BECA-F22F-47B8-B120-91172ABF6B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256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DA6E-9571-453F-850A-FE0D4FB0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566E4-AE37-4607-8717-8E12EB3A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DA28D-8702-47C2-BD8F-780D97EB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19D9-5668-4051-8AFF-807090A4B7DB}" type="datetimeFigureOut">
              <a:rPr lang="en-SG" smtClean="0"/>
              <a:t>6/9/2020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34EB3-32C1-4618-9C25-7631A5F2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1A066-11A9-407F-970C-A3DD72D9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BECA-F22F-47B8-B120-91172ABF6B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67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84AD-63C6-4E62-AF71-DEBD9E3B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2830E-AF2B-4FCB-82D0-909F2265F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D9160-8862-43BA-91FF-3D955082A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69998-8FE9-4DFD-A22F-0CADAB4B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19D9-5668-4051-8AFF-807090A4B7DB}" type="datetimeFigureOut">
              <a:rPr lang="en-SG" smtClean="0"/>
              <a:t>6/9/2020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781E-44D0-4F1B-A724-FB9772D5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C4419-D73B-4AF6-BD47-C3B1741D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BECA-F22F-47B8-B120-91172ABF6B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775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87A4-5804-45E9-8F2C-64CEB9C1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E0559-E770-4BD0-B6AC-E2B81B682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97A8E-BA45-4F36-8BDF-4563B52E7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78DE2-108C-40C5-9B9C-01176AC80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E5925-B8A7-496A-BFC1-6FBC52DEA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1CB04-B165-4F38-B667-A0BBFF01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19D9-5668-4051-8AFF-807090A4B7DB}" type="datetimeFigureOut">
              <a:rPr lang="en-SG" smtClean="0"/>
              <a:t>6/9/2020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FF7DE-1FFB-4C84-AF16-3AF09056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083F8-1504-4715-B5CC-75BD72CE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BECA-F22F-47B8-B120-91172ABF6B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8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3123-165B-4D5C-BBB9-530E7287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56AC3-47BC-4FDB-877C-CAC54E74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19D9-5668-4051-8AFF-807090A4B7DB}" type="datetimeFigureOut">
              <a:rPr lang="en-SG" smtClean="0"/>
              <a:t>6/9/2020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D2327-174D-4EDB-89B2-5CDF23E9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F4D04-C059-4C6A-AA42-9C7A46CE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BECA-F22F-47B8-B120-91172ABF6B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09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479BC-EEC9-4F28-AF82-6730DBEE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19D9-5668-4051-8AFF-807090A4B7DB}" type="datetimeFigureOut">
              <a:rPr lang="en-SG" smtClean="0"/>
              <a:t>6/9/2020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EB957-FBEB-4783-9388-E5FD9425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8919-C73C-41B4-968D-46143682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BECA-F22F-47B8-B120-91172ABF6B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55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4318-A595-4C71-B2D6-15FD407A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8164-7DC2-4852-96DE-113498BE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4444A-D16D-4A2E-B68A-5C42447B3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76EE-E241-43A7-9F8B-924B4911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19D9-5668-4051-8AFF-807090A4B7DB}" type="datetimeFigureOut">
              <a:rPr lang="en-SG" smtClean="0"/>
              <a:t>6/9/2020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DED1A-6076-45C5-A76F-0AAB08FA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6E663-F87A-41E3-9C39-03721909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BECA-F22F-47B8-B120-91172ABF6B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636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F773-4D77-41D7-83A1-70FDA613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DAD80-F89F-43A2-BDD6-54ED06B97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AE5F0-49F5-4EEF-A210-457886B57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0A3A2-283C-426E-8837-A6677162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19D9-5668-4051-8AFF-807090A4B7DB}" type="datetimeFigureOut">
              <a:rPr lang="en-SG" smtClean="0"/>
              <a:t>6/9/2020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664CF-FBB2-4213-81D0-A7D113A1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1D876-AD95-4316-A826-8C3E0C50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BECA-F22F-47B8-B120-91172ABF6B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434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39A5A-AB42-43E3-9494-7FB6E6F6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668F4-7134-44D2-BC80-847898C8A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483F8-0DE5-4422-9871-9DCF8A3D1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19D9-5668-4051-8AFF-807090A4B7DB}" type="datetimeFigureOut">
              <a:rPr lang="en-SG" smtClean="0"/>
              <a:t>6/9/2020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9081-7E1C-4AB2-AE0C-8C640F84B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291B4-C44F-46CB-B2C1-226D98AB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7BECA-F22F-47B8-B120-91172ABF6B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73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6ACD16-F4AA-483C-870B-1ED568003F54}"/>
              </a:ext>
            </a:extLst>
          </p:cNvPr>
          <p:cNvSpPr txBox="1"/>
          <p:nvPr/>
        </p:nvSpPr>
        <p:spPr>
          <a:xfrm>
            <a:off x="2551018" y="593399"/>
            <a:ext cx="686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Molecular-fragments-based feature engineering for surface tension prediction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D3D16-3FEC-45DD-8F35-94E0E8928694}"/>
              </a:ext>
            </a:extLst>
          </p:cNvPr>
          <p:cNvSpPr txBox="1"/>
          <p:nvPr/>
        </p:nvSpPr>
        <p:spPr>
          <a:xfrm>
            <a:off x="2155634" y="1421477"/>
            <a:ext cx="1875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Feature engineering 0 (fe0)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8CDFD-D21A-4051-9F27-63CAE6D3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57" y="2096418"/>
            <a:ext cx="805642" cy="61578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05C990-D9C0-414E-A3BF-70D62A3C7D1A}"/>
              </a:ext>
            </a:extLst>
          </p:cNvPr>
          <p:cNvCxnSpPr>
            <a:stCxn id="7" idx="3"/>
          </p:cNvCxnSpPr>
          <p:nvPr/>
        </p:nvCxnSpPr>
        <p:spPr>
          <a:xfrm>
            <a:off x="2019299" y="2404312"/>
            <a:ext cx="283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AB5A11-6A15-4E7B-9466-D2B675694F20}"/>
              </a:ext>
            </a:extLst>
          </p:cNvPr>
          <p:cNvSpPr txBox="1"/>
          <p:nvPr/>
        </p:nvSpPr>
        <p:spPr>
          <a:xfrm>
            <a:off x="2302625" y="1934952"/>
            <a:ext cx="29343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Fragments</a:t>
            </a:r>
            <a:r>
              <a:rPr lang="en-SG" sz="1100" dirty="0"/>
              <a:t>: C, H, C=C, C#C, benzene ring, O-</a:t>
            </a:r>
            <a:r>
              <a:rPr lang="en-SG" sz="1100" dirty="0" err="1"/>
              <a:t>alc</a:t>
            </a:r>
            <a:r>
              <a:rPr lang="en-SG" sz="1100" dirty="0"/>
              <a:t>, O-eth, O-</a:t>
            </a:r>
            <a:r>
              <a:rPr lang="en-SG" sz="1100" dirty="0" err="1"/>
              <a:t>ald</a:t>
            </a:r>
            <a:r>
              <a:rPr lang="en-SG" sz="1100" dirty="0"/>
              <a:t>, O-</a:t>
            </a:r>
            <a:r>
              <a:rPr lang="en-SG" sz="1100" dirty="0" err="1"/>
              <a:t>ket</a:t>
            </a:r>
            <a:r>
              <a:rPr lang="en-SG" sz="1100" dirty="0"/>
              <a:t>, O-acid, O-ester, R3-R8 (3-8 membered rings)</a:t>
            </a:r>
          </a:p>
          <a:p>
            <a:r>
              <a:rPr lang="en-SG" sz="1100" b="1" dirty="0"/>
              <a:t>Others</a:t>
            </a:r>
            <a:r>
              <a:rPr lang="en-SG" sz="1100" dirty="0"/>
              <a:t>: molecular weight, density (subject to availability)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A38596-3B07-4612-90EC-7407442DDD66}"/>
              </a:ext>
            </a:extLst>
          </p:cNvPr>
          <p:cNvSpPr txBox="1"/>
          <p:nvPr/>
        </p:nvSpPr>
        <p:spPr>
          <a:xfrm>
            <a:off x="7806213" y="1426426"/>
            <a:ext cx="1875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Feature engineering 1 (fe1)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B6824-8143-465B-A3F4-A7DCD66C2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862" y="2096418"/>
            <a:ext cx="805642" cy="61578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C75309-792F-45BE-B6B0-7624192D1622}"/>
              </a:ext>
            </a:extLst>
          </p:cNvPr>
          <p:cNvCxnSpPr>
            <a:stCxn id="12" idx="3"/>
          </p:cNvCxnSpPr>
          <p:nvPr/>
        </p:nvCxnSpPr>
        <p:spPr>
          <a:xfrm>
            <a:off x="7686504" y="2404312"/>
            <a:ext cx="283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D24B77-4D39-46DE-A288-E62AD7322079}"/>
              </a:ext>
            </a:extLst>
          </p:cNvPr>
          <p:cNvSpPr txBox="1"/>
          <p:nvPr/>
        </p:nvSpPr>
        <p:spPr>
          <a:xfrm>
            <a:off x="7953204" y="1934952"/>
            <a:ext cx="29343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Fragments</a:t>
            </a:r>
            <a:r>
              <a:rPr lang="en-SG" sz="1100" dirty="0"/>
              <a:t>: C, CH, CH2, CH3, C-ring, CH-ring, CH2-ring, C=C, C#C, </a:t>
            </a:r>
            <a:r>
              <a:rPr lang="en-SG" sz="1100" dirty="0" err="1"/>
              <a:t>Ar</a:t>
            </a:r>
            <a:r>
              <a:rPr lang="en-SG" sz="1100" dirty="0"/>
              <a:t>, OH, CHO, CO, COOH, COOR</a:t>
            </a:r>
          </a:p>
          <a:p>
            <a:r>
              <a:rPr lang="en-SG" sz="1100" b="1" dirty="0"/>
              <a:t>Others</a:t>
            </a:r>
            <a:r>
              <a:rPr lang="en-SG" sz="1100" dirty="0"/>
              <a:t>: molecular weight, density (subject to availability)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42478-D145-4B1A-979E-ACCE63182CD8}"/>
              </a:ext>
            </a:extLst>
          </p:cNvPr>
          <p:cNvSpPr txBox="1"/>
          <p:nvPr/>
        </p:nvSpPr>
        <p:spPr>
          <a:xfrm>
            <a:off x="2047991" y="3575249"/>
            <a:ext cx="1446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b="1" dirty="0"/>
              <a:t>Dataset 1:</a:t>
            </a:r>
          </a:p>
          <a:p>
            <a:pPr algn="ctr"/>
            <a:r>
              <a:rPr lang="en-SG" sz="1600" b="1" dirty="0"/>
              <a:t>Organic liquids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32E4B-E437-48F9-9D58-939A520F0555}"/>
              </a:ext>
            </a:extLst>
          </p:cNvPr>
          <p:cNvSpPr txBox="1"/>
          <p:nvPr/>
        </p:nvSpPr>
        <p:spPr>
          <a:xfrm>
            <a:off x="5275131" y="3575249"/>
            <a:ext cx="1675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b="1" dirty="0"/>
              <a:t>Dataset 2:</a:t>
            </a:r>
          </a:p>
          <a:p>
            <a:pPr algn="ctr"/>
            <a:r>
              <a:rPr lang="en-SG" sz="1600" b="1" dirty="0"/>
              <a:t>Organic polymers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111E0-6FC3-4783-9071-BF54ACDE75CC}"/>
              </a:ext>
            </a:extLst>
          </p:cNvPr>
          <p:cNvSpPr txBox="1"/>
          <p:nvPr/>
        </p:nvSpPr>
        <p:spPr>
          <a:xfrm>
            <a:off x="1304134" y="4432517"/>
            <a:ext cx="29343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/>
              <a:t>292 data points, 268 after exclusion of 16 Si-containing samples, 5 carbonates, 1 anhydride, Furan and formic acid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/>
              <a:t>Structure + measured surface tension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/>
              <a:t>Density data was manually retrieved from </a:t>
            </a:r>
            <a:r>
              <a:rPr lang="en-SG" sz="1100" dirty="0" err="1"/>
              <a:t>SciFinder</a:t>
            </a:r>
            <a:r>
              <a:rPr lang="en-SG" sz="1100" dirty="0"/>
              <a:t> + </a:t>
            </a:r>
            <a:r>
              <a:rPr lang="en-SG" sz="1100" dirty="0" err="1"/>
              <a:t>Chemspider</a:t>
            </a:r>
            <a:r>
              <a:rPr lang="en-SG" sz="1100" dirty="0"/>
              <a:t> + vendors (TCI, Sigma-Aldrich, Alfa </a:t>
            </a:r>
            <a:r>
              <a:rPr lang="en-SG" sz="1100" dirty="0" err="1"/>
              <a:t>Aesar</a:t>
            </a:r>
            <a:r>
              <a:rPr lang="en-SG" sz="1100" dirty="0"/>
              <a:t>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/>
              <a:t>Used to test predictive power of fragments towards surface tension and molar volume in </a:t>
            </a:r>
            <a:r>
              <a:rPr lang="en-SG" sz="1100" b="1" dirty="0"/>
              <a:t>small molecules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151962-0D67-4883-89BE-A7BEB0F76008}"/>
              </a:ext>
            </a:extLst>
          </p:cNvPr>
          <p:cNvSpPr txBox="1"/>
          <p:nvPr/>
        </p:nvSpPr>
        <p:spPr>
          <a:xfrm>
            <a:off x="4623961" y="4432516"/>
            <a:ext cx="2934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/>
              <a:t>23 data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/>
              <a:t>Structure + measured molar volume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/>
              <a:t>Used to test predictive power of fragments towards molar volume </a:t>
            </a:r>
            <a:r>
              <a:rPr lang="en-SG" sz="1100" b="1" dirty="0"/>
              <a:t>in polymers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71F0A3-999C-41BB-BFAD-D8F91D79DECC}"/>
              </a:ext>
            </a:extLst>
          </p:cNvPr>
          <p:cNvSpPr txBox="1"/>
          <p:nvPr/>
        </p:nvSpPr>
        <p:spPr>
          <a:xfrm>
            <a:off x="8753450" y="3574558"/>
            <a:ext cx="1153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b="1" dirty="0"/>
              <a:t>Dataset 3:</a:t>
            </a:r>
          </a:p>
          <a:p>
            <a:pPr algn="ctr"/>
            <a:r>
              <a:rPr lang="en-SG" sz="1600" b="1" dirty="0"/>
              <a:t>Evonik CAD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659B8E-7C68-4407-9150-731434E49DDC}"/>
              </a:ext>
            </a:extLst>
          </p:cNvPr>
          <p:cNvSpPr txBox="1"/>
          <p:nvPr/>
        </p:nvSpPr>
        <p:spPr>
          <a:xfrm>
            <a:off x="7943788" y="4431825"/>
            <a:ext cx="29343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/>
              <a:t>19 data points, 6 contains unwanted diol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/>
              <a:t>Structure + composition + surface tension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/>
              <a:t>Used as final test of models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223260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A357E6-672B-4B5D-9CE8-A100C616FDE7}"/>
              </a:ext>
            </a:extLst>
          </p:cNvPr>
          <p:cNvSpPr txBox="1"/>
          <p:nvPr/>
        </p:nvSpPr>
        <p:spPr>
          <a:xfrm>
            <a:off x="831272" y="615918"/>
            <a:ext cx="2351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Dataset 1: Organic liquids</a:t>
            </a:r>
          </a:p>
          <a:p>
            <a:r>
              <a:rPr lang="en-SG" sz="1600" b="1" dirty="0"/>
              <a:t>Linear Models with fe0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4EA747-56C4-4C8A-88DD-B4231B78310F}"/>
                  </a:ext>
                </a:extLst>
              </p:cNvPr>
              <p:cNvSpPr txBox="1"/>
              <p:nvPr/>
            </p:nvSpPr>
            <p:spPr>
              <a:xfrm>
                <a:off x="1528898" y="1421474"/>
                <a:ext cx="1908023" cy="1132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600" b="1" dirty="0"/>
                  <a:t>Linear model 0</a:t>
                </a:r>
              </a:p>
              <a:p>
                <a:endParaRPr lang="en-SG" sz="1600" b="1" dirty="0"/>
              </a:p>
              <a:p>
                <a:pPr marL="182563" indent="-182563">
                  <a:buFont typeface="Arial" panose="020B0604020202020204" pitchFamily="34" charset="0"/>
                  <a:buChar char="•"/>
                </a:pPr>
                <a:r>
                  <a:rPr lang="en-SG" sz="1200" dirty="0"/>
                  <a:t>X = fragments,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SG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en-SG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SG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SG" sz="1200" b="0" dirty="0">
                  <a:ea typeface="Cambria Math" panose="02040503050406030204" pitchFamily="18" charset="0"/>
                </a:endParaRPr>
              </a:p>
              <a:p>
                <a:pPr marL="182563" indent="-182563">
                  <a:buFont typeface="Arial" panose="020B0604020202020204" pitchFamily="34" charset="0"/>
                  <a:buChar char="•"/>
                </a:pPr>
                <a:r>
                  <a:rPr lang="en-SG" sz="1200" dirty="0"/>
                  <a:t>V is calculated from M/</a:t>
                </a:r>
                <a14:m>
                  <m:oMath xmlns:m="http://schemas.openxmlformats.org/officeDocument/2006/math">
                    <m:r>
                      <a:rPr lang="en-SG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SG" sz="1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4EA747-56C4-4C8A-88DD-B4231B78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898" y="1421474"/>
                <a:ext cx="1908023" cy="1132426"/>
              </a:xfrm>
              <a:prstGeom prst="rect">
                <a:avLst/>
              </a:prstGeom>
              <a:blipFill>
                <a:blip r:embed="rId2"/>
                <a:stretch>
                  <a:fillRect l="-1917" t="-1613" b="-32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A089210-4B3C-4834-B8BE-0F1E9B418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62" y="2755668"/>
            <a:ext cx="3058477" cy="23149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F0BFE3-B733-430C-82EF-9D79E89083BE}"/>
              </a:ext>
            </a:extLst>
          </p:cNvPr>
          <p:cNvSpPr txBox="1"/>
          <p:nvPr/>
        </p:nvSpPr>
        <p:spPr>
          <a:xfrm>
            <a:off x="2051888" y="5245103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/>
              <a:t>rmse</a:t>
            </a:r>
            <a:r>
              <a:rPr lang="en-SG" sz="1200" dirty="0"/>
              <a:t> = 1.525</a:t>
            </a:r>
          </a:p>
          <a:p>
            <a:r>
              <a:rPr lang="en-SG" sz="1200" dirty="0" err="1"/>
              <a:t>mae</a:t>
            </a:r>
            <a:r>
              <a:rPr lang="en-SG" sz="1200" dirty="0"/>
              <a:t> = 0.875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058230-48FE-43AC-A850-20D686DEF512}"/>
                  </a:ext>
                </a:extLst>
              </p:cNvPr>
              <p:cNvSpPr txBox="1"/>
              <p:nvPr/>
            </p:nvSpPr>
            <p:spPr>
              <a:xfrm>
                <a:off x="8607442" y="1421474"/>
                <a:ext cx="265457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600" b="1" dirty="0"/>
                  <a:t>Linear model (molar volume)</a:t>
                </a:r>
              </a:p>
              <a:p>
                <a:endParaRPr lang="en-SG" sz="1600" b="1" dirty="0"/>
              </a:p>
              <a:p>
                <a:pPr marL="182563" indent="-182563">
                  <a:buFont typeface="Arial" panose="020B0604020202020204" pitchFamily="34" charset="0"/>
                  <a:buChar char="•"/>
                </a:pPr>
                <a:r>
                  <a:rPr lang="en-SG" sz="1200" dirty="0"/>
                  <a:t>X = fragments, y = </a:t>
                </a:r>
                <a14:m>
                  <m:oMath xmlns:m="http://schemas.openxmlformats.org/officeDocument/2006/math">
                    <m:r>
                      <a:rPr lang="en-SG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SG" sz="12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058230-48FE-43AC-A850-20D686DEF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442" y="1421474"/>
                <a:ext cx="2654573" cy="769441"/>
              </a:xfrm>
              <a:prstGeom prst="rect">
                <a:avLst/>
              </a:prstGeom>
              <a:blipFill>
                <a:blip r:embed="rId4"/>
                <a:stretch>
                  <a:fillRect l="-1379" t="-2381" r="-230" b="-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A1BED65-E6E8-477B-A5CD-1E4520E8DD70}"/>
              </a:ext>
            </a:extLst>
          </p:cNvPr>
          <p:cNvSpPr txBox="1"/>
          <p:nvPr/>
        </p:nvSpPr>
        <p:spPr>
          <a:xfrm>
            <a:off x="9496192" y="5245103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/>
              <a:t>rmse</a:t>
            </a:r>
            <a:r>
              <a:rPr lang="en-SG" sz="1200" dirty="0"/>
              <a:t> = 2.546</a:t>
            </a:r>
          </a:p>
          <a:p>
            <a:r>
              <a:rPr lang="en-SG" sz="1200" dirty="0" err="1"/>
              <a:t>mae</a:t>
            </a:r>
            <a:r>
              <a:rPr lang="en-SG" sz="1200" dirty="0"/>
              <a:t> = 1.760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E68F98-AE06-4919-81AF-966D6663A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611" y="2885265"/>
            <a:ext cx="3111882" cy="21311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64DCA0-0248-47CF-9E84-9699AE855A13}"/>
                  </a:ext>
                </a:extLst>
              </p:cNvPr>
              <p:cNvSpPr txBox="1"/>
              <p:nvPr/>
            </p:nvSpPr>
            <p:spPr>
              <a:xfrm>
                <a:off x="5426016" y="1421474"/>
                <a:ext cx="179555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600" b="1" dirty="0"/>
                  <a:t>Linear model 1</a:t>
                </a:r>
              </a:p>
              <a:p>
                <a:endParaRPr lang="en-SG" sz="1600" b="1" dirty="0"/>
              </a:p>
              <a:p>
                <a:pPr marL="182563" indent="-182563">
                  <a:buFont typeface="Arial" panose="020B0604020202020204" pitchFamily="34" charset="0"/>
                  <a:buChar char="•"/>
                </a:pPr>
                <a:r>
                  <a:rPr lang="en-SG" sz="1200" dirty="0"/>
                  <a:t>X = fragments/M, y = </a:t>
                </a:r>
                <a14:m>
                  <m:oMath xmlns:m="http://schemas.openxmlformats.org/officeDocument/2006/math">
                    <m:r>
                      <a:rPr lang="en-SG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SG" sz="12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64DCA0-0248-47CF-9E84-9699AE855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016" y="1421474"/>
                <a:ext cx="1795556" cy="769441"/>
              </a:xfrm>
              <a:prstGeom prst="rect">
                <a:avLst/>
              </a:prstGeom>
              <a:blipFill>
                <a:blip r:embed="rId6"/>
                <a:stretch>
                  <a:fillRect l="-1695" t="-2381" b="-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9DA18C8A-5A03-45A0-B849-085668BEEC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7595" y="2755669"/>
            <a:ext cx="3111881" cy="23149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A6A832-7FDE-4841-A786-E60A115AC99F}"/>
              </a:ext>
            </a:extLst>
          </p:cNvPr>
          <p:cNvSpPr txBox="1"/>
          <p:nvPr/>
        </p:nvSpPr>
        <p:spPr>
          <a:xfrm>
            <a:off x="5824299" y="5245103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/>
              <a:t>rmse</a:t>
            </a:r>
            <a:r>
              <a:rPr lang="en-SG" sz="1200" dirty="0"/>
              <a:t> = 1.600</a:t>
            </a:r>
          </a:p>
          <a:p>
            <a:r>
              <a:rPr lang="en-SG" sz="1200" dirty="0" err="1"/>
              <a:t>mae</a:t>
            </a:r>
            <a:r>
              <a:rPr lang="en-SG" sz="1200" dirty="0"/>
              <a:t> = 1.203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6523A9-FBFE-4604-BA9C-5E74C2955CFF}"/>
              </a:ext>
            </a:extLst>
          </p:cNvPr>
          <p:cNvSpPr txBox="1"/>
          <p:nvPr/>
        </p:nvSpPr>
        <p:spPr>
          <a:xfrm>
            <a:off x="8245549" y="6359236"/>
            <a:ext cx="3248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100" i="1" dirty="0"/>
              <a:t>Fragments used = C, H, C=C, </a:t>
            </a:r>
            <a:r>
              <a:rPr lang="en-SG" sz="1100" i="1" dirty="0" err="1"/>
              <a:t>Ar</a:t>
            </a:r>
            <a:r>
              <a:rPr lang="en-SG" sz="1100" i="1" dirty="0"/>
              <a:t>, O-eth, O-ester, R5, R6</a:t>
            </a:r>
          </a:p>
        </p:txBody>
      </p:sp>
    </p:spTree>
    <p:extLst>
      <p:ext uri="{BB962C8B-B14F-4D97-AF65-F5344CB8AC3E}">
        <p14:creationId xmlns:p14="http://schemas.microsoft.com/office/powerpoint/2010/main" val="78867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A357E6-672B-4B5D-9CE8-A100C616FDE7}"/>
              </a:ext>
            </a:extLst>
          </p:cNvPr>
          <p:cNvSpPr txBox="1"/>
          <p:nvPr/>
        </p:nvSpPr>
        <p:spPr>
          <a:xfrm>
            <a:off x="831272" y="615918"/>
            <a:ext cx="2351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Dataset 1: Organic liquids</a:t>
            </a:r>
          </a:p>
          <a:p>
            <a:r>
              <a:rPr lang="en-SG" sz="1600" b="1" dirty="0"/>
              <a:t>XGB with fe0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4EA747-56C4-4C8A-88DD-B4231B78310F}"/>
                  </a:ext>
                </a:extLst>
              </p:cNvPr>
              <p:cNvSpPr txBox="1"/>
              <p:nvPr/>
            </p:nvSpPr>
            <p:spPr>
              <a:xfrm>
                <a:off x="1528898" y="1421474"/>
                <a:ext cx="178529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600" b="1" dirty="0"/>
                  <a:t>XGB 0</a:t>
                </a:r>
              </a:p>
              <a:p>
                <a:endParaRPr lang="en-SG" sz="1600" b="1" dirty="0"/>
              </a:p>
              <a:p>
                <a:pPr marL="182563" indent="-182563">
                  <a:buFont typeface="Arial" panose="020B0604020202020204" pitchFamily="34" charset="0"/>
                  <a:buChar char="•"/>
                </a:pPr>
                <a:r>
                  <a:rPr lang="en-SG" sz="1200" dirty="0"/>
                  <a:t>X = fragments + </a:t>
                </a:r>
                <a14:m>
                  <m:oMath xmlns:m="http://schemas.openxmlformats.org/officeDocument/2006/math">
                    <m:r>
                      <a:rPr lang="en-SG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SG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SG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SG" sz="1200" b="0" dirty="0">
                  <a:ea typeface="Cambria Math" panose="02040503050406030204" pitchFamily="18" charset="0"/>
                </a:endParaRPr>
              </a:p>
              <a:p>
                <a:pPr marL="182563" indent="-182563">
                  <a:buFont typeface="Arial" panose="020B0604020202020204" pitchFamily="34" charset="0"/>
                  <a:buChar char="•"/>
                </a:pPr>
                <a:r>
                  <a:rPr lang="en-SG" sz="1200" dirty="0">
                    <a:ea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r>
                      <a:rPr lang="en-SG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SG" sz="12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4EA747-56C4-4C8A-88DD-B4231B78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898" y="1421474"/>
                <a:ext cx="1785297" cy="954107"/>
              </a:xfrm>
              <a:prstGeom prst="rect">
                <a:avLst/>
              </a:prstGeom>
              <a:blipFill>
                <a:blip r:embed="rId2"/>
                <a:stretch>
                  <a:fillRect l="-2048" t="-1911" b="-38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BF0BFE3-B733-430C-82EF-9D79E89083BE}"/>
              </a:ext>
            </a:extLst>
          </p:cNvPr>
          <p:cNvSpPr txBox="1"/>
          <p:nvPr/>
        </p:nvSpPr>
        <p:spPr>
          <a:xfrm>
            <a:off x="2051888" y="4785555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/>
              <a:t>rmse</a:t>
            </a:r>
            <a:r>
              <a:rPr lang="en-SG" sz="1200" dirty="0"/>
              <a:t> = 1.699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058230-48FE-43AC-A850-20D686DEF512}"/>
                  </a:ext>
                </a:extLst>
              </p:cNvPr>
              <p:cNvSpPr txBox="1"/>
              <p:nvPr/>
            </p:nvSpPr>
            <p:spPr>
              <a:xfrm>
                <a:off x="8607442" y="1421474"/>
                <a:ext cx="179555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600" b="1" dirty="0"/>
                  <a:t>XGB 1</a:t>
                </a:r>
              </a:p>
              <a:p>
                <a:endParaRPr lang="en-SG" sz="1600" b="1" dirty="0"/>
              </a:p>
              <a:p>
                <a:pPr marL="182563" indent="-182563">
                  <a:buFont typeface="Arial" panose="020B0604020202020204" pitchFamily="34" charset="0"/>
                  <a:buChar char="•"/>
                </a:pPr>
                <a:r>
                  <a:rPr lang="en-SG" sz="1200" dirty="0"/>
                  <a:t>X = fragments/M, y = </a:t>
                </a:r>
                <a14:m>
                  <m:oMath xmlns:m="http://schemas.openxmlformats.org/officeDocument/2006/math">
                    <m:r>
                      <a:rPr lang="en-SG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SG" sz="12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058230-48FE-43AC-A850-20D686DEF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442" y="1421474"/>
                <a:ext cx="1795556" cy="769441"/>
              </a:xfrm>
              <a:prstGeom prst="rect">
                <a:avLst/>
              </a:prstGeom>
              <a:blipFill>
                <a:blip r:embed="rId3"/>
                <a:stretch>
                  <a:fillRect l="-2034" t="-2381" b="-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164DCA0-0248-47CF-9E84-9699AE855A13}"/>
              </a:ext>
            </a:extLst>
          </p:cNvPr>
          <p:cNvSpPr txBox="1"/>
          <p:nvPr/>
        </p:nvSpPr>
        <p:spPr>
          <a:xfrm>
            <a:off x="4837047" y="2213282"/>
            <a:ext cx="26539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Dataset 1</a:t>
            </a:r>
          </a:p>
          <a:p>
            <a:pPr algn="ctr"/>
            <a:endParaRPr lang="en-SG" sz="1600" b="1" dirty="0"/>
          </a:p>
          <a:p>
            <a:pPr algn="ctr"/>
            <a:r>
              <a:rPr lang="en-SG" sz="1200" dirty="0">
                <a:ea typeface="Cambria Math" panose="02040503050406030204" pitchFamily="18" charset="0"/>
              </a:rPr>
              <a:t>263 data points (C#C, R3, R4, R7, R8 – containing samples were excluded due to underrepresentation) </a:t>
            </a:r>
          </a:p>
          <a:p>
            <a:pPr algn="ctr"/>
            <a:endParaRPr lang="en-SG" sz="1200" dirty="0">
              <a:ea typeface="Cambria Math" panose="02040503050406030204" pitchFamily="18" charset="0"/>
            </a:endParaRPr>
          </a:p>
          <a:p>
            <a:pPr algn="ctr"/>
            <a:r>
              <a:rPr lang="en-SG" sz="1200" dirty="0">
                <a:ea typeface="Cambria Math" panose="02040503050406030204" pitchFamily="18" charset="0"/>
              </a:rPr>
              <a:t>204 train, 36 validation, 23 test</a:t>
            </a:r>
          </a:p>
          <a:p>
            <a:pPr algn="ctr"/>
            <a:endParaRPr lang="en-SG" sz="1200" dirty="0">
              <a:ea typeface="Cambria Math" panose="02040503050406030204" pitchFamily="18" charset="0"/>
            </a:endParaRPr>
          </a:p>
          <a:p>
            <a:pPr algn="ctr"/>
            <a:r>
              <a:rPr lang="en-SG" sz="1200" dirty="0">
                <a:ea typeface="Cambria Math" panose="02040503050406030204" pitchFamily="18" charset="0"/>
              </a:rPr>
              <a:t>The 23 test datapoints are picked based on literature’s test allocation (for comparison)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C6712E-EA31-4462-8133-55F0C6843D98}"/>
              </a:ext>
            </a:extLst>
          </p:cNvPr>
          <p:cNvSpPr txBox="1"/>
          <p:nvPr/>
        </p:nvSpPr>
        <p:spPr>
          <a:xfrm>
            <a:off x="6713067" y="6359236"/>
            <a:ext cx="4815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100" i="1" dirty="0"/>
              <a:t>Fragments used = C, H, C=C, </a:t>
            </a:r>
            <a:r>
              <a:rPr lang="en-SG" sz="1100" i="1" dirty="0" err="1"/>
              <a:t>Ar</a:t>
            </a:r>
            <a:r>
              <a:rPr lang="en-SG" sz="1100" i="1" dirty="0"/>
              <a:t>, O-</a:t>
            </a:r>
            <a:r>
              <a:rPr lang="en-SG" sz="1100" i="1" dirty="0" err="1"/>
              <a:t>alc</a:t>
            </a:r>
            <a:r>
              <a:rPr lang="en-SG" sz="1100" i="1" dirty="0"/>
              <a:t>, O-eth, O-</a:t>
            </a:r>
            <a:r>
              <a:rPr lang="en-SG" sz="1100" i="1" dirty="0" err="1"/>
              <a:t>ald</a:t>
            </a:r>
            <a:r>
              <a:rPr lang="en-SG" sz="1100" i="1" dirty="0"/>
              <a:t>, O-</a:t>
            </a:r>
            <a:r>
              <a:rPr lang="en-SG" sz="1100" i="1" dirty="0" err="1"/>
              <a:t>ket</a:t>
            </a:r>
            <a:r>
              <a:rPr lang="en-SG" sz="1100" i="1" dirty="0"/>
              <a:t>, O-acid, O-ester, R5, R6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21B905-2FDD-4CDB-8D25-614C58FDE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25" y="2596362"/>
            <a:ext cx="2987386" cy="213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4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431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PendragonS</dc:creator>
  <cp:lastModifiedBy>PendragonS</cp:lastModifiedBy>
  <cp:revision>18</cp:revision>
  <dcterms:created xsi:type="dcterms:W3CDTF">2020-09-06T12:23:38Z</dcterms:created>
  <dcterms:modified xsi:type="dcterms:W3CDTF">2020-09-06T14:33:40Z</dcterms:modified>
</cp:coreProperties>
</file>