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partan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Spartan ExtraBold"/>
      <p:bold r:id="rId19"/>
    </p:embeddedFont>
    <p:embeddedFont>
      <p:font typeface="Montserrat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Ligh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Light-bold.fntdata"/><Relationship Id="rId13" Type="http://schemas.openxmlformats.org/officeDocument/2006/relationships/font" Target="fonts/Spartan-regular.fntdata"/><Relationship Id="rId12" Type="http://schemas.openxmlformats.org/officeDocument/2006/relationships/slide" Target="slides/slide8.xml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Spartan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SpartanExtraBold-bold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onvolutional_neural_network" TargetMode="External"/><Relationship Id="rId3" Type="http://schemas.openxmlformats.org/officeDocument/2006/relationships/hyperlink" Target="https://en.wikipedia.org/wiki/Long_short-term_memory" TargetMode="External"/><Relationship Id="rId4" Type="http://schemas.openxmlformats.org/officeDocument/2006/relationships/hyperlink" Target="https://en.wikipedia.org/wiki/Recurrent_neural_network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 name is Matthew John Coffey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Here to talk about election writein resolution via handwritten optical character recognition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little about 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Worked in various tech for last decade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Last 5 years in elections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Serving jurisdictions, helping them get the most out of their elections technology, and helping to manage the flow of large volumes of geopolitical and results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Joined lhl to get a bit deeper into some of the _other_ ways that we can work with data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Domain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we all know, Elections are foundational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some of you may not know, modern elections are very labor-intensive in some areas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Labor-intensive areas such as centralized ballot scanning and adjudication of ballots are most time expensive - contributes to delay in results delivery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Adjudication is a process where election judges review ballots that cannot be automatically resolved - judges provide resolution and forward to tally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Several reasons why a ballot might not be able to be automatically resolved, but today we’ll focus on closed write-ins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Writein votes are votes for candidates who are registered to a contest but do not appear on the ballot - instead the voter </a:t>
            </a:r>
            <a:r>
              <a:rPr lang="en"/>
              <a:t>handwritten</a:t>
            </a:r>
            <a:r>
              <a:rPr lang="en"/>
              <a:t> their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</a:rPr>
              <a:t>For this project, I've tapped my experience working with election systems in the US and Canada to create a robust solution for the automatic adjudication of write-in votes</a:t>
            </a:r>
            <a:endParaRPr sz="1200">
              <a:solidFill>
                <a:srgbClr val="ADBAC7"/>
              </a:solidFill>
              <a:highlight>
                <a:srgbClr val="22272E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DBAC7"/>
              </a:buClr>
              <a:buSzPts val="1200"/>
              <a:buChar char="-"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</a:rPr>
              <a:t>Please keep in mind this also applies to other areas such as education (digitized notes) or healthcare (digitized forms / prescriptions).</a:t>
            </a:r>
            <a:endParaRPr sz="1200">
              <a:solidFill>
                <a:srgbClr val="ADBAC7"/>
              </a:solidFill>
              <a:highlight>
                <a:srgbClr val="22272E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Command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Registered candidates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88329e5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088329e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This model employs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Convolutional Neural Network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layers in order to extract features from the characters presented to it, as well as </a:t>
            </a:r>
            <a:r>
              <a:rPr lang="en" sz="1200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Long Short-term Memory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(a type of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Recurrent Neural Network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) layers in order to contextualize feature sequences.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NIST Special Database 19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88329e5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88329e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not all classified exactly correct - &gt; similar to how humans read the handwriting of 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like the human brain, app designed with contextual expectations - in this case registered writeins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presented to valid, highest score wins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HOWEVER, this application has the ability to say ‘I don’t know’.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 minimum similarity score is in place - if a candidate has the highest similarity score but fails to meet similarity threshold OR two candidates have same similarity, no vote is cast and image is flagged for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In response to a feature of the elections domain -&gt; we absolutely cannot send a vote to tally for the wrong candidate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can be verified by checking results report on github repo or performing the test yourself using the batch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Try irt yourself bro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Multiple">
  <p:cSld name="BLANK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103" name="Google Shape;103;p11"/>
            <p:cNvSpPr/>
            <p:nvPr/>
          </p:nvSpPr>
          <p:spPr>
            <a:xfrm>
              <a:off x="10778807" y="5635180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1269726" y="6007290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0354436" y="4562347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0136822" y="2660523"/>
              <a:ext cx="1463992" cy="1464055"/>
            </a:xfrm>
            <a:custGeom>
              <a:rect b="b" l="l" r="r" t="t"/>
              <a:pathLst>
                <a:path extrusionOk="0" h="1464055" w="1463992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690991" y="5697982"/>
              <a:ext cx="1464055" cy="1160017"/>
            </a:xfrm>
            <a:custGeom>
              <a:rect b="b" l="l" r="r" t="t"/>
              <a:pathLst>
                <a:path extrusionOk="0" h="1160017" w="1464055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690991" y="0"/>
              <a:ext cx="907160" cy="628141"/>
            </a:xfrm>
            <a:custGeom>
              <a:rect b="b" l="l" r="r" t="t"/>
              <a:pathLst>
                <a:path extrusionOk="0" h="628141" w="90716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0993246" y="1977135"/>
              <a:ext cx="372745" cy="372745"/>
            </a:xfrm>
            <a:custGeom>
              <a:rect b="b" l="l" r="r" t="t"/>
              <a:pathLst>
                <a:path extrusionOk="0" h="372745" w="372745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9723056" y="2038413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1317478" y="4575683"/>
              <a:ext cx="874521" cy="907097"/>
            </a:xfrm>
            <a:custGeom>
              <a:rect b="b" l="l" r="r" t="t"/>
              <a:pathLst>
                <a:path extrusionOk="0" h="907097" w="874521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894439" y="2176017"/>
              <a:ext cx="297560" cy="570293"/>
            </a:xfrm>
            <a:custGeom>
              <a:rect b="b" l="l" r="r" t="t"/>
              <a:pathLst>
                <a:path extrusionOk="0" h="570293" w="29756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728263" y="955738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9051543" y="4234053"/>
              <a:ext cx="907098" cy="907097"/>
            </a:xfrm>
            <a:custGeom>
              <a:rect b="b" l="l" r="r" t="t"/>
              <a:pathLst>
                <a:path extrusionOk="0" h="907097" w="907098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139426" y="0"/>
              <a:ext cx="2052573" cy="2052573"/>
            </a:xfrm>
            <a:custGeom>
              <a:rect b="b" l="l" r="r" t="t"/>
              <a:pathLst>
                <a:path extrusionOk="0" h="2052573" w="2052573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1839575" y="3815651"/>
              <a:ext cx="352425" cy="372745"/>
            </a:xfrm>
            <a:custGeom>
              <a:rect b="b" l="l" r="r" t="t"/>
              <a:pathLst>
                <a:path extrusionOk="0" h="372745" w="352425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8979661" y="1889632"/>
              <a:ext cx="372681" cy="372681"/>
            </a:xfrm>
            <a:custGeom>
              <a:rect b="b" l="l" r="r" t="t"/>
              <a:pathLst>
                <a:path extrusionOk="0" h="372681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690991" y="2678810"/>
              <a:ext cx="907160" cy="907097"/>
            </a:xfrm>
            <a:custGeom>
              <a:rect b="b" l="l" r="r" t="t"/>
              <a:pathLst>
                <a:path extrusionOk="0" h="907097" w="90716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690991" y="962215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ubtle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1_1"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000000">
              <a:alpha val="72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14" name="Google Shape;14;p3"/>
            <p:cNvSpPr/>
            <p:nvPr/>
          </p:nvSpPr>
          <p:spPr>
            <a:xfrm>
              <a:off x="10778807" y="5635180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11269726" y="6007290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10354436" y="4562347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0136822" y="2660523"/>
              <a:ext cx="1463992" cy="1464055"/>
            </a:xfrm>
            <a:custGeom>
              <a:rect b="b" l="l" r="r" t="t"/>
              <a:pathLst>
                <a:path extrusionOk="0" h="1464055" w="1463992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8690991" y="5697982"/>
              <a:ext cx="1464055" cy="1160017"/>
            </a:xfrm>
            <a:custGeom>
              <a:rect b="b" l="l" r="r" t="t"/>
              <a:pathLst>
                <a:path extrusionOk="0" h="1160017" w="1464055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690991" y="0"/>
              <a:ext cx="907160" cy="628141"/>
            </a:xfrm>
            <a:custGeom>
              <a:rect b="b" l="l" r="r" t="t"/>
              <a:pathLst>
                <a:path extrusionOk="0" h="628141" w="90716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993246" y="1977135"/>
              <a:ext cx="372745" cy="372745"/>
            </a:xfrm>
            <a:custGeom>
              <a:rect b="b" l="l" r="r" t="t"/>
              <a:pathLst>
                <a:path extrusionOk="0" h="372745" w="372745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723056" y="2038413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317478" y="4575683"/>
              <a:ext cx="874521" cy="907097"/>
            </a:xfrm>
            <a:custGeom>
              <a:rect b="b" l="l" r="r" t="t"/>
              <a:pathLst>
                <a:path extrusionOk="0" h="907097" w="874521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894439" y="2176017"/>
              <a:ext cx="297560" cy="570293"/>
            </a:xfrm>
            <a:custGeom>
              <a:rect b="b" l="l" r="r" t="t"/>
              <a:pathLst>
                <a:path extrusionOk="0" h="570293" w="29756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728263" y="955738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051543" y="4234053"/>
              <a:ext cx="907098" cy="907097"/>
            </a:xfrm>
            <a:custGeom>
              <a:rect b="b" l="l" r="r" t="t"/>
              <a:pathLst>
                <a:path extrusionOk="0" h="907097" w="907098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139426" y="0"/>
              <a:ext cx="2052573" cy="2052573"/>
            </a:xfrm>
            <a:custGeom>
              <a:rect b="b" l="l" r="r" t="t"/>
              <a:pathLst>
                <a:path extrusionOk="0" h="2052573" w="2052573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839575" y="3815651"/>
              <a:ext cx="352425" cy="372745"/>
            </a:xfrm>
            <a:custGeom>
              <a:rect b="b" l="l" r="r" t="t"/>
              <a:pathLst>
                <a:path extrusionOk="0" h="372745" w="352425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979661" y="1889632"/>
              <a:ext cx="372681" cy="372681"/>
            </a:xfrm>
            <a:custGeom>
              <a:rect b="b" l="l" r="r" t="t"/>
              <a:pathLst>
                <a:path extrusionOk="0" h="372681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690991" y="2678810"/>
              <a:ext cx="907160" cy="907097"/>
            </a:xfrm>
            <a:custGeom>
              <a:rect b="b" l="l" r="r" t="t"/>
              <a:pathLst>
                <a:path extrusionOk="0" h="907097" w="90716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90991" y="962215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3"/>
          <p:cNvSpPr txBox="1"/>
          <p:nvPr>
            <p:ph type="ctrTitle"/>
          </p:nvPr>
        </p:nvSpPr>
        <p:spPr>
          <a:xfrm>
            <a:off x="855300" y="1669463"/>
            <a:ext cx="7433400" cy="139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855300" y="3166240"/>
            <a:ext cx="7433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35" name="Google Shape;35;p4"/>
            <p:cNvSpPr/>
            <p:nvPr/>
          </p:nvSpPr>
          <p:spPr>
            <a:xfrm>
              <a:off x="10778807" y="5635180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1269726" y="6007290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0354436" y="4562347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0136822" y="2660523"/>
              <a:ext cx="1463992" cy="1464055"/>
            </a:xfrm>
            <a:custGeom>
              <a:rect b="b" l="l" r="r" t="t"/>
              <a:pathLst>
                <a:path extrusionOk="0" h="1464055" w="1463992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690991" y="5697982"/>
              <a:ext cx="1464055" cy="1160017"/>
            </a:xfrm>
            <a:custGeom>
              <a:rect b="b" l="l" r="r" t="t"/>
              <a:pathLst>
                <a:path extrusionOk="0" h="1160017" w="1464055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690991" y="0"/>
              <a:ext cx="907160" cy="628141"/>
            </a:xfrm>
            <a:custGeom>
              <a:rect b="b" l="l" r="r" t="t"/>
              <a:pathLst>
                <a:path extrusionOk="0" h="628141" w="90716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0993246" y="1977135"/>
              <a:ext cx="372745" cy="372745"/>
            </a:xfrm>
            <a:custGeom>
              <a:rect b="b" l="l" r="r" t="t"/>
              <a:pathLst>
                <a:path extrusionOk="0" h="372745" w="372745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9723056" y="2038413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1317478" y="4575683"/>
              <a:ext cx="874521" cy="907097"/>
            </a:xfrm>
            <a:custGeom>
              <a:rect b="b" l="l" r="r" t="t"/>
              <a:pathLst>
                <a:path extrusionOk="0" h="907097" w="874521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1894439" y="2176017"/>
              <a:ext cx="297560" cy="570293"/>
            </a:xfrm>
            <a:custGeom>
              <a:rect b="b" l="l" r="r" t="t"/>
              <a:pathLst>
                <a:path extrusionOk="0" h="570293" w="29756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9728263" y="955738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9051543" y="4234053"/>
              <a:ext cx="907098" cy="907097"/>
            </a:xfrm>
            <a:custGeom>
              <a:rect b="b" l="l" r="r" t="t"/>
              <a:pathLst>
                <a:path extrusionOk="0" h="907097" w="907098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0139426" y="0"/>
              <a:ext cx="2052573" cy="2052573"/>
            </a:xfrm>
            <a:custGeom>
              <a:rect b="b" l="l" r="r" t="t"/>
              <a:pathLst>
                <a:path extrusionOk="0" h="2052573" w="2052573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1839575" y="3815651"/>
              <a:ext cx="352425" cy="372745"/>
            </a:xfrm>
            <a:custGeom>
              <a:rect b="b" l="l" r="r" t="t"/>
              <a:pathLst>
                <a:path extrusionOk="0" h="372745" w="352425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979661" y="1889632"/>
              <a:ext cx="372681" cy="372681"/>
            </a:xfrm>
            <a:custGeom>
              <a:rect b="b" l="l" r="r" t="t"/>
              <a:pathLst>
                <a:path extrusionOk="0" h="372681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90991" y="2678810"/>
              <a:ext cx="907160" cy="907097"/>
            </a:xfrm>
            <a:custGeom>
              <a:rect b="b" l="l" r="r" t="t"/>
              <a:pathLst>
                <a:path extrusionOk="0" h="907097" w="90716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690991" y="962215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855300" y="1093650"/>
            <a:ext cx="6476100" cy="30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0850" lvl="0" marL="457200" rtl="0">
              <a:spcBef>
                <a:spcPts val="0"/>
              </a:spcBef>
              <a:spcAft>
                <a:spcPts val="0"/>
              </a:spcAft>
              <a:buSzPts val="3500"/>
              <a:buChar char="➔"/>
              <a:defRPr sz="3500"/>
            </a:lvl1pPr>
            <a:lvl2pPr indent="-450850" lvl="1" marL="914400" rtl="0">
              <a:spcBef>
                <a:spcPts val="800"/>
              </a:spcBef>
              <a:spcAft>
                <a:spcPts val="0"/>
              </a:spcAft>
              <a:buSzPts val="3500"/>
              <a:buChar char="⇾"/>
              <a:defRPr sz="3500"/>
            </a:lvl2pPr>
            <a:lvl3pPr indent="-450850" lvl="2" marL="1371600" rtl="0">
              <a:spcBef>
                <a:spcPts val="80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 rtl="0">
              <a:spcBef>
                <a:spcPts val="80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 rtl="0">
              <a:spcBef>
                <a:spcPts val="80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 rtl="0">
              <a:spcBef>
                <a:spcPts val="80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 rtl="0">
              <a:spcBef>
                <a:spcPts val="80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 rtl="0">
              <a:spcBef>
                <a:spcPts val="80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 rtl="0">
              <a:spcBef>
                <a:spcPts val="800"/>
              </a:spcBef>
              <a:spcAft>
                <a:spcPts val="80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324225" y="855550"/>
            <a:ext cx="654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Spartan"/>
                <a:ea typeface="Spartan"/>
                <a:cs typeface="Spartan"/>
                <a:sym typeface="Spartan"/>
              </a:rPr>
              <a:t>“</a:t>
            </a:r>
            <a:endParaRPr sz="96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➔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855275" y="1755975"/>
            <a:ext cx="2859300" cy="30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⇾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115843" y="1755975"/>
            <a:ext cx="2859300" cy="30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⇾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855300" y="1755975"/>
            <a:ext cx="2315700" cy="30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3414199" y="1755975"/>
            <a:ext cx="2315700" cy="30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5973097" y="1755975"/>
            <a:ext cx="2315700" cy="30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79" name="Google Shape;79;p9"/>
            <p:cNvSpPr/>
            <p:nvPr/>
          </p:nvSpPr>
          <p:spPr>
            <a:xfrm>
              <a:off x="10778807" y="5635180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269726" y="6007290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354436" y="4562347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136822" y="2660523"/>
              <a:ext cx="1463992" cy="1464055"/>
            </a:xfrm>
            <a:custGeom>
              <a:rect b="b" l="l" r="r" t="t"/>
              <a:pathLst>
                <a:path extrusionOk="0" h="1464055" w="1463992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8690991" y="5697982"/>
              <a:ext cx="1464055" cy="1160017"/>
            </a:xfrm>
            <a:custGeom>
              <a:rect b="b" l="l" r="r" t="t"/>
              <a:pathLst>
                <a:path extrusionOk="0" h="1160017" w="1464055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8690991" y="0"/>
              <a:ext cx="907160" cy="628141"/>
            </a:xfrm>
            <a:custGeom>
              <a:rect b="b" l="l" r="r" t="t"/>
              <a:pathLst>
                <a:path extrusionOk="0" h="628141" w="90716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0993246" y="1977135"/>
              <a:ext cx="372745" cy="372745"/>
            </a:xfrm>
            <a:custGeom>
              <a:rect b="b" l="l" r="r" t="t"/>
              <a:pathLst>
                <a:path extrusionOk="0" h="372745" w="372745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9723056" y="2038413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1317478" y="4575683"/>
              <a:ext cx="874521" cy="907097"/>
            </a:xfrm>
            <a:custGeom>
              <a:rect b="b" l="l" r="r" t="t"/>
              <a:pathLst>
                <a:path extrusionOk="0" h="907097" w="874521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11894439" y="2176017"/>
              <a:ext cx="297560" cy="570293"/>
            </a:xfrm>
            <a:custGeom>
              <a:rect b="b" l="l" r="r" t="t"/>
              <a:pathLst>
                <a:path extrusionOk="0" h="570293" w="29756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9728263" y="955738"/>
              <a:ext cx="372681" cy="372745"/>
            </a:xfrm>
            <a:custGeom>
              <a:rect b="b" l="l" r="r" t="t"/>
              <a:pathLst>
                <a:path extrusionOk="0" h="372745" w="372681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9051543" y="4234053"/>
              <a:ext cx="907098" cy="907097"/>
            </a:xfrm>
            <a:custGeom>
              <a:rect b="b" l="l" r="r" t="t"/>
              <a:pathLst>
                <a:path extrusionOk="0" h="907097" w="907098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0139426" y="0"/>
              <a:ext cx="2052573" cy="2052573"/>
            </a:xfrm>
            <a:custGeom>
              <a:rect b="b" l="l" r="r" t="t"/>
              <a:pathLst>
                <a:path extrusionOk="0" h="2052573" w="2052573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1839575" y="3815651"/>
              <a:ext cx="352425" cy="372745"/>
            </a:xfrm>
            <a:custGeom>
              <a:rect b="b" l="l" r="r" t="t"/>
              <a:pathLst>
                <a:path extrusionOk="0" h="372745" w="352425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79661" y="1889632"/>
              <a:ext cx="372681" cy="372681"/>
            </a:xfrm>
            <a:custGeom>
              <a:rect b="b" l="l" r="r" t="t"/>
              <a:pathLst>
                <a:path extrusionOk="0" h="372681" w="372681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690991" y="2678810"/>
              <a:ext cx="907160" cy="907097"/>
            </a:xfrm>
            <a:custGeom>
              <a:rect b="b" l="l" r="r" t="t"/>
              <a:pathLst>
                <a:path extrusionOk="0" h="907097" w="90716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8690991" y="962215"/>
              <a:ext cx="570293" cy="570293"/>
            </a:xfrm>
            <a:custGeom>
              <a:rect b="b" l="l" r="r" t="t"/>
              <a:pathLst>
                <a:path extrusionOk="0" h="570293" w="570293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ExtraBold"/>
              <a:buNone/>
              <a:defRPr sz="36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➔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⇾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bit.ly/3nYPoT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Adjudication of Write-in Votes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Matthew John Coffey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1709" r="1699" t="0"/>
          <a:stretch/>
        </p:blipFill>
        <p:spPr>
          <a:xfrm>
            <a:off x="3087749" y="2"/>
            <a:ext cx="6056262" cy="5143500"/>
          </a:xfrm>
          <a:custGeom>
            <a:rect b="b" l="l" r="r" t="t"/>
            <a:pathLst>
              <a:path extrusionOk="0" h="21600" w="21600">
                <a:moveTo>
                  <a:pt x="9906" y="0"/>
                </a:moveTo>
                <a:lnTo>
                  <a:pt x="5472" y="5331"/>
                </a:lnTo>
                <a:lnTo>
                  <a:pt x="13873" y="5331"/>
                </a:lnTo>
                <a:lnTo>
                  <a:pt x="0" y="21600"/>
                </a:lnTo>
                <a:lnTo>
                  <a:pt x="21590" y="21600"/>
                </a:lnTo>
                <a:lnTo>
                  <a:pt x="21600" y="0"/>
                </a:lnTo>
                <a:lnTo>
                  <a:pt x="9906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CEE21">
              <a:alpha val="469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855300" y="2427200"/>
            <a:ext cx="3690000" cy="18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With growing scrutiny and a more engaged voting public, election jurisdictions are under increasing pressure to provide results quickly       and accurately.</a:t>
            </a:r>
            <a:endParaRPr/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855300" y="1765675"/>
            <a:ext cx="4244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Elections are a foundational part of our democracy.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855275" y="1755975"/>
            <a:ext cx="2876700" cy="234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FEATURE EXTRACTION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The application takes an image or folder of images containing handwritten text as input.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Images are preprocessed.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Individual characters are isolated and extracted from each image.</a:t>
            </a:r>
            <a:endParaRPr sz="1400"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100" y="2094250"/>
            <a:ext cx="4642673" cy="65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13" y="4252575"/>
            <a:ext cx="7979382" cy="561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3088" y="3173413"/>
            <a:ext cx="4642673" cy="65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5513" y="2832863"/>
            <a:ext cx="157850" cy="2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5488" y="3912025"/>
            <a:ext cx="157850" cy="2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55275" y="1755975"/>
            <a:ext cx="3925200" cy="234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MODELING AND CLASSIFICATION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Each character is passed to a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deep artificial neural network</a:t>
            </a:r>
            <a:r>
              <a:rPr lang="en" sz="1400"/>
              <a:t> to be classified.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This neural network was trained and tested on over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810,000 images</a:t>
            </a:r>
            <a:r>
              <a:rPr lang="en" sz="1400"/>
              <a:t> of letters written by over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3,600 people.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38" y="3755376"/>
            <a:ext cx="7473925" cy="10473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0" r="51257" t="6872"/>
          <a:stretch/>
        </p:blipFill>
        <p:spPr>
          <a:xfrm>
            <a:off x="5002350" y="1575875"/>
            <a:ext cx="3306630" cy="1907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55275" y="1755975"/>
            <a:ext cx="3482400" cy="234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CANDIDATE RESOLUTION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Due to the nature of handwriting, not all letters will be classified correctly.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The application compares the model output with each registered candidate, creating a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similarity score.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The vote is resolved to the most similar candidate, as long as the similarity score is above the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similarity score threshold.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938" y="2977588"/>
            <a:ext cx="157850" cy="25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4689125" y="2186375"/>
            <a:ext cx="3901500" cy="56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“CANDLDATE NAME”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689125" y="3451950"/>
            <a:ext cx="39015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CANDIDATE NAME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ctrTitle"/>
          </p:nvPr>
        </p:nvSpPr>
        <p:spPr>
          <a:xfrm>
            <a:off x="855300" y="1669475"/>
            <a:ext cx="7433400" cy="69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Accuracy</a:t>
            </a:r>
            <a:endParaRPr/>
          </a:p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855300" y="2438975"/>
            <a:ext cx="5014500" cy="11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when resolving a test deck of 80 votes over 4 different candidates.</a:t>
            </a:r>
            <a:endParaRPr/>
          </a:p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855300" y="1285465"/>
            <a:ext cx="7433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application performed with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1"/>
          <p:cNvGrpSpPr/>
          <p:nvPr/>
        </p:nvGrpSpPr>
        <p:grpSpPr>
          <a:xfrm>
            <a:off x="4783102" y="465959"/>
            <a:ext cx="2736410" cy="4222433"/>
            <a:chOff x="2112475" y="238125"/>
            <a:chExt cx="3395050" cy="5238750"/>
          </a:xfrm>
        </p:grpSpPr>
        <p:sp>
          <p:nvSpPr>
            <p:cNvPr id="188" name="Google Shape;188;p2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5357" l="0" r="0" t="5357"/>
          <a:stretch/>
        </p:blipFill>
        <p:spPr>
          <a:xfrm>
            <a:off x="4850688" y="839688"/>
            <a:ext cx="2597801" cy="3463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4294967295" type="body"/>
          </p:nvPr>
        </p:nvSpPr>
        <p:spPr>
          <a:xfrm>
            <a:off x="605825" y="373575"/>
            <a:ext cx="38532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A </a:t>
            </a:r>
            <a:r>
              <a:rPr lang="en">
                <a:latin typeface="Spartan ExtraBold"/>
                <a:ea typeface="Spartan ExtraBold"/>
                <a:cs typeface="Spartan ExtraBold"/>
                <a:sym typeface="Spartan ExtraBold"/>
              </a:rPr>
              <a:t>Technology Demo </a:t>
            </a:r>
            <a:r>
              <a:rPr lang="en">
                <a:latin typeface="Spartan"/>
                <a:ea typeface="Spartan"/>
                <a:cs typeface="Spartan"/>
                <a:sym typeface="Spartan"/>
              </a:rPr>
              <a:t>is available at: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Spartan ExtraBold"/>
                <a:ea typeface="Spartan ExtraBold"/>
                <a:cs typeface="Spartan ExtraBold"/>
                <a:sym typeface="Spartan ExtraBold"/>
                <a:hlinkClick r:id="rId4"/>
              </a:rPr>
              <a:t>https://bit.ly/3nYPoTV</a:t>
            </a:r>
            <a:endParaRPr sz="2400">
              <a:latin typeface="Spartan ExtraBold"/>
              <a:ea typeface="Spartan ExtraBold"/>
              <a:cs typeface="Spartan ExtraBold"/>
              <a:sym typeface="Spartan ExtraBold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3096674" y="0"/>
            <a:ext cx="6047327" cy="5135737"/>
          </a:xfrm>
          <a:custGeom>
            <a:rect b="b" l="l" r="r" t="t"/>
            <a:pathLst>
              <a:path extrusionOk="0" h="6847649" w="8063103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CEE21">
              <a:alpha val="469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>
            <p:ph idx="4294967295" type="ctrTitle"/>
          </p:nvPr>
        </p:nvSpPr>
        <p:spPr>
          <a:xfrm>
            <a:off x="855300" y="1806100"/>
            <a:ext cx="7953600" cy="109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00" name="Google Shape;200;p22"/>
          <p:cNvSpPr txBox="1"/>
          <p:nvPr>
            <p:ph idx="4294967295" type="subTitle"/>
          </p:nvPr>
        </p:nvSpPr>
        <p:spPr>
          <a:xfrm>
            <a:off x="855300" y="3015025"/>
            <a:ext cx="4124700" cy="17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accent1"/>
                </a:highlight>
              </a:rPr>
              <a:t>Matthew John Coffey</a:t>
            </a:r>
            <a:endParaRPr b="1" sz="2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github.com/monolith1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linkedin.com/in/matthewjohncoffey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matthewjohncoffey@gmail.com</a:t>
            </a:r>
            <a:endParaRPr sz="1800"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lchas template">
  <a:themeElements>
    <a:clrScheme name="Custom 347">
      <a:dk1>
        <a:srgbClr val="000000"/>
      </a:dk1>
      <a:lt1>
        <a:srgbClr val="FFFFFF"/>
      </a:lt1>
      <a:dk2>
        <a:srgbClr val="6C7583"/>
      </a:dk2>
      <a:lt2>
        <a:srgbClr val="E9E9F0"/>
      </a:lt2>
      <a:accent1>
        <a:srgbClr val="FCEE21"/>
      </a:accent1>
      <a:accent2>
        <a:srgbClr val="FFC821"/>
      </a:accent2>
      <a:accent3>
        <a:srgbClr val="C0C0DD"/>
      </a:accent3>
      <a:accent4>
        <a:srgbClr val="839DC3"/>
      </a:accent4>
      <a:accent5>
        <a:srgbClr val="156191"/>
      </a:accent5>
      <a:accent6>
        <a:srgbClr val="5EACA8"/>
      </a:accent6>
      <a:hlink>
        <a:srgbClr val="1561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