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0"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2639"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1D8F5-9830-4012-A0B8-E3EC60DB3A2D}" type="datetimeFigureOut">
              <a:rPr lang="es-ES" smtClean="0"/>
              <a:t>13/07/2016</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945F3-4DE9-4C9D-9988-99E09A0C55DA}" type="slidenum">
              <a:rPr lang="es-ES" smtClean="0"/>
              <a:t>‹Nº›</a:t>
            </a:fld>
            <a:endParaRPr lang="es-ES"/>
          </a:p>
        </p:txBody>
      </p:sp>
    </p:spTree>
    <p:extLst>
      <p:ext uri="{BB962C8B-B14F-4D97-AF65-F5344CB8AC3E}">
        <p14:creationId xmlns:p14="http://schemas.microsoft.com/office/powerpoint/2010/main" val="257808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26945F3-4DE9-4C9D-9988-99E09A0C55DA}" type="slidenum">
              <a:rPr lang="es-ES" smtClean="0"/>
              <a:t>6</a:t>
            </a:fld>
            <a:endParaRPr lang="es-ES"/>
          </a:p>
        </p:txBody>
      </p:sp>
    </p:spTree>
    <p:extLst>
      <p:ext uri="{BB962C8B-B14F-4D97-AF65-F5344CB8AC3E}">
        <p14:creationId xmlns:p14="http://schemas.microsoft.com/office/powerpoint/2010/main" val="1424052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2731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90184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641305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682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599824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pPr/>
              <a:t>7/13/2016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32454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pPr/>
              <a:t>7/13/2016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84303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321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500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356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7866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36142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4632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9820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110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9193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4138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7/13/2016</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223912216"/>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Recolección y análisis de los datos cualitativos</a:t>
            </a:r>
          </a:p>
        </p:txBody>
      </p:sp>
    </p:spTree>
    <p:extLst>
      <p:ext uri="{BB962C8B-B14F-4D97-AF65-F5344CB8AC3E}">
        <p14:creationId xmlns:p14="http://schemas.microsoft.com/office/powerpoint/2010/main" val="409420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atin typeface="Calibri Light" panose="020F0302020204030204" pitchFamily="34" charset="0"/>
              </a:rPr>
              <a:t>La recolección de datos</a:t>
            </a:r>
          </a:p>
        </p:txBody>
      </p:sp>
      <p:sp>
        <p:nvSpPr>
          <p:cNvPr id="3" name="Marcador de contenido 2"/>
          <p:cNvSpPr>
            <a:spLocks noGrp="1"/>
          </p:cNvSpPr>
          <p:nvPr>
            <p:ph idx="1"/>
          </p:nvPr>
        </p:nvSpPr>
        <p:spPr>
          <a:xfrm>
            <a:off x="5223163" y="2481853"/>
            <a:ext cx="6497782" cy="3780402"/>
          </a:xfrm>
        </p:spPr>
        <p:txBody>
          <a:bodyPr>
            <a:normAutofit/>
          </a:bodyPr>
          <a:lstStyle/>
          <a:p>
            <a:pPr marL="36900" indent="0">
              <a:buNone/>
            </a:pPr>
            <a:r>
              <a:rPr lang="es-ES" sz="2800" dirty="0">
                <a:latin typeface="Calibri Light" panose="020F0302020204030204" pitchFamily="34" charset="0"/>
              </a:rPr>
              <a:t>Ocurre en los ambientes naturales y cotidianos de los participantes o unidades de análisis. En el caso de seres humanos, en su vida diaria: cómo hablan, en qué creen, qué sienten, cómo piensan, cómo interactúan, etcétera.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958" y="2481853"/>
            <a:ext cx="3654136" cy="2906699"/>
          </a:xfrm>
          <a:prstGeom prst="rect">
            <a:avLst/>
          </a:prstGeom>
        </p:spPr>
      </p:pic>
    </p:spTree>
    <p:extLst>
      <p:ext uri="{BB962C8B-B14F-4D97-AF65-F5344CB8AC3E}">
        <p14:creationId xmlns:p14="http://schemas.microsoft.com/office/powerpoint/2010/main" val="150237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4338" y="442913"/>
            <a:ext cx="11372850" cy="5929312"/>
          </a:xfrm>
        </p:spPr>
        <p:txBody>
          <a:bodyPr/>
          <a:lstStyle/>
          <a:p>
            <a:pPr marL="36900" indent="0">
              <a:buNone/>
            </a:pPr>
            <a:r>
              <a:rPr lang="es-PE" sz="3200" dirty="0"/>
              <a:t>Cuando en un curso se hace esta pregunta, la mayoría de los alumnos responden: son varios los instrumentos, como las entrevistas o los grupos de enfoque; lo cual es parcialmente cierto. </a:t>
            </a:r>
          </a:p>
          <a:p>
            <a:pPr marL="36900" indent="0">
              <a:buNone/>
            </a:pPr>
            <a:r>
              <a:rPr lang="es-PE" sz="3200" dirty="0"/>
              <a:t>Pero, la verdadera respuesta y que constituye una de las características fundamentales del proceso cualitativo es: </a:t>
            </a:r>
            <a:r>
              <a:rPr lang="es-PE" sz="3200" b="1" dirty="0"/>
              <a:t>el propio investigador</a:t>
            </a:r>
            <a:r>
              <a:rPr lang="es-PE" sz="3200" dirty="0"/>
              <a:t>. Sí, el investigador es quien, mediante diversos métodos o técnicas, recoge los datos (él es quien observa, entrevista, revisa documentos, conduce sesiones, etc.). No sólo analiza, sino que es el medio de obtención de la información. </a:t>
            </a:r>
          </a:p>
          <a:p>
            <a:endParaRPr lang="es-ES" dirty="0"/>
          </a:p>
        </p:txBody>
      </p:sp>
    </p:spTree>
    <p:extLst>
      <p:ext uri="{BB962C8B-B14F-4D97-AF65-F5344CB8AC3E}">
        <p14:creationId xmlns:p14="http://schemas.microsoft.com/office/powerpoint/2010/main" val="947671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71525" y="857251"/>
            <a:ext cx="10496032" cy="4933950"/>
          </a:xfrm>
        </p:spPr>
        <p:txBody>
          <a:bodyPr/>
          <a:lstStyle/>
          <a:p>
            <a:pPr marL="36900" indent="0">
              <a:buNone/>
            </a:pPr>
            <a:r>
              <a:rPr lang="es-PE" dirty="0"/>
              <a:t>Por otro lado, en la indagación cualitativa los instrumentos no son estandarizados, sino que se trabaja con múltiples fuentes de datos, que pueden ser entrevistas, observaciones directas, documentos, material audiovisual, etc. Estas técnicas se revisarán más adelante.</a:t>
            </a:r>
          </a:p>
          <a:p>
            <a:pPr marL="36900" indent="0">
              <a:buNone/>
            </a:pPr>
            <a:endParaRPr lang="es-PE" dirty="0"/>
          </a:p>
          <a:p>
            <a:pPr marL="36900" indent="0">
              <a:buNone/>
            </a:pPr>
            <a:r>
              <a:rPr lang="es-PE" dirty="0"/>
              <a:t>En la investigación cualitativa necesitamos estar entrenados para </a:t>
            </a:r>
            <a:r>
              <a:rPr lang="es-PE" b="1" dirty="0"/>
              <a:t>observar</a:t>
            </a:r>
            <a:r>
              <a:rPr lang="es-PE" dirty="0"/>
              <a:t>, que es diferente de ver (lo cual hacemos cotidianamente). Es una cuestión de grado. Y la “observación investigativa” no se limita al sentido de la vista, sino a todos los sentidos.</a:t>
            </a:r>
          </a:p>
          <a:p>
            <a:pPr marL="36900" indent="0">
              <a:buNone/>
            </a:pPr>
            <a:endParaRPr lang="es-ES" dirty="0"/>
          </a:p>
        </p:txBody>
      </p:sp>
    </p:spTree>
    <p:extLst>
      <p:ext uri="{BB962C8B-B14F-4D97-AF65-F5344CB8AC3E}">
        <p14:creationId xmlns:p14="http://schemas.microsoft.com/office/powerpoint/2010/main" val="42945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Indagación cualitativa</a:t>
            </a:r>
            <a:endParaRPr lang="es-ES" dirty="0"/>
          </a:p>
        </p:txBody>
      </p:sp>
      <p:sp>
        <p:nvSpPr>
          <p:cNvPr id="3" name="Marcador de contenido 2"/>
          <p:cNvSpPr>
            <a:spLocks noGrp="1"/>
          </p:cNvSpPr>
          <p:nvPr>
            <p:ph idx="1"/>
          </p:nvPr>
        </p:nvSpPr>
        <p:spPr/>
        <p:txBody>
          <a:bodyPr/>
          <a:lstStyle/>
          <a:p>
            <a:r>
              <a:rPr lang="es-PE" dirty="0"/>
              <a:t>Los investigadores deben establecer formas inclusivas para descubrir las visiones múltiples de los participantes y adoptar papeles más personales e interactivos con ellos.</a:t>
            </a:r>
          </a:p>
          <a:p>
            <a:r>
              <a:rPr lang="es-PE" dirty="0"/>
              <a:t>El </a:t>
            </a:r>
            <a:r>
              <a:rPr lang="es-PE" i="1" dirty="0"/>
              <a:t>investigador </a:t>
            </a:r>
            <a:r>
              <a:rPr lang="es-PE" dirty="0"/>
              <a:t>debe ser sensible, genuino y abierto, y nunca olvidar por qué está en el contexto.</a:t>
            </a:r>
          </a:p>
          <a:p>
            <a:r>
              <a:rPr lang="es-PE" dirty="0"/>
              <a:t> Lo más difícil es crear lazos de amistad con los participantes y mantener al mismo tiempo una perspectiva interna y otra externa.</a:t>
            </a:r>
            <a:endParaRPr lang="es-ES" dirty="0"/>
          </a:p>
        </p:txBody>
      </p:sp>
    </p:spTree>
    <p:extLst>
      <p:ext uri="{BB962C8B-B14F-4D97-AF65-F5344CB8AC3E}">
        <p14:creationId xmlns:p14="http://schemas.microsoft.com/office/powerpoint/2010/main" val="3951076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Algunas recomendaciones</a:t>
            </a:r>
            <a:endParaRPr lang="es-ES" dirty="0"/>
          </a:p>
        </p:txBody>
      </p:sp>
      <p:sp>
        <p:nvSpPr>
          <p:cNvPr id="3" name="Marcador de contenido 2"/>
          <p:cNvSpPr>
            <a:spLocks noGrp="1"/>
          </p:cNvSpPr>
          <p:nvPr>
            <p:ph idx="1"/>
          </p:nvPr>
        </p:nvSpPr>
        <p:spPr/>
        <p:txBody>
          <a:bodyPr/>
          <a:lstStyle/>
          <a:p>
            <a:pPr indent="-342900"/>
            <a:r>
              <a:rPr lang="es-PE" dirty="0"/>
              <a:t>No inducir respuestas y comportamientos de los participantes.</a:t>
            </a:r>
          </a:p>
          <a:p>
            <a:pPr indent="-342900"/>
            <a:r>
              <a:rPr lang="es-PE" b="1" dirty="0"/>
              <a:t> </a:t>
            </a:r>
            <a:r>
              <a:rPr lang="es-PE" dirty="0"/>
              <a:t>Lograr que los participantes narren sus experiencias y puntos de vista sin enjuiciarlos ni criticarlos.</a:t>
            </a:r>
          </a:p>
          <a:p>
            <a:pPr indent="-342900"/>
            <a:r>
              <a:rPr lang="es-PE" b="1" dirty="0"/>
              <a:t> </a:t>
            </a:r>
            <a:r>
              <a:rPr lang="es-PE" dirty="0"/>
              <a:t>Tener varias fuentes de datos, personas distintas mediante métodos diferentes.</a:t>
            </a:r>
          </a:p>
          <a:p>
            <a:r>
              <a:rPr lang="es-PE" dirty="0"/>
              <a:t>Recordar que cada cultura, grupo e individuo representa una realidad única.</a:t>
            </a:r>
          </a:p>
          <a:p>
            <a:r>
              <a:rPr lang="es-PE" dirty="0"/>
              <a:t>No hablar de miedos o angustias ni preocupar a los participantes. Tampoco tratar de darles terapia, pues no es el papel del investigador; lo que sí puede hacer es solicitar la ayuda de profesionales y recomendar a los participantes que los consulten.</a:t>
            </a:r>
            <a:endParaRPr lang="es-ES" dirty="0"/>
          </a:p>
        </p:txBody>
      </p:sp>
    </p:spTree>
    <p:extLst>
      <p:ext uri="{BB962C8B-B14F-4D97-AF65-F5344CB8AC3E}">
        <p14:creationId xmlns:p14="http://schemas.microsoft.com/office/powerpoint/2010/main" val="107991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357189"/>
            <a:ext cx="10353762" cy="6200774"/>
          </a:xfrm>
        </p:spPr>
        <p:txBody>
          <a:bodyPr>
            <a:normAutofit fontScale="92500"/>
          </a:bodyPr>
          <a:lstStyle/>
          <a:p>
            <a:pPr indent="-342900"/>
            <a:r>
              <a:rPr lang="es-PE" sz="2400" dirty="0"/>
              <a:t>Rechazar de manera prudente a quienes tengan comportamientos “machistas” o “impropios” con el investigador. No ceder a ninguna clase de chantaje.</a:t>
            </a:r>
          </a:p>
          <a:p>
            <a:pPr indent="-342900"/>
            <a:endParaRPr lang="es-PE" sz="2400" dirty="0"/>
          </a:p>
          <a:p>
            <a:pPr indent="-342900"/>
            <a:r>
              <a:rPr lang="es-PE" sz="2400" dirty="0"/>
              <a:t>Nunca poner en riesgo la seguridad personal ni la de los participantes.</a:t>
            </a:r>
          </a:p>
          <a:p>
            <a:pPr indent="-342900"/>
            <a:endParaRPr lang="es-PE" sz="2400" dirty="0"/>
          </a:p>
          <a:p>
            <a:pPr indent="-342900"/>
            <a:r>
              <a:rPr lang="es-PE" sz="2400" dirty="0"/>
              <a:t>Cuando son varios los investigadores, conviene efectuar reuniones para evaluar los avances y analizar si el ambiente o lugar, las unidades y la muestra son las adecuadas.</a:t>
            </a:r>
          </a:p>
          <a:p>
            <a:pPr indent="-342900"/>
            <a:endParaRPr lang="es-PE" sz="2400" dirty="0"/>
          </a:p>
          <a:p>
            <a:pPr indent="-342900"/>
            <a:r>
              <a:rPr lang="es-PE" sz="2400" dirty="0"/>
              <a:t>Leer y obtener la mayor información posible del lugar o contexto antes de adentrarnos en él.</a:t>
            </a:r>
          </a:p>
          <a:p>
            <a:pPr indent="-342900"/>
            <a:endParaRPr lang="es-PE" sz="2400" dirty="0"/>
          </a:p>
          <a:p>
            <a:pPr indent="-342900"/>
            <a:r>
              <a:rPr lang="es-PE" sz="2400" dirty="0"/>
              <a:t>Participar en alguna actividad para acercarnos a las personas y lograr empatía.</a:t>
            </a:r>
          </a:p>
          <a:p>
            <a:endParaRPr lang="es-ES" dirty="0"/>
          </a:p>
        </p:txBody>
      </p:sp>
    </p:spTree>
    <p:extLst>
      <p:ext uri="{BB962C8B-B14F-4D97-AF65-F5344CB8AC3E}">
        <p14:creationId xmlns:p14="http://schemas.microsoft.com/office/powerpoint/2010/main" val="4066482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Propósitos esenciales de la observación en la inducción cualitativa</a:t>
            </a:r>
            <a:endParaRPr lang="es-ES" dirty="0"/>
          </a:p>
        </p:txBody>
      </p:sp>
      <p:sp>
        <p:nvSpPr>
          <p:cNvPr id="3" name="Marcador de contenido 2"/>
          <p:cNvSpPr>
            <a:spLocks noGrp="1"/>
          </p:cNvSpPr>
          <p:nvPr>
            <p:ph idx="1"/>
          </p:nvPr>
        </p:nvSpPr>
        <p:spPr/>
        <p:txBody>
          <a:bodyPr/>
          <a:lstStyle/>
          <a:p>
            <a:r>
              <a:rPr lang="es-PE" dirty="0"/>
              <a:t>Explorar y describir ambientes, comunidades, subculturas y los aspectos de la vida social, analizando sus significados y a los actores que la generan (Eddy, 2008;Patton, 2002; y </a:t>
            </a:r>
            <a:r>
              <a:rPr lang="es-PE" dirty="0" err="1"/>
              <a:t>Grinnell</a:t>
            </a:r>
            <a:r>
              <a:rPr lang="es-PE" dirty="0"/>
              <a:t>, 1997).</a:t>
            </a:r>
          </a:p>
          <a:p>
            <a:r>
              <a:rPr lang="es-PE" b="1" dirty="0"/>
              <a:t> </a:t>
            </a:r>
            <a:r>
              <a:rPr lang="es-PE" dirty="0"/>
              <a:t>Comprender procesos, vinculaciones entre personas y sus situaciones, experiencias o circunstancias, los eventos que suceden al paso del tiempo y los patrones que se desarrollan (Miles, </a:t>
            </a:r>
            <a:r>
              <a:rPr lang="es-PE" dirty="0" err="1"/>
              <a:t>Huberman</a:t>
            </a:r>
            <a:r>
              <a:rPr lang="es-PE" dirty="0"/>
              <a:t> y Saldaña, 2013; y </a:t>
            </a:r>
            <a:r>
              <a:rPr lang="es-PE" dirty="0" err="1"/>
              <a:t>Jorgensen</a:t>
            </a:r>
            <a:r>
              <a:rPr lang="es-PE" dirty="0"/>
              <a:t>, 1989).</a:t>
            </a:r>
          </a:p>
          <a:p>
            <a:r>
              <a:rPr lang="es-PE" b="1" dirty="0"/>
              <a:t> </a:t>
            </a:r>
            <a:r>
              <a:rPr lang="es-PE" dirty="0"/>
              <a:t>Identificar problemas sociales (</a:t>
            </a:r>
            <a:r>
              <a:rPr lang="es-PE" dirty="0" err="1"/>
              <a:t>Daymon</a:t>
            </a:r>
            <a:r>
              <a:rPr lang="es-PE" dirty="0"/>
              <a:t>, 2010).</a:t>
            </a:r>
          </a:p>
          <a:p>
            <a:r>
              <a:rPr lang="es-PE" dirty="0"/>
              <a:t>Generar hipótesis para futuros estudios.</a:t>
            </a:r>
          </a:p>
          <a:p>
            <a:endParaRPr lang="es-ES" dirty="0"/>
          </a:p>
        </p:txBody>
      </p:sp>
    </p:spTree>
    <p:extLst>
      <p:ext uri="{BB962C8B-B14F-4D97-AF65-F5344CB8AC3E}">
        <p14:creationId xmlns:p14="http://schemas.microsoft.com/office/powerpoint/2010/main" val="108297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PAPEL DEL OBSERVADOR CUALITATIVO</a:t>
            </a:r>
            <a:endParaRPr lang="es-E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5" y="3509169"/>
            <a:ext cx="10020864" cy="264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ángulo 4"/>
          <p:cNvSpPr/>
          <p:nvPr/>
        </p:nvSpPr>
        <p:spPr>
          <a:xfrm>
            <a:off x="3205163" y="1725757"/>
            <a:ext cx="6096000" cy="923330"/>
          </a:xfrm>
          <a:prstGeom prst="rect">
            <a:avLst/>
          </a:prstGeom>
        </p:spPr>
        <p:txBody>
          <a:bodyPr>
            <a:spAutoFit/>
          </a:bodyPr>
          <a:lstStyle/>
          <a:p>
            <a:r>
              <a:rPr lang="es-PE" dirty="0"/>
              <a:t>Ya se mencionó que el observador tiene un papel activo en la indagación, pero puede asumir diferentes niveles de participación, los cuales se muestran en la tabla</a:t>
            </a:r>
          </a:p>
        </p:txBody>
      </p:sp>
    </p:spTree>
    <p:extLst>
      <p:ext uri="{BB962C8B-B14F-4D97-AF65-F5344CB8AC3E}">
        <p14:creationId xmlns:p14="http://schemas.microsoft.com/office/powerpoint/2010/main" val="263211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3286125"/>
            <a:ext cx="10353762" cy="2505075"/>
          </a:xfrm>
        </p:spPr>
        <p:txBody>
          <a:bodyPr>
            <a:normAutofit/>
          </a:bodyPr>
          <a:lstStyle/>
          <a:p>
            <a:pPr marL="36900" indent="0" algn="ctr">
              <a:buNone/>
            </a:pPr>
            <a:r>
              <a:rPr lang="es-ES" sz="4000" dirty="0"/>
              <a:t>Ventajas y limitaciones de los principales instrumentos para recolectar datos cualitativos</a:t>
            </a:r>
          </a:p>
        </p:txBody>
      </p:sp>
    </p:spTree>
    <p:extLst>
      <p:ext uri="{BB962C8B-B14F-4D97-AF65-F5344CB8AC3E}">
        <p14:creationId xmlns:p14="http://schemas.microsoft.com/office/powerpoint/2010/main" val="11269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33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36900" indent="0">
              <a:buNone/>
            </a:pPr>
            <a:r>
              <a:rPr lang="es-ES" sz="2400" b="1" dirty="0">
                <a:latin typeface="Calibri Light" panose="020F0302020204030204" pitchFamily="34" charset="0"/>
              </a:rPr>
              <a:t>Intentar capturar el amor profundo de un padre o una madre hacia sus hijos, comprender cómo las envidias afectan el rumbo de ciertas empresas, entender por qué un individuo es capaz de privar a otro de la vida, mientras que hay seres humanos que dedican su existencia con pasión a salvar las vidas de los demás, recoger las experiencias de un experto en manufactura que lleva medio siglo trabajando en ciertos procesos o conocer los sentimientos de alguien que ha sido diagnosticado con una enfermedad terminal, son cuestiones que requieren el enriquecedor proceso cualitativo.</a:t>
            </a:r>
          </a:p>
        </p:txBody>
      </p:sp>
    </p:spTree>
    <p:extLst>
      <p:ext uri="{BB962C8B-B14F-4D97-AF65-F5344CB8AC3E}">
        <p14:creationId xmlns:p14="http://schemas.microsoft.com/office/powerpoint/2010/main" val="1277648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67" y="2032794"/>
            <a:ext cx="12179033" cy="363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655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ANALISIS DE DATOS CUALITATIVOS</a:t>
            </a:r>
            <a:endParaRPr lang="es-ES" dirty="0"/>
          </a:p>
        </p:txBody>
      </p:sp>
      <p:sp>
        <p:nvSpPr>
          <p:cNvPr id="3" name="Marcador de contenido 2"/>
          <p:cNvSpPr>
            <a:spLocks noGrp="1"/>
          </p:cNvSpPr>
          <p:nvPr>
            <p:ph idx="1"/>
          </p:nvPr>
        </p:nvSpPr>
        <p:spPr/>
        <p:txBody>
          <a:bodyPr>
            <a:normAutofit/>
          </a:bodyPr>
          <a:lstStyle/>
          <a:p>
            <a:r>
              <a:rPr lang="es-PE" sz="2800" dirty="0"/>
              <a:t>En el proceso cuantitativo primero se recolectan todos los datos y luego se analizan, mientras que en la investigación cualitativa no es así, sino que la recolección y el análisis ocurren prácticamente en paralelo; además, el análisis no es uniforme, ya que cada estudio requiere un esquema peculiar.</a:t>
            </a:r>
            <a:endParaRPr lang="es-ES" sz="2800" dirty="0"/>
          </a:p>
        </p:txBody>
      </p:sp>
    </p:spTree>
    <p:extLst>
      <p:ext uri="{BB962C8B-B14F-4D97-AF65-F5344CB8AC3E}">
        <p14:creationId xmlns:p14="http://schemas.microsoft.com/office/powerpoint/2010/main" val="3234874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51" y="100013"/>
            <a:ext cx="10629900" cy="6400800"/>
          </a:xfrm>
        </p:spPr>
        <p:txBody>
          <a:bodyPr>
            <a:normAutofit/>
          </a:bodyPr>
          <a:lstStyle/>
          <a:p>
            <a:r>
              <a:rPr lang="es-PE" sz="2800" dirty="0"/>
              <a:t>En el análisis de los datos, la acción esencial consiste en que recibimos datos no estructurados, a los cuales nosotros les proporcionamos una estructura.</a:t>
            </a:r>
          </a:p>
          <a:p>
            <a:endParaRPr lang="es-PE" sz="2800" dirty="0"/>
          </a:p>
          <a:p>
            <a:r>
              <a:rPr lang="es-PE" sz="2800" dirty="0"/>
              <a:t>Los datos son muy variados, pero en esencia consisten en observaciones del investigador y narraciones de los participantes:10 </a:t>
            </a:r>
            <a:r>
              <a:rPr lang="es-PE" sz="2800" i="1" dirty="0"/>
              <a:t>a</a:t>
            </a:r>
            <a:r>
              <a:rPr lang="es-PE" sz="2800" dirty="0"/>
              <a:t>) visuales (fotografías, videos, pinturas, entre otras), </a:t>
            </a:r>
            <a:r>
              <a:rPr lang="es-PE" sz="2800" i="1" dirty="0"/>
              <a:t>b</a:t>
            </a:r>
            <a:r>
              <a:rPr lang="es-PE" sz="2800" dirty="0"/>
              <a:t>) auditivas (grabaciones), </a:t>
            </a:r>
            <a:r>
              <a:rPr lang="es-PE" sz="2800" i="1" dirty="0"/>
              <a:t>c</a:t>
            </a:r>
            <a:r>
              <a:rPr lang="es-PE" sz="2800" dirty="0"/>
              <a:t>) textos escritos (documentos, cartas, etc.) y </a:t>
            </a:r>
            <a:r>
              <a:rPr lang="es-PE" sz="2800" i="1" dirty="0"/>
              <a:t>d</a:t>
            </a:r>
            <a:r>
              <a:rPr lang="es-PE" sz="2800" dirty="0"/>
              <a:t>) expresiones verbales y no verbales (como respuestas orales y gestos en una entrevista o grupo de enfoque).</a:t>
            </a:r>
          </a:p>
          <a:p>
            <a:endParaRPr lang="es-PE" sz="2800" dirty="0"/>
          </a:p>
          <a:p>
            <a:r>
              <a:rPr lang="es-PE" sz="2800" dirty="0"/>
              <a:t>Las narraciones del investigador (anotaciones o grabaciones en la bitácora de campo, ya sea una libreta o un dispositivo electrónico).</a:t>
            </a:r>
            <a:endParaRPr lang="es-ES" sz="2800" dirty="0"/>
          </a:p>
        </p:txBody>
      </p:sp>
    </p:spTree>
    <p:extLst>
      <p:ext uri="{BB962C8B-B14F-4D97-AF65-F5344CB8AC3E}">
        <p14:creationId xmlns:p14="http://schemas.microsoft.com/office/powerpoint/2010/main" val="369742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ESPIRAL DE ANALISIS DE LOS DATOS CUALITATIVOS</a:t>
            </a:r>
            <a:endParaRPr lang="es-E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288" y="1761025"/>
            <a:ext cx="7115174" cy="475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140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srcRect l="21418" t="19501" r="21977" b="19728"/>
          <a:stretch/>
        </p:blipFill>
        <p:spPr>
          <a:xfrm>
            <a:off x="-1" y="-1"/>
            <a:ext cx="12192001" cy="6881941"/>
          </a:xfrm>
          <a:prstGeom prst="rect">
            <a:avLst/>
          </a:prstGeom>
        </p:spPr>
      </p:pic>
    </p:spTree>
    <p:extLst>
      <p:ext uri="{BB962C8B-B14F-4D97-AF65-F5344CB8AC3E}">
        <p14:creationId xmlns:p14="http://schemas.microsoft.com/office/powerpoint/2010/main" val="1843630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36900" indent="0" algn="ctr">
              <a:buNone/>
            </a:pPr>
            <a:endParaRPr lang="es-ES" sz="6600" dirty="0"/>
          </a:p>
          <a:p>
            <a:pPr marL="36900" indent="0" algn="ctr">
              <a:buNone/>
            </a:pPr>
            <a:r>
              <a:rPr lang="es-ES" sz="6600" dirty="0"/>
              <a:t>GRACIAS</a:t>
            </a:r>
            <a:r>
              <a:rPr lang="es-ES" dirty="0"/>
              <a:t> </a:t>
            </a:r>
          </a:p>
        </p:txBody>
      </p:sp>
    </p:spTree>
    <p:extLst>
      <p:ext uri="{BB962C8B-B14F-4D97-AF65-F5344CB8AC3E}">
        <p14:creationId xmlns:p14="http://schemas.microsoft.com/office/powerpoint/2010/main" val="398096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Recolección y análisis de los datos cualitativos</a:t>
            </a:r>
          </a:p>
        </p:txBody>
      </p:sp>
      <p:sp>
        <p:nvSpPr>
          <p:cNvPr id="3" name="Marcador de contenido 2"/>
          <p:cNvSpPr>
            <a:spLocks noGrp="1"/>
          </p:cNvSpPr>
          <p:nvPr>
            <p:ph idx="1"/>
          </p:nvPr>
        </p:nvSpPr>
        <p:spPr>
          <a:xfrm>
            <a:off x="913795" y="2331076"/>
            <a:ext cx="10353762" cy="3460124"/>
          </a:xfrm>
        </p:spPr>
        <p:txBody>
          <a:bodyPr>
            <a:normAutofit fontScale="92500" lnSpcReduction="10000"/>
          </a:bodyPr>
          <a:lstStyle/>
          <a:p>
            <a:pPr>
              <a:buFont typeface="Wingdings" panose="05000000000000000000" pitchFamily="2" charset="2"/>
              <a:buChar char="q"/>
            </a:pPr>
            <a:r>
              <a:rPr lang="es-ES" sz="2400" dirty="0"/>
              <a:t>Confirmar la muestra o modificarla. </a:t>
            </a:r>
          </a:p>
          <a:p>
            <a:pPr>
              <a:buFont typeface="Wingdings" panose="05000000000000000000" pitchFamily="2" charset="2"/>
              <a:buChar char="q"/>
            </a:pPr>
            <a:endParaRPr lang="es-ES" sz="2400" dirty="0"/>
          </a:p>
          <a:p>
            <a:pPr>
              <a:buFont typeface="Wingdings" panose="05000000000000000000" pitchFamily="2" charset="2"/>
              <a:buChar char="q"/>
            </a:pPr>
            <a:r>
              <a:rPr lang="es-ES" sz="2400" dirty="0"/>
              <a:t>Recolectar los datos cualitativos pertinentes.</a:t>
            </a:r>
          </a:p>
          <a:p>
            <a:pPr>
              <a:buFont typeface="Wingdings" panose="05000000000000000000" pitchFamily="2" charset="2"/>
              <a:buChar char="q"/>
            </a:pPr>
            <a:endParaRPr lang="es-ES" sz="2400" dirty="0"/>
          </a:p>
          <a:p>
            <a:pPr>
              <a:buFont typeface="Wingdings" panose="05000000000000000000" pitchFamily="2" charset="2"/>
              <a:buChar char="q"/>
            </a:pPr>
            <a:r>
              <a:rPr lang="es-ES" sz="2400" dirty="0"/>
              <a:t>Analizar los datos cualitativos: codificación abierta, axial y selectiva.</a:t>
            </a:r>
          </a:p>
          <a:p>
            <a:pPr marL="36900" indent="0">
              <a:buNone/>
            </a:pPr>
            <a:endParaRPr lang="es-ES" sz="2400" dirty="0"/>
          </a:p>
          <a:p>
            <a:pPr>
              <a:buFont typeface="Wingdings" panose="05000000000000000000" pitchFamily="2" charset="2"/>
              <a:buChar char="q"/>
            </a:pPr>
            <a:r>
              <a:rPr lang="es-ES" sz="2400" dirty="0"/>
              <a:t>Generar conceptos, categorías, temas, descripciones, hipótesis y teoría fundamentada en los datos, así como narrativas.</a:t>
            </a:r>
          </a:p>
        </p:txBody>
      </p:sp>
    </p:spTree>
    <p:extLst>
      <p:ext uri="{BB962C8B-B14F-4D97-AF65-F5344CB8AC3E}">
        <p14:creationId xmlns:p14="http://schemas.microsoft.com/office/powerpoint/2010/main" val="355839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8550" t="19726" r="19412" b="11133"/>
          <a:stretch/>
        </p:blipFill>
        <p:spPr>
          <a:xfrm>
            <a:off x="0" y="0"/>
            <a:ext cx="12192000" cy="6858000"/>
          </a:xfrm>
          <a:prstGeom prst="rect">
            <a:avLst/>
          </a:prstGeom>
        </p:spPr>
      </p:pic>
    </p:spTree>
    <p:extLst>
      <p:ext uri="{BB962C8B-B14F-4D97-AF65-F5344CB8AC3E}">
        <p14:creationId xmlns:p14="http://schemas.microsoft.com/office/powerpoint/2010/main" val="161218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35477" t="36914" r="20185" b="27734"/>
          <a:stretch/>
        </p:blipFill>
        <p:spPr>
          <a:xfrm>
            <a:off x="928687" y="1071560"/>
            <a:ext cx="10429876" cy="4696042"/>
          </a:xfrm>
          <a:prstGeom prst="rect">
            <a:avLst/>
          </a:prstGeom>
        </p:spPr>
      </p:pic>
    </p:spTree>
    <p:extLst>
      <p:ext uri="{BB962C8B-B14F-4D97-AF65-F5344CB8AC3E}">
        <p14:creationId xmlns:p14="http://schemas.microsoft.com/office/powerpoint/2010/main" val="351187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Hemos ingresado al campo y elegimos una muestra inicial, ¿qué sigue?</a:t>
            </a:r>
          </a:p>
        </p:txBody>
      </p:sp>
      <p:sp>
        <p:nvSpPr>
          <p:cNvPr id="3" name="Marcador de contenido 2"/>
          <p:cNvSpPr>
            <a:spLocks noGrp="1"/>
          </p:cNvSpPr>
          <p:nvPr>
            <p:ph idx="1"/>
          </p:nvPr>
        </p:nvSpPr>
        <p:spPr>
          <a:xfrm>
            <a:off x="913795" y="2258291"/>
            <a:ext cx="10353762" cy="4405745"/>
          </a:xfrm>
        </p:spPr>
        <p:txBody>
          <a:bodyPr>
            <a:normAutofit/>
          </a:bodyPr>
          <a:lstStyle/>
          <a:p>
            <a:r>
              <a:rPr lang="es-ES" dirty="0"/>
              <a:t>Como se ha mencionado en varias ocasiones, el proceso cualitativo no es lineal ni lleva una secuencia como el proceso cuantitativo. </a:t>
            </a:r>
          </a:p>
          <a:p>
            <a:r>
              <a:rPr lang="es-ES" dirty="0"/>
              <a:t>Las etapas constituyen más bien acciones que efectuamos para cumplir con los objetivos de la investigación y responder a las preguntas del estudio; son acciones que se yuxtaponen, además de ser iterativas o recurrentes.</a:t>
            </a:r>
          </a:p>
          <a:p>
            <a:r>
              <a:rPr lang="es-ES" dirty="0"/>
              <a:t>. No hay momentos en el proceso en el que podamos decir: aquí terminó esta etapa y ahora sigue tal etapa. Al ingresar al campo o ambiente, por el simple hecho de observar lo que ocurre estamos recolectando y analizando datos, y en esta labor puede ir ajustándose la muestra.</a:t>
            </a:r>
          </a:p>
          <a:p>
            <a:pPr marL="36900" indent="0" algn="ctr">
              <a:buNone/>
            </a:pPr>
            <a:r>
              <a:rPr lang="es-ES" sz="2800" b="1" dirty="0"/>
              <a:t>Muestreo, recolección y análisis son actividades casi paralelas.</a:t>
            </a:r>
          </a:p>
        </p:txBody>
      </p:sp>
    </p:spTree>
    <p:extLst>
      <p:ext uri="{BB962C8B-B14F-4D97-AF65-F5344CB8AC3E}">
        <p14:creationId xmlns:p14="http://schemas.microsoft.com/office/powerpoint/2010/main" val="228723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srcRect l="28000" t="40362" r="21779" b="24022"/>
          <a:stretch/>
        </p:blipFill>
        <p:spPr>
          <a:xfrm>
            <a:off x="6359234" y="1494411"/>
            <a:ext cx="5500257" cy="3130799"/>
          </a:xfrm>
          <a:prstGeom prst="rect">
            <a:avLst/>
          </a:prstGeom>
        </p:spPr>
      </p:pic>
      <p:sp>
        <p:nvSpPr>
          <p:cNvPr id="5" name="Rectángulo 4"/>
          <p:cNvSpPr/>
          <p:nvPr/>
        </p:nvSpPr>
        <p:spPr>
          <a:xfrm>
            <a:off x="6359234" y="4739827"/>
            <a:ext cx="4733278" cy="1015663"/>
          </a:xfrm>
          <a:prstGeom prst="rect">
            <a:avLst/>
          </a:prstGeom>
        </p:spPr>
        <p:txBody>
          <a:bodyPr wrap="square">
            <a:spAutoFit/>
          </a:bodyPr>
          <a:lstStyle/>
          <a:p>
            <a:r>
              <a:rPr lang="es-ES" sz="2000" dirty="0">
                <a:latin typeface="Calibri Light" panose="020F0302020204030204" pitchFamily="34" charset="0"/>
              </a:rPr>
              <a:t>Naturaleza del proceso cualitativo ejemplificada con un tipo de recolección de datos: la entrevista.</a:t>
            </a:r>
          </a:p>
        </p:txBody>
      </p:sp>
      <p:sp>
        <p:nvSpPr>
          <p:cNvPr id="6" name="Rectángulo 5"/>
          <p:cNvSpPr/>
          <p:nvPr/>
        </p:nvSpPr>
        <p:spPr>
          <a:xfrm>
            <a:off x="471053" y="1397429"/>
            <a:ext cx="5514111" cy="4524315"/>
          </a:xfrm>
          <a:prstGeom prst="rect">
            <a:avLst/>
          </a:prstGeom>
        </p:spPr>
        <p:txBody>
          <a:bodyPr wrap="square">
            <a:spAutoFit/>
          </a:bodyPr>
          <a:lstStyle/>
          <a:p>
            <a:pPr algn="just"/>
            <a:r>
              <a:rPr lang="es-ES" sz="3200" dirty="0">
                <a:latin typeface="Calibri Light" panose="020F0302020204030204" pitchFamily="34" charset="0"/>
              </a:rPr>
              <a:t>En la figura se pretende mostrar el procedimiento usual de recolección y análisis de los datos con el método de las entrevistas, pero pudieran ser sesiones en grupo, revisión de documentos o de artefactos, observaciones u otro método para recabar información.</a:t>
            </a:r>
          </a:p>
        </p:txBody>
      </p:sp>
    </p:spTree>
    <p:extLst>
      <p:ext uri="{BB962C8B-B14F-4D97-AF65-F5344CB8AC3E}">
        <p14:creationId xmlns:p14="http://schemas.microsoft.com/office/powerpoint/2010/main" val="391842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263237"/>
            <a:ext cx="10353762" cy="5527964"/>
          </a:xfrm>
        </p:spPr>
        <p:txBody>
          <a:bodyPr>
            <a:noAutofit/>
          </a:bodyPr>
          <a:lstStyle/>
          <a:p>
            <a:pPr>
              <a:buFont typeface="Wingdings" panose="05000000000000000000" pitchFamily="2" charset="2"/>
              <a:buChar char="q"/>
            </a:pPr>
            <a:r>
              <a:rPr lang="es-ES" sz="2800" dirty="0">
                <a:latin typeface="Calibri Light" panose="020F0302020204030204" pitchFamily="34" charset="0"/>
              </a:rPr>
              <a:t>Se recogen datos —en la muestra inicial— de una unidad de análisis o caso y se analizan. Simultáneamente se evalúa si la unidad es apropiada de acuerdo con el planteamiento del problema y la definición de la muestra inicial.</a:t>
            </a:r>
          </a:p>
          <a:p>
            <a:pPr>
              <a:buFont typeface="Wingdings" panose="05000000000000000000" pitchFamily="2" charset="2"/>
              <a:buChar char="q"/>
            </a:pPr>
            <a:endParaRPr lang="es-ES" sz="2800" dirty="0">
              <a:latin typeface="Calibri Light" panose="020F0302020204030204" pitchFamily="34" charset="0"/>
            </a:endParaRPr>
          </a:p>
          <a:p>
            <a:pPr>
              <a:buFont typeface="Wingdings" panose="05000000000000000000" pitchFamily="2" charset="2"/>
              <a:buChar char="q"/>
            </a:pPr>
            <a:r>
              <a:rPr lang="es-ES" sz="2800" dirty="0">
                <a:latin typeface="Calibri Light" panose="020F0302020204030204" pitchFamily="34" charset="0"/>
              </a:rPr>
              <a:t>Se recolectan datos de una segunda unidad y se analizan, se vuelve a considerar si esta unidad es adecuada; del mismo modo, se obtienen datos de una tercera unidad y se analizan; y así sucesivamente.</a:t>
            </a:r>
          </a:p>
          <a:p>
            <a:pPr>
              <a:buFont typeface="Wingdings" panose="05000000000000000000" pitchFamily="2" charset="2"/>
              <a:buChar char="q"/>
            </a:pPr>
            <a:endParaRPr lang="es-ES" sz="2800" dirty="0">
              <a:latin typeface="Calibri Light" panose="020F0302020204030204" pitchFamily="34" charset="0"/>
            </a:endParaRPr>
          </a:p>
          <a:p>
            <a:pPr>
              <a:buFont typeface="Wingdings" panose="05000000000000000000" pitchFamily="2" charset="2"/>
              <a:buChar char="q"/>
            </a:pPr>
            <a:r>
              <a:rPr lang="es-ES" sz="2800" dirty="0">
                <a:latin typeface="Calibri Light" panose="020F0302020204030204" pitchFamily="34" charset="0"/>
              </a:rPr>
              <a:t>En tales actividades la muestra inicial puede o no modificarse (mantenerse las unidades, cambiar por otras, agregar nuevos tipos, etc.); incluso el planteamiento está sujeto a cambios</a:t>
            </a:r>
          </a:p>
        </p:txBody>
      </p:sp>
    </p:spTree>
    <p:extLst>
      <p:ext uri="{BB962C8B-B14F-4D97-AF65-F5344CB8AC3E}">
        <p14:creationId xmlns:p14="http://schemas.microsoft.com/office/powerpoint/2010/main" val="160689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latin typeface="Calibri Light" panose="020F0302020204030204" pitchFamily="34" charset="0"/>
              </a:rPr>
              <a:t>La recolección de los datos desde el enfoque cualitativo</a:t>
            </a:r>
          </a:p>
        </p:txBody>
      </p:sp>
      <p:sp>
        <p:nvSpPr>
          <p:cNvPr id="3" name="Marcador de contenido 2"/>
          <p:cNvSpPr>
            <a:spLocks noGrp="1"/>
          </p:cNvSpPr>
          <p:nvPr>
            <p:ph idx="1"/>
          </p:nvPr>
        </p:nvSpPr>
        <p:spPr/>
        <p:txBody>
          <a:bodyPr>
            <a:noAutofit/>
          </a:bodyPr>
          <a:lstStyle/>
          <a:p>
            <a:r>
              <a:rPr lang="es-ES" sz="2400" dirty="0">
                <a:latin typeface="Calibri Light" panose="020F0302020204030204" pitchFamily="34" charset="0"/>
              </a:rPr>
              <a:t>Para el enfoque cualitativo, al igual que para el cuantitativo, la recolección de datos resulta fundamental, solamente que su propósito no es medir variables para llevar a cabo inferencias y análisis estadístico.</a:t>
            </a:r>
          </a:p>
          <a:p>
            <a:r>
              <a:rPr lang="es-ES" sz="2400" dirty="0">
                <a:latin typeface="Calibri Light" panose="020F0302020204030204" pitchFamily="34" charset="0"/>
              </a:rPr>
              <a:t>Lo que se busca en un estudio cualitativo es obtener datos (que se convertirán en información) de personas, seres vivos, comunidades, situaciones o procesos en profundidad; en las propias “formas de expresión” de cada uno.</a:t>
            </a:r>
          </a:p>
          <a:p>
            <a:r>
              <a:rPr lang="es-ES" sz="2400" dirty="0">
                <a:latin typeface="Calibri Light" panose="020F0302020204030204" pitchFamily="34" charset="0"/>
              </a:rPr>
              <a:t>Al tratarse de seres humanos, los datos que interesan son conceptos, percepciones, imágenes mentales, creencias, emociones, interacciones, pensamientos, experiencias y vivencias manifestadas en el lenguaje de los participantes, ya sea de manera individual, grupal o colectiva. Se recolectan con la finalidad de analizarlos y comprenderlos, y así responder a las preguntas de investigación y generar conocimiento.</a:t>
            </a:r>
          </a:p>
        </p:txBody>
      </p:sp>
    </p:spTree>
    <p:extLst>
      <p:ext uri="{BB962C8B-B14F-4D97-AF65-F5344CB8AC3E}">
        <p14:creationId xmlns:p14="http://schemas.microsoft.com/office/powerpoint/2010/main" val="948577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TM04033929[[fn=Pizarra]]</Template>
  <TotalTime>83</TotalTime>
  <Words>1487</Words>
  <Application>Microsoft Office PowerPoint</Application>
  <PresentationFormat>Panorámica</PresentationFormat>
  <Paragraphs>71</Paragraphs>
  <Slides>25</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Calibri</vt:lpstr>
      <vt:lpstr>Calibri Light</vt:lpstr>
      <vt:lpstr>Calisto MT</vt:lpstr>
      <vt:lpstr>Trebuchet MS</vt:lpstr>
      <vt:lpstr>Wingdings</vt:lpstr>
      <vt:lpstr>Wingdings 2</vt:lpstr>
      <vt:lpstr>Pizarra</vt:lpstr>
      <vt:lpstr>Recolección y análisis de los datos cualitativos</vt:lpstr>
      <vt:lpstr>Presentación de PowerPoint</vt:lpstr>
      <vt:lpstr>Recolección y análisis de los datos cualitativos</vt:lpstr>
      <vt:lpstr>Presentación de PowerPoint</vt:lpstr>
      <vt:lpstr>Presentación de PowerPoint</vt:lpstr>
      <vt:lpstr>Hemos ingresado al campo y elegimos una muestra inicial, ¿qué sigue?</vt:lpstr>
      <vt:lpstr>Presentación de PowerPoint</vt:lpstr>
      <vt:lpstr>Presentación de PowerPoint</vt:lpstr>
      <vt:lpstr>La recolección de los datos desde el enfoque cualitativo</vt:lpstr>
      <vt:lpstr>La recolección de datos</vt:lpstr>
      <vt:lpstr>Presentación de PowerPoint</vt:lpstr>
      <vt:lpstr>Presentación de PowerPoint</vt:lpstr>
      <vt:lpstr>Indagación cualitativa</vt:lpstr>
      <vt:lpstr>Algunas recomendaciones</vt:lpstr>
      <vt:lpstr>Presentación de PowerPoint</vt:lpstr>
      <vt:lpstr>Propósitos esenciales de la observación en la inducción cualitativa</vt:lpstr>
      <vt:lpstr>PAPEL DEL OBSERVADOR CUALITATIVO</vt:lpstr>
      <vt:lpstr>Presentación de PowerPoint</vt:lpstr>
      <vt:lpstr>Presentación de PowerPoint</vt:lpstr>
      <vt:lpstr>Presentación de PowerPoint</vt:lpstr>
      <vt:lpstr>ANALISIS DE DATOS CUALITATIVOS</vt:lpstr>
      <vt:lpstr>Presentación de PowerPoint</vt:lpstr>
      <vt:lpstr>ESPIRAL DE ANALISIS DE LOS DATOS CUALITATIVOS</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Recolección y análisis de los datos cualitativos</dc:title>
  <dc:creator>Manuel Ap</dc:creator>
  <cp:lastModifiedBy>runaIT</cp:lastModifiedBy>
  <cp:revision>9</cp:revision>
  <dcterms:created xsi:type="dcterms:W3CDTF">2016-07-12T03:04:47Z</dcterms:created>
  <dcterms:modified xsi:type="dcterms:W3CDTF">2016-07-13T19:11:52Z</dcterms:modified>
</cp:coreProperties>
</file>