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notesMasterIdLst>
    <p:notesMasterId r:id="rId68"/>
  </p:notesMasterIdLst>
  <p:sldIdLst>
    <p:sldId id="256" r:id="rId2"/>
    <p:sldId id="296" r:id="rId3"/>
    <p:sldId id="297" r:id="rId4"/>
    <p:sldId id="298" r:id="rId5"/>
    <p:sldId id="257" r:id="rId6"/>
    <p:sldId id="258" r:id="rId7"/>
    <p:sldId id="259" r:id="rId8"/>
    <p:sldId id="260" r:id="rId9"/>
    <p:sldId id="261" r:id="rId10"/>
    <p:sldId id="262" r:id="rId11"/>
    <p:sldId id="263" r:id="rId12"/>
    <p:sldId id="264" r:id="rId13"/>
    <p:sldId id="266"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302" r:id="rId27"/>
    <p:sldId id="299" r:id="rId28"/>
    <p:sldId id="300" r:id="rId29"/>
    <p:sldId id="301" r:id="rId30"/>
    <p:sldId id="278" r:id="rId31"/>
    <p:sldId id="279" r:id="rId32"/>
    <p:sldId id="280" r:id="rId33"/>
    <p:sldId id="281" r:id="rId34"/>
    <p:sldId id="282" r:id="rId35"/>
    <p:sldId id="283" r:id="rId36"/>
    <p:sldId id="284" r:id="rId37"/>
    <p:sldId id="285" r:id="rId38"/>
    <p:sldId id="286" r:id="rId39"/>
    <p:sldId id="287" r:id="rId40"/>
    <p:sldId id="288" r:id="rId41"/>
    <p:sldId id="290" r:id="rId42"/>
    <p:sldId id="303" r:id="rId43"/>
    <p:sldId id="289" r:id="rId44"/>
    <p:sldId id="291" r:id="rId45"/>
    <p:sldId id="292" r:id="rId46"/>
    <p:sldId id="293" r:id="rId47"/>
    <p:sldId id="294" r:id="rId48"/>
    <p:sldId id="295" r:id="rId49"/>
    <p:sldId id="324" r:id="rId50"/>
    <p:sldId id="304" r:id="rId51"/>
    <p:sldId id="318" r:id="rId52"/>
    <p:sldId id="319" r:id="rId53"/>
    <p:sldId id="320" r:id="rId54"/>
    <p:sldId id="321" r:id="rId55"/>
    <p:sldId id="322" r:id="rId56"/>
    <p:sldId id="305" r:id="rId57"/>
    <p:sldId id="306" r:id="rId58"/>
    <p:sldId id="307" r:id="rId59"/>
    <p:sldId id="308" r:id="rId60"/>
    <p:sldId id="309" r:id="rId61"/>
    <p:sldId id="310" r:id="rId62"/>
    <p:sldId id="311" r:id="rId63"/>
    <p:sldId id="312" r:id="rId64"/>
    <p:sldId id="313" r:id="rId65"/>
    <p:sldId id="314" r:id="rId66"/>
    <p:sldId id="325"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80"/>
    <p:restoredTop sz="92444"/>
  </p:normalViewPr>
  <p:slideViewPr>
    <p:cSldViewPr snapToGrid="0" snapToObjects="1">
      <p:cViewPr>
        <p:scale>
          <a:sx n="97" d="100"/>
          <a:sy n="97" d="100"/>
        </p:scale>
        <p:origin x="40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A88A0-7A55-FB45-B8E2-8705B4CA4405}" type="datetimeFigureOut">
              <a:rPr kumimoji="1" lang="zh-CN" altLang="en-US" smtClean="0"/>
              <a:t>2017/5/19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5ECE3-4D94-8745-8FB4-7E563BA58B08}" type="slidenum">
              <a:rPr kumimoji="1" lang="zh-CN" altLang="en-US" smtClean="0"/>
              <a:t>‹#›</a:t>
            </a:fld>
            <a:endParaRPr kumimoji="1" lang="zh-CN" altLang="en-US"/>
          </a:p>
        </p:txBody>
      </p:sp>
    </p:spTree>
    <p:extLst>
      <p:ext uri="{BB962C8B-B14F-4D97-AF65-F5344CB8AC3E}">
        <p14:creationId xmlns:p14="http://schemas.microsoft.com/office/powerpoint/2010/main" val="199723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 Id="rId3" Type="http://schemas.openxmlformats.org/officeDocument/2006/relationships/hyperlink" Target="http://www.scala-lang.org/api/current/scala/Array.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Odersky</a:t>
            </a:r>
            <a:r>
              <a:rPr lang="zh-CN" altLang="en-US" dirty="0" smtClean="0"/>
              <a:t>先前的工作是</a:t>
            </a:r>
            <a:r>
              <a:rPr lang="en-US" altLang="zh-CN" dirty="0" smtClean="0"/>
              <a:t>Generic Java</a:t>
            </a:r>
            <a:r>
              <a:rPr lang="zh-CN" altLang="en-US" dirty="0" smtClean="0"/>
              <a:t>和</a:t>
            </a:r>
            <a:r>
              <a:rPr lang="en-US" altLang="zh-CN" dirty="0" err="1" smtClean="0"/>
              <a:t>javac</a:t>
            </a:r>
            <a:r>
              <a:rPr lang="zh-CN" altLang="en-US" dirty="0" smtClean="0"/>
              <a:t>（</a:t>
            </a:r>
            <a:r>
              <a:rPr lang="en-US" altLang="zh-CN" dirty="0" smtClean="0"/>
              <a:t>Sun Java</a:t>
            </a:r>
            <a:r>
              <a:rPr lang="zh-CN" altLang="en-US" dirty="0" smtClean="0"/>
              <a:t>编译器）。</a:t>
            </a:r>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5</a:t>
            </a:fld>
            <a:endParaRPr kumimoji="1" lang="zh-CN" altLang="en-US"/>
          </a:p>
        </p:txBody>
      </p:sp>
    </p:spTree>
    <p:extLst>
      <p:ext uri="{BB962C8B-B14F-4D97-AF65-F5344CB8AC3E}">
        <p14:creationId xmlns:p14="http://schemas.microsoft.com/office/powerpoint/2010/main" val="146934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www.scala-lang.org</a:t>
            </a:r>
            <a:r>
              <a:rPr kumimoji="1" lang="en-US" altLang="zh-CN" dirty="0" smtClean="0"/>
              <a:t>/</a:t>
            </a:r>
            <a:r>
              <a:rPr kumimoji="1" lang="en-US" altLang="zh-CN" dirty="0" err="1" smtClean="0"/>
              <a:t>api</a:t>
            </a:r>
            <a:r>
              <a:rPr kumimoji="1" lang="en-US" altLang="zh-CN" dirty="0" smtClean="0"/>
              <a:t>/current/</a:t>
            </a:r>
            <a:r>
              <a:rPr kumimoji="1" lang="en-US" altLang="zh-CN" dirty="0" err="1" smtClean="0"/>
              <a:t>scala</a:t>
            </a:r>
            <a:r>
              <a:rPr kumimoji="1" lang="en-US" altLang="zh-CN" dirty="0" smtClean="0"/>
              <a:t>/collection/immutable/</a:t>
            </a:r>
            <a:r>
              <a:rPr kumimoji="1" lang="en-US" altLang="zh-CN" dirty="0" err="1" smtClean="0"/>
              <a:t>List.html</a:t>
            </a:r>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59</a:t>
            </a:fld>
            <a:endParaRPr kumimoji="1" lang="zh-CN" altLang="en-US"/>
          </a:p>
        </p:txBody>
      </p:sp>
    </p:spTree>
    <p:extLst>
      <p:ext uri="{BB962C8B-B14F-4D97-AF65-F5344CB8AC3E}">
        <p14:creationId xmlns:p14="http://schemas.microsoft.com/office/powerpoint/2010/main" val="145255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Scala </a:t>
            </a:r>
            <a:r>
              <a:rPr lang="zh-CN" altLang="en-US" dirty="0" smtClean="0"/>
              <a:t>与 </a:t>
            </a:r>
            <a:r>
              <a:rPr lang="en-US" altLang="zh-CN" dirty="0" smtClean="0"/>
              <a:t>Java </a:t>
            </a:r>
            <a:r>
              <a:rPr lang="zh-CN" altLang="en-US" dirty="0" smtClean="0"/>
              <a:t>的最大区别是：</a:t>
            </a:r>
            <a:r>
              <a:rPr lang="en-US" altLang="zh-CN" dirty="0" smtClean="0"/>
              <a:t>Scala </a:t>
            </a:r>
            <a:r>
              <a:rPr lang="zh-CN" altLang="en-US" dirty="0" smtClean="0"/>
              <a:t>语句末尾的分号 </a:t>
            </a:r>
            <a:r>
              <a:rPr lang="en-US" altLang="zh-CN" dirty="0" smtClean="0"/>
              <a:t>; </a:t>
            </a:r>
            <a:r>
              <a:rPr lang="zh-CN" altLang="en-US" dirty="0" smtClean="0"/>
              <a:t>是可选的。</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12</a:t>
            </a:fld>
            <a:endParaRPr kumimoji="1" lang="zh-CN" altLang="en-US"/>
          </a:p>
        </p:txBody>
      </p:sp>
    </p:spTree>
    <p:extLst>
      <p:ext uri="{BB962C8B-B14F-4D97-AF65-F5344CB8AC3E}">
        <p14:creationId xmlns:p14="http://schemas.microsoft.com/office/powerpoint/2010/main" val="35620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import</a:t>
            </a:r>
            <a:r>
              <a:rPr lang="zh-CN" altLang="en-US" sz="1200" b="0" i="0" kern="1200" dirty="0" smtClean="0">
                <a:solidFill>
                  <a:schemeClr val="tx1"/>
                </a:solidFill>
                <a:effectLst/>
                <a:latin typeface="+mn-lt"/>
                <a:ea typeface="+mn-ea"/>
                <a:cs typeface="+mn-cs"/>
              </a:rPr>
              <a:t>语句可以出现在任何地方，而不是只能在文件顶部。</a:t>
            </a:r>
            <a:r>
              <a:rPr lang="en-US" altLang="zh-CN" sz="1200" b="0" i="0" kern="1200" dirty="0" smtClean="0">
                <a:solidFill>
                  <a:schemeClr val="tx1"/>
                </a:solidFill>
                <a:effectLst/>
                <a:latin typeface="+mn-lt"/>
                <a:ea typeface="+mn-ea"/>
                <a:cs typeface="+mn-cs"/>
              </a:rPr>
              <a:t>import</a:t>
            </a:r>
            <a:r>
              <a:rPr lang="zh-CN" altLang="en-US" sz="1200" b="0" i="0" kern="1200" dirty="0" smtClean="0">
                <a:solidFill>
                  <a:schemeClr val="tx1"/>
                </a:solidFill>
                <a:effectLst/>
                <a:latin typeface="+mn-lt"/>
                <a:ea typeface="+mn-ea"/>
                <a:cs typeface="+mn-cs"/>
              </a:rPr>
              <a:t>的效果从开始延伸到语句块的结束。这可以减少名称的冲突。</a:t>
            </a:r>
            <a:endParaRPr lang="en-US" altLang="zh-CN" sz="1200" b="0" i="0" kern="1200" dirty="0" smtClean="0">
              <a:solidFill>
                <a:schemeClr val="tx1"/>
              </a:solidFill>
              <a:effectLst/>
              <a:latin typeface="+mn-lt"/>
              <a:ea typeface="+mn-ea"/>
              <a:cs typeface="+mn-cs"/>
            </a:endParaRPr>
          </a:p>
          <a:p>
            <a:r>
              <a:rPr lang="zh-CN" altLang="en-US" sz="1200" b="1" i="1" kern="1200" dirty="0" smtClean="0">
                <a:solidFill>
                  <a:schemeClr val="tx1"/>
                </a:solidFill>
                <a:effectLst/>
                <a:latin typeface="+mn-lt"/>
                <a:ea typeface="+mn-ea"/>
                <a:cs typeface="+mn-cs"/>
              </a:rPr>
              <a:t>注意：</a:t>
            </a:r>
            <a:r>
              <a:rPr lang="zh-CN" altLang="en-US" sz="1200" b="0" i="1" kern="1200" dirty="0" smtClean="0">
                <a:solidFill>
                  <a:schemeClr val="tx1"/>
                </a:solidFill>
                <a:effectLst/>
                <a:latin typeface="+mn-lt"/>
                <a:ea typeface="+mn-ea"/>
                <a:cs typeface="+mn-cs"/>
              </a:rPr>
              <a:t>默认情况下，</a:t>
            </a:r>
            <a:r>
              <a:rPr lang="en-US" altLang="zh-CN" sz="1200" b="0" i="1" kern="1200" dirty="0" smtClean="0">
                <a:solidFill>
                  <a:schemeClr val="tx1"/>
                </a:solidFill>
                <a:effectLst/>
                <a:latin typeface="+mn-lt"/>
                <a:ea typeface="+mn-ea"/>
                <a:cs typeface="+mn-cs"/>
              </a:rPr>
              <a:t>Scala </a:t>
            </a:r>
            <a:r>
              <a:rPr lang="zh-CN" altLang="en-US" sz="1200" b="0" i="1" kern="1200" dirty="0" smtClean="0">
                <a:solidFill>
                  <a:schemeClr val="tx1"/>
                </a:solidFill>
                <a:effectLst/>
                <a:latin typeface="+mn-lt"/>
                <a:ea typeface="+mn-ea"/>
                <a:cs typeface="+mn-cs"/>
              </a:rPr>
              <a:t>总会引入 </a:t>
            </a:r>
            <a:r>
              <a:rPr lang="en-US" altLang="zh-CN" sz="1200" b="0" i="1" kern="1200" dirty="0" err="1" smtClean="0">
                <a:solidFill>
                  <a:schemeClr val="tx1"/>
                </a:solidFill>
                <a:effectLst/>
                <a:latin typeface="+mn-lt"/>
                <a:ea typeface="+mn-ea"/>
                <a:cs typeface="+mn-cs"/>
              </a:rPr>
              <a:t>java.lang</a:t>
            </a:r>
            <a:r>
              <a:rPr lang="en-US" altLang="zh-CN" sz="1200" b="0" i="1" kern="1200" dirty="0" smtClean="0">
                <a:solidFill>
                  <a:schemeClr val="tx1"/>
                </a:solidFill>
                <a:effectLst/>
                <a:latin typeface="+mn-lt"/>
                <a:ea typeface="+mn-ea"/>
                <a:cs typeface="+mn-cs"/>
              </a:rPr>
              <a:t>._ </a:t>
            </a:r>
            <a:r>
              <a:rPr lang="zh-CN" altLang="en-US" sz="1200" b="0" i="1"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scala</a:t>
            </a:r>
            <a:r>
              <a:rPr lang="en-US" altLang="zh-CN" sz="1200" b="0" i="1" kern="1200" dirty="0" smtClean="0">
                <a:solidFill>
                  <a:schemeClr val="tx1"/>
                </a:solidFill>
                <a:effectLst/>
                <a:latin typeface="+mn-lt"/>
                <a:ea typeface="+mn-ea"/>
                <a:cs typeface="+mn-cs"/>
              </a:rPr>
              <a:t>._ </a:t>
            </a:r>
            <a:r>
              <a:rPr lang="zh-CN" altLang="en-US" sz="1200" b="0" i="1" kern="1200" dirty="0" smtClean="0">
                <a:solidFill>
                  <a:schemeClr val="tx1"/>
                </a:solidFill>
                <a:effectLst/>
                <a:latin typeface="+mn-lt"/>
                <a:ea typeface="+mn-ea"/>
                <a:cs typeface="+mn-cs"/>
              </a:rPr>
              <a:t>和 </a:t>
            </a:r>
            <a:r>
              <a:rPr lang="en-US" altLang="zh-CN" sz="1200" b="0" i="1" kern="1200" dirty="0" err="1" smtClean="0">
                <a:solidFill>
                  <a:schemeClr val="tx1"/>
                </a:solidFill>
                <a:effectLst/>
                <a:latin typeface="+mn-lt"/>
                <a:ea typeface="+mn-ea"/>
                <a:cs typeface="+mn-cs"/>
              </a:rPr>
              <a:t>Predef</a:t>
            </a:r>
            <a:r>
              <a:rPr lang="en-US" altLang="zh-CN" sz="1200" b="0" i="1" kern="1200" dirty="0" smtClean="0">
                <a:solidFill>
                  <a:schemeClr val="tx1"/>
                </a:solidFill>
                <a:effectLst/>
                <a:latin typeface="+mn-lt"/>
                <a:ea typeface="+mn-ea"/>
                <a:cs typeface="+mn-cs"/>
              </a:rPr>
              <a:t>._</a:t>
            </a:r>
            <a:r>
              <a:rPr lang="zh-CN" altLang="en-US" sz="1200" b="0" i="1" kern="1200" dirty="0" smtClean="0">
                <a:solidFill>
                  <a:schemeClr val="tx1"/>
                </a:solidFill>
                <a:effectLst/>
                <a:latin typeface="+mn-lt"/>
                <a:ea typeface="+mn-ea"/>
                <a:cs typeface="+mn-cs"/>
              </a:rPr>
              <a:t>，这里也能解释，为什么以</a:t>
            </a:r>
            <a:r>
              <a:rPr lang="en-US" altLang="zh-CN" sz="1200" b="0" i="1" kern="1200" dirty="0" err="1" smtClean="0">
                <a:solidFill>
                  <a:schemeClr val="tx1"/>
                </a:solidFill>
                <a:effectLst/>
                <a:latin typeface="+mn-lt"/>
                <a:ea typeface="+mn-ea"/>
                <a:cs typeface="+mn-cs"/>
              </a:rPr>
              <a:t>scala</a:t>
            </a:r>
            <a:r>
              <a:rPr lang="zh-CN" altLang="en-US" sz="1200" b="0" i="1" kern="1200" dirty="0" smtClean="0">
                <a:solidFill>
                  <a:schemeClr val="tx1"/>
                </a:solidFill>
                <a:effectLst/>
                <a:latin typeface="+mn-lt"/>
                <a:ea typeface="+mn-ea"/>
                <a:cs typeface="+mn-cs"/>
              </a:rPr>
              <a:t>开头的包，在使用时都是省去</a:t>
            </a:r>
            <a:r>
              <a:rPr lang="en-US" altLang="zh-CN" sz="1200" b="0" i="1" kern="1200" dirty="0" err="1" smtClean="0">
                <a:solidFill>
                  <a:schemeClr val="tx1"/>
                </a:solidFill>
                <a:effectLst/>
                <a:latin typeface="+mn-lt"/>
                <a:ea typeface="+mn-ea"/>
                <a:cs typeface="+mn-cs"/>
              </a:rPr>
              <a:t>scala</a:t>
            </a:r>
            <a:r>
              <a:rPr lang="en-US" altLang="zh-CN" sz="1200" b="0" i="1" kern="1200" dirty="0" smtClean="0">
                <a:solidFill>
                  <a:schemeClr val="tx1"/>
                </a:solidFill>
                <a:effectLst/>
                <a:latin typeface="+mn-lt"/>
                <a:ea typeface="+mn-ea"/>
                <a:cs typeface="+mn-cs"/>
              </a:rPr>
              <a:t>.</a:t>
            </a:r>
            <a:r>
              <a:rPr lang="zh-CN" altLang="en-US" sz="1200" b="0" i="1" kern="1200" dirty="0" smtClean="0">
                <a:solidFill>
                  <a:schemeClr val="tx1"/>
                </a:solidFill>
                <a:effectLst/>
                <a:latin typeface="+mn-lt"/>
                <a:ea typeface="+mn-ea"/>
                <a:cs typeface="+mn-cs"/>
              </a:rPr>
              <a:t>的。</a:t>
            </a:r>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17</a:t>
            </a:fld>
            <a:endParaRPr kumimoji="1" lang="zh-CN" altLang="en-US"/>
          </a:p>
        </p:txBody>
      </p:sp>
    </p:spTree>
    <p:extLst>
      <p:ext uri="{BB962C8B-B14F-4D97-AF65-F5344CB8AC3E}">
        <p14:creationId xmlns:p14="http://schemas.microsoft.com/office/powerpoint/2010/main" val="158396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18</a:t>
            </a:fld>
            <a:endParaRPr kumimoji="1" lang="zh-CN" altLang="en-US"/>
          </a:p>
        </p:txBody>
      </p:sp>
    </p:spTree>
    <p:extLst>
      <p:ext uri="{BB962C8B-B14F-4D97-AF65-F5344CB8AC3E}">
        <p14:creationId xmlns:p14="http://schemas.microsoft.com/office/powerpoint/2010/main" val="43154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30</a:t>
            </a:fld>
            <a:endParaRPr kumimoji="1" lang="zh-CN" altLang="en-US"/>
          </a:p>
        </p:txBody>
      </p:sp>
    </p:spTree>
    <p:extLst>
      <p:ext uri="{BB962C8B-B14F-4D97-AF65-F5344CB8AC3E}">
        <p14:creationId xmlns:p14="http://schemas.microsoft.com/office/powerpoint/2010/main" val="64960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传值调用（</a:t>
            </a:r>
            <a:r>
              <a:rPr lang="en-US" altLang="zh-CN" sz="1200" b="0" i="0" kern="1200" dirty="0" smtClean="0">
                <a:solidFill>
                  <a:schemeClr val="tx1"/>
                </a:solidFill>
                <a:effectLst/>
                <a:latin typeface="+mn-lt"/>
                <a:ea typeface="+mn-ea"/>
                <a:cs typeface="+mn-cs"/>
              </a:rPr>
              <a:t>call-by-value</a:t>
            </a:r>
            <a:r>
              <a:rPr lang="zh-CN" altLang="en-US" sz="1200" b="0" i="0" kern="1200" dirty="0" smtClean="0">
                <a:solidFill>
                  <a:schemeClr val="tx1"/>
                </a:solidFill>
                <a:effectLst/>
                <a:latin typeface="+mn-lt"/>
                <a:ea typeface="+mn-ea"/>
                <a:cs typeface="+mn-cs"/>
              </a:rPr>
              <a:t>）：先计算参数表达式的值，再应用到</a:t>
            </a:r>
            <a:r>
              <a:rPr lang="zh-CN" altLang="en-US" sz="1200" b="0" i="0" kern="1200" smtClean="0">
                <a:solidFill>
                  <a:schemeClr val="tx1"/>
                </a:solidFill>
                <a:effectLst/>
                <a:latin typeface="+mn-lt"/>
                <a:ea typeface="+mn-ea"/>
                <a:cs typeface="+mn-cs"/>
              </a:rPr>
              <a:t>函数内部</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传名调用（</a:t>
            </a:r>
            <a:r>
              <a:rPr lang="en-US" altLang="zh-CN" sz="1200" b="0" i="0" kern="1200" dirty="0" smtClean="0">
                <a:solidFill>
                  <a:schemeClr val="tx1"/>
                </a:solidFill>
                <a:effectLst/>
                <a:latin typeface="+mn-lt"/>
                <a:ea typeface="+mn-ea"/>
                <a:cs typeface="+mn-cs"/>
              </a:rPr>
              <a:t>call-by-name</a:t>
            </a:r>
            <a:r>
              <a:rPr lang="zh-CN" altLang="en-US" sz="1200" b="0" i="0" kern="1200" dirty="0" smtClean="0">
                <a:solidFill>
                  <a:schemeClr val="tx1"/>
                </a:solidFill>
                <a:effectLst/>
                <a:latin typeface="+mn-lt"/>
                <a:ea typeface="+mn-ea"/>
                <a:cs typeface="+mn-cs"/>
              </a:rPr>
              <a:t>）：将未计算的参数表达式直接应用到函数内部</a:t>
            </a:r>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36</a:t>
            </a:fld>
            <a:endParaRPr kumimoji="1" lang="zh-CN" altLang="en-US"/>
          </a:p>
        </p:txBody>
      </p:sp>
    </p:spTree>
    <p:extLst>
      <p:ext uri="{BB962C8B-B14F-4D97-AF65-F5344CB8AC3E}">
        <p14:creationId xmlns:p14="http://schemas.microsoft.com/office/powerpoint/2010/main" val="195494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有关下划线的各种奇葩用法</a:t>
            </a:r>
            <a:r>
              <a:rPr kumimoji="1" lang="en-US" altLang="zh-CN" dirty="0" smtClean="0"/>
              <a:t>https://</a:t>
            </a:r>
            <a:r>
              <a:rPr kumimoji="1" lang="en-US" altLang="zh-CN" dirty="0" err="1" smtClean="0"/>
              <a:t>my.oschina.net</a:t>
            </a:r>
            <a:r>
              <a:rPr kumimoji="1" lang="en-US" altLang="zh-CN" dirty="0" smtClean="0"/>
              <a:t>/leejun2005/blog/405305</a:t>
            </a:r>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41</a:t>
            </a:fld>
            <a:endParaRPr kumimoji="1" lang="zh-CN" altLang="en-US"/>
          </a:p>
        </p:txBody>
      </p:sp>
    </p:spTree>
    <p:extLst>
      <p:ext uri="{BB962C8B-B14F-4D97-AF65-F5344CB8AC3E}">
        <p14:creationId xmlns:p14="http://schemas.microsoft.com/office/powerpoint/2010/main" val="214563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48</a:t>
            </a:fld>
            <a:endParaRPr kumimoji="1" lang="zh-CN" altLang="en-US"/>
          </a:p>
        </p:txBody>
      </p:sp>
    </p:spTree>
    <p:extLst>
      <p:ext uri="{BB962C8B-B14F-4D97-AF65-F5344CB8AC3E}">
        <p14:creationId xmlns:p14="http://schemas.microsoft.com/office/powerpoint/2010/main" val="799111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2">
              <a:spcBef>
                <a:spcPts val="1000"/>
              </a:spcBef>
            </a:pPr>
            <a:r>
              <a:rPr kumimoji="1" lang="zh-CN" altLang="en-US" baseline="0" smtClean="0">
                <a:hlinkClick r:id="rId3"/>
              </a:rPr>
              <a:t> </a:t>
            </a:r>
            <a:r>
              <a:rPr kumimoji="1" lang="en-US" altLang="zh-CN" smtClean="0">
                <a:hlinkClick r:id="rId3"/>
              </a:rPr>
              <a:t>http</a:t>
            </a:r>
            <a:r>
              <a:rPr kumimoji="1" lang="en-US" altLang="zh-CN" dirty="0" smtClean="0">
                <a:hlinkClick r:id="rId3"/>
              </a:rPr>
              <a:t>://www.scala-lang.org/api/current/scala/Array.html</a:t>
            </a:r>
            <a:endParaRPr kumimoji="1" lang="en-US" altLang="zh-CN" dirty="0" smtClean="0"/>
          </a:p>
        </p:txBody>
      </p:sp>
      <p:sp>
        <p:nvSpPr>
          <p:cNvPr id="4" name="幻灯片编号占位符 3"/>
          <p:cNvSpPr>
            <a:spLocks noGrp="1"/>
          </p:cNvSpPr>
          <p:nvPr>
            <p:ph type="sldNum" sz="quarter" idx="10"/>
          </p:nvPr>
        </p:nvSpPr>
        <p:spPr/>
        <p:txBody>
          <a:bodyPr/>
          <a:lstStyle/>
          <a:p>
            <a:fld id="{4F25ECE3-4D94-8745-8FB4-7E563BA58B08}" type="slidenum">
              <a:rPr kumimoji="1" lang="zh-CN" altLang="en-US" smtClean="0"/>
              <a:t>49</a:t>
            </a:fld>
            <a:endParaRPr kumimoji="1" lang="zh-CN" altLang="en-US"/>
          </a:p>
        </p:txBody>
      </p:sp>
    </p:spTree>
    <p:extLst>
      <p:ext uri="{BB962C8B-B14F-4D97-AF65-F5344CB8AC3E}">
        <p14:creationId xmlns:p14="http://schemas.microsoft.com/office/powerpoint/2010/main" val="108175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6BCF93-1658-0D40-BE6E-2E1F609D1B91}" type="datetimeFigureOut">
              <a:rPr kumimoji="1" lang="zh-CN" altLang="en-US" smtClean="0"/>
              <a:t>2017/5/19</a:t>
            </a:fld>
            <a:endParaRPr kumimoji="1"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AB79C01-8BDB-564E-AC4A-44F7FD4C95EA}" type="slidenum">
              <a:rPr kumimoji="1" lang="zh-CN" altLang="en-US" smtClean="0"/>
              <a:t>‹#›</a:t>
            </a:fld>
            <a:endParaRPr kumimoji="1"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46BCF93-1658-0D40-BE6E-2E1F609D1B91}" type="datetimeFigureOut">
              <a:rPr kumimoji="1" lang="zh-CN" altLang="en-US" smtClean="0"/>
              <a:t>2017/5/19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AB79C01-8BDB-564E-AC4A-44F7FD4C95EA}"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46BCF93-1658-0D40-BE6E-2E1F609D1B91}" type="datetimeFigureOut">
              <a:rPr kumimoji="1" lang="zh-CN" altLang="en-US" smtClean="0"/>
              <a:t>2017/5/19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AB79C01-8BDB-564E-AC4A-44F7FD4C95EA}"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46BCF93-1658-0D40-BE6E-2E1F609D1B91}" type="datetimeFigureOut">
              <a:rPr kumimoji="1" lang="zh-CN" altLang="en-US" smtClean="0"/>
              <a:t>2017/5/19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AB79C01-8BDB-564E-AC4A-44F7FD4C95EA}"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6BCF93-1658-0D40-BE6E-2E1F609D1B91}" type="datetimeFigureOut">
              <a:rPr kumimoji="1" lang="zh-CN" altLang="en-US" smtClean="0"/>
              <a:t>2017/5/19</a:t>
            </a:fld>
            <a:endParaRPr kumimoji="1"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AB79C01-8BDB-564E-AC4A-44F7FD4C95EA}" type="slidenum">
              <a:rPr kumimoji="1" lang="zh-CN" altLang="en-US" smtClean="0"/>
              <a:t>‹#›</a:t>
            </a:fld>
            <a:endParaRPr kumimoji="1"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46BCF93-1658-0D40-BE6E-2E1F609D1B91}" type="datetimeFigureOut">
              <a:rPr kumimoji="1" lang="zh-CN" altLang="en-US" smtClean="0"/>
              <a:t>2017/5/19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AB79C01-8BDB-564E-AC4A-44F7FD4C95EA}"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C46BCF93-1658-0D40-BE6E-2E1F609D1B91}" type="datetimeFigureOut">
              <a:rPr kumimoji="1" lang="zh-CN" altLang="en-US" smtClean="0"/>
              <a:t>2017/5/19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AB79C01-8BDB-564E-AC4A-44F7FD4C95EA}"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46BCF93-1658-0D40-BE6E-2E1F609D1B91}" type="datetimeFigureOut">
              <a:rPr kumimoji="1" lang="zh-CN" altLang="en-US" smtClean="0"/>
              <a:t>2017/5/19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AB79C01-8BDB-564E-AC4A-44F7FD4C95EA}"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BCF93-1658-0D40-BE6E-2E1F609D1B91}" type="datetimeFigureOut">
              <a:rPr kumimoji="1" lang="zh-CN" altLang="en-US" smtClean="0"/>
              <a:t>2017/5/19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AB79C01-8BDB-564E-AC4A-44F7FD4C95EA}"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6BCF93-1658-0D40-BE6E-2E1F609D1B91}" type="datetimeFigureOut">
              <a:rPr kumimoji="1" lang="zh-CN" altLang="en-US" smtClean="0"/>
              <a:t>2017/5/19</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B79C01-8BDB-564E-AC4A-44F7FD4C95EA}"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6BCF93-1658-0D40-BE6E-2E1F609D1B91}" type="datetimeFigureOut">
              <a:rPr kumimoji="1" lang="zh-CN" altLang="en-US" smtClean="0"/>
              <a:t>2017/5/19</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B79C01-8BDB-564E-AC4A-44F7FD4C95EA}"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6BCF93-1658-0D40-BE6E-2E1F609D1B91}" type="datetimeFigureOut">
              <a:rPr kumimoji="1" lang="zh-CN" altLang="en-US" smtClean="0"/>
              <a:t>2017/5/19</a:t>
            </a:fld>
            <a:endParaRPr kumimoji="1"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AB79C01-8BDB-564E-AC4A-44F7FD4C95EA}" type="slidenum">
              <a:rPr kumimoji="1" lang="zh-CN" altLang="en-US" smtClean="0"/>
              <a:t>‹#›</a:t>
            </a:fld>
            <a:endParaRPr kumimoji="1"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277245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cala-lang.org/download/" TargetMode="External"/><Relationship Id="rId3" Type="http://schemas.openxmlformats.org/officeDocument/2006/relationships/hyperlink" Target="http://www.runoob.com/scala/scala-install.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scala-lang.org/api/current/scala/Array.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dirty="0" smtClean="0"/>
              <a:t>深入浅出</a:t>
            </a:r>
            <a:r>
              <a:rPr kumimoji="1" lang="en-US" altLang="zh-CN" b="1" dirty="0" smtClean="0"/>
              <a:t>Scala</a:t>
            </a:r>
            <a:endParaRPr kumimoji="1" lang="zh-CN" altLang="en-US" b="1"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34968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特性（</a:t>
            </a:r>
            <a:r>
              <a:rPr kumimoji="1" lang="en-US" altLang="zh-CN" b="1" dirty="0"/>
              <a:t>5</a:t>
            </a:r>
            <a:r>
              <a:rPr kumimoji="1" lang="zh-CN" altLang="en-US" b="1" dirty="0" smtClean="0"/>
              <a:t>）</a:t>
            </a:r>
            <a:endParaRPr kumimoji="1" lang="zh-CN" altLang="en-US" b="1" dirty="0"/>
          </a:p>
        </p:txBody>
      </p:sp>
      <p:sp>
        <p:nvSpPr>
          <p:cNvPr id="3" name="内容占位符 2"/>
          <p:cNvSpPr>
            <a:spLocks noGrp="1"/>
          </p:cNvSpPr>
          <p:nvPr>
            <p:ph idx="1"/>
          </p:nvPr>
        </p:nvSpPr>
        <p:spPr/>
        <p:txBody>
          <a:bodyPr/>
          <a:lstStyle/>
          <a:p>
            <a:r>
              <a:rPr lang="zh-CN" altLang="en-US" b="1" dirty="0" smtClean="0"/>
              <a:t>并发性</a:t>
            </a:r>
          </a:p>
          <a:p>
            <a:r>
              <a:rPr lang="en-US" altLang="zh-CN" dirty="0" smtClean="0"/>
              <a:t>Scala</a:t>
            </a:r>
            <a:r>
              <a:rPr lang="zh-CN" altLang="en-US" dirty="0" smtClean="0"/>
              <a:t>使用</a:t>
            </a:r>
            <a:r>
              <a:rPr lang="en-US" altLang="zh-CN" dirty="0" smtClean="0"/>
              <a:t>Actor</a:t>
            </a:r>
            <a:r>
              <a:rPr lang="zh-CN" altLang="en-US" dirty="0" smtClean="0"/>
              <a:t>作为其并发模型，</a:t>
            </a:r>
            <a:r>
              <a:rPr lang="en-US" altLang="zh-CN" dirty="0" smtClean="0"/>
              <a:t>Actor</a:t>
            </a:r>
            <a:r>
              <a:rPr lang="zh-CN" altLang="en-US" dirty="0" smtClean="0"/>
              <a:t>是类似线程的实体，通过邮箱发收消息。</a:t>
            </a:r>
            <a:r>
              <a:rPr lang="en-US" altLang="zh-CN" dirty="0" smtClean="0"/>
              <a:t>Actor</a:t>
            </a:r>
            <a:r>
              <a:rPr lang="zh-CN" altLang="en-US" dirty="0" smtClean="0"/>
              <a:t>可以复用线程，因此可以在程序中可以使用数百万个</a:t>
            </a:r>
            <a:r>
              <a:rPr lang="en-US" altLang="zh-CN" dirty="0" smtClean="0"/>
              <a:t>Actor,</a:t>
            </a:r>
            <a:r>
              <a:rPr lang="zh-CN" altLang="en-US" dirty="0" smtClean="0"/>
              <a:t>而线程只能创建数千个。在</a:t>
            </a:r>
            <a:r>
              <a:rPr lang="en-US" altLang="zh-CN" dirty="0" smtClean="0"/>
              <a:t>2.10</a:t>
            </a:r>
            <a:r>
              <a:rPr lang="zh-CN" altLang="en-US" dirty="0" smtClean="0"/>
              <a:t>之后的版本中，使用</a:t>
            </a:r>
            <a:r>
              <a:rPr lang="en-US" altLang="zh-CN" dirty="0" err="1" smtClean="0"/>
              <a:t>Akka</a:t>
            </a:r>
            <a:r>
              <a:rPr lang="zh-CN" altLang="en-US" dirty="0" smtClean="0"/>
              <a:t>作为其默认</a:t>
            </a:r>
            <a:r>
              <a:rPr lang="en-US" altLang="zh-CN" dirty="0" smtClean="0"/>
              <a:t>Actor</a:t>
            </a:r>
            <a:r>
              <a:rPr lang="zh-CN" altLang="en-US" dirty="0" smtClean="0"/>
              <a:t>实现。</a:t>
            </a:r>
            <a:endParaRPr kumimoji="1" lang="zh-CN" altLang="en-US" dirty="0" smtClean="0"/>
          </a:p>
        </p:txBody>
      </p:sp>
    </p:spTree>
    <p:extLst>
      <p:ext uri="{BB962C8B-B14F-4D97-AF65-F5344CB8AC3E}">
        <p14:creationId xmlns:p14="http://schemas.microsoft.com/office/powerpoint/2010/main" val="104793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安装</a:t>
            </a:r>
            <a:endParaRPr kumimoji="1" lang="zh-CN" altLang="en-US" b="1" dirty="0"/>
          </a:p>
        </p:txBody>
      </p:sp>
      <p:sp>
        <p:nvSpPr>
          <p:cNvPr id="3" name="内容占位符 2"/>
          <p:cNvSpPr>
            <a:spLocks noGrp="1"/>
          </p:cNvSpPr>
          <p:nvPr>
            <p:ph idx="1"/>
          </p:nvPr>
        </p:nvSpPr>
        <p:spPr/>
        <p:txBody>
          <a:bodyPr/>
          <a:lstStyle/>
          <a:p>
            <a:endParaRPr kumimoji="1" lang="en-US" altLang="zh-CN" dirty="0" smtClean="0"/>
          </a:p>
          <a:p>
            <a:endParaRPr kumimoji="1" lang="en-US" altLang="zh-CN" dirty="0" smtClean="0"/>
          </a:p>
          <a:p>
            <a:r>
              <a:rPr kumimoji="1" lang="zh-CN" altLang="en-US" dirty="0" smtClean="0"/>
              <a:t>下载链接：</a:t>
            </a:r>
            <a:r>
              <a:rPr kumimoji="1" lang="en-US" altLang="zh-CN" dirty="0" smtClean="0">
                <a:hlinkClick r:id="rId2"/>
              </a:rPr>
              <a:t>http://</a:t>
            </a:r>
            <a:r>
              <a:rPr kumimoji="1" lang="en-US" altLang="zh-CN" dirty="0" err="1" smtClean="0">
                <a:hlinkClick r:id="rId2"/>
              </a:rPr>
              <a:t>www.scala-lang.org</a:t>
            </a:r>
            <a:r>
              <a:rPr kumimoji="1" lang="en-US" altLang="zh-CN" dirty="0" smtClean="0">
                <a:hlinkClick r:id="rId2"/>
              </a:rPr>
              <a:t>/download/</a:t>
            </a:r>
            <a:endParaRPr kumimoji="1" lang="en-US" altLang="zh-CN" dirty="0" smtClean="0"/>
          </a:p>
          <a:p>
            <a:r>
              <a:rPr kumimoji="1" lang="zh-CN" altLang="en-US" dirty="0" smtClean="0"/>
              <a:t>安装教程：</a:t>
            </a:r>
            <a:r>
              <a:rPr kumimoji="1" lang="en-US" altLang="zh-CN" dirty="0" smtClean="0">
                <a:hlinkClick r:id="rId3"/>
              </a:rPr>
              <a:t>http://</a:t>
            </a:r>
            <a:r>
              <a:rPr kumimoji="1" lang="en-US" altLang="zh-CN" dirty="0" err="1" smtClean="0">
                <a:hlinkClick r:id="rId3"/>
              </a:rPr>
              <a:t>www.runoob.com</a:t>
            </a:r>
            <a:r>
              <a:rPr kumimoji="1" lang="en-US" altLang="zh-CN" dirty="0" smtClean="0">
                <a:hlinkClick r:id="rId3"/>
              </a:rPr>
              <a:t>/</a:t>
            </a:r>
            <a:r>
              <a:rPr kumimoji="1" lang="en-US" altLang="zh-CN" dirty="0" err="1" smtClean="0">
                <a:hlinkClick r:id="rId3"/>
              </a:rPr>
              <a:t>scala</a:t>
            </a:r>
            <a:r>
              <a:rPr kumimoji="1" lang="en-US" altLang="zh-CN" dirty="0" smtClean="0">
                <a:hlinkClick r:id="rId3"/>
              </a:rPr>
              <a:t>/</a:t>
            </a:r>
            <a:r>
              <a:rPr kumimoji="1" lang="en-US" altLang="zh-CN" dirty="0" err="1" smtClean="0">
                <a:hlinkClick r:id="rId3"/>
              </a:rPr>
              <a:t>scala-install.html</a:t>
            </a:r>
            <a:endParaRPr kumimoji="1" lang="zh-CN" altLang="en-US" dirty="0"/>
          </a:p>
        </p:txBody>
      </p:sp>
    </p:spTree>
    <p:extLst>
      <p:ext uri="{BB962C8B-B14F-4D97-AF65-F5344CB8AC3E}">
        <p14:creationId xmlns:p14="http://schemas.microsoft.com/office/powerpoint/2010/main" val="329948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a:t>基础</a:t>
            </a:r>
            <a:r>
              <a:rPr lang="zh-CN" altLang="en-US" b="1" dirty="0" smtClean="0"/>
              <a:t>语法</a:t>
            </a:r>
            <a:endParaRPr kumimoji="1" lang="zh-CN" altLang="en-US" dirty="0"/>
          </a:p>
        </p:txBody>
      </p:sp>
      <p:sp>
        <p:nvSpPr>
          <p:cNvPr id="3" name="内容占位符 2"/>
          <p:cNvSpPr>
            <a:spLocks noGrp="1"/>
          </p:cNvSpPr>
          <p:nvPr>
            <p:ph idx="1"/>
          </p:nvPr>
        </p:nvSpPr>
        <p:spPr/>
        <p:txBody>
          <a:bodyPr>
            <a:normAutofit/>
          </a:bodyPr>
          <a:lstStyle/>
          <a:p>
            <a:r>
              <a:rPr lang="zh-CN" altLang="en-US" b="1" dirty="0"/>
              <a:t>区分大小</a:t>
            </a:r>
            <a:r>
              <a:rPr lang="zh-CN" altLang="en-US" b="1" dirty="0" smtClean="0"/>
              <a:t>写</a:t>
            </a:r>
            <a:endParaRPr lang="zh-CN" altLang="en-US" dirty="0"/>
          </a:p>
          <a:p>
            <a:r>
              <a:rPr lang="zh-CN" altLang="en-US" b="1" dirty="0" smtClean="0"/>
              <a:t>类名第一个字母大写</a:t>
            </a:r>
            <a:endParaRPr lang="en-US" altLang="zh-CN" dirty="0" smtClean="0"/>
          </a:p>
          <a:p>
            <a:pPr lvl="1"/>
            <a:r>
              <a:rPr lang="zh-CN" altLang="en-US" dirty="0" smtClean="0"/>
              <a:t>示例</a:t>
            </a:r>
            <a:r>
              <a:rPr lang="zh-CN" altLang="en-US" dirty="0"/>
              <a:t>：</a:t>
            </a:r>
            <a:r>
              <a:rPr lang="en-US" altLang="zh-CN" i="1" dirty="0"/>
              <a:t>class </a:t>
            </a:r>
            <a:r>
              <a:rPr lang="en-US" altLang="zh-CN" i="1" dirty="0" err="1"/>
              <a:t>MyFirstScalaClass</a:t>
            </a:r>
            <a:endParaRPr lang="zh-CN" altLang="en-US" dirty="0"/>
          </a:p>
          <a:p>
            <a:r>
              <a:rPr lang="zh-CN" altLang="en-US" b="1" dirty="0"/>
              <a:t>方法</a:t>
            </a:r>
            <a:r>
              <a:rPr lang="zh-CN" altLang="en-US" b="1" dirty="0" smtClean="0"/>
              <a:t>名称第一个字母小写</a:t>
            </a:r>
            <a:endParaRPr lang="en-US" altLang="zh-CN" dirty="0"/>
          </a:p>
          <a:p>
            <a:pPr lvl="1"/>
            <a:r>
              <a:rPr lang="zh-CN" altLang="en-US" dirty="0" smtClean="0"/>
              <a:t>示例</a:t>
            </a:r>
            <a:r>
              <a:rPr lang="zh-CN" altLang="en-US" dirty="0"/>
              <a:t>：</a:t>
            </a:r>
            <a:r>
              <a:rPr lang="en-US" altLang="zh-CN" i="1" dirty="0" err="1"/>
              <a:t>def</a:t>
            </a:r>
            <a:r>
              <a:rPr lang="en-US" altLang="zh-CN" i="1" dirty="0"/>
              <a:t> </a:t>
            </a:r>
            <a:r>
              <a:rPr lang="en-US" altLang="zh-CN" i="1" dirty="0" err="1"/>
              <a:t>myMethodName</a:t>
            </a:r>
            <a:r>
              <a:rPr lang="en-US" altLang="zh-CN" i="1" dirty="0"/>
              <a:t>()</a:t>
            </a:r>
            <a:endParaRPr lang="zh-CN" altLang="en-US" dirty="0"/>
          </a:p>
          <a:p>
            <a:r>
              <a:rPr lang="zh-CN" altLang="en-US" b="1" dirty="0"/>
              <a:t>程序文件</a:t>
            </a:r>
            <a:r>
              <a:rPr lang="zh-CN" altLang="en-US" b="1" dirty="0" smtClean="0"/>
              <a:t>名与对象名称相同</a:t>
            </a:r>
            <a:endParaRPr lang="en-US" altLang="zh-CN" b="1" dirty="0" smtClean="0"/>
          </a:p>
          <a:p>
            <a:pPr lvl="1"/>
            <a:r>
              <a:rPr lang="zh-CN" altLang="en-US" dirty="0" smtClean="0"/>
              <a:t>示例</a:t>
            </a:r>
            <a:r>
              <a:rPr lang="en-US" altLang="zh-CN" dirty="0"/>
              <a:t>: </a:t>
            </a:r>
            <a:r>
              <a:rPr lang="zh-CN" altLang="en-US" dirty="0"/>
              <a:t>假设</a:t>
            </a:r>
            <a:r>
              <a:rPr lang="en-US" altLang="zh-CN" dirty="0"/>
              <a:t>"HelloWorld"</a:t>
            </a:r>
            <a:r>
              <a:rPr lang="zh-CN" altLang="en-US" dirty="0"/>
              <a:t>是对象的名称。那么该文件应保存为</a:t>
            </a:r>
            <a:r>
              <a:rPr lang="en-US" altLang="zh-CN" dirty="0"/>
              <a:t>'</a:t>
            </a:r>
            <a:r>
              <a:rPr lang="en-US" altLang="zh-CN" dirty="0" err="1"/>
              <a:t>HelloWorld.scala</a:t>
            </a:r>
            <a:r>
              <a:rPr lang="en-US" altLang="zh-CN" dirty="0"/>
              <a:t>"</a:t>
            </a:r>
          </a:p>
          <a:p>
            <a:r>
              <a:rPr lang="en-US" altLang="zh-CN" b="1" dirty="0" err="1"/>
              <a:t>def</a:t>
            </a:r>
            <a:r>
              <a:rPr lang="en-US" altLang="zh-CN" b="1" dirty="0"/>
              <a:t> main(</a:t>
            </a:r>
            <a:r>
              <a:rPr lang="en-US" altLang="zh-CN" b="1" dirty="0" err="1"/>
              <a:t>args</a:t>
            </a:r>
            <a:r>
              <a:rPr lang="en-US" altLang="zh-CN" b="1" dirty="0"/>
              <a:t>: Array[String]) </a:t>
            </a:r>
            <a:r>
              <a:rPr lang="en-US" altLang="zh-CN" dirty="0"/>
              <a:t>- Scala</a:t>
            </a:r>
            <a:r>
              <a:rPr lang="zh-CN" altLang="en-US" dirty="0" smtClean="0"/>
              <a:t>程序入口函数</a:t>
            </a:r>
            <a:endParaRPr lang="en-US" altLang="zh-CN" dirty="0" smtClean="0"/>
          </a:p>
        </p:txBody>
      </p:sp>
    </p:spTree>
    <p:extLst>
      <p:ext uri="{BB962C8B-B14F-4D97-AF65-F5344CB8AC3E}">
        <p14:creationId xmlns:p14="http://schemas.microsoft.com/office/powerpoint/2010/main" val="647881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a:t>
            </a:r>
            <a:r>
              <a:rPr lang="zh-CN" altLang="en-US" b="1" dirty="0" smtClean="0"/>
              <a:t> 标识符</a:t>
            </a:r>
            <a:endParaRPr kumimoji="1" lang="zh-CN" altLang="en-US" dirty="0"/>
          </a:p>
        </p:txBody>
      </p:sp>
      <p:sp>
        <p:nvSpPr>
          <p:cNvPr id="3" name="内容占位符 2"/>
          <p:cNvSpPr>
            <a:spLocks noGrp="1"/>
          </p:cNvSpPr>
          <p:nvPr>
            <p:ph idx="1"/>
          </p:nvPr>
        </p:nvSpPr>
        <p:spPr/>
        <p:txBody>
          <a:bodyPr/>
          <a:lstStyle/>
          <a:p>
            <a:r>
              <a:rPr lang="zh-CN" altLang="en-US" b="1" dirty="0"/>
              <a:t>字符</a:t>
            </a:r>
            <a:r>
              <a:rPr lang="zh-CN" altLang="en-US" b="1" dirty="0" smtClean="0"/>
              <a:t>数字标识符</a:t>
            </a:r>
            <a:r>
              <a:rPr lang="zh-CN" altLang="en-US" dirty="0" smtClean="0"/>
              <a:t>：</a:t>
            </a:r>
            <a:r>
              <a:rPr lang="zh-CN" altLang="en-US" dirty="0"/>
              <a:t>字母或是下划线</a:t>
            </a:r>
            <a:r>
              <a:rPr lang="zh-CN" altLang="en-US" dirty="0" smtClean="0"/>
              <a:t>开头，</a:t>
            </a:r>
            <a:r>
              <a:rPr lang="zh-CN" altLang="en-US" dirty="0"/>
              <a:t>符号</a:t>
            </a:r>
            <a:r>
              <a:rPr lang="en-US" altLang="zh-CN" dirty="0"/>
              <a:t>"$"</a:t>
            </a:r>
            <a:r>
              <a:rPr lang="zh-CN" altLang="en-US" dirty="0"/>
              <a:t>在 </a:t>
            </a:r>
            <a:r>
              <a:rPr lang="en-US" altLang="zh-CN" dirty="0"/>
              <a:t>Scala </a:t>
            </a:r>
            <a:r>
              <a:rPr lang="zh-CN" altLang="en-US" dirty="0"/>
              <a:t>中也看作为字母</a:t>
            </a:r>
            <a:r>
              <a:rPr lang="zh-CN" altLang="en-US" dirty="0" smtClean="0"/>
              <a:t>。</a:t>
            </a:r>
            <a:endParaRPr lang="en-US" altLang="zh-CN" dirty="0" smtClean="0"/>
          </a:p>
          <a:p>
            <a:r>
              <a:rPr kumimoji="1" lang="zh-CN" altLang="en-US" b="1" dirty="0" smtClean="0"/>
              <a:t>操作符号标识符</a:t>
            </a:r>
            <a:r>
              <a:rPr kumimoji="1" lang="zh-CN" altLang="en-US" dirty="0" smtClean="0"/>
              <a:t>：操作</a:t>
            </a:r>
            <a:r>
              <a:rPr lang="zh-CN" altLang="en-US" dirty="0" smtClean="0"/>
              <a:t>符号</a:t>
            </a:r>
            <a:r>
              <a:rPr lang="zh-CN" altLang="en-US" dirty="0"/>
              <a:t>标志符包含一个或多</a:t>
            </a:r>
            <a:r>
              <a:rPr lang="zh-CN" altLang="en-US" dirty="0" smtClean="0"/>
              <a:t>个操作符号</a:t>
            </a:r>
            <a:endParaRPr lang="en-US" altLang="zh-CN" dirty="0"/>
          </a:p>
          <a:p>
            <a:pPr lvl="1"/>
            <a:r>
              <a:rPr lang="en-US" altLang="zh-CN" dirty="0" smtClean="0"/>
              <a:t>:-&gt; </a:t>
            </a:r>
            <a:r>
              <a:rPr lang="zh-CN" altLang="en-US" dirty="0" smtClean="0"/>
              <a:t>使用 </a:t>
            </a:r>
            <a:r>
              <a:rPr lang="en-US" altLang="zh-CN" dirty="0" smtClean="0"/>
              <a:t>$</a:t>
            </a:r>
            <a:r>
              <a:rPr lang="en-US" altLang="zh-CN" dirty="0" err="1" smtClean="0"/>
              <a:t>colon$minus$greater</a:t>
            </a:r>
            <a:r>
              <a:rPr lang="en-US" altLang="zh-CN" dirty="0" smtClean="0"/>
              <a:t> </a:t>
            </a:r>
            <a:r>
              <a:rPr lang="zh-CN" altLang="en-US" dirty="0" smtClean="0"/>
              <a:t>来表示这个符号</a:t>
            </a:r>
            <a:endParaRPr lang="en-US" altLang="zh-CN" dirty="0"/>
          </a:p>
          <a:p>
            <a:r>
              <a:rPr lang="zh-CN" altLang="en-US" b="1" dirty="0" smtClean="0"/>
              <a:t>混合标志符</a:t>
            </a:r>
            <a:r>
              <a:rPr lang="zh-CN" altLang="en-US" dirty="0" smtClean="0"/>
              <a:t>：由</a:t>
            </a:r>
            <a:r>
              <a:rPr lang="zh-CN" altLang="en-US" dirty="0"/>
              <a:t>字符数字标志符后面跟着一个或多个符号</a:t>
            </a:r>
            <a:r>
              <a:rPr lang="zh-CN" altLang="en-US" dirty="0" smtClean="0"/>
              <a:t>组成</a:t>
            </a:r>
            <a:endParaRPr lang="en-US" altLang="zh-CN" dirty="0" smtClean="0"/>
          </a:p>
          <a:p>
            <a:pPr lvl="1"/>
            <a:r>
              <a:rPr lang="en-US" altLang="zh-CN" dirty="0"/>
              <a:t>unary_+</a:t>
            </a:r>
            <a:endParaRPr lang="en-US" altLang="zh-CN" dirty="0" smtClean="0"/>
          </a:p>
          <a:p>
            <a:r>
              <a:rPr lang="zh-CN" altLang="en-US" b="1" dirty="0"/>
              <a:t>字面量</a:t>
            </a:r>
            <a:r>
              <a:rPr lang="zh-CN" altLang="en-US" b="1" dirty="0" smtClean="0"/>
              <a:t>标志符</a:t>
            </a:r>
            <a:r>
              <a:rPr lang="zh-CN" altLang="en-US" dirty="0" smtClean="0"/>
              <a:t>：使用反引号</a:t>
            </a:r>
            <a:r>
              <a:rPr lang="en-US" altLang="zh-CN" dirty="0" smtClean="0"/>
              <a:t>`</a:t>
            </a:r>
            <a:r>
              <a:rPr lang="zh-CN" altLang="en-US" dirty="0" smtClean="0"/>
              <a:t> </a:t>
            </a:r>
            <a:r>
              <a:rPr lang="en-US" altLang="zh-CN" dirty="0" smtClean="0"/>
              <a:t>`</a:t>
            </a:r>
            <a:r>
              <a:rPr lang="zh-CN" altLang="en-US" dirty="0" smtClean="0"/>
              <a:t>定义的标识符</a:t>
            </a:r>
            <a:endParaRPr lang="en-US" altLang="zh-CN" dirty="0" smtClean="0"/>
          </a:p>
          <a:p>
            <a:pPr lvl="1"/>
            <a:r>
              <a:rPr lang="zh-CN" altLang="en-US" dirty="0" smtClean="0"/>
              <a:t> </a:t>
            </a:r>
            <a:r>
              <a:rPr lang="en-US" altLang="zh-CN" dirty="0" smtClean="0"/>
              <a:t>` :-&gt; ` </a:t>
            </a:r>
          </a:p>
          <a:p>
            <a:pPr lvl="1"/>
            <a:r>
              <a:rPr lang="en-US" altLang="zh-CN" dirty="0" smtClean="0"/>
              <a:t>`</a:t>
            </a:r>
            <a:r>
              <a:rPr lang="en-US" altLang="zh-CN" dirty="0" err="1" smtClean="0"/>
              <a:t>var</a:t>
            </a:r>
            <a:r>
              <a:rPr lang="en-US" altLang="zh-CN" dirty="0" smtClean="0"/>
              <a:t>`</a:t>
            </a:r>
          </a:p>
          <a:p>
            <a:pPr lvl="1"/>
            <a:endParaRPr lang="en-US" altLang="zh-CN" dirty="0" smtClean="0"/>
          </a:p>
        </p:txBody>
      </p:sp>
    </p:spTree>
    <p:extLst>
      <p:ext uri="{BB962C8B-B14F-4D97-AF65-F5344CB8AC3E}">
        <p14:creationId xmlns:p14="http://schemas.microsoft.com/office/powerpoint/2010/main" val="481545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a:t>关键字</a:t>
            </a:r>
          </a:p>
        </p:txBody>
      </p:sp>
      <p:graphicFrame>
        <p:nvGraphicFramePr>
          <p:cNvPr id="4" name="内容占位符 3"/>
          <p:cNvGraphicFramePr>
            <a:graphicFrameLocks noGrp="1"/>
          </p:cNvGraphicFramePr>
          <p:nvPr>
            <p:ph idx="1"/>
          </p:nvPr>
        </p:nvGraphicFramePr>
        <p:xfrm>
          <a:off x="2667066" y="1825627"/>
          <a:ext cx="6857868" cy="4351334"/>
        </p:xfrm>
        <a:graphic>
          <a:graphicData uri="http://schemas.openxmlformats.org/drawingml/2006/table">
            <a:tbl>
              <a:tblPr/>
              <a:tblGrid>
                <a:gridCol w="1714467"/>
                <a:gridCol w="1714467"/>
                <a:gridCol w="1714467"/>
                <a:gridCol w="1714467"/>
              </a:tblGrid>
              <a:tr h="334718">
                <a:tc>
                  <a:txBody>
                    <a:bodyPr/>
                    <a:lstStyle/>
                    <a:p>
                      <a:pPr fontAlgn="t"/>
                      <a:r>
                        <a:rPr lang="en-US" sz="1300">
                          <a:effectLst/>
                        </a:rPr>
                        <a:t>abstract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case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catch</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class</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4718">
                <a:tc>
                  <a:txBody>
                    <a:bodyPr/>
                    <a:lstStyle/>
                    <a:p>
                      <a:pPr fontAlgn="t"/>
                      <a:r>
                        <a:rPr lang="en-US" sz="1300">
                          <a:effectLst/>
                        </a:rPr>
                        <a:t>def</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do</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else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extends</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4718">
                <a:tc>
                  <a:txBody>
                    <a:bodyPr/>
                    <a:lstStyle/>
                    <a:p>
                      <a:pPr fontAlgn="t"/>
                      <a:r>
                        <a:rPr lang="en-US" sz="1300">
                          <a:effectLst/>
                        </a:rPr>
                        <a:t>false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final</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finally</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for</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4718">
                <a:tc>
                  <a:txBody>
                    <a:bodyPr/>
                    <a:lstStyle/>
                    <a:p>
                      <a:pPr fontAlgn="t"/>
                      <a:r>
                        <a:rPr lang="en-US" sz="1300">
                          <a:effectLst/>
                        </a:rPr>
                        <a:t>forSome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if</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implicit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import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4718">
                <a:tc>
                  <a:txBody>
                    <a:bodyPr/>
                    <a:lstStyle/>
                    <a:p>
                      <a:pPr fontAlgn="t"/>
                      <a:r>
                        <a:rPr lang="en-US" sz="1300">
                          <a:effectLst/>
                        </a:rPr>
                        <a:t>lazy</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match</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new</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null</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4718">
                <a:tc>
                  <a:txBody>
                    <a:bodyPr/>
                    <a:lstStyle/>
                    <a:p>
                      <a:pPr fontAlgn="t"/>
                      <a:r>
                        <a:rPr lang="en-US" sz="1300">
                          <a:effectLst/>
                        </a:rPr>
                        <a:t>object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override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package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private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4718">
                <a:tc>
                  <a:txBody>
                    <a:bodyPr/>
                    <a:lstStyle/>
                    <a:p>
                      <a:pPr fontAlgn="t"/>
                      <a:r>
                        <a:rPr lang="en-US" sz="1300">
                          <a:effectLst/>
                        </a:rPr>
                        <a:t>protected</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return</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sealed</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super</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4718">
                <a:tc>
                  <a:txBody>
                    <a:bodyPr/>
                    <a:lstStyle/>
                    <a:p>
                      <a:pPr fontAlgn="t"/>
                      <a:r>
                        <a:rPr lang="en-US" sz="1300">
                          <a:effectLst/>
                        </a:rPr>
                        <a:t>this</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throw</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trait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try</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4718">
                <a:tc>
                  <a:txBody>
                    <a:bodyPr/>
                    <a:lstStyle/>
                    <a:p>
                      <a:pPr fontAlgn="t"/>
                      <a:r>
                        <a:rPr lang="en-US" sz="1300">
                          <a:effectLst/>
                        </a:rPr>
                        <a:t>true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type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val</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var</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4718">
                <a:tc>
                  <a:txBody>
                    <a:bodyPr/>
                    <a:lstStyle/>
                    <a:p>
                      <a:pPr fontAlgn="t"/>
                      <a:r>
                        <a:rPr lang="en-US" sz="1300">
                          <a:effectLst/>
                        </a:rPr>
                        <a:t>while</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with</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rPr>
                        <a:t>yield</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sk-SK" sz="1300">
                          <a:effectLst/>
                        </a:rPr>
                        <a:t> </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4718">
                <a:tc>
                  <a:txBody>
                    <a:bodyPr/>
                    <a:lstStyle/>
                    <a:p>
                      <a:pPr fontAlgn="t"/>
                      <a:r>
                        <a:rPr lang="mr-IN" sz="1300" dirty="0">
                          <a:effectLst/>
                        </a:rPr>
                        <a: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rPr>
                        <a: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mr-IN" sz="1300">
                          <a:effectLst/>
                        </a:rPr>
                        <a: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mr-IN" sz="1300">
                          <a:effectLst/>
                        </a:rPr>
                        <a:t>=&gt;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4718">
                <a:tc>
                  <a:txBody>
                    <a:bodyPr/>
                    <a:lstStyle/>
                    <a:p>
                      <a:pPr fontAlgn="t"/>
                      <a:r>
                        <a:rPr lang="mr-IN" sz="1300">
                          <a:effectLst/>
                        </a:rPr>
                        <a:t>&lt;-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mr-IN" sz="1300">
                          <a:effectLst/>
                        </a:rPr>
                        <a:t>&lt;: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mr-IN" sz="1300">
                          <a:effectLst/>
                        </a:rPr>
                        <a:t>&lt;%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mr-IN" sz="1300">
                          <a:effectLst/>
                        </a:rPr>
                        <a:t>&gt;: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4718">
                <a:tc>
                  <a:txBody>
                    <a:bodyPr/>
                    <a:lstStyle/>
                    <a:p>
                      <a:pPr fontAlgn="t"/>
                      <a:r>
                        <a:rPr lang="uk-UA" sz="1300">
                          <a:effectLst/>
                        </a:rPr>
                        <a: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cs-CZ" sz="1300">
                          <a:effectLst/>
                        </a:rPr>
                        <a:t>@</a:t>
                      </a: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endParaRPr lang="zh-CN" altLang="en-US" sz="1300">
                        <a:effectLst/>
                      </a:endParaRP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endParaRPr lang="zh-CN" altLang="en-US" sz="1300" dirty="0">
                        <a:effectLst/>
                      </a:endParaRPr>
                    </a:p>
                  </a:txBody>
                  <a:tcPr marL="47011" marR="47011" marT="65815" marB="6581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
            </a:r>
            <a:br>
              <a:rPr kumimoji="0" lang="zh-CN" altLang="zh-CN" sz="1800" b="0" i="0" u="none" strike="noStrike" cap="none" normalizeH="0" baseline="0">
                <a:ln>
                  <a:noFill/>
                </a:ln>
                <a:solidFill>
                  <a:schemeClr val="tx1"/>
                </a:solidFill>
                <a:effectLst/>
                <a:latin typeface="Arial" charset="0"/>
              </a:rPr>
            </a:br>
            <a:endParaRPr kumimoji="0" lang="zh-CN" altLang="zh-CN"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2885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smtClean="0"/>
              <a:t>注释</a:t>
            </a:r>
            <a:endParaRPr kumimoji="1" lang="zh-CN" altLang="en-US" dirty="0"/>
          </a:p>
        </p:txBody>
      </p:sp>
      <p:sp>
        <p:nvSpPr>
          <p:cNvPr id="3" name="内容占位符 2"/>
          <p:cNvSpPr>
            <a:spLocks noGrp="1"/>
          </p:cNvSpPr>
          <p:nvPr>
            <p:ph idx="1"/>
          </p:nvPr>
        </p:nvSpPr>
        <p:spPr/>
        <p:txBody>
          <a:bodyPr>
            <a:normAutofit/>
          </a:bodyPr>
          <a:lstStyle/>
          <a:p>
            <a:pPr marL="228600" lvl="1">
              <a:spcBef>
                <a:spcPts val="1000"/>
              </a:spcBef>
            </a:pPr>
            <a:r>
              <a:rPr lang="zh-CN" altLang="en-US" dirty="0" smtClean="0"/>
              <a:t>单行注释：</a:t>
            </a:r>
            <a:r>
              <a:rPr lang="en-US" altLang="zh-CN" dirty="0"/>
              <a:t>// </a:t>
            </a:r>
            <a:r>
              <a:rPr lang="zh-CN" altLang="en-US" dirty="0"/>
              <a:t>这是一个单行</a:t>
            </a:r>
            <a:r>
              <a:rPr lang="zh-CN" altLang="en-US" dirty="0" smtClean="0"/>
              <a:t>注释</a:t>
            </a:r>
            <a:endParaRPr lang="en-US" altLang="zh-CN" dirty="0" smtClean="0"/>
          </a:p>
          <a:p>
            <a:pPr marL="228600" lvl="1">
              <a:spcBef>
                <a:spcPts val="1000"/>
              </a:spcBef>
            </a:pPr>
            <a:r>
              <a:rPr lang="zh-CN" altLang="en-US" dirty="0" smtClean="0"/>
              <a:t>多行注释：</a:t>
            </a:r>
            <a:r>
              <a:rPr lang="en-US" altLang="zh-CN" dirty="0" smtClean="0"/>
              <a:t>/* </a:t>
            </a:r>
            <a:r>
              <a:rPr lang="zh-CN" altLang="en-US" dirty="0" smtClean="0"/>
              <a:t>这是一个</a:t>
            </a:r>
            <a:endParaRPr lang="en-US" altLang="zh-CN" dirty="0" smtClean="0"/>
          </a:p>
          <a:p>
            <a:pPr marL="228600" lvl="1">
              <a:spcBef>
                <a:spcPts val="1000"/>
              </a:spcBef>
            </a:pPr>
            <a:r>
              <a:rPr lang="zh-CN" altLang="en-US" dirty="0"/>
              <a:t> </a:t>
            </a:r>
            <a:r>
              <a:rPr lang="zh-CN" altLang="en-US" dirty="0" smtClean="0"/>
              <a:t>                     多行</a:t>
            </a:r>
            <a:r>
              <a:rPr lang="zh-CN" altLang="en-US" dirty="0"/>
              <a:t>注释 *</a:t>
            </a:r>
            <a:r>
              <a:rPr lang="en-US" altLang="zh-CN" dirty="0" smtClean="0"/>
              <a:t>/</a:t>
            </a:r>
          </a:p>
          <a:p>
            <a:pPr marL="228600" lvl="1">
              <a:spcBef>
                <a:spcPts val="1000"/>
              </a:spcBef>
            </a:pPr>
            <a:r>
              <a:rPr kumimoji="1" lang="zh-CN" altLang="en-US" dirty="0" smtClean="0"/>
              <a:t>文档注释：</a:t>
            </a:r>
            <a:r>
              <a:rPr kumimoji="1" lang="en-US" altLang="zh-CN" dirty="0" smtClean="0"/>
              <a:t>/**   </a:t>
            </a:r>
          </a:p>
          <a:p>
            <a:pPr marL="228600" lvl="1">
              <a:spcBef>
                <a:spcPts val="1000"/>
              </a:spcBef>
            </a:pPr>
            <a:r>
              <a:rPr kumimoji="1" lang="zh-CN" altLang="en-US" dirty="0"/>
              <a:t> </a:t>
            </a:r>
            <a:r>
              <a:rPr kumimoji="1" lang="zh-CN" altLang="en-US" dirty="0" smtClean="0"/>
              <a:t>                    </a:t>
            </a:r>
            <a:r>
              <a:rPr kumimoji="1" lang="en-US" altLang="zh-CN" dirty="0" smtClean="0"/>
              <a:t>* Created by </a:t>
            </a:r>
            <a:r>
              <a:rPr kumimoji="1" lang="zh-CN" altLang="en-US" dirty="0" smtClean="0"/>
              <a:t>独白 </a:t>
            </a:r>
            <a:r>
              <a:rPr kumimoji="1" lang="en-US" altLang="zh-CN" dirty="0" smtClean="0"/>
              <a:t>on 2017/5/15.   </a:t>
            </a:r>
          </a:p>
          <a:p>
            <a:pPr marL="228600" lvl="1">
              <a:spcBef>
                <a:spcPts val="1000"/>
              </a:spcBef>
            </a:pPr>
            <a:r>
              <a:rPr kumimoji="1" lang="zh-CN" altLang="en-US" dirty="0" smtClean="0"/>
              <a:t>                     </a:t>
            </a:r>
            <a:r>
              <a:rPr kumimoji="1" lang="en-US" altLang="zh-CN" dirty="0" smtClean="0"/>
              <a:t>* </a:t>
            </a:r>
            <a:r>
              <a:rPr lang="en-US" altLang="zh-CN" dirty="0"/>
              <a:t>Copyright © 2017</a:t>
            </a:r>
            <a:r>
              <a:rPr lang="zh-CN" altLang="en-US" dirty="0"/>
              <a:t>年</a:t>
            </a:r>
            <a:r>
              <a:rPr lang="en-US" altLang="zh-CN" dirty="0"/>
              <a:t> </a:t>
            </a:r>
            <a:r>
              <a:rPr lang="en-US" altLang="zh-CN" dirty="0" err="1" smtClean="0"/>
              <a:t>melodydubai.com</a:t>
            </a:r>
            <a:r>
              <a:rPr lang="en-US" altLang="zh-CN" dirty="0"/>
              <a:t>. All rights reserved.</a:t>
            </a:r>
            <a:r>
              <a:rPr kumimoji="1" lang="zh-CN" altLang="en-US" dirty="0" smtClean="0"/>
              <a:t>         </a:t>
            </a:r>
            <a:endParaRPr kumimoji="1" lang="en-US" altLang="zh-CN" dirty="0" smtClean="0"/>
          </a:p>
          <a:p>
            <a:pPr marL="228600" lvl="1">
              <a:spcBef>
                <a:spcPts val="1000"/>
              </a:spcBef>
            </a:pPr>
            <a:r>
              <a:rPr kumimoji="1" lang="zh-CN" altLang="en-US" dirty="0"/>
              <a:t> </a:t>
            </a:r>
            <a:r>
              <a:rPr kumimoji="1" lang="zh-CN" altLang="en-US" dirty="0" smtClean="0"/>
              <a:t>                    *</a:t>
            </a:r>
            <a:r>
              <a:rPr kumimoji="1" lang="en-US" altLang="zh-CN" dirty="0" smtClean="0"/>
              <a:t>/ </a:t>
            </a:r>
            <a:endParaRPr kumimoji="1" lang="zh-CN" altLang="en-US" dirty="0"/>
          </a:p>
        </p:txBody>
      </p:sp>
    </p:spTree>
    <p:extLst>
      <p:ext uri="{BB962C8B-B14F-4D97-AF65-F5344CB8AC3E}">
        <p14:creationId xmlns:p14="http://schemas.microsoft.com/office/powerpoint/2010/main" val="1618113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a:t>
            </a:r>
            <a:r>
              <a:rPr lang="zh-CN" altLang="en-US" b="1" dirty="0" smtClean="0"/>
              <a:t> 空行与换行</a:t>
            </a:r>
            <a:endParaRPr kumimoji="1" lang="zh-CN" altLang="en-US" dirty="0"/>
          </a:p>
        </p:txBody>
      </p:sp>
      <p:sp>
        <p:nvSpPr>
          <p:cNvPr id="3" name="内容占位符 2"/>
          <p:cNvSpPr>
            <a:spLocks noGrp="1"/>
          </p:cNvSpPr>
          <p:nvPr>
            <p:ph idx="1"/>
          </p:nvPr>
        </p:nvSpPr>
        <p:spPr/>
        <p:txBody>
          <a:bodyPr>
            <a:normAutofit/>
          </a:bodyPr>
          <a:lstStyle/>
          <a:p>
            <a:r>
              <a:rPr lang="zh-CN" altLang="en-US" b="1" dirty="0" smtClean="0"/>
              <a:t>空行</a:t>
            </a:r>
            <a:endParaRPr lang="en-US" altLang="zh-CN" dirty="0" smtClean="0"/>
          </a:p>
          <a:p>
            <a:pPr lvl="1"/>
            <a:r>
              <a:rPr lang="zh-CN" altLang="en-US" dirty="0" smtClean="0"/>
              <a:t>一行</a:t>
            </a:r>
            <a:r>
              <a:rPr lang="zh-CN" altLang="en-US" dirty="0"/>
              <a:t>中只有空格或者带有注释，</a:t>
            </a:r>
            <a:r>
              <a:rPr lang="en-US" altLang="zh-CN" dirty="0"/>
              <a:t>Scala </a:t>
            </a:r>
            <a:r>
              <a:rPr lang="zh-CN" altLang="en-US" dirty="0"/>
              <a:t>会</a:t>
            </a:r>
            <a:r>
              <a:rPr lang="zh-CN" altLang="en-US" dirty="0" smtClean="0"/>
              <a:t>认为是空行并忽略。</a:t>
            </a:r>
            <a:endParaRPr lang="en-US" altLang="zh-CN" dirty="0" smtClean="0"/>
          </a:p>
          <a:p>
            <a:r>
              <a:rPr lang="zh-CN" altLang="en-US" b="1" dirty="0" smtClean="0"/>
              <a:t>换行符</a:t>
            </a:r>
            <a:endParaRPr lang="en-US" altLang="zh-CN" b="1" dirty="0" smtClean="0"/>
          </a:p>
          <a:p>
            <a:pPr lvl="1"/>
            <a:r>
              <a:rPr lang="zh-CN" altLang="en-US" dirty="0"/>
              <a:t>语句可以用分号（</a:t>
            </a:r>
            <a:r>
              <a:rPr lang="en-US" altLang="zh-CN" dirty="0"/>
              <a:t>;</a:t>
            </a:r>
            <a:r>
              <a:rPr lang="zh-CN" altLang="en-US" dirty="0"/>
              <a:t>）结束或换</a:t>
            </a:r>
            <a:r>
              <a:rPr lang="zh-CN" altLang="en-US" dirty="0" smtClean="0"/>
              <a:t>行符</a:t>
            </a:r>
            <a:endParaRPr lang="zh-CN" altLang="en-US" b="1" dirty="0"/>
          </a:p>
        </p:txBody>
      </p:sp>
      <p:pic>
        <p:nvPicPr>
          <p:cNvPr id="4" name="图片 3"/>
          <p:cNvPicPr>
            <a:picLocks noChangeAspect="1"/>
          </p:cNvPicPr>
          <p:nvPr/>
        </p:nvPicPr>
        <p:blipFill>
          <a:blip r:embed="rId2"/>
          <a:stretch>
            <a:fillRect/>
          </a:stretch>
        </p:blipFill>
        <p:spPr>
          <a:xfrm>
            <a:off x="1790699" y="3733387"/>
            <a:ext cx="4901611" cy="2443576"/>
          </a:xfrm>
          <a:prstGeom prst="rect">
            <a:avLst/>
          </a:prstGeom>
        </p:spPr>
      </p:pic>
    </p:spTree>
    <p:extLst>
      <p:ext uri="{BB962C8B-B14F-4D97-AF65-F5344CB8AC3E}">
        <p14:creationId xmlns:p14="http://schemas.microsoft.com/office/powerpoint/2010/main" val="2055500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包</a:t>
            </a:r>
            <a:endParaRPr kumimoji="1" lang="zh-CN" altLang="en-US" b="1" dirty="0"/>
          </a:p>
        </p:txBody>
      </p:sp>
      <p:sp>
        <p:nvSpPr>
          <p:cNvPr id="3" name="内容占位符 2"/>
          <p:cNvSpPr>
            <a:spLocks noGrp="1"/>
          </p:cNvSpPr>
          <p:nvPr>
            <p:ph idx="1"/>
          </p:nvPr>
        </p:nvSpPr>
        <p:spPr>
          <a:xfrm>
            <a:off x="1371600" y="2299252"/>
            <a:ext cx="9601200" cy="3581400"/>
          </a:xfrm>
        </p:spPr>
        <p:txBody>
          <a:bodyPr>
            <a:normAutofit lnSpcReduction="10000"/>
          </a:bodyPr>
          <a:lstStyle/>
          <a:p>
            <a:r>
              <a:rPr lang="zh-CN" altLang="en-US" b="1" dirty="0"/>
              <a:t>定义</a:t>
            </a:r>
            <a:r>
              <a:rPr lang="zh-CN" altLang="en-US" b="1" dirty="0" smtClean="0"/>
              <a:t>包</a:t>
            </a:r>
            <a:endParaRPr lang="en-US" altLang="zh-CN" b="1" dirty="0" smtClean="0"/>
          </a:p>
          <a:p>
            <a:pPr lvl="1"/>
            <a:r>
              <a:rPr lang="en-US" altLang="zh-CN" dirty="0" smtClean="0"/>
              <a:t>//</a:t>
            </a:r>
            <a:r>
              <a:rPr lang="zh-CN" altLang="en-US" dirty="0" smtClean="0"/>
              <a:t>第一种方式</a:t>
            </a:r>
            <a:endParaRPr lang="en-US" altLang="zh-CN" dirty="0" smtClean="0"/>
          </a:p>
          <a:p>
            <a:pPr lvl="1"/>
            <a:r>
              <a:rPr lang="en-US" altLang="zh-CN" dirty="0" smtClean="0"/>
              <a:t>package </a:t>
            </a:r>
            <a:r>
              <a:rPr lang="en-US" altLang="zh-CN" dirty="0" err="1" smtClean="0"/>
              <a:t>com.dubai</a:t>
            </a:r>
            <a:endParaRPr lang="en-US" altLang="zh-CN" dirty="0" smtClean="0"/>
          </a:p>
          <a:p>
            <a:pPr lvl="1"/>
            <a:r>
              <a:rPr lang="en-US" altLang="zh-CN" dirty="0" smtClean="0"/>
              <a:t>/*   Insert Code......*/</a:t>
            </a:r>
          </a:p>
          <a:p>
            <a:pPr lvl="1"/>
            <a:r>
              <a:rPr lang="en-US" altLang="zh-CN" dirty="0" smtClean="0"/>
              <a:t>//</a:t>
            </a:r>
            <a:r>
              <a:rPr lang="zh-CN" altLang="en-US" dirty="0" smtClean="0"/>
              <a:t>第二种方式</a:t>
            </a:r>
            <a:endParaRPr lang="en-US" altLang="zh-CN" dirty="0" smtClean="0"/>
          </a:p>
          <a:p>
            <a:pPr lvl="1"/>
            <a:r>
              <a:rPr lang="en-US" altLang="zh-CN" dirty="0" smtClean="0"/>
              <a:t>package com.dubai1{......}</a:t>
            </a:r>
          </a:p>
          <a:p>
            <a:pPr lvl="1"/>
            <a:r>
              <a:rPr lang="en-US" altLang="zh-CN" dirty="0" smtClean="0"/>
              <a:t>package com.dubai2{......}</a:t>
            </a:r>
            <a:endParaRPr kumimoji="1" lang="en-US" altLang="zh-CN" b="1" dirty="0"/>
          </a:p>
          <a:p>
            <a:r>
              <a:rPr kumimoji="1" lang="zh-CN" altLang="en-US" b="1" dirty="0" smtClean="0"/>
              <a:t>引用包</a:t>
            </a:r>
            <a:endParaRPr kumimoji="1" lang="en-US" altLang="zh-CN" b="1" dirty="0" smtClean="0"/>
          </a:p>
          <a:p>
            <a:pPr lvl="1"/>
            <a:r>
              <a:rPr lang="en-US" altLang="zh-CN" dirty="0"/>
              <a:t>import </a:t>
            </a:r>
            <a:r>
              <a:rPr lang="en-US" altLang="zh-CN" dirty="0" err="1"/>
              <a:t>java.awt.Color</a:t>
            </a:r>
            <a:r>
              <a:rPr lang="en-US" altLang="zh-CN" dirty="0"/>
              <a:t> // </a:t>
            </a:r>
            <a:r>
              <a:rPr lang="zh-CN" altLang="en-US" dirty="0"/>
              <a:t>引入</a:t>
            </a:r>
            <a:r>
              <a:rPr lang="en-US" altLang="zh-CN" dirty="0" smtClean="0"/>
              <a:t>Color</a:t>
            </a:r>
          </a:p>
          <a:p>
            <a:pPr lvl="1"/>
            <a:r>
              <a:rPr lang="en-US" altLang="zh-CN" dirty="0" smtClean="0"/>
              <a:t>import </a:t>
            </a:r>
            <a:r>
              <a:rPr lang="en-US" altLang="zh-CN" dirty="0" err="1"/>
              <a:t>java.awt</a:t>
            </a:r>
            <a:r>
              <a:rPr lang="en-US" altLang="zh-CN" dirty="0"/>
              <a:t>._ // </a:t>
            </a:r>
            <a:r>
              <a:rPr lang="zh-CN" altLang="en-US" dirty="0"/>
              <a:t>引入包内所有成员</a:t>
            </a:r>
            <a:endParaRPr kumimoji="1" lang="zh-CN" altLang="en-US" b="1" dirty="0"/>
          </a:p>
        </p:txBody>
      </p:sp>
    </p:spTree>
    <p:extLst>
      <p:ext uri="{BB962C8B-B14F-4D97-AF65-F5344CB8AC3E}">
        <p14:creationId xmlns:p14="http://schemas.microsoft.com/office/powerpoint/2010/main" val="225642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Scala </a:t>
            </a:r>
            <a:r>
              <a:rPr lang="zh-CN" altLang="en-US" b="1" dirty="0"/>
              <a:t>数据</a:t>
            </a:r>
            <a:r>
              <a:rPr lang="zh-CN" altLang="en-US" b="1" dirty="0" smtClean="0"/>
              <a:t>类型</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59154225"/>
              </p:ext>
            </p:extLst>
          </p:nvPr>
        </p:nvGraphicFramePr>
        <p:xfrm>
          <a:off x="3308032" y="1804238"/>
          <a:ext cx="5575936" cy="4394112"/>
        </p:xfrm>
        <a:graphic>
          <a:graphicData uri="http://schemas.openxmlformats.org/drawingml/2006/table">
            <a:tbl>
              <a:tblPr/>
              <a:tblGrid>
                <a:gridCol w="1061652"/>
                <a:gridCol w="4514284"/>
              </a:tblGrid>
              <a:tr h="210992">
                <a:tc>
                  <a:txBody>
                    <a:bodyPr/>
                    <a:lstStyle/>
                    <a:p>
                      <a:pPr algn="l" fontAlgn="t"/>
                      <a:r>
                        <a:rPr lang="zh-CN" altLang="en-US" sz="1100">
                          <a:solidFill>
                            <a:srgbClr val="FFFFFF"/>
                          </a:solidFill>
                          <a:effectLst/>
                        </a:rPr>
                        <a:t>数据类型</a:t>
                      </a:r>
                    </a:p>
                  </a:txBody>
                  <a:tcPr marL="22934" marR="22934" marT="22934" marB="22934">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100">
                          <a:solidFill>
                            <a:srgbClr val="FFFFFF"/>
                          </a:solidFill>
                          <a:effectLst/>
                        </a:rPr>
                        <a:t>描述</a:t>
                      </a:r>
                    </a:p>
                  </a:txBody>
                  <a:tcPr marL="22934" marR="22934" marT="22934" marB="22934">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272150">
                <a:tc>
                  <a:txBody>
                    <a:bodyPr/>
                    <a:lstStyle/>
                    <a:p>
                      <a:pPr fontAlgn="t"/>
                      <a:r>
                        <a:rPr lang="en-US" sz="1100">
                          <a:effectLst/>
                        </a:rPr>
                        <a:t>Byte</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dirty="0">
                          <a:effectLst/>
                        </a:rPr>
                        <a:t>8</a:t>
                      </a:r>
                      <a:r>
                        <a:rPr lang="zh-CN" altLang="en-US" sz="1100" dirty="0">
                          <a:effectLst/>
                        </a:rPr>
                        <a:t>位有符号补码整数。数值区间为 </a:t>
                      </a:r>
                      <a:r>
                        <a:rPr lang="en-US" altLang="zh-CN" sz="1100" dirty="0">
                          <a:effectLst/>
                        </a:rPr>
                        <a:t>-128 </a:t>
                      </a:r>
                      <a:r>
                        <a:rPr lang="zh-CN" altLang="en-US" sz="1100" dirty="0">
                          <a:effectLst/>
                        </a:rPr>
                        <a:t>到 </a:t>
                      </a:r>
                      <a:r>
                        <a:rPr lang="en-US" altLang="zh-CN" sz="1100" dirty="0">
                          <a:effectLst/>
                        </a:rPr>
                        <a:t>127</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72150">
                <a:tc>
                  <a:txBody>
                    <a:bodyPr/>
                    <a:lstStyle/>
                    <a:p>
                      <a:pPr fontAlgn="t"/>
                      <a:r>
                        <a:rPr lang="en-US" sz="1100">
                          <a:effectLst/>
                        </a:rPr>
                        <a:t>Short</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16</a:t>
                      </a:r>
                      <a:r>
                        <a:rPr lang="zh-CN" altLang="en-US" sz="1100">
                          <a:effectLst/>
                        </a:rPr>
                        <a:t>位有符号补码整数。数值区间为 </a:t>
                      </a:r>
                      <a:r>
                        <a:rPr lang="en-US" altLang="zh-CN" sz="1100">
                          <a:effectLst/>
                        </a:rPr>
                        <a:t>-32768 </a:t>
                      </a:r>
                      <a:r>
                        <a:rPr lang="zh-CN" altLang="en-US" sz="1100">
                          <a:effectLst/>
                        </a:rPr>
                        <a:t>到 </a:t>
                      </a:r>
                      <a:r>
                        <a:rPr lang="en-US" altLang="zh-CN" sz="1100">
                          <a:effectLst/>
                        </a:rPr>
                        <a:t>32767</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72150">
                <a:tc>
                  <a:txBody>
                    <a:bodyPr/>
                    <a:lstStyle/>
                    <a:p>
                      <a:pPr fontAlgn="t"/>
                      <a:r>
                        <a:rPr lang="en-US" sz="1100">
                          <a:effectLst/>
                        </a:rPr>
                        <a:t>Int</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32</a:t>
                      </a:r>
                      <a:r>
                        <a:rPr lang="zh-CN" altLang="en-US" sz="1100">
                          <a:effectLst/>
                        </a:rPr>
                        <a:t>位有符号补码整数。数值区间为 </a:t>
                      </a:r>
                      <a:r>
                        <a:rPr lang="en-US" altLang="zh-CN" sz="1100">
                          <a:effectLst/>
                        </a:rPr>
                        <a:t>-2147483648 </a:t>
                      </a:r>
                      <a:r>
                        <a:rPr lang="zh-CN" altLang="en-US" sz="1100">
                          <a:effectLst/>
                        </a:rPr>
                        <a:t>到 </a:t>
                      </a:r>
                      <a:r>
                        <a:rPr lang="en-US" altLang="zh-CN" sz="1100">
                          <a:effectLst/>
                        </a:rPr>
                        <a:t>2147483647</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37274">
                <a:tc>
                  <a:txBody>
                    <a:bodyPr/>
                    <a:lstStyle/>
                    <a:p>
                      <a:pPr fontAlgn="t"/>
                      <a:r>
                        <a:rPr lang="en-US" sz="1100" dirty="0">
                          <a:effectLst/>
                        </a:rPr>
                        <a:t>Long</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64</a:t>
                      </a:r>
                      <a:r>
                        <a:rPr lang="zh-CN" altLang="en-US" sz="1100">
                          <a:effectLst/>
                        </a:rPr>
                        <a:t>位有符号补码整数。数值区间为 </a:t>
                      </a:r>
                      <a:r>
                        <a:rPr lang="en-US" altLang="zh-CN" sz="1100">
                          <a:effectLst/>
                        </a:rPr>
                        <a:t>-9223372036854775808 </a:t>
                      </a:r>
                      <a:r>
                        <a:rPr lang="zh-CN" altLang="en-US" sz="1100">
                          <a:effectLst/>
                        </a:rPr>
                        <a:t>到 </a:t>
                      </a:r>
                      <a:r>
                        <a:rPr lang="en-US" altLang="zh-CN" sz="1100">
                          <a:effectLst/>
                        </a:rPr>
                        <a:t>9223372036854775807</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72150">
                <a:tc>
                  <a:txBody>
                    <a:bodyPr/>
                    <a:lstStyle/>
                    <a:p>
                      <a:pPr fontAlgn="t"/>
                      <a:r>
                        <a:rPr lang="en-US" sz="1100">
                          <a:effectLst/>
                        </a:rPr>
                        <a:t>Float</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32</a:t>
                      </a:r>
                      <a:r>
                        <a:rPr lang="zh-CN" altLang="en-US" sz="1100">
                          <a:effectLst/>
                        </a:rPr>
                        <a:t>位</a:t>
                      </a:r>
                      <a:r>
                        <a:rPr lang="en-US" altLang="zh-CN" sz="1100">
                          <a:effectLst/>
                        </a:rPr>
                        <a:t>IEEE754</a:t>
                      </a:r>
                      <a:r>
                        <a:rPr lang="zh-CN" altLang="en-US" sz="1100">
                          <a:effectLst/>
                        </a:rPr>
                        <a:t>单精度浮点数</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72150">
                <a:tc>
                  <a:txBody>
                    <a:bodyPr/>
                    <a:lstStyle/>
                    <a:p>
                      <a:pPr fontAlgn="t"/>
                      <a:r>
                        <a:rPr lang="en-US" sz="1100">
                          <a:effectLst/>
                        </a:rPr>
                        <a:t>Double</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64</a:t>
                      </a:r>
                      <a:r>
                        <a:rPr lang="zh-CN" altLang="en-US" sz="1100">
                          <a:effectLst/>
                        </a:rPr>
                        <a:t>位</a:t>
                      </a:r>
                      <a:r>
                        <a:rPr lang="en-US" altLang="zh-CN" sz="1100">
                          <a:effectLst/>
                        </a:rPr>
                        <a:t>IEEE754</a:t>
                      </a:r>
                      <a:r>
                        <a:rPr lang="zh-CN" altLang="en-US" sz="1100">
                          <a:effectLst/>
                        </a:rPr>
                        <a:t>单精度浮点数</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72150">
                <a:tc>
                  <a:txBody>
                    <a:bodyPr/>
                    <a:lstStyle/>
                    <a:p>
                      <a:pPr fontAlgn="t"/>
                      <a:r>
                        <a:rPr lang="en-US" sz="1100">
                          <a:effectLst/>
                        </a:rPr>
                        <a:t>Char</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dirty="0">
                          <a:effectLst/>
                        </a:rPr>
                        <a:t>16</a:t>
                      </a:r>
                      <a:r>
                        <a:rPr lang="zh-CN" altLang="en-US" sz="1100" dirty="0">
                          <a:effectLst/>
                        </a:rPr>
                        <a:t>位无符号</a:t>
                      </a:r>
                      <a:r>
                        <a:rPr lang="en-US" altLang="zh-CN" sz="1100" dirty="0">
                          <a:effectLst/>
                        </a:rPr>
                        <a:t>Unicode</a:t>
                      </a:r>
                      <a:r>
                        <a:rPr lang="zh-CN" altLang="en-US" sz="1100" dirty="0">
                          <a:effectLst/>
                        </a:rPr>
                        <a:t>字符</a:t>
                      </a:r>
                      <a:r>
                        <a:rPr lang="en-US" altLang="zh-CN" sz="1100" dirty="0">
                          <a:effectLst/>
                        </a:rPr>
                        <a:t>, </a:t>
                      </a:r>
                      <a:r>
                        <a:rPr lang="zh-CN" altLang="en-US" sz="1100" dirty="0">
                          <a:effectLst/>
                        </a:rPr>
                        <a:t>区间值为 </a:t>
                      </a:r>
                      <a:r>
                        <a:rPr lang="en-US" altLang="zh-CN" sz="1100" dirty="0">
                          <a:effectLst/>
                        </a:rPr>
                        <a:t>U+0000 </a:t>
                      </a:r>
                      <a:r>
                        <a:rPr lang="zh-CN" altLang="en-US" sz="1100" dirty="0">
                          <a:effectLst/>
                        </a:rPr>
                        <a:t>到 </a:t>
                      </a:r>
                      <a:r>
                        <a:rPr lang="en-US" altLang="zh-CN" sz="1100" dirty="0">
                          <a:effectLst/>
                        </a:rPr>
                        <a:t>U+FFFF</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72150">
                <a:tc>
                  <a:txBody>
                    <a:bodyPr/>
                    <a:lstStyle/>
                    <a:p>
                      <a:pPr fontAlgn="t"/>
                      <a:r>
                        <a:rPr lang="en-US" sz="1100">
                          <a:effectLst/>
                        </a:rPr>
                        <a:t>String</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字符序列</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72150">
                <a:tc>
                  <a:txBody>
                    <a:bodyPr/>
                    <a:lstStyle/>
                    <a:p>
                      <a:pPr fontAlgn="t"/>
                      <a:r>
                        <a:rPr lang="en-US" sz="1100">
                          <a:effectLst/>
                        </a:rPr>
                        <a:t>Boolean</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da-DK" sz="1100" dirty="0" err="1">
                          <a:effectLst/>
                        </a:rPr>
                        <a:t>true或false</a:t>
                      </a:r>
                      <a:endParaRPr lang="da-DK" sz="1100" dirty="0">
                        <a:effectLst/>
                      </a:endParaRP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37274">
                <a:tc>
                  <a:txBody>
                    <a:bodyPr/>
                    <a:lstStyle/>
                    <a:p>
                      <a:pPr fontAlgn="t"/>
                      <a:r>
                        <a:rPr lang="en-US" sz="1100" dirty="0">
                          <a:effectLst/>
                        </a:rPr>
                        <a:t>Unit</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表示无值，和其他语言中</a:t>
                      </a:r>
                      <a:r>
                        <a:rPr lang="en-US" altLang="zh-CN" sz="1100">
                          <a:effectLst/>
                        </a:rPr>
                        <a:t>void</a:t>
                      </a:r>
                      <a:r>
                        <a:rPr lang="zh-CN" altLang="en-US" sz="1100">
                          <a:effectLst/>
                        </a:rPr>
                        <a:t>等同。用作不返回任何结果的方法的结果类型。</a:t>
                      </a:r>
                      <a:r>
                        <a:rPr lang="en-US" altLang="zh-CN" sz="1100">
                          <a:effectLst/>
                        </a:rPr>
                        <a:t>Unit</a:t>
                      </a:r>
                      <a:r>
                        <a:rPr lang="zh-CN" altLang="en-US" sz="1100">
                          <a:effectLst/>
                        </a:rPr>
                        <a:t>只有一个实例值，写成</a:t>
                      </a:r>
                      <a:r>
                        <a:rPr lang="en-US" altLang="zh-CN" sz="1100">
                          <a:effectLst/>
                        </a:rPr>
                        <a:t>()</a:t>
                      </a:r>
                      <a:r>
                        <a:rPr lang="zh-CN" altLang="en-US" sz="1100">
                          <a:effectLst/>
                        </a:rPr>
                        <a:t>。</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72150">
                <a:tc>
                  <a:txBody>
                    <a:bodyPr/>
                    <a:lstStyle/>
                    <a:p>
                      <a:pPr fontAlgn="t"/>
                      <a:r>
                        <a:rPr lang="en-US" sz="1100">
                          <a:effectLst/>
                        </a:rPr>
                        <a:t>Null</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nb-NO" sz="1100">
                          <a:effectLst/>
                        </a:rPr>
                        <a:t>null 或空引用</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72150">
                <a:tc>
                  <a:txBody>
                    <a:bodyPr/>
                    <a:lstStyle/>
                    <a:p>
                      <a:pPr fontAlgn="t"/>
                      <a:r>
                        <a:rPr lang="en-US" sz="1100">
                          <a:effectLst/>
                        </a:rPr>
                        <a:t>Nothing</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Nothing</a:t>
                      </a:r>
                      <a:r>
                        <a:rPr lang="zh-CN" altLang="en-US" sz="1100">
                          <a:effectLst/>
                        </a:rPr>
                        <a:t>类型在</a:t>
                      </a:r>
                      <a:r>
                        <a:rPr lang="en-US" altLang="zh-CN" sz="1100">
                          <a:effectLst/>
                        </a:rPr>
                        <a:t>Scala</a:t>
                      </a:r>
                      <a:r>
                        <a:rPr lang="zh-CN" altLang="en-US" sz="1100">
                          <a:effectLst/>
                        </a:rPr>
                        <a:t>的类层级的最低端；它是任何其他类型的子类型。</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72150">
                <a:tc>
                  <a:txBody>
                    <a:bodyPr/>
                    <a:lstStyle/>
                    <a:p>
                      <a:pPr fontAlgn="t"/>
                      <a:r>
                        <a:rPr lang="en-US" sz="1100">
                          <a:effectLst/>
                        </a:rPr>
                        <a:t>Any</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dirty="0">
                          <a:effectLst/>
                        </a:rPr>
                        <a:t>Any</a:t>
                      </a:r>
                      <a:r>
                        <a:rPr lang="zh-CN" altLang="en-US" sz="1100" dirty="0">
                          <a:effectLst/>
                        </a:rPr>
                        <a:t>是所有其他</a:t>
                      </a:r>
                      <a:r>
                        <a:rPr lang="zh-CN" altLang="en-US" sz="1100" dirty="0" smtClean="0">
                          <a:effectLst/>
                        </a:rPr>
                        <a:t>类的基类</a:t>
                      </a:r>
                      <a:endParaRPr lang="zh-CN" altLang="en-US" sz="1100" dirty="0">
                        <a:effectLst/>
                      </a:endParaRP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72150">
                <a:tc>
                  <a:txBody>
                    <a:bodyPr/>
                    <a:lstStyle/>
                    <a:p>
                      <a:pPr fontAlgn="t"/>
                      <a:r>
                        <a:rPr lang="en-US" sz="1100" dirty="0" err="1" smtClean="0">
                          <a:effectLst/>
                        </a:rPr>
                        <a:t>Any</a:t>
                      </a:r>
                      <a:r>
                        <a:rPr lang="en-US" altLang="zh-CN" sz="1100" dirty="0" err="1" smtClean="0">
                          <a:effectLst/>
                        </a:rPr>
                        <a:t>Val</a:t>
                      </a:r>
                      <a:endParaRPr lang="en-US" sz="1100" dirty="0">
                        <a:effectLst/>
                      </a:endParaRP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dirty="0" err="1" smtClean="0">
                          <a:effectLst/>
                        </a:rPr>
                        <a:t>AnyVal</a:t>
                      </a:r>
                      <a:r>
                        <a:rPr lang="zh-CN" altLang="en-US" sz="1100" dirty="0" smtClean="0">
                          <a:effectLst/>
                        </a:rPr>
                        <a:t>类</a:t>
                      </a:r>
                      <a:r>
                        <a:rPr lang="zh-CN" altLang="en-US" sz="1100" dirty="0">
                          <a:effectLst/>
                        </a:rPr>
                        <a:t>是</a:t>
                      </a:r>
                      <a:r>
                        <a:rPr lang="en-US" altLang="zh-CN" sz="1100" dirty="0">
                          <a:effectLst/>
                        </a:rPr>
                        <a:t>Scala</a:t>
                      </a:r>
                      <a:r>
                        <a:rPr lang="zh-CN" altLang="en-US" sz="1100" dirty="0">
                          <a:effectLst/>
                        </a:rPr>
                        <a:t>里</a:t>
                      </a:r>
                      <a:r>
                        <a:rPr lang="zh-CN" altLang="en-US" sz="1100" dirty="0" smtClean="0">
                          <a:effectLst/>
                        </a:rPr>
                        <a:t>所有值类</a:t>
                      </a:r>
                      <a:r>
                        <a:rPr lang="en-US" altLang="zh-CN" sz="1100" dirty="0" smtClean="0">
                          <a:effectLst/>
                        </a:rPr>
                        <a:t>(Value </a:t>
                      </a:r>
                      <a:r>
                        <a:rPr lang="en-US" altLang="zh-CN" sz="1100" dirty="0">
                          <a:effectLst/>
                        </a:rPr>
                        <a:t>class)</a:t>
                      </a:r>
                      <a:r>
                        <a:rPr lang="zh-CN" altLang="en-US" sz="1100" dirty="0">
                          <a:effectLst/>
                        </a:rPr>
                        <a:t>的基类</a:t>
                      </a:r>
                    </a:p>
                  </a:txBody>
                  <a:tcPr marL="38223" marR="38223" marT="53513" marB="5351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
        <p:nvSpPr>
          <p:cNvPr id="5" name="矩形 4"/>
          <p:cNvSpPr/>
          <p:nvPr/>
        </p:nvSpPr>
        <p:spPr>
          <a:xfrm>
            <a:off x="4150333" y="6198350"/>
            <a:ext cx="2714205" cy="369332"/>
          </a:xfrm>
          <a:prstGeom prst="rect">
            <a:avLst/>
          </a:prstGeom>
        </p:spPr>
        <p:txBody>
          <a:bodyPr wrap="none">
            <a:spAutoFit/>
          </a:bodyPr>
          <a:lstStyle/>
          <a:p>
            <a:r>
              <a:rPr lang="zh-CN" altLang="en-US" dirty="0" smtClean="0"/>
              <a:t>注：以上数据</a:t>
            </a:r>
            <a:r>
              <a:rPr lang="zh-CN" altLang="en-US" dirty="0"/>
              <a:t>类型都</a:t>
            </a:r>
            <a:r>
              <a:rPr lang="zh-CN" altLang="en-US" dirty="0" smtClean="0"/>
              <a:t>是类</a:t>
            </a:r>
            <a:endParaRPr kumimoji="1" lang="zh-CN" altLang="en-US" dirty="0"/>
          </a:p>
        </p:txBody>
      </p:sp>
    </p:spTree>
    <p:extLst>
      <p:ext uri="{BB962C8B-B14F-4D97-AF65-F5344CB8AC3E}">
        <p14:creationId xmlns:p14="http://schemas.microsoft.com/office/powerpoint/2010/main" val="2060625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字面量</a:t>
            </a:r>
            <a:r>
              <a:rPr kumimoji="1" lang="en-US" altLang="zh-CN" b="1" dirty="0" smtClean="0"/>
              <a:t>(1)</a:t>
            </a:r>
            <a:endParaRPr kumimoji="1" lang="zh-CN" altLang="en-US" b="1" dirty="0"/>
          </a:p>
        </p:txBody>
      </p:sp>
      <p:sp>
        <p:nvSpPr>
          <p:cNvPr id="3" name="内容占位符 2"/>
          <p:cNvSpPr>
            <a:spLocks noGrp="1"/>
          </p:cNvSpPr>
          <p:nvPr>
            <p:ph idx="1"/>
          </p:nvPr>
        </p:nvSpPr>
        <p:spPr>
          <a:xfrm>
            <a:off x="838200" y="1825625"/>
            <a:ext cx="4191000" cy="4351338"/>
          </a:xfrm>
        </p:spPr>
        <p:txBody>
          <a:bodyPr>
            <a:normAutofit/>
          </a:bodyPr>
          <a:lstStyle/>
          <a:p>
            <a:r>
              <a:rPr lang="en-US" altLang="zh-CN" dirty="0" err="1" smtClean="0"/>
              <a:t>Int</a:t>
            </a:r>
            <a:endParaRPr lang="en-US" altLang="zh-CN" dirty="0" smtClean="0"/>
          </a:p>
          <a:p>
            <a:pPr lvl="1"/>
            <a:r>
              <a:rPr lang="zh-CN" altLang="en-US" dirty="0" smtClean="0"/>
              <a:t>十进制</a:t>
            </a:r>
            <a:r>
              <a:rPr lang="en-US" altLang="zh-CN" dirty="0" smtClean="0"/>
              <a:t>555</a:t>
            </a:r>
            <a:endParaRPr lang="cs-CZ" altLang="zh-CN" dirty="0" smtClean="0"/>
          </a:p>
          <a:p>
            <a:pPr lvl="1"/>
            <a:r>
              <a:rPr lang="zh-CN" altLang="en-US" dirty="0" smtClean="0"/>
              <a:t>八进制</a:t>
            </a:r>
            <a:r>
              <a:rPr lang="cs-CZ" altLang="zh-CN" dirty="0" smtClean="0"/>
              <a:t>0</a:t>
            </a:r>
            <a:r>
              <a:rPr lang="en-US" altLang="zh-CN" dirty="0" smtClean="0"/>
              <a:t>55</a:t>
            </a:r>
            <a:r>
              <a:rPr lang="cs-CZ" altLang="zh-CN" dirty="0" smtClean="0"/>
              <a:t>5 </a:t>
            </a:r>
          </a:p>
          <a:p>
            <a:pPr lvl="1"/>
            <a:r>
              <a:rPr lang="zh-CN" altLang="en-US" dirty="0" smtClean="0"/>
              <a:t>十六进制</a:t>
            </a:r>
            <a:r>
              <a:rPr lang="cs-CZ" altLang="zh-CN" dirty="0" smtClean="0"/>
              <a:t>0x</a:t>
            </a:r>
            <a:r>
              <a:rPr lang="en-US" altLang="zh-CN" dirty="0" smtClean="0"/>
              <a:t>555</a:t>
            </a:r>
            <a:r>
              <a:rPr lang="cs-CZ" altLang="zh-CN" dirty="0" smtClean="0"/>
              <a:t> </a:t>
            </a:r>
            <a:r>
              <a:rPr lang="en-US" altLang="zh-CN" dirty="0" smtClean="0"/>
              <a:t>(</a:t>
            </a:r>
            <a:r>
              <a:rPr lang="cs-CZ" altLang="zh-CN" dirty="0" smtClean="0"/>
              <a:t>0</a:t>
            </a:r>
            <a:r>
              <a:rPr lang="en-US" altLang="zh-CN" dirty="0" smtClean="0"/>
              <a:t>X555)</a:t>
            </a:r>
          </a:p>
          <a:p>
            <a:r>
              <a:rPr lang="en-US" altLang="zh-CN" dirty="0" smtClean="0"/>
              <a:t>Long</a:t>
            </a:r>
            <a:endParaRPr lang="cs-CZ" altLang="zh-CN" dirty="0" smtClean="0"/>
          </a:p>
          <a:p>
            <a:pPr lvl="1"/>
            <a:r>
              <a:rPr lang="en-US" altLang="zh-CN" dirty="0" smtClean="0"/>
              <a:t>555</a:t>
            </a:r>
            <a:r>
              <a:rPr lang="cs-CZ" altLang="zh-CN" dirty="0" smtClean="0"/>
              <a:t>L</a:t>
            </a:r>
          </a:p>
          <a:p>
            <a:pPr lvl="1"/>
            <a:r>
              <a:rPr lang="en-US" altLang="zh-CN" dirty="0" smtClean="0"/>
              <a:t>0555l</a:t>
            </a:r>
          </a:p>
          <a:p>
            <a:pPr lvl="1"/>
            <a:r>
              <a:rPr kumimoji="1" lang="en-US" altLang="zh-CN" dirty="0" smtClean="0"/>
              <a:t>0X555l</a:t>
            </a:r>
            <a:endParaRPr lang="cs-CZ" altLang="zh-CN" dirty="0" smtClean="0"/>
          </a:p>
        </p:txBody>
      </p:sp>
      <p:sp>
        <p:nvSpPr>
          <p:cNvPr id="6" name="内容占位符 2"/>
          <p:cNvSpPr txBox="1">
            <a:spLocks/>
          </p:cNvSpPr>
          <p:nvPr/>
        </p:nvSpPr>
        <p:spPr>
          <a:xfrm>
            <a:off x="5986462" y="1825625"/>
            <a:ext cx="4191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smtClean="0"/>
              <a:t>Double</a:t>
            </a:r>
          </a:p>
          <a:p>
            <a:pPr lvl="1"/>
            <a:r>
              <a:rPr lang="nb-NO" altLang="zh-CN" dirty="0"/>
              <a:t>0.</a:t>
            </a:r>
            <a:r>
              <a:rPr lang="en-US" altLang="zh-CN" dirty="0"/>
              <a:t>5</a:t>
            </a:r>
            <a:r>
              <a:rPr lang="nb-NO" altLang="zh-CN" dirty="0"/>
              <a:t> </a:t>
            </a:r>
          </a:p>
          <a:p>
            <a:pPr lvl="1"/>
            <a:r>
              <a:rPr lang="en-US" altLang="zh-CN" dirty="0"/>
              <a:t>.5</a:t>
            </a:r>
            <a:endParaRPr lang="nb-NO" altLang="zh-CN" dirty="0"/>
          </a:p>
          <a:p>
            <a:pPr lvl="1"/>
            <a:r>
              <a:rPr lang="nb-NO" altLang="zh-CN" dirty="0"/>
              <a:t>1</a:t>
            </a:r>
            <a:r>
              <a:rPr lang="en-US" altLang="zh-CN" dirty="0"/>
              <a:t>.0</a:t>
            </a:r>
            <a:r>
              <a:rPr lang="nb-NO" altLang="zh-CN" dirty="0"/>
              <a:t>e30</a:t>
            </a:r>
            <a:endParaRPr lang="en-US" altLang="zh-CN" dirty="0"/>
          </a:p>
          <a:p>
            <a:r>
              <a:rPr lang="en-US" altLang="zh-CN" dirty="0" smtClean="0"/>
              <a:t>Float</a:t>
            </a:r>
          </a:p>
          <a:p>
            <a:pPr lvl="1"/>
            <a:r>
              <a:rPr lang="en-US" altLang="zh-CN" sz="2000" dirty="0" smtClean="0"/>
              <a:t>0.5F</a:t>
            </a:r>
            <a:endParaRPr lang="nb-NO" altLang="zh-CN" sz="2000" dirty="0" smtClean="0"/>
          </a:p>
          <a:p>
            <a:pPr lvl="1"/>
            <a:r>
              <a:rPr lang="en-US" altLang="zh-CN" dirty="0"/>
              <a:t>.5f</a:t>
            </a:r>
            <a:endParaRPr lang="nb-NO" altLang="zh-CN" dirty="0"/>
          </a:p>
          <a:p>
            <a:pPr lvl="1"/>
            <a:r>
              <a:rPr lang="nb-NO" altLang="zh-CN" dirty="0"/>
              <a:t>1</a:t>
            </a:r>
            <a:r>
              <a:rPr lang="en-US" altLang="zh-CN" dirty="0"/>
              <a:t>.0</a:t>
            </a:r>
            <a:r>
              <a:rPr lang="nb-NO" altLang="zh-CN" dirty="0"/>
              <a:t>e30</a:t>
            </a:r>
            <a:r>
              <a:rPr lang="en-US" altLang="zh-CN" dirty="0"/>
              <a:t>F</a:t>
            </a:r>
          </a:p>
        </p:txBody>
      </p:sp>
    </p:spTree>
    <p:extLst>
      <p:ext uri="{BB962C8B-B14F-4D97-AF65-F5344CB8AC3E}">
        <p14:creationId xmlns:p14="http://schemas.microsoft.com/office/powerpoint/2010/main" val="458641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为什么要学</a:t>
            </a:r>
            <a:r>
              <a:rPr kumimoji="1" lang="en-US" altLang="zh-CN" dirty="0"/>
              <a:t>S</a:t>
            </a:r>
            <a:r>
              <a:rPr kumimoji="1" lang="en-US" altLang="zh-CN" dirty="0" smtClean="0"/>
              <a:t>cala</a:t>
            </a:r>
            <a:r>
              <a:rPr kumimoji="1" lang="zh-CN" altLang="en-US" dirty="0" smtClean="0"/>
              <a:t>？</a:t>
            </a:r>
            <a:endParaRPr kumimoji="1" lang="zh-CN" altLang="en-US" dirty="0"/>
          </a:p>
        </p:txBody>
      </p:sp>
      <p:sp>
        <p:nvSpPr>
          <p:cNvPr id="3" name="内容占位符 2"/>
          <p:cNvSpPr>
            <a:spLocks noGrp="1"/>
          </p:cNvSpPr>
          <p:nvPr>
            <p:ph idx="1"/>
          </p:nvPr>
        </p:nvSpPr>
        <p:spPr>
          <a:noFill/>
        </p:spPr>
        <p:txBody>
          <a:bodyPr/>
          <a:lstStyle/>
          <a:p>
            <a:endParaRPr kumimoji="1" lang="en-US" altLang="zh-CN" dirty="0" smtClean="0"/>
          </a:p>
          <a:p>
            <a:r>
              <a:rPr kumimoji="1" lang="zh-CN" altLang="en-US" dirty="0" smtClean="0"/>
              <a:t>一、老师要求的</a:t>
            </a:r>
            <a:endParaRPr kumimoji="1" lang="en-US" altLang="zh-CN" dirty="0" smtClean="0"/>
          </a:p>
          <a:p>
            <a:pPr lvl="1"/>
            <a:r>
              <a:rPr kumimoji="1" lang="zh-CN" altLang="en-US" dirty="0" smtClean="0"/>
              <a:t>作为</a:t>
            </a:r>
            <a:r>
              <a:rPr kumimoji="1" lang="en-US" altLang="zh-CN" dirty="0" smtClean="0"/>
              <a:t>spark</a:t>
            </a:r>
            <a:r>
              <a:rPr kumimoji="1" lang="zh-CN" altLang="en-US" dirty="0" smtClean="0"/>
              <a:t>的编程语言，使我们更好地理解并使用</a:t>
            </a:r>
            <a:r>
              <a:rPr kumimoji="1" lang="en-US" altLang="zh-CN" dirty="0" smtClean="0"/>
              <a:t>spark</a:t>
            </a:r>
            <a:r>
              <a:rPr kumimoji="1" lang="zh-CN" altLang="en-US" dirty="0" smtClean="0"/>
              <a:t>技术。</a:t>
            </a:r>
            <a:endParaRPr kumimoji="1" lang="en-US" altLang="zh-CN" dirty="0" smtClean="0"/>
          </a:p>
          <a:p>
            <a:r>
              <a:rPr kumimoji="1" lang="zh-CN" altLang="en-US" dirty="0" smtClean="0"/>
              <a:t>二、必要的</a:t>
            </a:r>
            <a:endParaRPr kumimoji="1" lang="en-US" altLang="zh-CN" dirty="0" smtClean="0"/>
          </a:p>
          <a:p>
            <a:pPr lvl="1"/>
            <a:r>
              <a:rPr kumimoji="1" lang="zh-CN" altLang="en-US" dirty="0" smtClean="0"/>
              <a:t>作为程序员掌握一门函数式编程语言是必要的。</a:t>
            </a:r>
            <a:endParaRPr kumimoji="1" lang="en-US" altLang="zh-CN" dirty="0" smtClean="0"/>
          </a:p>
          <a:p>
            <a:r>
              <a:rPr kumimoji="1" lang="zh-CN" altLang="en-US" dirty="0" smtClean="0"/>
              <a:t>三、有趣的</a:t>
            </a:r>
            <a:endParaRPr kumimoji="1" lang="en-US" altLang="zh-CN" dirty="0" smtClean="0"/>
          </a:p>
          <a:p>
            <a:pPr lvl="1"/>
            <a:r>
              <a:rPr kumimoji="1" lang="zh-CN" altLang="en-US" dirty="0" smtClean="0"/>
              <a:t>函数式编程比传统的</a:t>
            </a:r>
            <a:r>
              <a:rPr kumimoji="1" lang="en-US" altLang="zh-CN" dirty="0" smtClean="0"/>
              <a:t>java</a:t>
            </a:r>
            <a:r>
              <a:rPr kumimoji="1" lang="zh-CN" altLang="en-US" dirty="0" smtClean="0"/>
              <a:t> ，</a:t>
            </a:r>
            <a:r>
              <a:rPr kumimoji="1" lang="en-US" altLang="zh-CN" dirty="0" smtClean="0"/>
              <a:t>C++</a:t>
            </a:r>
            <a:r>
              <a:rPr kumimoji="1" lang="zh-CN" altLang="en-US" dirty="0" smtClean="0"/>
              <a:t>更有趣。</a:t>
            </a:r>
            <a:endParaRPr kumimoji="1" lang="zh-CN" altLang="en-US" dirty="0"/>
          </a:p>
        </p:txBody>
      </p:sp>
    </p:spTree>
    <p:extLst>
      <p:ext uri="{BB962C8B-B14F-4D97-AF65-F5344CB8AC3E}">
        <p14:creationId xmlns:p14="http://schemas.microsoft.com/office/powerpoint/2010/main" val="92174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1"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additive="base">
                                        <p:cTn id="4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1"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1"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字面量</a:t>
            </a:r>
            <a:r>
              <a:rPr kumimoji="1" lang="en-US" altLang="zh-CN" b="1" dirty="0" smtClean="0"/>
              <a:t>(2)</a:t>
            </a:r>
            <a:endParaRPr kumimoji="1" lang="zh-CN" altLang="en-US" dirty="0"/>
          </a:p>
        </p:txBody>
      </p:sp>
      <p:sp>
        <p:nvSpPr>
          <p:cNvPr id="3" name="内容占位符 2"/>
          <p:cNvSpPr>
            <a:spLocks noGrp="1"/>
          </p:cNvSpPr>
          <p:nvPr>
            <p:ph idx="1"/>
          </p:nvPr>
        </p:nvSpPr>
        <p:spPr>
          <a:xfrm>
            <a:off x="838200" y="1825625"/>
            <a:ext cx="4205288" cy="4351338"/>
          </a:xfrm>
        </p:spPr>
        <p:txBody>
          <a:bodyPr>
            <a:normAutofit/>
          </a:bodyPr>
          <a:lstStyle/>
          <a:p>
            <a:r>
              <a:rPr lang="en-US" altLang="zh-CN" dirty="0" smtClean="0"/>
              <a:t>Boolean</a:t>
            </a:r>
          </a:p>
          <a:p>
            <a:pPr lvl="1"/>
            <a:r>
              <a:rPr lang="en-US" altLang="zh-CN" dirty="0" smtClean="0"/>
              <a:t>true </a:t>
            </a:r>
          </a:p>
          <a:p>
            <a:pPr lvl="1"/>
            <a:r>
              <a:rPr lang="en-US" altLang="zh-CN" dirty="0" smtClean="0"/>
              <a:t>False</a:t>
            </a:r>
          </a:p>
          <a:p>
            <a:r>
              <a:rPr lang="en-US" altLang="zh-CN" dirty="0" smtClean="0"/>
              <a:t>Symbol</a:t>
            </a:r>
          </a:p>
          <a:p>
            <a:pPr lvl="1"/>
            <a:r>
              <a:rPr lang="mr-IN" altLang="zh-CN" dirty="0" smtClean="0"/>
              <a:t>'</a:t>
            </a:r>
            <a:r>
              <a:rPr lang="en-US" altLang="zh-CN" dirty="0" smtClean="0"/>
              <a:t>true</a:t>
            </a:r>
          </a:p>
          <a:p>
            <a:r>
              <a:rPr lang="en-US" altLang="zh-CN" dirty="0" smtClean="0"/>
              <a:t>Char</a:t>
            </a:r>
          </a:p>
          <a:p>
            <a:pPr lvl="1"/>
            <a:r>
              <a:rPr lang="mr-IN" altLang="zh-CN" dirty="0"/>
              <a:t>'</a:t>
            </a:r>
            <a:r>
              <a:rPr lang="mr-IN" altLang="zh-CN" dirty="0" err="1"/>
              <a:t>a</a:t>
            </a:r>
            <a:r>
              <a:rPr lang="mr-IN" altLang="zh-CN" dirty="0"/>
              <a:t>' </a:t>
            </a:r>
            <a:endParaRPr lang="en-US" altLang="zh-CN" dirty="0" smtClean="0"/>
          </a:p>
          <a:p>
            <a:pPr lvl="1"/>
            <a:r>
              <a:rPr lang="mr-IN" altLang="zh-CN" dirty="0" smtClean="0"/>
              <a:t>'\</a:t>
            </a:r>
            <a:r>
              <a:rPr lang="mr-IN" altLang="zh-CN" dirty="0"/>
              <a:t>u0041' </a:t>
            </a:r>
            <a:endParaRPr lang="en-US" altLang="zh-CN" dirty="0" smtClean="0"/>
          </a:p>
          <a:p>
            <a:pPr lvl="1"/>
            <a:r>
              <a:rPr lang="mr-IN" altLang="zh-CN" dirty="0" smtClean="0"/>
              <a:t>'\</a:t>
            </a:r>
            <a:r>
              <a:rPr lang="mr-IN" altLang="zh-CN" dirty="0" err="1"/>
              <a:t>n</a:t>
            </a:r>
            <a:r>
              <a:rPr lang="mr-IN" altLang="zh-CN" dirty="0" smtClean="0"/>
              <a:t>'</a:t>
            </a:r>
            <a:endParaRPr lang="en-US" altLang="zh-CN" dirty="0" smtClean="0"/>
          </a:p>
        </p:txBody>
      </p:sp>
      <p:pic>
        <p:nvPicPr>
          <p:cNvPr id="4" name="图片 3"/>
          <p:cNvPicPr>
            <a:picLocks noChangeAspect="1"/>
          </p:cNvPicPr>
          <p:nvPr/>
        </p:nvPicPr>
        <p:blipFill>
          <a:blip r:embed="rId2"/>
          <a:stretch>
            <a:fillRect/>
          </a:stretch>
        </p:blipFill>
        <p:spPr>
          <a:xfrm>
            <a:off x="5164932" y="3814763"/>
            <a:ext cx="3962400" cy="2362200"/>
          </a:xfrm>
          <a:prstGeom prst="rect">
            <a:avLst/>
          </a:prstGeom>
        </p:spPr>
      </p:pic>
      <p:sp>
        <p:nvSpPr>
          <p:cNvPr id="6" name="内容占位符 2"/>
          <p:cNvSpPr txBox="1">
            <a:spLocks/>
          </p:cNvSpPr>
          <p:nvPr/>
        </p:nvSpPr>
        <p:spPr>
          <a:xfrm>
            <a:off x="5043488" y="1825625"/>
            <a:ext cx="42052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smtClean="0"/>
              <a:t>String</a:t>
            </a:r>
          </a:p>
          <a:p>
            <a:pPr lvl="1"/>
            <a:r>
              <a:rPr lang="en-US" altLang="zh-CN" dirty="0" smtClean="0"/>
              <a:t>"Hello!\</a:t>
            </a:r>
            <a:r>
              <a:rPr lang="en-US" altLang="zh-CN" dirty="0" err="1" smtClean="0"/>
              <a:t>nWorld</a:t>
            </a:r>
            <a:r>
              <a:rPr lang="en-US" altLang="zh-CN" dirty="0" smtClean="0"/>
              <a:t>!"</a:t>
            </a:r>
          </a:p>
          <a:p>
            <a:pPr lvl="1"/>
            <a:r>
              <a:rPr lang="en-US" altLang="zh-CN" dirty="0" smtClean="0"/>
              <a:t>""" Hello!</a:t>
            </a:r>
          </a:p>
          <a:p>
            <a:pPr lvl="1"/>
            <a:r>
              <a:rPr lang="en-US" altLang="zh-CN" dirty="0" smtClean="0"/>
              <a:t>World!</a:t>
            </a:r>
          </a:p>
          <a:p>
            <a:pPr lvl="1"/>
            <a:r>
              <a:rPr lang="en-US" altLang="zh-CN" dirty="0" smtClean="0"/>
              <a:t>"""</a:t>
            </a:r>
          </a:p>
        </p:txBody>
      </p:sp>
    </p:spTree>
    <p:extLst>
      <p:ext uri="{BB962C8B-B14F-4D97-AF65-F5344CB8AC3E}">
        <p14:creationId xmlns:p14="http://schemas.microsoft.com/office/powerpoint/2010/main" val="1075570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字面量</a:t>
            </a:r>
            <a:r>
              <a:rPr kumimoji="1" lang="en-US" altLang="zh-CN" b="1" dirty="0" smtClean="0"/>
              <a:t>(null)</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//null</a:t>
            </a:r>
            <a:r>
              <a:rPr kumimoji="1" lang="zh-CN" altLang="en-US" dirty="0" smtClean="0"/>
              <a:t>是</a:t>
            </a:r>
            <a:r>
              <a:rPr kumimoji="1" lang="en-US" altLang="zh-CN" dirty="0" smtClean="0"/>
              <a:t>Null</a:t>
            </a:r>
            <a:r>
              <a:rPr kumimoji="1" lang="zh-CN" altLang="en-US" dirty="0" smtClean="0"/>
              <a:t>的引用对象</a:t>
            </a:r>
            <a:endParaRPr kumimoji="1" lang="en-US" altLang="zh-CN" dirty="0" smtClean="0"/>
          </a:p>
          <a:p>
            <a:r>
              <a:rPr kumimoji="1" lang="en-US" altLang="zh-CN" dirty="0" err="1" smtClean="0"/>
              <a:t>val</a:t>
            </a:r>
            <a:r>
              <a:rPr kumimoji="1" lang="en-US" altLang="zh-CN" dirty="0" smtClean="0"/>
              <a:t> `null`= null</a:t>
            </a:r>
          </a:p>
          <a:p>
            <a:r>
              <a:rPr kumimoji="1" lang="en-US" altLang="zh-CN" dirty="0" err="1" smtClean="0"/>
              <a:t>val</a:t>
            </a:r>
            <a:r>
              <a:rPr kumimoji="1" lang="en-US" altLang="zh-CN" dirty="0" smtClean="0"/>
              <a:t> `null`: Null = null</a:t>
            </a:r>
          </a:p>
          <a:p>
            <a:r>
              <a:rPr kumimoji="1" lang="en-US" altLang="zh-CN" dirty="0" smtClean="0"/>
              <a:t>//null</a:t>
            </a:r>
            <a:r>
              <a:rPr kumimoji="1" lang="zh-CN" altLang="en-US" dirty="0" smtClean="0"/>
              <a:t>代表没有引用对象</a:t>
            </a:r>
            <a:endParaRPr kumimoji="1" lang="en-US" altLang="zh-CN" dirty="0" smtClean="0"/>
          </a:p>
          <a:p>
            <a:r>
              <a:rPr kumimoji="1" lang="en-US" altLang="zh-CN" dirty="0" err="1" smtClean="0"/>
              <a:t>val</a:t>
            </a:r>
            <a:r>
              <a:rPr kumimoji="1" lang="en-US" altLang="zh-CN" dirty="0" smtClean="0"/>
              <a:t> </a:t>
            </a:r>
            <a:r>
              <a:rPr kumimoji="1" lang="en-US" altLang="zh-CN" dirty="0" err="1" smtClean="0"/>
              <a:t>str</a:t>
            </a:r>
            <a:r>
              <a:rPr kumimoji="1" lang="en-US" altLang="zh-CN" dirty="0" smtClean="0"/>
              <a:t>: String = null</a:t>
            </a:r>
          </a:p>
          <a:p>
            <a:r>
              <a:rPr kumimoji="1" lang="en-US" altLang="zh-CN" dirty="0" err="1" smtClean="0"/>
              <a:t>val</a:t>
            </a:r>
            <a:r>
              <a:rPr kumimoji="1" lang="en-US" altLang="zh-CN" dirty="0" smtClean="0"/>
              <a:t> </a:t>
            </a:r>
            <a:r>
              <a:rPr kumimoji="1" lang="en-US" altLang="zh-CN" dirty="0" err="1" smtClean="0"/>
              <a:t>sym</a:t>
            </a:r>
            <a:r>
              <a:rPr kumimoji="1" lang="en-US" altLang="zh-CN" dirty="0" smtClean="0"/>
              <a:t>: Symbol = null</a:t>
            </a:r>
          </a:p>
          <a:p>
            <a:r>
              <a:rPr kumimoji="1" lang="en-US" altLang="zh-CN" dirty="0" smtClean="0"/>
              <a:t>//</a:t>
            </a:r>
            <a:r>
              <a:rPr kumimoji="1" lang="en-US" altLang="zh-CN" dirty="0" err="1" smtClean="0"/>
              <a:t>Int</a:t>
            </a:r>
            <a:r>
              <a:rPr kumimoji="1" lang="zh-CN" altLang="en-US" dirty="0" smtClean="0"/>
              <a:t>（值类型）不是引用类型</a:t>
            </a:r>
            <a:endParaRPr kumimoji="1" lang="en-US" altLang="zh-CN" dirty="0" smtClean="0"/>
          </a:p>
          <a:p>
            <a:r>
              <a:rPr kumimoji="1" lang="en-US" altLang="zh-CN" dirty="0" err="1" smtClean="0"/>
              <a:t>val</a:t>
            </a:r>
            <a:r>
              <a:rPr kumimoji="1" lang="en-US" altLang="zh-CN" dirty="0" smtClean="0"/>
              <a:t> </a:t>
            </a:r>
            <a:r>
              <a:rPr kumimoji="1" lang="en-US" altLang="zh-CN" dirty="0" err="1" smtClean="0"/>
              <a:t>int</a:t>
            </a:r>
            <a:r>
              <a:rPr kumimoji="1" lang="en-US" altLang="zh-CN" dirty="0" smtClean="0"/>
              <a:t>: </a:t>
            </a:r>
            <a:r>
              <a:rPr kumimoji="1" lang="en-US" altLang="zh-CN" dirty="0" err="1" smtClean="0"/>
              <a:t>Int</a:t>
            </a:r>
            <a:r>
              <a:rPr kumimoji="1" lang="en-US" altLang="zh-CN" dirty="0" smtClean="0"/>
              <a:t> = null</a:t>
            </a:r>
            <a:endParaRPr kumimoji="1" lang="zh-CN" altLang="en-US" dirty="0"/>
          </a:p>
        </p:txBody>
      </p:sp>
      <p:pic>
        <p:nvPicPr>
          <p:cNvPr id="6" name="图片 5"/>
          <p:cNvPicPr>
            <a:picLocks noChangeAspect="1"/>
          </p:cNvPicPr>
          <p:nvPr/>
        </p:nvPicPr>
        <p:blipFill>
          <a:blip r:embed="rId2"/>
          <a:stretch>
            <a:fillRect/>
          </a:stretch>
        </p:blipFill>
        <p:spPr>
          <a:xfrm>
            <a:off x="6040437" y="1716088"/>
            <a:ext cx="5313363" cy="3647152"/>
          </a:xfrm>
          <a:prstGeom prst="rect">
            <a:avLst/>
          </a:prstGeom>
        </p:spPr>
      </p:pic>
    </p:spTree>
    <p:extLst>
      <p:ext uri="{BB962C8B-B14F-4D97-AF65-F5344CB8AC3E}">
        <p14:creationId xmlns:p14="http://schemas.microsoft.com/office/powerpoint/2010/main" val="1745267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转义字符</a:t>
            </a:r>
            <a:endParaRPr kumimoji="1" lang="zh-CN" altLang="en-US" b="1" dirty="0"/>
          </a:p>
        </p:txBody>
      </p:sp>
      <p:graphicFrame>
        <p:nvGraphicFramePr>
          <p:cNvPr id="4" name="内容占位符 3"/>
          <p:cNvGraphicFramePr>
            <a:graphicFrameLocks noGrp="1"/>
          </p:cNvGraphicFramePr>
          <p:nvPr>
            <p:ph idx="1"/>
          </p:nvPr>
        </p:nvGraphicFramePr>
        <p:xfrm>
          <a:off x="1633370" y="1825626"/>
          <a:ext cx="8925259" cy="4351336"/>
        </p:xfrm>
        <a:graphic>
          <a:graphicData uri="http://schemas.openxmlformats.org/drawingml/2006/table">
            <a:tbl>
              <a:tblPr/>
              <a:tblGrid>
                <a:gridCol w="1699359"/>
                <a:gridCol w="3612950"/>
                <a:gridCol w="3612950"/>
              </a:tblGrid>
              <a:tr h="337730">
                <a:tc>
                  <a:txBody>
                    <a:bodyPr/>
                    <a:lstStyle/>
                    <a:p>
                      <a:pPr algn="l" fontAlgn="t"/>
                      <a:r>
                        <a:rPr lang="zh-CN" altLang="en-US" sz="1700">
                          <a:solidFill>
                            <a:srgbClr val="FFFFFF"/>
                          </a:solidFill>
                          <a:effectLst/>
                        </a:rPr>
                        <a:t>转义字符</a:t>
                      </a:r>
                    </a:p>
                  </a:txBody>
                  <a:tcPr marL="36710" marR="36710" marT="36710" marB="3671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700">
                          <a:solidFill>
                            <a:srgbClr val="FFFFFF"/>
                          </a:solidFill>
                          <a:effectLst/>
                        </a:rPr>
                        <a:t>Unicode</a:t>
                      </a:r>
                    </a:p>
                  </a:txBody>
                  <a:tcPr marL="36710" marR="36710" marT="36710" marB="3671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rPr>
                        <a:t>描述</a:t>
                      </a:r>
                    </a:p>
                  </a:txBody>
                  <a:tcPr marL="36710" marR="36710" marT="36710" marB="3671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35623">
                <a:tc>
                  <a:txBody>
                    <a:bodyPr/>
                    <a:lstStyle/>
                    <a:p>
                      <a:pPr fontAlgn="t"/>
                      <a:r>
                        <a:rPr lang="en-US" altLang="zh-CN" sz="1700">
                          <a:effectLst/>
                        </a:rPr>
                        <a:t>\b</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is-IS" sz="1700">
                          <a:effectLst/>
                        </a:rPr>
                        <a:t>\u0008</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退格</a:t>
                      </a:r>
                      <a:r>
                        <a:rPr lang="en-US" altLang="zh-CN" sz="1700">
                          <a:effectLst/>
                        </a:rPr>
                        <a:t>(BS) </a:t>
                      </a:r>
                      <a:r>
                        <a:rPr lang="zh-CN" altLang="en-US" sz="1700">
                          <a:effectLst/>
                        </a:rPr>
                        <a:t>，将当前位置移到前一列</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35623">
                <a:tc>
                  <a:txBody>
                    <a:bodyPr/>
                    <a:lstStyle/>
                    <a:p>
                      <a:pPr fontAlgn="t"/>
                      <a:r>
                        <a:rPr lang="en-US" altLang="zh-CN" sz="1700">
                          <a:effectLst/>
                        </a:rPr>
                        <a:t>\t</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is-IS" sz="1700">
                          <a:effectLst/>
                        </a:rPr>
                        <a:t>\u0009</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水平制表</a:t>
                      </a:r>
                      <a:r>
                        <a:rPr lang="en-US" altLang="zh-CN" sz="1700">
                          <a:effectLst/>
                        </a:rPr>
                        <a:t>(HT) </a:t>
                      </a:r>
                      <a:r>
                        <a:rPr lang="zh-CN" altLang="en-US" sz="1700">
                          <a:effectLst/>
                        </a:rPr>
                        <a:t>（跳到下一个</a:t>
                      </a:r>
                      <a:r>
                        <a:rPr lang="en-US" altLang="zh-CN" sz="1700">
                          <a:effectLst/>
                        </a:rPr>
                        <a:t>TAB</a:t>
                      </a:r>
                      <a:r>
                        <a:rPr lang="zh-CN" altLang="en-US" sz="1700">
                          <a:effectLst/>
                        </a:rPr>
                        <a:t>位置）</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99934">
                <a:tc>
                  <a:txBody>
                    <a:bodyPr/>
                    <a:lstStyle/>
                    <a:p>
                      <a:pPr fontAlgn="t"/>
                      <a:r>
                        <a:rPr lang="en-US" altLang="zh-CN" sz="1700">
                          <a:effectLst/>
                        </a:rPr>
                        <a:t>\n</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is-IS" sz="1700">
                          <a:effectLst/>
                        </a:rPr>
                        <a:t>\u000c</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换行</a:t>
                      </a:r>
                      <a:r>
                        <a:rPr lang="en-US" altLang="zh-CN" sz="1700">
                          <a:effectLst/>
                        </a:rPr>
                        <a:t>(LF) </a:t>
                      </a:r>
                      <a:r>
                        <a:rPr lang="zh-CN" altLang="en-US" sz="1700">
                          <a:effectLst/>
                        </a:rPr>
                        <a:t>，将当前位置移到下一行开头</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35623">
                <a:tc>
                  <a:txBody>
                    <a:bodyPr/>
                    <a:lstStyle/>
                    <a:p>
                      <a:pPr fontAlgn="t"/>
                      <a:r>
                        <a:rPr lang="en-US" altLang="zh-CN" sz="1700">
                          <a:effectLst/>
                        </a:rPr>
                        <a:t>\f</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is-IS" sz="1700">
                          <a:effectLst/>
                        </a:rPr>
                        <a:t>\u000c</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换页</a:t>
                      </a:r>
                      <a:r>
                        <a:rPr lang="en-US" altLang="zh-CN" sz="1700">
                          <a:effectLst/>
                        </a:rPr>
                        <a:t>(FF)</a:t>
                      </a:r>
                      <a:r>
                        <a:rPr lang="zh-CN" altLang="en-US" sz="1700">
                          <a:effectLst/>
                        </a:rPr>
                        <a:t>，将当前位置移到下页开头</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99934">
                <a:tc>
                  <a:txBody>
                    <a:bodyPr/>
                    <a:lstStyle/>
                    <a:p>
                      <a:pPr fontAlgn="t"/>
                      <a:r>
                        <a:rPr lang="en-US" altLang="zh-CN" sz="1700">
                          <a:effectLst/>
                        </a:rPr>
                        <a:t>\r</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is-IS" sz="1700">
                          <a:effectLst/>
                        </a:rPr>
                        <a:t>\u000d</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回车</a:t>
                      </a:r>
                      <a:r>
                        <a:rPr lang="en-US" altLang="zh-CN" sz="1700">
                          <a:effectLst/>
                        </a:rPr>
                        <a:t>(CR) </a:t>
                      </a:r>
                      <a:r>
                        <a:rPr lang="zh-CN" altLang="en-US" sz="1700">
                          <a:effectLst/>
                        </a:rPr>
                        <a:t>，将当前位置移到本行开头</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35623">
                <a:tc>
                  <a:txBody>
                    <a:bodyPr/>
                    <a:lstStyle/>
                    <a:p>
                      <a:pPr fontAlgn="t"/>
                      <a:r>
                        <a:rPr lang="mr-IN" sz="1700">
                          <a:effectLst/>
                        </a:rPr>
                        <a:t>\"</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is-IS" sz="1700">
                          <a:effectLst/>
                        </a:rPr>
                        <a:t>\u0022</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代表一个双引号</a:t>
                      </a:r>
                      <a:r>
                        <a:rPr lang="en-US" altLang="zh-CN" sz="1700">
                          <a:effectLst/>
                        </a:rPr>
                        <a:t>(")</a:t>
                      </a:r>
                      <a:r>
                        <a:rPr lang="zh-CN" altLang="en-US" sz="1700">
                          <a:effectLst/>
                        </a:rPr>
                        <a:t>字符</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35623">
                <a:tc>
                  <a:txBody>
                    <a:bodyPr/>
                    <a:lstStyle/>
                    <a:p>
                      <a:pPr fontAlgn="t"/>
                      <a:r>
                        <a:rPr lang="mr-IN" sz="1700">
                          <a:effectLst/>
                        </a:rPr>
                        <a:t>\'</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is-IS" sz="1700">
                          <a:effectLst/>
                        </a:rPr>
                        <a:t>\u0027</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代表一个单引号（</a:t>
                      </a:r>
                      <a:r>
                        <a:rPr lang="en-US" altLang="zh-CN" sz="1700">
                          <a:effectLst/>
                        </a:rPr>
                        <a:t>'</a:t>
                      </a:r>
                      <a:r>
                        <a:rPr lang="zh-CN" altLang="en-US" sz="1700">
                          <a:effectLst/>
                        </a:rPr>
                        <a:t>）字符</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35623">
                <a:tc>
                  <a:txBody>
                    <a:bodyPr/>
                    <a:lstStyle/>
                    <a:p>
                      <a:pPr fontAlgn="t"/>
                      <a:r>
                        <a:rPr lang="en-US" altLang="zh-CN" sz="1700">
                          <a:effectLst/>
                        </a:rPr>
                        <a:t>\\</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is-IS" sz="1700">
                          <a:effectLst/>
                        </a:rPr>
                        <a:t>\u005c</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dirty="0">
                          <a:effectLst/>
                        </a:rPr>
                        <a:t>代表一个反斜线字符 </a:t>
                      </a:r>
                      <a:r>
                        <a:rPr lang="en-US" altLang="zh-CN" sz="1700" dirty="0">
                          <a:effectLst/>
                        </a:rPr>
                        <a:t>'\'</a:t>
                      </a:r>
                    </a:p>
                  </a:txBody>
                  <a:tcPr marL="61183" marR="61183" marT="85656" marB="85656">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237149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smtClean="0"/>
              <a:t>变量与常量</a:t>
            </a:r>
            <a:endParaRPr kumimoji="1"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zh-CN" altLang="en-US" dirty="0" smtClean="0"/>
              <a:t>变量声明：</a:t>
            </a:r>
            <a:endParaRPr lang="en-US" altLang="zh-CN" dirty="0" smtClean="0"/>
          </a:p>
          <a:p>
            <a:pPr lvl="1"/>
            <a:r>
              <a:rPr lang="fr-FR" altLang="zh-CN" dirty="0" smtClean="0"/>
              <a:t>var </a:t>
            </a:r>
            <a:r>
              <a:rPr lang="fr-FR" altLang="zh-CN" dirty="0" err="1" smtClean="0"/>
              <a:t>VariableName</a:t>
            </a:r>
            <a:r>
              <a:rPr lang="en-US" altLang="zh-CN" dirty="0"/>
              <a:t>[</a:t>
            </a:r>
            <a:r>
              <a:rPr lang="fr-FR" altLang="zh-CN" dirty="0" smtClean="0"/>
              <a:t> </a:t>
            </a:r>
            <a:r>
              <a:rPr lang="fr-FR" altLang="zh-CN" dirty="0"/>
              <a:t>: </a:t>
            </a:r>
            <a:r>
              <a:rPr lang="fr-FR" altLang="zh-CN" dirty="0" err="1" smtClean="0"/>
              <a:t>DataType</a:t>
            </a:r>
            <a:r>
              <a:rPr lang="en-US" altLang="zh-CN" dirty="0" smtClean="0"/>
              <a:t>]</a:t>
            </a:r>
            <a:r>
              <a:rPr lang="fr-FR" altLang="zh-CN" dirty="0" smtClean="0"/>
              <a:t> = </a:t>
            </a:r>
            <a:r>
              <a:rPr lang="fr-FR" altLang="zh-CN" dirty="0"/>
              <a:t>Initial </a:t>
            </a:r>
            <a:r>
              <a:rPr lang="fr-FR" altLang="zh-CN" dirty="0" smtClean="0"/>
              <a:t>Value</a:t>
            </a:r>
            <a:endParaRPr lang="en-US" altLang="zh-CN" dirty="0" smtClean="0"/>
          </a:p>
          <a:p>
            <a:r>
              <a:rPr lang="zh-CN" altLang="en-US" dirty="0" smtClean="0"/>
              <a:t>常量声明：</a:t>
            </a:r>
            <a:endParaRPr lang="en-US" altLang="zh-CN" dirty="0" smtClean="0"/>
          </a:p>
          <a:p>
            <a:pPr lvl="1"/>
            <a:r>
              <a:rPr lang="en-US" altLang="zh-CN" dirty="0" err="1" smtClean="0"/>
              <a:t>val</a:t>
            </a:r>
            <a:r>
              <a:rPr lang="en-US" altLang="zh-CN" dirty="0" smtClean="0"/>
              <a:t> </a:t>
            </a:r>
            <a:r>
              <a:rPr lang="en-US" altLang="zh-CN" dirty="0" err="1" smtClean="0"/>
              <a:t>VariableName</a:t>
            </a:r>
            <a:r>
              <a:rPr lang="en-US" altLang="zh-CN" dirty="0" smtClean="0"/>
              <a:t> [: </a:t>
            </a:r>
            <a:r>
              <a:rPr lang="en-US" altLang="zh-CN" dirty="0" err="1" smtClean="0"/>
              <a:t>DataType</a:t>
            </a:r>
            <a:r>
              <a:rPr lang="en-US" altLang="zh-CN" dirty="0" smtClean="0"/>
              <a:t>] = Initial Value</a:t>
            </a:r>
          </a:p>
          <a:p>
            <a:r>
              <a:rPr lang="zh-CN" altLang="en-US" dirty="0" smtClean="0"/>
              <a:t>例：</a:t>
            </a:r>
            <a:endParaRPr lang="en-US" altLang="zh-CN" dirty="0" smtClean="0"/>
          </a:p>
          <a:p>
            <a:pPr lvl="1"/>
            <a:r>
              <a:rPr lang="en-US" altLang="zh-CN" dirty="0" err="1" smtClean="0"/>
              <a:t>var</a:t>
            </a:r>
            <a:r>
              <a:rPr lang="en-US" altLang="zh-CN" dirty="0" smtClean="0"/>
              <a:t> </a:t>
            </a:r>
            <a:r>
              <a:rPr lang="en-US" altLang="zh-CN" dirty="0" err="1" smtClean="0"/>
              <a:t>i</a:t>
            </a:r>
            <a:r>
              <a:rPr lang="zh-CN" altLang="en-US" dirty="0" smtClean="0"/>
              <a:t> </a:t>
            </a:r>
            <a:r>
              <a:rPr lang="en-US" altLang="zh-CN" dirty="0" smtClean="0"/>
              <a:t>:Symbol</a:t>
            </a:r>
            <a:r>
              <a:rPr lang="zh-CN" altLang="en-US" dirty="0" smtClean="0"/>
              <a:t> </a:t>
            </a:r>
            <a:r>
              <a:rPr lang="en-US" altLang="zh-CN" dirty="0" smtClean="0"/>
              <a:t>= </a:t>
            </a:r>
            <a:r>
              <a:rPr lang="mr-IN" altLang="zh-CN" dirty="0" smtClean="0"/>
              <a:t>’</a:t>
            </a:r>
            <a:r>
              <a:rPr lang="en-US" altLang="zh-CN" dirty="0" err="1"/>
              <a:t>x</a:t>
            </a:r>
            <a:endParaRPr lang="en-US" altLang="zh-CN" dirty="0" smtClean="0"/>
          </a:p>
          <a:p>
            <a:pPr lvl="1"/>
            <a:r>
              <a:rPr lang="en-US" altLang="zh-CN" dirty="0" err="1" smtClean="0"/>
              <a:t>var</a:t>
            </a:r>
            <a:r>
              <a:rPr lang="en-US" altLang="zh-CN" dirty="0" smtClean="0"/>
              <a:t> </a:t>
            </a:r>
            <a:r>
              <a:rPr lang="en-US" altLang="zh-CN" dirty="0"/>
              <a:t>j</a:t>
            </a:r>
            <a:r>
              <a:rPr lang="zh-CN" altLang="en-US" dirty="0" smtClean="0"/>
              <a:t> </a:t>
            </a:r>
            <a:r>
              <a:rPr lang="en-US" altLang="zh-CN" dirty="0" smtClean="0"/>
              <a:t>	</a:t>
            </a:r>
            <a:r>
              <a:rPr lang="zh-CN" altLang="en-US" dirty="0" smtClean="0"/>
              <a:t>       </a:t>
            </a:r>
            <a:r>
              <a:rPr lang="en-US" altLang="zh-CN" dirty="0" smtClean="0"/>
              <a:t>= </a:t>
            </a:r>
            <a:r>
              <a:rPr lang="mr-IN" altLang="zh-CN" dirty="0" smtClean="0"/>
              <a:t>’</a:t>
            </a:r>
            <a:r>
              <a:rPr lang="en-US" altLang="zh-CN" dirty="0"/>
              <a:t>x</a:t>
            </a:r>
            <a:endParaRPr lang="en-US" altLang="zh-CN" dirty="0" smtClean="0"/>
          </a:p>
          <a:p>
            <a:pPr lvl="1"/>
            <a:r>
              <a:rPr lang="es-ES_tradnl" altLang="zh-CN" dirty="0" smtClean="0"/>
              <a:t>val </a:t>
            </a:r>
            <a:r>
              <a:rPr lang="en-US" altLang="zh-CN" dirty="0" err="1" smtClean="0"/>
              <a:t>i</a:t>
            </a:r>
            <a:r>
              <a:rPr lang="es-ES_tradnl" altLang="zh-CN" dirty="0" smtClean="0"/>
              <a:t>, </a:t>
            </a:r>
            <a:r>
              <a:rPr lang="en-US" altLang="zh-CN" dirty="0"/>
              <a:t>j</a:t>
            </a:r>
            <a:r>
              <a:rPr lang="es-ES_tradnl" altLang="zh-CN" dirty="0" smtClean="0"/>
              <a:t> 	</a:t>
            </a:r>
            <a:r>
              <a:rPr lang="zh-CN" altLang="en-US" dirty="0" smtClean="0"/>
              <a:t>       </a:t>
            </a:r>
            <a:r>
              <a:rPr lang="es-ES_tradnl" altLang="zh-CN" dirty="0" smtClean="0"/>
              <a:t>= </a:t>
            </a:r>
            <a:r>
              <a:rPr lang="mr-IN" altLang="zh-CN" dirty="0" smtClean="0"/>
              <a:t>’</a:t>
            </a:r>
            <a:r>
              <a:rPr lang="en-US" altLang="zh-CN" dirty="0" smtClean="0"/>
              <a:t>x</a:t>
            </a:r>
            <a:r>
              <a:rPr lang="zh-CN" altLang="en-US" dirty="0" smtClean="0"/>
              <a:t> </a:t>
            </a:r>
            <a:r>
              <a:rPr lang="es-ES_tradnl" altLang="zh-CN" dirty="0"/>
              <a:t>	</a:t>
            </a:r>
            <a:r>
              <a:rPr lang="es-ES_tradnl" altLang="zh-CN" dirty="0" smtClean="0"/>
              <a:t>// </a:t>
            </a:r>
            <a:r>
              <a:rPr lang="en-US" altLang="zh-CN" dirty="0" err="1" smtClean="0"/>
              <a:t>i</a:t>
            </a:r>
            <a:r>
              <a:rPr lang="es-ES_tradnl" altLang="zh-CN" dirty="0" smtClean="0"/>
              <a:t>, </a:t>
            </a:r>
            <a:r>
              <a:rPr lang="en-US" altLang="zh-CN" dirty="0"/>
              <a:t>j</a:t>
            </a:r>
            <a:r>
              <a:rPr lang="zh-CN" altLang="es-ES_tradnl" dirty="0" smtClean="0"/>
              <a:t>都声明为</a:t>
            </a:r>
            <a:r>
              <a:rPr lang="mr-IN" altLang="zh-CN" dirty="0" smtClean="0"/>
              <a:t>’</a:t>
            </a:r>
            <a:r>
              <a:rPr lang="en-US" altLang="zh-CN" dirty="0" smtClean="0"/>
              <a:t>x</a:t>
            </a:r>
          </a:p>
          <a:p>
            <a:endParaRPr lang="en-US" altLang="zh-CN" dirty="0" smtClean="0"/>
          </a:p>
        </p:txBody>
      </p:sp>
    </p:spTree>
    <p:extLst>
      <p:ext uri="{BB962C8B-B14F-4D97-AF65-F5344CB8AC3E}">
        <p14:creationId xmlns:p14="http://schemas.microsoft.com/office/powerpoint/2010/main" val="50081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a:t>访问修饰</a:t>
            </a:r>
            <a:r>
              <a:rPr lang="zh-CN" altLang="en-US" b="1" dirty="0" smtClean="0"/>
              <a:t>符</a:t>
            </a:r>
            <a:endParaRPr kumimoji="1" lang="zh-CN" altLang="en-US" dirty="0"/>
          </a:p>
        </p:txBody>
      </p:sp>
      <p:sp>
        <p:nvSpPr>
          <p:cNvPr id="3" name="内容占位符 2"/>
          <p:cNvSpPr>
            <a:spLocks noGrp="1"/>
          </p:cNvSpPr>
          <p:nvPr>
            <p:ph idx="1"/>
          </p:nvPr>
        </p:nvSpPr>
        <p:spPr/>
        <p:txBody>
          <a:bodyPr/>
          <a:lstStyle/>
          <a:p>
            <a:r>
              <a:rPr lang="en-US" altLang="zh-CN" b="1" dirty="0" smtClean="0"/>
              <a:t>Private</a:t>
            </a:r>
            <a:r>
              <a:rPr lang="zh-CN" altLang="en-US" b="1" dirty="0" smtClean="0"/>
              <a:t>成员</a:t>
            </a:r>
            <a:endParaRPr lang="en-US" altLang="zh-CN" b="1" dirty="0" smtClean="0"/>
          </a:p>
          <a:p>
            <a:pPr lvl="1"/>
            <a:r>
              <a:rPr lang="zh-CN" altLang="en-US" dirty="0"/>
              <a:t>用</a:t>
            </a:r>
            <a:r>
              <a:rPr lang="en-US" altLang="zh-CN" dirty="0"/>
              <a:t>private</a:t>
            </a:r>
            <a:r>
              <a:rPr lang="zh-CN" altLang="en-US" dirty="0"/>
              <a:t>关键字</a:t>
            </a:r>
            <a:r>
              <a:rPr lang="zh-CN" altLang="en-US" dirty="0" smtClean="0"/>
              <a:t>修饰的成员（变量或函数）仅</a:t>
            </a:r>
            <a:r>
              <a:rPr lang="zh-CN" altLang="en-US" dirty="0"/>
              <a:t>在包含</a:t>
            </a:r>
            <a:r>
              <a:rPr lang="zh-CN" altLang="en-US" dirty="0" smtClean="0"/>
              <a:t>了此成员</a:t>
            </a:r>
            <a:r>
              <a:rPr lang="zh-CN" altLang="en-US" dirty="0"/>
              <a:t>定义</a:t>
            </a:r>
            <a:r>
              <a:rPr lang="zh-CN" altLang="en-US" dirty="0" smtClean="0"/>
              <a:t>的</a:t>
            </a:r>
            <a:r>
              <a:rPr lang="en-US" altLang="zh-CN" dirty="0" smtClean="0"/>
              <a:t>class</a:t>
            </a:r>
            <a:r>
              <a:rPr lang="zh-CN" altLang="en-US" dirty="0" smtClean="0"/>
              <a:t>或</a:t>
            </a:r>
            <a:r>
              <a:rPr lang="en-US" altLang="zh-CN" dirty="0" smtClean="0"/>
              <a:t>object</a:t>
            </a:r>
            <a:r>
              <a:rPr lang="zh-CN" altLang="en-US" dirty="0" smtClean="0"/>
              <a:t>内部可被访问</a:t>
            </a:r>
            <a:endParaRPr lang="en-US" altLang="zh-CN" b="1" dirty="0" smtClean="0"/>
          </a:p>
          <a:p>
            <a:r>
              <a:rPr lang="en-US" altLang="zh-CN" b="1" dirty="0" smtClean="0"/>
              <a:t>Protected</a:t>
            </a:r>
            <a:r>
              <a:rPr lang="zh-CN" altLang="en-US" b="1" dirty="0" smtClean="0"/>
              <a:t>成员</a:t>
            </a:r>
            <a:endParaRPr lang="en-US" altLang="zh-CN" b="1" dirty="0" smtClean="0"/>
          </a:p>
          <a:p>
            <a:pPr lvl="1"/>
            <a:r>
              <a:rPr lang="zh-CN" altLang="en-US" dirty="0"/>
              <a:t>在 </a:t>
            </a:r>
            <a:r>
              <a:rPr lang="en-US" altLang="zh-CN" dirty="0" err="1"/>
              <a:t>scala</a:t>
            </a:r>
            <a:r>
              <a:rPr lang="en-US" altLang="zh-CN" dirty="0"/>
              <a:t> </a:t>
            </a:r>
            <a:r>
              <a:rPr lang="zh-CN" altLang="en-US" dirty="0"/>
              <a:t>中</a:t>
            </a:r>
            <a:r>
              <a:rPr lang="zh-CN" altLang="en-US" dirty="0" smtClean="0"/>
              <a:t>，只允许</a:t>
            </a:r>
            <a:r>
              <a:rPr lang="en-US" altLang="zh-CN" dirty="0" smtClean="0"/>
              <a:t>protected</a:t>
            </a:r>
            <a:r>
              <a:rPr lang="zh-CN" altLang="en-US" dirty="0" smtClean="0"/>
              <a:t>成员</a:t>
            </a:r>
            <a:r>
              <a:rPr lang="zh-CN" altLang="en-US" dirty="0"/>
              <a:t>在定义了该成员的的类的子类中被访问。而在</a:t>
            </a:r>
            <a:r>
              <a:rPr lang="en-US" altLang="zh-CN" dirty="0"/>
              <a:t>java</a:t>
            </a:r>
            <a:r>
              <a:rPr lang="zh-CN" altLang="en-US" dirty="0" smtClean="0"/>
              <a:t>中，</a:t>
            </a:r>
            <a:r>
              <a:rPr lang="zh-CN" altLang="en-US" dirty="0"/>
              <a:t>同一个包里的其他类也可以进行访问。</a:t>
            </a:r>
            <a:endParaRPr lang="zh-CN" altLang="en-US" b="1" dirty="0" smtClean="0"/>
          </a:p>
          <a:p>
            <a:r>
              <a:rPr lang="en-US" altLang="zh-CN" b="1" dirty="0" smtClean="0"/>
              <a:t>Public</a:t>
            </a:r>
            <a:r>
              <a:rPr lang="zh-CN" altLang="en-US" b="1" dirty="0" smtClean="0"/>
              <a:t>成员</a:t>
            </a:r>
            <a:endParaRPr lang="zh-CN" altLang="en-US" b="1" dirty="0"/>
          </a:p>
          <a:p>
            <a:pPr lvl="1"/>
            <a:r>
              <a:rPr lang="zh-CN" altLang="en-US" dirty="0" smtClean="0"/>
              <a:t>在</a:t>
            </a:r>
            <a:r>
              <a:rPr lang="en-US" altLang="zh-CN" dirty="0" smtClean="0"/>
              <a:t>Scala</a:t>
            </a:r>
            <a:r>
              <a:rPr lang="zh-CN" altLang="en-US" dirty="0"/>
              <a:t>中，如果没有指定任何的修饰符，则默认为 </a:t>
            </a:r>
            <a:r>
              <a:rPr lang="en-US" altLang="zh-CN" dirty="0"/>
              <a:t>public</a:t>
            </a:r>
            <a:r>
              <a:rPr lang="zh-CN" altLang="en-US" dirty="0"/>
              <a:t>。这样的成员在任何地方都可以被访问。</a:t>
            </a:r>
            <a:endParaRPr kumimoji="1" lang="zh-CN" altLang="en-US" dirty="0"/>
          </a:p>
        </p:txBody>
      </p:sp>
    </p:spTree>
    <p:extLst>
      <p:ext uri="{BB962C8B-B14F-4D97-AF65-F5344CB8AC3E}">
        <p14:creationId xmlns:p14="http://schemas.microsoft.com/office/powerpoint/2010/main" val="2059294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a:t>运算符</a:t>
            </a:r>
          </a:p>
        </p:txBody>
      </p:sp>
      <p:sp>
        <p:nvSpPr>
          <p:cNvPr id="3" name="内容占位符 2"/>
          <p:cNvSpPr>
            <a:spLocks noGrp="1"/>
          </p:cNvSpPr>
          <p:nvPr>
            <p:ph idx="1"/>
          </p:nvPr>
        </p:nvSpPr>
        <p:spPr>
          <a:xfrm>
            <a:off x="838200" y="1825625"/>
            <a:ext cx="3976688" cy="4351338"/>
          </a:xfrm>
        </p:spPr>
        <p:txBody>
          <a:bodyPr>
            <a:normAutofit/>
          </a:bodyPr>
          <a:lstStyle/>
          <a:p>
            <a:r>
              <a:rPr lang="zh-CN" altLang="en-US" dirty="0"/>
              <a:t>算术运算</a:t>
            </a:r>
            <a:r>
              <a:rPr lang="zh-CN" altLang="en-US" dirty="0" smtClean="0"/>
              <a:t>符</a:t>
            </a:r>
            <a:endParaRPr lang="en-US" altLang="zh-CN" dirty="0" smtClean="0"/>
          </a:p>
          <a:p>
            <a:pPr lvl="1"/>
            <a:r>
              <a:rPr lang="en-US" altLang="zh-CN" dirty="0" smtClean="0"/>
              <a:t>+</a:t>
            </a:r>
            <a:r>
              <a:rPr lang="zh-CN" altLang="en-US" dirty="0" smtClean="0"/>
              <a:t> </a:t>
            </a:r>
            <a:r>
              <a:rPr lang="en-US" altLang="zh-CN" dirty="0" smtClean="0"/>
              <a:t>-</a:t>
            </a:r>
            <a:r>
              <a:rPr lang="zh-CN" altLang="en-US" dirty="0" smtClean="0"/>
              <a:t> * </a:t>
            </a:r>
            <a:r>
              <a:rPr lang="en-US" altLang="zh-CN" dirty="0" smtClean="0"/>
              <a:t>/</a:t>
            </a:r>
            <a:r>
              <a:rPr lang="zh-CN" altLang="en-US" dirty="0" smtClean="0"/>
              <a:t> </a:t>
            </a:r>
            <a:r>
              <a:rPr lang="en-US" altLang="zh-CN" dirty="0" smtClean="0"/>
              <a:t>%</a:t>
            </a:r>
            <a:endParaRPr lang="zh-CN" altLang="en-US" dirty="0"/>
          </a:p>
          <a:p>
            <a:r>
              <a:rPr lang="zh-CN" altLang="en-US" dirty="0"/>
              <a:t>关系运算</a:t>
            </a:r>
            <a:r>
              <a:rPr lang="zh-CN" altLang="en-US" dirty="0" smtClean="0"/>
              <a:t>符</a:t>
            </a:r>
            <a:endParaRPr lang="en-US" altLang="zh-CN" dirty="0" smtClean="0"/>
          </a:p>
          <a:p>
            <a:pPr lvl="1"/>
            <a:r>
              <a:rPr lang="en-US" altLang="zh-CN" dirty="0" smtClean="0"/>
              <a:t>==</a:t>
            </a:r>
            <a:r>
              <a:rPr lang="zh-CN" altLang="en-US" dirty="0" smtClean="0"/>
              <a:t> </a:t>
            </a:r>
            <a:r>
              <a:rPr lang="en-US" altLang="zh-CN" dirty="0" smtClean="0"/>
              <a:t>!=</a:t>
            </a:r>
            <a:r>
              <a:rPr lang="zh-CN" altLang="en-US" dirty="0" smtClean="0"/>
              <a:t> </a:t>
            </a:r>
            <a:r>
              <a:rPr lang="en-US" altLang="zh-CN" dirty="0" smtClean="0"/>
              <a:t>&gt;</a:t>
            </a:r>
            <a:r>
              <a:rPr lang="zh-CN" altLang="en-US" dirty="0" smtClean="0"/>
              <a:t> </a:t>
            </a:r>
            <a:r>
              <a:rPr lang="en-US" altLang="zh-CN" dirty="0" smtClean="0"/>
              <a:t>&lt;</a:t>
            </a:r>
            <a:r>
              <a:rPr lang="zh-CN" altLang="en-US" dirty="0" smtClean="0"/>
              <a:t> </a:t>
            </a:r>
            <a:r>
              <a:rPr lang="en-US" altLang="zh-CN" dirty="0" smtClean="0"/>
              <a:t>&gt;=</a:t>
            </a:r>
            <a:r>
              <a:rPr lang="zh-CN" altLang="en-US" dirty="0" smtClean="0"/>
              <a:t> </a:t>
            </a:r>
            <a:r>
              <a:rPr lang="en-US" altLang="zh-CN" dirty="0" smtClean="0"/>
              <a:t>&lt;=</a:t>
            </a:r>
            <a:endParaRPr lang="zh-CN" altLang="en-US" dirty="0"/>
          </a:p>
          <a:p>
            <a:r>
              <a:rPr lang="zh-CN" altLang="en-US" dirty="0"/>
              <a:t>逻辑运算</a:t>
            </a:r>
            <a:r>
              <a:rPr lang="zh-CN" altLang="en-US" dirty="0" smtClean="0"/>
              <a:t>符</a:t>
            </a:r>
            <a:endParaRPr lang="en-US" altLang="zh-CN" dirty="0" smtClean="0"/>
          </a:p>
          <a:p>
            <a:pPr lvl="1"/>
            <a:r>
              <a:rPr lang="en-US" altLang="zh-CN" dirty="0" smtClean="0"/>
              <a:t>&amp;&amp;</a:t>
            </a:r>
            <a:r>
              <a:rPr lang="zh-CN" altLang="en-US" dirty="0" smtClean="0"/>
              <a:t> </a:t>
            </a:r>
            <a:r>
              <a:rPr lang="en-US" altLang="zh-CN" dirty="0" smtClean="0"/>
              <a:t>||</a:t>
            </a:r>
            <a:r>
              <a:rPr lang="zh-CN" altLang="en-US" dirty="0" smtClean="0"/>
              <a:t> </a:t>
            </a:r>
            <a:r>
              <a:rPr lang="en-US" altLang="zh-CN" dirty="0" smtClean="0"/>
              <a:t>!</a:t>
            </a:r>
            <a:endParaRPr lang="zh-CN" altLang="en-US" dirty="0"/>
          </a:p>
          <a:p>
            <a:r>
              <a:rPr lang="zh-CN" altLang="en-US" dirty="0"/>
              <a:t>位运</a:t>
            </a:r>
            <a:r>
              <a:rPr lang="zh-CN" altLang="en-US" dirty="0" smtClean="0"/>
              <a:t>算符</a:t>
            </a:r>
            <a:endParaRPr lang="en-US" altLang="zh-CN" dirty="0" smtClean="0"/>
          </a:p>
          <a:p>
            <a:pPr lvl="1"/>
            <a:r>
              <a:rPr lang="en-US" altLang="zh-CN" dirty="0" smtClean="0"/>
              <a:t>&amp;</a:t>
            </a:r>
            <a:r>
              <a:rPr lang="zh-CN" altLang="en-US" dirty="0" smtClean="0"/>
              <a:t> </a:t>
            </a:r>
            <a:r>
              <a:rPr lang="en-US" altLang="zh-CN" dirty="0" smtClean="0"/>
              <a:t>|</a:t>
            </a:r>
            <a:r>
              <a:rPr lang="zh-CN" altLang="en-US" dirty="0" smtClean="0"/>
              <a:t> </a:t>
            </a:r>
            <a:r>
              <a:rPr lang="en-US" altLang="zh-CN" dirty="0" smtClean="0"/>
              <a:t>^</a:t>
            </a:r>
            <a:r>
              <a:rPr lang="zh-CN" altLang="en-US" dirty="0" smtClean="0"/>
              <a:t> </a:t>
            </a:r>
            <a:r>
              <a:rPr lang="en-US" altLang="zh-CN" dirty="0" smtClean="0"/>
              <a:t>~</a:t>
            </a:r>
            <a:r>
              <a:rPr lang="zh-CN" altLang="en-US" dirty="0" smtClean="0"/>
              <a:t> </a:t>
            </a:r>
            <a:r>
              <a:rPr lang="en-US" altLang="zh-CN" dirty="0" smtClean="0"/>
              <a:t>&lt;&lt;</a:t>
            </a:r>
            <a:r>
              <a:rPr lang="zh-CN" altLang="en-US" dirty="0" smtClean="0"/>
              <a:t> </a:t>
            </a:r>
            <a:r>
              <a:rPr lang="en-US" altLang="zh-CN" dirty="0" smtClean="0"/>
              <a:t>&gt;&gt;</a:t>
            </a:r>
            <a:r>
              <a:rPr lang="zh-CN" altLang="en-US" dirty="0" smtClean="0"/>
              <a:t> </a:t>
            </a:r>
            <a:r>
              <a:rPr lang="en-US" altLang="zh-CN" dirty="0" smtClean="0"/>
              <a:t>&gt;&gt;&gt;</a:t>
            </a:r>
            <a:endParaRPr lang="zh-CN" altLang="en-US" dirty="0"/>
          </a:p>
          <a:p>
            <a:r>
              <a:rPr lang="zh-CN" altLang="en-US" dirty="0"/>
              <a:t>赋值运算</a:t>
            </a:r>
            <a:r>
              <a:rPr lang="zh-CN" altLang="en-US" dirty="0" smtClean="0"/>
              <a:t>符</a:t>
            </a:r>
            <a:endParaRPr lang="en-US" altLang="zh-CN" dirty="0" smtClean="0"/>
          </a:p>
          <a:p>
            <a:pPr lvl="1"/>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&lt;&lt;=</a:t>
            </a:r>
            <a:r>
              <a:rPr kumimoji="1" lang="zh-CN" altLang="en-US" dirty="0" smtClean="0"/>
              <a:t> </a:t>
            </a:r>
            <a:r>
              <a:rPr kumimoji="1" lang="en-US" altLang="zh-CN" dirty="0" smtClean="0"/>
              <a:t>&gt;&gt;=</a:t>
            </a:r>
            <a:r>
              <a:rPr kumimoji="1" lang="zh-CN" altLang="en-US" dirty="0" smtClean="0"/>
              <a:t> </a:t>
            </a:r>
            <a:r>
              <a:rPr kumimoji="1" lang="en-US" altLang="zh-CN" dirty="0" smtClean="0"/>
              <a:t>&amp;=</a:t>
            </a:r>
            <a:r>
              <a:rPr kumimoji="1" lang="zh-CN" altLang="en-US" dirty="0" smtClean="0"/>
              <a:t>  </a:t>
            </a:r>
            <a:r>
              <a:rPr kumimoji="1" lang="en-US" altLang="zh-CN" dirty="0" smtClean="0"/>
              <a:t>^=</a:t>
            </a:r>
            <a:r>
              <a:rPr kumimoji="1" lang="zh-CN" altLang="en-US" dirty="0" smtClean="0"/>
              <a:t> </a:t>
            </a:r>
            <a:r>
              <a:rPr kumimoji="1" lang="en-US" altLang="zh-CN" dirty="0" smtClean="0"/>
              <a:t>|=</a:t>
            </a:r>
            <a:endParaRPr kumimoji="1" lang="zh-CN" altLang="en-US" dirty="0" smtClean="0"/>
          </a:p>
          <a:p>
            <a:endParaRPr lang="zh-CN" altLang="en-US" dirty="0"/>
          </a:p>
          <a:p>
            <a:endParaRPr kumimoji="1" lang="zh-CN" altLang="en-US" dirty="0"/>
          </a:p>
        </p:txBody>
      </p:sp>
    </p:spTree>
    <p:extLst>
      <p:ext uri="{BB962C8B-B14F-4D97-AF65-F5344CB8AC3E}">
        <p14:creationId xmlns:p14="http://schemas.microsoft.com/office/powerpoint/2010/main" val="1722391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运算符优先级</a:t>
            </a:r>
            <a:endParaRPr kumimoji="1"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先</a:t>
            </a:r>
            <a:r>
              <a:rPr lang="zh-CN" altLang="en-US" dirty="0"/>
              <a:t>乘除（模），后加减。</a:t>
            </a:r>
          </a:p>
          <a:p>
            <a:r>
              <a:rPr lang="zh-CN" altLang="en-US" dirty="0"/>
              <a:t>先算术运算，后移位运算，最后位运算</a:t>
            </a:r>
            <a:r>
              <a:rPr lang="zh-CN" altLang="en-US" dirty="0" smtClean="0"/>
              <a:t>。</a:t>
            </a:r>
            <a:endParaRPr lang="en-US" altLang="zh-CN" dirty="0" smtClean="0"/>
          </a:p>
          <a:p>
            <a:pPr lvl="1"/>
            <a:r>
              <a:rPr lang="en-US" altLang="zh-CN" dirty="0" smtClean="0"/>
              <a:t>1 </a:t>
            </a:r>
            <a:r>
              <a:rPr lang="en-US" altLang="zh-CN" dirty="0"/>
              <a:t>&lt;&lt; 3 + 2 &amp; 7 </a:t>
            </a:r>
            <a:r>
              <a:rPr lang="zh-CN" altLang="en-US" dirty="0"/>
              <a:t>等价于 </a:t>
            </a:r>
            <a:r>
              <a:rPr lang="en-US" altLang="zh-CN" dirty="0"/>
              <a:t>(1 &lt;&lt; (3 + 2))&amp;7</a:t>
            </a:r>
          </a:p>
          <a:p>
            <a:r>
              <a:rPr lang="zh-CN" altLang="en-US" dirty="0"/>
              <a:t>逻辑运算最后</a:t>
            </a:r>
            <a:r>
              <a:rPr lang="zh-CN" altLang="en-US" dirty="0" smtClean="0"/>
              <a:t>计算</a:t>
            </a:r>
            <a:endParaRPr lang="en-US" altLang="zh-CN" dirty="0" smtClean="0"/>
          </a:p>
          <a:p>
            <a:r>
              <a:rPr lang="zh-CN" altLang="en-US" dirty="0" smtClean="0"/>
              <a:t>指针最优，单目运算优于双目运算。如正负号。</a:t>
            </a:r>
          </a:p>
        </p:txBody>
      </p:sp>
    </p:spTree>
    <p:extLst>
      <p:ext uri="{BB962C8B-B14F-4D97-AF65-F5344CB8AC3E}">
        <p14:creationId xmlns:p14="http://schemas.microsoft.com/office/powerpoint/2010/main" val="1491048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16536018"/>
              </p:ext>
            </p:extLst>
          </p:nvPr>
        </p:nvGraphicFramePr>
        <p:xfrm>
          <a:off x="1657350" y="437248"/>
          <a:ext cx="9043989" cy="5962174"/>
        </p:xfrm>
        <a:graphic>
          <a:graphicData uri="http://schemas.openxmlformats.org/drawingml/2006/table">
            <a:tbl>
              <a:tblPr/>
              <a:tblGrid>
                <a:gridCol w="3014663"/>
                <a:gridCol w="3014663"/>
                <a:gridCol w="3014663"/>
              </a:tblGrid>
              <a:tr h="0">
                <a:tc>
                  <a:txBody>
                    <a:bodyPr/>
                    <a:lstStyle/>
                    <a:p>
                      <a:pPr algn="l" fontAlgn="t"/>
                      <a:r>
                        <a:rPr lang="zh-CN" altLang="en-US" sz="1300" dirty="0">
                          <a:solidFill>
                            <a:srgbClr val="FFFFFF"/>
                          </a:solidFill>
                          <a:effectLst/>
                        </a:rPr>
                        <a:t>运算符类型</a:t>
                      </a:r>
                    </a:p>
                  </a:txBody>
                  <a:tcPr marL="28552" marR="28552" marT="28552" marB="28552">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300">
                          <a:solidFill>
                            <a:srgbClr val="FFFFFF"/>
                          </a:solidFill>
                          <a:effectLst/>
                        </a:rPr>
                        <a:t>运算符</a:t>
                      </a:r>
                    </a:p>
                  </a:txBody>
                  <a:tcPr marL="28552" marR="28552" marT="28552" marB="28552">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300">
                          <a:solidFill>
                            <a:srgbClr val="FFFFFF"/>
                          </a:solidFill>
                          <a:effectLst/>
                        </a:rPr>
                        <a:t>结合方向</a:t>
                      </a:r>
                    </a:p>
                  </a:txBody>
                  <a:tcPr marL="28552" marR="28552" marT="28552" marB="28552">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72922">
                <a:tc>
                  <a:txBody>
                    <a:bodyPr/>
                    <a:lstStyle/>
                    <a:p>
                      <a:pPr fontAlgn="t"/>
                      <a:r>
                        <a:rPr lang="zh-CN" altLang="en-US" sz="1300">
                          <a:effectLst/>
                        </a:rPr>
                        <a:t>表达式运算</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mr-IN" sz="1300">
                          <a:effectLst/>
                        </a:rPr>
                        <a:t>() [] . expr++ expr--</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左到右</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1907631">
                <a:tc>
                  <a:txBody>
                    <a:bodyPr/>
                    <a:lstStyle/>
                    <a:p>
                      <a:pPr fontAlgn="t"/>
                      <a:r>
                        <a:rPr lang="zh-CN" altLang="en-US" sz="1300" dirty="0" smtClean="0">
                          <a:effectLst/>
                        </a:rPr>
                        <a:t>双目运算</a:t>
                      </a:r>
                      <a:r>
                        <a:rPr lang="zh-CN" altLang="en-US" sz="1300" dirty="0">
                          <a:effectLst/>
                        </a:rPr>
                        <a:t>符</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mr-IN" sz="1300">
                          <a:effectLst/>
                          <a:latin typeface="Microsoft Yahei" charset="-122"/>
                        </a:rPr>
                        <a:t>* &amp; + - ! ~ ++expr --expr</a:t>
                      </a:r>
                    </a:p>
                    <a:p>
                      <a:pPr fontAlgn="t"/>
                      <a:r>
                        <a:rPr lang="mr-IN" sz="1300">
                          <a:effectLst/>
                          <a:latin typeface="Microsoft Yahei" charset="-122"/>
                        </a:rPr>
                        <a:t>* / %</a:t>
                      </a:r>
                    </a:p>
                    <a:p>
                      <a:pPr fontAlgn="t"/>
                      <a:r>
                        <a:rPr lang="mr-IN" sz="1300">
                          <a:effectLst/>
                          <a:latin typeface="Microsoft Yahei" charset="-122"/>
                        </a:rPr>
                        <a:t>+ -</a:t>
                      </a:r>
                    </a:p>
                    <a:p>
                      <a:pPr fontAlgn="t"/>
                      <a:r>
                        <a:rPr lang="mr-IN" sz="1300">
                          <a:effectLst/>
                          <a:latin typeface="Microsoft Yahei" charset="-122"/>
                        </a:rPr>
                        <a:t>&gt;&gt; &lt;&lt;</a:t>
                      </a:r>
                    </a:p>
                    <a:p>
                      <a:pPr fontAlgn="t"/>
                      <a:r>
                        <a:rPr lang="mr-IN" sz="1300">
                          <a:effectLst/>
                          <a:latin typeface="Microsoft Yahei" charset="-122"/>
                        </a:rPr>
                        <a:t>&lt; &gt; &lt;= &gt;=</a:t>
                      </a:r>
                    </a:p>
                    <a:p>
                      <a:pPr fontAlgn="t"/>
                      <a:r>
                        <a:rPr lang="mr-IN" sz="1300">
                          <a:effectLst/>
                          <a:latin typeface="Microsoft Yahei" charset="-122"/>
                        </a:rPr>
                        <a:t>== !=</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ctr"/>
                      <a:r>
                        <a:rPr lang="zh-CN" altLang="en-US" sz="1300">
                          <a:effectLst/>
                        </a:rPr>
                        <a:t>右到左</a:t>
                      </a:r>
                    </a:p>
                  </a:txBody>
                  <a:tcPr marL="47587" marR="47587" marT="66622" marB="66622" anchor="ctr">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620689">
                <a:tc>
                  <a:txBody>
                    <a:bodyPr/>
                    <a:lstStyle/>
                    <a:p>
                      <a:pPr fontAlgn="t"/>
                      <a:r>
                        <a:rPr lang="zh-CN" altLang="en-US" sz="1300" dirty="0" smtClean="0">
                          <a:effectLst/>
                        </a:rPr>
                        <a:t>单目运算符</a:t>
                      </a:r>
                      <a:endParaRPr lang="zh-CN" altLang="en-US" sz="1300" dirty="0">
                        <a:effectLst/>
                      </a:endParaRP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hr-HR" sz="1300">
                          <a:effectLst/>
                          <a:latin typeface="Microsoft Yahei" charset="-122"/>
                        </a:rPr>
                        <a:t>&amp;</a:t>
                      </a:r>
                    </a:p>
                    <a:p>
                      <a:pPr fontAlgn="t"/>
                      <a:r>
                        <a:rPr lang="hr-HR" sz="1300">
                          <a:effectLst/>
                          <a:latin typeface="Microsoft Yahei" charset="-122"/>
                        </a:rPr>
                        <a:t>^</a:t>
                      </a:r>
                    </a:p>
                    <a:p>
                      <a:pPr fontAlgn="t"/>
                      <a:r>
                        <a:rPr lang="hr-HR" sz="1300">
                          <a:effectLst/>
                          <a:latin typeface="Microsoft Yahei" charset="-122"/>
                        </a:rPr>
                        <a:t>|</a:t>
                      </a:r>
                    </a:p>
                    <a:p>
                      <a:pPr fontAlgn="t"/>
                      <a:r>
                        <a:rPr lang="hr-HR" sz="1300">
                          <a:effectLst/>
                          <a:latin typeface="Microsoft Yahei" charset="-122"/>
                        </a:rPr>
                        <a:t>&amp;&amp;</a:t>
                      </a:r>
                    </a:p>
                    <a:p>
                      <a:pPr fontAlgn="t"/>
                      <a:r>
                        <a:rPr lang="hr-HR" sz="1300">
                          <a:effectLst/>
                          <a:latin typeface="Microsoft Yahei" charset="-122"/>
                        </a:rPr>
                        <a:t>||</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ctr"/>
                      <a:r>
                        <a:rPr lang="zh-CN" altLang="en-US" sz="1300">
                          <a:effectLst/>
                        </a:rPr>
                        <a:t>左到右</a:t>
                      </a:r>
                    </a:p>
                  </a:txBody>
                  <a:tcPr marL="47587" marR="47587" marT="66622" marB="66622" anchor="ctr">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72922">
                <a:tc>
                  <a:txBody>
                    <a:bodyPr/>
                    <a:lstStyle/>
                    <a:p>
                      <a:pPr fontAlgn="t"/>
                      <a:r>
                        <a:rPr lang="zh-CN" altLang="en-US" sz="1300" dirty="0" smtClean="0">
                          <a:effectLst/>
                        </a:rPr>
                        <a:t>三目运算</a:t>
                      </a:r>
                      <a:r>
                        <a:rPr lang="zh-CN" altLang="en-US" sz="1300" dirty="0">
                          <a:effectLst/>
                        </a:rPr>
                        <a:t>符</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mr-IN" sz="1300">
                          <a:effectLst/>
                        </a:rPr>
                        <a:t>?:</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右到左</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759864">
                <a:tc>
                  <a:txBody>
                    <a:bodyPr/>
                    <a:lstStyle/>
                    <a:p>
                      <a:pPr fontAlgn="t"/>
                      <a:r>
                        <a:rPr lang="zh-CN" altLang="en-US" sz="1300">
                          <a:effectLst/>
                        </a:rPr>
                        <a:t>赋值运算符</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mr-IN" sz="1300">
                          <a:effectLst/>
                        </a:rPr>
                        <a:t>= += -= *= /= %= &gt;&gt;= &lt;&lt;= &amp;= ^= |=</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右到左</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72922">
                <a:tc>
                  <a:txBody>
                    <a:bodyPr/>
                    <a:lstStyle/>
                    <a:p>
                      <a:pPr fontAlgn="t"/>
                      <a:r>
                        <a:rPr lang="zh-CN" altLang="en-US" sz="1300" dirty="0">
                          <a:effectLst/>
                        </a:rPr>
                        <a:t>逗号</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rPr>
                        <a:t>,</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dirty="0">
                          <a:effectLst/>
                        </a:rPr>
                        <a:t>左到右</a:t>
                      </a:r>
                    </a:p>
                  </a:txBody>
                  <a:tcPr marL="47587" marR="47587" marT="66622" marB="6662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
        <p:nvSpPr>
          <p:cNvPr id="6" name="Rectangle 1"/>
          <p:cNvSpPr>
            <a:spLocks noChangeArrowheads="1"/>
          </p:cNvSpPr>
          <p:nvPr/>
        </p:nvSpPr>
        <p:spPr bwMode="auto">
          <a:xfrm>
            <a:off x="0" y="-437249"/>
            <a:ext cx="65" cy="87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r>
            <a:br>
              <a:rPr kumimoji="0" lang="zh-CN" altLang="zh-CN" sz="1800" b="0" i="0" u="none" strike="noStrike" cap="none" normalizeH="0" baseline="0" dirty="0">
                <a:ln>
                  <a:noFill/>
                </a:ln>
                <a:solidFill>
                  <a:schemeClr val="tx1"/>
                </a:solidFill>
                <a:effectLst/>
                <a:latin typeface="Arial" charset="0"/>
              </a:rPr>
            </a:br>
            <a:endParaRPr kumimoji="0" lang="zh-CN" altLang="zh-CN"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82863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en-US" altLang="zh-CN" b="1" dirty="0" smtClean="0"/>
              <a:t>if...else </a:t>
            </a:r>
            <a:r>
              <a:rPr lang="zh-CN" altLang="en-US" b="1" dirty="0"/>
              <a:t>语句</a:t>
            </a:r>
            <a:br>
              <a:rPr lang="zh-CN" altLang="en-US" b="1" dirty="0"/>
            </a:b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525885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smtClean="0"/>
              <a:t>循环</a:t>
            </a:r>
            <a:endParaRPr kumimoji="1" lang="zh-CN" altLang="en-US" dirty="0"/>
          </a:p>
        </p:txBody>
      </p:sp>
      <p:sp>
        <p:nvSpPr>
          <p:cNvPr id="3" name="内容占位符 2"/>
          <p:cNvSpPr>
            <a:spLocks noGrp="1"/>
          </p:cNvSpPr>
          <p:nvPr>
            <p:ph idx="1"/>
          </p:nvPr>
        </p:nvSpPr>
        <p:spPr/>
        <p:txBody>
          <a:bodyPr/>
          <a:lstStyle/>
          <a:p>
            <a:r>
              <a:rPr lang="zh-CN" altLang="en-US" b="1" dirty="0" smtClean="0"/>
              <a:t>循环类型</a:t>
            </a:r>
            <a:endParaRPr lang="en-US" altLang="zh-CN" b="1" dirty="0" smtClean="0"/>
          </a:p>
          <a:p>
            <a:pPr lvl="1"/>
            <a:r>
              <a:rPr kumimoji="1" lang="en-US" altLang="zh-CN" dirty="0" smtClean="0"/>
              <a:t>while</a:t>
            </a:r>
          </a:p>
          <a:p>
            <a:pPr lvl="1"/>
            <a:r>
              <a:rPr kumimoji="1" lang="en-US" altLang="zh-CN" dirty="0" smtClean="0"/>
              <a:t>do...while</a:t>
            </a:r>
          </a:p>
          <a:p>
            <a:pPr lvl="1"/>
            <a:r>
              <a:rPr kumimoji="1" lang="en-US" altLang="zh-CN" dirty="0" smtClean="0"/>
              <a:t>for</a:t>
            </a:r>
          </a:p>
          <a:p>
            <a:r>
              <a:rPr lang="zh-CN" altLang="en-US" b="1" dirty="0" smtClean="0"/>
              <a:t>循环中断</a:t>
            </a:r>
            <a:endParaRPr lang="en-US" altLang="zh-CN" b="1" dirty="0" smtClean="0"/>
          </a:p>
          <a:p>
            <a:pPr lvl="1"/>
            <a:r>
              <a:rPr lang="en-US" altLang="zh-CN" b="1" dirty="0" smtClean="0"/>
              <a:t>break</a:t>
            </a:r>
            <a:endParaRPr lang="zh-CN" altLang="en-US" b="1" dirty="0"/>
          </a:p>
        </p:txBody>
      </p:sp>
    </p:spTree>
    <p:extLst>
      <p:ext uri="{BB962C8B-B14F-4D97-AF65-F5344CB8AC3E}">
        <p14:creationId xmlns:p14="http://schemas.microsoft.com/office/powerpoint/2010/main" val="31220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Scala</a:t>
            </a:r>
            <a:r>
              <a:rPr kumimoji="1" lang="zh-CN" altLang="en-US" dirty="0" smtClean="0"/>
              <a:t>与</a:t>
            </a:r>
            <a:r>
              <a:rPr kumimoji="1" lang="en-US" altLang="zh-CN" dirty="0" smtClean="0"/>
              <a:t>Java</a:t>
            </a:r>
            <a:r>
              <a:rPr kumimoji="1" lang="zh-CN" altLang="en-US" dirty="0" smtClean="0"/>
              <a:t>有什么区别？</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endParaRPr kumimoji="1" lang="en-US" altLang="zh-CN" dirty="0" smtClean="0"/>
          </a:p>
          <a:p>
            <a:endParaRPr kumimoji="1" lang="en-US" altLang="zh-CN" sz="3600" dirty="0" smtClean="0"/>
          </a:p>
          <a:p>
            <a:pPr algn="ctr"/>
            <a:r>
              <a:rPr kumimoji="1" lang="zh-CN" altLang="en-US" sz="3600" dirty="0" smtClean="0"/>
              <a:t>我讲完之后希望大家能告诉我</a:t>
            </a:r>
            <a:endParaRPr kumimoji="1" lang="en-US" altLang="zh-CN" sz="3600" dirty="0" smtClean="0"/>
          </a:p>
        </p:txBody>
      </p:sp>
    </p:spTree>
    <p:extLst>
      <p:ext uri="{BB962C8B-B14F-4D97-AF65-F5344CB8AC3E}">
        <p14:creationId xmlns:p14="http://schemas.microsoft.com/office/powerpoint/2010/main" val="108438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for</a:t>
            </a:r>
            <a:r>
              <a:rPr kumimoji="1" lang="zh-CN" altLang="en-US" b="1" dirty="0" smtClean="0"/>
              <a:t>循环</a:t>
            </a:r>
            <a:endParaRPr kumimoji="1" lang="zh-CN" altLang="en-US" b="1" dirty="0"/>
          </a:p>
        </p:txBody>
      </p:sp>
      <p:sp>
        <p:nvSpPr>
          <p:cNvPr id="3" name="内容占位符 2"/>
          <p:cNvSpPr>
            <a:spLocks noGrp="1"/>
          </p:cNvSpPr>
          <p:nvPr>
            <p:ph idx="1"/>
          </p:nvPr>
        </p:nvSpPr>
        <p:spPr/>
        <p:txBody>
          <a:bodyPr/>
          <a:lstStyle/>
          <a:p>
            <a:endParaRPr lang="en-US" altLang="zh-CN" dirty="0" smtClean="0"/>
          </a:p>
          <a:p>
            <a:r>
              <a:rPr lang="en-US" altLang="zh-CN" dirty="0" smtClean="0"/>
              <a:t>for(x</a:t>
            </a:r>
            <a:r>
              <a:rPr lang="zh-CN" altLang="en-US" dirty="0" smtClean="0"/>
              <a:t> </a:t>
            </a:r>
            <a:r>
              <a:rPr lang="en-US" altLang="zh-CN" dirty="0" smtClean="0"/>
              <a:t>&lt;-</a:t>
            </a:r>
            <a:r>
              <a:rPr lang="zh-CN" altLang="en-US" dirty="0" smtClean="0"/>
              <a:t> </a:t>
            </a:r>
            <a:r>
              <a:rPr lang="en-US" altLang="zh-CN" dirty="0" smtClean="0"/>
              <a:t>Collection)</a:t>
            </a:r>
          </a:p>
          <a:p>
            <a:pPr lvl="1"/>
            <a:r>
              <a:rPr lang="mr-IN" altLang="zh-CN" dirty="0" err="1" smtClean="0"/>
              <a:t>for</a:t>
            </a:r>
            <a:r>
              <a:rPr lang="mr-IN" altLang="zh-CN" dirty="0" smtClean="0"/>
              <a:t>(</a:t>
            </a:r>
            <a:r>
              <a:rPr lang="mr-IN" altLang="zh-CN" dirty="0" err="1" smtClean="0"/>
              <a:t>i</a:t>
            </a:r>
            <a:r>
              <a:rPr lang="mr-IN" altLang="zh-CN" dirty="0" smtClean="0"/>
              <a:t> </a:t>
            </a:r>
            <a:r>
              <a:rPr lang="mr-IN" altLang="zh-CN" dirty="0"/>
              <a:t>&lt;- 1 to 10</a:t>
            </a:r>
            <a:r>
              <a:rPr lang="mr-IN" altLang="zh-CN" dirty="0" smtClean="0"/>
              <a:t>)</a:t>
            </a:r>
            <a:r>
              <a:rPr lang="en-US" altLang="zh-CN" dirty="0"/>
              <a:t> </a:t>
            </a:r>
            <a:r>
              <a:rPr lang="en-US" altLang="zh-CN" dirty="0" err="1" smtClean="0"/>
              <a:t>println</a:t>
            </a:r>
            <a:r>
              <a:rPr lang="en-US" altLang="zh-CN" dirty="0" smtClean="0"/>
              <a:t>(</a:t>
            </a:r>
            <a:r>
              <a:rPr lang="en-US" altLang="zh-CN" dirty="0" err="1" smtClean="0"/>
              <a:t>i</a:t>
            </a:r>
            <a:r>
              <a:rPr lang="en-US" altLang="zh-CN" dirty="0" smtClean="0"/>
              <a:t>)</a:t>
            </a:r>
          </a:p>
          <a:p>
            <a:pPr lvl="1"/>
            <a:r>
              <a:rPr lang="mr-IN" altLang="zh-CN" dirty="0" err="1" smtClean="0"/>
              <a:t>for</a:t>
            </a:r>
            <a:r>
              <a:rPr lang="mr-IN" altLang="zh-CN" dirty="0" smtClean="0"/>
              <a:t>(</a:t>
            </a:r>
            <a:r>
              <a:rPr lang="mr-IN" altLang="zh-CN" dirty="0" err="1" smtClean="0"/>
              <a:t>i</a:t>
            </a:r>
            <a:r>
              <a:rPr lang="mr-IN" altLang="zh-CN" dirty="0" smtClean="0"/>
              <a:t> &lt;- 1 </a:t>
            </a:r>
            <a:r>
              <a:rPr lang="en-US" altLang="zh-CN" dirty="0" smtClean="0"/>
              <a:t>until</a:t>
            </a:r>
            <a:r>
              <a:rPr lang="mr-IN" altLang="zh-CN" dirty="0" smtClean="0"/>
              <a:t> 10)</a:t>
            </a:r>
            <a:r>
              <a:rPr lang="en-US" altLang="zh-CN" dirty="0" smtClean="0"/>
              <a:t> </a:t>
            </a:r>
            <a:r>
              <a:rPr lang="en-US" altLang="zh-CN" dirty="0" err="1" smtClean="0"/>
              <a:t>println</a:t>
            </a:r>
            <a:r>
              <a:rPr lang="en-US" altLang="zh-CN" dirty="0" smtClean="0"/>
              <a:t>(</a:t>
            </a:r>
            <a:r>
              <a:rPr lang="en-US" altLang="zh-CN" dirty="0" err="1"/>
              <a:t>i</a:t>
            </a:r>
            <a:r>
              <a:rPr lang="en-US" altLang="zh-CN" dirty="0" smtClean="0"/>
              <a:t>)</a:t>
            </a:r>
            <a:endParaRPr lang="mr-IN" altLang="zh-CN" dirty="0" smtClean="0"/>
          </a:p>
          <a:p>
            <a:pPr lvl="1"/>
            <a:r>
              <a:rPr lang="mr-IN" altLang="zh-CN" dirty="0" err="1" smtClean="0"/>
              <a:t>for</a:t>
            </a:r>
            <a:r>
              <a:rPr lang="mr-IN" altLang="zh-CN" dirty="0" smtClean="0"/>
              <a:t>(</a:t>
            </a:r>
            <a:r>
              <a:rPr lang="en-US" altLang="zh-CN" dirty="0" err="1"/>
              <a:t>i</a:t>
            </a:r>
            <a:r>
              <a:rPr lang="mr-IN" altLang="zh-CN" dirty="0" smtClean="0"/>
              <a:t> </a:t>
            </a:r>
            <a:r>
              <a:rPr lang="mr-IN" altLang="zh-CN" dirty="0"/>
              <a:t>&lt;- 1 to 3; </a:t>
            </a:r>
            <a:r>
              <a:rPr lang="en-US" altLang="zh-CN" dirty="0" err="1" smtClean="0"/>
              <a:t>j</a:t>
            </a:r>
            <a:r>
              <a:rPr lang="mr-IN" altLang="zh-CN" dirty="0" smtClean="0"/>
              <a:t> </a:t>
            </a:r>
            <a:r>
              <a:rPr lang="mr-IN" altLang="zh-CN" dirty="0"/>
              <a:t>&lt;- 1 to 3</a:t>
            </a:r>
            <a:r>
              <a:rPr lang="mr-IN" altLang="zh-CN" dirty="0" smtClean="0"/>
              <a:t>)</a:t>
            </a:r>
            <a:r>
              <a:rPr lang="en-US" altLang="zh-CN" dirty="0" smtClean="0"/>
              <a:t> </a:t>
            </a:r>
            <a:r>
              <a:rPr lang="en-US" altLang="zh-CN" dirty="0" err="1" smtClean="0"/>
              <a:t>println</a:t>
            </a:r>
            <a:r>
              <a:rPr lang="en-US" altLang="zh-CN" dirty="0" smtClean="0"/>
              <a:t>(</a:t>
            </a:r>
            <a:r>
              <a:rPr lang="en-US" altLang="zh-CN" dirty="0" err="1" smtClean="0"/>
              <a:t>i+j</a:t>
            </a:r>
            <a:r>
              <a:rPr lang="en-US" altLang="zh-CN" dirty="0" smtClean="0"/>
              <a:t>)</a:t>
            </a:r>
          </a:p>
          <a:p>
            <a:pPr lvl="1"/>
            <a:r>
              <a:rPr lang="mr-IN" altLang="zh-CN" dirty="0" err="1" smtClean="0"/>
              <a:t>for</a:t>
            </a:r>
            <a:r>
              <a:rPr lang="mr-IN" altLang="zh-CN" dirty="0" smtClean="0"/>
              <a:t>(</a:t>
            </a:r>
            <a:r>
              <a:rPr lang="mr-IN" altLang="zh-CN" dirty="0" err="1" smtClean="0"/>
              <a:t>i</a:t>
            </a:r>
            <a:r>
              <a:rPr lang="mr-IN" altLang="zh-CN" dirty="0" smtClean="0"/>
              <a:t> &lt;- 1 to 3; </a:t>
            </a:r>
            <a:r>
              <a:rPr lang="mr-IN" altLang="zh-CN" dirty="0" err="1" smtClean="0"/>
              <a:t>j</a:t>
            </a:r>
            <a:r>
              <a:rPr lang="mr-IN" altLang="zh-CN" dirty="0" smtClean="0"/>
              <a:t> &lt;- 1 to 3 </a:t>
            </a:r>
            <a:r>
              <a:rPr lang="mr-IN" altLang="zh-CN" dirty="0" err="1" smtClean="0"/>
              <a:t>if</a:t>
            </a:r>
            <a:r>
              <a:rPr lang="mr-IN" altLang="zh-CN" dirty="0" smtClean="0"/>
              <a:t> </a:t>
            </a:r>
            <a:r>
              <a:rPr lang="mr-IN" altLang="zh-CN" dirty="0" err="1" smtClean="0"/>
              <a:t>i</a:t>
            </a:r>
            <a:r>
              <a:rPr lang="mr-IN" altLang="zh-CN" dirty="0" smtClean="0"/>
              <a:t> != 2; </a:t>
            </a:r>
            <a:r>
              <a:rPr lang="mr-IN" altLang="zh-CN" dirty="0" err="1" smtClean="0"/>
              <a:t>if</a:t>
            </a:r>
            <a:r>
              <a:rPr lang="mr-IN" altLang="zh-CN" dirty="0" smtClean="0"/>
              <a:t> </a:t>
            </a:r>
            <a:r>
              <a:rPr lang="mr-IN" altLang="zh-CN" dirty="0" err="1" smtClean="0"/>
              <a:t>j</a:t>
            </a:r>
            <a:r>
              <a:rPr lang="mr-IN" altLang="zh-CN" dirty="0" smtClean="0"/>
              <a:t> &lt; 3 )</a:t>
            </a:r>
            <a:r>
              <a:rPr lang="mr-IN" altLang="zh-CN" dirty="0" err="1" smtClean="0"/>
              <a:t>println</a:t>
            </a:r>
            <a:r>
              <a:rPr lang="mr-IN" altLang="zh-CN" dirty="0" smtClean="0"/>
              <a:t>(</a:t>
            </a:r>
            <a:r>
              <a:rPr lang="mr-IN" altLang="zh-CN" dirty="0" err="1" smtClean="0"/>
              <a:t>i+j</a:t>
            </a:r>
            <a:r>
              <a:rPr lang="mr-IN" altLang="zh-CN" dirty="0" smtClean="0"/>
              <a:t>)</a:t>
            </a:r>
            <a:endParaRPr lang="en-US" altLang="zh-CN" dirty="0" smtClean="0"/>
          </a:p>
          <a:p>
            <a:pPr lvl="1"/>
            <a:endParaRPr lang="en-US" altLang="zh-CN" dirty="0" smtClean="0"/>
          </a:p>
          <a:p>
            <a:pPr lvl="1"/>
            <a:r>
              <a:rPr lang="zh-CN" altLang="en-US" dirty="0" smtClean="0"/>
              <a:t>注    ：</a:t>
            </a:r>
            <a:r>
              <a:rPr lang="en-US" altLang="zh-CN" dirty="0" smtClean="0"/>
              <a:t>1</a:t>
            </a:r>
            <a:r>
              <a:rPr lang="zh-CN" altLang="en-US" dirty="0" smtClean="0"/>
              <a:t> </a:t>
            </a:r>
            <a:r>
              <a:rPr lang="en-US" altLang="zh-CN" dirty="0" smtClean="0"/>
              <a:t>to</a:t>
            </a:r>
            <a:r>
              <a:rPr lang="zh-CN" altLang="en-US" dirty="0" smtClean="0"/>
              <a:t> </a:t>
            </a:r>
            <a:r>
              <a:rPr lang="en-US" altLang="zh-CN" dirty="0" smtClean="0"/>
              <a:t>10</a:t>
            </a:r>
            <a:r>
              <a:rPr lang="zh-CN" altLang="en-US" dirty="0" smtClean="0"/>
              <a:t>等价于</a:t>
            </a:r>
            <a:r>
              <a:rPr lang="en-US" altLang="zh-CN" dirty="0" smtClean="0"/>
              <a:t>1</a:t>
            </a:r>
            <a:r>
              <a:rPr lang="zh-CN" altLang="en-US" dirty="0" smtClean="0"/>
              <a:t> </a:t>
            </a:r>
            <a:r>
              <a:rPr lang="en-US" altLang="zh-CN" dirty="0" smtClean="0"/>
              <a:t>until</a:t>
            </a:r>
            <a:r>
              <a:rPr lang="zh-CN" altLang="en-US" dirty="0" smtClean="0"/>
              <a:t> </a:t>
            </a:r>
            <a:r>
              <a:rPr lang="en-US" altLang="zh-CN" dirty="0" smtClean="0"/>
              <a:t>11</a:t>
            </a:r>
            <a:r>
              <a:rPr lang="zh-CN" altLang="en-US" dirty="0" smtClean="0"/>
              <a:t>。都是</a:t>
            </a:r>
            <a:r>
              <a:rPr lang="en-US" altLang="zh-CN" dirty="0" smtClean="0"/>
              <a:t>Range</a:t>
            </a:r>
            <a:r>
              <a:rPr lang="zh-CN" altLang="en-US" dirty="0" smtClean="0"/>
              <a:t>类型的</a:t>
            </a:r>
            <a:r>
              <a:rPr lang="en-US" altLang="zh-CN" dirty="0" smtClean="0"/>
              <a:t>Collection</a:t>
            </a:r>
          </a:p>
          <a:p>
            <a:pPr lvl="1"/>
            <a:r>
              <a:rPr lang="zh-CN" altLang="en-US" dirty="0" smtClean="0"/>
              <a:t>注意：不要写成</a:t>
            </a:r>
            <a:r>
              <a:rPr lang="en-US" altLang="zh-CN" dirty="0" err="1" smtClean="0"/>
              <a:t>var</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smtClean="0"/>
              <a:t>1</a:t>
            </a:r>
            <a:r>
              <a:rPr lang="zh-CN" altLang="en-US" dirty="0" smtClean="0"/>
              <a:t> </a:t>
            </a:r>
            <a:r>
              <a:rPr lang="en-US" altLang="zh-CN" dirty="0" smtClean="0"/>
              <a:t>to</a:t>
            </a:r>
            <a:r>
              <a:rPr lang="zh-CN" altLang="en-US" dirty="0" smtClean="0"/>
              <a:t> </a:t>
            </a:r>
            <a:r>
              <a:rPr lang="en-US" altLang="zh-CN" dirty="0" smtClean="0"/>
              <a:t>10</a:t>
            </a:r>
            <a:r>
              <a:rPr lang="zh-CN" altLang="en-US" dirty="0" smtClean="0"/>
              <a:t>，且</a:t>
            </a:r>
            <a:r>
              <a:rPr lang="en-US" altLang="zh-CN" dirty="0" smtClean="0"/>
              <a:t>x</a:t>
            </a:r>
            <a:r>
              <a:rPr lang="zh-CN" altLang="en-US" dirty="0" smtClean="0"/>
              <a:t>不需要事先声明</a:t>
            </a:r>
            <a:endParaRPr lang="en-US" altLang="zh-CN" dirty="0"/>
          </a:p>
        </p:txBody>
      </p:sp>
    </p:spTree>
    <p:extLst>
      <p:ext uri="{BB962C8B-B14F-4D97-AF65-F5344CB8AC3E}">
        <p14:creationId xmlns:p14="http://schemas.microsoft.com/office/powerpoint/2010/main" val="153101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for</a:t>
            </a:r>
            <a:r>
              <a:rPr lang="zh-CN" altLang="en-US" b="1" dirty="0" smtClean="0"/>
              <a:t>循环使用</a:t>
            </a:r>
            <a:r>
              <a:rPr lang="en-US" altLang="zh-CN" b="1" dirty="0" smtClean="0"/>
              <a:t>yield</a:t>
            </a:r>
            <a:endParaRPr kumimoji="1" lang="zh-CN" altLang="en-US" b="1" dirty="0"/>
          </a:p>
        </p:txBody>
      </p:sp>
      <p:sp>
        <p:nvSpPr>
          <p:cNvPr id="3" name="内容占位符 2"/>
          <p:cNvSpPr>
            <a:spLocks noGrp="1"/>
          </p:cNvSpPr>
          <p:nvPr>
            <p:ph idx="1"/>
          </p:nvPr>
        </p:nvSpPr>
        <p:spPr/>
        <p:txBody>
          <a:bodyPr/>
          <a:lstStyle/>
          <a:p>
            <a:r>
              <a:rPr lang="en-US" altLang="zh-CN" dirty="0" err="1"/>
              <a:t>var</a:t>
            </a:r>
            <a:r>
              <a:rPr lang="en-US" altLang="zh-CN" dirty="0"/>
              <a:t> </a:t>
            </a:r>
            <a:r>
              <a:rPr lang="en-US" altLang="zh-CN" dirty="0" err="1" smtClean="0"/>
              <a:t>newCollection</a:t>
            </a:r>
            <a:r>
              <a:rPr lang="en-US" altLang="zh-CN" dirty="0" smtClean="0"/>
              <a:t> </a:t>
            </a:r>
            <a:r>
              <a:rPr lang="en-US" altLang="zh-CN" dirty="0"/>
              <a:t>= </a:t>
            </a:r>
            <a:r>
              <a:rPr lang="en-US" altLang="zh-CN" dirty="0" smtClean="0"/>
              <a:t>for(</a:t>
            </a:r>
            <a:r>
              <a:rPr lang="en-US" altLang="zh-CN" dirty="0" err="1" smtClean="0"/>
              <a:t>var</a:t>
            </a:r>
            <a:r>
              <a:rPr lang="en-US" altLang="zh-CN" dirty="0" smtClean="0"/>
              <a:t> </a:t>
            </a:r>
            <a:r>
              <a:rPr lang="en-US" altLang="zh-CN" dirty="0"/>
              <a:t>x &lt;- </a:t>
            </a:r>
            <a:r>
              <a:rPr lang="en-US" altLang="zh-CN" dirty="0" smtClean="0"/>
              <a:t>Collection</a:t>
            </a:r>
            <a:r>
              <a:rPr lang="zh-CN" altLang="en-US" dirty="0" smtClean="0"/>
              <a:t> </a:t>
            </a:r>
            <a:r>
              <a:rPr lang="en-US" altLang="zh-CN" dirty="0" smtClean="0"/>
              <a:t>if </a:t>
            </a:r>
            <a:r>
              <a:rPr lang="en-US" altLang="zh-CN" dirty="0"/>
              <a:t>condition1; if </a:t>
            </a:r>
            <a:r>
              <a:rPr lang="en-US" altLang="zh-CN" dirty="0" smtClean="0"/>
              <a:t>condition...)yield x</a:t>
            </a:r>
          </a:p>
          <a:p>
            <a:pPr lvl="1"/>
            <a:endParaRPr lang="en-US" altLang="zh-CN" dirty="0" smtClean="0"/>
          </a:p>
          <a:p>
            <a:pPr lvl="1"/>
            <a:r>
              <a:rPr lang="en-US" altLang="zh-CN" dirty="0" err="1" smtClean="0"/>
              <a:t>var</a:t>
            </a:r>
            <a:r>
              <a:rPr lang="zh-CN" altLang="en-US" dirty="0" smtClean="0"/>
              <a:t> </a:t>
            </a:r>
            <a:r>
              <a:rPr lang="en-US" altLang="zh-CN" dirty="0" smtClean="0"/>
              <a:t>new</a:t>
            </a:r>
            <a:r>
              <a:rPr lang="zh-CN" altLang="en-US" dirty="0" smtClean="0"/>
              <a:t> </a:t>
            </a:r>
            <a:r>
              <a:rPr lang="en-US" altLang="zh-CN" dirty="0" smtClean="0"/>
              <a:t>=</a:t>
            </a:r>
            <a:r>
              <a:rPr lang="zh-CN" altLang="en-US" dirty="0" smtClean="0"/>
              <a:t> </a:t>
            </a:r>
            <a:r>
              <a:rPr lang="en-US" altLang="zh-CN" dirty="0" smtClean="0"/>
              <a:t>for </a:t>
            </a:r>
            <a:r>
              <a:rPr lang="en-US" altLang="zh-CN" dirty="0"/>
              <a:t>(</a:t>
            </a:r>
            <a:r>
              <a:rPr lang="en-US" altLang="zh-CN" dirty="0" err="1"/>
              <a:t>i</a:t>
            </a:r>
            <a:r>
              <a:rPr lang="en-US" altLang="zh-CN" dirty="0"/>
              <a:t> &lt;- 1 to 5) yield </a:t>
            </a:r>
            <a:r>
              <a:rPr lang="en-US" altLang="zh-CN" dirty="0" err="1"/>
              <a:t>i</a:t>
            </a:r>
            <a:endParaRPr lang="en-US" altLang="zh-CN" dirty="0" smtClean="0"/>
          </a:p>
          <a:p>
            <a:pPr lvl="1"/>
            <a:endParaRPr lang="en-US" altLang="zh-CN" dirty="0" smtClean="0"/>
          </a:p>
          <a:p>
            <a:pPr lvl="1"/>
            <a:r>
              <a:rPr lang="en-US" altLang="zh-CN" dirty="0" err="1" smtClean="0"/>
              <a:t>var</a:t>
            </a:r>
            <a:r>
              <a:rPr lang="en-US" altLang="zh-CN" dirty="0" smtClean="0"/>
              <a:t> </a:t>
            </a:r>
            <a:r>
              <a:rPr lang="en-US" altLang="zh-CN" dirty="0" err="1" smtClean="0"/>
              <a:t>newList</a:t>
            </a:r>
            <a:r>
              <a:rPr lang="en-US" altLang="zh-CN" dirty="0" smtClean="0"/>
              <a:t> </a:t>
            </a:r>
            <a:r>
              <a:rPr lang="en-US" altLang="zh-CN" dirty="0"/>
              <a:t>= for{ a &lt;- </a:t>
            </a:r>
            <a:r>
              <a:rPr lang="is-IS" altLang="zh-CN" dirty="0"/>
              <a:t>List(1,2,3,4,5,6,7,8,9,10</a:t>
            </a:r>
            <a:r>
              <a:rPr lang="is-IS" altLang="zh-CN" dirty="0" smtClean="0"/>
              <a:t>)</a:t>
            </a:r>
            <a:r>
              <a:rPr lang="en-US" altLang="zh-CN" dirty="0" smtClean="0"/>
              <a:t> </a:t>
            </a:r>
            <a:r>
              <a:rPr lang="en-US" altLang="zh-CN" dirty="0"/>
              <a:t>if a != 3; if a &lt; 8 }yield a </a:t>
            </a:r>
            <a:endParaRPr lang="en-US" altLang="zh-CN" dirty="0" smtClean="0"/>
          </a:p>
        </p:txBody>
      </p:sp>
    </p:spTree>
    <p:extLst>
      <p:ext uri="{BB962C8B-B14F-4D97-AF65-F5344CB8AC3E}">
        <p14:creationId xmlns:p14="http://schemas.microsoft.com/office/powerpoint/2010/main" val="493316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t>
            </a:r>
            <a:r>
              <a:rPr kumimoji="1" lang="en-US" altLang="zh-CN" dirty="0" smtClean="0"/>
              <a:t>reak</a:t>
            </a:r>
            <a:r>
              <a:rPr kumimoji="1" lang="zh-CN" altLang="en-US" dirty="0" smtClean="0"/>
              <a:t>循环中断</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import </a:t>
            </a:r>
            <a:r>
              <a:rPr lang="en-US" altLang="zh-CN" dirty="0" err="1"/>
              <a:t>scala.util.control</a:t>
            </a:r>
            <a:r>
              <a:rPr lang="en-US" altLang="zh-CN" dirty="0"/>
              <a:t>._ </a:t>
            </a:r>
            <a:r>
              <a:rPr lang="en-US" altLang="zh-CN" dirty="0" smtClean="0"/>
              <a:t>// </a:t>
            </a:r>
            <a:r>
              <a:rPr lang="zh-CN" altLang="en-US" dirty="0" smtClean="0"/>
              <a:t>导入此包</a:t>
            </a:r>
            <a:r>
              <a:rPr lang="en-US" altLang="zh-CN" dirty="0" smtClean="0"/>
              <a:t> </a:t>
            </a:r>
          </a:p>
          <a:p>
            <a:r>
              <a:rPr lang="en-US" altLang="zh-CN" dirty="0" err="1" smtClean="0"/>
              <a:t>val</a:t>
            </a:r>
            <a:r>
              <a:rPr lang="en-US" altLang="zh-CN" dirty="0" smtClean="0"/>
              <a:t> </a:t>
            </a:r>
            <a:r>
              <a:rPr lang="en-US" altLang="zh-CN" dirty="0"/>
              <a:t>loop = new </a:t>
            </a:r>
            <a:r>
              <a:rPr lang="en-US" altLang="zh-CN" dirty="0" smtClean="0"/>
              <a:t>Breaks</a:t>
            </a:r>
            <a:r>
              <a:rPr lang="zh-CN" altLang="en-US" dirty="0"/>
              <a:t> </a:t>
            </a:r>
            <a:r>
              <a:rPr lang="en-US" altLang="zh-CN" dirty="0" smtClean="0"/>
              <a:t>// </a:t>
            </a:r>
            <a:r>
              <a:rPr lang="zh-CN" altLang="en-US" dirty="0" smtClean="0"/>
              <a:t>创建 </a:t>
            </a:r>
            <a:r>
              <a:rPr lang="en-US" altLang="zh-CN" dirty="0" smtClean="0"/>
              <a:t>Breaks </a:t>
            </a:r>
            <a:r>
              <a:rPr lang="zh-CN" altLang="en-US" dirty="0" smtClean="0"/>
              <a:t>对象</a:t>
            </a:r>
            <a:r>
              <a:rPr lang="en-US" altLang="zh-CN" dirty="0" smtClean="0"/>
              <a:t> </a:t>
            </a:r>
          </a:p>
          <a:p>
            <a:r>
              <a:rPr lang="en-US" altLang="zh-CN" dirty="0" err="1" smtClean="0"/>
              <a:t>loop.breakable</a:t>
            </a:r>
            <a:endParaRPr lang="en-US" altLang="zh-CN" dirty="0" smtClean="0"/>
          </a:p>
          <a:p>
            <a:r>
              <a:rPr lang="en-US" altLang="zh-CN" dirty="0" smtClean="0"/>
              <a:t>{	// </a:t>
            </a:r>
            <a:r>
              <a:rPr lang="zh-CN" altLang="en-US" dirty="0" smtClean="0"/>
              <a:t>在 </a:t>
            </a:r>
            <a:r>
              <a:rPr lang="en-US" altLang="zh-CN" dirty="0" smtClean="0"/>
              <a:t>breakable </a:t>
            </a:r>
            <a:r>
              <a:rPr lang="zh-CN" altLang="en-US" dirty="0" smtClean="0"/>
              <a:t>中循环</a:t>
            </a:r>
            <a:r>
              <a:rPr lang="en-US" altLang="zh-CN" dirty="0" smtClean="0"/>
              <a:t> </a:t>
            </a:r>
          </a:p>
          <a:p>
            <a:r>
              <a:rPr lang="zh-CN" altLang="en-US" dirty="0" smtClean="0"/>
              <a:t> </a:t>
            </a:r>
            <a:r>
              <a:rPr lang="en-US" altLang="zh-CN" dirty="0" smtClean="0"/>
              <a:t>	for(...) // </a:t>
            </a:r>
            <a:r>
              <a:rPr lang="zh-CN" altLang="en-US" dirty="0" smtClean="0"/>
              <a:t>循环</a:t>
            </a:r>
            <a:r>
              <a:rPr lang="en-US" altLang="zh-CN" dirty="0" smtClean="0"/>
              <a:t> </a:t>
            </a:r>
          </a:p>
          <a:p>
            <a:r>
              <a:rPr lang="zh-CN" altLang="en-US" dirty="0" smtClean="0"/>
              <a:t> </a:t>
            </a:r>
            <a:r>
              <a:rPr lang="en-US" altLang="zh-CN" dirty="0" smtClean="0"/>
              <a:t>	{ </a:t>
            </a:r>
            <a:r>
              <a:rPr lang="en-US" altLang="zh-CN" dirty="0"/>
              <a:t>.... </a:t>
            </a:r>
            <a:endParaRPr lang="en-US" altLang="zh-CN" dirty="0" smtClean="0"/>
          </a:p>
          <a:p>
            <a:r>
              <a:rPr lang="zh-CN" altLang="en-US" dirty="0" smtClean="0"/>
              <a:t> </a:t>
            </a:r>
            <a:r>
              <a:rPr lang="en-US" altLang="zh-CN" dirty="0" smtClean="0"/>
              <a:t>		</a:t>
            </a:r>
            <a:r>
              <a:rPr lang="en-US" altLang="zh-CN" dirty="0" err="1" smtClean="0"/>
              <a:t>loop.break</a:t>
            </a:r>
            <a:r>
              <a:rPr lang="en-US" altLang="zh-CN" dirty="0"/>
              <a:t>; </a:t>
            </a:r>
            <a:r>
              <a:rPr lang="en-US" altLang="zh-CN" dirty="0" smtClean="0"/>
              <a:t>// </a:t>
            </a:r>
            <a:r>
              <a:rPr lang="zh-CN" altLang="en-US" dirty="0" smtClean="0"/>
              <a:t>循环中断</a:t>
            </a:r>
            <a:endParaRPr lang="en-US" altLang="zh-CN" dirty="0" smtClean="0"/>
          </a:p>
          <a:p>
            <a:r>
              <a:rPr lang="zh-CN" altLang="en-US" dirty="0" smtClean="0"/>
              <a:t> </a:t>
            </a:r>
            <a:r>
              <a:rPr lang="en-US" altLang="zh-CN" dirty="0" smtClean="0"/>
              <a:t>	}</a:t>
            </a:r>
          </a:p>
          <a:p>
            <a:r>
              <a:rPr lang="en-US" altLang="zh-CN" dirty="0" smtClean="0"/>
              <a:t>}</a:t>
            </a:r>
            <a:endParaRPr kumimoji="1" lang="zh-CN" altLang="en-US" dirty="0"/>
          </a:p>
        </p:txBody>
      </p:sp>
    </p:spTree>
    <p:extLst>
      <p:ext uri="{BB962C8B-B14F-4D97-AF65-F5344CB8AC3E}">
        <p14:creationId xmlns:p14="http://schemas.microsoft.com/office/powerpoint/2010/main" val="1884378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break</a:t>
            </a:r>
            <a:r>
              <a:rPr kumimoji="1" lang="zh-CN" altLang="en-US" dirty="0" smtClean="0"/>
              <a:t>例子</a:t>
            </a:r>
            <a:endParaRPr kumimoji="1" lang="zh-CN" altLang="en-US" dirty="0"/>
          </a:p>
        </p:txBody>
      </p:sp>
      <p:sp>
        <p:nvSpPr>
          <p:cNvPr id="3" name="内容占位符 2"/>
          <p:cNvSpPr>
            <a:spLocks noGrp="1"/>
          </p:cNvSpPr>
          <p:nvPr>
            <p:ph idx="1"/>
          </p:nvPr>
        </p:nvSpPr>
        <p:spPr>
          <a:xfrm>
            <a:off x="732453" y="1813699"/>
            <a:ext cx="5734049" cy="3346450"/>
          </a:xfrm>
        </p:spPr>
        <p:txBody>
          <a:bodyPr/>
          <a:lstStyle/>
          <a:p>
            <a:r>
              <a:rPr kumimoji="1" lang="en-US" altLang="zh-CN" dirty="0" smtClean="0"/>
              <a:t>import scala.util.control._</a:t>
            </a:r>
            <a:r>
              <a:rPr kumimoji="1" lang="en-US" altLang="zh-CN" dirty="0" err="1" smtClean="0"/>
              <a:t>val</a:t>
            </a:r>
            <a:r>
              <a:rPr kumimoji="1" lang="en-US" altLang="zh-CN" dirty="0" smtClean="0"/>
              <a:t> loop = new </a:t>
            </a:r>
            <a:r>
              <a:rPr kumimoji="1" lang="en-US" altLang="zh-CN" dirty="0" err="1" smtClean="0"/>
              <a:t>Breaksloop.breakable</a:t>
            </a:r>
            <a:r>
              <a:rPr kumimoji="1" lang="en-US" altLang="zh-CN" dirty="0" smtClean="0"/>
              <a:t> {	for( a &lt;- List(1,2,3,4,5,6,7,8,9,10)){	    </a:t>
            </a:r>
            <a:r>
              <a:rPr kumimoji="1" lang="en-US" altLang="zh-CN" dirty="0" err="1" smtClean="0"/>
              <a:t>println</a:t>
            </a:r>
            <a:r>
              <a:rPr kumimoji="1" lang="en-US" altLang="zh-CN" dirty="0" smtClean="0"/>
              <a:t>( "Value of a: " + a )	    if( a == 4 ){	       </a:t>
            </a:r>
            <a:r>
              <a:rPr kumimoji="1" lang="en-US" altLang="zh-CN" dirty="0" err="1" smtClean="0"/>
              <a:t>loop.break</a:t>
            </a:r>
            <a:r>
              <a:rPr kumimoji="1" lang="en-US" altLang="zh-CN" dirty="0" smtClean="0"/>
              <a:t>	    }    }}</a:t>
            </a:r>
            <a:endParaRPr kumimoji="1" lang="zh-CN" altLang="en-US" dirty="0"/>
          </a:p>
        </p:txBody>
      </p:sp>
      <p:sp>
        <p:nvSpPr>
          <p:cNvPr id="5" name="矩形 4"/>
          <p:cNvSpPr/>
          <p:nvPr/>
        </p:nvSpPr>
        <p:spPr>
          <a:xfrm>
            <a:off x="6864349" y="2055763"/>
            <a:ext cx="4560887" cy="2862322"/>
          </a:xfrm>
          <a:prstGeom prst="rect">
            <a:avLst/>
          </a:prstGeom>
        </p:spPr>
        <p:txBody>
          <a:bodyPr wrap="square">
            <a:spAutoFit/>
          </a:bodyPr>
          <a:lstStyle/>
          <a:p>
            <a:r>
              <a:rPr lang="zh-CN" altLang="en-US" dirty="0" smtClean="0"/>
              <a:t>import scala.util.control._val numList1 = List(1,2,3,4,5);val numList2 = List(11,12,13);val outer = new Breaks;val inner = new Breaks;outer.breakable {    for( a &lt;- numList1){        println( "Value of a: " + a );        inner.breakable {            for( b &lt;- numList2){                println( "Value of b: " + b );                if( b == 12 ){                   inner.break;// 内嵌循环中断                }            }       	}    }}</a:t>
            </a:r>
            <a:endParaRPr lang="zh-CN" altLang="en-US" dirty="0"/>
          </a:p>
        </p:txBody>
      </p:sp>
      <p:pic>
        <p:nvPicPr>
          <p:cNvPr id="6" name="图片 5"/>
          <p:cNvPicPr>
            <a:picLocks noChangeAspect="1"/>
          </p:cNvPicPr>
          <p:nvPr/>
        </p:nvPicPr>
        <p:blipFill>
          <a:blip r:embed="rId2"/>
          <a:stretch>
            <a:fillRect/>
          </a:stretch>
        </p:blipFill>
        <p:spPr>
          <a:xfrm>
            <a:off x="732453" y="1783536"/>
            <a:ext cx="5626100" cy="2603500"/>
          </a:xfrm>
          <a:prstGeom prst="rect">
            <a:avLst/>
          </a:prstGeom>
        </p:spPr>
      </p:pic>
      <p:pic>
        <p:nvPicPr>
          <p:cNvPr id="8" name="图片 7"/>
          <p:cNvPicPr>
            <a:picLocks noChangeAspect="1"/>
          </p:cNvPicPr>
          <p:nvPr/>
        </p:nvPicPr>
        <p:blipFill>
          <a:blip r:embed="rId3"/>
          <a:stretch>
            <a:fillRect/>
          </a:stretch>
        </p:blipFill>
        <p:spPr>
          <a:xfrm>
            <a:off x="6412528" y="1784350"/>
            <a:ext cx="5779472" cy="4929187"/>
          </a:xfrm>
          <a:prstGeom prst="rect">
            <a:avLst/>
          </a:prstGeom>
        </p:spPr>
      </p:pic>
    </p:spTree>
    <p:extLst>
      <p:ext uri="{BB962C8B-B14F-4D97-AF65-F5344CB8AC3E}">
        <p14:creationId xmlns:p14="http://schemas.microsoft.com/office/powerpoint/2010/main" val="1806930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Scala</a:t>
            </a:r>
            <a:r>
              <a:rPr kumimoji="1" lang="zh-CN" altLang="en-US" dirty="0" smtClean="0"/>
              <a:t> 函数</a:t>
            </a:r>
            <a:endParaRPr kumimoji="1" lang="zh-CN" altLang="en-US" dirty="0"/>
          </a:p>
        </p:txBody>
      </p:sp>
      <p:sp>
        <p:nvSpPr>
          <p:cNvPr id="3" name="内容占位符 2"/>
          <p:cNvSpPr>
            <a:spLocks noGrp="1"/>
          </p:cNvSpPr>
          <p:nvPr>
            <p:ph idx="1"/>
          </p:nvPr>
        </p:nvSpPr>
        <p:spPr/>
        <p:txBody>
          <a:bodyPr/>
          <a:lstStyle/>
          <a:p>
            <a:r>
              <a:rPr lang="zh-CN" altLang="en-US" dirty="0" smtClean="0"/>
              <a:t>函数声明</a:t>
            </a:r>
            <a:endParaRPr lang="en-US" altLang="zh-CN" dirty="0" smtClean="0"/>
          </a:p>
          <a:p>
            <a:pPr lvl="1"/>
            <a:r>
              <a:rPr lang="en-US" altLang="zh-CN" dirty="0" err="1" smtClean="0"/>
              <a:t>def</a:t>
            </a:r>
            <a:r>
              <a:rPr lang="en-US" altLang="zh-CN" dirty="0" smtClean="0"/>
              <a:t> </a:t>
            </a:r>
            <a:r>
              <a:rPr lang="en-US" altLang="zh-CN" dirty="0" err="1"/>
              <a:t>functionName</a:t>
            </a:r>
            <a:r>
              <a:rPr lang="en-US" altLang="zh-CN" dirty="0"/>
              <a:t> ([</a:t>
            </a:r>
            <a:r>
              <a:rPr lang="zh-CN" altLang="en-US" dirty="0"/>
              <a:t>参数列表</a:t>
            </a:r>
            <a:r>
              <a:rPr lang="en-US" altLang="zh-CN" dirty="0"/>
              <a:t>]) : [return type</a:t>
            </a:r>
            <a:r>
              <a:rPr lang="en-US" altLang="zh-CN" dirty="0" smtClean="0"/>
              <a:t>]</a:t>
            </a:r>
          </a:p>
          <a:p>
            <a:r>
              <a:rPr kumimoji="1" lang="zh-CN" altLang="en-US" dirty="0" smtClean="0"/>
              <a:t>函数定义</a:t>
            </a:r>
            <a:endParaRPr kumimoji="1" lang="en-US" altLang="zh-CN" dirty="0" smtClean="0"/>
          </a:p>
          <a:p>
            <a:pPr lvl="1"/>
            <a:r>
              <a:rPr lang="en-US" altLang="zh-CN" dirty="0" err="1"/>
              <a:t>def</a:t>
            </a:r>
            <a:r>
              <a:rPr lang="en-US" altLang="zh-CN" dirty="0"/>
              <a:t> </a:t>
            </a:r>
            <a:r>
              <a:rPr lang="en-US" altLang="zh-CN" dirty="0" err="1"/>
              <a:t>functionName</a:t>
            </a:r>
            <a:r>
              <a:rPr lang="en-US" altLang="zh-CN" dirty="0"/>
              <a:t> ([</a:t>
            </a:r>
            <a:r>
              <a:rPr lang="zh-CN" altLang="en-US" dirty="0"/>
              <a:t>参数列表</a:t>
            </a:r>
            <a:r>
              <a:rPr lang="en-US" altLang="zh-CN" dirty="0"/>
              <a:t>]) : [return type] = { function body return [expr] }</a:t>
            </a:r>
            <a:endParaRPr kumimoji="1" lang="en-US" altLang="zh-CN" dirty="0" smtClean="0"/>
          </a:p>
          <a:p>
            <a:r>
              <a:rPr kumimoji="1" lang="zh-CN" altLang="en-US" dirty="0" smtClean="0"/>
              <a:t>函数调用</a:t>
            </a:r>
            <a:endParaRPr kumimoji="1" lang="en-US" altLang="zh-CN" dirty="0" smtClean="0"/>
          </a:p>
          <a:p>
            <a:pPr lvl="1"/>
            <a:r>
              <a:rPr lang="en-US" altLang="zh-CN" dirty="0" err="1"/>
              <a:t>functionName</a:t>
            </a:r>
            <a:r>
              <a:rPr lang="en-US" altLang="zh-CN" dirty="0"/>
              <a:t>( </a:t>
            </a:r>
            <a:r>
              <a:rPr lang="zh-CN" altLang="en-US" dirty="0"/>
              <a:t>参数列表</a:t>
            </a:r>
            <a:r>
              <a:rPr lang="en-US" altLang="zh-CN" dirty="0"/>
              <a:t> </a:t>
            </a:r>
            <a:r>
              <a:rPr lang="en-US" altLang="zh-CN" dirty="0" smtClean="0"/>
              <a:t>)</a:t>
            </a:r>
          </a:p>
          <a:p>
            <a:pPr lvl="1"/>
            <a:r>
              <a:rPr lang="en-US" altLang="zh-CN" dirty="0"/>
              <a:t>[instance.]</a:t>
            </a:r>
            <a:r>
              <a:rPr lang="en-US" altLang="zh-CN" dirty="0" err="1"/>
              <a:t>functionName</a:t>
            </a:r>
            <a:r>
              <a:rPr lang="en-US" altLang="zh-CN" dirty="0"/>
              <a:t>( </a:t>
            </a:r>
            <a:r>
              <a:rPr lang="zh-CN" altLang="en-US" dirty="0"/>
              <a:t>参数列表</a:t>
            </a:r>
            <a:r>
              <a:rPr lang="en-US" altLang="zh-CN" dirty="0"/>
              <a:t> )</a:t>
            </a:r>
            <a:endParaRPr kumimoji="1" lang="zh-CN" altLang="en-US" dirty="0"/>
          </a:p>
        </p:txBody>
      </p:sp>
    </p:spTree>
    <p:extLst>
      <p:ext uri="{BB962C8B-B14F-4D97-AF65-F5344CB8AC3E}">
        <p14:creationId xmlns:p14="http://schemas.microsoft.com/office/powerpoint/2010/main" val="1518039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函数定义</a:t>
            </a:r>
            <a:endParaRPr kumimoji="1" lang="zh-CN" altLang="en-US" dirty="0"/>
          </a:p>
        </p:txBody>
      </p:sp>
      <p:sp>
        <p:nvSpPr>
          <p:cNvPr id="3" name="内容占位符 2"/>
          <p:cNvSpPr>
            <a:spLocks noGrp="1"/>
          </p:cNvSpPr>
          <p:nvPr>
            <p:ph idx="1"/>
          </p:nvPr>
        </p:nvSpPr>
        <p:spPr>
          <a:xfrm>
            <a:off x="838200" y="1825625"/>
            <a:ext cx="5405438" cy="4351338"/>
          </a:xfrm>
        </p:spPr>
        <p:txBody>
          <a:bodyPr/>
          <a:lstStyle/>
          <a:p>
            <a:r>
              <a:rPr kumimoji="1" lang="mr-IN" altLang="zh-CN" dirty="0" err="1" smtClean="0"/>
              <a:t>def</a:t>
            </a:r>
            <a:r>
              <a:rPr kumimoji="1" lang="mr-IN" altLang="zh-CN" dirty="0" smtClean="0"/>
              <a:t> </a:t>
            </a:r>
            <a:r>
              <a:rPr kumimoji="1" lang="mr-IN" altLang="zh-CN" dirty="0" err="1" smtClean="0"/>
              <a:t>add</a:t>
            </a:r>
            <a:r>
              <a:rPr kumimoji="1" lang="mr-IN" altLang="zh-CN" dirty="0" smtClean="0"/>
              <a:t>( </a:t>
            </a:r>
            <a:r>
              <a:rPr kumimoji="1" lang="mr-IN" altLang="zh-CN" dirty="0" err="1" smtClean="0"/>
              <a:t>a:Int</a:t>
            </a:r>
            <a:r>
              <a:rPr kumimoji="1" lang="mr-IN" altLang="zh-CN" dirty="0" smtClean="0"/>
              <a:t>, </a:t>
            </a:r>
            <a:r>
              <a:rPr kumimoji="1" lang="mr-IN" altLang="zh-CN" dirty="0" err="1" smtClean="0"/>
              <a:t>b:Int</a:t>
            </a:r>
            <a:r>
              <a:rPr kumimoji="1" lang="mr-IN" altLang="zh-CN" dirty="0" smtClean="0"/>
              <a:t> ) : </a:t>
            </a:r>
            <a:r>
              <a:rPr kumimoji="1" lang="mr-IN" altLang="zh-CN" dirty="0" err="1" smtClean="0"/>
              <a:t>Int</a:t>
            </a:r>
            <a:r>
              <a:rPr kumimoji="1" lang="mr-IN" altLang="zh-CN" dirty="0" smtClean="0"/>
              <a:t> = {</a:t>
            </a:r>
            <a:r>
              <a:rPr kumimoji="1" lang="mr-IN" altLang="zh-CN" dirty="0" err="1" smtClean="0"/>
              <a:t>return</a:t>
            </a:r>
            <a:r>
              <a:rPr kumimoji="1" lang="mr-IN" altLang="zh-CN" dirty="0" smtClean="0"/>
              <a:t> </a:t>
            </a:r>
            <a:r>
              <a:rPr kumimoji="1" lang="mr-IN" altLang="zh-CN" dirty="0" err="1" smtClean="0"/>
              <a:t>a+b</a:t>
            </a:r>
            <a:r>
              <a:rPr kumimoji="1" lang="mr-IN" altLang="zh-CN" dirty="0" smtClean="0"/>
              <a:t>}</a:t>
            </a:r>
            <a:endParaRPr kumimoji="1" lang="en-US" altLang="zh-CN" dirty="0" smtClean="0"/>
          </a:p>
          <a:p>
            <a:r>
              <a:rPr kumimoji="1" lang="mr-IN" altLang="zh-CN" dirty="0" err="1" smtClean="0"/>
              <a:t>def</a:t>
            </a:r>
            <a:r>
              <a:rPr kumimoji="1" lang="mr-IN" altLang="zh-CN" dirty="0" smtClean="0"/>
              <a:t> </a:t>
            </a:r>
            <a:r>
              <a:rPr kumimoji="1" lang="mr-IN" altLang="zh-CN" dirty="0" err="1" smtClean="0"/>
              <a:t>add</a:t>
            </a:r>
            <a:r>
              <a:rPr kumimoji="1" lang="mr-IN" altLang="zh-CN" dirty="0" smtClean="0"/>
              <a:t>( </a:t>
            </a:r>
            <a:r>
              <a:rPr kumimoji="1" lang="mr-IN" altLang="zh-CN" dirty="0" err="1" smtClean="0"/>
              <a:t>a:Int</a:t>
            </a:r>
            <a:r>
              <a:rPr kumimoji="1" lang="mr-IN" altLang="zh-CN" dirty="0" smtClean="0"/>
              <a:t>, </a:t>
            </a:r>
            <a:r>
              <a:rPr kumimoji="1" lang="mr-IN" altLang="zh-CN" dirty="0" err="1" smtClean="0"/>
              <a:t>b:Int</a:t>
            </a:r>
            <a:r>
              <a:rPr kumimoji="1" lang="mr-IN" altLang="zh-CN" dirty="0" smtClean="0"/>
              <a:t> ) : </a:t>
            </a:r>
            <a:r>
              <a:rPr kumimoji="1" lang="mr-IN" altLang="zh-CN" dirty="0" err="1" smtClean="0"/>
              <a:t>Int</a:t>
            </a:r>
            <a:r>
              <a:rPr kumimoji="1" lang="mr-IN" altLang="zh-CN" dirty="0" smtClean="0"/>
              <a:t> = {</a:t>
            </a:r>
            <a:r>
              <a:rPr kumimoji="1" lang="mr-IN" altLang="zh-CN" dirty="0" err="1" smtClean="0"/>
              <a:t>a+b</a:t>
            </a:r>
            <a:r>
              <a:rPr kumimoji="1" lang="mr-IN" altLang="zh-CN" dirty="0" smtClean="0"/>
              <a:t>}</a:t>
            </a:r>
            <a:endParaRPr kumimoji="1" lang="en-US" altLang="zh-CN" dirty="0" smtClean="0"/>
          </a:p>
          <a:p>
            <a:r>
              <a:rPr kumimoji="1" lang="mr-IN" altLang="zh-CN" dirty="0" err="1" smtClean="0"/>
              <a:t>def</a:t>
            </a:r>
            <a:r>
              <a:rPr kumimoji="1" lang="mr-IN" altLang="zh-CN" dirty="0" smtClean="0"/>
              <a:t> </a:t>
            </a:r>
            <a:r>
              <a:rPr kumimoji="1" lang="mr-IN" altLang="zh-CN" dirty="0" err="1" smtClean="0"/>
              <a:t>add</a:t>
            </a:r>
            <a:r>
              <a:rPr kumimoji="1" lang="mr-IN" altLang="zh-CN" dirty="0" smtClean="0"/>
              <a:t>( </a:t>
            </a:r>
            <a:r>
              <a:rPr kumimoji="1" lang="mr-IN" altLang="zh-CN" dirty="0" err="1" smtClean="0"/>
              <a:t>a:Int</a:t>
            </a:r>
            <a:r>
              <a:rPr kumimoji="1" lang="mr-IN" altLang="zh-CN" dirty="0" smtClean="0"/>
              <a:t>, </a:t>
            </a:r>
            <a:r>
              <a:rPr kumimoji="1" lang="mr-IN" altLang="zh-CN" dirty="0" err="1" smtClean="0"/>
              <a:t>b:Int</a:t>
            </a:r>
            <a:r>
              <a:rPr kumimoji="1" lang="mr-IN" altLang="zh-CN" dirty="0" smtClean="0"/>
              <a:t> ) = {</a:t>
            </a:r>
            <a:r>
              <a:rPr kumimoji="1" lang="mr-IN" altLang="zh-CN" dirty="0" err="1" smtClean="0"/>
              <a:t>a+b</a:t>
            </a:r>
            <a:r>
              <a:rPr kumimoji="1" lang="mr-IN" altLang="zh-CN" dirty="0" smtClean="0"/>
              <a:t>}</a:t>
            </a:r>
            <a:endParaRPr kumimoji="1" lang="en-US" altLang="zh-CN" dirty="0" smtClean="0"/>
          </a:p>
          <a:p>
            <a:r>
              <a:rPr kumimoji="1" lang="mr-IN" altLang="zh-CN" dirty="0" err="1" smtClean="0"/>
              <a:t>def</a:t>
            </a:r>
            <a:r>
              <a:rPr kumimoji="1" lang="mr-IN" altLang="zh-CN" dirty="0" smtClean="0"/>
              <a:t> </a:t>
            </a:r>
            <a:r>
              <a:rPr kumimoji="1" lang="mr-IN" altLang="zh-CN" dirty="0" err="1" smtClean="0"/>
              <a:t>add</a:t>
            </a:r>
            <a:r>
              <a:rPr kumimoji="1" lang="mr-IN" altLang="zh-CN" dirty="0" smtClean="0"/>
              <a:t>( </a:t>
            </a:r>
            <a:r>
              <a:rPr kumimoji="1" lang="mr-IN" altLang="zh-CN" dirty="0" err="1" smtClean="0"/>
              <a:t>a:Int</a:t>
            </a:r>
            <a:r>
              <a:rPr kumimoji="1" lang="mr-IN" altLang="zh-CN" dirty="0" smtClean="0"/>
              <a:t>, </a:t>
            </a:r>
            <a:r>
              <a:rPr kumimoji="1" lang="mr-IN" altLang="zh-CN" dirty="0" err="1" smtClean="0"/>
              <a:t>b:Int</a:t>
            </a:r>
            <a:r>
              <a:rPr kumimoji="1" lang="mr-IN" altLang="zh-CN" dirty="0" smtClean="0"/>
              <a:t> ) = </a:t>
            </a:r>
            <a:r>
              <a:rPr kumimoji="1" lang="mr-IN" altLang="zh-CN" dirty="0" err="1" smtClean="0"/>
              <a:t>a+b</a:t>
            </a:r>
            <a:endParaRPr kumimoji="1" lang="zh-CN" altLang="en-US" dirty="0"/>
          </a:p>
        </p:txBody>
      </p:sp>
      <p:sp>
        <p:nvSpPr>
          <p:cNvPr id="5" name="内容占位符 2"/>
          <p:cNvSpPr txBox="1">
            <a:spLocks/>
          </p:cNvSpPr>
          <p:nvPr/>
        </p:nvSpPr>
        <p:spPr>
          <a:xfrm>
            <a:off x="6243638" y="1825625"/>
            <a:ext cx="5405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dirty="0" err="1" smtClean="0"/>
              <a:t>def</a:t>
            </a:r>
            <a:r>
              <a:rPr kumimoji="1" lang="en-US" altLang="zh-CN" dirty="0" smtClean="0"/>
              <a:t> </a:t>
            </a:r>
            <a:r>
              <a:rPr kumimoji="1" lang="en-US" altLang="zh-CN" dirty="0" err="1" smtClean="0"/>
              <a:t>printHello</a:t>
            </a:r>
            <a:r>
              <a:rPr kumimoji="1" lang="en-US" altLang="zh-CN" dirty="0" smtClean="0"/>
              <a:t>() : Unit = {</a:t>
            </a:r>
            <a:r>
              <a:rPr kumimoji="1" lang="en-US" altLang="zh-CN" dirty="0" err="1" smtClean="0"/>
              <a:t>println</a:t>
            </a:r>
            <a:r>
              <a:rPr kumimoji="1" lang="en-US" altLang="zh-CN" dirty="0" smtClean="0"/>
              <a:t>("Hello, Scala!")}</a:t>
            </a:r>
          </a:p>
          <a:p>
            <a:r>
              <a:rPr kumimoji="1" lang="en-US" altLang="zh-CN" dirty="0" err="1" smtClean="0"/>
              <a:t>def</a:t>
            </a:r>
            <a:r>
              <a:rPr kumimoji="1" lang="en-US" altLang="zh-CN" dirty="0" smtClean="0"/>
              <a:t> </a:t>
            </a:r>
            <a:r>
              <a:rPr kumimoji="1" lang="en-US" altLang="zh-CN" dirty="0" err="1" smtClean="0"/>
              <a:t>printHello</a:t>
            </a:r>
            <a:r>
              <a:rPr kumimoji="1" lang="en-US" altLang="zh-CN" dirty="0" smtClean="0"/>
              <a:t>() = {</a:t>
            </a:r>
            <a:r>
              <a:rPr kumimoji="1" lang="en-US" altLang="zh-CN" dirty="0" err="1" smtClean="0"/>
              <a:t>println</a:t>
            </a:r>
            <a:r>
              <a:rPr kumimoji="1" lang="en-US" altLang="zh-CN" dirty="0" smtClean="0"/>
              <a:t>("Hello, Scala!")}</a:t>
            </a:r>
          </a:p>
          <a:p>
            <a:r>
              <a:rPr kumimoji="1" lang="en-US" altLang="zh-CN" dirty="0" err="1" smtClean="0"/>
              <a:t>def</a:t>
            </a:r>
            <a:r>
              <a:rPr kumimoji="1" lang="en-US" altLang="zh-CN" dirty="0" smtClean="0"/>
              <a:t> </a:t>
            </a:r>
            <a:r>
              <a:rPr kumimoji="1" lang="en-US" altLang="zh-CN" dirty="0" err="1" smtClean="0"/>
              <a:t>printHello</a:t>
            </a:r>
            <a:r>
              <a:rPr kumimoji="1" lang="en-US" altLang="zh-CN" dirty="0" smtClean="0"/>
              <a:t>() = </a:t>
            </a:r>
            <a:r>
              <a:rPr kumimoji="1" lang="en-US" altLang="zh-CN" dirty="0" err="1" smtClean="0"/>
              <a:t>println</a:t>
            </a:r>
            <a:r>
              <a:rPr kumimoji="1" lang="en-US" altLang="zh-CN" dirty="0" smtClean="0"/>
              <a:t>("Hello, Scala!")</a:t>
            </a:r>
          </a:p>
          <a:p>
            <a:r>
              <a:rPr kumimoji="1" lang="en-US" altLang="zh-CN" dirty="0" err="1" smtClean="0"/>
              <a:t>def</a:t>
            </a:r>
            <a:r>
              <a:rPr kumimoji="1" lang="en-US" altLang="zh-CN" dirty="0" smtClean="0"/>
              <a:t> </a:t>
            </a:r>
            <a:r>
              <a:rPr kumimoji="1" lang="en-US" altLang="zh-CN" dirty="0" err="1" smtClean="0"/>
              <a:t>printHello</a:t>
            </a:r>
            <a:r>
              <a:rPr kumimoji="1" lang="en-US" altLang="zh-CN" dirty="0" smtClean="0"/>
              <a:t> = </a:t>
            </a:r>
            <a:r>
              <a:rPr kumimoji="1" lang="en-US" altLang="zh-CN" dirty="0" err="1" smtClean="0"/>
              <a:t>println</a:t>
            </a:r>
            <a:r>
              <a:rPr kumimoji="1" lang="en-US" altLang="zh-CN" dirty="0" smtClean="0"/>
              <a:t>("Hello, Scala!")</a:t>
            </a:r>
            <a:endParaRPr kumimoji="1" lang="zh-CN" altLang="en-US" dirty="0"/>
          </a:p>
        </p:txBody>
      </p:sp>
    </p:spTree>
    <p:extLst>
      <p:ext uri="{BB962C8B-B14F-4D97-AF65-F5344CB8AC3E}">
        <p14:creationId xmlns:p14="http://schemas.microsoft.com/office/powerpoint/2010/main" val="158381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additive="base">
                                        <p:cTn id="4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a:t>
            </a:r>
            <a:r>
              <a:rPr lang="zh-CN" altLang="en-US" b="1" dirty="0" smtClean="0"/>
              <a:t> 函数 </a:t>
            </a:r>
            <a:r>
              <a:rPr lang="en-US" altLang="zh-CN" b="1" dirty="0" smtClean="0"/>
              <a:t>-</a:t>
            </a:r>
            <a:r>
              <a:rPr lang="zh-CN" altLang="en-US" b="1" dirty="0" smtClean="0"/>
              <a:t> 传名调用</a:t>
            </a: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838200" y="2319851"/>
            <a:ext cx="6698655" cy="3204368"/>
          </a:xfrm>
          <a:prstGeom prst="rect">
            <a:avLst/>
          </a:prstGeom>
        </p:spPr>
      </p:pic>
      <p:pic>
        <p:nvPicPr>
          <p:cNvPr id="5" name="内容占位符 3"/>
          <p:cNvPicPr>
            <a:picLocks noChangeAspect="1"/>
          </p:cNvPicPr>
          <p:nvPr/>
        </p:nvPicPr>
        <p:blipFill>
          <a:blip r:embed="rId4"/>
          <a:stretch>
            <a:fillRect/>
          </a:stretch>
        </p:blipFill>
        <p:spPr>
          <a:xfrm>
            <a:off x="7969184" y="2319851"/>
            <a:ext cx="3384616" cy="2586038"/>
          </a:xfrm>
          <a:prstGeom prst="rect">
            <a:avLst/>
          </a:prstGeom>
        </p:spPr>
      </p:pic>
    </p:spTree>
    <p:extLst>
      <p:ext uri="{BB962C8B-B14F-4D97-AF65-F5344CB8AC3E}">
        <p14:creationId xmlns:p14="http://schemas.microsoft.com/office/powerpoint/2010/main" val="11020934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a:t>函数 </a:t>
            </a:r>
            <a:r>
              <a:rPr lang="en-US" altLang="zh-CN" b="1" dirty="0"/>
              <a:t>- </a:t>
            </a:r>
            <a:r>
              <a:rPr lang="zh-CN" altLang="en-US" b="1" dirty="0"/>
              <a:t>可变参数</a:t>
            </a:r>
            <a:br>
              <a:rPr lang="zh-CN" altLang="en-US" b="1" dirty="0"/>
            </a:br>
            <a:endParaRPr kumimoji="1" lang="zh-CN" altLang="en-US" dirty="0"/>
          </a:p>
        </p:txBody>
      </p:sp>
      <p:sp>
        <p:nvSpPr>
          <p:cNvPr id="3" name="内容占位符 2"/>
          <p:cNvSpPr>
            <a:spLocks noGrp="1"/>
          </p:cNvSpPr>
          <p:nvPr>
            <p:ph idx="1"/>
          </p:nvPr>
        </p:nvSpPr>
        <p:spPr>
          <a:xfrm>
            <a:off x="838200" y="1825625"/>
            <a:ext cx="7377113" cy="4351338"/>
          </a:xfrm>
        </p:spPr>
        <p:txBody>
          <a:bodyPr/>
          <a:lstStyle/>
          <a:p>
            <a:r>
              <a:rPr kumimoji="1" lang="en-US" altLang="zh-CN" dirty="0" err="1" smtClean="0"/>
              <a:t>def</a:t>
            </a:r>
            <a:r>
              <a:rPr kumimoji="1" lang="en-US" altLang="zh-CN" dirty="0" smtClean="0"/>
              <a:t> </a:t>
            </a:r>
            <a:r>
              <a:rPr kumimoji="1" lang="en-US" altLang="zh-CN" dirty="0" err="1" smtClean="0"/>
              <a:t>printStrings</a:t>
            </a:r>
            <a:r>
              <a:rPr kumimoji="1" lang="en-US" altLang="zh-CN" dirty="0" smtClean="0"/>
              <a:t>( </a:t>
            </a:r>
            <a:r>
              <a:rPr kumimoji="1" lang="en-US" altLang="zh-CN" dirty="0" err="1" smtClean="0"/>
              <a:t>args</a:t>
            </a:r>
            <a:r>
              <a:rPr kumimoji="1" lang="en-US" altLang="zh-CN" dirty="0" smtClean="0"/>
              <a:t>: String* ) = {  	for( </a:t>
            </a:r>
            <a:r>
              <a:rPr kumimoji="1" lang="en-US" altLang="zh-CN" dirty="0" err="1" smtClean="0"/>
              <a:t>arg</a:t>
            </a:r>
            <a:r>
              <a:rPr kumimoji="1" lang="en-US" altLang="zh-CN" dirty="0" smtClean="0"/>
              <a:t> &lt;- </a:t>
            </a:r>
            <a:r>
              <a:rPr kumimoji="1" lang="en-US" altLang="zh-CN" dirty="0" err="1" smtClean="0"/>
              <a:t>args</a:t>
            </a:r>
            <a:r>
              <a:rPr kumimoji="1" lang="en-US" altLang="zh-CN" dirty="0" smtClean="0"/>
              <a:t> ){     	</a:t>
            </a:r>
            <a:r>
              <a:rPr kumimoji="1" lang="en-US" altLang="zh-CN" dirty="0" err="1" smtClean="0"/>
              <a:t>println</a:t>
            </a:r>
            <a:r>
              <a:rPr kumimoji="1" lang="en-US" altLang="zh-CN" dirty="0" smtClean="0"/>
              <a:t>(</a:t>
            </a:r>
            <a:r>
              <a:rPr kumimoji="1" lang="en-US" altLang="zh-CN" dirty="0" err="1" smtClean="0"/>
              <a:t>arg</a:t>
            </a:r>
            <a:r>
              <a:rPr kumimoji="1" lang="en-US" altLang="zh-CN" dirty="0" smtClean="0"/>
              <a:t>);  	}} </a:t>
            </a:r>
            <a:r>
              <a:rPr kumimoji="1" lang="en-US" altLang="zh-CN" dirty="0" err="1" smtClean="0"/>
              <a:t>printStrings</a:t>
            </a:r>
            <a:r>
              <a:rPr kumimoji="1" lang="en-US" altLang="zh-CN" dirty="0" smtClean="0"/>
              <a:t>("Hello", "Scala", "</a:t>
            </a:r>
            <a:r>
              <a:rPr kumimoji="1" lang="en-US" altLang="zh-CN" dirty="0" err="1" smtClean="0"/>
              <a:t>Hello","World</a:t>
            </a:r>
            <a:r>
              <a:rPr kumimoji="1" lang="en-US" altLang="zh-CN" dirty="0" smtClean="0"/>
              <a:t>");</a:t>
            </a:r>
            <a:endParaRPr kumimoji="1" lang="zh-CN" altLang="en-US" dirty="0"/>
          </a:p>
        </p:txBody>
      </p:sp>
      <p:pic>
        <p:nvPicPr>
          <p:cNvPr id="4" name="图片 3"/>
          <p:cNvPicPr>
            <a:picLocks noChangeAspect="1"/>
          </p:cNvPicPr>
          <p:nvPr/>
        </p:nvPicPr>
        <p:blipFill>
          <a:blip r:embed="rId2"/>
          <a:stretch>
            <a:fillRect/>
          </a:stretch>
        </p:blipFill>
        <p:spPr>
          <a:xfrm>
            <a:off x="838199" y="4001294"/>
            <a:ext cx="5867400" cy="1257300"/>
          </a:xfrm>
          <a:prstGeom prst="rect">
            <a:avLst/>
          </a:prstGeom>
        </p:spPr>
      </p:pic>
      <p:pic>
        <p:nvPicPr>
          <p:cNvPr id="5" name="图片 4"/>
          <p:cNvPicPr>
            <a:picLocks noChangeAspect="1"/>
          </p:cNvPicPr>
          <p:nvPr/>
        </p:nvPicPr>
        <p:blipFill>
          <a:blip r:embed="rId3"/>
          <a:stretch>
            <a:fillRect/>
          </a:stretch>
        </p:blipFill>
        <p:spPr>
          <a:xfrm>
            <a:off x="838199" y="1908969"/>
            <a:ext cx="7184897" cy="2008981"/>
          </a:xfrm>
          <a:prstGeom prst="rect">
            <a:avLst/>
          </a:prstGeom>
        </p:spPr>
      </p:pic>
    </p:spTree>
    <p:extLst>
      <p:ext uri="{BB962C8B-B14F-4D97-AF65-F5344CB8AC3E}">
        <p14:creationId xmlns:p14="http://schemas.microsoft.com/office/powerpoint/2010/main" val="837906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函数 </a:t>
            </a:r>
            <a:r>
              <a:rPr kumimoji="1" lang="mr-IN" altLang="zh-CN" b="1" dirty="0" smtClean="0"/>
              <a:t>–</a:t>
            </a:r>
            <a:r>
              <a:rPr kumimoji="1" lang="zh-CN" altLang="en-US" b="1" dirty="0" smtClean="0"/>
              <a:t> 内嵌函数</a:t>
            </a:r>
            <a:endParaRPr kumimoji="1" lang="zh-CN" altLang="en-US" b="1" dirty="0"/>
          </a:p>
        </p:txBody>
      </p:sp>
      <p:sp>
        <p:nvSpPr>
          <p:cNvPr id="8" name="内容占位符 7"/>
          <p:cNvSpPr>
            <a:spLocks noGrp="1"/>
          </p:cNvSpPr>
          <p:nvPr>
            <p:ph idx="1"/>
          </p:nvPr>
        </p:nvSpPr>
        <p:spPr>
          <a:xfrm>
            <a:off x="2386012" y="2337019"/>
            <a:ext cx="6478588" cy="3035300"/>
          </a:xfrm>
        </p:spPr>
        <p:txBody>
          <a:bodyPr/>
          <a:lstStyle/>
          <a:p>
            <a:r>
              <a:rPr lang="zh-CN" altLang="en-US" dirty="0" smtClean="0"/>
              <a:t> def factorial(i: Int): Int = {      def fact(i: Int, accumulator: Int): Int = {         if (i &lt;= 1)            accumulator         else            fact(i - 1, i * accumulator)      }      fact(i, 1)   }   factorial(5)</a:t>
            </a:r>
          </a:p>
          <a:p>
            <a:endParaRPr kumimoji="1" lang="zh-CN" altLang="en-US" dirty="0"/>
          </a:p>
        </p:txBody>
      </p:sp>
      <p:sp>
        <p:nvSpPr>
          <p:cNvPr id="5" name="矩形 4"/>
          <p:cNvSpPr/>
          <p:nvPr/>
        </p:nvSpPr>
        <p:spPr>
          <a:xfrm>
            <a:off x="838200" y="1690688"/>
            <a:ext cx="6096000" cy="646331"/>
          </a:xfrm>
          <a:prstGeom prst="rect">
            <a:avLst/>
          </a:prstGeom>
        </p:spPr>
        <p:txBody>
          <a:bodyPr>
            <a:spAutoFit/>
          </a:bodyPr>
          <a:lstStyle/>
          <a:p>
            <a:r>
              <a:rPr lang="zh-CN" altLang="en-US" b="0" i="0" dirty="0" smtClean="0">
                <a:solidFill>
                  <a:srgbClr val="333333"/>
                </a:solidFill>
                <a:effectLst/>
                <a:latin typeface="Microsoft Yahei" charset="-122"/>
              </a:rPr>
              <a:t>我们可以在 </a:t>
            </a:r>
            <a:r>
              <a:rPr lang="en-US" altLang="zh-CN" b="0" i="0" dirty="0" smtClean="0">
                <a:solidFill>
                  <a:srgbClr val="333333"/>
                </a:solidFill>
                <a:effectLst/>
                <a:latin typeface="Microsoft Yahei" charset="-122"/>
              </a:rPr>
              <a:t>Scala </a:t>
            </a:r>
            <a:r>
              <a:rPr lang="zh-CN" altLang="en-US" b="0" i="0" dirty="0" smtClean="0">
                <a:solidFill>
                  <a:srgbClr val="333333"/>
                </a:solidFill>
                <a:effectLst/>
                <a:latin typeface="Microsoft Yahei" charset="-122"/>
              </a:rPr>
              <a:t>函数内定义函数，定义在函数内的函数称之为内嵌函数或局部函数。</a:t>
            </a:r>
            <a:endParaRPr lang="zh-CN" altLang="en-US" dirty="0"/>
          </a:p>
        </p:txBody>
      </p:sp>
      <p:pic>
        <p:nvPicPr>
          <p:cNvPr id="10" name="图片 9"/>
          <p:cNvPicPr>
            <a:picLocks noChangeAspect="1"/>
          </p:cNvPicPr>
          <p:nvPr/>
        </p:nvPicPr>
        <p:blipFill>
          <a:blip r:embed="rId2"/>
          <a:stretch>
            <a:fillRect/>
          </a:stretch>
        </p:blipFill>
        <p:spPr>
          <a:xfrm>
            <a:off x="2386012" y="2337019"/>
            <a:ext cx="6451600" cy="3035300"/>
          </a:xfrm>
          <a:prstGeom prst="rect">
            <a:avLst/>
          </a:prstGeom>
        </p:spPr>
      </p:pic>
    </p:spTree>
    <p:extLst>
      <p:ext uri="{BB962C8B-B14F-4D97-AF65-F5344CB8AC3E}">
        <p14:creationId xmlns:p14="http://schemas.microsoft.com/office/powerpoint/2010/main" val="1647129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a:t>
            </a:r>
            <a:r>
              <a:rPr lang="zh-CN" altLang="en-US" b="1" dirty="0" smtClean="0"/>
              <a:t> 函数 </a:t>
            </a:r>
            <a:r>
              <a:rPr lang="en-US" altLang="zh-CN" b="1" dirty="0" smtClean="0"/>
              <a:t>- </a:t>
            </a:r>
            <a:r>
              <a:rPr lang="zh-CN" altLang="en-US" b="1" dirty="0"/>
              <a:t>偏应用</a:t>
            </a:r>
            <a:r>
              <a:rPr lang="zh-CN" altLang="en-US" b="1" dirty="0" smtClean="0"/>
              <a:t>函数</a:t>
            </a:r>
            <a:endParaRPr kumimoji="1" lang="zh-CN" altLang="en-US" dirty="0"/>
          </a:p>
        </p:txBody>
      </p:sp>
      <p:sp>
        <p:nvSpPr>
          <p:cNvPr id="3" name="内容占位符 2"/>
          <p:cNvSpPr>
            <a:spLocks noGrp="1"/>
          </p:cNvSpPr>
          <p:nvPr>
            <p:ph idx="1"/>
          </p:nvPr>
        </p:nvSpPr>
        <p:spPr>
          <a:xfrm>
            <a:off x="2700337" y="2227262"/>
            <a:ext cx="6657976" cy="3302000"/>
          </a:xfrm>
        </p:spPr>
        <p:txBody>
          <a:bodyPr/>
          <a:lstStyle/>
          <a:p>
            <a:r>
              <a:rPr kumimoji="1" lang="en-US" altLang="zh-CN" dirty="0" smtClean="0"/>
              <a:t>import </a:t>
            </a:r>
            <a:r>
              <a:rPr kumimoji="1" lang="en-US" altLang="zh-CN" dirty="0" err="1" smtClean="0"/>
              <a:t>java.util.Datedef</a:t>
            </a:r>
            <a:r>
              <a:rPr kumimoji="1" lang="en-US" altLang="zh-CN" dirty="0" smtClean="0"/>
              <a:t> </a:t>
            </a:r>
            <a:r>
              <a:rPr kumimoji="1" lang="en-US" altLang="zh-CN" dirty="0" err="1" smtClean="0"/>
              <a:t>logWithDate</a:t>
            </a:r>
            <a:r>
              <a:rPr kumimoji="1" lang="en-US" altLang="zh-CN" dirty="0" smtClean="0"/>
              <a:t>(message: String, date: Date) = {	</a:t>
            </a:r>
            <a:r>
              <a:rPr kumimoji="1" lang="en-US" altLang="zh-CN" dirty="0" err="1" smtClean="0"/>
              <a:t>println</a:t>
            </a:r>
            <a:r>
              <a:rPr kumimoji="1" lang="en-US" altLang="zh-CN" dirty="0" smtClean="0"/>
              <a:t>(message + "----" + date)}</a:t>
            </a:r>
            <a:r>
              <a:rPr kumimoji="1" lang="en-US" altLang="zh-CN" dirty="0" err="1" smtClean="0"/>
              <a:t>val</a:t>
            </a:r>
            <a:r>
              <a:rPr kumimoji="1" lang="en-US" altLang="zh-CN" dirty="0" smtClean="0"/>
              <a:t> log = </a:t>
            </a:r>
            <a:r>
              <a:rPr kumimoji="1" lang="en-US" altLang="zh-CN" dirty="0" err="1" smtClean="0"/>
              <a:t>logWithDate</a:t>
            </a:r>
            <a:r>
              <a:rPr kumimoji="1" lang="en-US" altLang="zh-CN" dirty="0" smtClean="0"/>
              <a:t>(_ : String, new Date())log("1")log("2")log("3")</a:t>
            </a:r>
            <a:endParaRPr kumimoji="1" lang="zh-CN" altLang="en-US" dirty="0"/>
          </a:p>
        </p:txBody>
      </p:sp>
      <p:pic>
        <p:nvPicPr>
          <p:cNvPr id="4" name="图片 3"/>
          <p:cNvPicPr>
            <a:picLocks noChangeAspect="1"/>
          </p:cNvPicPr>
          <p:nvPr/>
        </p:nvPicPr>
        <p:blipFill>
          <a:blip r:embed="rId2"/>
          <a:stretch>
            <a:fillRect/>
          </a:stretch>
        </p:blipFill>
        <p:spPr>
          <a:xfrm>
            <a:off x="838201" y="2112963"/>
            <a:ext cx="7213026" cy="2644776"/>
          </a:xfrm>
          <a:prstGeom prst="rect">
            <a:avLst/>
          </a:prstGeom>
        </p:spPr>
      </p:pic>
      <p:pic>
        <p:nvPicPr>
          <p:cNvPr id="5" name="图片 4"/>
          <p:cNvPicPr>
            <a:picLocks noChangeAspect="1"/>
          </p:cNvPicPr>
          <p:nvPr/>
        </p:nvPicPr>
        <p:blipFill>
          <a:blip r:embed="rId3"/>
          <a:stretch>
            <a:fillRect/>
          </a:stretch>
        </p:blipFill>
        <p:spPr>
          <a:xfrm>
            <a:off x="8020486" y="2697516"/>
            <a:ext cx="3333314" cy="1744956"/>
          </a:xfrm>
          <a:prstGeom prst="rect">
            <a:avLst/>
          </a:prstGeom>
        </p:spPr>
      </p:pic>
    </p:spTree>
    <p:extLst>
      <p:ext uri="{BB962C8B-B14F-4D97-AF65-F5344CB8AC3E}">
        <p14:creationId xmlns:p14="http://schemas.microsoft.com/office/powerpoint/2010/main" val="9063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什么是函数式编程思想？</a:t>
            </a:r>
            <a:endParaRPr kumimoji="1" lang="zh-CN" altLang="en-US" dirty="0"/>
          </a:p>
        </p:txBody>
      </p:sp>
      <p:sp>
        <p:nvSpPr>
          <p:cNvPr id="3" name="内容占位符 2"/>
          <p:cNvSpPr>
            <a:spLocks noGrp="1"/>
          </p:cNvSpPr>
          <p:nvPr>
            <p:ph idx="1"/>
          </p:nvPr>
        </p:nvSpPr>
        <p:spPr/>
        <p:txBody>
          <a:bodyPr/>
          <a:lstStyle/>
          <a:p>
            <a:pPr algn="ctr"/>
            <a:endParaRPr kumimoji="1" lang="en-US" altLang="zh-CN" dirty="0" smtClean="0"/>
          </a:p>
          <a:p>
            <a:pPr algn="ctr"/>
            <a:endParaRPr kumimoji="1" lang="en-US" altLang="zh-CN" dirty="0"/>
          </a:p>
          <a:p>
            <a:pPr algn="ctr"/>
            <a:endParaRPr kumimoji="1" lang="en-US" altLang="zh-CN" dirty="0"/>
          </a:p>
          <a:p>
            <a:pPr algn="ctr"/>
            <a:endParaRPr kumimoji="1" lang="en-US" altLang="zh-CN" dirty="0"/>
          </a:p>
          <a:p>
            <a:pPr algn="ctr"/>
            <a:r>
              <a:rPr kumimoji="1" lang="zh-CN" altLang="en-US" sz="3600" dirty="0" smtClean="0"/>
              <a:t>我讲完之后希望大家能告诉我</a:t>
            </a:r>
            <a:endParaRPr kumimoji="1" lang="en-US" altLang="zh-CN" sz="3600" dirty="0" smtClean="0"/>
          </a:p>
        </p:txBody>
      </p:sp>
    </p:spTree>
    <p:extLst>
      <p:ext uri="{BB962C8B-B14F-4D97-AF65-F5344CB8AC3E}">
        <p14:creationId xmlns:p14="http://schemas.microsoft.com/office/powerpoint/2010/main" val="17237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a:t>
            </a:r>
            <a:r>
              <a:rPr lang="zh-CN" altLang="en-US" b="1" dirty="0" smtClean="0"/>
              <a:t> 函数 </a:t>
            </a:r>
            <a:r>
              <a:rPr lang="en-US" altLang="zh-CN" b="1" dirty="0" smtClean="0"/>
              <a:t>- </a:t>
            </a:r>
            <a:r>
              <a:rPr lang="zh-CN" altLang="en-US" b="1" dirty="0"/>
              <a:t>递归</a:t>
            </a:r>
            <a:r>
              <a:rPr lang="zh-CN" altLang="en-US" b="1" dirty="0" smtClean="0"/>
              <a:t>函数</a:t>
            </a:r>
            <a:endParaRPr kumimoji="1" lang="zh-CN" altLang="en-US" dirty="0"/>
          </a:p>
        </p:txBody>
      </p:sp>
      <p:sp>
        <p:nvSpPr>
          <p:cNvPr id="3" name="内容占位符 2"/>
          <p:cNvSpPr>
            <a:spLocks noGrp="1"/>
          </p:cNvSpPr>
          <p:nvPr>
            <p:ph idx="1"/>
          </p:nvPr>
        </p:nvSpPr>
        <p:spPr>
          <a:xfrm>
            <a:off x="2710427" y="2614613"/>
            <a:ext cx="6915150" cy="2876550"/>
          </a:xfrm>
        </p:spPr>
        <p:txBody>
          <a:bodyPr/>
          <a:lstStyle/>
          <a:p>
            <a:r>
              <a:rPr kumimoji="1" lang="mr-IN" altLang="zh-CN" dirty="0" smtClean="0"/>
              <a:t> </a:t>
            </a:r>
            <a:r>
              <a:rPr kumimoji="1" lang="mr-IN" altLang="zh-CN" dirty="0" err="1" smtClean="0"/>
              <a:t>def</a:t>
            </a:r>
            <a:r>
              <a:rPr kumimoji="1" lang="mr-IN" altLang="zh-CN" dirty="0" smtClean="0"/>
              <a:t> </a:t>
            </a:r>
            <a:r>
              <a:rPr kumimoji="1" lang="mr-IN" altLang="zh-CN" dirty="0" err="1" smtClean="0"/>
              <a:t>factorial</a:t>
            </a:r>
            <a:r>
              <a:rPr kumimoji="1" lang="mr-IN" altLang="zh-CN" dirty="0" smtClean="0"/>
              <a:t>(</a:t>
            </a:r>
            <a:r>
              <a:rPr kumimoji="1" lang="mr-IN" altLang="zh-CN" dirty="0" err="1" smtClean="0"/>
              <a:t>n</a:t>
            </a:r>
            <a:r>
              <a:rPr kumimoji="1" lang="mr-IN" altLang="zh-CN" dirty="0" smtClean="0"/>
              <a:t>: </a:t>
            </a:r>
            <a:r>
              <a:rPr kumimoji="1" lang="mr-IN" altLang="zh-CN" dirty="0" err="1" smtClean="0"/>
              <a:t>BigInt</a:t>
            </a:r>
            <a:r>
              <a:rPr kumimoji="1" lang="mr-IN" altLang="zh-CN" dirty="0" smtClean="0"/>
              <a:t>): </a:t>
            </a:r>
            <a:r>
              <a:rPr kumimoji="1" lang="mr-IN" altLang="zh-CN" dirty="0" err="1" smtClean="0"/>
              <a:t>BigInt</a:t>
            </a:r>
            <a:r>
              <a:rPr kumimoji="1" lang="mr-IN" altLang="zh-CN" dirty="0" smtClean="0"/>
              <a:t> = {        </a:t>
            </a:r>
            <a:r>
              <a:rPr kumimoji="1" lang="mr-IN" altLang="zh-CN" dirty="0" err="1" smtClean="0"/>
              <a:t>if</a:t>
            </a:r>
            <a:r>
              <a:rPr kumimoji="1" lang="mr-IN" altLang="zh-CN" dirty="0" smtClean="0"/>
              <a:t> (</a:t>
            </a:r>
            <a:r>
              <a:rPr kumimoji="1" lang="mr-IN" altLang="zh-CN" dirty="0" err="1" smtClean="0"/>
              <a:t>n</a:t>
            </a:r>
            <a:r>
              <a:rPr kumimoji="1" lang="mr-IN" altLang="zh-CN" dirty="0" smtClean="0"/>
              <a:t> &lt;= 1)         1        </a:t>
            </a:r>
            <a:r>
              <a:rPr kumimoji="1" lang="mr-IN" altLang="zh-CN" dirty="0" err="1" smtClean="0"/>
              <a:t>else</a:t>
            </a:r>
            <a:r>
              <a:rPr kumimoji="1" lang="mr-IN" altLang="zh-CN" dirty="0" smtClean="0"/>
              <a:t>          </a:t>
            </a:r>
            <a:r>
              <a:rPr kumimoji="1" lang="mr-IN" altLang="zh-CN" dirty="0" err="1" smtClean="0"/>
              <a:t>n</a:t>
            </a:r>
            <a:r>
              <a:rPr kumimoji="1" lang="mr-IN" altLang="zh-CN" dirty="0" smtClean="0"/>
              <a:t> * </a:t>
            </a:r>
            <a:r>
              <a:rPr kumimoji="1" lang="mr-IN" altLang="zh-CN" dirty="0" err="1" smtClean="0"/>
              <a:t>factorial</a:t>
            </a:r>
            <a:r>
              <a:rPr kumimoji="1" lang="mr-IN" altLang="zh-CN" dirty="0" smtClean="0"/>
              <a:t>(</a:t>
            </a:r>
            <a:r>
              <a:rPr kumimoji="1" lang="mr-IN" altLang="zh-CN" dirty="0" err="1" smtClean="0"/>
              <a:t>n</a:t>
            </a:r>
            <a:r>
              <a:rPr kumimoji="1" lang="mr-IN" altLang="zh-CN" dirty="0" smtClean="0"/>
              <a:t> - 1)   }</a:t>
            </a:r>
            <a:endParaRPr kumimoji="1" lang="zh-CN" altLang="en-US" dirty="0"/>
          </a:p>
        </p:txBody>
      </p:sp>
      <p:pic>
        <p:nvPicPr>
          <p:cNvPr id="4" name="图片 3"/>
          <p:cNvPicPr>
            <a:picLocks noChangeAspect="1"/>
          </p:cNvPicPr>
          <p:nvPr/>
        </p:nvPicPr>
        <p:blipFill>
          <a:blip r:embed="rId2"/>
          <a:stretch>
            <a:fillRect/>
          </a:stretch>
        </p:blipFill>
        <p:spPr>
          <a:xfrm>
            <a:off x="2055183" y="2357438"/>
            <a:ext cx="8225638" cy="3033713"/>
          </a:xfrm>
          <a:prstGeom prst="rect">
            <a:avLst/>
          </a:prstGeom>
        </p:spPr>
      </p:pic>
    </p:spTree>
    <p:extLst>
      <p:ext uri="{BB962C8B-B14F-4D97-AF65-F5344CB8AC3E}">
        <p14:creationId xmlns:p14="http://schemas.microsoft.com/office/powerpoint/2010/main" val="7617497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函数 </a:t>
            </a:r>
            <a:r>
              <a:rPr kumimoji="1" lang="mr-IN" altLang="zh-CN" b="1" dirty="0" smtClean="0"/>
              <a:t>–</a:t>
            </a:r>
            <a:r>
              <a:rPr kumimoji="1" lang="zh-CN" altLang="en-US" b="1" dirty="0" smtClean="0"/>
              <a:t> 匿名函数</a:t>
            </a:r>
            <a:endParaRPr kumimoji="1" lang="zh-CN" altLang="en-US" b="1" dirty="0"/>
          </a:p>
        </p:txBody>
      </p:sp>
      <p:pic>
        <p:nvPicPr>
          <p:cNvPr id="5" name="内容占位符 4"/>
          <p:cNvPicPr>
            <a:picLocks noGrp="1" noChangeAspect="1"/>
          </p:cNvPicPr>
          <p:nvPr>
            <p:ph idx="1"/>
          </p:nvPr>
        </p:nvPicPr>
        <p:blipFill>
          <a:blip r:embed="rId3"/>
          <a:stretch>
            <a:fillRect/>
          </a:stretch>
        </p:blipFill>
        <p:spPr>
          <a:xfrm>
            <a:off x="3133315" y="2703443"/>
            <a:ext cx="5216935" cy="2357507"/>
          </a:xfrm>
          <a:prstGeom prst="rect">
            <a:avLst/>
          </a:prstGeom>
        </p:spPr>
      </p:pic>
      <p:pic>
        <p:nvPicPr>
          <p:cNvPr id="6" name="图片 5"/>
          <p:cNvPicPr>
            <a:picLocks noChangeAspect="1"/>
          </p:cNvPicPr>
          <p:nvPr/>
        </p:nvPicPr>
        <p:blipFill>
          <a:blip r:embed="rId4"/>
          <a:stretch>
            <a:fillRect/>
          </a:stretch>
        </p:blipFill>
        <p:spPr>
          <a:xfrm>
            <a:off x="3133315" y="5268300"/>
            <a:ext cx="2987117" cy="648786"/>
          </a:xfrm>
          <a:prstGeom prst="rect">
            <a:avLst/>
          </a:prstGeom>
        </p:spPr>
      </p:pic>
    </p:spTree>
    <p:extLst>
      <p:ext uri="{BB962C8B-B14F-4D97-AF65-F5344CB8AC3E}">
        <p14:creationId xmlns:p14="http://schemas.microsoft.com/office/powerpoint/2010/main" val="16860541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函数 </a:t>
            </a:r>
            <a:r>
              <a:rPr kumimoji="1" lang="mr-IN" altLang="zh-CN" b="1" dirty="0" smtClean="0"/>
              <a:t>–</a:t>
            </a:r>
            <a:r>
              <a:rPr kumimoji="1" lang="zh-CN" altLang="en-US" b="1" dirty="0" smtClean="0"/>
              <a:t> 泛型函数</a:t>
            </a:r>
            <a:endParaRPr kumimoji="1" lang="zh-CN" altLang="en-US" b="1" dirty="0"/>
          </a:p>
        </p:txBody>
      </p:sp>
      <p:sp>
        <p:nvSpPr>
          <p:cNvPr id="3" name="内容占位符 2"/>
          <p:cNvSpPr>
            <a:spLocks noGrp="1"/>
          </p:cNvSpPr>
          <p:nvPr>
            <p:ph idx="1"/>
          </p:nvPr>
        </p:nvSpPr>
        <p:spPr>
          <a:xfrm>
            <a:off x="3214688" y="2533649"/>
            <a:ext cx="8139112" cy="3643313"/>
          </a:xfrm>
        </p:spPr>
        <p:txBody>
          <a:bodyPr/>
          <a:lstStyle/>
          <a:p>
            <a:r>
              <a:rPr kumimoji="1" lang="mr-IN" altLang="zh-CN" dirty="0" err="1" smtClean="0"/>
              <a:t>def</a:t>
            </a:r>
            <a:r>
              <a:rPr kumimoji="1" lang="mr-IN" altLang="zh-CN" dirty="0" smtClean="0"/>
              <a:t> </a:t>
            </a:r>
            <a:r>
              <a:rPr kumimoji="1" lang="mr-IN" altLang="zh-CN" dirty="0" err="1" smtClean="0"/>
              <a:t>f</a:t>
            </a:r>
            <a:r>
              <a:rPr kumimoji="1" lang="mr-IN" altLang="zh-CN" dirty="0" smtClean="0"/>
              <a:t>[</a:t>
            </a:r>
            <a:r>
              <a:rPr kumimoji="1" lang="mr-IN" altLang="zh-CN" dirty="0" err="1" smtClean="0"/>
              <a:t>T</a:t>
            </a:r>
            <a:r>
              <a:rPr kumimoji="1" lang="mr-IN" altLang="zh-CN" dirty="0" smtClean="0"/>
              <a:t>](</a:t>
            </a:r>
            <a:r>
              <a:rPr kumimoji="1" lang="mr-IN" altLang="zh-CN" dirty="0" err="1" smtClean="0"/>
              <a:t>x</a:t>
            </a:r>
            <a:r>
              <a:rPr kumimoji="1" lang="mr-IN" altLang="zh-CN" dirty="0" smtClean="0"/>
              <a:t>: </a:t>
            </a:r>
            <a:r>
              <a:rPr kumimoji="1" lang="mr-IN" altLang="zh-CN" dirty="0" err="1" smtClean="0"/>
              <a:t>T</a:t>
            </a:r>
            <a:r>
              <a:rPr kumimoji="1" lang="mr-IN" altLang="zh-CN" dirty="0" smtClean="0"/>
              <a:t>) = "</a:t>
            </a:r>
            <a:r>
              <a:rPr kumimoji="1" lang="zh-CN" altLang="mr-IN" dirty="0" smtClean="0"/>
              <a:t>参数的值为</a:t>
            </a:r>
            <a:r>
              <a:rPr kumimoji="1" lang="mr-IN" altLang="zh-CN" dirty="0" smtClean="0"/>
              <a:t>:"+</a:t>
            </a:r>
            <a:r>
              <a:rPr kumimoji="1" lang="mr-IN" altLang="zh-CN" dirty="0" err="1" smtClean="0"/>
              <a:t>xf</a:t>
            </a:r>
            <a:r>
              <a:rPr kumimoji="1" lang="mr-IN" altLang="zh-CN" dirty="0" smtClean="0"/>
              <a:t>(1)</a:t>
            </a:r>
            <a:r>
              <a:rPr kumimoji="1" lang="mr-IN" altLang="zh-CN" dirty="0" err="1" smtClean="0"/>
              <a:t>f</a:t>
            </a:r>
            <a:r>
              <a:rPr kumimoji="1" lang="mr-IN" altLang="zh-CN" dirty="0" smtClean="0"/>
              <a:t>[</a:t>
            </a:r>
            <a:r>
              <a:rPr kumimoji="1" lang="mr-IN" altLang="zh-CN" dirty="0" err="1" smtClean="0"/>
              <a:t>String</a:t>
            </a:r>
            <a:r>
              <a:rPr kumimoji="1" lang="mr-IN" altLang="zh-CN" dirty="0" smtClean="0"/>
              <a:t>]("</a:t>
            </a:r>
            <a:r>
              <a:rPr kumimoji="1" lang="mr-IN" altLang="zh-CN" dirty="0" err="1" smtClean="0"/>
              <a:t>one</a:t>
            </a:r>
            <a:r>
              <a:rPr kumimoji="1" lang="mr-IN" altLang="zh-CN" dirty="0" smtClean="0"/>
              <a:t>")</a:t>
            </a:r>
            <a:endParaRPr kumimoji="1" lang="zh-CN" altLang="en-US" dirty="0"/>
          </a:p>
        </p:txBody>
      </p:sp>
      <p:pic>
        <p:nvPicPr>
          <p:cNvPr id="4" name="图片 3"/>
          <p:cNvPicPr>
            <a:picLocks noChangeAspect="1"/>
          </p:cNvPicPr>
          <p:nvPr/>
        </p:nvPicPr>
        <p:blipFill>
          <a:blip r:embed="rId2"/>
          <a:stretch>
            <a:fillRect/>
          </a:stretch>
        </p:blipFill>
        <p:spPr>
          <a:xfrm>
            <a:off x="1655323" y="2047875"/>
            <a:ext cx="8881353" cy="3771900"/>
          </a:xfrm>
          <a:prstGeom prst="rect">
            <a:avLst/>
          </a:prstGeom>
        </p:spPr>
      </p:pic>
    </p:spTree>
    <p:extLst>
      <p:ext uri="{BB962C8B-B14F-4D97-AF65-F5344CB8AC3E}">
        <p14:creationId xmlns:p14="http://schemas.microsoft.com/office/powerpoint/2010/main" val="9135934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a:t>
            </a:r>
            <a:r>
              <a:rPr lang="zh-CN" altLang="en-US" b="1" dirty="0" smtClean="0"/>
              <a:t> 函数 </a:t>
            </a:r>
            <a:r>
              <a:rPr lang="en-US" altLang="zh-CN" b="1" dirty="0" smtClean="0"/>
              <a:t>- </a:t>
            </a:r>
            <a:r>
              <a:rPr lang="zh-CN" altLang="en-US" b="1" dirty="0"/>
              <a:t>高阶函数</a:t>
            </a:r>
          </a:p>
        </p:txBody>
      </p:sp>
      <p:sp>
        <p:nvSpPr>
          <p:cNvPr id="5" name="内容占位符 4"/>
          <p:cNvSpPr>
            <a:spLocks noGrp="1"/>
          </p:cNvSpPr>
          <p:nvPr>
            <p:ph idx="1"/>
          </p:nvPr>
        </p:nvSpPr>
        <p:spPr/>
        <p:txBody>
          <a:bodyPr/>
          <a:lstStyle/>
          <a:p>
            <a:endParaRPr lang="en-US" altLang="zh-CN" dirty="0" smtClean="0"/>
          </a:p>
          <a:p>
            <a:endParaRPr lang="en-US" altLang="zh-CN" dirty="0"/>
          </a:p>
          <a:p>
            <a:r>
              <a:rPr lang="zh-CN" altLang="en-US" dirty="0" smtClean="0"/>
              <a:t>高阶</a:t>
            </a:r>
            <a:r>
              <a:rPr lang="zh-CN" altLang="en-US" dirty="0"/>
              <a:t>函数（</a:t>
            </a:r>
            <a:r>
              <a:rPr lang="en-US" altLang="zh-CN" dirty="0"/>
              <a:t>Higher-Order Function</a:t>
            </a:r>
            <a:r>
              <a:rPr lang="zh-CN" altLang="en-US" dirty="0"/>
              <a:t>）就是操作其他函数的函数。</a:t>
            </a:r>
          </a:p>
          <a:p>
            <a:endParaRPr lang="en-US" altLang="zh-CN" dirty="0" smtClean="0"/>
          </a:p>
          <a:p>
            <a:r>
              <a:rPr lang="zh-CN" altLang="en-US" dirty="0" smtClean="0"/>
              <a:t>高阶</a:t>
            </a:r>
            <a:r>
              <a:rPr lang="zh-CN" altLang="en-US" dirty="0"/>
              <a:t>函数可以</a:t>
            </a:r>
            <a:r>
              <a:rPr lang="zh-CN" altLang="en-US" dirty="0">
                <a:solidFill>
                  <a:srgbClr val="FF0000"/>
                </a:solidFill>
              </a:rPr>
              <a:t>使用其他函数作为参数</a:t>
            </a:r>
            <a:r>
              <a:rPr lang="zh-CN" altLang="en-US" dirty="0"/>
              <a:t>，或者</a:t>
            </a:r>
            <a:r>
              <a:rPr lang="zh-CN" altLang="en-US" dirty="0" smtClean="0">
                <a:solidFill>
                  <a:srgbClr val="FF0000"/>
                </a:solidFill>
              </a:rPr>
              <a:t>使用其他函数</a:t>
            </a:r>
            <a:r>
              <a:rPr lang="zh-CN" altLang="en-US" dirty="0">
                <a:solidFill>
                  <a:srgbClr val="FF0000"/>
                </a:solidFill>
              </a:rPr>
              <a:t>作为输出结果</a:t>
            </a:r>
            <a:r>
              <a:rPr lang="zh-CN" altLang="en-US" dirty="0"/>
              <a:t>。</a:t>
            </a:r>
          </a:p>
        </p:txBody>
      </p:sp>
    </p:spTree>
    <p:extLst>
      <p:ext uri="{BB962C8B-B14F-4D97-AF65-F5344CB8AC3E}">
        <p14:creationId xmlns:p14="http://schemas.microsoft.com/office/powerpoint/2010/main" val="1578482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t>高阶函数 示例</a:t>
            </a:r>
            <a:endParaRPr kumimoji="1" lang="zh-CN" altLang="en-US" b="1" dirty="0"/>
          </a:p>
        </p:txBody>
      </p:sp>
      <p:sp>
        <p:nvSpPr>
          <p:cNvPr id="3" name="内容占位符 2"/>
          <p:cNvSpPr>
            <a:spLocks noGrp="1"/>
          </p:cNvSpPr>
          <p:nvPr>
            <p:ph idx="1"/>
          </p:nvPr>
        </p:nvSpPr>
        <p:spPr>
          <a:xfrm>
            <a:off x="886882" y="2570161"/>
            <a:ext cx="10466917" cy="3606801"/>
          </a:xfrm>
        </p:spPr>
        <p:txBody>
          <a:bodyPr/>
          <a:lstStyle/>
          <a:p>
            <a:r>
              <a:rPr kumimoji="1" lang="mr-IN" altLang="zh-CN" dirty="0" err="1" smtClean="0"/>
              <a:t>def</a:t>
            </a:r>
            <a:r>
              <a:rPr kumimoji="1" lang="mr-IN" altLang="zh-CN" dirty="0" smtClean="0"/>
              <a:t> </a:t>
            </a:r>
            <a:r>
              <a:rPr kumimoji="1" lang="mr-IN" altLang="zh-CN" dirty="0" err="1" smtClean="0"/>
              <a:t>func</a:t>
            </a:r>
            <a:r>
              <a:rPr kumimoji="1" lang="mr-IN" altLang="zh-CN" dirty="0" smtClean="0"/>
              <a:t>(</a:t>
            </a:r>
            <a:r>
              <a:rPr kumimoji="1" lang="mr-IN" altLang="zh-CN" dirty="0" err="1" smtClean="0"/>
              <a:t>f</a:t>
            </a:r>
            <a:r>
              <a:rPr kumimoji="1" lang="mr-IN" altLang="zh-CN" dirty="0" smtClean="0"/>
              <a:t>: </a:t>
            </a:r>
            <a:r>
              <a:rPr kumimoji="1" lang="mr-IN" altLang="zh-CN" dirty="0" err="1" smtClean="0"/>
              <a:t>Int</a:t>
            </a:r>
            <a:r>
              <a:rPr kumimoji="1" lang="mr-IN" altLang="zh-CN" dirty="0" smtClean="0"/>
              <a:t> =&gt; </a:t>
            </a:r>
            <a:r>
              <a:rPr kumimoji="1" lang="mr-IN" altLang="zh-CN" dirty="0" err="1" smtClean="0"/>
              <a:t>String</a:t>
            </a:r>
            <a:r>
              <a:rPr kumimoji="1" lang="mr-IN" altLang="zh-CN" dirty="0" smtClean="0"/>
              <a:t>, </a:t>
            </a:r>
            <a:r>
              <a:rPr kumimoji="1" lang="mr-IN" altLang="zh-CN" dirty="0" err="1" smtClean="0"/>
              <a:t>v</a:t>
            </a:r>
            <a:r>
              <a:rPr kumimoji="1" lang="mr-IN" altLang="zh-CN" dirty="0" smtClean="0"/>
              <a:t>: </a:t>
            </a:r>
            <a:r>
              <a:rPr kumimoji="1" lang="mr-IN" altLang="zh-CN" dirty="0" err="1" smtClean="0"/>
              <a:t>Int</a:t>
            </a:r>
            <a:r>
              <a:rPr kumimoji="1" lang="mr-IN" altLang="zh-CN" dirty="0" smtClean="0"/>
              <a:t>) = </a:t>
            </a:r>
            <a:r>
              <a:rPr kumimoji="1" lang="mr-IN" altLang="zh-CN" dirty="0" err="1" smtClean="0"/>
              <a:t>f</a:t>
            </a:r>
            <a:r>
              <a:rPr kumimoji="1" lang="mr-IN" altLang="zh-CN" dirty="0" smtClean="0"/>
              <a:t>(</a:t>
            </a:r>
            <a:r>
              <a:rPr kumimoji="1" lang="mr-IN" altLang="zh-CN" dirty="0" err="1" smtClean="0"/>
              <a:t>v</a:t>
            </a:r>
            <a:r>
              <a:rPr kumimoji="1" lang="mr-IN" altLang="zh-CN" dirty="0" smtClean="0"/>
              <a:t>)</a:t>
            </a:r>
            <a:r>
              <a:rPr kumimoji="1" lang="mr-IN" altLang="zh-CN" dirty="0" err="1" smtClean="0"/>
              <a:t>def</a:t>
            </a:r>
            <a:r>
              <a:rPr kumimoji="1" lang="mr-IN" altLang="zh-CN" dirty="0" smtClean="0"/>
              <a:t> </a:t>
            </a:r>
            <a:r>
              <a:rPr kumimoji="1" lang="mr-IN" altLang="zh-CN" dirty="0" err="1" smtClean="0"/>
              <a:t>getF</a:t>
            </a:r>
            <a:r>
              <a:rPr kumimoji="1" lang="mr-IN" altLang="zh-CN" dirty="0" smtClean="0"/>
              <a:t>() = (</a:t>
            </a:r>
            <a:r>
              <a:rPr kumimoji="1" lang="mr-IN" altLang="zh-CN" dirty="0" err="1" smtClean="0"/>
              <a:t>a</a:t>
            </a:r>
            <a:r>
              <a:rPr kumimoji="1" lang="mr-IN" altLang="zh-CN" dirty="0" smtClean="0"/>
              <a:t>: </a:t>
            </a:r>
            <a:r>
              <a:rPr kumimoji="1" lang="mr-IN" altLang="zh-CN" dirty="0" err="1" smtClean="0"/>
              <a:t>Int</a:t>
            </a:r>
            <a:r>
              <a:rPr kumimoji="1" lang="mr-IN" altLang="zh-CN" dirty="0" smtClean="0"/>
              <a:t>) =&gt; a+1def </a:t>
            </a:r>
            <a:r>
              <a:rPr kumimoji="1" lang="mr-IN" altLang="zh-CN" dirty="0" err="1" smtClean="0"/>
              <a:t>getF</a:t>
            </a:r>
            <a:r>
              <a:rPr kumimoji="1" lang="mr-IN" altLang="zh-CN" dirty="0" smtClean="0"/>
              <a:t>() :</a:t>
            </a:r>
            <a:r>
              <a:rPr kumimoji="1" lang="mr-IN" altLang="zh-CN" dirty="0" err="1" smtClean="0"/>
              <a:t>Int</a:t>
            </a:r>
            <a:r>
              <a:rPr kumimoji="1" lang="mr-IN" altLang="zh-CN" dirty="0" smtClean="0"/>
              <a:t> =&gt; </a:t>
            </a:r>
            <a:r>
              <a:rPr kumimoji="1" lang="mr-IN" altLang="zh-CN" dirty="0" err="1" smtClean="0"/>
              <a:t>Int</a:t>
            </a:r>
            <a:r>
              <a:rPr kumimoji="1" lang="mr-IN" altLang="zh-CN" dirty="0" smtClean="0"/>
              <a:t> = (</a:t>
            </a:r>
            <a:r>
              <a:rPr kumimoji="1" lang="mr-IN" altLang="zh-CN" dirty="0" err="1" smtClean="0"/>
              <a:t>a</a:t>
            </a:r>
            <a:r>
              <a:rPr kumimoji="1" lang="mr-IN" altLang="zh-CN" dirty="0" smtClean="0"/>
              <a:t>: </a:t>
            </a:r>
            <a:r>
              <a:rPr kumimoji="1" lang="mr-IN" altLang="zh-CN" dirty="0" err="1" smtClean="0"/>
              <a:t>Int</a:t>
            </a:r>
            <a:r>
              <a:rPr kumimoji="1" lang="mr-IN" altLang="zh-CN" dirty="0" smtClean="0"/>
              <a:t>) =&gt; a+1</a:t>
            </a:r>
            <a:endParaRPr kumimoji="1" lang="zh-CN" altLang="en-US" dirty="0"/>
          </a:p>
        </p:txBody>
      </p:sp>
      <p:pic>
        <p:nvPicPr>
          <p:cNvPr id="4" name="图片 3"/>
          <p:cNvPicPr>
            <a:picLocks noChangeAspect="1"/>
          </p:cNvPicPr>
          <p:nvPr/>
        </p:nvPicPr>
        <p:blipFill>
          <a:blip r:embed="rId2"/>
          <a:stretch>
            <a:fillRect/>
          </a:stretch>
        </p:blipFill>
        <p:spPr>
          <a:xfrm>
            <a:off x="886882" y="2570161"/>
            <a:ext cx="10466917" cy="2730500"/>
          </a:xfrm>
          <a:prstGeom prst="rect">
            <a:avLst/>
          </a:prstGeom>
        </p:spPr>
      </p:pic>
    </p:spTree>
    <p:extLst>
      <p:ext uri="{BB962C8B-B14F-4D97-AF65-F5344CB8AC3E}">
        <p14:creationId xmlns:p14="http://schemas.microsoft.com/office/powerpoint/2010/main" val="14647550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a:t>
            </a:r>
            <a:r>
              <a:rPr lang="zh-CN" altLang="en-US" b="1" dirty="0" smtClean="0"/>
              <a:t> 函数</a:t>
            </a:r>
            <a:r>
              <a:rPr lang="en-US" altLang="zh-CN" b="1" dirty="0" smtClean="0"/>
              <a:t> -</a:t>
            </a:r>
            <a:r>
              <a:rPr lang="zh-CN" altLang="en-US" b="1" dirty="0"/>
              <a:t> </a:t>
            </a:r>
            <a:r>
              <a:rPr lang="zh-CN" altLang="en-US" b="1" dirty="0" smtClean="0"/>
              <a:t>柯里化</a:t>
            </a:r>
            <a:r>
              <a:rPr lang="en-US" altLang="zh-CN" b="1" dirty="0" smtClean="0"/>
              <a:t>(Currying)</a:t>
            </a:r>
            <a:r>
              <a:rPr lang="zh-CN" altLang="en-US" b="1" dirty="0" smtClean="0"/>
              <a:t>函数</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pic>
        <p:nvPicPr>
          <p:cNvPr id="4" name="内容占位符 3"/>
          <p:cNvPicPr>
            <a:picLocks noChangeAspect="1"/>
          </p:cNvPicPr>
          <p:nvPr/>
        </p:nvPicPr>
        <p:blipFill>
          <a:blip r:embed="rId2"/>
          <a:stretch>
            <a:fillRect/>
          </a:stretch>
        </p:blipFill>
        <p:spPr>
          <a:xfrm>
            <a:off x="2077939" y="2544761"/>
            <a:ext cx="8036122" cy="3184527"/>
          </a:xfrm>
          <a:prstGeom prst="rect">
            <a:avLst/>
          </a:prstGeom>
        </p:spPr>
      </p:pic>
    </p:spTree>
    <p:extLst>
      <p:ext uri="{BB962C8B-B14F-4D97-AF65-F5344CB8AC3E}">
        <p14:creationId xmlns:p14="http://schemas.microsoft.com/office/powerpoint/2010/main" val="15326764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闭包（</a:t>
            </a:r>
            <a:r>
              <a:rPr lang="en-US" altLang="zh-CN" dirty="0"/>
              <a:t> Closures </a:t>
            </a:r>
            <a:r>
              <a:rPr kumimoji="1" lang="zh-CN" altLang="en-US" b="1" dirty="0" smtClean="0"/>
              <a:t>）</a:t>
            </a:r>
            <a:endParaRPr kumimoji="1" lang="zh-CN" altLang="en-US" b="1" dirty="0"/>
          </a:p>
        </p:txBody>
      </p:sp>
      <p:sp>
        <p:nvSpPr>
          <p:cNvPr id="3" name="内容占位符 2"/>
          <p:cNvSpPr>
            <a:spLocks noGrp="1"/>
          </p:cNvSpPr>
          <p:nvPr>
            <p:ph idx="1"/>
          </p:nvPr>
        </p:nvSpPr>
        <p:spPr/>
        <p:txBody>
          <a:bodyPr/>
          <a:lstStyle/>
          <a:p>
            <a:r>
              <a:rPr lang="zh-CN" altLang="en-US" dirty="0"/>
              <a:t>闭包是一个函数，返回值依赖于声明在函数外部的一个或多个变量。</a:t>
            </a:r>
          </a:p>
          <a:p>
            <a:r>
              <a:rPr lang="zh-CN" altLang="en-US" dirty="0"/>
              <a:t>闭包通常来讲可以简单的认为是可以访问一个函数里面局部变量的另外一个函数</a:t>
            </a:r>
            <a:r>
              <a:rPr lang="zh-CN" altLang="en-US" dirty="0" smtClean="0"/>
              <a:t>。</a:t>
            </a:r>
            <a:endParaRPr lang="en-US" altLang="zh-CN" dirty="0" smtClean="0"/>
          </a:p>
          <a:p>
            <a:r>
              <a:rPr lang="en-US" altLang="zh-CN" dirty="0" err="1" smtClean="0"/>
              <a:t>def</a:t>
            </a:r>
            <a:r>
              <a:rPr lang="en-US" altLang="zh-CN" dirty="0" smtClean="0"/>
              <a:t> </a:t>
            </a:r>
            <a:r>
              <a:rPr lang="en-US" altLang="zh-CN" dirty="0" err="1" smtClean="0"/>
              <a:t>makAdd</a:t>
            </a:r>
            <a:r>
              <a:rPr lang="en-US" altLang="zh-CN" dirty="0" smtClean="0"/>
              <a:t>(more: </a:t>
            </a:r>
            <a:r>
              <a:rPr lang="en-US" altLang="zh-CN" dirty="0" err="1" smtClean="0"/>
              <a:t>Int</a:t>
            </a:r>
            <a:r>
              <a:rPr lang="en-US" altLang="zh-CN" dirty="0" smtClean="0"/>
              <a:t>) = (x: </a:t>
            </a:r>
            <a:r>
              <a:rPr lang="en-US" altLang="zh-CN" dirty="0" err="1" smtClean="0"/>
              <a:t>Int</a:t>
            </a:r>
            <a:r>
              <a:rPr lang="en-US" altLang="zh-CN" dirty="0" smtClean="0"/>
              <a:t>) =&gt; x + more</a:t>
            </a:r>
          </a:p>
          <a:p>
            <a:endParaRPr lang="en-US" altLang="zh-CN" dirty="0" smtClean="0"/>
          </a:p>
          <a:p>
            <a:endParaRPr lang="en-US" altLang="zh-CN" dirty="0"/>
          </a:p>
          <a:p>
            <a:r>
              <a:rPr lang="en-US" altLang="zh-CN" dirty="0" smtClean="0"/>
              <a:t>“</a:t>
            </a:r>
            <a:r>
              <a:rPr lang="en-US" altLang="zh-CN" dirty="0"/>
              <a:t>An object is data with functions. A closure is a function with data.” — John D. Cook</a:t>
            </a:r>
            <a:endParaRPr lang="zh-CN" altLang="en-US" dirty="0"/>
          </a:p>
        </p:txBody>
      </p:sp>
      <p:pic>
        <p:nvPicPr>
          <p:cNvPr id="4" name="图片 3"/>
          <p:cNvPicPr>
            <a:picLocks noChangeAspect="1"/>
          </p:cNvPicPr>
          <p:nvPr/>
        </p:nvPicPr>
        <p:blipFill>
          <a:blip r:embed="rId2"/>
          <a:stretch>
            <a:fillRect/>
          </a:stretch>
        </p:blipFill>
        <p:spPr>
          <a:xfrm>
            <a:off x="1779587" y="3592030"/>
            <a:ext cx="6988175" cy="584200"/>
          </a:xfrm>
          <a:prstGeom prst="rect">
            <a:avLst/>
          </a:prstGeom>
        </p:spPr>
      </p:pic>
    </p:spTree>
    <p:extLst>
      <p:ext uri="{BB962C8B-B14F-4D97-AF65-F5344CB8AC3E}">
        <p14:creationId xmlns:p14="http://schemas.microsoft.com/office/powerpoint/2010/main" val="626261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a:t>
            </a:r>
            <a:r>
              <a:rPr lang="zh-CN" altLang="en-US" b="1" dirty="0" smtClean="0"/>
              <a:t>字符串</a:t>
            </a:r>
            <a:r>
              <a:rPr lang="en-US" altLang="zh-CN" b="1" dirty="0" smtClean="0"/>
              <a:t>(String)</a:t>
            </a:r>
            <a:endParaRPr kumimoji="1" lang="zh-CN" altLang="en-US" b="1"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t>与</a:t>
            </a:r>
            <a:r>
              <a:rPr lang="en-US" altLang="zh-CN" dirty="0" err="1" smtClean="0"/>
              <a:t>java.lang.String</a:t>
            </a:r>
            <a:r>
              <a:rPr lang="zh-CN" altLang="en-US" dirty="0" smtClean="0"/>
              <a:t>完全一样</a:t>
            </a:r>
            <a:endParaRPr kumimoji="1" lang="zh-CN" altLang="en-US" dirty="0"/>
          </a:p>
        </p:txBody>
      </p:sp>
    </p:spTree>
    <p:extLst>
      <p:ext uri="{BB962C8B-B14F-4D97-AF65-F5344CB8AC3E}">
        <p14:creationId xmlns:p14="http://schemas.microsoft.com/office/powerpoint/2010/main" val="7677775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smtClean="0"/>
              <a:t>数组（</a:t>
            </a:r>
            <a:r>
              <a:rPr lang="en-US" altLang="zh-CN" b="1" dirty="0" smtClean="0"/>
              <a:t>Array</a:t>
            </a:r>
            <a:r>
              <a:rPr lang="zh-CN" altLang="en-US" b="1" dirty="0" smtClean="0"/>
              <a:t>）</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a:t>声明</a:t>
            </a:r>
            <a:r>
              <a:rPr lang="zh-CN" altLang="en-US" b="1" dirty="0" smtClean="0"/>
              <a:t>数组</a:t>
            </a:r>
            <a:endParaRPr lang="en-US" altLang="zh-CN" b="1" dirty="0" smtClean="0"/>
          </a:p>
          <a:p>
            <a:pPr lvl="1"/>
            <a:r>
              <a:rPr lang="en-US" altLang="zh-CN" dirty="0" err="1"/>
              <a:t>var</a:t>
            </a:r>
            <a:r>
              <a:rPr lang="en-US" altLang="zh-CN" dirty="0"/>
              <a:t> </a:t>
            </a:r>
            <a:r>
              <a:rPr lang="en-US" altLang="zh-CN" dirty="0" err="1" smtClean="0"/>
              <a:t>arr</a:t>
            </a:r>
            <a:r>
              <a:rPr lang="en-US" altLang="zh-CN" dirty="0" smtClean="0"/>
              <a:t> </a:t>
            </a:r>
            <a:r>
              <a:rPr lang="en-US" altLang="zh-CN" dirty="0"/>
              <a:t>= new Array[String](3</a:t>
            </a:r>
            <a:r>
              <a:rPr lang="en-US" altLang="zh-CN" dirty="0" smtClean="0"/>
              <a:t>)</a:t>
            </a:r>
            <a:endParaRPr lang="zh-CN" altLang="en-US" b="1" dirty="0"/>
          </a:p>
          <a:p>
            <a:r>
              <a:rPr lang="zh-CN" altLang="en-US" b="1" dirty="0" smtClean="0"/>
              <a:t>定义数组</a:t>
            </a:r>
            <a:endParaRPr lang="en-US" altLang="zh-CN" b="1" dirty="0" smtClean="0"/>
          </a:p>
          <a:p>
            <a:pPr lvl="1"/>
            <a:r>
              <a:rPr lang="en-US" altLang="zh-CN" dirty="0" err="1" smtClean="0"/>
              <a:t>var</a:t>
            </a:r>
            <a:r>
              <a:rPr lang="en-US" altLang="zh-CN" dirty="0" smtClean="0"/>
              <a:t> </a:t>
            </a:r>
            <a:r>
              <a:rPr lang="en-US" altLang="zh-CN" dirty="0" err="1" smtClean="0"/>
              <a:t>arr</a:t>
            </a:r>
            <a:r>
              <a:rPr lang="en-US" altLang="zh-CN" dirty="0" smtClean="0"/>
              <a:t> = Array("Scala", "Java", "Objective-C")</a:t>
            </a:r>
          </a:p>
          <a:p>
            <a:r>
              <a:rPr lang="zh-CN" altLang="en-US" b="1" dirty="0" smtClean="0"/>
              <a:t>遍历数组</a:t>
            </a:r>
            <a:endParaRPr lang="en-US" altLang="zh-CN" b="1" dirty="0"/>
          </a:p>
          <a:p>
            <a:pPr lvl="1"/>
            <a:r>
              <a:rPr lang="en-US" altLang="zh-CN" dirty="0" smtClean="0"/>
              <a:t>for ( x &lt;- </a:t>
            </a:r>
            <a:r>
              <a:rPr lang="en-US" altLang="zh-CN" dirty="0" err="1" smtClean="0"/>
              <a:t>arr</a:t>
            </a:r>
            <a:r>
              <a:rPr lang="en-US" altLang="zh-CN" dirty="0" smtClean="0"/>
              <a:t>)</a:t>
            </a:r>
            <a:endParaRPr lang="en-US" altLang="zh-CN" b="1" dirty="0" smtClean="0"/>
          </a:p>
          <a:p>
            <a:r>
              <a:rPr lang="zh-CN" altLang="en-US" b="1" dirty="0" smtClean="0"/>
              <a:t>定义二维数组</a:t>
            </a:r>
            <a:endParaRPr lang="en-US" altLang="zh-CN" b="1" dirty="0" smtClean="0"/>
          </a:p>
          <a:p>
            <a:pPr marL="685800" lvl="2">
              <a:spcBef>
                <a:spcPts val="1000"/>
              </a:spcBef>
            </a:pPr>
            <a:r>
              <a:rPr lang="en-US" altLang="zh-CN" sz="2400" dirty="0" err="1" smtClean="0"/>
              <a:t>var</a:t>
            </a:r>
            <a:r>
              <a:rPr lang="en-US" altLang="zh-CN" sz="2400" dirty="0" smtClean="0"/>
              <a:t> </a:t>
            </a:r>
            <a:r>
              <a:rPr lang="en-US" altLang="zh-CN" sz="2400" dirty="0" err="1" smtClean="0"/>
              <a:t>myMatrix</a:t>
            </a:r>
            <a:r>
              <a:rPr lang="en-US" altLang="zh-CN" sz="2400" dirty="0" smtClean="0"/>
              <a:t> = </a:t>
            </a:r>
            <a:r>
              <a:rPr lang="en-US" altLang="zh-CN" sz="2400" dirty="0" err="1" smtClean="0"/>
              <a:t>Array.ofDim</a:t>
            </a:r>
            <a:r>
              <a:rPr lang="en-US" altLang="zh-CN" sz="2400" dirty="0" smtClean="0"/>
              <a:t>[</a:t>
            </a:r>
            <a:r>
              <a:rPr lang="en-US" altLang="zh-CN" sz="2400" dirty="0" err="1" smtClean="0"/>
              <a:t>Int</a:t>
            </a:r>
            <a:r>
              <a:rPr lang="en-US" altLang="zh-CN" sz="2400" dirty="0" smtClean="0"/>
              <a:t>](3,3)</a:t>
            </a:r>
            <a:r>
              <a:rPr lang="en-US" altLang="zh-CN" b="1" dirty="0" smtClean="0"/>
              <a:t>	</a:t>
            </a:r>
          </a:p>
          <a:p>
            <a:pPr marL="228600" lvl="1">
              <a:spcBef>
                <a:spcPts val="1000"/>
              </a:spcBef>
            </a:pPr>
            <a:r>
              <a:rPr lang="zh-CN" altLang="en-US" sz="2800" b="1" dirty="0" smtClean="0"/>
              <a:t>查阅文档</a:t>
            </a:r>
            <a:endParaRPr lang="en-US" altLang="zh-CN" sz="2800" b="1" dirty="0" smtClean="0"/>
          </a:p>
          <a:p>
            <a:pPr marL="685800" lvl="2">
              <a:spcBef>
                <a:spcPts val="1000"/>
              </a:spcBef>
            </a:pPr>
            <a:r>
              <a:rPr kumimoji="1" lang="en-US" altLang="zh-CN" dirty="0" smtClean="0">
                <a:hlinkClick r:id="rId3"/>
              </a:rPr>
              <a:t>http://www.scala-lang.org/api/current/scala/Array.html</a:t>
            </a:r>
            <a:endParaRPr kumimoji="1" lang="zh-CN" altLang="en-US" dirty="0" smtClean="0"/>
          </a:p>
          <a:p>
            <a:pPr lvl="1"/>
            <a:endParaRPr lang="en-US" altLang="zh-CN" b="1" dirty="0" smtClean="0"/>
          </a:p>
        </p:txBody>
      </p:sp>
    </p:spTree>
    <p:extLst>
      <p:ext uri="{BB962C8B-B14F-4D97-AF65-F5344CB8AC3E}">
        <p14:creationId xmlns:p14="http://schemas.microsoft.com/office/powerpoint/2010/main" val="1955145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kumimoji="1" lang="en-US" altLang="zh-CN" dirty="0" smtClean="0"/>
              <a:t>Array</a:t>
            </a:r>
            <a:r>
              <a:rPr kumimoji="1" lang="zh-CN" altLang="en-US" dirty="0" smtClean="0"/>
              <a:t>常用方法</a:t>
            </a:r>
            <a:endParaRPr kumimoji="1" lang="zh-CN" altLang="en-US" dirty="0"/>
          </a:p>
        </p:txBody>
      </p:sp>
      <p:graphicFrame>
        <p:nvGraphicFramePr>
          <p:cNvPr id="4" name="内容占位符 3"/>
          <p:cNvGraphicFramePr>
            <a:graphicFrameLocks noGrp="1"/>
          </p:cNvGraphicFramePr>
          <p:nvPr>
            <p:ph idx="1"/>
          </p:nvPr>
        </p:nvGraphicFramePr>
        <p:xfrm>
          <a:off x="4510991" y="1825626"/>
          <a:ext cx="3170018" cy="4351336"/>
        </p:xfrm>
        <a:graphic>
          <a:graphicData uri="http://schemas.openxmlformats.org/drawingml/2006/table">
            <a:tbl>
              <a:tblPr/>
              <a:tblGrid>
                <a:gridCol w="130646"/>
                <a:gridCol w="3039372"/>
              </a:tblGrid>
              <a:tr h="213829">
                <a:tc>
                  <a:txBody>
                    <a:bodyPr/>
                    <a:lstStyle/>
                    <a:p>
                      <a:pPr algn="l" fontAlgn="t"/>
                      <a:r>
                        <a:rPr lang="zh-CN" altLang="en-US" sz="600">
                          <a:solidFill>
                            <a:srgbClr val="FFFFFF"/>
                          </a:solidFill>
                          <a:effectLst/>
                        </a:rPr>
                        <a:t>序号</a:t>
                      </a:r>
                    </a:p>
                  </a:txBody>
                  <a:tcPr marL="13038" marR="13038" marT="13038" marB="1303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600">
                          <a:solidFill>
                            <a:srgbClr val="FFFFFF"/>
                          </a:solidFill>
                          <a:effectLst/>
                        </a:rPr>
                        <a:t>方法和描述</a:t>
                      </a:r>
                    </a:p>
                  </a:txBody>
                  <a:tcPr marL="13038" marR="13038" marT="13038" marB="1303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342474">
                <a:tc>
                  <a:txBody>
                    <a:bodyPr/>
                    <a:lstStyle/>
                    <a:p>
                      <a:pPr fontAlgn="t"/>
                      <a:r>
                        <a:rPr lang="en-US" altLang="zh-CN" sz="600">
                          <a:effectLst/>
                        </a:rPr>
                        <a:t>1</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600" b="1">
                          <a:effectLst/>
                          <a:latin typeface="Microsoft Yahei" charset="-122"/>
                        </a:rPr>
                        <a:t>def apply( x: T, xs: T* ): Array[T]</a:t>
                      </a:r>
                      <a:endParaRPr lang="en-US" sz="600">
                        <a:effectLst/>
                        <a:latin typeface="Microsoft Yahei" charset="-122"/>
                      </a:endParaRPr>
                    </a:p>
                    <a:p>
                      <a:pPr fontAlgn="t"/>
                      <a:r>
                        <a:rPr lang="en-US" sz="600">
                          <a:effectLst/>
                          <a:latin typeface="Microsoft Yahei" charset="-122"/>
                        </a:rPr>
                        <a:t>创建指定对象 T 的数组, T 的值可以是 Unit, Double, Float, Long, Int, Char, Short, Byte, Boolean。</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48598">
                <a:tc>
                  <a:txBody>
                    <a:bodyPr/>
                    <a:lstStyle/>
                    <a:p>
                      <a:pPr fontAlgn="t"/>
                      <a:r>
                        <a:rPr lang="is-IS" sz="600">
                          <a:effectLst/>
                        </a:rPr>
                        <a:t>2</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mr-IN" sz="600" b="1">
                          <a:effectLst/>
                          <a:latin typeface="Microsoft Yahei" charset="-122"/>
                        </a:rPr>
                        <a:t>def concat[T]( xss: Array[T]* ): Array[T]</a:t>
                      </a:r>
                      <a:endParaRPr lang="mr-IN" sz="600">
                        <a:effectLst/>
                        <a:latin typeface="Microsoft Yahei" charset="-122"/>
                      </a:endParaRPr>
                    </a:p>
                    <a:p>
                      <a:pPr fontAlgn="t"/>
                      <a:r>
                        <a:rPr lang="mr-IN" sz="600">
                          <a:effectLst/>
                          <a:latin typeface="Microsoft Yahei" charset="-122"/>
                        </a:rPr>
                        <a:t>合并数组</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36351">
                <a:tc>
                  <a:txBody>
                    <a:bodyPr/>
                    <a:lstStyle/>
                    <a:p>
                      <a:pPr fontAlgn="t"/>
                      <a:r>
                        <a:rPr lang="en-US" altLang="zh-CN" sz="600">
                          <a:effectLst/>
                        </a:rPr>
                        <a:t>3</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600" b="1">
                          <a:effectLst/>
                          <a:latin typeface="Microsoft Yahei" charset="-122"/>
                        </a:rPr>
                        <a:t>def copy( src: AnyRef, srcPos: Int, dest: AnyRef, destPos: Int, length: Int ): Unit</a:t>
                      </a:r>
                      <a:endParaRPr lang="en-US" sz="600">
                        <a:effectLst/>
                        <a:latin typeface="Microsoft Yahei" charset="-122"/>
                      </a:endParaRPr>
                    </a:p>
                    <a:p>
                      <a:pPr fontAlgn="t"/>
                      <a:r>
                        <a:rPr lang="en-US" sz="600">
                          <a:effectLst/>
                          <a:latin typeface="Microsoft Yahei" charset="-122"/>
                        </a:rPr>
                        <a:t>复制一个数组到另一个数组上。相等于 Java's System.arraycopy(src, srcPos, dest, destPos, length)。</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48598">
                <a:tc>
                  <a:txBody>
                    <a:bodyPr/>
                    <a:lstStyle/>
                    <a:p>
                      <a:pPr fontAlgn="t"/>
                      <a:r>
                        <a:rPr lang="en-US" altLang="zh-CN" sz="600">
                          <a:effectLst/>
                        </a:rPr>
                        <a:t>4</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600" b="1">
                          <a:effectLst/>
                          <a:latin typeface="Microsoft Yahei" charset="-122"/>
                        </a:rPr>
                        <a:t>def empty[T]: Array[T]</a:t>
                      </a:r>
                      <a:endParaRPr lang="en-US" sz="600">
                        <a:effectLst/>
                        <a:latin typeface="Microsoft Yahei" charset="-122"/>
                      </a:endParaRPr>
                    </a:p>
                    <a:p>
                      <a:pPr fontAlgn="t"/>
                      <a:r>
                        <a:rPr lang="en-US" sz="600">
                          <a:effectLst/>
                          <a:latin typeface="Microsoft Yahei" charset="-122"/>
                        </a:rPr>
                        <a:t>返回长度为 0 的数组</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36351">
                <a:tc>
                  <a:txBody>
                    <a:bodyPr/>
                    <a:lstStyle/>
                    <a:p>
                      <a:pPr fontAlgn="t"/>
                      <a:r>
                        <a:rPr lang="en-US" altLang="zh-CN" sz="600">
                          <a:effectLst/>
                        </a:rPr>
                        <a:t>5</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mr-IN" sz="600" b="1">
                          <a:effectLst/>
                          <a:latin typeface="Microsoft Yahei" charset="-122"/>
                        </a:rPr>
                        <a:t>def iterate[T]( start: T, len: Int )( f: (T) =&gt; T ): Array[T]</a:t>
                      </a:r>
                      <a:endParaRPr lang="mr-IN" sz="600">
                        <a:effectLst/>
                        <a:latin typeface="Microsoft Yahei" charset="-122"/>
                      </a:endParaRPr>
                    </a:p>
                    <a:p>
                      <a:pPr fontAlgn="t"/>
                      <a:r>
                        <a:rPr lang="mr-IN" sz="600">
                          <a:effectLst/>
                          <a:latin typeface="Microsoft Yahei" charset="-122"/>
                        </a:rPr>
                        <a:t>返回指定长度数组，每个数组元素为指定函数的返回值。</a:t>
                      </a:r>
                    </a:p>
                    <a:p>
                      <a:pPr fontAlgn="t"/>
                      <a:r>
                        <a:rPr lang="mr-IN" sz="600">
                          <a:effectLst/>
                          <a:latin typeface="Microsoft Yahei" charset="-122"/>
                        </a:rPr>
                        <a:t>以上实例数组初始值为 0，长度为 3，计算函数为</a:t>
                      </a:r>
                      <a:r>
                        <a:rPr lang="mr-IN" sz="600" b="1">
                          <a:effectLst/>
                          <a:latin typeface="Microsoft Yahei" charset="-122"/>
                        </a:rPr>
                        <a:t>a=&gt;a+1</a:t>
                      </a:r>
                      <a:r>
                        <a:rPr lang="mr-IN" sz="600">
                          <a:effectLst/>
                          <a:latin typeface="Microsoft Yahei" charset="-122"/>
                        </a:rPr>
                        <a:t>：</a:t>
                      </a:r>
                    </a:p>
                    <a:p>
                      <a:pPr fontAlgn="t"/>
                      <a:r>
                        <a:rPr lang="mr-IN" sz="600">
                          <a:solidFill>
                            <a:srgbClr val="000000"/>
                          </a:solidFill>
                          <a:effectLst/>
                        </a:rPr>
                        <a:t>scala</a:t>
                      </a:r>
                      <a:r>
                        <a:rPr lang="mr-IN" sz="600">
                          <a:solidFill>
                            <a:srgbClr val="666600"/>
                          </a:solidFill>
                          <a:effectLst/>
                        </a:rPr>
                        <a:t>&gt;</a:t>
                      </a:r>
                      <a:r>
                        <a:rPr lang="mr-IN" sz="600">
                          <a:solidFill>
                            <a:srgbClr val="000000"/>
                          </a:solidFill>
                          <a:effectLst/>
                        </a:rPr>
                        <a:t> </a:t>
                      </a:r>
                      <a:r>
                        <a:rPr lang="mr-IN" sz="600">
                          <a:solidFill>
                            <a:srgbClr val="660066"/>
                          </a:solidFill>
                          <a:effectLst/>
                        </a:rPr>
                        <a:t>Array</a:t>
                      </a:r>
                      <a:r>
                        <a:rPr lang="mr-IN" sz="600">
                          <a:solidFill>
                            <a:srgbClr val="666600"/>
                          </a:solidFill>
                          <a:effectLst/>
                        </a:rPr>
                        <a:t>.</a:t>
                      </a:r>
                      <a:r>
                        <a:rPr lang="mr-IN" sz="600">
                          <a:solidFill>
                            <a:srgbClr val="000000"/>
                          </a:solidFill>
                          <a:effectLst/>
                        </a:rPr>
                        <a:t>iterate</a:t>
                      </a:r>
                      <a:r>
                        <a:rPr lang="mr-IN" sz="600">
                          <a:solidFill>
                            <a:srgbClr val="666600"/>
                          </a:solidFill>
                          <a:effectLst/>
                        </a:rPr>
                        <a:t>(</a:t>
                      </a:r>
                      <a:r>
                        <a:rPr lang="mr-IN" sz="600">
                          <a:solidFill>
                            <a:srgbClr val="006666"/>
                          </a:solidFill>
                          <a:effectLst/>
                        </a:rPr>
                        <a:t>0</a:t>
                      </a:r>
                      <a:r>
                        <a:rPr lang="mr-IN" sz="600">
                          <a:solidFill>
                            <a:srgbClr val="666600"/>
                          </a:solidFill>
                          <a:effectLst/>
                        </a:rPr>
                        <a:t>,</a:t>
                      </a:r>
                      <a:r>
                        <a:rPr lang="mr-IN" sz="600">
                          <a:solidFill>
                            <a:srgbClr val="006666"/>
                          </a:solidFill>
                          <a:effectLst/>
                        </a:rPr>
                        <a:t>3</a:t>
                      </a:r>
                      <a:r>
                        <a:rPr lang="mr-IN" sz="600">
                          <a:solidFill>
                            <a:srgbClr val="666600"/>
                          </a:solidFill>
                          <a:effectLst/>
                        </a:rPr>
                        <a:t>)(</a:t>
                      </a:r>
                      <a:r>
                        <a:rPr lang="mr-IN" sz="600">
                          <a:solidFill>
                            <a:srgbClr val="000000"/>
                          </a:solidFill>
                          <a:effectLst/>
                        </a:rPr>
                        <a:t>a</a:t>
                      </a:r>
                      <a:r>
                        <a:rPr lang="mr-IN" sz="600">
                          <a:solidFill>
                            <a:srgbClr val="666600"/>
                          </a:solidFill>
                          <a:effectLst/>
                        </a:rPr>
                        <a:t>=&gt;</a:t>
                      </a:r>
                      <a:r>
                        <a:rPr lang="mr-IN" sz="600">
                          <a:solidFill>
                            <a:srgbClr val="000000"/>
                          </a:solidFill>
                          <a:effectLst/>
                        </a:rPr>
                        <a:t>a</a:t>
                      </a:r>
                      <a:r>
                        <a:rPr lang="mr-IN" sz="600">
                          <a:solidFill>
                            <a:srgbClr val="666600"/>
                          </a:solidFill>
                          <a:effectLst/>
                        </a:rPr>
                        <a:t>+</a:t>
                      </a:r>
                      <a:r>
                        <a:rPr lang="mr-IN" sz="600">
                          <a:solidFill>
                            <a:srgbClr val="006666"/>
                          </a:solidFill>
                          <a:effectLst/>
                        </a:rPr>
                        <a:t>1</a:t>
                      </a:r>
                      <a:r>
                        <a:rPr lang="mr-IN" sz="600">
                          <a:solidFill>
                            <a:srgbClr val="666600"/>
                          </a:solidFill>
                          <a:effectLst/>
                        </a:rPr>
                        <a:t>)</a:t>
                      </a:r>
                      <a:r>
                        <a:rPr lang="mr-IN" sz="600">
                          <a:solidFill>
                            <a:srgbClr val="000000"/>
                          </a:solidFill>
                          <a:effectLst/>
                        </a:rPr>
                        <a:t> res1</a:t>
                      </a:r>
                      <a:r>
                        <a:rPr lang="mr-IN" sz="600">
                          <a:solidFill>
                            <a:srgbClr val="666600"/>
                          </a:solidFill>
                          <a:effectLst/>
                        </a:rPr>
                        <a:t>:</a:t>
                      </a:r>
                      <a:r>
                        <a:rPr lang="mr-IN" sz="600">
                          <a:solidFill>
                            <a:srgbClr val="000000"/>
                          </a:solidFill>
                          <a:effectLst/>
                        </a:rPr>
                        <a:t> </a:t>
                      </a:r>
                      <a:r>
                        <a:rPr lang="mr-IN" sz="600">
                          <a:solidFill>
                            <a:srgbClr val="660066"/>
                          </a:solidFill>
                          <a:effectLst/>
                        </a:rPr>
                        <a:t>Array</a:t>
                      </a:r>
                      <a:r>
                        <a:rPr lang="mr-IN" sz="600">
                          <a:solidFill>
                            <a:srgbClr val="666600"/>
                          </a:solidFill>
                          <a:effectLst/>
                        </a:rPr>
                        <a:t>[</a:t>
                      </a:r>
                      <a:r>
                        <a:rPr lang="mr-IN" sz="600">
                          <a:solidFill>
                            <a:srgbClr val="660066"/>
                          </a:solidFill>
                          <a:effectLst/>
                        </a:rPr>
                        <a:t>Int</a:t>
                      </a:r>
                      <a:r>
                        <a:rPr lang="mr-IN" sz="600">
                          <a:solidFill>
                            <a:srgbClr val="666600"/>
                          </a:solidFill>
                          <a:effectLst/>
                        </a:rPr>
                        <a:t>]</a:t>
                      </a:r>
                      <a:r>
                        <a:rPr lang="mr-IN" sz="600">
                          <a:solidFill>
                            <a:srgbClr val="000000"/>
                          </a:solidFill>
                          <a:effectLst/>
                        </a:rPr>
                        <a:t> </a:t>
                      </a:r>
                      <a:r>
                        <a:rPr lang="mr-IN" sz="600">
                          <a:solidFill>
                            <a:srgbClr val="666600"/>
                          </a:solidFill>
                          <a:effectLst/>
                        </a:rPr>
                        <a:t>=</a:t>
                      </a:r>
                      <a:r>
                        <a:rPr lang="mr-IN" sz="600">
                          <a:solidFill>
                            <a:srgbClr val="000000"/>
                          </a:solidFill>
                          <a:effectLst/>
                        </a:rPr>
                        <a:t> </a:t>
                      </a:r>
                      <a:r>
                        <a:rPr lang="mr-IN" sz="600">
                          <a:solidFill>
                            <a:srgbClr val="660066"/>
                          </a:solidFill>
                          <a:effectLst/>
                        </a:rPr>
                        <a:t>Array</a:t>
                      </a:r>
                      <a:r>
                        <a:rPr lang="mr-IN" sz="600">
                          <a:solidFill>
                            <a:srgbClr val="666600"/>
                          </a:solidFill>
                          <a:effectLst/>
                        </a:rPr>
                        <a:t>(</a:t>
                      </a:r>
                      <a:r>
                        <a:rPr lang="mr-IN" sz="600">
                          <a:solidFill>
                            <a:srgbClr val="006666"/>
                          </a:solidFill>
                          <a:effectLst/>
                        </a:rPr>
                        <a:t>0</a:t>
                      </a:r>
                      <a:r>
                        <a:rPr lang="mr-IN" sz="600">
                          <a:solidFill>
                            <a:srgbClr val="666600"/>
                          </a:solidFill>
                          <a:effectLst/>
                        </a:rPr>
                        <a:t>,</a:t>
                      </a:r>
                      <a:r>
                        <a:rPr lang="mr-IN" sz="600">
                          <a:solidFill>
                            <a:srgbClr val="000000"/>
                          </a:solidFill>
                          <a:effectLst/>
                        </a:rPr>
                        <a:t> </a:t>
                      </a:r>
                      <a:r>
                        <a:rPr lang="mr-IN" sz="600">
                          <a:solidFill>
                            <a:srgbClr val="006666"/>
                          </a:solidFill>
                          <a:effectLst/>
                        </a:rPr>
                        <a:t>1</a:t>
                      </a:r>
                      <a:r>
                        <a:rPr lang="mr-IN" sz="600">
                          <a:solidFill>
                            <a:srgbClr val="666600"/>
                          </a:solidFill>
                          <a:effectLst/>
                        </a:rPr>
                        <a:t>,</a:t>
                      </a:r>
                      <a:r>
                        <a:rPr lang="mr-IN" sz="600">
                          <a:solidFill>
                            <a:srgbClr val="000000"/>
                          </a:solidFill>
                          <a:effectLst/>
                        </a:rPr>
                        <a:t> </a:t>
                      </a:r>
                      <a:r>
                        <a:rPr lang="mr-IN" sz="600">
                          <a:solidFill>
                            <a:srgbClr val="006666"/>
                          </a:solidFill>
                          <a:effectLst/>
                        </a:rPr>
                        <a:t>2</a:t>
                      </a:r>
                      <a:r>
                        <a:rPr lang="mr-IN" sz="600">
                          <a:solidFill>
                            <a:srgbClr val="666600"/>
                          </a:solidFill>
                          <a:effectLst/>
                        </a:rPr>
                        <a:t>)</a:t>
                      </a:r>
                      <a:endParaRPr lang="mr-IN" sz="600">
                        <a:effectLst/>
                      </a:endParaRP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48598">
                <a:tc>
                  <a:txBody>
                    <a:bodyPr/>
                    <a:lstStyle/>
                    <a:p>
                      <a:pPr fontAlgn="t"/>
                      <a:r>
                        <a:rPr lang="en-US" altLang="zh-CN" sz="600">
                          <a:effectLst/>
                        </a:rPr>
                        <a:t>6</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600" b="1">
                          <a:effectLst/>
                          <a:latin typeface="Microsoft Yahei" charset="-122"/>
                        </a:rPr>
                        <a:t>def fill[T]( n: Int )(elem: =&gt; T): Array[T]</a:t>
                      </a:r>
                      <a:endParaRPr lang="zh-CN" altLang="en-US" sz="600">
                        <a:effectLst/>
                        <a:latin typeface="Microsoft Yahei" charset="-122"/>
                      </a:endParaRPr>
                    </a:p>
                    <a:p>
                      <a:pPr fontAlgn="t"/>
                      <a:r>
                        <a:rPr lang="zh-CN" altLang="en-US" sz="600">
                          <a:effectLst/>
                          <a:latin typeface="Microsoft Yahei" charset="-122"/>
                        </a:rPr>
                        <a:t>返回数组，长度为第一个参数指定，同时每个元素使用第二个参数进行填充。</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48598">
                <a:tc>
                  <a:txBody>
                    <a:bodyPr/>
                    <a:lstStyle/>
                    <a:p>
                      <a:pPr fontAlgn="t"/>
                      <a:r>
                        <a:rPr lang="en-US" altLang="zh-CN" sz="600">
                          <a:effectLst/>
                        </a:rPr>
                        <a:t>7</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600" b="1">
                          <a:effectLst/>
                          <a:latin typeface="Microsoft Yahei" charset="-122"/>
                        </a:rPr>
                        <a:t>def fill[T]( n1: Int, n2: Int )( elem: =&gt; T ): Array[Array[T]]</a:t>
                      </a:r>
                      <a:endParaRPr lang="zh-CN" altLang="en-US" sz="600">
                        <a:effectLst/>
                        <a:latin typeface="Microsoft Yahei" charset="-122"/>
                      </a:endParaRPr>
                    </a:p>
                    <a:p>
                      <a:pPr fontAlgn="t"/>
                      <a:r>
                        <a:rPr lang="zh-CN" altLang="en-US" sz="600">
                          <a:effectLst/>
                          <a:latin typeface="Microsoft Yahei" charset="-122"/>
                        </a:rPr>
                        <a:t>返回二数组，长度为第一个参数指定，同时每个元素使用第二个参数进行填充。</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48598">
                <a:tc>
                  <a:txBody>
                    <a:bodyPr/>
                    <a:lstStyle/>
                    <a:p>
                      <a:pPr fontAlgn="t"/>
                      <a:r>
                        <a:rPr lang="en-US" altLang="zh-CN" sz="600">
                          <a:effectLst/>
                        </a:rPr>
                        <a:t>8</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600" b="1">
                          <a:effectLst/>
                          <a:latin typeface="Microsoft Yahei" charset="-122"/>
                        </a:rPr>
                        <a:t>def ofDim[T]( n1: Int ): Array[T]</a:t>
                      </a:r>
                      <a:endParaRPr lang="en-US" sz="600">
                        <a:effectLst/>
                        <a:latin typeface="Microsoft Yahei" charset="-122"/>
                      </a:endParaRPr>
                    </a:p>
                    <a:p>
                      <a:pPr fontAlgn="t"/>
                      <a:r>
                        <a:rPr lang="en-US" sz="600">
                          <a:effectLst/>
                          <a:latin typeface="Microsoft Yahei" charset="-122"/>
                        </a:rPr>
                        <a:t>创建指定长度的数组</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48598">
                <a:tc>
                  <a:txBody>
                    <a:bodyPr/>
                    <a:lstStyle/>
                    <a:p>
                      <a:pPr fontAlgn="t"/>
                      <a:r>
                        <a:rPr lang="en-US" altLang="zh-CN" sz="600">
                          <a:effectLst/>
                        </a:rPr>
                        <a:t>9</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600" b="1">
                          <a:effectLst/>
                          <a:latin typeface="Microsoft Yahei" charset="-122"/>
                        </a:rPr>
                        <a:t>def ofDim[T]( n1: Int, n2: Int ): Array[Array[T]]</a:t>
                      </a:r>
                      <a:endParaRPr lang="en-US" sz="600">
                        <a:effectLst/>
                        <a:latin typeface="Microsoft Yahei" charset="-122"/>
                      </a:endParaRPr>
                    </a:p>
                    <a:p>
                      <a:pPr fontAlgn="t"/>
                      <a:r>
                        <a:rPr lang="en-US" sz="600">
                          <a:effectLst/>
                          <a:latin typeface="Microsoft Yahei" charset="-122"/>
                        </a:rPr>
                        <a:t>创建二维数组</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48598">
                <a:tc>
                  <a:txBody>
                    <a:bodyPr/>
                    <a:lstStyle/>
                    <a:p>
                      <a:pPr fontAlgn="t"/>
                      <a:r>
                        <a:rPr lang="en-US" altLang="zh-CN" sz="600">
                          <a:effectLst/>
                        </a:rPr>
                        <a:t>10</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600" b="1">
                          <a:effectLst/>
                          <a:latin typeface="Microsoft Yahei" charset="-122"/>
                        </a:rPr>
                        <a:t>def ofDim[T]( n1: Int, n2: Int, n3: Int ): Array[Array[Array[T]]]</a:t>
                      </a:r>
                      <a:endParaRPr lang="en-US" sz="600">
                        <a:effectLst/>
                        <a:latin typeface="Microsoft Yahei" charset="-122"/>
                      </a:endParaRPr>
                    </a:p>
                    <a:p>
                      <a:pPr fontAlgn="t"/>
                      <a:r>
                        <a:rPr lang="en-US" sz="600">
                          <a:effectLst/>
                          <a:latin typeface="Microsoft Yahei" charset="-122"/>
                        </a:rPr>
                        <a:t>创建三维数组</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48598">
                <a:tc>
                  <a:txBody>
                    <a:bodyPr/>
                    <a:lstStyle/>
                    <a:p>
                      <a:pPr fontAlgn="t"/>
                      <a:r>
                        <a:rPr lang="cs-CZ" sz="600">
                          <a:effectLst/>
                        </a:rPr>
                        <a:t>11</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600" b="1">
                          <a:effectLst/>
                          <a:latin typeface="Microsoft Yahei" charset="-122"/>
                        </a:rPr>
                        <a:t>def range( start: Int, end: Int, step: Int ): Array[Int]</a:t>
                      </a:r>
                      <a:endParaRPr lang="zh-CN" altLang="en-US" sz="600">
                        <a:effectLst/>
                        <a:latin typeface="Microsoft Yahei" charset="-122"/>
                      </a:endParaRPr>
                    </a:p>
                    <a:p>
                      <a:pPr fontAlgn="t"/>
                      <a:r>
                        <a:rPr lang="zh-CN" altLang="en-US" sz="600">
                          <a:effectLst/>
                          <a:latin typeface="Microsoft Yahei" charset="-122"/>
                        </a:rPr>
                        <a:t>创建指定区间内的数组，</a:t>
                      </a:r>
                      <a:r>
                        <a:rPr lang="en-US" altLang="zh-CN" sz="600">
                          <a:effectLst/>
                          <a:latin typeface="Microsoft Yahei" charset="-122"/>
                        </a:rPr>
                        <a:t>step </a:t>
                      </a:r>
                      <a:r>
                        <a:rPr lang="zh-CN" altLang="en-US" sz="600">
                          <a:effectLst/>
                          <a:latin typeface="Microsoft Yahei" charset="-122"/>
                        </a:rPr>
                        <a:t>为每个元素间的步长</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48598">
                <a:tc>
                  <a:txBody>
                    <a:bodyPr/>
                    <a:lstStyle/>
                    <a:p>
                      <a:pPr fontAlgn="t"/>
                      <a:r>
                        <a:rPr lang="is-IS" sz="600">
                          <a:effectLst/>
                        </a:rPr>
                        <a:t>12</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600" b="1">
                          <a:effectLst/>
                          <a:latin typeface="Microsoft Yahei" charset="-122"/>
                        </a:rPr>
                        <a:t>def range( start: Int, end: Int ): Array[Int]</a:t>
                      </a:r>
                      <a:endParaRPr lang="en-US" sz="600">
                        <a:effectLst/>
                        <a:latin typeface="Microsoft Yahei" charset="-122"/>
                      </a:endParaRPr>
                    </a:p>
                    <a:p>
                      <a:pPr fontAlgn="t"/>
                      <a:r>
                        <a:rPr lang="en-US" sz="600">
                          <a:effectLst/>
                          <a:latin typeface="Microsoft Yahei" charset="-122"/>
                        </a:rPr>
                        <a:t>创建指定区间内的数组</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36351">
                <a:tc>
                  <a:txBody>
                    <a:bodyPr/>
                    <a:lstStyle/>
                    <a:p>
                      <a:pPr fontAlgn="t"/>
                      <a:r>
                        <a:rPr lang="is-IS" sz="600">
                          <a:effectLst/>
                        </a:rPr>
                        <a:t>13</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mr-IN" sz="600" b="1">
                          <a:effectLst/>
                          <a:latin typeface="Microsoft Yahei" charset="-122"/>
                        </a:rPr>
                        <a:t>def tabulate[T]( n: Int )(f: (Int)=&gt; T): Array[T]</a:t>
                      </a:r>
                      <a:endParaRPr lang="mr-IN" sz="600">
                        <a:effectLst/>
                        <a:latin typeface="Microsoft Yahei" charset="-122"/>
                      </a:endParaRPr>
                    </a:p>
                    <a:p>
                      <a:pPr fontAlgn="t"/>
                      <a:r>
                        <a:rPr lang="mr-IN" sz="600">
                          <a:effectLst/>
                          <a:latin typeface="Microsoft Yahei" charset="-122"/>
                        </a:rPr>
                        <a:t>返回指定长度数组，每个数组元素为指定函数的返回值，默认从 0 开始。</a:t>
                      </a:r>
                    </a:p>
                    <a:p>
                      <a:pPr fontAlgn="t"/>
                      <a:r>
                        <a:rPr lang="mr-IN" sz="600">
                          <a:effectLst/>
                          <a:latin typeface="Microsoft Yahei" charset="-122"/>
                        </a:rPr>
                        <a:t>以上实例返回 3 个元素：</a:t>
                      </a:r>
                    </a:p>
                    <a:p>
                      <a:pPr fontAlgn="t"/>
                      <a:r>
                        <a:rPr lang="mr-IN" sz="600">
                          <a:solidFill>
                            <a:srgbClr val="000000"/>
                          </a:solidFill>
                          <a:effectLst/>
                        </a:rPr>
                        <a:t>scala</a:t>
                      </a:r>
                      <a:r>
                        <a:rPr lang="mr-IN" sz="600">
                          <a:solidFill>
                            <a:srgbClr val="666600"/>
                          </a:solidFill>
                          <a:effectLst/>
                        </a:rPr>
                        <a:t>&gt;</a:t>
                      </a:r>
                      <a:r>
                        <a:rPr lang="mr-IN" sz="600">
                          <a:solidFill>
                            <a:srgbClr val="000000"/>
                          </a:solidFill>
                          <a:effectLst/>
                        </a:rPr>
                        <a:t> </a:t>
                      </a:r>
                      <a:r>
                        <a:rPr lang="mr-IN" sz="600">
                          <a:solidFill>
                            <a:srgbClr val="660066"/>
                          </a:solidFill>
                          <a:effectLst/>
                        </a:rPr>
                        <a:t>Array</a:t>
                      </a:r>
                      <a:r>
                        <a:rPr lang="mr-IN" sz="600">
                          <a:solidFill>
                            <a:srgbClr val="666600"/>
                          </a:solidFill>
                          <a:effectLst/>
                        </a:rPr>
                        <a:t>.</a:t>
                      </a:r>
                      <a:r>
                        <a:rPr lang="mr-IN" sz="600">
                          <a:solidFill>
                            <a:srgbClr val="000000"/>
                          </a:solidFill>
                          <a:effectLst/>
                        </a:rPr>
                        <a:t>tabulate</a:t>
                      </a:r>
                      <a:r>
                        <a:rPr lang="mr-IN" sz="600">
                          <a:solidFill>
                            <a:srgbClr val="666600"/>
                          </a:solidFill>
                          <a:effectLst/>
                        </a:rPr>
                        <a:t>(</a:t>
                      </a:r>
                      <a:r>
                        <a:rPr lang="mr-IN" sz="600">
                          <a:solidFill>
                            <a:srgbClr val="006666"/>
                          </a:solidFill>
                          <a:effectLst/>
                        </a:rPr>
                        <a:t>3</a:t>
                      </a:r>
                      <a:r>
                        <a:rPr lang="mr-IN" sz="600">
                          <a:solidFill>
                            <a:srgbClr val="666600"/>
                          </a:solidFill>
                          <a:effectLst/>
                        </a:rPr>
                        <a:t>)(</a:t>
                      </a:r>
                      <a:r>
                        <a:rPr lang="mr-IN" sz="600">
                          <a:solidFill>
                            <a:srgbClr val="000000"/>
                          </a:solidFill>
                          <a:effectLst/>
                        </a:rPr>
                        <a:t>a </a:t>
                      </a:r>
                      <a:r>
                        <a:rPr lang="mr-IN" sz="600">
                          <a:solidFill>
                            <a:srgbClr val="666600"/>
                          </a:solidFill>
                          <a:effectLst/>
                        </a:rPr>
                        <a:t>=&gt;</a:t>
                      </a:r>
                      <a:r>
                        <a:rPr lang="mr-IN" sz="600">
                          <a:solidFill>
                            <a:srgbClr val="000000"/>
                          </a:solidFill>
                          <a:effectLst/>
                        </a:rPr>
                        <a:t> a </a:t>
                      </a:r>
                      <a:r>
                        <a:rPr lang="mr-IN" sz="600">
                          <a:solidFill>
                            <a:srgbClr val="666600"/>
                          </a:solidFill>
                          <a:effectLst/>
                        </a:rPr>
                        <a:t>+</a:t>
                      </a:r>
                      <a:r>
                        <a:rPr lang="mr-IN" sz="600">
                          <a:solidFill>
                            <a:srgbClr val="000000"/>
                          </a:solidFill>
                          <a:effectLst/>
                        </a:rPr>
                        <a:t> </a:t>
                      </a:r>
                      <a:r>
                        <a:rPr lang="mr-IN" sz="600">
                          <a:solidFill>
                            <a:srgbClr val="006666"/>
                          </a:solidFill>
                          <a:effectLst/>
                        </a:rPr>
                        <a:t>5</a:t>
                      </a:r>
                      <a:r>
                        <a:rPr lang="mr-IN" sz="600">
                          <a:solidFill>
                            <a:srgbClr val="666600"/>
                          </a:solidFill>
                          <a:effectLst/>
                        </a:rPr>
                        <a:t>)</a:t>
                      </a:r>
                      <a:r>
                        <a:rPr lang="mr-IN" sz="600">
                          <a:solidFill>
                            <a:srgbClr val="000000"/>
                          </a:solidFill>
                          <a:effectLst/>
                        </a:rPr>
                        <a:t> res0</a:t>
                      </a:r>
                      <a:r>
                        <a:rPr lang="mr-IN" sz="600">
                          <a:solidFill>
                            <a:srgbClr val="666600"/>
                          </a:solidFill>
                          <a:effectLst/>
                        </a:rPr>
                        <a:t>:</a:t>
                      </a:r>
                      <a:r>
                        <a:rPr lang="mr-IN" sz="600">
                          <a:solidFill>
                            <a:srgbClr val="000000"/>
                          </a:solidFill>
                          <a:effectLst/>
                        </a:rPr>
                        <a:t> </a:t>
                      </a:r>
                      <a:r>
                        <a:rPr lang="mr-IN" sz="600">
                          <a:solidFill>
                            <a:srgbClr val="660066"/>
                          </a:solidFill>
                          <a:effectLst/>
                        </a:rPr>
                        <a:t>Array</a:t>
                      </a:r>
                      <a:r>
                        <a:rPr lang="mr-IN" sz="600">
                          <a:solidFill>
                            <a:srgbClr val="666600"/>
                          </a:solidFill>
                          <a:effectLst/>
                        </a:rPr>
                        <a:t>[</a:t>
                      </a:r>
                      <a:r>
                        <a:rPr lang="mr-IN" sz="600">
                          <a:solidFill>
                            <a:srgbClr val="660066"/>
                          </a:solidFill>
                          <a:effectLst/>
                        </a:rPr>
                        <a:t>Int</a:t>
                      </a:r>
                      <a:r>
                        <a:rPr lang="mr-IN" sz="600">
                          <a:solidFill>
                            <a:srgbClr val="666600"/>
                          </a:solidFill>
                          <a:effectLst/>
                        </a:rPr>
                        <a:t>]</a:t>
                      </a:r>
                      <a:r>
                        <a:rPr lang="mr-IN" sz="600">
                          <a:solidFill>
                            <a:srgbClr val="000000"/>
                          </a:solidFill>
                          <a:effectLst/>
                        </a:rPr>
                        <a:t> </a:t>
                      </a:r>
                      <a:r>
                        <a:rPr lang="mr-IN" sz="600">
                          <a:solidFill>
                            <a:srgbClr val="666600"/>
                          </a:solidFill>
                          <a:effectLst/>
                        </a:rPr>
                        <a:t>=</a:t>
                      </a:r>
                      <a:r>
                        <a:rPr lang="mr-IN" sz="600">
                          <a:solidFill>
                            <a:srgbClr val="000000"/>
                          </a:solidFill>
                          <a:effectLst/>
                        </a:rPr>
                        <a:t> </a:t>
                      </a:r>
                      <a:r>
                        <a:rPr lang="mr-IN" sz="600">
                          <a:solidFill>
                            <a:srgbClr val="660066"/>
                          </a:solidFill>
                          <a:effectLst/>
                        </a:rPr>
                        <a:t>Array</a:t>
                      </a:r>
                      <a:r>
                        <a:rPr lang="mr-IN" sz="600">
                          <a:solidFill>
                            <a:srgbClr val="666600"/>
                          </a:solidFill>
                          <a:effectLst/>
                        </a:rPr>
                        <a:t>(</a:t>
                      </a:r>
                      <a:r>
                        <a:rPr lang="mr-IN" sz="600">
                          <a:solidFill>
                            <a:srgbClr val="006666"/>
                          </a:solidFill>
                          <a:effectLst/>
                        </a:rPr>
                        <a:t>5</a:t>
                      </a:r>
                      <a:r>
                        <a:rPr lang="mr-IN" sz="600">
                          <a:solidFill>
                            <a:srgbClr val="666600"/>
                          </a:solidFill>
                          <a:effectLst/>
                        </a:rPr>
                        <a:t>,</a:t>
                      </a:r>
                      <a:r>
                        <a:rPr lang="mr-IN" sz="600">
                          <a:solidFill>
                            <a:srgbClr val="000000"/>
                          </a:solidFill>
                          <a:effectLst/>
                        </a:rPr>
                        <a:t> </a:t>
                      </a:r>
                      <a:r>
                        <a:rPr lang="mr-IN" sz="600">
                          <a:solidFill>
                            <a:srgbClr val="006666"/>
                          </a:solidFill>
                          <a:effectLst/>
                        </a:rPr>
                        <a:t>6</a:t>
                      </a:r>
                      <a:r>
                        <a:rPr lang="mr-IN" sz="600">
                          <a:solidFill>
                            <a:srgbClr val="666600"/>
                          </a:solidFill>
                          <a:effectLst/>
                        </a:rPr>
                        <a:t>,</a:t>
                      </a:r>
                      <a:r>
                        <a:rPr lang="mr-IN" sz="600">
                          <a:solidFill>
                            <a:srgbClr val="000000"/>
                          </a:solidFill>
                          <a:effectLst/>
                        </a:rPr>
                        <a:t> </a:t>
                      </a:r>
                      <a:r>
                        <a:rPr lang="mr-IN" sz="600">
                          <a:solidFill>
                            <a:srgbClr val="006666"/>
                          </a:solidFill>
                          <a:effectLst/>
                        </a:rPr>
                        <a:t>7</a:t>
                      </a:r>
                      <a:r>
                        <a:rPr lang="mr-IN" sz="600">
                          <a:solidFill>
                            <a:srgbClr val="666600"/>
                          </a:solidFill>
                          <a:effectLst/>
                        </a:rPr>
                        <a:t>)</a:t>
                      </a:r>
                      <a:endParaRPr lang="mr-IN" sz="600">
                        <a:effectLst/>
                      </a:endParaRP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48598">
                <a:tc>
                  <a:txBody>
                    <a:bodyPr/>
                    <a:lstStyle/>
                    <a:p>
                      <a:pPr fontAlgn="t"/>
                      <a:r>
                        <a:rPr lang="en-US" altLang="zh-CN" sz="600">
                          <a:effectLst/>
                        </a:rPr>
                        <a:t>14</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600" b="1" dirty="0" err="1">
                          <a:effectLst/>
                          <a:latin typeface="Microsoft Yahei" charset="-122"/>
                        </a:rPr>
                        <a:t>def</a:t>
                      </a:r>
                      <a:r>
                        <a:rPr lang="en-US" altLang="zh-CN" sz="600" b="1" dirty="0">
                          <a:effectLst/>
                          <a:latin typeface="Microsoft Yahei" charset="-122"/>
                        </a:rPr>
                        <a:t> tabulate[T]( n1: </a:t>
                      </a:r>
                      <a:r>
                        <a:rPr lang="en-US" altLang="zh-CN" sz="600" b="1" dirty="0" err="1">
                          <a:effectLst/>
                          <a:latin typeface="Microsoft Yahei" charset="-122"/>
                        </a:rPr>
                        <a:t>Int</a:t>
                      </a:r>
                      <a:r>
                        <a:rPr lang="en-US" altLang="zh-CN" sz="600" b="1" dirty="0">
                          <a:effectLst/>
                          <a:latin typeface="Microsoft Yahei" charset="-122"/>
                        </a:rPr>
                        <a:t>, n2: </a:t>
                      </a:r>
                      <a:r>
                        <a:rPr lang="en-US" altLang="zh-CN" sz="600" b="1" dirty="0" err="1">
                          <a:effectLst/>
                          <a:latin typeface="Microsoft Yahei" charset="-122"/>
                        </a:rPr>
                        <a:t>Int</a:t>
                      </a:r>
                      <a:r>
                        <a:rPr lang="en-US" altLang="zh-CN" sz="600" b="1" dirty="0">
                          <a:effectLst/>
                          <a:latin typeface="Microsoft Yahei" charset="-122"/>
                        </a:rPr>
                        <a:t> )( f: (</a:t>
                      </a:r>
                      <a:r>
                        <a:rPr lang="en-US" altLang="zh-CN" sz="600" b="1" dirty="0" err="1">
                          <a:effectLst/>
                          <a:latin typeface="Microsoft Yahei" charset="-122"/>
                        </a:rPr>
                        <a:t>Int</a:t>
                      </a:r>
                      <a:r>
                        <a:rPr lang="en-US" altLang="zh-CN" sz="600" b="1" dirty="0">
                          <a:effectLst/>
                          <a:latin typeface="Microsoft Yahei" charset="-122"/>
                        </a:rPr>
                        <a:t>, </a:t>
                      </a:r>
                      <a:r>
                        <a:rPr lang="en-US" altLang="zh-CN" sz="600" b="1" dirty="0" err="1">
                          <a:effectLst/>
                          <a:latin typeface="Microsoft Yahei" charset="-122"/>
                        </a:rPr>
                        <a:t>Int</a:t>
                      </a:r>
                      <a:r>
                        <a:rPr lang="en-US" altLang="zh-CN" sz="600" b="1" dirty="0">
                          <a:effectLst/>
                          <a:latin typeface="Microsoft Yahei" charset="-122"/>
                        </a:rPr>
                        <a:t> ) =&gt; T): Array[Array[T]]</a:t>
                      </a:r>
                      <a:endParaRPr lang="zh-CN" altLang="en-US" sz="600" dirty="0">
                        <a:effectLst/>
                        <a:latin typeface="Microsoft Yahei" charset="-122"/>
                      </a:endParaRPr>
                    </a:p>
                    <a:p>
                      <a:pPr fontAlgn="t"/>
                      <a:r>
                        <a:rPr lang="zh-CN" altLang="en-US" sz="600" dirty="0">
                          <a:effectLst/>
                          <a:latin typeface="Microsoft Yahei" charset="-122"/>
                        </a:rPr>
                        <a:t>返回指定长度的二维数组，每个数组元素为指定函数的返回值，默认从 </a:t>
                      </a:r>
                      <a:r>
                        <a:rPr lang="en-US" altLang="zh-CN" sz="600" dirty="0">
                          <a:effectLst/>
                          <a:latin typeface="Microsoft Yahei" charset="-122"/>
                        </a:rPr>
                        <a:t>0 </a:t>
                      </a:r>
                      <a:r>
                        <a:rPr lang="zh-CN" altLang="en-US" sz="600" dirty="0">
                          <a:effectLst/>
                          <a:latin typeface="Microsoft Yahei" charset="-122"/>
                        </a:rPr>
                        <a:t>开始。</a:t>
                      </a:r>
                    </a:p>
                  </a:txBody>
                  <a:tcPr marL="21731" marR="21731" marT="30423" marB="30423">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
        <p:nvSpPr>
          <p:cNvPr id="6" name="矩形 5"/>
          <p:cNvSpPr/>
          <p:nvPr/>
        </p:nvSpPr>
        <p:spPr>
          <a:xfrm>
            <a:off x="3048000" y="6211669"/>
            <a:ext cx="6096000" cy="646331"/>
          </a:xfrm>
          <a:prstGeom prst="rect">
            <a:avLst/>
          </a:prstGeom>
        </p:spPr>
        <p:txBody>
          <a:bodyPr>
            <a:spAutoFit/>
          </a:bodyPr>
          <a:lstStyle/>
          <a:p>
            <a:r>
              <a:rPr lang="zh-CN" altLang="en-US" dirty="0" smtClean="0">
                <a:latin typeface="Arial" charset="0"/>
              </a:rPr>
              <a:t>上</a:t>
            </a:r>
            <a:r>
              <a:rPr kumimoji="0" lang="zh-CN" altLang="zh-CN" b="0" i="0" u="none" strike="noStrike" cap="none" normalizeH="0" baseline="0" dirty="0" smtClean="0">
                <a:ln>
                  <a:noFill/>
                </a:ln>
                <a:solidFill>
                  <a:schemeClr val="tx1"/>
                </a:solidFill>
                <a:effectLst/>
                <a:latin typeface="Arial" charset="0"/>
              </a:rPr>
              <a:t>表中为 Scala 语言中处理数组的重要方法，使用它前我们需要使用 </a:t>
            </a:r>
            <a:r>
              <a:rPr kumimoji="0" lang="zh-CN" altLang="zh-CN" b="1" i="0" u="none" strike="noStrike" cap="none" normalizeH="0" baseline="0" dirty="0" smtClean="0">
                <a:ln>
                  <a:noFill/>
                </a:ln>
                <a:solidFill>
                  <a:schemeClr val="tx1"/>
                </a:solidFill>
                <a:effectLst/>
                <a:latin typeface="Arial" charset="0"/>
              </a:rPr>
              <a:t>import Array._ </a:t>
            </a:r>
            <a:r>
              <a:rPr kumimoji="0" lang="zh-CN" altLang="zh-CN" b="0" i="0" u="none" strike="noStrike" cap="none" normalizeH="0" baseline="0" dirty="0" smtClean="0">
                <a:ln>
                  <a:noFill/>
                </a:ln>
                <a:solidFill>
                  <a:schemeClr val="tx1"/>
                </a:solidFill>
                <a:effectLst/>
                <a:latin typeface="Arial" charset="0"/>
              </a:rPr>
              <a:t>引入包。</a:t>
            </a:r>
            <a:endParaRPr lang="zh-CN" altLang="en-US" dirty="0"/>
          </a:p>
        </p:txBody>
      </p:sp>
    </p:spTree>
    <p:extLst>
      <p:ext uri="{BB962C8B-B14F-4D97-AF65-F5344CB8AC3E}">
        <p14:creationId xmlns:p14="http://schemas.microsoft.com/office/powerpoint/2010/main" val="1859935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简介</a:t>
            </a:r>
            <a:endParaRPr kumimoji="1" lang="zh-CN" altLang="en-US" b="1" dirty="0"/>
          </a:p>
        </p:txBody>
      </p:sp>
      <p:sp>
        <p:nvSpPr>
          <p:cNvPr id="3" name="内容占位符 2"/>
          <p:cNvSpPr>
            <a:spLocks noGrp="1"/>
          </p:cNvSpPr>
          <p:nvPr>
            <p:ph idx="1"/>
          </p:nvPr>
        </p:nvSpPr>
        <p:spPr/>
        <p:txBody>
          <a:bodyPr>
            <a:normAutofit/>
          </a:bodyPr>
          <a:lstStyle/>
          <a:p>
            <a:r>
              <a:rPr lang="en-US" altLang="zh-CN" dirty="0"/>
              <a:t>Scala </a:t>
            </a:r>
            <a:r>
              <a:rPr lang="zh-CN" altLang="en-US" dirty="0"/>
              <a:t>是一门多范式（</a:t>
            </a:r>
            <a:r>
              <a:rPr lang="en-US" altLang="zh-CN" dirty="0"/>
              <a:t>multi-paradigm</a:t>
            </a:r>
            <a:r>
              <a:rPr lang="zh-CN" altLang="en-US" dirty="0"/>
              <a:t>）的编程语言，设计初衷是要集成面向对象编程和函数式编程的各种特性</a:t>
            </a:r>
            <a:r>
              <a:rPr lang="zh-CN" altLang="en-US" dirty="0" smtClean="0"/>
              <a:t>。</a:t>
            </a:r>
            <a:endParaRPr lang="en-US" altLang="zh-CN" dirty="0" smtClean="0"/>
          </a:p>
          <a:p>
            <a:r>
              <a:rPr lang="en-US" altLang="zh-CN" dirty="0" smtClean="0"/>
              <a:t>Scala </a:t>
            </a:r>
            <a:r>
              <a:rPr lang="zh-CN" altLang="en-US" dirty="0"/>
              <a:t>源代码被编译成</a:t>
            </a:r>
            <a:r>
              <a:rPr lang="en-US" altLang="zh-CN" dirty="0"/>
              <a:t>Java</a:t>
            </a:r>
            <a:r>
              <a:rPr lang="zh-CN" altLang="en-US" dirty="0"/>
              <a:t>字节码，所以它可以运行于</a:t>
            </a:r>
            <a:r>
              <a:rPr lang="en-US" altLang="zh-CN" dirty="0"/>
              <a:t>JVM</a:t>
            </a:r>
            <a:r>
              <a:rPr lang="zh-CN" altLang="en-US" dirty="0"/>
              <a:t>之上，并可以调用现有的</a:t>
            </a:r>
            <a:r>
              <a:rPr lang="en-US" altLang="zh-CN" dirty="0"/>
              <a:t>Java</a:t>
            </a:r>
            <a:r>
              <a:rPr lang="zh-CN" altLang="en-US" dirty="0"/>
              <a:t>类库</a:t>
            </a:r>
            <a:r>
              <a:rPr lang="zh-CN" altLang="en-US" dirty="0" smtClean="0"/>
              <a:t>。</a:t>
            </a:r>
            <a:endParaRPr lang="en-US" altLang="zh-CN" dirty="0"/>
          </a:p>
          <a:p>
            <a:r>
              <a:rPr lang="zh-CN" altLang="en-US" dirty="0" smtClean="0"/>
              <a:t>联邦</a:t>
            </a:r>
            <a:r>
              <a:rPr lang="zh-CN" altLang="en-US" dirty="0"/>
              <a:t>理工学院洛桑（</a:t>
            </a:r>
            <a:r>
              <a:rPr lang="en-US" altLang="zh-CN" dirty="0"/>
              <a:t>EPFL</a:t>
            </a:r>
            <a:r>
              <a:rPr lang="zh-CN" altLang="en-US" dirty="0"/>
              <a:t>）的</a:t>
            </a:r>
            <a:r>
              <a:rPr lang="en-US" altLang="zh-CN" dirty="0"/>
              <a:t>Martin </a:t>
            </a:r>
            <a:r>
              <a:rPr lang="en-US" altLang="zh-CN" dirty="0" err="1"/>
              <a:t>Odersky</a:t>
            </a:r>
            <a:r>
              <a:rPr lang="zh-CN" altLang="en-US" dirty="0"/>
              <a:t>于</a:t>
            </a:r>
            <a:r>
              <a:rPr lang="en-US" altLang="zh-CN" dirty="0"/>
              <a:t>2001</a:t>
            </a:r>
            <a:r>
              <a:rPr lang="zh-CN" altLang="en-US" dirty="0"/>
              <a:t>年基于</a:t>
            </a:r>
            <a:r>
              <a:rPr lang="en-US" altLang="zh-CN" dirty="0"/>
              <a:t>Funnel</a:t>
            </a:r>
            <a:r>
              <a:rPr lang="zh-CN" altLang="en-US" dirty="0"/>
              <a:t>的工作开始设计</a:t>
            </a:r>
            <a:r>
              <a:rPr lang="en-US" altLang="zh-CN" dirty="0"/>
              <a:t>Scala</a:t>
            </a:r>
            <a:r>
              <a:rPr lang="zh-CN" altLang="en-US" dirty="0"/>
              <a:t>。</a:t>
            </a:r>
          </a:p>
          <a:p>
            <a:r>
              <a:rPr lang="en-US" altLang="zh-CN" dirty="0"/>
              <a:t>Funnel</a:t>
            </a:r>
            <a:r>
              <a:rPr lang="zh-CN" altLang="en-US" dirty="0"/>
              <a:t>是把函数式编程思想和</a:t>
            </a:r>
            <a:r>
              <a:rPr lang="en-US" altLang="zh-CN" dirty="0"/>
              <a:t>Petri</a:t>
            </a:r>
            <a:r>
              <a:rPr lang="zh-CN" altLang="en-US" dirty="0"/>
              <a:t>网相结合的一种编程语言。</a:t>
            </a:r>
          </a:p>
          <a:p>
            <a:r>
              <a:rPr lang="zh-CN" altLang="en-US" dirty="0" smtClean="0"/>
              <a:t>最</a:t>
            </a:r>
            <a:r>
              <a:rPr lang="zh-CN" altLang="en-US" dirty="0"/>
              <a:t>新版本是</a:t>
            </a:r>
            <a:r>
              <a:rPr lang="zh-CN" altLang="en-US" dirty="0" smtClean="0"/>
              <a:t>版本</a:t>
            </a:r>
            <a:r>
              <a:rPr lang="it-IT" altLang="zh-CN" dirty="0"/>
              <a:t>Scala </a:t>
            </a:r>
            <a:r>
              <a:rPr lang="it-IT" altLang="zh-CN" dirty="0" smtClean="0"/>
              <a:t>2.12</a:t>
            </a:r>
            <a:r>
              <a:rPr lang="zh-CN" altLang="en-US" dirty="0"/>
              <a:t>。</a:t>
            </a:r>
            <a:r>
              <a:rPr lang="en-US" altLang="zh-CN" dirty="0" smtClean="0"/>
              <a:t>Scala </a:t>
            </a:r>
            <a:r>
              <a:rPr lang="en-US" altLang="zh-CN" dirty="0"/>
              <a:t>2.12</a:t>
            </a:r>
            <a:r>
              <a:rPr lang="zh-CN" altLang="en-US" dirty="0"/>
              <a:t>编译器经过了全面优化，完美支持</a:t>
            </a:r>
            <a:r>
              <a:rPr lang="en-US" altLang="zh-CN" dirty="0"/>
              <a:t>Java 8</a:t>
            </a:r>
            <a:r>
              <a:rPr lang="zh-CN" altLang="en-US" dirty="0"/>
              <a:t>的</a:t>
            </a:r>
            <a:r>
              <a:rPr lang="en-US" altLang="zh-CN" dirty="0"/>
              <a:t>JVM</a:t>
            </a:r>
            <a:r>
              <a:rPr lang="zh-CN" altLang="en-US" dirty="0"/>
              <a:t>众多</a:t>
            </a:r>
            <a:r>
              <a:rPr lang="zh-CN" altLang="en-US" dirty="0" smtClean="0"/>
              <a:t>特性。</a:t>
            </a:r>
            <a:endParaRPr lang="zh-CN" altLang="en-US" dirty="0"/>
          </a:p>
        </p:txBody>
      </p:sp>
    </p:spTree>
    <p:extLst>
      <p:ext uri="{BB962C8B-B14F-4D97-AF65-F5344CB8AC3E}">
        <p14:creationId xmlns:p14="http://schemas.microsoft.com/office/powerpoint/2010/main" val="3875073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en-US" altLang="zh-CN" b="1" dirty="0" smtClean="0"/>
              <a:t>Collection</a:t>
            </a:r>
            <a:endParaRPr kumimoji="1" lang="zh-CN" altLang="en-US" dirty="0"/>
          </a:p>
        </p:txBody>
      </p:sp>
      <p:sp>
        <p:nvSpPr>
          <p:cNvPr id="5" name="内容占位符 4"/>
          <p:cNvSpPr>
            <a:spLocks noGrp="1"/>
          </p:cNvSpPr>
          <p:nvPr>
            <p:ph idx="1"/>
          </p:nvPr>
        </p:nvSpPr>
        <p:spPr/>
        <p:txBody>
          <a:bodyPr>
            <a:normAutofit/>
          </a:bodyPr>
          <a:lstStyle/>
          <a:p>
            <a:r>
              <a:rPr lang="en-US" altLang="zh-CN" dirty="0"/>
              <a:t>Scala</a:t>
            </a:r>
            <a:r>
              <a:rPr lang="zh-CN" altLang="en-US" dirty="0" smtClean="0"/>
              <a:t>提供</a:t>
            </a:r>
            <a:r>
              <a:rPr lang="zh-CN" altLang="en-US" dirty="0"/>
              <a:t>了一套很好的集合实现，提供了一些集合</a:t>
            </a:r>
            <a:r>
              <a:rPr lang="zh-CN" altLang="en-US" dirty="0" smtClean="0"/>
              <a:t>类型的</a:t>
            </a:r>
            <a:r>
              <a:rPr lang="zh-CN" altLang="en-US" dirty="0"/>
              <a:t>抽象</a:t>
            </a:r>
            <a:r>
              <a:rPr lang="zh-CN" altLang="en-US" dirty="0" smtClean="0"/>
              <a:t>。</a:t>
            </a:r>
            <a:endParaRPr lang="en-US" altLang="zh-CN" dirty="0" smtClean="0"/>
          </a:p>
          <a:p>
            <a:endParaRPr lang="en-US" altLang="zh-CN" dirty="0" smtClean="0"/>
          </a:p>
          <a:p>
            <a:endParaRPr kumimoji="1" lang="zh-CN" altLang="en-US" dirty="0"/>
          </a:p>
        </p:txBody>
      </p:sp>
      <p:pic>
        <p:nvPicPr>
          <p:cNvPr id="7" name="图片 6"/>
          <p:cNvPicPr>
            <a:picLocks noChangeAspect="1"/>
          </p:cNvPicPr>
          <p:nvPr/>
        </p:nvPicPr>
        <p:blipFill>
          <a:blip r:embed="rId2"/>
          <a:stretch>
            <a:fillRect/>
          </a:stretch>
        </p:blipFill>
        <p:spPr>
          <a:xfrm>
            <a:off x="1670327" y="2721113"/>
            <a:ext cx="6731000" cy="3975100"/>
          </a:xfrm>
          <a:prstGeom prst="rect">
            <a:avLst/>
          </a:prstGeom>
        </p:spPr>
      </p:pic>
    </p:spTree>
    <p:extLst>
      <p:ext uri="{BB962C8B-B14F-4D97-AF65-F5344CB8AC3E}">
        <p14:creationId xmlns:p14="http://schemas.microsoft.com/office/powerpoint/2010/main" val="10766480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Scala </a:t>
            </a:r>
            <a:r>
              <a:rPr lang="zh-CN" altLang="en-US" dirty="0" smtClean="0"/>
              <a:t>列表</a:t>
            </a:r>
            <a:r>
              <a:rPr lang="en-US" altLang="zh-CN" dirty="0" smtClean="0"/>
              <a:t>(List)</a:t>
            </a:r>
            <a:endParaRPr kumimoji="1" lang="zh-CN" altLang="en-US" dirty="0"/>
          </a:p>
        </p:txBody>
      </p:sp>
      <p:sp>
        <p:nvSpPr>
          <p:cNvPr id="3" name="内容占位符 2"/>
          <p:cNvSpPr>
            <a:spLocks noGrp="1"/>
          </p:cNvSpPr>
          <p:nvPr>
            <p:ph idx="1"/>
          </p:nvPr>
        </p:nvSpPr>
        <p:spPr/>
        <p:txBody>
          <a:bodyPr/>
          <a:lstStyle/>
          <a:p>
            <a:r>
              <a:rPr lang="en-US" altLang="zh-CN" dirty="0" smtClean="0"/>
              <a:t>Scala </a:t>
            </a:r>
            <a:r>
              <a:rPr lang="zh-CN" altLang="en-US" dirty="0" smtClean="0"/>
              <a:t>列表</a:t>
            </a:r>
            <a:r>
              <a:rPr lang="en-US" altLang="zh-CN" dirty="0" smtClean="0"/>
              <a:t>(List)</a:t>
            </a:r>
            <a:r>
              <a:rPr lang="zh-CN" altLang="en-US" dirty="0" smtClean="0"/>
              <a:t>类似于数组，它们所有元素的类型都相同，但是它们也有所不同：列表是不可变的，值一旦被定义了就不能改变，其次列表具有递归的结构（也就是链接表结构而数组不是。</a:t>
            </a:r>
            <a:endParaRPr lang="en-US" altLang="zh-CN" dirty="0" smtClean="0"/>
          </a:p>
          <a:p>
            <a:r>
              <a:rPr lang="zh-CN" altLang="en-US" dirty="0" smtClean="0"/>
              <a:t>列表的元素类型 </a:t>
            </a:r>
            <a:r>
              <a:rPr lang="en-US" altLang="zh-CN" dirty="0" smtClean="0"/>
              <a:t>T </a:t>
            </a:r>
            <a:r>
              <a:rPr lang="zh-CN" altLang="en-US" dirty="0" smtClean="0"/>
              <a:t>可以写成 </a:t>
            </a:r>
            <a:r>
              <a:rPr lang="en-US" altLang="zh-CN" dirty="0" smtClean="0"/>
              <a:t>List[T]</a:t>
            </a:r>
            <a:r>
              <a:rPr lang="zh-CN" altLang="en-US" dirty="0" smtClean="0"/>
              <a:t>。</a:t>
            </a:r>
            <a:endParaRPr lang="en-US" altLang="zh-CN" dirty="0" smtClean="0"/>
          </a:p>
          <a:p>
            <a:endParaRPr lang="en-US" altLang="zh-CN" dirty="0" smtClean="0"/>
          </a:p>
          <a:p>
            <a:r>
              <a:rPr lang="en-US" altLang="zh-CN" dirty="0" smtClean="0"/>
              <a:t>http://</a:t>
            </a:r>
            <a:r>
              <a:rPr lang="en-US" altLang="zh-CN" dirty="0" err="1" smtClean="0"/>
              <a:t>www.runoob.com</a:t>
            </a:r>
            <a:r>
              <a:rPr lang="en-US" altLang="zh-CN" dirty="0" smtClean="0"/>
              <a:t>/</a:t>
            </a:r>
            <a:r>
              <a:rPr lang="en-US" altLang="zh-CN" dirty="0" err="1" smtClean="0"/>
              <a:t>scala</a:t>
            </a:r>
            <a:r>
              <a:rPr lang="en-US" altLang="zh-CN" dirty="0" smtClean="0"/>
              <a:t>/</a:t>
            </a:r>
            <a:r>
              <a:rPr lang="en-US" altLang="zh-CN" dirty="0" err="1" smtClean="0"/>
              <a:t>scala-lists.html</a:t>
            </a:r>
            <a:endParaRPr lang="zh-CN" altLang="en-US" dirty="0" smtClean="0"/>
          </a:p>
          <a:p>
            <a:endParaRPr kumimoji="1" lang="zh-CN" altLang="en-US" dirty="0"/>
          </a:p>
        </p:txBody>
      </p:sp>
    </p:spTree>
    <p:extLst>
      <p:ext uri="{BB962C8B-B14F-4D97-AF65-F5344CB8AC3E}">
        <p14:creationId xmlns:p14="http://schemas.microsoft.com/office/powerpoint/2010/main" val="5482126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Scala </a:t>
            </a:r>
            <a:r>
              <a:rPr lang="zh-CN" altLang="en-US" dirty="0" smtClean="0"/>
              <a:t>集</a:t>
            </a:r>
            <a:r>
              <a:rPr lang="en-US" altLang="zh-CN" dirty="0" smtClean="0"/>
              <a:t>(Set)</a:t>
            </a:r>
            <a:endParaRPr kumimoji="1" lang="zh-CN" altLang="en-US" dirty="0"/>
          </a:p>
        </p:txBody>
      </p:sp>
      <p:sp>
        <p:nvSpPr>
          <p:cNvPr id="3" name="内容占位符 2"/>
          <p:cNvSpPr>
            <a:spLocks noGrp="1"/>
          </p:cNvSpPr>
          <p:nvPr>
            <p:ph idx="1"/>
          </p:nvPr>
        </p:nvSpPr>
        <p:spPr/>
        <p:txBody>
          <a:bodyPr/>
          <a:lstStyle/>
          <a:p>
            <a:r>
              <a:rPr lang="en-US" altLang="zh-CN" dirty="0" smtClean="0"/>
              <a:t>Scala </a:t>
            </a:r>
            <a:r>
              <a:rPr lang="zh-CN" altLang="en-US" dirty="0" smtClean="0"/>
              <a:t>集</a:t>
            </a:r>
            <a:r>
              <a:rPr lang="en-US" altLang="zh-CN" dirty="0" smtClean="0"/>
              <a:t>(Set)</a:t>
            </a:r>
            <a:r>
              <a:rPr lang="zh-CN" altLang="en-US" dirty="0" smtClean="0"/>
              <a:t>是没有重复的对象集合，所有的元素都是唯一的。</a:t>
            </a:r>
            <a:endParaRPr lang="en-US" altLang="zh-CN" dirty="0" smtClean="0"/>
          </a:p>
          <a:p>
            <a:r>
              <a:rPr lang="en-US" altLang="zh-CN" dirty="0" smtClean="0"/>
              <a:t>Scala Set</a:t>
            </a:r>
            <a:r>
              <a:rPr lang="zh-CN" altLang="en-US" dirty="0" smtClean="0"/>
              <a:t>分为可变的和不可变的。</a:t>
            </a:r>
            <a:endParaRPr lang="en-US" altLang="zh-CN" dirty="0" smtClean="0"/>
          </a:p>
          <a:p>
            <a:r>
              <a:rPr lang="zh-CN" altLang="en-US" dirty="0" smtClean="0"/>
              <a:t>默认情况下，</a:t>
            </a:r>
            <a:r>
              <a:rPr lang="en-US" altLang="zh-CN" dirty="0" smtClean="0"/>
              <a:t>Scala </a:t>
            </a:r>
            <a:r>
              <a:rPr lang="zh-CN" altLang="en-US" dirty="0" smtClean="0"/>
              <a:t>使用的是不可变集合，如果想使用可变</a:t>
            </a:r>
            <a:r>
              <a:rPr lang="en-US" altLang="zh-CN" dirty="0" smtClean="0"/>
              <a:t>Set</a:t>
            </a:r>
            <a:r>
              <a:rPr lang="zh-CN" altLang="en-US" dirty="0" smtClean="0"/>
              <a:t>，需引用 </a:t>
            </a:r>
            <a:r>
              <a:rPr lang="en-US" altLang="zh-CN" dirty="0" err="1" smtClean="0"/>
              <a:t>scala.collection.mutable.Set</a:t>
            </a:r>
            <a:r>
              <a:rPr lang="en-US" altLang="zh-CN" dirty="0" smtClean="0"/>
              <a:t> </a:t>
            </a:r>
            <a:r>
              <a:rPr lang="zh-CN" altLang="en-US" dirty="0" smtClean="0"/>
              <a:t>包。默认引用 </a:t>
            </a:r>
            <a:r>
              <a:rPr lang="en-US" altLang="zh-CN" dirty="0" err="1" smtClean="0"/>
              <a:t>scala.collection.immutable.Set</a:t>
            </a:r>
            <a:r>
              <a:rPr lang="zh-CN" altLang="en-US" dirty="0" smtClean="0"/>
              <a:t>。</a:t>
            </a:r>
            <a:endParaRPr lang="en-US" altLang="zh-CN" dirty="0" smtClean="0"/>
          </a:p>
          <a:p>
            <a:endParaRPr lang="en-US" altLang="zh-CN" dirty="0" smtClean="0"/>
          </a:p>
          <a:p>
            <a:r>
              <a:rPr lang="en-US" altLang="zh-CN" dirty="0" smtClean="0"/>
              <a:t>http://</a:t>
            </a:r>
            <a:r>
              <a:rPr lang="en-US" altLang="zh-CN" dirty="0" err="1" smtClean="0"/>
              <a:t>www.runoob.com</a:t>
            </a:r>
            <a:r>
              <a:rPr lang="en-US" altLang="zh-CN" dirty="0" smtClean="0"/>
              <a:t>/</a:t>
            </a:r>
            <a:r>
              <a:rPr lang="en-US" altLang="zh-CN" dirty="0" err="1" smtClean="0"/>
              <a:t>scala</a:t>
            </a:r>
            <a:r>
              <a:rPr lang="en-US" altLang="zh-CN" dirty="0" smtClean="0"/>
              <a:t>/</a:t>
            </a:r>
            <a:r>
              <a:rPr lang="en-US" altLang="zh-CN" dirty="0" err="1" smtClean="0"/>
              <a:t>scala-sets.html</a:t>
            </a:r>
            <a:endParaRPr lang="zh-CN" altLang="en-US" dirty="0" smtClean="0"/>
          </a:p>
        </p:txBody>
      </p:sp>
    </p:spTree>
    <p:extLst>
      <p:ext uri="{BB962C8B-B14F-4D97-AF65-F5344CB8AC3E}">
        <p14:creationId xmlns:p14="http://schemas.microsoft.com/office/powerpoint/2010/main" val="11053141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Scala</a:t>
            </a:r>
            <a:r>
              <a:rPr lang="zh-CN" altLang="en-US" dirty="0" smtClean="0"/>
              <a:t> </a:t>
            </a:r>
            <a:r>
              <a:rPr lang="en-US" altLang="zh-CN" dirty="0" smtClean="0"/>
              <a:t>Map(</a:t>
            </a:r>
            <a:r>
              <a:rPr lang="zh-CN" altLang="en-US" dirty="0" smtClean="0"/>
              <a:t>映射</a:t>
            </a:r>
            <a:r>
              <a:rPr lang="en-US" altLang="zh-CN" dirty="0" smtClean="0"/>
              <a:t>)</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Map</a:t>
            </a:r>
            <a:r>
              <a:rPr lang="zh-CN" altLang="en-US" dirty="0" smtClean="0"/>
              <a:t>是</a:t>
            </a:r>
            <a:r>
              <a:rPr lang="zh-CN" altLang="en-US" dirty="0"/>
              <a:t>一种可迭代的键值对（</a:t>
            </a:r>
            <a:r>
              <a:rPr lang="en-US" altLang="zh-CN" dirty="0"/>
              <a:t>key/value</a:t>
            </a:r>
            <a:r>
              <a:rPr lang="zh-CN" altLang="en-US" dirty="0"/>
              <a:t>）结构</a:t>
            </a:r>
            <a:r>
              <a:rPr lang="zh-CN" altLang="en-US" dirty="0" smtClean="0"/>
              <a:t>。</a:t>
            </a:r>
            <a:endParaRPr lang="en-US" altLang="zh-CN" dirty="0" smtClean="0"/>
          </a:p>
          <a:p>
            <a:r>
              <a:rPr lang="en-US" altLang="zh-CN" dirty="0" smtClean="0"/>
              <a:t>Map</a:t>
            </a:r>
            <a:r>
              <a:rPr lang="zh-CN" altLang="en-US" dirty="0" smtClean="0"/>
              <a:t>所有</a:t>
            </a:r>
            <a:r>
              <a:rPr lang="zh-CN" altLang="en-US" dirty="0"/>
              <a:t>的值都可以通过键来获取</a:t>
            </a:r>
            <a:r>
              <a:rPr lang="zh-CN" altLang="en-US" dirty="0" smtClean="0"/>
              <a:t>。</a:t>
            </a:r>
            <a:endParaRPr lang="en-US" altLang="zh-CN" dirty="0" smtClean="0"/>
          </a:p>
          <a:p>
            <a:r>
              <a:rPr lang="en-US" altLang="zh-CN" dirty="0" smtClean="0"/>
              <a:t>Map </a:t>
            </a:r>
            <a:r>
              <a:rPr lang="zh-CN" altLang="en-US" dirty="0"/>
              <a:t>中的键都是唯一的</a:t>
            </a:r>
            <a:r>
              <a:rPr lang="zh-CN" altLang="en-US" dirty="0" smtClean="0"/>
              <a:t>。</a:t>
            </a:r>
            <a:endParaRPr lang="en-US" altLang="zh-CN" dirty="0" smtClean="0"/>
          </a:p>
          <a:p>
            <a:r>
              <a:rPr lang="en-US" altLang="zh-CN" dirty="0" smtClean="0"/>
              <a:t>Map </a:t>
            </a:r>
            <a:r>
              <a:rPr lang="zh-CN" altLang="en-US" dirty="0"/>
              <a:t>也叫哈希表（</a:t>
            </a:r>
            <a:r>
              <a:rPr lang="en-US" altLang="zh-CN" dirty="0"/>
              <a:t>Hash tables</a:t>
            </a:r>
            <a:r>
              <a:rPr lang="zh-CN" altLang="en-US" dirty="0"/>
              <a:t>）</a:t>
            </a:r>
            <a:r>
              <a:rPr lang="zh-CN" altLang="en-US" dirty="0" smtClean="0"/>
              <a:t>。</a:t>
            </a:r>
            <a:endParaRPr lang="en-US" altLang="zh-CN" dirty="0" smtClean="0"/>
          </a:p>
          <a:p>
            <a:r>
              <a:rPr lang="en-US" altLang="zh-CN" dirty="0" smtClean="0"/>
              <a:t>Map </a:t>
            </a:r>
            <a:r>
              <a:rPr lang="zh-CN" altLang="en-US" dirty="0"/>
              <a:t>有两种类型，可变与不可变，区别在于可变对象可以修改它，而不可变对象不可以</a:t>
            </a:r>
            <a:r>
              <a:rPr lang="zh-CN" altLang="en-US" dirty="0" smtClean="0"/>
              <a:t>。默认</a:t>
            </a:r>
            <a:r>
              <a:rPr lang="zh-CN" altLang="en-US" dirty="0"/>
              <a:t>情况下 </a:t>
            </a:r>
            <a:r>
              <a:rPr lang="en-US" altLang="zh-CN" dirty="0"/>
              <a:t>Scala </a:t>
            </a:r>
            <a:r>
              <a:rPr lang="zh-CN" altLang="en-US" dirty="0"/>
              <a:t>使用不可变 </a:t>
            </a:r>
            <a:r>
              <a:rPr lang="en-US" altLang="zh-CN" dirty="0"/>
              <a:t>Map</a:t>
            </a:r>
            <a:r>
              <a:rPr lang="zh-CN" altLang="en-US" dirty="0"/>
              <a:t>。如果你需要使用可变集合，你需要显式的引入 </a:t>
            </a:r>
            <a:r>
              <a:rPr lang="en-US" altLang="zh-CN" b="1" dirty="0"/>
              <a:t>import </a:t>
            </a:r>
            <a:r>
              <a:rPr lang="en-US" altLang="zh-CN" b="1" dirty="0" err="1"/>
              <a:t>scala.collection.mutable.Map</a:t>
            </a:r>
            <a:r>
              <a:rPr lang="zh-CN" altLang="en-US" dirty="0"/>
              <a:t> </a:t>
            </a:r>
            <a:r>
              <a:rPr lang="zh-CN" altLang="en-US" dirty="0" smtClean="0"/>
              <a:t>类。</a:t>
            </a:r>
            <a:endParaRPr lang="en-US" altLang="zh-CN" dirty="0" smtClean="0"/>
          </a:p>
          <a:p>
            <a:r>
              <a:rPr lang="en-US" altLang="zh-CN" dirty="0" smtClean="0"/>
              <a:t>http://</a:t>
            </a:r>
            <a:r>
              <a:rPr lang="en-US" altLang="zh-CN" dirty="0" err="1" smtClean="0"/>
              <a:t>www.runoob.com</a:t>
            </a:r>
            <a:r>
              <a:rPr lang="en-US" altLang="zh-CN" dirty="0" smtClean="0"/>
              <a:t>/</a:t>
            </a:r>
            <a:r>
              <a:rPr lang="en-US" altLang="zh-CN" dirty="0" err="1" smtClean="0"/>
              <a:t>scala</a:t>
            </a:r>
            <a:r>
              <a:rPr lang="en-US" altLang="zh-CN" dirty="0" smtClean="0"/>
              <a:t>/</a:t>
            </a:r>
            <a:r>
              <a:rPr lang="en-US" altLang="zh-CN" dirty="0" err="1" smtClean="0"/>
              <a:t>scala-maps.html</a:t>
            </a:r>
            <a:endParaRPr lang="en-US" altLang="zh-CN" dirty="0" smtClean="0"/>
          </a:p>
        </p:txBody>
      </p:sp>
    </p:spTree>
    <p:extLst>
      <p:ext uri="{BB962C8B-B14F-4D97-AF65-F5344CB8AC3E}">
        <p14:creationId xmlns:p14="http://schemas.microsoft.com/office/powerpoint/2010/main" val="12819271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 Tuple(</a:t>
            </a:r>
            <a:r>
              <a:rPr lang="zh-CN" altLang="en-US" b="1" dirty="0" smtClean="0"/>
              <a:t>元组</a:t>
            </a:r>
            <a:r>
              <a:rPr lang="en-US" altLang="zh-CN" b="1" dirty="0" smtClean="0"/>
              <a:t>)</a:t>
            </a:r>
            <a:r>
              <a:rPr lang="zh-CN" altLang="en-US" dirty="0" smtClean="0"/>
              <a:t/>
            </a:r>
            <a:br>
              <a:rPr lang="zh-CN" altLang="en-US" dirty="0" smtClean="0"/>
            </a:br>
            <a:endParaRPr kumimoji="1" lang="zh-CN" altLang="en-US" dirty="0"/>
          </a:p>
        </p:txBody>
      </p:sp>
      <p:sp>
        <p:nvSpPr>
          <p:cNvPr id="3" name="内容占位符 2"/>
          <p:cNvSpPr>
            <a:spLocks noGrp="1"/>
          </p:cNvSpPr>
          <p:nvPr>
            <p:ph idx="1"/>
          </p:nvPr>
        </p:nvSpPr>
        <p:spPr/>
        <p:txBody>
          <a:bodyPr/>
          <a:lstStyle/>
          <a:p>
            <a:r>
              <a:rPr lang="en-US" altLang="zh-CN" b="1" dirty="0" smtClean="0"/>
              <a:t>Tuple</a:t>
            </a:r>
            <a:r>
              <a:rPr lang="en-US" altLang="zh-CN" b="1" dirty="0"/>
              <a:t>(</a:t>
            </a:r>
            <a:r>
              <a:rPr lang="zh-CN" altLang="en-US" b="1" dirty="0"/>
              <a:t>元组</a:t>
            </a:r>
            <a:r>
              <a:rPr lang="en-US" altLang="zh-CN" b="1" dirty="0" smtClean="0"/>
              <a:t>)</a:t>
            </a:r>
            <a:r>
              <a:rPr lang="zh-CN" altLang="en-US" dirty="0" smtClean="0"/>
              <a:t>与</a:t>
            </a:r>
            <a:r>
              <a:rPr lang="zh-CN" altLang="en-US" dirty="0"/>
              <a:t>列表一样，元组也是不可变的，但与列表不同的是元组可以包含不同类型的元素。</a:t>
            </a:r>
          </a:p>
          <a:p>
            <a:pPr latinLnBrk="1"/>
            <a:r>
              <a:rPr lang="zh-CN" altLang="en-US" dirty="0"/>
              <a:t>元组的值是通过将单个的值包含在圆括号中构成的。</a:t>
            </a:r>
          </a:p>
          <a:p>
            <a:endParaRPr kumimoji="1" lang="en-US" altLang="zh-CN" dirty="0" smtClean="0"/>
          </a:p>
          <a:p>
            <a:r>
              <a:rPr kumimoji="1" lang="en-US" altLang="zh-CN" dirty="0" smtClean="0"/>
              <a:t>http://</a:t>
            </a:r>
            <a:r>
              <a:rPr kumimoji="1" lang="en-US" altLang="zh-CN" dirty="0" err="1" smtClean="0"/>
              <a:t>www.runoob.com</a:t>
            </a:r>
            <a:r>
              <a:rPr kumimoji="1" lang="en-US" altLang="zh-CN" dirty="0" smtClean="0"/>
              <a:t>/</a:t>
            </a:r>
            <a:r>
              <a:rPr kumimoji="1" lang="en-US" altLang="zh-CN" dirty="0" err="1" smtClean="0"/>
              <a:t>scala</a:t>
            </a:r>
            <a:r>
              <a:rPr kumimoji="1" lang="en-US" altLang="zh-CN" dirty="0" smtClean="0"/>
              <a:t>/</a:t>
            </a:r>
            <a:r>
              <a:rPr kumimoji="1" lang="en-US" altLang="zh-CN" dirty="0" err="1" smtClean="0"/>
              <a:t>scala-tuples.html</a:t>
            </a:r>
            <a:endParaRPr kumimoji="1" lang="zh-CN" altLang="en-US" dirty="0"/>
          </a:p>
        </p:txBody>
      </p:sp>
    </p:spTree>
    <p:extLst>
      <p:ext uri="{BB962C8B-B14F-4D97-AF65-F5344CB8AC3E}">
        <p14:creationId xmlns:p14="http://schemas.microsoft.com/office/powerpoint/2010/main" val="17933440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Scala Option(</a:t>
            </a:r>
            <a:r>
              <a:rPr lang="zh-CN" altLang="en-US" dirty="0" smtClean="0"/>
              <a:t>选项</a:t>
            </a:r>
            <a:r>
              <a:rPr lang="en-US" altLang="zh-CN" dirty="0" smtClean="0"/>
              <a:t>)</a:t>
            </a:r>
            <a:endParaRPr kumimoji="1" lang="zh-CN" altLang="en-US" dirty="0"/>
          </a:p>
        </p:txBody>
      </p:sp>
      <p:sp>
        <p:nvSpPr>
          <p:cNvPr id="3" name="内容占位符 2"/>
          <p:cNvSpPr>
            <a:spLocks noGrp="1"/>
          </p:cNvSpPr>
          <p:nvPr>
            <p:ph idx="1"/>
          </p:nvPr>
        </p:nvSpPr>
        <p:spPr/>
        <p:txBody>
          <a:bodyPr/>
          <a:lstStyle/>
          <a:p>
            <a:pPr latinLnBrk="1"/>
            <a:r>
              <a:rPr lang="en-US" altLang="zh-CN" dirty="0"/>
              <a:t>Scala Option(</a:t>
            </a:r>
            <a:r>
              <a:rPr lang="zh-CN" altLang="en-US" dirty="0"/>
              <a:t>选项</a:t>
            </a:r>
            <a:r>
              <a:rPr lang="en-US" altLang="zh-CN" dirty="0"/>
              <a:t>)</a:t>
            </a:r>
            <a:r>
              <a:rPr lang="zh-CN" altLang="en-US" dirty="0"/>
              <a:t>类型用来表示一个值是可选的（有值或无值</a:t>
            </a:r>
            <a:r>
              <a:rPr lang="en-US" altLang="zh-CN" dirty="0"/>
              <a:t>)</a:t>
            </a:r>
            <a:r>
              <a:rPr lang="zh-CN" altLang="en-US" dirty="0"/>
              <a:t>。</a:t>
            </a:r>
          </a:p>
          <a:p>
            <a:pPr latinLnBrk="1"/>
            <a:r>
              <a:rPr lang="en-US" altLang="zh-CN" dirty="0"/>
              <a:t>Option[T] </a:t>
            </a:r>
            <a:r>
              <a:rPr lang="zh-CN" altLang="en-US" dirty="0"/>
              <a:t>是一个类型为 </a:t>
            </a:r>
            <a:r>
              <a:rPr lang="en-US" altLang="zh-CN" dirty="0"/>
              <a:t>T </a:t>
            </a:r>
            <a:r>
              <a:rPr lang="zh-CN" altLang="en-US" dirty="0"/>
              <a:t>的可选值的容器： 如果值存在， </a:t>
            </a:r>
            <a:r>
              <a:rPr lang="en-US" altLang="zh-CN" dirty="0"/>
              <a:t>Option[T] </a:t>
            </a:r>
            <a:r>
              <a:rPr lang="zh-CN" altLang="en-US" dirty="0"/>
              <a:t>就是一个 </a:t>
            </a:r>
            <a:r>
              <a:rPr lang="en-US" altLang="zh-CN" dirty="0"/>
              <a:t>Some[T] </a:t>
            </a:r>
            <a:r>
              <a:rPr lang="zh-CN" altLang="en-US" dirty="0"/>
              <a:t>，如果不存在， </a:t>
            </a:r>
            <a:r>
              <a:rPr lang="en-US" altLang="zh-CN" dirty="0"/>
              <a:t>Option[T] </a:t>
            </a:r>
            <a:r>
              <a:rPr lang="zh-CN" altLang="en-US" dirty="0"/>
              <a:t>就是对象 </a:t>
            </a:r>
            <a:r>
              <a:rPr lang="en-US" altLang="zh-CN" dirty="0"/>
              <a:t>None </a:t>
            </a:r>
            <a:r>
              <a:rPr lang="zh-CN" altLang="en-US" dirty="0"/>
              <a:t>。</a:t>
            </a:r>
          </a:p>
          <a:p>
            <a:r>
              <a:rPr kumimoji="1" lang="en-US" altLang="zh-CN" dirty="0" smtClean="0"/>
              <a:t>http://</a:t>
            </a:r>
            <a:r>
              <a:rPr kumimoji="1" lang="en-US" altLang="zh-CN" dirty="0" err="1" smtClean="0"/>
              <a:t>www.runoob.com</a:t>
            </a:r>
            <a:r>
              <a:rPr kumimoji="1" lang="en-US" altLang="zh-CN" dirty="0" smtClean="0"/>
              <a:t>/</a:t>
            </a:r>
            <a:r>
              <a:rPr kumimoji="1" lang="en-US" altLang="zh-CN" dirty="0" err="1" smtClean="0"/>
              <a:t>scala</a:t>
            </a:r>
            <a:r>
              <a:rPr kumimoji="1" lang="en-US" altLang="zh-CN" dirty="0" smtClean="0"/>
              <a:t>/</a:t>
            </a:r>
            <a:r>
              <a:rPr kumimoji="1" lang="en-US" altLang="zh-CN" dirty="0" err="1" smtClean="0"/>
              <a:t>scala-options.html</a:t>
            </a:r>
            <a:endParaRPr kumimoji="1" lang="zh-CN" altLang="en-US" dirty="0"/>
          </a:p>
        </p:txBody>
      </p:sp>
    </p:spTree>
    <p:extLst>
      <p:ext uri="{BB962C8B-B14F-4D97-AF65-F5344CB8AC3E}">
        <p14:creationId xmlns:p14="http://schemas.microsoft.com/office/powerpoint/2010/main" val="2786070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altLang="zh-CN" b="1" dirty="0" smtClean="0"/>
              <a:t>Scala</a:t>
            </a:r>
            <a:r>
              <a:rPr lang="zh-CN" altLang="en-US" b="1" dirty="0" smtClean="0"/>
              <a:t> </a:t>
            </a:r>
            <a:r>
              <a:rPr lang="zh-CN" altLang="it-IT" b="1" dirty="0" smtClean="0"/>
              <a:t>迭代器</a:t>
            </a:r>
            <a:r>
              <a:rPr lang="zh-CN" altLang="en-US" b="1" dirty="0" smtClean="0"/>
              <a:t> </a:t>
            </a:r>
            <a:r>
              <a:rPr lang="en-US" altLang="zh-CN" b="1" dirty="0" smtClean="0"/>
              <a:t>(I</a:t>
            </a:r>
            <a:r>
              <a:rPr lang="it-IT" altLang="zh-CN" b="1" dirty="0" err="1" smtClean="0"/>
              <a:t>terator</a:t>
            </a:r>
            <a:r>
              <a:rPr lang="en-US" altLang="zh-CN" b="1" dirty="0" smtClean="0"/>
              <a:t>)</a:t>
            </a:r>
            <a:r>
              <a:rPr lang="zh-CN" altLang="it-IT" b="1" dirty="0"/>
              <a:t/>
            </a:r>
            <a:br>
              <a:rPr lang="zh-CN" altLang="it-IT" b="1" dirty="0"/>
            </a:b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194082" y="2457450"/>
            <a:ext cx="9803835" cy="2213769"/>
          </a:xfrm>
          <a:prstGeom prst="rect">
            <a:avLst/>
          </a:prstGeom>
        </p:spPr>
      </p:pic>
      <p:sp>
        <p:nvSpPr>
          <p:cNvPr id="6" name="矩形 5"/>
          <p:cNvSpPr/>
          <p:nvPr/>
        </p:nvSpPr>
        <p:spPr>
          <a:xfrm>
            <a:off x="1194082" y="5068649"/>
            <a:ext cx="5131533" cy="369332"/>
          </a:xfrm>
          <a:prstGeom prst="rect">
            <a:avLst/>
          </a:prstGeom>
        </p:spPr>
        <p:txBody>
          <a:bodyPr wrap="none">
            <a:spAutoFit/>
          </a:bodyPr>
          <a:lstStyle/>
          <a:p>
            <a:r>
              <a:rPr lang="zh-CN" altLang="en-US" dirty="0" smtClean="0"/>
              <a:t>http://www.runoob.com/scala/scala-iterators.html</a:t>
            </a:r>
            <a:endParaRPr lang="zh-CN" altLang="en-US" dirty="0"/>
          </a:p>
        </p:txBody>
      </p:sp>
    </p:spTree>
    <p:extLst>
      <p:ext uri="{BB962C8B-B14F-4D97-AF65-F5344CB8AC3E}">
        <p14:creationId xmlns:p14="http://schemas.microsoft.com/office/powerpoint/2010/main" val="527037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smtClean="0"/>
              <a:t>类</a:t>
            </a:r>
            <a:r>
              <a:rPr lang="en-US" altLang="zh-CN" b="1" dirty="0" smtClean="0"/>
              <a:t>(class)</a:t>
            </a:r>
            <a:endParaRPr kumimoji="1" lang="zh-CN" altLang="en-US" dirty="0"/>
          </a:p>
        </p:txBody>
      </p:sp>
      <p:sp>
        <p:nvSpPr>
          <p:cNvPr id="3" name="内容占位符 2"/>
          <p:cNvSpPr>
            <a:spLocks noGrp="1"/>
          </p:cNvSpPr>
          <p:nvPr>
            <p:ph idx="1"/>
          </p:nvPr>
        </p:nvSpPr>
        <p:spPr/>
        <p:txBody>
          <a:bodyPr/>
          <a:lstStyle/>
          <a:p>
            <a:r>
              <a:rPr lang="zh-CN" altLang="en-US" dirty="0" smtClean="0"/>
              <a:t>类是抽象的，不</a:t>
            </a:r>
            <a:r>
              <a:rPr lang="zh-CN" altLang="en-US" dirty="0"/>
              <a:t>占用内存，而对象是具体的，占用存储空间。类是用于创建对象的蓝图，它是一个定义包括在特定类型的对象中的方法和变量</a:t>
            </a:r>
            <a:r>
              <a:rPr lang="zh-CN" altLang="en-US" dirty="0" smtClean="0"/>
              <a:t>的模板</a:t>
            </a:r>
            <a:r>
              <a:rPr lang="zh-CN" altLang="en-US" dirty="0"/>
              <a:t>。</a:t>
            </a:r>
            <a:endParaRPr kumimoji="1" lang="zh-CN" altLang="en-US" dirty="0"/>
          </a:p>
        </p:txBody>
      </p:sp>
      <p:pic>
        <p:nvPicPr>
          <p:cNvPr id="4" name="图片 3"/>
          <p:cNvPicPr>
            <a:picLocks noChangeAspect="1"/>
          </p:cNvPicPr>
          <p:nvPr/>
        </p:nvPicPr>
        <p:blipFill>
          <a:blip r:embed="rId2"/>
          <a:stretch>
            <a:fillRect/>
          </a:stretch>
        </p:blipFill>
        <p:spPr>
          <a:xfrm>
            <a:off x="1371600" y="2962759"/>
            <a:ext cx="4927600" cy="3187700"/>
          </a:xfrm>
          <a:prstGeom prst="rect">
            <a:avLst/>
          </a:prstGeom>
        </p:spPr>
      </p:pic>
      <p:sp>
        <p:nvSpPr>
          <p:cNvPr id="5" name="矩形 4"/>
          <p:cNvSpPr/>
          <p:nvPr/>
        </p:nvSpPr>
        <p:spPr>
          <a:xfrm>
            <a:off x="6620839" y="3876645"/>
            <a:ext cx="4351961" cy="400110"/>
          </a:xfrm>
          <a:prstGeom prst="rect">
            <a:avLst/>
          </a:prstGeom>
        </p:spPr>
        <p:txBody>
          <a:bodyPr wrap="none">
            <a:spAutoFit/>
          </a:bodyPr>
          <a:lstStyle/>
          <a:p>
            <a:r>
              <a:rPr lang="zh-CN" altLang="en-US" sz="2000" dirty="0" smtClean="0"/>
              <a:t>使用new Point(1,2)创建</a:t>
            </a:r>
            <a:r>
              <a:rPr lang="en-US" altLang="zh-CN" sz="2000" dirty="0" smtClean="0"/>
              <a:t>Point</a:t>
            </a:r>
            <a:r>
              <a:rPr lang="zh-CN" altLang="en-US" sz="2000" dirty="0" smtClean="0"/>
              <a:t>类型对象</a:t>
            </a:r>
            <a:endParaRPr lang="zh-CN" altLang="en-US" sz="2000" dirty="0"/>
          </a:p>
        </p:txBody>
      </p:sp>
    </p:spTree>
    <p:extLst>
      <p:ext uri="{BB962C8B-B14F-4D97-AF65-F5344CB8AC3E}">
        <p14:creationId xmlns:p14="http://schemas.microsoft.com/office/powerpoint/2010/main" val="16937442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Scala </a:t>
            </a:r>
            <a:r>
              <a:rPr lang="zh-CN" altLang="en-US" b="1" dirty="0" smtClean="0"/>
              <a:t>继承</a:t>
            </a:r>
            <a:endParaRPr kumimoji="1" lang="zh-CN" altLang="en-US" dirty="0"/>
          </a:p>
        </p:txBody>
      </p:sp>
      <p:sp>
        <p:nvSpPr>
          <p:cNvPr id="3" name="内容占位符 2"/>
          <p:cNvSpPr>
            <a:spLocks noGrp="1"/>
          </p:cNvSpPr>
          <p:nvPr>
            <p:ph idx="1"/>
          </p:nvPr>
        </p:nvSpPr>
        <p:spPr/>
        <p:txBody>
          <a:bodyPr/>
          <a:lstStyle/>
          <a:p>
            <a:r>
              <a:rPr lang="en-US" altLang="zh-CN" dirty="0" smtClean="0"/>
              <a:t>Scala</a:t>
            </a:r>
            <a:r>
              <a:rPr lang="zh-CN" altLang="en-US" dirty="0"/>
              <a:t>继承一个基类跟</a:t>
            </a:r>
            <a:r>
              <a:rPr lang="en-US" altLang="zh-CN" dirty="0"/>
              <a:t>Java</a:t>
            </a:r>
            <a:r>
              <a:rPr lang="zh-CN" altLang="en-US" dirty="0"/>
              <a:t>很相似</a:t>
            </a:r>
            <a:r>
              <a:rPr lang="en-US" altLang="zh-CN" dirty="0"/>
              <a:t>, </a:t>
            </a:r>
            <a:r>
              <a:rPr lang="zh-CN" altLang="en-US" dirty="0"/>
              <a:t>但我们需要注意以下几点：</a:t>
            </a:r>
          </a:p>
          <a:p>
            <a:pPr lvl="1"/>
            <a:r>
              <a:rPr lang="en-US" altLang="zh-CN" dirty="0"/>
              <a:t>1</a:t>
            </a:r>
            <a:r>
              <a:rPr lang="zh-CN" altLang="en-US" dirty="0"/>
              <a:t>、重写一个非抽象方法必须使用</a:t>
            </a:r>
            <a:r>
              <a:rPr lang="en-US" altLang="zh-CN" dirty="0"/>
              <a:t>override</a:t>
            </a:r>
            <a:r>
              <a:rPr lang="zh-CN" altLang="en-US" dirty="0"/>
              <a:t>修饰符。</a:t>
            </a:r>
          </a:p>
          <a:p>
            <a:pPr lvl="1"/>
            <a:r>
              <a:rPr lang="en-US" altLang="zh-CN" dirty="0"/>
              <a:t>2</a:t>
            </a:r>
            <a:r>
              <a:rPr lang="zh-CN" altLang="en-US" dirty="0"/>
              <a:t>、只有主构造函数才可以往基类的构造函数里写参数。</a:t>
            </a:r>
          </a:p>
          <a:p>
            <a:pPr lvl="1"/>
            <a:r>
              <a:rPr lang="en-US" altLang="zh-CN" dirty="0"/>
              <a:t>3</a:t>
            </a:r>
            <a:r>
              <a:rPr lang="zh-CN" altLang="en-US" dirty="0"/>
              <a:t>、在子类中重写超类的抽象方法时，你不需要使用</a:t>
            </a:r>
            <a:r>
              <a:rPr lang="en-US" altLang="zh-CN" dirty="0"/>
              <a:t>override</a:t>
            </a:r>
            <a:r>
              <a:rPr lang="zh-CN" altLang="en-US" dirty="0"/>
              <a:t>关键字</a:t>
            </a:r>
            <a:r>
              <a:rPr lang="zh-CN" altLang="en-US" dirty="0" smtClean="0"/>
              <a:t>。</a:t>
            </a:r>
            <a:endParaRPr lang="en-US" altLang="zh-CN" dirty="0" smtClean="0"/>
          </a:p>
          <a:p>
            <a:r>
              <a:rPr lang="en-US" altLang="zh-CN" dirty="0"/>
              <a:t>Scala </a:t>
            </a:r>
            <a:r>
              <a:rPr lang="zh-CN" altLang="en-US" dirty="0"/>
              <a:t>使用 </a:t>
            </a:r>
            <a:r>
              <a:rPr lang="en-US" altLang="zh-CN" dirty="0"/>
              <a:t>extends </a:t>
            </a:r>
            <a:r>
              <a:rPr lang="zh-CN" altLang="en-US" dirty="0"/>
              <a:t>关键字来继承一个类。</a:t>
            </a:r>
          </a:p>
        </p:txBody>
      </p:sp>
    </p:spTree>
    <p:extLst>
      <p:ext uri="{BB962C8B-B14F-4D97-AF65-F5344CB8AC3E}">
        <p14:creationId xmlns:p14="http://schemas.microsoft.com/office/powerpoint/2010/main" val="18637006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a:t>单例</a:t>
            </a:r>
            <a:r>
              <a:rPr lang="zh-CN" altLang="en-US" b="1" dirty="0" smtClean="0"/>
              <a:t>对象（</a:t>
            </a:r>
            <a:r>
              <a:rPr lang="en-US" altLang="zh-CN" b="1" dirty="0" smtClean="0"/>
              <a:t>object</a:t>
            </a:r>
            <a:r>
              <a:rPr lang="zh-CN" altLang="en-US" b="1" dirty="0" smtClean="0"/>
              <a:t>）</a:t>
            </a:r>
            <a:endParaRPr kumimoji="1" lang="zh-CN" altLang="en-US" dirty="0"/>
          </a:p>
        </p:txBody>
      </p:sp>
      <p:sp>
        <p:nvSpPr>
          <p:cNvPr id="3" name="内容占位符 2"/>
          <p:cNvSpPr>
            <a:spLocks noGrp="1"/>
          </p:cNvSpPr>
          <p:nvPr>
            <p:ph idx="1"/>
          </p:nvPr>
        </p:nvSpPr>
        <p:spPr/>
        <p:txBody>
          <a:bodyPr/>
          <a:lstStyle/>
          <a:p>
            <a:r>
              <a:rPr lang="zh-CN" altLang="en-US" dirty="0"/>
              <a:t>在 </a:t>
            </a:r>
            <a:r>
              <a:rPr lang="en-US" altLang="zh-CN" dirty="0"/>
              <a:t>Scala </a:t>
            </a:r>
            <a:r>
              <a:rPr lang="zh-CN" altLang="en-US" dirty="0"/>
              <a:t>中，是没有 </a:t>
            </a:r>
            <a:r>
              <a:rPr lang="en-US" altLang="zh-CN" dirty="0"/>
              <a:t>static </a:t>
            </a:r>
            <a:r>
              <a:rPr lang="zh-CN" altLang="en-US" dirty="0"/>
              <a:t>这个东西的，但是它也为我们提供了单例模式的实现方法，那就是使用关键字 </a:t>
            </a:r>
            <a:r>
              <a:rPr lang="en-US" altLang="zh-CN" dirty="0"/>
              <a:t>object</a:t>
            </a:r>
            <a:r>
              <a:rPr lang="zh-CN" altLang="en-US" dirty="0"/>
              <a:t>。</a:t>
            </a:r>
          </a:p>
          <a:p>
            <a:r>
              <a:rPr lang="en-US" altLang="zh-CN" dirty="0"/>
              <a:t>Scala </a:t>
            </a:r>
            <a:r>
              <a:rPr lang="zh-CN" altLang="en-US" dirty="0"/>
              <a:t>中使用单例模式时，除了定义的类之外，还要定义一个同名的 </a:t>
            </a:r>
            <a:r>
              <a:rPr lang="en-US" altLang="zh-CN" dirty="0"/>
              <a:t>object </a:t>
            </a:r>
            <a:r>
              <a:rPr lang="zh-CN" altLang="en-US" dirty="0"/>
              <a:t>对象，它和类的区别是，</a:t>
            </a:r>
            <a:r>
              <a:rPr lang="en-US" altLang="zh-CN" dirty="0"/>
              <a:t>object</a:t>
            </a:r>
            <a:r>
              <a:rPr lang="zh-CN" altLang="en-US" dirty="0"/>
              <a:t>对象不能带参数。</a:t>
            </a:r>
          </a:p>
          <a:p>
            <a:r>
              <a:rPr lang="zh-CN" altLang="en-US" dirty="0"/>
              <a:t>当单例对象与某个类共享同一个名称时，他被称作是这个类的伴生对象：</a:t>
            </a:r>
            <a:r>
              <a:rPr lang="en-US" altLang="zh-CN" dirty="0"/>
              <a:t>companion object</a:t>
            </a:r>
            <a:r>
              <a:rPr lang="zh-CN" altLang="en-US" dirty="0"/>
              <a:t>。你必须在同一个源文件里定义类和它的伴生对象。类被称为是这个单例对象的伴生类：</a:t>
            </a:r>
            <a:r>
              <a:rPr lang="en-US" altLang="zh-CN" dirty="0"/>
              <a:t>companion class</a:t>
            </a:r>
            <a:r>
              <a:rPr lang="zh-CN" altLang="en-US" dirty="0"/>
              <a:t>。类和它的伴生对象可以互相访问其私有成员</a:t>
            </a:r>
            <a:r>
              <a:rPr lang="zh-CN" altLang="en-US" dirty="0" smtClean="0"/>
              <a:t>。</a:t>
            </a:r>
            <a:endParaRPr lang="zh-CN" altLang="en-US" dirty="0"/>
          </a:p>
        </p:txBody>
      </p:sp>
    </p:spTree>
    <p:extLst>
      <p:ext uri="{BB962C8B-B14F-4D97-AF65-F5344CB8AC3E}">
        <p14:creationId xmlns:p14="http://schemas.microsoft.com/office/powerpoint/2010/main" val="21105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特性（</a:t>
            </a:r>
            <a:r>
              <a:rPr kumimoji="1" lang="en-US" altLang="zh-CN" b="1" dirty="0"/>
              <a:t>1</a:t>
            </a:r>
            <a:r>
              <a:rPr kumimoji="1" lang="zh-CN" altLang="en-US" b="1" dirty="0" smtClean="0"/>
              <a:t>）</a:t>
            </a:r>
            <a:endParaRPr kumimoji="1" lang="zh-CN" altLang="en-US" b="1" dirty="0"/>
          </a:p>
        </p:txBody>
      </p:sp>
      <p:sp>
        <p:nvSpPr>
          <p:cNvPr id="3" name="内容占位符 2"/>
          <p:cNvSpPr>
            <a:spLocks noGrp="1"/>
          </p:cNvSpPr>
          <p:nvPr>
            <p:ph idx="1"/>
          </p:nvPr>
        </p:nvSpPr>
        <p:spPr/>
        <p:txBody>
          <a:bodyPr>
            <a:normAutofit/>
          </a:bodyPr>
          <a:lstStyle/>
          <a:p>
            <a:r>
              <a:rPr lang="zh-CN" altLang="en-US" b="1" dirty="0"/>
              <a:t>面向对象特性</a:t>
            </a:r>
          </a:p>
          <a:p>
            <a:r>
              <a:rPr lang="en-US" altLang="zh-CN" dirty="0"/>
              <a:t>Scala</a:t>
            </a:r>
            <a:r>
              <a:rPr lang="zh-CN" altLang="en-US" dirty="0"/>
              <a:t>是一种纯面向对象的语言，每个值都是对象。对象的数据类型以及行为由类和特质描述。</a:t>
            </a:r>
          </a:p>
          <a:p>
            <a:r>
              <a:rPr lang="zh-CN" altLang="en-US" dirty="0"/>
              <a:t>类抽象机制的扩展有两种途径：一种途径是子类继承，另一种途径是灵活的混入机制。这两种途径能避免多重继承的种种问题。</a:t>
            </a:r>
          </a:p>
          <a:p>
            <a:endParaRPr kumimoji="1" lang="zh-CN" altLang="en-US" dirty="0"/>
          </a:p>
        </p:txBody>
      </p:sp>
    </p:spTree>
    <p:extLst>
      <p:ext uri="{BB962C8B-B14F-4D97-AF65-F5344CB8AC3E}">
        <p14:creationId xmlns:p14="http://schemas.microsoft.com/office/powerpoint/2010/main" val="16662356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a:t>Scala </a:t>
            </a:r>
            <a:r>
              <a:rPr lang="zh-CN" altLang="en-US" b="1" dirty="0" smtClean="0"/>
              <a:t>特征</a:t>
            </a:r>
            <a:r>
              <a:rPr lang="fr-FR" altLang="zh-CN" b="1" dirty="0" smtClean="0"/>
              <a:t>(Trait)</a:t>
            </a:r>
            <a:r>
              <a:rPr lang="fr-FR" altLang="zh-CN" b="1" dirty="0"/>
              <a:t/>
            </a:r>
            <a:br>
              <a:rPr lang="fr-FR" altLang="zh-CN" b="1" dirty="0"/>
            </a:br>
            <a:endParaRPr kumimoji="1" lang="zh-CN" altLang="en-US" dirty="0"/>
          </a:p>
        </p:txBody>
      </p:sp>
      <p:sp>
        <p:nvSpPr>
          <p:cNvPr id="3" name="内容占位符 2"/>
          <p:cNvSpPr>
            <a:spLocks noGrp="1"/>
          </p:cNvSpPr>
          <p:nvPr>
            <p:ph idx="1"/>
          </p:nvPr>
        </p:nvSpPr>
        <p:spPr/>
        <p:txBody>
          <a:bodyPr/>
          <a:lstStyle/>
          <a:p>
            <a:r>
              <a:rPr lang="en-US" altLang="zh-CN" dirty="0"/>
              <a:t>Scala </a:t>
            </a:r>
            <a:r>
              <a:rPr lang="en-US" altLang="zh-CN" dirty="0" smtClean="0"/>
              <a:t>Trait</a:t>
            </a:r>
            <a:r>
              <a:rPr lang="zh-CN" altLang="en-US" dirty="0" smtClean="0"/>
              <a:t>相当</a:t>
            </a:r>
            <a:r>
              <a:rPr lang="zh-CN" altLang="en-US" dirty="0"/>
              <a:t>于 </a:t>
            </a:r>
            <a:r>
              <a:rPr lang="en-US" altLang="zh-CN" dirty="0"/>
              <a:t>Java </a:t>
            </a:r>
            <a:r>
              <a:rPr lang="zh-CN" altLang="en-US" dirty="0"/>
              <a:t>的接口，实际上它比接口还功能强大。</a:t>
            </a:r>
          </a:p>
          <a:p>
            <a:r>
              <a:rPr lang="zh-CN" altLang="en-US" dirty="0"/>
              <a:t>与接口不同的是，它还可以定义属性和方法的实现</a:t>
            </a:r>
            <a:r>
              <a:rPr lang="zh-CN" altLang="en-US" dirty="0" smtClean="0"/>
              <a:t>。</a:t>
            </a:r>
            <a:endParaRPr lang="en-US" altLang="zh-CN" dirty="0" smtClean="0"/>
          </a:p>
          <a:p>
            <a:r>
              <a:rPr lang="zh-CN" altLang="en-US" dirty="0"/>
              <a:t>其实 </a:t>
            </a:r>
            <a:r>
              <a:rPr lang="en-US" altLang="zh-CN" dirty="0"/>
              <a:t>Scala Trait(</a:t>
            </a:r>
            <a:r>
              <a:rPr lang="zh-CN" altLang="en-US" dirty="0"/>
              <a:t>特征</a:t>
            </a:r>
            <a:r>
              <a:rPr lang="en-US" altLang="zh-CN" dirty="0"/>
              <a:t>)</a:t>
            </a:r>
            <a:r>
              <a:rPr lang="zh-CN" altLang="en-US" dirty="0"/>
              <a:t>更像 </a:t>
            </a:r>
            <a:r>
              <a:rPr lang="en-US" altLang="zh-CN" dirty="0"/>
              <a:t>Java </a:t>
            </a:r>
            <a:r>
              <a:rPr lang="zh-CN" altLang="en-US" dirty="0"/>
              <a:t>的抽象类。</a:t>
            </a:r>
          </a:p>
          <a:p>
            <a:r>
              <a:rPr lang="zh-CN" altLang="en-US" dirty="0"/>
              <a:t>一般情况下</a:t>
            </a:r>
            <a:r>
              <a:rPr lang="en-US" altLang="zh-CN" dirty="0"/>
              <a:t>Scala</a:t>
            </a:r>
            <a:r>
              <a:rPr lang="zh-CN" altLang="en-US" dirty="0"/>
              <a:t>的类只能够继承单一父类，但是如果是 </a:t>
            </a:r>
            <a:r>
              <a:rPr lang="en-US" altLang="zh-CN" dirty="0"/>
              <a:t>Trait(</a:t>
            </a:r>
            <a:r>
              <a:rPr lang="zh-CN" altLang="en-US" dirty="0"/>
              <a:t>特征</a:t>
            </a:r>
            <a:r>
              <a:rPr lang="en-US" altLang="zh-CN" dirty="0"/>
              <a:t>) </a:t>
            </a:r>
            <a:r>
              <a:rPr lang="zh-CN" altLang="en-US" dirty="0"/>
              <a:t>的话就可以继承多个，从结果来看就是实现了多重继承</a:t>
            </a:r>
            <a:r>
              <a:rPr lang="zh-CN" altLang="en-US" dirty="0" smtClean="0"/>
              <a:t>。</a:t>
            </a:r>
            <a:endParaRPr lang="zh-CN" altLang="en-US" dirty="0"/>
          </a:p>
          <a:p>
            <a:r>
              <a:rPr lang="en-US" altLang="zh-CN" dirty="0"/>
              <a:t>Trait(</a:t>
            </a:r>
            <a:r>
              <a:rPr lang="zh-CN" altLang="en-US" dirty="0"/>
              <a:t>特征</a:t>
            </a:r>
            <a:r>
              <a:rPr lang="en-US" altLang="zh-CN" dirty="0"/>
              <a:t>) </a:t>
            </a:r>
            <a:r>
              <a:rPr lang="zh-CN" altLang="en-US" dirty="0"/>
              <a:t>定义的方式与类类似，但它使用的关键字是 </a:t>
            </a:r>
            <a:r>
              <a:rPr lang="en-US" altLang="zh-CN" b="1" dirty="0" smtClean="0"/>
              <a:t>trait</a:t>
            </a:r>
          </a:p>
          <a:p>
            <a:r>
              <a:rPr lang="en-US" altLang="zh-CN" dirty="0" smtClean="0"/>
              <a:t>Scala </a:t>
            </a:r>
            <a:r>
              <a:rPr lang="zh-CN" altLang="en-US" dirty="0" smtClean="0"/>
              <a:t>使用 </a:t>
            </a:r>
            <a:r>
              <a:rPr lang="en-US" altLang="zh-CN" dirty="0" smtClean="0"/>
              <a:t>extends </a:t>
            </a:r>
            <a:r>
              <a:rPr lang="zh-CN" altLang="en-US" dirty="0" smtClean="0"/>
              <a:t>关键字来继承一个或多个</a:t>
            </a:r>
            <a:r>
              <a:rPr lang="en-US" altLang="zh-CN" dirty="0" smtClean="0"/>
              <a:t>Trait </a:t>
            </a:r>
            <a:r>
              <a:rPr lang="zh-CN" altLang="en-US" dirty="0" smtClean="0"/>
              <a:t>。</a:t>
            </a:r>
            <a:endParaRPr lang="en-US" altLang="zh-CN" b="1" dirty="0" smtClean="0"/>
          </a:p>
          <a:p>
            <a:endParaRPr lang="zh-CN" altLang="en-US" dirty="0"/>
          </a:p>
        </p:txBody>
      </p:sp>
    </p:spTree>
    <p:extLst>
      <p:ext uri="{BB962C8B-B14F-4D97-AF65-F5344CB8AC3E}">
        <p14:creationId xmlns:p14="http://schemas.microsoft.com/office/powerpoint/2010/main" val="3890847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altLang="zh-CN" b="1" dirty="0"/>
              <a:t>Scala </a:t>
            </a:r>
            <a:r>
              <a:rPr lang="zh-CN" altLang="it-IT" b="1" dirty="0"/>
              <a:t>模式</a:t>
            </a:r>
            <a:r>
              <a:rPr lang="zh-CN" altLang="it-IT" b="1" dirty="0" smtClean="0"/>
              <a:t>匹配</a:t>
            </a:r>
            <a:endParaRPr kumimoji="1" lang="zh-CN" altLang="en-US" dirty="0"/>
          </a:p>
        </p:txBody>
      </p:sp>
      <p:sp>
        <p:nvSpPr>
          <p:cNvPr id="3" name="内容占位符 2"/>
          <p:cNvSpPr>
            <a:spLocks noGrp="1"/>
          </p:cNvSpPr>
          <p:nvPr>
            <p:ph idx="1"/>
          </p:nvPr>
        </p:nvSpPr>
        <p:spPr>
          <a:xfrm>
            <a:off x="2355893" y="2252870"/>
            <a:ext cx="7480214" cy="3103493"/>
          </a:xfrm>
        </p:spPr>
        <p:txBody>
          <a:bodyPr/>
          <a:lstStyle/>
          <a:p>
            <a:r>
              <a:rPr kumimoji="1" lang="mr-IN" altLang="zh-CN" dirty="0" err="1" smtClean="0"/>
              <a:t>def</a:t>
            </a:r>
            <a:r>
              <a:rPr kumimoji="1" lang="mr-IN" altLang="zh-CN" dirty="0" smtClean="0"/>
              <a:t> </a:t>
            </a:r>
            <a:r>
              <a:rPr kumimoji="1" lang="mr-IN" altLang="zh-CN" dirty="0" err="1" smtClean="0"/>
              <a:t>matchTest</a:t>
            </a:r>
            <a:r>
              <a:rPr kumimoji="1" lang="mr-IN" altLang="zh-CN" dirty="0" smtClean="0"/>
              <a:t>(</a:t>
            </a:r>
            <a:r>
              <a:rPr kumimoji="1" lang="mr-IN" altLang="zh-CN" dirty="0" err="1" smtClean="0"/>
              <a:t>x</a:t>
            </a:r>
            <a:r>
              <a:rPr kumimoji="1" lang="mr-IN" altLang="zh-CN" dirty="0" smtClean="0"/>
              <a:t>: </a:t>
            </a:r>
            <a:r>
              <a:rPr kumimoji="1" lang="mr-IN" altLang="zh-CN" dirty="0" err="1" smtClean="0"/>
              <a:t>Any</a:t>
            </a:r>
            <a:r>
              <a:rPr kumimoji="1" lang="mr-IN" altLang="zh-CN" dirty="0" smtClean="0"/>
              <a:t>): </a:t>
            </a:r>
            <a:r>
              <a:rPr kumimoji="1" lang="mr-IN" altLang="zh-CN" dirty="0" err="1" smtClean="0"/>
              <a:t>Any</a:t>
            </a:r>
            <a:r>
              <a:rPr kumimoji="1" lang="mr-IN" altLang="zh-CN" dirty="0" smtClean="0"/>
              <a:t> = </a:t>
            </a:r>
            <a:r>
              <a:rPr kumimoji="1" lang="mr-IN" altLang="zh-CN" dirty="0" err="1" smtClean="0"/>
              <a:t>x</a:t>
            </a:r>
            <a:r>
              <a:rPr kumimoji="1" lang="mr-IN" altLang="zh-CN" dirty="0" smtClean="0"/>
              <a:t> </a:t>
            </a:r>
            <a:r>
              <a:rPr kumimoji="1" lang="mr-IN" altLang="zh-CN" dirty="0" err="1" smtClean="0"/>
              <a:t>match</a:t>
            </a:r>
            <a:r>
              <a:rPr kumimoji="1" lang="mr-IN" altLang="zh-CN" dirty="0" smtClean="0"/>
              <a:t> {      </a:t>
            </a:r>
            <a:r>
              <a:rPr kumimoji="1" lang="mr-IN" altLang="zh-CN" dirty="0" err="1" smtClean="0"/>
              <a:t>case</a:t>
            </a:r>
            <a:r>
              <a:rPr kumimoji="1" lang="mr-IN" altLang="zh-CN" dirty="0" smtClean="0"/>
              <a:t> 1 =&gt; "</a:t>
            </a:r>
            <a:r>
              <a:rPr kumimoji="1" lang="mr-IN" altLang="zh-CN" dirty="0" err="1" smtClean="0"/>
              <a:t>one</a:t>
            </a:r>
            <a:r>
              <a:rPr kumimoji="1" lang="mr-IN" altLang="zh-CN" dirty="0" smtClean="0"/>
              <a:t>"      </a:t>
            </a:r>
            <a:r>
              <a:rPr kumimoji="1" lang="mr-IN" altLang="zh-CN" dirty="0" err="1" smtClean="0"/>
              <a:t>case</a:t>
            </a:r>
            <a:r>
              <a:rPr kumimoji="1" lang="mr-IN" altLang="zh-CN" dirty="0" smtClean="0"/>
              <a:t> "</a:t>
            </a:r>
            <a:r>
              <a:rPr kumimoji="1" lang="mr-IN" altLang="zh-CN" dirty="0" err="1" smtClean="0"/>
              <a:t>two</a:t>
            </a:r>
            <a:r>
              <a:rPr kumimoji="1" lang="mr-IN" altLang="zh-CN" dirty="0" smtClean="0"/>
              <a:t>" =&gt; 2      </a:t>
            </a:r>
            <a:r>
              <a:rPr kumimoji="1" lang="mr-IN" altLang="zh-CN" dirty="0" err="1" smtClean="0"/>
              <a:t>case</a:t>
            </a:r>
            <a:r>
              <a:rPr kumimoji="1" lang="mr-IN" altLang="zh-CN" dirty="0" smtClean="0"/>
              <a:t> </a:t>
            </a:r>
            <a:r>
              <a:rPr kumimoji="1" lang="mr-IN" altLang="zh-CN" dirty="0" err="1" smtClean="0"/>
              <a:t>y</a:t>
            </a:r>
            <a:r>
              <a:rPr kumimoji="1" lang="mr-IN" altLang="zh-CN" dirty="0" smtClean="0"/>
              <a:t>: </a:t>
            </a:r>
            <a:r>
              <a:rPr kumimoji="1" lang="mr-IN" altLang="zh-CN" dirty="0" err="1" smtClean="0"/>
              <a:t>Int</a:t>
            </a:r>
            <a:r>
              <a:rPr kumimoji="1" lang="mr-IN" altLang="zh-CN" dirty="0" smtClean="0"/>
              <a:t> =&gt; "</a:t>
            </a:r>
            <a:r>
              <a:rPr kumimoji="1" lang="mr-IN" altLang="zh-CN" dirty="0" err="1" smtClean="0"/>
              <a:t>scala.Int</a:t>
            </a:r>
            <a:r>
              <a:rPr kumimoji="1" lang="mr-IN" altLang="zh-CN" dirty="0" smtClean="0"/>
              <a:t>"      </a:t>
            </a:r>
            <a:r>
              <a:rPr kumimoji="1" lang="mr-IN" altLang="zh-CN" dirty="0" err="1" smtClean="0"/>
              <a:t>case</a:t>
            </a:r>
            <a:r>
              <a:rPr kumimoji="1" lang="mr-IN" altLang="zh-CN" dirty="0" smtClean="0"/>
              <a:t> _ =&gt; "</a:t>
            </a:r>
            <a:r>
              <a:rPr kumimoji="1" lang="mr-IN" altLang="zh-CN" dirty="0" err="1" smtClean="0"/>
              <a:t>many</a:t>
            </a:r>
            <a:r>
              <a:rPr kumimoji="1" lang="mr-IN" altLang="zh-CN" dirty="0" smtClean="0"/>
              <a:t>"   }   </a:t>
            </a:r>
            <a:r>
              <a:rPr kumimoji="1" lang="mr-IN" altLang="zh-CN" dirty="0" err="1" smtClean="0"/>
              <a:t>matchTest</a:t>
            </a:r>
            <a:r>
              <a:rPr kumimoji="1" lang="mr-IN" altLang="zh-CN" dirty="0" smtClean="0"/>
              <a:t>("</a:t>
            </a:r>
            <a:r>
              <a:rPr kumimoji="1" lang="mr-IN" altLang="zh-CN" dirty="0" err="1" smtClean="0"/>
              <a:t>two</a:t>
            </a:r>
            <a:r>
              <a:rPr kumimoji="1" lang="mr-IN" altLang="zh-CN" dirty="0" smtClean="0"/>
              <a:t>")</a:t>
            </a:r>
            <a:endParaRPr kumimoji="1" lang="zh-CN" altLang="en-US" dirty="0"/>
          </a:p>
        </p:txBody>
      </p:sp>
      <p:pic>
        <p:nvPicPr>
          <p:cNvPr id="5" name="图片 4"/>
          <p:cNvPicPr>
            <a:picLocks noChangeAspect="1"/>
          </p:cNvPicPr>
          <p:nvPr/>
        </p:nvPicPr>
        <p:blipFill>
          <a:blip r:embed="rId2"/>
          <a:stretch>
            <a:fillRect/>
          </a:stretch>
        </p:blipFill>
        <p:spPr>
          <a:xfrm>
            <a:off x="2355893" y="2252870"/>
            <a:ext cx="7480214" cy="3103493"/>
          </a:xfrm>
          <a:prstGeom prst="rect">
            <a:avLst/>
          </a:prstGeom>
        </p:spPr>
      </p:pic>
    </p:spTree>
    <p:extLst>
      <p:ext uri="{BB962C8B-B14F-4D97-AF65-F5344CB8AC3E}">
        <p14:creationId xmlns:p14="http://schemas.microsoft.com/office/powerpoint/2010/main" val="258948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模式匹配 </a:t>
            </a:r>
            <a:r>
              <a:rPr lang="en-US" altLang="zh-CN" b="1" dirty="0" smtClean="0"/>
              <a:t>-</a:t>
            </a:r>
            <a:r>
              <a:rPr lang="zh-CN" altLang="en-US" b="1" dirty="0" smtClean="0"/>
              <a:t> 使用</a:t>
            </a:r>
            <a:r>
              <a:rPr lang="zh-CN" altLang="en-US" b="1" dirty="0"/>
              <a:t>样例</a:t>
            </a:r>
            <a:r>
              <a:rPr lang="zh-CN" altLang="en-US" b="1" dirty="0" smtClean="0"/>
              <a:t>类</a:t>
            </a:r>
            <a:endParaRPr kumimoji="1" lang="zh-CN" altLang="en-US" dirty="0"/>
          </a:p>
        </p:txBody>
      </p:sp>
      <p:sp>
        <p:nvSpPr>
          <p:cNvPr id="3" name="内容占位符 2"/>
          <p:cNvSpPr>
            <a:spLocks noGrp="1"/>
          </p:cNvSpPr>
          <p:nvPr>
            <p:ph idx="1"/>
          </p:nvPr>
        </p:nvSpPr>
        <p:spPr>
          <a:xfrm>
            <a:off x="1618421" y="2122176"/>
            <a:ext cx="8955157" cy="3712059"/>
          </a:xfrm>
        </p:spPr>
        <p:txBody>
          <a:bodyPr/>
          <a:lstStyle/>
          <a:p>
            <a:r>
              <a:rPr kumimoji="1" lang="mr-IN" altLang="zh-CN" dirty="0" smtClean="0"/>
              <a:t>// </a:t>
            </a:r>
            <a:r>
              <a:rPr kumimoji="1" lang="zh-CN" altLang="mr-IN" dirty="0" smtClean="0"/>
              <a:t>样例类</a:t>
            </a:r>
            <a:r>
              <a:rPr kumimoji="1" lang="mr-IN" altLang="zh-CN" dirty="0" err="1" smtClean="0"/>
              <a:t>case</a:t>
            </a:r>
            <a:r>
              <a:rPr kumimoji="1" lang="mr-IN" altLang="zh-CN" dirty="0" smtClean="0"/>
              <a:t> </a:t>
            </a:r>
            <a:r>
              <a:rPr kumimoji="1" lang="mr-IN" altLang="zh-CN" dirty="0" err="1" smtClean="0"/>
              <a:t>class</a:t>
            </a:r>
            <a:r>
              <a:rPr kumimoji="1" lang="mr-IN" altLang="zh-CN" dirty="0" smtClean="0"/>
              <a:t> </a:t>
            </a:r>
            <a:r>
              <a:rPr kumimoji="1" lang="mr-IN" altLang="zh-CN" dirty="0" err="1" smtClean="0"/>
              <a:t>Person</a:t>
            </a:r>
            <a:r>
              <a:rPr kumimoji="1" lang="mr-IN" altLang="zh-CN" dirty="0" smtClean="0"/>
              <a:t>(</a:t>
            </a:r>
            <a:r>
              <a:rPr kumimoji="1" lang="mr-IN" altLang="zh-CN" dirty="0" err="1" smtClean="0"/>
              <a:t>name</a:t>
            </a:r>
            <a:r>
              <a:rPr kumimoji="1" lang="mr-IN" altLang="zh-CN" dirty="0" smtClean="0"/>
              <a:t>: </a:t>
            </a:r>
            <a:r>
              <a:rPr kumimoji="1" lang="mr-IN" altLang="zh-CN" dirty="0" err="1" smtClean="0"/>
              <a:t>String</a:t>
            </a:r>
            <a:r>
              <a:rPr kumimoji="1" lang="mr-IN" altLang="zh-CN" dirty="0" smtClean="0"/>
              <a:t>, </a:t>
            </a:r>
            <a:r>
              <a:rPr kumimoji="1" lang="mr-IN" altLang="zh-CN" dirty="0" err="1" smtClean="0"/>
              <a:t>age</a:t>
            </a:r>
            <a:r>
              <a:rPr kumimoji="1" lang="mr-IN" altLang="zh-CN" dirty="0" smtClean="0"/>
              <a:t>: </a:t>
            </a:r>
            <a:r>
              <a:rPr kumimoji="1" lang="mr-IN" altLang="zh-CN" dirty="0" err="1" smtClean="0"/>
              <a:t>Int</a:t>
            </a:r>
            <a:r>
              <a:rPr kumimoji="1" lang="mr-IN" altLang="zh-CN" dirty="0" smtClean="0"/>
              <a:t>)</a:t>
            </a:r>
            <a:r>
              <a:rPr kumimoji="1" lang="mr-IN" altLang="zh-CN" dirty="0" err="1" smtClean="0"/>
              <a:t>val</a:t>
            </a:r>
            <a:r>
              <a:rPr kumimoji="1" lang="mr-IN" altLang="zh-CN" dirty="0" smtClean="0"/>
              <a:t> </a:t>
            </a:r>
            <a:r>
              <a:rPr kumimoji="1" lang="mr-IN" altLang="zh-CN" dirty="0" err="1" smtClean="0"/>
              <a:t>alice</a:t>
            </a:r>
            <a:r>
              <a:rPr kumimoji="1" lang="mr-IN" altLang="zh-CN" dirty="0" smtClean="0"/>
              <a:t> = </a:t>
            </a:r>
            <a:r>
              <a:rPr kumimoji="1" lang="mr-IN" altLang="zh-CN" dirty="0" err="1" smtClean="0"/>
              <a:t>new</a:t>
            </a:r>
            <a:r>
              <a:rPr kumimoji="1" lang="mr-IN" altLang="zh-CN" dirty="0" smtClean="0"/>
              <a:t> </a:t>
            </a:r>
            <a:r>
              <a:rPr kumimoji="1" lang="mr-IN" altLang="zh-CN" dirty="0" err="1" smtClean="0"/>
              <a:t>Person</a:t>
            </a:r>
            <a:r>
              <a:rPr kumimoji="1" lang="mr-IN" altLang="zh-CN" dirty="0" smtClean="0"/>
              <a:t>("</a:t>
            </a:r>
            <a:r>
              <a:rPr kumimoji="1" lang="mr-IN" altLang="zh-CN" dirty="0" err="1" smtClean="0"/>
              <a:t>Alice</a:t>
            </a:r>
            <a:r>
              <a:rPr kumimoji="1" lang="mr-IN" altLang="zh-CN" dirty="0" smtClean="0"/>
              <a:t>", 25)</a:t>
            </a:r>
            <a:r>
              <a:rPr kumimoji="1" lang="mr-IN" altLang="zh-CN" dirty="0" err="1" smtClean="0"/>
              <a:t>val</a:t>
            </a:r>
            <a:r>
              <a:rPr kumimoji="1" lang="mr-IN" altLang="zh-CN" dirty="0" smtClean="0"/>
              <a:t> </a:t>
            </a:r>
            <a:r>
              <a:rPr kumimoji="1" lang="mr-IN" altLang="zh-CN" dirty="0" err="1" smtClean="0"/>
              <a:t>bob</a:t>
            </a:r>
            <a:r>
              <a:rPr kumimoji="1" lang="mr-IN" altLang="zh-CN" dirty="0" smtClean="0"/>
              <a:t> = </a:t>
            </a:r>
            <a:r>
              <a:rPr kumimoji="1" lang="mr-IN" altLang="zh-CN" dirty="0" err="1" smtClean="0"/>
              <a:t>new</a:t>
            </a:r>
            <a:r>
              <a:rPr kumimoji="1" lang="mr-IN" altLang="zh-CN" dirty="0" smtClean="0"/>
              <a:t> </a:t>
            </a:r>
            <a:r>
              <a:rPr kumimoji="1" lang="mr-IN" altLang="zh-CN" dirty="0" err="1" smtClean="0"/>
              <a:t>Person</a:t>
            </a:r>
            <a:r>
              <a:rPr kumimoji="1" lang="mr-IN" altLang="zh-CN" dirty="0" smtClean="0"/>
              <a:t>("</a:t>
            </a:r>
            <a:r>
              <a:rPr kumimoji="1" lang="mr-IN" altLang="zh-CN" dirty="0" err="1" smtClean="0"/>
              <a:t>Bob</a:t>
            </a:r>
            <a:r>
              <a:rPr kumimoji="1" lang="mr-IN" altLang="zh-CN" dirty="0" smtClean="0"/>
              <a:t>", 32)</a:t>
            </a:r>
            <a:r>
              <a:rPr kumimoji="1" lang="mr-IN" altLang="zh-CN" dirty="0" err="1" smtClean="0"/>
              <a:t>val</a:t>
            </a:r>
            <a:r>
              <a:rPr kumimoji="1" lang="mr-IN" altLang="zh-CN" dirty="0" smtClean="0"/>
              <a:t> </a:t>
            </a:r>
            <a:r>
              <a:rPr kumimoji="1" lang="mr-IN" altLang="zh-CN" dirty="0" err="1" smtClean="0"/>
              <a:t>charlie</a:t>
            </a:r>
            <a:r>
              <a:rPr kumimoji="1" lang="mr-IN" altLang="zh-CN" dirty="0" smtClean="0"/>
              <a:t> = </a:t>
            </a:r>
            <a:r>
              <a:rPr kumimoji="1" lang="mr-IN" altLang="zh-CN" dirty="0" err="1" smtClean="0"/>
              <a:t>new</a:t>
            </a:r>
            <a:r>
              <a:rPr kumimoji="1" lang="mr-IN" altLang="zh-CN" dirty="0" smtClean="0"/>
              <a:t> </a:t>
            </a:r>
            <a:r>
              <a:rPr kumimoji="1" lang="mr-IN" altLang="zh-CN" dirty="0" err="1" smtClean="0"/>
              <a:t>Person</a:t>
            </a:r>
            <a:r>
              <a:rPr kumimoji="1" lang="mr-IN" altLang="zh-CN" dirty="0" smtClean="0"/>
              <a:t>("</a:t>
            </a:r>
            <a:r>
              <a:rPr kumimoji="1" lang="mr-IN" altLang="zh-CN" dirty="0" err="1" smtClean="0"/>
              <a:t>Charlie</a:t>
            </a:r>
            <a:r>
              <a:rPr kumimoji="1" lang="mr-IN" altLang="zh-CN" dirty="0" smtClean="0"/>
              <a:t>", 32)</a:t>
            </a:r>
            <a:r>
              <a:rPr kumimoji="1" lang="mr-IN" altLang="zh-CN" dirty="0" err="1" smtClean="0"/>
              <a:t>for</a:t>
            </a:r>
            <a:r>
              <a:rPr kumimoji="1" lang="mr-IN" altLang="zh-CN" dirty="0" smtClean="0"/>
              <a:t> (</a:t>
            </a:r>
            <a:r>
              <a:rPr kumimoji="1" lang="mr-IN" altLang="zh-CN" dirty="0" err="1" smtClean="0"/>
              <a:t>person</a:t>
            </a:r>
            <a:r>
              <a:rPr kumimoji="1" lang="mr-IN" altLang="zh-CN" dirty="0" smtClean="0"/>
              <a:t> &lt;- </a:t>
            </a:r>
            <a:r>
              <a:rPr kumimoji="1" lang="mr-IN" altLang="zh-CN" dirty="0" err="1" smtClean="0"/>
              <a:t>List</a:t>
            </a:r>
            <a:r>
              <a:rPr kumimoji="1" lang="mr-IN" altLang="zh-CN" dirty="0" smtClean="0"/>
              <a:t>(</a:t>
            </a:r>
            <a:r>
              <a:rPr kumimoji="1" lang="mr-IN" altLang="zh-CN" dirty="0" err="1" smtClean="0"/>
              <a:t>alice</a:t>
            </a:r>
            <a:r>
              <a:rPr kumimoji="1" lang="mr-IN" altLang="zh-CN" dirty="0" smtClean="0"/>
              <a:t>, </a:t>
            </a:r>
            <a:r>
              <a:rPr kumimoji="1" lang="mr-IN" altLang="zh-CN" dirty="0" err="1" smtClean="0"/>
              <a:t>bob</a:t>
            </a:r>
            <a:r>
              <a:rPr kumimoji="1" lang="mr-IN" altLang="zh-CN" dirty="0" smtClean="0"/>
              <a:t>, </a:t>
            </a:r>
            <a:r>
              <a:rPr kumimoji="1" lang="mr-IN" altLang="zh-CN" dirty="0" err="1" smtClean="0"/>
              <a:t>charlie</a:t>
            </a:r>
            <a:r>
              <a:rPr kumimoji="1" lang="mr-IN" altLang="zh-CN" dirty="0" smtClean="0"/>
              <a:t>)) {	</a:t>
            </a:r>
            <a:r>
              <a:rPr kumimoji="1" lang="mr-IN" altLang="zh-CN" dirty="0" err="1" smtClean="0"/>
              <a:t>person</a:t>
            </a:r>
            <a:r>
              <a:rPr kumimoji="1" lang="mr-IN" altLang="zh-CN" dirty="0" smtClean="0"/>
              <a:t> </a:t>
            </a:r>
            <a:r>
              <a:rPr kumimoji="1" lang="mr-IN" altLang="zh-CN" dirty="0" err="1" smtClean="0"/>
              <a:t>match</a:t>
            </a:r>
            <a:r>
              <a:rPr kumimoji="1" lang="mr-IN" altLang="zh-CN" dirty="0" smtClean="0"/>
              <a:t> {        </a:t>
            </a:r>
            <a:r>
              <a:rPr kumimoji="1" lang="mr-IN" altLang="zh-CN" dirty="0" err="1" smtClean="0"/>
              <a:t>case</a:t>
            </a:r>
            <a:r>
              <a:rPr kumimoji="1" lang="mr-IN" altLang="zh-CN" dirty="0" smtClean="0"/>
              <a:t> </a:t>
            </a:r>
            <a:r>
              <a:rPr kumimoji="1" lang="mr-IN" altLang="zh-CN" dirty="0" err="1" smtClean="0"/>
              <a:t>Person</a:t>
            </a:r>
            <a:r>
              <a:rPr kumimoji="1" lang="mr-IN" altLang="zh-CN" dirty="0" smtClean="0"/>
              <a:t>("</a:t>
            </a:r>
            <a:r>
              <a:rPr kumimoji="1" lang="mr-IN" altLang="zh-CN" dirty="0" err="1" smtClean="0"/>
              <a:t>Alice</a:t>
            </a:r>
            <a:r>
              <a:rPr kumimoji="1" lang="mr-IN" altLang="zh-CN" dirty="0" smtClean="0"/>
              <a:t>", 25) =&gt; </a:t>
            </a:r>
            <a:r>
              <a:rPr kumimoji="1" lang="mr-IN" altLang="zh-CN" dirty="0" err="1" smtClean="0"/>
              <a:t>println</a:t>
            </a:r>
            <a:r>
              <a:rPr kumimoji="1" lang="mr-IN" altLang="zh-CN" dirty="0" smtClean="0"/>
              <a:t>("</a:t>
            </a:r>
            <a:r>
              <a:rPr kumimoji="1" lang="mr-IN" altLang="zh-CN" dirty="0" err="1" smtClean="0"/>
              <a:t>Hi</a:t>
            </a:r>
            <a:r>
              <a:rPr kumimoji="1" lang="mr-IN" altLang="zh-CN" dirty="0" smtClean="0"/>
              <a:t> </a:t>
            </a:r>
            <a:r>
              <a:rPr kumimoji="1" lang="mr-IN" altLang="zh-CN" dirty="0" err="1" smtClean="0"/>
              <a:t>Alice</a:t>
            </a:r>
            <a:r>
              <a:rPr kumimoji="1" lang="mr-IN" altLang="zh-CN" dirty="0" smtClean="0"/>
              <a:t>!")        </a:t>
            </a:r>
            <a:r>
              <a:rPr kumimoji="1" lang="mr-IN" altLang="zh-CN" dirty="0" err="1" smtClean="0"/>
              <a:t>case</a:t>
            </a:r>
            <a:r>
              <a:rPr kumimoji="1" lang="mr-IN" altLang="zh-CN" dirty="0" smtClean="0"/>
              <a:t> </a:t>
            </a:r>
            <a:r>
              <a:rPr kumimoji="1" lang="mr-IN" altLang="zh-CN" dirty="0" err="1" smtClean="0"/>
              <a:t>Person</a:t>
            </a:r>
            <a:r>
              <a:rPr kumimoji="1" lang="mr-IN" altLang="zh-CN" dirty="0" smtClean="0"/>
              <a:t>("</a:t>
            </a:r>
            <a:r>
              <a:rPr kumimoji="1" lang="mr-IN" altLang="zh-CN" dirty="0" err="1" smtClean="0"/>
              <a:t>Bob</a:t>
            </a:r>
            <a:r>
              <a:rPr kumimoji="1" lang="mr-IN" altLang="zh-CN" dirty="0" smtClean="0"/>
              <a:t>", 32) =&gt; </a:t>
            </a:r>
            <a:r>
              <a:rPr kumimoji="1" lang="mr-IN" altLang="zh-CN" dirty="0" err="1" smtClean="0"/>
              <a:t>println</a:t>
            </a:r>
            <a:r>
              <a:rPr kumimoji="1" lang="mr-IN" altLang="zh-CN" dirty="0" smtClean="0"/>
              <a:t>("</a:t>
            </a:r>
            <a:r>
              <a:rPr kumimoji="1" lang="mr-IN" altLang="zh-CN" dirty="0" err="1" smtClean="0"/>
              <a:t>Hi</a:t>
            </a:r>
            <a:r>
              <a:rPr kumimoji="1" lang="mr-IN" altLang="zh-CN" dirty="0" smtClean="0"/>
              <a:t> </a:t>
            </a:r>
            <a:r>
              <a:rPr kumimoji="1" lang="mr-IN" altLang="zh-CN" dirty="0" err="1" smtClean="0"/>
              <a:t>Bob</a:t>
            </a:r>
            <a:r>
              <a:rPr kumimoji="1" lang="mr-IN" altLang="zh-CN" dirty="0" smtClean="0"/>
              <a:t>!")        </a:t>
            </a:r>
            <a:r>
              <a:rPr kumimoji="1" lang="mr-IN" altLang="zh-CN" dirty="0" err="1" smtClean="0"/>
              <a:t>case</a:t>
            </a:r>
            <a:r>
              <a:rPr kumimoji="1" lang="mr-IN" altLang="zh-CN" dirty="0" smtClean="0"/>
              <a:t> </a:t>
            </a:r>
            <a:r>
              <a:rPr kumimoji="1" lang="mr-IN" altLang="zh-CN" dirty="0" err="1" smtClean="0"/>
              <a:t>Person</a:t>
            </a:r>
            <a:r>
              <a:rPr kumimoji="1" lang="mr-IN" altLang="zh-CN" dirty="0" smtClean="0"/>
              <a:t>(</a:t>
            </a:r>
            <a:r>
              <a:rPr kumimoji="1" lang="mr-IN" altLang="zh-CN" dirty="0" err="1" smtClean="0"/>
              <a:t>name</a:t>
            </a:r>
            <a:r>
              <a:rPr kumimoji="1" lang="mr-IN" altLang="zh-CN" dirty="0" smtClean="0"/>
              <a:t>, </a:t>
            </a:r>
            <a:r>
              <a:rPr kumimoji="1" lang="mr-IN" altLang="zh-CN" dirty="0" err="1" smtClean="0"/>
              <a:t>age</a:t>
            </a:r>
            <a:r>
              <a:rPr kumimoji="1" lang="mr-IN" altLang="zh-CN" dirty="0" smtClean="0"/>
              <a:t>) =&gt; </a:t>
            </a:r>
            <a:r>
              <a:rPr kumimoji="1" lang="mr-IN" altLang="zh-CN" dirty="0" err="1" smtClean="0"/>
              <a:t>println</a:t>
            </a:r>
            <a:r>
              <a:rPr kumimoji="1" lang="mr-IN" altLang="zh-CN" dirty="0" smtClean="0"/>
              <a:t>("Age: " + </a:t>
            </a:r>
            <a:r>
              <a:rPr kumimoji="1" lang="mr-IN" altLang="zh-CN" dirty="0" err="1" smtClean="0"/>
              <a:t>age</a:t>
            </a:r>
            <a:r>
              <a:rPr kumimoji="1" lang="mr-IN" altLang="zh-CN" dirty="0" smtClean="0"/>
              <a:t> + " </a:t>
            </a:r>
            <a:r>
              <a:rPr kumimoji="1" lang="mr-IN" altLang="zh-CN" dirty="0" err="1" smtClean="0"/>
              <a:t>year</a:t>
            </a:r>
            <a:r>
              <a:rPr kumimoji="1" lang="mr-IN" altLang="zh-CN" dirty="0" smtClean="0"/>
              <a:t>, </a:t>
            </a:r>
            <a:r>
              <a:rPr kumimoji="1" lang="mr-IN" altLang="zh-CN" dirty="0" err="1" smtClean="0"/>
              <a:t>name</a:t>
            </a:r>
            <a:r>
              <a:rPr kumimoji="1" lang="mr-IN" altLang="zh-CN" dirty="0" smtClean="0"/>
              <a:t>: " + </a:t>
            </a:r>
            <a:r>
              <a:rPr kumimoji="1" lang="mr-IN" altLang="zh-CN" dirty="0" err="1" smtClean="0"/>
              <a:t>name</a:t>
            </a:r>
            <a:r>
              <a:rPr kumimoji="1" lang="mr-IN" altLang="zh-CN" dirty="0" smtClean="0"/>
              <a:t> + "?")    }}</a:t>
            </a:r>
            <a:endParaRPr kumimoji="1" lang="zh-CN" altLang="en-US" dirty="0"/>
          </a:p>
        </p:txBody>
      </p:sp>
      <p:pic>
        <p:nvPicPr>
          <p:cNvPr id="4" name="图片 3"/>
          <p:cNvPicPr>
            <a:picLocks noChangeAspect="1"/>
          </p:cNvPicPr>
          <p:nvPr/>
        </p:nvPicPr>
        <p:blipFill>
          <a:blip r:embed="rId2"/>
          <a:stretch>
            <a:fillRect/>
          </a:stretch>
        </p:blipFill>
        <p:spPr>
          <a:xfrm>
            <a:off x="933174" y="2062335"/>
            <a:ext cx="10325652" cy="3771900"/>
          </a:xfrm>
          <a:prstGeom prst="rect">
            <a:avLst/>
          </a:prstGeom>
        </p:spPr>
      </p:pic>
    </p:spTree>
    <p:extLst>
      <p:ext uri="{BB962C8B-B14F-4D97-AF65-F5344CB8AC3E}">
        <p14:creationId xmlns:p14="http://schemas.microsoft.com/office/powerpoint/2010/main" val="1347705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Scala </a:t>
            </a:r>
            <a:r>
              <a:rPr lang="zh-CN" altLang="en-US" b="1" dirty="0"/>
              <a:t>正则</a:t>
            </a:r>
            <a:r>
              <a:rPr lang="zh-CN" altLang="en-US" b="1" dirty="0" smtClean="0"/>
              <a:t>表达式</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Scala </a:t>
            </a:r>
            <a:r>
              <a:rPr lang="zh-CN" altLang="en-US" dirty="0"/>
              <a:t>的正则表达式继承了 </a:t>
            </a:r>
            <a:r>
              <a:rPr lang="en-US" altLang="zh-CN" dirty="0"/>
              <a:t>Java </a:t>
            </a:r>
            <a:r>
              <a:rPr lang="zh-CN" altLang="en-US" dirty="0"/>
              <a:t>的语法规则，</a:t>
            </a:r>
            <a:r>
              <a:rPr lang="en-US" altLang="zh-CN" dirty="0"/>
              <a:t>Java </a:t>
            </a:r>
            <a:r>
              <a:rPr lang="zh-CN" altLang="en-US" dirty="0"/>
              <a:t>则大部分使用了 </a:t>
            </a:r>
            <a:r>
              <a:rPr lang="en-US" altLang="zh-CN" dirty="0"/>
              <a:t>Perl </a:t>
            </a:r>
            <a:r>
              <a:rPr lang="zh-CN" altLang="en-US" dirty="0"/>
              <a:t>语言的规则。</a:t>
            </a:r>
            <a:endParaRPr kumimoji="1" lang="en-US" altLang="zh-CN" dirty="0" smtClean="0"/>
          </a:p>
          <a:p>
            <a:endParaRPr kumimoji="1" lang="en-US" altLang="zh-CN" dirty="0"/>
          </a:p>
          <a:p>
            <a:endParaRPr kumimoji="1" lang="en-US" altLang="zh-CN" dirty="0" smtClean="0"/>
          </a:p>
          <a:p>
            <a:r>
              <a:rPr kumimoji="1" lang="en-US" altLang="zh-CN" dirty="0" smtClean="0"/>
              <a:t>[ae]</a:t>
            </a:r>
            <a:r>
              <a:rPr kumimoji="1" lang="zh-CN" altLang="en-US" dirty="0" smtClean="0"/>
              <a:t>匹配</a:t>
            </a:r>
            <a:r>
              <a:rPr kumimoji="1" lang="en-US" altLang="zh-CN" dirty="0" smtClean="0"/>
              <a:t>a</a:t>
            </a:r>
            <a:r>
              <a:rPr kumimoji="1" lang="zh-CN" altLang="en-US" dirty="0" smtClean="0"/>
              <a:t>或</a:t>
            </a:r>
            <a:r>
              <a:rPr kumimoji="1" lang="en-US" altLang="zh-CN" dirty="0" smtClean="0"/>
              <a:t>e</a:t>
            </a:r>
            <a:endParaRPr kumimoji="1" lang="en-US" altLang="zh-CN" dirty="0"/>
          </a:p>
          <a:p>
            <a:r>
              <a:rPr kumimoji="1" lang="en-US" altLang="zh-CN" dirty="0" smtClean="0"/>
              <a:t>\\d</a:t>
            </a:r>
            <a:r>
              <a:rPr kumimoji="1" lang="zh-CN" altLang="en-US" dirty="0" smtClean="0"/>
              <a:t>匹配数字</a:t>
            </a:r>
            <a:r>
              <a:rPr lang="zh-CN" altLang="mr-IN" dirty="0" smtClean="0"/>
              <a:t>类似</a:t>
            </a:r>
            <a:r>
              <a:rPr lang="mr-IN" altLang="zh-CN" dirty="0"/>
              <a:t>: [0-9</a:t>
            </a:r>
            <a:r>
              <a:rPr lang="mr-IN" altLang="zh-CN" dirty="0" smtClean="0"/>
              <a:t>]</a:t>
            </a:r>
            <a:r>
              <a:rPr lang="zh-CN" altLang="en-US" dirty="0" smtClean="0"/>
              <a:t> </a:t>
            </a:r>
            <a:r>
              <a:rPr lang="zh-CN" altLang="pt-BR" dirty="0" smtClean="0"/>
              <a:t>类似 </a:t>
            </a:r>
            <a:r>
              <a:rPr lang="pt-BR" altLang="zh-CN" dirty="0"/>
              <a:t>[0123456789</a:t>
            </a:r>
            <a:r>
              <a:rPr lang="pt-BR" altLang="zh-CN" dirty="0" smtClean="0"/>
              <a:t>]</a:t>
            </a:r>
          </a:p>
          <a:p>
            <a:r>
              <a:rPr kumimoji="1" lang="en-US" altLang="zh-CN" dirty="0" smtClean="0"/>
              <a:t>\\d+</a:t>
            </a:r>
            <a:r>
              <a:rPr kumimoji="1" lang="zh-CN" altLang="en-US" dirty="0" smtClean="0"/>
              <a:t>表示</a:t>
            </a:r>
            <a:r>
              <a:rPr lang="en-US" altLang="zh-CN" dirty="0" smtClean="0"/>
              <a:t>\\d</a:t>
            </a:r>
            <a:r>
              <a:rPr lang="zh-CN" altLang="en-US" dirty="0" smtClean="0"/>
              <a:t>重复一次或多次</a:t>
            </a:r>
            <a:endParaRPr lang="en-US" altLang="zh-CN" dirty="0" smtClean="0"/>
          </a:p>
          <a:p>
            <a:pPr lvl="1"/>
            <a:r>
              <a:rPr kumimoji="1" lang="zh-CN" altLang="en-US" dirty="0" smtClean="0"/>
              <a:t>匹配的字符串有</a:t>
            </a:r>
            <a:r>
              <a:rPr kumimoji="1" lang="en-US" altLang="zh-CN" dirty="0" smtClean="0"/>
              <a:t>abla0</a:t>
            </a:r>
            <a:r>
              <a:rPr kumimoji="1" lang="zh-CN" altLang="en-US" dirty="0" smtClean="0"/>
              <a:t>、</a:t>
            </a:r>
            <a:r>
              <a:rPr kumimoji="1" lang="en-US" altLang="zh-CN" dirty="0" smtClean="0"/>
              <a:t>able1111</a:t>
            </a:r>
            <a:r>
              <a:rPr kumimoji="1" lang="zh-CN" altLang="en-US" dirty="0" smtClean="0"/>
              <a:t>等等等</a:t>
            </a:r>
            <a:endParaRPr kumimoji="1" lang="en-US" altLang="zh-CN" dirty="0"/>
          </a:p>
          <a:p>
            <a:r>
              <a:rPr kumimoji="1" lang="en-US" altLang="zh-CN" dirty="0" smtClean="0"/>
              <a:t>http://</a:t>
            </a:r>
            <a:r>
              <a:rPr kumimoji="1" lang="en-US" altLang="zh-CN" dirty="0" err="1" smtClean="0"/>
              <a:t>www.runoob.com</a:t>
            </a:r>
            <a:r>
              <a:rPr kumimoji="1" lang="en-US" altLang="zh-CN" dirty="0" smtClean="0"/>
              <a:t>/</a:t>
            </a:r>
            <a:r>
              <a:rPr kumimoji="1" lang="en-US" altLang="zh-CN" dirty="0" err="1" smtClean="0"/>
              <a:t>scala</a:t>
            </a:r>
            <a:r>
              <a:rPr kumimoji="1" lang="en-US" altLang="zh-CN" dirty="0" smtClean="0"/>
              <a:t>/</a:t>
            </a:r>
            <a:r>
              <a:rPr kumimoji="1" lang="en-US" altLang="zh-CN" dirty="0" err="1" smtClean="0"/>
              <a:t>scala</a:t>
            </a:r>
            <a:r>
              <a:rPr kumimoji="1" lang="en-US" altLang="zh-CN" dirty="0" smtClean="0"/>
              <a:t>-regular-</a:t>
            </a:r>
            <a:r>
              <a:rPr kumimoji="1" lang="en-US" altLang="zh-CN" dirty="0" err="1" smtClean="0"/>
              <a:t>expressions.html</a:t>
            </a:r>
            <a:endParaRPr kumimoji="1" lang="zh-CN" altLang="en-US" dirty="0"/>
          </a:p>
        </p:txBody>
      </p:sp>
      <p:pic>
        <p:nvPicPr>
          <p:cNvPr id="5" name="图片 4"/>
          <p:cNvPicPr>
            <a:picLocks noChangeAspect="1"/>
          </p:cNvPicPr>
          <p:nvPr/>
        </p:nvPicPr>
        <p:blipFill>
          <a:blip r:embed="rId2"/>
          <a:stretch>
            <a:fillRect/>
          </a:stretch>
        </p:blipFill>
        <p:spPr>
          <a:xfrm>
            <a:off x="1148246" y="2742648"/>
            <a:ext cx="3746500" cy="736600"/>
          </a:xfrm>
          <a:prstGeom prst="rect">
            <a:avLst/>
          </a:prstGeom>
        </p:spPr>
      </p:pic>
    </p:spTree>
    <p:extLst>
      <p:ext uri="{BB962C8B-B14F-4D97-AF65-F5344CB8AC3E}">
        <p14:creationId xmlns:p14="http://schemas.microsoft.com/office/powerpoint/2010/main" val="13707168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正则表达式示例</a:t>
            </a:r>
            <a:endParaRPr kumimoji="1" lang="zh-CN" altLang="en-US" dirty="0"/>
          </a:p>
        </p:txBody>
      </p:sp>
      <p:sp>
        <p:nvSpPr>
          <p:cNvPr id="3" name="内容占位符 2"/>
          <p:cNvSpPr>
            <a:spLocks noGrp="1"/>
          </p:cNvSpPr>
          <p:nvPr>
            <p:ph idx="1"/>
          </p:nvPr>
        </p:nvSpPr>
        <p:spPr>
          <a:xfrm>
            <a:off x="1066800" y="1879600"/>
            <a:ext cx="10515600" cy="4351338"/>
          </a:xfrm>
        </p:spPr>
        <p:txBody>
          <a:bodyPr/>
          <a:lstStyle/>
          <a:p>
            <a:r>
              <a:rPr kumimoji="1" lang="en-US" altLang="zh-CN" dirty="0" smtClean="0"/>
              <a:t>import </a:t>
            </a:r>
            <a:r>
              <a:rPr kumimoji="1" lang="en-US" altLang="zh-CN" dirty="0" err="1" smtClean="0"/>
              <a:t>scala.util.matching.Regexval</a:t>
            </a:r>
            <a:r>
              <a:rPr kumimoji="1" lang="en-US" altLang="zh-CN" dirty="0" smtClean="0"/>
              <a:t> pattern = "</a:t>
            </a:r>
            <a:r>
              <a:rPr kumimoji="1" lang="en-US" altLang="zh-CN" dirty="0" err="1" smtClean="0"/>
              <a:t>Scala".r</a:t>
            </a:r>
            <a:r>
              <a:rPr kumimoji="1" lang="en-US" altLang="zh-CN" dirty="0" smtClean="0"/>
              <a:t>() //String </a:t>
            </a:r>
            <a:r>
              <a:rPr kumimoji="1" lang="zh-CN" altLang="en-US" dirty="0" smtClean="0"/>
              <a:t>类的 </a:t>
            </a:r>
            <a:r>
              <a:rPr kumimoji="1" lang="en-US" altLang="zh-CN" dirty="0" smtClean="0"/>
              <a:t>r() </a:t>
            </a:r>
            <a:r>
              <a:rPr kumimoji="1" lang="zh-CN" altLang="en-US" dirty="0" smtClean="0"/>
              <a:t>方法构造了一个</a:t>
            </a:r>
            <a:r>
              <a:rPr kumimoji="1" lang="en-US" altLang="zh-CN" dirty="0" smtClean="0"/>
              <a:t>Regex</a:t>
            </a:r>
            <a:r>
              <a:rPr kumimoji="1" lang="zh-CN" altLang="en-US" dirty="0" smtClean="0"/>
              <a:t>对象。</a:t>
            </a:r>
            <a:r>
              <a:rPr kumimoji="1" lang="en-US" altLang="zh-CN" dirty="0" err="1" smtClean="0"/>
              <a:t>val</a:t>
            </a:r>
            <a:r>
              <a:rPr kumimoji="1" lang="en-US" altLang="zh-CN" dirty="0" smtClean="0"/>
              <a:t> </a:t>
            </a:r>
            <a:r>
              <a:rPr kumimoji="1" lang="en-US" altLang="zh-CN" dirty="0" err="1" smtClean="0"/>
              <a:t>str</a:t>
            </a:r>
            <a:r>
              <a:rPr kumimoji="1" lang="en-US" altLang="zh-CN" dirty="0" smtClean="0"/>
              <a:t> = "Scala is Scalable and </a:t>
            </a:r>
            <a:r>
              <a:rPr kumimoji="1" lang="en-US" altLang="zh-CN" dirty="0" err="1" smtClean="0"/>
              <a:t>cool"pattern</a:t>
            </a:r>
            <a:r>
              <a:rPr kumimoji="1" lang="en-US" altLang="zh-CN" dirty="0" smtClean="0"/>
              <a:t> </a:t>
            </a:r>
            <a:r>
              <a:rPr kumimoji="1" lang="en-US" altLang="zh-CN" dirty="0" err="1" smtClean="0"/>
              <a:t>findFirstIn</a:t>
            </a:r>
            <a:r>
              <a:rPr kumimoji="1" lang="en-US" altLang="zh-CN" dirty="0" smtClean="0"/>
              <a:t> </a:t>
            </a:r>
            <a:r>
              <a:rPr kumimoji="1" lang="en-US" altLang="zh-CN" dirty="0" err="1" smtClean="0"/>
              <a:t>str</a:t>
            </a:r>
            <a:r>
              <a:rPr kumimoji="1" lang="en-US" altLang="zh-CN" dirty="0" smtClean="0"/>
              <a:t>// </a:t>
            </a:r>
            <a:r>
              <a:rPr kumimoji="1" lang="en-US" altLang="zh-CN" dirty="0" err="1" smtClean="0"/>
              <a:t>findFirstIn</a:t>
            </a:r>
            <a:r>
              <a:rPr kumimoji="1" lang="en-US" altLang="zh-CN" dirty="0" smtClean="0"/>
              <a:t> </a:t>
            </a:r>
            <a:r>
              <a:rPr kumimoji="1" lang="zh-CN" altLang="en-US" dirty="0" smtClean="0"/>
              <a:t>方法找到首个匹配项。</a:t>
            </a:r>
            <a:r>
              <a:rPr kumimoji="1" lang="en-US" altLang="zh-CN" dirty="0" smtClean="0"/>
              <a:t>Option[String] = Some(Scala)</a:t>
            </a:r>
            <a:r>
              <a:rPr kumimoji="1" lang="en-US" altLang="zh-CN" dirty="0" err="1" smtClean="0"/>
              <a:t>val</a:t>
            </a:r>
            <a:r>
              <a:rPr kumimoji="1" lang="en-US" altLang="zh-CN" dirty="0" smtClean="0"/>
              <a:t> pattern = new Regex("(S|s)</a:t>
            </a:r>
            <a:r>
              <a:rPr kumimoji="1" lang="en-US" altLang="zh-CN" dirty="0" err="1" smtClean="0"/>
              <a:t>cala</a:t>
            </a:r>
            <a:r>
              <a:rPr kumimoji="1" lang="en-US" altLang="zh-CN" dirty="0" smtClean="0"/>
              <a:t>")  // </a:t>
            </a:r>
            <a:r>
              <a:rPr kumimoji="1" lang="zh-CN" altLang="en-US" dirty="0" smtClean="0"/>
              <a:t>首字母可以是大写 </a:t>
            </a:r>
            <a:r>
              <a:rPr kumimoji="1" lang="en-US" altLang="zh-CN" dirty="0" smtClean="0"/>
              <a:t>S </a:t>
            </a:r>
            <a:r>
              <a:rPr kumimoji="1" lang="zh-CN" altLang="en-US" dirty="0" smtClean="0"/>
              <a:t>或小写 </a:t>
            </a:r>
            <a:r>
              <a:rPr kumimoji="1" lang="en-US" altLang="zh-CN" dirty="0" err="1" smtClean="0"/>
              <a:t>sval</a:t>
            </a:r>
            <a:r>
              <a:rPr kumimoji="1" lang="en-US" altLang="zh-CN" dirty="0" smtClean="0"/>
              <a:t> </a:t>
            </a:r>
            <a:r>
              <a:rPr kumimoji="1" lang="en-US" altLang="zh-CN" dirty="0" err="1" smtClean="0"/>
              <a:t>str</a:t>
            </a:r>
            <a:r>
              <a:rPr kumimoji="1" lang="en-US" altLang="zh-CN" dirty="0" smtClean="0"/>
              <a:t> = "Scala is scalable and cool"(pattern </a:t>
            </a:r>
            <a:r>
              <a:rPr kumimoji="1" lang="en-US" altLang="zh-CN" dirty="0" err="1" smtClean="0"/>
              <a:t>findAllIn</a:t>
            </a:r>
            <a:r>
              <a:rPr kumimoji="1" lang="en-US" altLang="zh-CN" dirty="0" smtClean="0"/>
              <a:t> </a:t>
            </a:r>
            <a:r>
              <a:rPr kumimoji="1" lang="en-US" altLang="zh-CN" dirty="0" err="1" smtClean="0"/>
              <a:t>str</a:t>
            </a:r>
            <a:r>
              <a:rPr kumimoji="1" lang="en-US" altLang="zh-CN" dirty="0" smtClean="0"/>
              <a:t>).</a:t>
            </a:r>
            <a:r>
              <a:rPr kumimoji="1" lang="en-US" altLang="zh-CN" dirty="0" err="1" smtClean="0"/>
              <a:t>mkString</a:t>
            </a:r>
            <a:r>
              <a:rPr kumimoji="1" lang="en-US" altLang="zh-CN" dirty="0" smtClean="0"/>
              <a:t>(",")// </a:t>
            </a:r>
            <a:r>
              <a:rPr kumimoji="1" lang="en-US" altLang="zh-CN" dirty="0" err="1" smtClean="0"/>
              <a:t>findAllIn</a:t>
            </a:r>
            <a:r>
              <a:rPr kumimoji="1" lang="en-US" altLang="zh-CN" dirty="0" smtClean="0"/>
              <a:t> </a:t>
            </a:r>
            <a:r>
              <a:rPr kumimoji="1" lang="zh-CN" altLang="en-US" dirty="0" smtClean="0"/>
              <a:t>方法查看所有的匹配项。</a:t>
            </a:r>
            <a:r>
              <a:rPr kumimoji="1" lang="en-US" altLang="zh-CN" dirty="0" smtClean="0"/>
              <a:t>String = </a:t>
            </a:r>
            <a:r>
              <a:rPr kumimoji="1" lang="en-US" altLang="zh-CN" dirty="0" err="1" smtClean="0"/>
              <a:t>Scala,scala</a:t>
            </a:r>
            <a:r>
              <a:rPr kumimoji="1" lang="en-US" altLang="zh-CN" dirty="0" smtClean="0"/>
              <a:t>//</a:t>
            </a:r>
            <a:r>
              <a:rPr kumimoji="1" lang="zh-CN" altLang="en-US" dirty="0" smtClean="0"/>
              <a:t>可以使用 </a:t>
            </a:r>
            <a:r>
              <a:rPr kumimoji="1" lang="en-US" altLang="zh-CN" dirty="0" err="1" smtClean="0"/>
              <a:t>replaceFirstIn</a:t>
            </a:r>
            <a:r>
              <a:rPr kumimoji="1" lang="en-US" altLang="zh-CN" dirty="0" smtClean="0"/>
              <a:t>( ) </a:t>
            </a:r>
            <a:r>
              <a:rPr kumimoji="1" lang="zh-CN" altLang="en-US" dirty="0" smtClean="0"/>
              <a:t>方法来替换第一个匹配项，使用 </a:t>
            </a:r>
            <a:r>
              <a:rPr kumimoji="1" lang="en-US" altLang="zh-CN" dirty="0" err="1" smtClean="0"/>
              <a:t>replaceAllIn</a:t>
            </a:r>
            <a:r>
              <a:rPr kumimoji="1" lang="en-US" altLang="zh-CN" dirty="0" smtClean="0"/>
              <a:t>( ) </a:t>
            </a:r>
            <a:r>
              <a:rPr kumimoji="1" lang="zh-CN" altLang="en-US" dirty="0" smtClean="0"/>
              <a:t>方法替换所有匹配项</a:t>
            </a:r>
            <a:endParaRPr kumimoji="1" lang="zh-CN" altLang="en-US" dirty="0"/>
          </a:p>
        </p:txBody>
      </p:sp>
      <p:pic>
        <p:nvPicPr>
          <p:cNvPr id="4" name="图片 3"/>
          <p:cNvPicPr>
            <a:picLocks noChangeAspect="1"/>
          </p:cNvPicPr>
          <p:nvPr/>
        </p:nvPicPr>
        <p:blipFill>
          <a:blip r:embed="rId2"/>
          <a:stretch>
            <a:fillRect/>
          </a:stretch>
        </p:blipFill>
        <p:spPr>
          <a:xfrm>
            <a:off x="838200" y="1783453"/>
            <a:ext cx="10515600" cy="4705611"/>
          </a:xfrm>
          <a:prstGeom prst="rect">
            <a:avLst/>
          </a:prstGeom>
        </p:spPr>
      </p:pic>
    </p:spTree>
    <p:extLst>
      <p:ext uri="{BB962C8B-B14F-4D97-AF65-F5344CB8AC3E}">
        <p14:creationId xmlns:p14="http://schemas.microsoft.com/office/powerpoint/2010/main" val="15811846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_tradnl" altLang="zh-CN" b="1" dirty="0" err="1" smtClean="0"/>
              <a:t>Scala</a:t>
            </a:r>
            <a:r>
              <a:rPr lang="es-ES_tradnl" altLang="zh-CN" b="1" dirty="0" smtClean="0"/>
              <a:t> </a:t>
            </a:r>
            <a:r>
              <a:rPr lang="es-ES_tradnl" altLang="zh-CN" dirty="0" err="1" smtClean="0"/>
              <a:t>apply</a:t>
            </a:r>
            <a:r>
              <a:rPr lang="zh-CN" altLang="en-US" dirty="0" smtClean="0"/>
              <a:t>方法</a:t>
            </a:r>
            <a:endParaRPr kumimoji="1" lang="zh-CN" altLang="en-US" dirty="0"/>
          </a:p>
        </p:txBody>
      </p:sp>
      <p:sp>
        <p:nvSpPr>
          <p:cNvPr id="3" name="内容占位符 2"/>
          <p:cNvSpPr>
            <a:spLocks noGrp="1"/>
          </p:cNvSpPr>
          <p:nvPr>
            <p:ph idx="1"/>
          </p:nvPr>
        </p:nvSpPr>
        <p:spPr/>
        <p:txBody>
          <a:bodyPr/>
          <a:lstStyle/>
          <a:p>
            <a:r>
              <a:rPr kumimoji="1" lang="en-US" altLang="zh-CN" dirty="0" smtClean="0"/>
              <a:t>Array(1,2,3)//</a:t>
            </a:r>
            <a:r>
              <a:rPr kumimoji="1" lang="zh-CN" altLang="en-US" dirty="0" smtClean="0"/>
              <a:t>实际上是调用</a:t>
            </a:r>
            <a:r>
              <a:rPr kumimoji="1" lang="en-US" altLang="zh-CN" dirty="0" err="1" smtClean="0"/>
              <a:t>Array</a:t>
            </a:r>
            <a:r>
              <a:rPr kumimoji="1" lang="en-US" altLang="zh-CN" dirty="0" err="1"/>
              <a:t>.</a:t>
            </a:r>
            <a:r>
              <a:rPr kumimoji="1" lang="en-US" altLang="zh-CN" dirty="0" err="1" smtClean="0"/>
              <a:t>apply</a:t>
            </a:r>
            <a:r>
              <a:rPr kumimoji="1" lang="en-US" altLang="zh-CN" dirty="0" smtClean="0"/>
              <a:t>(1,2,3)</a:t>
            </a:r>
          </a:p>
        </p:txBody>
      </p:sp>
      <p:pic>
        <p:nvPicPr>
          <p:cNvPr id="6" name="图片 5"/>
          <p:cNvPicPr>
            <a:picLocks noChangeAspect="1"/>
          </p:cNvPicPr>
          <p:nvPr/>
        </p:nvPicPr>
        <p:blipFill>
          <a:blip r:embed="rId2"/>
          <a:stretch>
            <a:fillRect/>
          </a:stretch>
        </p:blipFill>
        <p:spPr>
          <a:xfrm>
            <a:off x="1752600" y="2640853"/>
            <a:ext cx="5814391" cy="3850070"/>
          </a:xfrm>
          <a:prstGeom prst="rect">
            <a:avLst/>
          </a:prstGeom>
        </p:spPr>
      </p:pic>
    </p:spTree>
    <p:extLst>
      <p:ext uri="{BB962C8B-B14F-4D97-AF65-F5344CB8AC3E}">
        <p14:creationId xmlns:p14="http://schemas.microsoft.com/office/powerpoint/2010/main" val="20077813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normAutofit fontScale="85000" lnSpcReduction="20000"/>
          </a:bodyPr>
          <a:lstStyle/>
          <a:p>
            <a:pPr algn="ctr"/>
            <a:endParaRPr kumimoji="1" lang="en-US" altLang="zh-CN" sz="6000" dirty="0" smtClean="0"/>
          </a:p>
          <a:p>
            <a:pPr algn="ctr"/>
            <a:r>
              <a:rPr kumimoji="1" lang="zh-CN" altLang="en-US" sz="6000" dirty="0" smtClean="0"/>
              <a:t>谢谢大家</a:t>
            </a:r>
            <a:r>
              <a:rPr kumimoji="1" lang="en-US" altLang="zh-CN" sz="6000" dirty="0" smtClean="0"/>
              <a:t>~</a:t>
            </a:r>
            <a:endParaRPr kumimoji="1" lang="en-US" altLang="zh-CN" sz="6000" dirty="0"/>
          </a:p>
          <a:p>
            <a:pPr algn="r"/>
            <a:endParaRPr kumimoji="1" lang="en-US" altLang="zh-CN" sz="2000" dirty="0" smtClean="0"/>
          </a:p>
          <a:p>
            <a:pPr algn="r"/>
            <a:endParaRPr kumimoji="1" lang="en-US" altLang="zh-CN" sz="2000" dirty="0" smtClean="0"/>
          </a:p>
          <a:p>
            <a:pPr algn="r"/>
            <a:endParaRPr kumimoji="1" lang="en-US" altLang="zh-CN" sz="2000" dirty="0" smtClean="0"/>
          </a:p>
          <a:p>
            <a:pPr algn="r"/>
            <a:endParaRPr kumimoji="1" lang="en-US" altLang="zh-CN" sz="2000" dirty="0"/>
          </a:p>
          <a:p>
            <a:pPr algn="r"/>
            <a:r>
              <a:rPr kumimoji="1" lang="zh-CN" altLang="en-US" sz="2000" dirty="0" smtClean="0"/>
              <a:t>周子聪</a:t>
            </a:r>
            <a:endParaRPr kumimoji="1" lang="en-US" altLang="zh-CN" sz="2000" dirty="0" smtClean="0"/>
          </a:p>
          <a:p>
            <a:pPr algn="r"/>
            <a:r>
              <a:rPr kumimoji="1" lang="en-US" altLang="zh-CN" sz="2000" dirty="0" smtClean="0"/>
              <a:t>2017.05.17</a:t>
            </a:r>
            <a:endParaRPr kumimoji="1" lang="en-US" altLang="zh-CN" sz="2000" dirty="0"/>
          </a:p>
        </p:txBody>
      </p:sp>
    </p:spTree>
    <p:extLst>
      <p:ext uri="{BB962C8B-B14F-4D97-AF65-F5344CB8AC3E}">
        <p14:creationId xmlns:p14="http://schemas.microsoft.com/office/powerpoint/2010/main" val="578507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特性（</a:t>
            </a:r>
            <a:r>
              <a:rPr kumimoji="1" lang="en-US" altLang="zh-CN" b="1" dirty="0"/>
              <a:t>2</a:t>
            </a:r>
            <a:r>
              <a:rPr kumimoji="1" lang="zh-CN" altLang="en-US" b="1" dirty="0" smtClean="0"/>
              <a:t>）</a:t>
            </a:r>
            <a:endParaRPr kumimoji="1" lang="zh-CN" altLang="en-US" b="1" dirty="0"/>
          </a:p>
        </p:txBody>
      </p:sp>
      <p:sp>
        <p:nvSpPr>
          <p:cNvPr id="3" name="内容占位符 2"/>
          <p:cNvSpPr>
            <a:spLocks noGrp="1"/>
          </p:cNvSpPr>
          <p:nvPr>
            <p:ph idx="1"/>
          </p:nvPr>
        </p:nvSpPr>
        <p:spPr/>
        <p:txBody>
          <a:bodyPr>
            <a:normAutofit/>
          </a:bodyPr>
          <a:lstStyle/>
          <a:p>
            <a:r>
              <a:rPr lang="zh-CN" altLang="en-US" b="1" dirty="0" smtClean="0"/>
              <a:t>函数式编程</a:t>
            </a:r>
          </a:p>
          <a:p>
            <a:r>
              <a:rPr lang="en-US" altLang="zh-CN" dirty="0" smtClean="0"/>
              <a:t>Scala</a:t>
            </a:r>
            <a:r>
              <a:rPr lang="zh-CN" altLang="en-US" dirty="0" smtClean="0"/>
              <a:t>也是一种函数式语言，其函数也能当成值来使用。</a:t>
            </a:r>
            <a:r>
              <a:rPr lang="en-US" altLang="zh-CN" dirty="0" smtClean="0"/>
              <a:t>Scala</a:t>
            </a:r>
            <a:r>
              <a:rPr lang="zh-CN" altLang="en-US" dirty="0" smtClean="0"/>
              <a:t>提供了轻量级的语法用以定义匿名函数，支持高阶函数，允许嵌套多层函数，并支持柯里化。</a:t>
            </a:r>
            <a:r>
              <a:rPr lang="en-US" altLang="zh-CN" dirty="0" smtClean="0"/>
              <a:t>Scala</a:t>
            </a:r>
            <a:r>
              <a:rPr lang="zh-CN" altLang="en-US" dirty="0" smtClean="0"/>
              <a:t>的</a:t>
            </a:r>
            <a:r>
              <a:rPr lang="en-US" altLang="zh-CN" dirty="0" smtClean="0"/>
              <a:t>case class</a:t>
            </a:r>
            <a:r>
              <a:rPr lang="zh-CN" altLang="en-US" dirty="0" smtClean="0"/>
              <a:t>及其内置的模式匹配相当于函数式编程语言中常用的代数类型。</a:t>
            </a:r>
          </a:p>
          <a:p>
            <a:r>
              <a:rPr lang="zh-CN" altLang="en-US" dirty="0" smtClean="0"/>
              <a:t>更进一步，程序员可以利用</a:t>
            </a:r>
            <a:r>
              <a:rPr lang="en-US" altLang="zh-CN" dirty="0" smtClean="0"/>
              <a:t>Scala</a:t>
            </a:r>
            <a:r>
              <a:rPr lang="zh-CN" altLang="en-US" dirty="0" smtClean="0"/>
              <a:t>的模式匹配，编写类似正则表达式的代码处理</a:t>
            </a:r>
            <a:r>
              <a:rPr lang="en-US" altLang="zh-CN" dirty="0" smtClean="0"/>
              <a:t>XML</a:t>
            </a:r>
            <a:r>
              <a:rPr lang="zh-CN" altLang="en-US" dirty="0" smtClean="0"/>
              <a:t>数据。</a:t>
            </a:r>
          </a:p>
          <a:p>
            <a:endParaRPr lang="zh-CN" altLang="en-US" dirty="0" smtClean="0"/>
          </a:p>
          <a:p>
            <a:endParaRPr kumimoji="1" lang="zh-CN" altLang="en-US" dirty="0"/>
          </a:p>
        </p:txBody>
      </p:sp>
    </p:spTree>
    <p:extLst>
      <p:ext uri="{BB962C8B-B14F-4D97-AF65-F5344CB8AC3E}">
        <p14:creationId xmlns:p14="http://schemas.microsoft.com/office/powerpoint/2010/main" val="123505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特性（</a:t>
            </a:r>
            <a:r>
              <a:rPr kumimoji="1" lang="en-US" altLang="zh-CN" b="1" dirty="0"/>
              <a:t>3</a:t>
            </a:r>
            <a:r>
              <a:rPr kumimoji="1" lang="zh-CN" altLang="en-US" b="1" dirty="0" smtClean="0"/>
              <a:t>）</a:t>
            </a:r>
            <a:endParaRPr kumimoji="1" lang="zh-CN" altLang="en-US" b="1" dirty="0"/>
          </a:p>
        </p:txBody>
      </p:sp>
      <p:sp>
        <p:nvSpPr>
          <p:cNvPr id="3" name="内容占位符 2"/>
          <p:cNvSpPr>
            <a:spLocks noGrp="1"/>
          </p:cNvSpPr>
          <p:nvPr>
            <p:ph idx="1"/>
          </p:nvPr>
        </p:nvSpPr>
        <p:spPr/>
        <p:txBody>
          <a:bodyPr>
            <a:normAutofit fontScale="70000" lnSpcReduction="20000"/>
          </a:bodyPr>
          <a:lstStyle/>
          <a:p>
            <a:r>
              <a:rPr lang="zh-CN" altLang="en-US" b="1" dirty="0" smtClean="0"/>
              <a:t>静态类型</a:t>
            </a:r>
          </a:p>
          <a:p>
            <a:r>
              <a:rPr lang="en-US" altLang="zh-CN" dirty="0" smtClean="0"/>
              <a:t>Scala</a:t>
            </a:r>
            <a:r>
              <a:rPr lang="zh-CN" altLang="en-US" dirty="0" smtClean="0"/>
              <a:t>具备类型系统，通过编译时检查，保证代码的安全性和一致性。类型系统具体支持以下特性：</a:t>
            </a:r>
          </a:p>
          <a:p>
            <a:r>
              <a:rPr lang="zh-CN" altLang="en-US" dirty="0" smtClean="0"/>
              <a:t>泛型类</a:t>
            </a:r>
          </a:p>
          <a:p>
            <a:r>
              <a:rPr lang="zh-CN" altLang="en-US" dirty="0" smtClean="0"/>
              <a:t>协变和逆变</a:t>
            </a:r>
          </a:p>
          <a:p>
            <a:r>
              <a:rPr lang="zh-CN" altLang="en-US" dirty="0" smtClean="0"/>
              <a:t>标注</a:t>
            </a:r>
          </a:p>
          <a:p>
            <a:r>
              <a:rPr lang="zh-CN" altLang="en-US" dirty="0" smtClean="0"/>
              <a:t>类型参数的上下限约束</a:t>
            </a:r>
          </a:p>
          <a:p>
            <a:r>
              <a:rPr lang="zh-CN" altLang="en-US" dirty="0" smtClean="0"/>
              <a:t>把类别和抽象类型作为对象成员</a:t>
            </a:r>
          </a:p>
          <a:p>
            <a:r>
              <a:rPr lang="zh-CN" altLang="en-US" dirty="0" smtClean="0"/>
              <a:t>复合类型</a:t>
            </a:r>
          </a:p>
          <a:p>
            <a:r>
              <a:rPr lang="zh-CN" altLang="en-US" dirty="0" smtClean="0"/>
              <a:t>引用自己时显式指定类型</a:t>
            </a:r>
          </a:p>
          <a:p>
            <a:r>
              <a:rPr lang="zh-CN" altLang="en-US" dirty="0" smtClean="0"/>
              <a:t>视图</a:t>
            </a:r>
          </a:p>
          <a:p>
            <a:r>
              <a:rPr lang="zh-CN" altLang="en-US" dirty="0" smtClean="0"/>
              <a:t>多态方法</a:t>
            </a:r>
          </a:p>
        </p:txBody>
      </p:sp>
    </p:spTree>
    <p:extLst>
      <p:ext uri="{BB962C8B-B14F-4D97-AF65-F5344CB8AC3E}">
        <p14:creationId xmlns:p14="http://schemas.microsoft.com/office/powerpoint/2010/main" val="15226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Scala</a:t>
            </a:r>
            <a:r>
              <a:rPr kumimoji="1" lang="zh-CN" altLang="en-US" b="1" dirty="0" smtClean="0"/>
              <a:t> 特性（</a:t>
            </a:r>
            <a:r>
              <a:rPr kumimoji="1" lang="en-US" altLang="zh-CN" b="1" dirty="0"/>
              <a:t>4</a:t>
            </a:r>
            <a:r>
              <a:rPr kumimoji="1" lang="zh-CN" altLang="en-US" b="1" dirty="0" smtClean="0"/>
              <a:t>）</a:t>
            </a:r>
            <a:endParaRPr kumimoji="1" lang="zh-CN" altLang="en-US" b="1" dirty="0"/>
          </a:p>
        </p:txBody>
      </p:sp>
      <p:sp>
        <p:nvSpPr>
          <p:cNvPr id="3" name="内容占位符 2"/>
          <p:cNvSpPr>
            <a:spLocks noGrp="1"/>
          </p:cNvSpPr>
          <p:nvPr>
            <p:ph idx="1"/>
          </p:nvPr>
        </p:nvSpPr>
        <p:spPr/>
        <p:txBody>
          <a:bodyPr>
            <a:normAutofit/>
          </a:bodyPr>
          <a:lstStyle/>
          <a:p>
            <a:r>
              <a:rPr lang="zh-CN" altLang="en-US" b="1" dirty="0" smtClean="0"/>
              <a:t>扩展性</a:t>
            </a:r>
          </a:p>
          <a:p>
            <a:r>
              <a:rPr lang="en-US" altLang="zh-CN" dirty="0" smtClean="0"/>
              <a:t>Scala</a:t>
            </a:r>
            <a:r>
              <a:rPr lang="zh-CN" altLang="en-US" dirty="0" smtClean="0"/>
              <a:t>的设计秉承一项事实，即在实践中，某个领域特定的应用程序开发往往需要特定于该领域的语言扩展。</a:t>
            </a:r>
            <a:r>
              <a:rPr lang="en-US" altLang="zh-CN" dirty="0" smtClean="0"/>
              <a:t>Scala</a:t>
            </a:r>
            <a:r>
              <a:rPr lang="zh-CN" altLang="en-US" dirty="0" smtClean="0"/>
              <a:t>提供了许多独特的语言机制，可以以库的形式轻易无缝添加新的语言结构：</a:t>
            </a:r>
          </a:p>
          <a:p>
            <a:r>
              <a:rPr lang="zh-CN" altLang="en-US" dirty="0" smtClean="0"/>
              <a:t>任何方法可用作前缀或后缀操作符</a:t>
            </a:r>
          </a:p>
          <a:p>
            <a:r>
              <a:rPr lang="zh-CN" altLang="en-US" dirty="0" smtClean="0"/>
              <a:t>可以根据预期类型自动构造闭包。</a:t>
            </a:r>
          </a:p>
          <a:p>
            <a:endParaRPr kumimoji="1" lang="zh-CN" altLang="en-US" dirty="0"/>
          </a:p>
        </p:txBody>
      </p:sp>
    </p:spTree>
    <p:extLst>
      <p:ext uri="{BB962C8B-B14F-4D97-AF65-F5344CB8AC3E}">
        <p14:creationId xmlns:p14="http://schemas.microsoft.com/office/powerpoint/2010/main" val="362626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majorFont>
      <a:minorFont>
        <a:latin typeface="Franklin Gothic Book" panose="020B0503020102020204"/>
        <a:ea typeface=""/>
        <a:cs typeface=""/>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9372</TotalTime>
  <Words>4189</Words>
  <Application>Microsoft Macintosh PowerPoint</Application>
  <PresentationFormat>宽屏</PresentationFormat>
  <Paragraphs>563</Paragraphs>
  <Slides>66</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66</vt:i4>
      </vt:variant>
    </vt:vector>
  </HeadingPairs>
  <TitlesOfParts>
    <vt:vector size="71" baseType="lpstr">
      <vt:lpstr>DengXian</vt:lpstr>
      <vt:lpstr>Franklin Gothic Book</vt:lpstr>
      <vt:lpstr>Microsoft Yahei</vt:lpstr>
      <vt:lpstr>Arial</vt:lpstr>
      <vt:lpstr>裁剪</vt:lpstr>
      <vt:lpstr>深入浅出Scala</vt:lpstr>
      <vt:lpstr>为什么要学Scala？</vt:lpstr>
      <vt:lpstr>Scala与Java有什么区别？</vt:lpstr>
      <vt:lpstr>什么是函数式编程思想？</vt:lpstr>
      <vt:lpstr>Scala 简介</vt:lpstr>
      <vt:lpstr>Scala 特性（1）</vt:lpstr>
      <vt:lpstr>Scala 特性（2）</vt:lpstr>
      <vt:lpstr>Scala 特性（3）</vt:lpstr>
      <vt:lpstr>Scala 特性（4）</vt:lpstr>
      <vt:lpstr>Scala 特性（5）</vt:lpstr>
      <vt:lpstr>Scala 安装</vt:lpstr>
      <vt:lpstr>Scala 基础语法</vt:lpstr>
      <vt:lpstr>Scala 标识符</vt:lpstr>
      <vt:lpstr>Scala 关键字</vt:lpstr>
      <vt:lpstr>Scala 注释</vt:lpstr>
      <vt:lpstr>Scala 空行与换行</vt:lpstr>
      <vt:lpstr>Scala 包</vt:lpstr>
      <vt:lpstr>Scala 数据类型</vt:lpstr>
      <vt:lpstr>Scala 字面量(1)</vt:lpstr>
      <vt:lpstr>Scala 字面量(2)</vt:lpstr>
      <vt:lpstr>Scala 字面量(null)</vt:lpstr>
      <vt:lpstr>Scala 转义字符</vt:lpstr>
      <vt:lpstr>Scala 变量与常量</vt:lpstr>
      <vt:lpstr>Scala 访问修饰符</vt:lpstr>
      <vt:lpstr>Scala 运算符</vt:lpstr>
      <vt:lpstr>运算符优先级</vt:lpstr>
      <vt:lpstr>PowerPoint 演示文稿</vt:lpstr>
      <vt:lpstr>Scala if...else 语句 </vt:lpstr>
      <vt:lpstr>Scala 循环</vt:lpstr>
      <vt:lpstr>for循环</vt:lpstr>
      <vt:lpstr>for循环使用yield</vt:lpstr>
      <vt:lpstr>break循环中断</vt:lpstr>
      <vt:lpstr>break例子</vt:lpstr>
      <vt:lpstr>Scala 函数</vt:lpstr>
      <vt:lpstr>函数定义</vt:lpstr>
      <vt:lpstr>Scala 函数 - 传名调用</vt:lpstr>
      <vt:lpstr>Scala 函数 - 可变参数 </vt:lpstr>
      <vt:lpstr>Scala 函数 – 内嵌函数</vt:lpstr>
      <vt:lpstr>Scala 函数 - 偏应用函数</vt:lpstr>
      <vt:lpstr>Scala 函数 - 递归函数</vt:lpstr>
      <vt:lpstr>Scala 函数 – 匿名函数</vt:lpstr>
      <vt:lpstr>Scala 函数 – 泛型函数</vt:lpstr>
      <vt:lpstr>Scala 函数 - 高阶函数</vt:lpstr>
      <vt:lpstr>高阶函数 示例</vt:lpstr>
      <vt:lpstr>Scala 函数 - 柯里化(Currying)函数</vt:lpstr>
      <vt:lpstr>Scala 闭包（ Closures ）</vt:lpstr>
      <vt:lpstr>Scala 字符串(String)</vt:lpstr>
      <vt:lpstr>Scala 数组（Array）</vt:lpstr>
      <vt:lpstr>Array常用方法</vt:lpstr>
      <vt:lpstr>Scala Collection</vt:lpstr>
      <vt:lpstr>Scala 列表(List)</vt:lpstr>
      <vt:lpstr>Scala 集(Set)</vt:lpstr>
      <vt:lpstr>Scala Map(映射)</vt:lpstr>
      <vt:lpstr>Scala Tuple(元组) </vt:lpstr>
      <vt:lpstr>Scala Option(选项)</vt:lpstr>
      <vt:lpstr>Scala 迭代器 (Iterator) </vt:lpstr>
      <vt:lpstr>Scala 类(class)</vt:lpstr>
      <vt:lpstr>Scala 继承</vt:lpstr>
      <vt:lpstr>Scala 单例对象（object）</vt:lpstr>
      <vt:lpstr>Scala 特征(Trait) </vt:lpstr>
      <vt:lpstr>Scala 模式匹配</vt:lpstr>
      <vt:lpstr>模式匹配 - 使用样例类</vt:lpstr>
      <vt:lpstr>Scala 正则表达式</vt:lpstr>
      <vt:lpstr>正则表达式示例</vt:lpstr>
      <vt:lpstr>Scala apply方法</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Microsoft Office 用户</dc:creator>
  <cp:lastModifiedBy>Microsoft Office 用户</cp:lastModifiedBy>
  <cp:revision>97</cp:revision>
  <dcterms:created xsi:type="dcterms:W3CDTF">2017-05-10T06:29:20Z</dcterms:created>
  <dcterms:modified xsi:type="dcterms:W3CDTF">2017-05-19T08:08:04Z</dcterms:modified>
</cp:coreProperties>
</file>