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13a9c7e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213a9c7e0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13a9c7e00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213a9c7e00_0_7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13a9c7e00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213a9c7e00_0_7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13a9c7e00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213a9c7e00_0_7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13a9c7e0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213a9c7e00_0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13a9c7e00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213a9c7e00_0_7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13a9c7e00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213a9c7e00_0_7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13a9c7e00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213a9c7e00_0_7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13a9c7e00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213a9c7e00_0_3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0bee84bc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20bee84bc1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0bee84bc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20bee84bc1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13a9c7e0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213a9c7e00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13a9c7e0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213a9c7e00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13a9c7e0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213a9c7e00_0_2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13a9c7e00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213a9c7e00_0_6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13a9c7e00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213a9c7e00_0_7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0bee84b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20bee84bc1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0bee84bc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20bee84bc1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13a9c7e0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213a9c7e00_0_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ab.github.io/web-programming-course/mhw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 rot="10800000">
            <a:off x="-8828" y="53"/>
            <a:ext cx="9169500" cy="5151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4199895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 flipH="1" rot="10800000">
            <a:off x="331469" y="53"/>
            <a:ext cx="8829300" cy="5151000"/>
          </a:xfrm>
          <a:prstGeom prst="rect">
            <a:avLst/>
          </a:prstGeom>
          <a:gradFill>
            <a:gsLst>
              <a:gs pos="0">
                <a:srgbClr val="1F3864">
                  <a:alpha val="82745"/>
                </a:srgbClr>
              </a:gs>
              <a:gs pos="21000">
                <a:srgbClr val="1F3864">
                  <a:alpha val="82745"/>
                </a:srgbClr>
              </a:gs>
              <a:gs pos="100000">
                <a:srgbClr val="4472C4">
                  <a:alpha val="0"/>
                </a:srgbClr>
              </a:gs>
            </a:gsLst>
            <a:lin ang="840013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 rot="10800000">
            <a:off x="-11270" y="54"/>
            <a:ext cx="2717400" cy="5151000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99000">
                <a:srgbClr val="000000">
                  <a:alpha val="40784"/>
                </a:srgbClr>
              </a:gs>
              <a:gs pos="100000">
                <a:srgbClr val="000000">
                  <a:alpha val="40784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 flipH="1">
            <a:off x="-11920" y="-2"/>
            <a:ext cx="9175200" cy="5151300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3000">
                <a:srgbClr val="2F5496">
                  <a:alpha val="0"/>
                </a:srgbClr>
              </a:gs>
              <a:gs pos="100000">
                <a:srgbClr val="000000">
                  <a:alpha val="72941"/>
                </a:srgbClr>
              </a:gs>
            </a:gsLst>
            <a:lin ang="1740015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 flipH="1" rot="5400000">
            <a:off x="3363172" y="-646447"/>
            <a:ext cx="5146500" cy="6448500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3000">
                <a:srgbClr val="2F5496">
                  <a:alpha val="0"/>
                </a:srgbClr>
              </a:gs>
              <a:gs pos="100000">
                <a:srgbClr val="000000">
                  <a:alpha val="26666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 rot="5993087">
            <a:off x="890159" y="816885"/>
            <a:ext cx="3725810" cy="3741346"/>
          </a:xfrm>
          <a:prstGeom prst="ellipse">
            <a:avLst/>
          </a:prstGeom>
          <a:gradFill>
            <a:gsLst>
              <a:gs pos="0">
                <a:srgbClr val="4472C4">
                  <a:alpha val="25882"/>
                </a:srgbClr>
              </a:gs>
              <a:gs pos="85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14400033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 txBox="1"/>
          <p:nvPr>
            <p:ph type="ctrTitle"/>
          </p:nvPr>
        </p:nvSpPr>
        <p:spPr>
          <a:xfrm>
            <a:off x="3121925" y="614238"/>
            <a:ext cx="5036100" cy="23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it" sz="3600">
                <a:solidFill>
                  <a:srgbClr val="FFFFFF"/>
                </a:solidFill>
              </a:rPr>
              <a:t>MHW1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flipH="1">
            <a:off x="80" y="3367583"/>
            <a:ext cx="9163200" cy="1783500"/>
          </a:xfrm>
          <a:prstGeom prst="rect">
            <a:avLst/>
          </a:prstGeom>
          <a:gradFill>
            <a:gsLst>
              <a:gs pos="0">
                <a:srgbClr val="2F5496">
                  <a:alpha val="49803"/>
                </a:srgbClr>
              </a:gs>
              <a:gs pos="99000">
                <a:srgbClr val="000000">
                  <a:alpha val="33725"/>
                </a:srgbClr>
              </a:gs>
              <a:gs pos="100000">
                <a:srgbClr val="000000">
                  <a:alpha val="33725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214048" y="3720721"/>
            <a:ext cx="52920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64285"/>
              <a:buNone/>
            </a:pPr>
            <a:r>
              <a:rPr lang="it">
                <a:solidFill>
                  <a:srgbClr val="FFFFFF"/>
                </a:solidFill>
              </a:rPr>
              <a:t>Simona D’Aquino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64285"/>
              <a:buNone/>
            </a:pPr>
            <a:r>
              <a:rPr lang="it">
                <a:solidFill>
                  <a:srgbClr val="FFFFFF"/>
                </a:solidFill>
              </a:rPr>
              <a:t>O46001752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64285"/>
              <a:buNone/>
            </a:pPr>
            <a:r>
              <a:rPr lang="it">
                <a:solidFill>
                  <a:srgbClr val="FFFFFF"/>
                </a:solidFill>
              </a:rPr>
              <a:t>02/04/2022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0" y="-760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3"/>
          <p:cNvSpPr/>
          <p:nvPr/>
        </p:nvSpPr>
        <p:spPr>
          <a:xfrm flipH="1" rot="5400000">
            <a:off x="-1057475" y="1057650"/>
            <a:ext cx="5143500" cy="30282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/>
          <p:nvPr/>
        </p:nvSpPr>
        <p:spPr>
          <a:xfrm flipH="1" rot="5400000">
            <a:off x="-1057475" y="1065254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/>
          <p:nvPr/>
        </p:nvSpPr>
        <p:spPr>
          <a:xfrm flipH="1" rot="5400000">
            <a:off x="576025" y="2691146"/>
            <a:ext cx="1876500" cy="30282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3"/>
          <p:cNvSpPr/>
          <p:nvPr/>
        </p:nvSpPr>
        <p:spPr>
          <a:xfrm rot="-964601">
            <a:off x="-376648" y="727714"/>
            <a:ext cx="2922552" cy="3131309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/>
          <p:nvPr/>
        </p:nvSpPr>
        <p:spPr>
          <a:xfrm flipH="1" rot="5400000">
            <a:off x="-1057480" y="1050046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 txBox="1"/>
          <p:nvPr>
            <p:ph type="title"/>
          </p:nvPr>
        </p:nvSpPr>
        <p:spPr>
          <a:xfrm>
            <a:off x="350042" y="440141"/>
            <a:ext cx="24009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it" sz="3000">
                <a:solidFill>
                  <a:srgbClr val="FFFFFF"/>
                </a:solidFill>
              </a:rPr>
              <a:t>Menù navigazione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3618175" y="213624"/>
            <a:ext cx="491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HTML</a:t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3618175" y="2866825"/>
            <a:ext cx="60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175" y="1168100"/>
            <a:ext cx="27813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0" y="-760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4"/>
          <p:cNvSpPr/>
          <p:nvPr/>
        </p:nvSpPr>
        <p:spPr>
          <a:xfrm flipH="1" rot="5400000">
            <a:off x="-1057475" y="1057650"/>
            <a:ext cx="5143500" cy="30282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4"/>
          <p:cNvSpPr/>
          <p:nvPr/>
        </p:nvSpPr>
        <p:spPr>
          <a:xfrm flipH="1" rot="5400000">
            <a:off x="-1057475" y="1065254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4"/>
          <p:cNvSpPr/>
          <p:nvPr/>
        </p:nvSpPr>
        <p:spPr>
          <a:xfrm flipH="1" rot="5400000">
            <a:off x="576025" y="2691146"/>
            <a:ext cx="1876500" cy="30282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/>
          <p:cNvSpPr/>
          <p:nvPr/>
        </p:nvSpPr>
        <p:spPr>
          <a:xfrm rot="-964601">
            <a:off x="-376648" y="727714"/>
            <a:ext cx="2922552" cy="3131309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/>
          <p:nvPr/>
        </p:nvSpPr>
        <p:spPr>
          <a:xfrm flipH="1" rot="5400000">
            <a:off x="-1057480" y="1050046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 txBox="1"/>
          <p:nvPr>
            <p:ph type="title"/>
          </p:nvPr>
        </p:nvSpPr>
        <p:spPr>
          <a:xfrm>
            <a:off x="350042" y="440141"/>
            <a:ext cx="24009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it" sz="3000">
                <a:solidFill>
                  <a:srgbClr val="FFFFFF"/>
                </a:solidFill>
              </a:rPr>
              <a:t>Menù navigazione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3618175" y="213624"/>
            <a:ext cx="491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CSS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688" y="1075625"/>
            <a:ext cx="319087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3475" y="1756663"/>
            <a:ext cx="27813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8188" y="765725"/>
            <a:ext cx="377190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0" y="-760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 flipH="1" rot="5400000">
            <a:off x="-1057475" y="1057650"/>
            <a:ext cx="5143500" cy="30282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/>
          <p:nvPr/>
        </p:nvSpPr>
        <p:spPr>
          <a:xfrm flipH="1" rot="5400000">
            <a:off x="-1057475" y="1065254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/>
          <p:nvPr/>
        </p:nvSpPr>
        <p:spPr>
          <a:xfrm flipH="1" rot="5400000">
            <a:off x="576025" y="2691146"/>
            <a:ext cx="1876500" cy="30282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/>
          <p:nvPr/>
        </p:nvSpPr>
        <p:spPr>
          <a:xfrm rot="-964601">
            <a:off x="-376648" y="727714"/>
            <a:ext cx="2922552" cy="3131309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/>
          <p:nvPr/>
        </p:nvSpPr>
        <p:spPr>
          <a:xfrm flipH="1" rot="5400000">
            <a:off x="-1057480" y="1050046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 txBox="1"/>
          <p:nvPr>
            <p:ph type="title"/>
          </p:nvPr>
        </p:nvSpPr>
        <p:spPr>
          <a:xfrm>
            <a:off x="350042" y="440141"/>
            <a:ext cx="24009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it" sz="3000">
                <a:solidFill>
                  <a:srgbClr val="FFFFFF"/>
                </a:solidFill>
              </a:rPr>
              <a:t>Menù navigazione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3618175" y="213624"/>
            <a:ext cx="491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CSS per mobile</a:t>
            </a:r>
            <a:endParaRPr/>
          </a:p>
        </p:txBody>
      </p:sp>
      <p:sp>
        <p:nvSpPr>
          <p:cNvPr id="224" name="Google Shape;224;p25"/>
          <p:cNvSpPr txBox="1"/>
          <p:nvPr/>
        </p:nvSpPr>
        <p:spPr>
          <a:xfrm>
            <a:off x="3618175" y="2866825"/>
            <a:ext cx="60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163" y="1232525"/>
            <a:ext cx="31908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/>
          <p:nvPr/>
        </p:nvSpPr>
        <p:spPr>
          <a:xfrm flipH="1" rot="5400000">
            <a:off x="-1057475" y="1057650"/>
            <a:ext cx="5143500" cy="30282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/>
          <p:nvPr/>
        </p:nvSpPr>
        <p:spPr>
          <a:xfrm flipH="1" rot="5400000">
            <a:off x="-1057475" y="1065254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/>
          <p:nvPr/>
        </p:nvSpPr>
        <p:spPr>
          <a:xfrm flipH="1" rot="5400000">
            <a:off x="576025" y="2691146"/>
            <a:ext cx="1876500" cy="30282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/>
          <p:nvPr/>
        </p:nvSpPr>
        <p:spPr>
          <a:xfrm rot="-964601">
            <a:off x="-376648" y="727714"/>
            <a:ext cx="2922552" cy="3131309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/>
          <p:nvPr/>
        </p:nvSpPr>
        <p:spPr>
          <a:xfrm flipH="1" rot="5400000">
            <a:off x="-1057480" y="1050046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 txBox="1"/>
          <p:nvPr>
            <p:ph type="title"/>
          </p:nvPr>
        </p:nvSpPr>
        <p:spPr>
          <a:xfrm>
            <a:off x="350042" y="440141"/>
            <a:ext cx="24009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it" sz="3000">
                <a:solidFill>
                  <a:srgbClr val="FFFFFF"/>
                </a:solidFill>
              </a:rPr>
              <a:t>Sezione contenuti</a:t>
            </a:r>
            <a:endParaRPr/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550" y="516063"/>
            <a:ext cx="5818050" cy="41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/>
          <p:nvPr/>
        </p:nvSpPr>
        <p:spPr>
          <a:xfrm>
            <a:off x="0" y="16500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0" y="16500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/>
          <p:nvPr/>
        </p:nvSpPr>
        <p:spPr>
          <a:xfrm flipH="1" rot="5400000">
            <a:off x="-1057475" y="1057650"/>
            <a:ext cx="5143500" cy="30282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7"/>
          <p:cNvSpPr/>
          <p:nvPr/>
        </p:nvSpPr>
        <p:spPr>
          <a:xfrm flipH="1" rot="5400000">
            <a:off x="-1057475" y="1065254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7"/>
          <p:cNvSpPr/>
          <p:nvPr/>
        </p:nvSpPr>
        <p:spPr>
          <a:xfrm flipH="1" rot="5400000">
            <a:off x="576025" y="2691146"/>
            <a:ext cx="1876500" cy="30282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7"/>
          <p:cNvSpPr/>
          <p:nvPr/>
        </p:nvSpPr>
        <p:spPr>
          <a:xfrm rot="-964601">
            <a:off x="-376648" y="727714"/>
            <a:ext cx="2922552" cy="3131309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7"/>
          <p:cNvSpPr/>
          <p:nvPr/>
        </p:nvSpPr>
        <p:spPr>
          <a:xfrm flipH="1" rot="5400000">
            <a:off x="-1057480" y="1050046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7"/>
          <p:cNvSpPr txBox="1"/>
          <p:nvPr>
            <p:ph type="title"/>
          </p:nvPr>
        </p:nvSpPr>
        <p:spPr>
          <a:xfrm>
            <a:off x="350042" y="440141"/>
            <a:ext cx="24009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it" sz="3000">
                <a:solidFill>
                  <a:srgbClr val="FFFFFF"/>
                </a:solidFill>
              </a:rPr>
              <a:t>Sezione contenuti</a:t>
            </a:r>
            <a:endParaRPr/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375" y="765075"/>
            <a:ext cx="6115625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 txBox="1"/>
          <p:nvPr/>
        </p:nvSpPr>
        <p:spPr>
          <a:xfrm>
            <a:off x="3334075" y="165000"/>
            <a:ext cx="54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HTML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8"/>
          <p:cNvSpPr/>
          <p:nvPr/>
        </p:nvSpPr>
        <p:spPr>
          <a:xfrm flipH="1" rot="5400000">
            <a:off x="-1057475" y="1057650"/>
            <a:ext cx="5143500" cy="30282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8"/>
          <p:cNvSpPr/>
          <p:nvPr/>
        </p:nvSpPr>
        <p:spPr>
          <a:xfrm flipH="1" rot="5400000">
            <a:off x="-1057475" y="1065254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8"/>
          <p:cNvSpPr/>
          <p:nvPr/>
        </p:nvSpPr>
        <p:spPr>
          <a:xfrm flipH="1" rot="5400000">
            <a:off x="576025" y="2691146"/>
            <a:ext cx="1876500" cy="30282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8"/>
          <p:cNvSpPr/>
          <p:nvPr/>
        </p:nvSpPr>
        <p:spPr>
          <a:xfrm rot="-964601">
            <a:off x="-376648" y="727714"/>
            <a:ext cx="2922552" cy="3131309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8"/>
          <p:cNvSpPr/>
          <p:nvPr/>
        </p:nvSpPr>
        <p:spPr>
          <a:xfrm flipH="1" rot="5400000">
            <a:off x="-1057480" y="1050046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8"/>
          <p:cNvSpPr txBox="1"/>
          <p:nvPr>
            <p:ph type="title"/>
          </p:nvPr>
        </p:nvSpPr>
        <p:spPr>
          <a:xfrm>
            <a:off x="350042" y="440141"/>
            <a:ext cx="24009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it" sz="3000">
                <a:solidFill>
                  <a:srgbClr val="FFFFFF"/>
                </a:solidFill>
              </a:rPr>
              <a:t>Sezione contenuti</a:t>
            </a:r>
            <a:endParaRPr/>
          </a:p>
        </p:txBody>
      </p:sp>
      <p:sp>
        <p:nvSpPr>
          <p:cNvPr id="265" name="Google Shape;265;p28"/>
          <p:cNvSpPr txBox="1"/>
          <p:nvPr/>
        </p:nvSpPr>
        <p:spPr>
          <a:xfrm>
            <a:off x="3028375" y="126575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CSS</a:t>
            </a:r>
            <a:endParaRPr/>
          </a:p>
        </p:txBody>
      </p:sp>
      <p:pic>
        <p:nvPicPr>
          <p:cNvPr id="266" name="Google Shape;2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375" y="641688"/>
            <a:ext cx="2847975" cy="40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6350" y="644850"/>
            <a:ext cx="32655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it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9"/>
          <p:cNvSpPr/>
          <p:nvPr/>
        </p:nvSpPr>
        <p:spPr>
          <a:xfrm flipH="1" rot="5400000">
            <a:off x="-1057475" y="1057650"/>
            <a:ext cx="5143500" cy="30282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9"/>
          <p:cNvSpPr/>
          <p:nvPr/>
        </p:nvSpPr>
        <p:spPr>
          <a:xfrm flipH="1" rot="5400000">
            <a:off x="-1057475" y="1065254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9"/>
          <p:cNvSpPr/>
          <p:nvPr/>
        </p:nvSpPr>
        <p:spPr>
          <a:xfrm flipH="1" rot="5400000">
            <a:off x="576025" y="2691146"/>
            <a:ext cx="1876500" cy="30282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9"/>
          <p:cNvSpPr/>
          <p:nvPr/>
        </p:nvSpPr>
        <p:spPr>
          <a:xfrm rot="-964601">
            <a:off x="-376648" y="727714"/>
            <a:ext cx="2922552" cy="3131309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9"/>
          <p:cNvSpPr/>
          <p:nvPr/>
        </p:nvSpPr>
        <p:spPr>
          <a:xfrm flipH="1" rot="5400000">
            <a:off x="-1057480" y="1050046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9"/>
          <p:cNvSpPr txBox="1"/>
          <p:nvPr>
            <p:ph type="title"/>
          </p:nvPr>
        </p:nvSpPr>
        <p:spPr>
          <a:xfrm>
            <a:off x="350042" y="440141"/>
            <a:ext cx="24009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it" sz="3000">
                <a:solidFill>
                  <a:srgbClr val="FFFFFF"/>
                </a:solidFill>
              </a:rPr>
              <a:t>Sezione contenuti</a:t>
            </a:r>
            <a:endParaRPr/>
          </a:p>
        </p:txBody>
      </p:sp>
      <p:pic>
        <p:nvPicPr>
          <p:cNvPr id="280" name="Google Shape;2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200" y="1069388"/>
            <a:ext cx="435292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9"/>
          <p:cNvSpPr txBox="1"/>
          <p:nvPr/>
        </p:nvSpPr>
        <p:spPr>
          <a:xfrm>
            <a:off x="3613100" y="379725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0"/>
          <p:cNvSpPr/>
          <p:nvPr/>
        </p:nvSpPr>
        <p:spPr>
          <a:xfrm flipH="1" rot="5400000">
            <a:off x="-1057475" y="1057650"/>
            <a:ext cx="5143500" cy="30282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0"/>
          <p:cNvSpPr/>
          <p:nvPr/>
        </p:nvSpPr>
        <p:spPr>
          <a:xfrm flipH="1" rot="5400000">
            <a:off x="-1057475" y="1065254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0"/>
          <p:cNvSpPr/>
          <p:nvPr/>
        </p:nvSpPr>
        <p:spPr>
          <a:xfrm flipH="1" rot="5400000">
            <a:off x="576025" y="2691146"/>
            <a:ext cx="1876500" cy="30282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0"/>
          <p:cNvSpPr/>
          <p:nvPr/>
        </p:nvSpPr>
        <p:spPr>
          <a:xfrm rot="-964601">
            <a:off x="-376648" y="727714"/>
            <a:ext cx="2922552" cy="3131309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0"/>
          <p:cNvSpPr/>
          <p:nvPr/>
        </p:nvSpPr>
        <p:spPr>
          <a:xfrm flipH="1" rot="5400000">
            <a:off x="-1057480" y="1050046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0"/>
          <p:cNvSpPr txBox="1"/>
          <p:nvPr>
            <p:ph type="title"/>
          </p:nvPr>
        </p:nvSpPr>
        <p:spPr>
          <a:xfrm>
            <a:off x="350042" y="440141"/>
            <a:ext cx="24009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it" sz="3000">
                <a:solidFill>
                  <a:srgbClr val="FFFFFF"/>
                </a:solidFill>
              </a:rPr>
              <a:t>Footer</a:t>
            </a:r>
            <a:endParaRPr/>
          </a:p>
        </p:txBody>
      </p:sp>
      <p:pic>
        <p:nvPicPr>
          <p:cNvPr id="294" name="Google Shape;2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375" y="1913700"/>
            <a:ext cx="6115624" cy="13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1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1"/>
          <p:cNvSpPr/>
          <p:nvPr/>
        </p:nvSpPr>
        <p:spPr>
          <a:xfrm flipH="1" rot="5400000">
            <a:off x="-1057475" y="1057650"/>
            <a:ext cx="5143500" cy="30282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1"/>
          <p:cNvSpPr/>
          <p:nvPr/>
        </p:nvSpPr>
        <p:spPr>
          <a:xfrm flipH="1" rot="5400000">
            <a:off x="-1057475" y="1065254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1"/>
          <p:cNvSpPr/>
          <p:nvPr/>
        </p:nvSpPr>
        <p:spPr>
          <a:xfrm flipH="1" rot="5400000">
            <a:off x="576025" y="2691146"/>
            <a:ext cx="1876500" cy="30282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1"/>
          <p:cNvSpPr/>
          <p:nvPr/>
        </p:nvSpPr>
        <p:spPr>
          <a:xfrm rot="-964601">
            <a:off x="-376648" y="727714"/>
            <a:ext cx="2922552" cy="3131309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1"/>
          <p:cNvSpPr/>
          <p:nvPr/>
        </p:nvSpPr>
        <p:spPr>
          <a:xfrm flipH="1" rot="5400000">
            <a:off x="-1057480" y="1050046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1"/>
          <p:cNvSpPr txBox="1"/>
          <p:nvPr>
            <p:ph type="title"/>
          </p:nvPr>
        </p:nvSpPr>
        <p:spPr>
          <a:xfrm>
            <a:off x="350042" y="440141"/>
            <a:ext cx="24009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it" sz="3000">
                <a:solidFill>
                  <a:srgbClr val="FFFFFF"/>
                </a:solidFill>
              </a:rPr>
              <a:t>Footer</a:t>
            </a:r>
            <a:endParaRPr/>
          </a:p>
        </p:txBody>
      </p:sp>
      <p:pic>
        <p:nvPicPr>
          <p:cNvPr id="307" name="Google Shape;3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313" y="1617075"/>
            <a:ext cx="35718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1"/>
          <p:cNvSpPr txBox="1"/>
          <p:nvPr/>
        </p:nvSpPr>
        <p:spPr>
          <a:xfrm>
            <a:off x="3730325" y="50630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HTML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2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2"/>
          <p:cNvSpPr/>
          <p:nvPr/>
        </p:nvSpPr>
        <p:spPr>
          <a:xfrm flipH="1" rot="5400000">
            <a:off x="-1057475" y="1057650"/>
            <a:ext cx="5143500" cy="30282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2"/>
          <p:cNvSpPr/>
          <p:nvPr/>
        </p:nvSpPr>
        <p:spPr>
          <a:xfrm flipH="1" rot="5400000">
            <a:off x="-1057475" y="1065254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2"/>
          <p:cNvSpPr/>
          <p:nvPr/>
        </p:nvSpPr>
        <p:spPr>
          <a:xfrm flipH="1" rot="5400000">
            <a:off x="576025" y="2691146"/>
            <a:ext cx="1876500" cy="30282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2"/>
          <p:cNvSpPr/>
          <p:nvPr/>
        </p:nvSpPr>
        <p:spPr>
          <a:xfrm rot="-964601">
            <a:off x="-376648" y="727714"/>
            <a:ext cx="2922552" cy="3131309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2"/>
          <p:cNvSpPr/>
          <p:nvPr/>
        </p:nvSpPr>
        <p:spPr>
          <a:xfrm flipH="1" rot="5400000">
            <a:off x="-1057480" y="1050046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2"/>
          <p:cNvSpPr txBox="1"/>
          <p:nvPr>
            <p:ph type="title"/>
          </p:nvPr>
        </p:nvSpPr>
        <p:spPr>
          <a:xfrm>
            <a:off x="350042" y="440141"/>
            <a:ext cx="24009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it" sz="3000">
                <a:solidFill>
                  <a:srgbClr val="FFFFFF"/>
                </a:solidFill>
              </a:rPr>
              <a:t>Footer</a:t>
            </a:r>
            <a:endParaRPr/>
          </a:p>
        </p:txBody>
      </p:sp>
      <p:pic>
        <p:nvPicPr>
          <p:cNvPr id="321" name="Google Shape;3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263" y="1435425"/>
            <a:ext cx="3457575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2"/>
          <p:cNvSpPr txBox="1"/>
          <p:nvPr/>
        </p:nvSpPr>
        <p:spPr>
          <a:xfrm>
            <a:off x="3684275" y="384275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/>
          <p:nvPr/>
        </p:nvSpPr>
        <p:spPr>
          <a:xfrm flipH="1" rot="5400000">
            <a:off x="-1057475" y="1057650"/>
            <a:ext cx="5143500" cy="30282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 flipH="1" rot="5400000">
            <a:off x="-1057475" y="1065254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 flipH="1" rot="5400000">
            <a:off x="576025" y="2691146"/>
            <a:ext cx="1876500" cy="30282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/>
          <p:nvPr/>
        </p:nvSpPr>
        <p:spPr>
          <a:xfrm rot="-964601">
            <a:off x="-376648" y="727714"/>
            <a:ext cx="2922552" cy="3131309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/>
          <p:nvPr/>
        </p:nvSpPr>
        <p:spPr>
          <a:xfrm flipH="1" rot="5400000">
            <a:off x="-1057480" y="1050046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50042" y="440141"/>
            <a:ext cx="24009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it" sz="3000">
                <a:solidFill>
                  <a:srgbClr val="FFFFFF"/>
                </a:solidFill>
              </a:rPr>
              <a:t>Descrizione del progetto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607694" y="487110"/>
            <a:ext cx="4916400" cy="41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rgbClr val="737373"/>
                </a:solidFill>
              </a:rPr>
              <a:t>Il progetto consiste di una pagina web in stile listicle, contenente i seguenti elementi:</a:t>
            </a:r>
            <a:endParaRPr sz="1300">
              <a:solidFill>
                <a:srgbClr val="737373"/>
              </a:solidFill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rgbClr val="737373"/>
              </a:buClr>
              <a:buSzPts val="1300"/>
              <a:buChar char="●"/>
            </a:pPr>
            <a:r>
              <a:rPr lang="it" sz="1300">
                <a:solidFill>
                  <a:srgbClr val="737373"/>
                </a:solidFill>
              </a:rPr>
              <a:t>una </a:t>
            </a:r>
            <a:r>
              <a:rPr b="1" lang="it" sz="1300">
                <a:solidFill>
                  <a:srgbClr val="737373"/>
                </a:solidFill>
              </a:rPr>
              <a:t>intestazione (header)</a:t>
            </a:r>
            <a:r>
              <a:rPr lang="it" sz="1300">
                <a:solidFill>
                  <a:srgbClr val="737373"/>
                </a:solidFill>
              </a:rPr>
              <a:t> con il titolo della pagina e un’immagine di sfondo;</a:t>
            </a:r>
            <a:endParaRPr sz="1300">
              <a:solidFill>
                <a:srgbClr val="737373"/>
              </a:solidFill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Char char="●"/>
            </a:pPr>
            <a:r>
              <a:rPr lang="it" sz="1300">
                <a:solidFill>
                  <a:srgbClr val="737373"/>
                </a:solidFill>
              </a:rPr>
              <a:t>un </a:t>
            </a:r>
            <a:r>
              <a:rPr b="1" lang="it" sz="1300">
                <a:solidFill>
                  <a:srgbClr val="737373"/>
                </a:solidFill>
              </a:rPr>
              <a:t>menù di navigazione</a:t>
            </a:r>
            <a:r>
              <a:rPr lang="it" sz="1300">
                <a:solidFill>
                  <a:srgbClr val="737373"/>
                </a:solidFill>
              </a:rPr>
              <a:t>, disposto orizzontalmente in alto o verticalmente a lato, contenente dei link alle altre sezioni del sito.</a:t>
            </a:r>
            <a:endParaRPr sz="1300">
              <a:solidFill>
                <a:srgbClr val="737373"/>
              </a:solidFill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Char char="●"/>
            </a:pPr>
            <a:r>
              <a:rPr lang="it" sz="1300">
                <a:solidFill>
                  <a:srgbClr val="737373"/>
                </a:solidFill>
              </a:rPr>
              <a:t>una sezione di </a:t>
            </a:r>
            <a:r>
              <a:rPr b="1" lang="it" sz="1300">
                <a:solidFill>
                  <a:srgbClr val="737373"/>
                </a:solidFill>
              </a:rPr>
              <a:t>contenuti</a:t>
            </a:r>
            <a:r>
              <a:rPr lang="it" sz="1300">
                <a:solidFill>
                  <a:srgbClr val="737373"/>
                </a:solidFill>
              </a:rPr>
              <a:t>, che rappresenta il corpo principale della pagina. Questa sezione dovrà essere a sua volta divisa in “blocchi” di informazione specifiche per il vostro progetto di sito.</a:t>
            </a:r>
            <a:endParaRPr sz="1300">
              <a:solidFill>
                <a:srgbClr val="737373"/>
              </a:solidFill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Char char="●"/>
            </a:pPr>
            <a:r>
              <a:rPr lang="it" sz="1300">
                <a:solidFill>
                  <a:srgbClr val="737373"/>
                </a:solidFill>
              </a:rPr>
              <a:t>un </a:t>
            </a:r>
            <a:r>
              <a:rPr b="1" lang="it" sz="1300">
                <a:solidFill>
                  <a:srgbClr val="737373"/>
                </a:solidFill>
              </a:rPr>
              <a:t>footer</a:t>
            </a:r>
            <a:r>
              <a:rPr lang="it" sz="1300">
                <a:solidFill>
                  <a:srgbClr val="737373"/>
                </a:solidFill>
              </a:rPr>
              <a:t> che contiene informazioni sulla pagina</a:t>
            </a:r>
            <a:endParaRPr sz="1300">
              <a:solidFill>
                <a:srgbClr val="737373"/>
              </a:solidFill>
            </a:endParaRPr>
          </a:p>
          <a:p>
            <a:pPr indent="0" lvl="0" marL="177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it" sz="1500"/>
              <a:t>Le specifiche complete del progetto possono essere trovate </a:t>
            </a:r>
            <a:r>
              <a:rPr lang="it" sz="1500" u="sng">
                <a:solidFill>
                  <a:schemeClr val="hlink"/>
                </a:solidFill>
                <a:hlinkClick r:id="rId3"/>
              </a:rPr>
              <a:t>qui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105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/>
          <p:nvPr/>
        </p:nvSpPr>
        <p:spPr>
          <a:xfrm flipH="1" rot="5400000">
            <a:off x="-1057475" y="1057650"/>
            <a:ext cx="5143500" cy="30282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/>
          <p:nvPr/>
        </p:nvSpPr>
        <p:spPr>
          <a:xfrm flipH="1" rot="5400000">
            <a:off x="-1057475" y="1065254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6"/>
          <p:cNvSpPr/>
          <p:nvPr/>
        </p:nvSpPr>
        <p:spPr>
          <a:xfrm flipH="1" rot="5400000">
            <a:off x="576025" y="2691146"/>
            <a:ext cx="1876500" cy="30282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/>
          <p:nvPr/>
        </p:nvSpPr>
        <p:spPr>
          <a:xfrm rot="-964601">
            <a:off x="-376648" y="727714"/>
            <a:ext cx="2922552" cy="3131309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/>
          <p:nvPr/>
        </p:nvSpPr>
        <p:spPr>
          <a:xfrm flipH="1" rot="5400000">
            <a:off x="-1057480" y="1050046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350042" y="440141"/>
            <a:ext cx="24009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it" sz="3000">
                <a:solidFill>
                  <a:srgbClr val="FFFFFF"/>
                </a:solidFill>
              </a:rPr>
              <a:t>Layout complessivo HTML+CSS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725" y="70450"/>
            <a:ext cx="2021775" cy="50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7"/>
          <p:cNvSpPr/>
          <p:nvPr/>
        </p:nvSpPr>
        <p:spPr>
          <a:xfrm flipH="1" rot="5400000">
            <a:off x="-1057475" y="1057650"/>
            <a:ext cx="5143500" cy="30282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7"/>
          <p:cNvSpPr/>
          <p:nvPr/>
        </p:nvSpPr>
        <p:spPr>
          <a:xfrm flipH="1" rot="5400000">
            <a:off x="-1057475" y="1065254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7"/>
          <p:cNvSpPr/>
          <p:nvPr/>
        </p:nvSpPr>
        <p:spPr>
          <a:xfrm flipH="1" rot="5400000">
            <a:off x="576025" y="2691146"/>
            <a:ext cx="1876500" cy="30282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/>
          <p:nvPr/>
        </p:nvSpPr>
        <p:spPr>
          <a:xfrm rot="-964601">
            <a:off x="-376648" y="727714"/>
            <a:ext cx="2922552" cy="3131309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/>
          <p:nvPr/>
        </p:nvSpPr>
        <p:spPr>
          <a:xfrm flipH="1" rot="5400000">
            <a:off x="-1057480" y="1050046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350042" y="440141"/>
            <a:ext cx="24009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it" sz="3000">
                <a:solidFill>
                  <a:srgbClr val="FFFFFF"/>
                </a:solidFill>
              </a:rPr>
              <a:t>Header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607700" y="230435"/>
            <a:ext cx="4916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100" y="1021250"/>
            <a:ext cx="6115601" cy="3101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/>
          <p:nvPr/>
        </p:nvSpPr>
        <p:spPr>
          <a:xfrm flipH="1" rot="5400000">
            <a:off x="-1057475" y="1057650"/>
            <a:ext cx="5143500" cy="30282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 flipH="1" rot="5400000">
            <a:off x="-1057475" y="1065254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/>
          <p:nvPr/>
        </p:nvSpPr>
        <p:spPr>
          <a:xfrm flipH="1" rot="5400000">
            <a:off x="576025" y="2691146"/>
            <a:ext cx="1876500" cy="30282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/>
          <p:nvPr/>
        </p:nvSpPr>
        <p:spPr>
          <a:xfrm rot="-964601">
            <a:off x="-376648" y="727714"/>
            <a:ext cx="2922552" cy="3131309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 flipH="1" rot="5400000">
            <a:off x="-1057480" y="1050046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350042" y="440141"/>
            <a:ext cx="24009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it" sz="3000">
                <a:solidFill>
                  <a:srgbClr val="FFFFFF"/>
                </a:solidFill>
              </a:rPr>
              <a:t>Header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607700" y="487109"/>
            <a:ext cx="49164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HTML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374" y="1171500"/>
            <a:ext cx="6132899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/>
          <p:nvPr/>
        </p:nvSpPr>
        <p:spPr>
          <a:xfrm flipH="1" rot="5400000">
            <a:off x="-1057475" y="1057650"/>
            <a:ext cx="5143500" cy="30282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/>
          <p:nvPr/>
        </p:nvSpPr>
        <p:spPr>
          <a:xfrm flipH="1" rot="5400000">
            <a:off x="-1057475" y="1065254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/>
          <p:nvPr/>
        </p:nvSpPr>
        <p:spPr>
          <a:xfrm flipH="1" rot="5400000">
            <a:off x="576025" y="2691146"/>
            <a:ext cx="1876500" cy="30282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/>
          <p:nvPr/>
        </p:nvSpPr>
        <p:spPr>
          <a:xfrm rot="-964601">
            <a:off x="-376648" y="727714"/>
            <a:ext cx="2922552" cy="3131309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/>
          <p:nvPr/>
        </p:nvSpPr>
        <p:spPr>
          <a:xfrm flipH="1" rot="5400000">
            <a:off x="-1057480" y="1050046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350042" y="440141"/>
            <a:ext cx="24009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it" sz="3000">
                <a:solidFill>
                  <a:srgbClr val="FFFFFF"/>
                </a:solidFill>
              </a:rPr>
              <a:t>Header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597225" y="384282"/>
            <a:ext cx="49164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CSS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213" y="1116350"/>
            <a:ext cx="39338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/>
          <p:nvPr/>
        </p:nvSpPr>
        <p:spPr>
          <a:xfrm flipH="1" rot="5400000">
            <a:off x="-1057475" y="1057650"/>
            <a:ext cx="5143500" cy="30282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/>
          <p:nvPr/>
        </p:nvSpPr>
        <p:spPr>
          <a:xfrm flipH="1" rot="5400000">
            <a:off x="-1057475" y="1065254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/>
          <p:nvPr/>
        </p:nvSpPr>
        <p:spPr>
          <a:xfrm flipH="1" rot="5400000">
            <a:off x="576025" y="2691146"/>
            <a:ext cx="1876500" cy="30282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/>
          <p:nvPr/>
        </p:nvSpPr>
        <p:spPr>
          <a:xfrm rot="-964601">
            <a:off x="-376648" y="727714"/>
            <a:ext cx="2922552" cy="3131309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/>
          <p:nvPr/>
        </p:nvSpPr>
        <p:spPr>
          <a:xfrm flipH="1" rot="5400000">
            <a:off x="-1057480" y="1050046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350042" y="440141"/>
            <a:ext cx="24009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it" sz="3000">
                <a:solidFill>
                  <a:srgbClr val="FFFFFF"/>
                </a:solidFill>
              </a:rPr>
              <a:t>Header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3597225" y="384282"/>
            <a:ext cx="49164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CSS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438" y="825050"/>
            <a:ext cx="39909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/>
          <p:nvPr/>
        </p:nvSpPr>
        <p:spPr>
          <a:xfrm flipH="1" rot="5400000">
            <a:off x="-1057475" y="1057650"/>
            <a:ext cx="5143500" cy="30282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/>
          <p:nvPr/>
        </p:nvSpPr>
        <p:spPr>
          <a:xfrm flipH="1" rot="5400000">
            <a:off x="-1057475" y="1065254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/>
          <p:nvPr/>
        </p:nvSpPr>
        <p:spPr>
          <a:xfrm flipH="1" rot="5400000">
            <a:off x="576025" y="2691146"/>
            <a:ext cx="1876500" cy="30282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/>
          <p:nvPr/>
        </p:nvSpPr>
        <p:spPr>
          <a:xfrm rot="-964601">
            <a:off x="-376648" y="727714"/>
            <a:ext cx="2922552" cy="3131309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 flipH="1" rot="5400000">
            <a:off x="-1057480" y="1050046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350042" y="440141"/>
            <a:ext cx="24009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it" sz="3000">
                <a:solidFill>
                  <a:srgbClr val="FFFFFF"/>
                </a:solidFill>
              </a:rPr>
              <a:t>Header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3597225" y="384282"/>
            <a:ext cx="49164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CSS</a:t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999" y="817825"/>
            <a:ext cx="323790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700" y="817813"/>
            <a:ext cx="30765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0" y="-760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/>
          <p:nvPr/>
        </p:nvSpPr>
        <p:spPr>
          <a:xfrm flipH="1" rot="5400000">
            <a:off x="-1057475" y="1057650"/>
            <a:ext cx="5143500" cy="30282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12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/>
          <p:nvPr/>
        </p:nvSpPr>
        <p:spPr>
          <a:xfrm flipH="1" rot="5400000">
            <a:off x="-1057475" y="1065254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/>
          <p:nvPr/>
        </p:nvSpPr>
        <p:spPr>
          <a:xfrm flipH="1" rot="5400000">
            <a:off x="576025" y="2691146"/>
            <a:ext cx="1876500" cy="302820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/>
          <p:nvPr/>
        </p:nvSpPr>
        <p:spPr>
          <a:xfrm rot="-964601">
            <a:off x="-376648" y="727714"/>
            <a:ext cx="2922552" cy="3131309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/>
          <p:nvPr/>
        </p:nvSpPr>
        <p:spPr>
          <a:xfrm flipH="1" rot="5400000">
            <a:off x="-1057480" y="1050046"/>
            <a:ext cx="5143500" cy="302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350042" y="440141"/>
            <a:ext cx="24009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it" sz="3000">
                <a:solidFill>
                  <a:srgbClr val="FFFFFF"/>
                </a:solidFill>
              </a:rPr>
              <a:t>Menù navigazione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3618175" y="213624"/>
            <a:ext cx="491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Visualizzazione da pc: si presenta in alto a sinistra rispetto alla viewport</a:t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675" y="763288"/>
            <a:ext cx="1095375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>
            <a:off x="3618175" y="2866825"/>
            <a:ext cx="60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Visualizzazione da mobile: rimane fermo in alto </a:t>
            </a: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775" y="3539188"/>
            <a:ext cx="38195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