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6" r:id="rId6"/>
    <p:sldId id="260" r:id="rId7"/>
    <p:sldId id="267" r:id="rId8"/>
    <p:sldId id="258" r:id="rId9"/>
    <p:sldId id="275" r:id="rId10"/>
    <p:sldId id="272" r:id="rId11"/>
    <p:sldId id="273" r:id="rId12"/>
    <p:sldId id="274" r:id="rId13"/>
    <p:sldId id="262"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97" d="100"/>
          <a:sy n="97" d="100"/>
        </p:scale>
        <p:origin x="6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4:43:57.639"/>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0 16383,'54'0'0,"1"0"0,-14 0 0,2 0 0,-29 0 0,9 0 0,-10 0 0,4 0 0,-4 0 0,10 0 0,-9 0 0,29 0 0,-15 0 0,17 0 0,-13 0 0,-7 0 0,-1 0 0,-11 0 0,3 0 0,-3 0 0,0 0 0,3 0 0,3 0 0,19 0 0,-10 0 0,28 0 0,-35 0 0,15 0 0,-23 0 0,3 0 0,4 0 0,-5 0 0,3 0 0,14 0 0,-8 0 0,21 0 0,-13 0 0,-7 0 0,5 0 0,-15 0 0,15 0 0,-19 0 0,7 0 0,1 0 0,-8 0 0,8 0 0,12 0 0,-13 0 0,25 0 0,-5 0 0,-10 0 0,15 0 0,-25 0 0,2 0 0,-4 0 0,-7 0 0,3 0 0,11 0 0,-7 0 0,18 0 0,-16 0 0,13 0 0,-6 0 0,7 0 0,-11 0 0,9 0 0,-19 0 0,8 0 0,-7 0 0,-3 0 0,3 0 0,11 0 0,-11 0 0,21 0 0,-18 0 0,15 0 0,-12 0 0,13 0 0,-13 0 0,2 0 0,3 0 0,-8 0 0,8 0 0,-6 0 0,-4 0 0,3 0 0,-3 0 0,0 0 0,3 0 0,-7 0 0,7 0 0,4 0 0,-5 0 0,14 0 0,-14 0 0,28 0 0,-26 0 0,25 0 0,-27 0 0,9 0 0,-8 0 0,-3 0 0,10 0 0,-12 0 0,12 0 0,-10 0 0,4 0 0,6 0 0,-4 0 0,11 0 0,-11 0 0,23 0 0,-24 0 0,24 0 0,-31 0 0,8 0 0,-11 0 0,15 0 0,-1 0 0,7 0 0,-9 0 0,3 0 0,-12 0 0,18 0 0,-18 0 0,8 0 0,-11 0 0,4 0 0,1 0 0,11 0 0,-9 0 0,14 0 0,-7 0 0,3 0 0,-1 0 0,-8 0 0,1 0 0,-4 0 0,3 0 0,-3 0 0,4 0 0,7 0 0,-6 0 0,25 0 0,-2 0 0,6 0 0,-3 0 0,-18 0 0,4 0 0,-15 0 0,14 0 0,-14 0 0,5 0 0,15 0 0,2 0 0,3 0 0,16 0 0,-16 0 0,1 0 0,-5 0 0,-23 0 0,-1 0 0,-4 0 0,4 0 0,-2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4:44:01.839"/>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80 16383,'46'0'0,"-2"0"0,12 0 0,-5 0 0,21 0 0,-24 0 0,-4 0 0,0 0 0,-15 0 0,3 0 0,-9 0 0,-12 0 0,18 0 0,-18 0 0,8 0 0,0 0 0,-4 0 0,4 0 0,16-7 0,-21 2 0,28-3 0,-27 4 0,28-3 0,-26 6 0,38-6 0,-31 7 0,14 0 0,5 0 0,-22 0 0,15 0 0,-19 0 0,0 0 0,0 0 0,-1-4 0,8 3 0,-6-2 0,13-2 0,-6 4 0,7-4 0,0-5 0,-6 8 0,4-8 0,-12 10 0,2 0 0,3 0 0,-8 0 0,15 0 0,-11 0 0,11 0 0,8 0 0,-3 0 0,9 0 0,-19 0 0,18 0 0,-15 0 0,10 0 0,-18 0 0,3 0 0,-9 0 0,10 0 0,-7 0 0,6 0 0,-8 0 0,27 0 0,-24 0 0,37 0 0,-34 0 0,34 0 0,-26 0 0,8 0 0,-17 0 0,3 0 0,-12 0 0,12 4 0,-10-3 0,0 3 0,9-4 0,-3 0 0,12 0 0,-13 0 0,12 0 0,-19 0 0,12 0 0,-4 0 0,0 0 0,11 0 0,-15 0 0,14 0 0,-14 0 0,16 0 0,-13 0 0,12 0 0,-11 0 0,11 0 0,-11 0 0,1 0 0,2 0 0,-11 0 0,19 0 0,-16 0 0,6 0 0,4 0 0,-13 0 0,19 0 0,-19 0 0,18 0 0,-14 0 0,15 0 0,-11 0 0,1 0 0,2 0 0,-7 0 0,16 0 0,-17 0 0,16 0 0,-15 0 0,15 0 0,-12 0 0,25 0 0,-2 0 0,6 0 0,10 0 0,-22 0 0,10 0 0,-13 0 0,7 0 0,-5 0 0,-1 0 0,10 0 0,-22 0 0,22 0 0,-25 0 0,25 0 0,-21 0 0,20 0 0,-23 0 0,11 0 0,-15 0 0,27 0 0,-24 0 0,24 0 0,-4 0 0,-3 0 0,22 0 0,-10 0 0,21 0 0,-29 0 0,10 0 0,-35 0 0,17 0 0,-13 0 0,6 0 0,-11 0 0,-1 0 0,7 0 0,-4 0 0,4 0 0,-3 0 0,-6 0 0,6 0 0,-3 0 0,0 0 0,3 0 0,-3 0 0,3 0 0,8 0 0,-9 0 0,7 3 0,-2-2 0,-1 3 0,4-4 0,-10 0 0,-1 0 0,7 0 0,-4 0 0,15 5 0,-7-4 0,8 4 0,-9-5 0,9 0 0,-16 0 0,8 0 0,-10 0 0,12 0 0,-7 0 0,14 0 0,-6 0 0,-4 0 0,0 0 0,-9 0 0,4 3 0,-4 2 0,3 0 0,-7-2 0,7-3 0,1 4 0,-3-3 0,2 3 0,-4-4 0,1 0 0,7 0 0,-6 0 0,2 0 0,-7 0 0,3 0 0,-3 0 0,3 0 0,4 0 0,-6 0 0,6 0 0,-8 0 0,4 0 0,-2 0 0,13 0 0,-12 0 0,23 0 0,-22 0 0,14 0 0,-6 0 0,-5 0 0,4 0 0,-7 0 0,-3 0 0,3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4:44:05.58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63 16383,'27'0'0,"0"0"0,-14 0 0,23 0 0,-19 0 0,25 0 0,-27 0 0,15 0 0,-11 0 0,11 0 0,-4 0 0,6-5 0,24 4 0,-24-8 0,35 8 0,-26-9 0,0 8 0,1-4 0,-23 6 0,4-8 0,-6 6 0,7-5 0,-6 7 0,2 0 0,3-5 0,-12 4 0,18-4 0,-14 5 0,5 0 0,2 0 0,-7 0 0,16 0 0,-17 0 0,28 0 0,-24 0 0,37 0 0,-27 0 0,17 0 0,-13 0 0,-7 0 0,5 0 0,-15 0 0,4 0 0,0 0 0,-8 0 0,18 0 0,-14 0 0,16 0 0,-6 0 0,0 0 0,-1 0 0,-11 0 0,9 0 0,-11 0 0,8 0 0,-7 0 0,-2 0 0,2 0 0,4 0 0,-10 0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4:44:08.79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 16383,'31'10'0,"-4"-3"0,-8-2 0,3 1 0,-1-1 0,9 5 0,-16-9 0,17 4 0,-16-5 0,14 0 0,-18 0 0,12 4 0,-4-4 0,0 4 0,11 1 0,-11-4 0,4 4 0,-6-5 0,-4 0 0,22 13 0,-10-10 0,13 11 0,4-8 0,-20-4 0,21 9 0,-18-9 0,7 2 0,0-4 0,-7 0 0,6 0 0,-6 0 0,19 0 0,4 0 0,-7 0 0,26 0 0,-36 0 0,38 0 0,-40 0 0,26 0 0,-34 0 0,34 0 0,-26 0 0,8 0 0,-17 0 0,3 0 0,-8 0 0,15 0 0,-11 0 0,11 0 0,-12 0 0,27-9 0,-23 6 0,12-6 0,-11 9 0,-8-4 0,15 3 0,-11-3 0,11 4 0,-5 0 0,20 0 0,-10 0 0,22 0 0,-22 0 0,21 0 0,-27 0 0,13 0 0,-23 0 0,11 0 0,-4 0 0,18 0 0,4 0 0,24 0 0,-9 0 0,21 0 0,-21 0 0,-3 0 0,-16 0 0,-22 0 0,-3 0 0,-7 0 0,-3-4 0,3 4 0,4-4 0,-6 4 0,10 0 0,0-5 0,-2 4 0,6-4 0,-7 1 0,-4 0 0,9-1 0,-7 1 0,9 0 0,-11 3 0,22-2 0,-21 3 0,21 0 0,-26-4 0,3 3 0,4-3 0,-2 0 0,3 3 0,-5-2 0,-4 3 0,11 0 0,-8 0 0,8 0 0,-7 0 0,-3 0 0,3 0 0,11 0 0,-11 0 0,21 0 0,-18 0 0,5 0 0,2 0 0,-11 0 0,19 0 0,-19 0 0,7 0 0,-9 0 0,3 0 0,-3 0 0,3 0 0,4 0 0,-6 0 0,6 0 0,-8 0 0,5 0 0,0 3 0,0-2 0,3 3 0,-7-4 0,3 0 0,4 0 0,-6 0 0,6 0 0,-4 7 0,-3-5 0,3 6 0,0-8 0,8 0 0,-5 0 0,4 3 0,-7-2 0,-3 3 0,3-4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4:48:55.90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41 16383,'27'0'0,"-3"0"0,-16 0 0,11 0 0,-4-4 0,15 3 0,8-3 0,-3 4 0,34 0 0,-19 0 0,35 0 0,-35 0 0,7 0 0,-25 0 0,-6 0 0,-3 0 0,-6 0 0,7 0 0,-10 0 0,9 0 0,9 0 0,-4 0 0,10 0 0,5 0 0,-22 0 0,22 0 0,-24 0 0,4 0 0,-6 0 0,7 0 0,-6 0 0,25 0 0,10 0 0,10 0 0,-3 0 0,-4 0 0,-8 0 0,12 0 0,-20 0 0,15 0 0,-33 0 0,21 0 0,-25 0 0,13 0 0,-13 0 0,6 0 0,-7 0 0,6 0 0,-4 0 0,23 0 0,-20 0 0,33 0 0,-27 0 0,6 0 0,-11 0 0,-3 0 0,-2 0 0,25 0 0,-15 0 0,10 0 0,-8 0 0,-4 0 0,6 0 0,-11 0 0,9 0 0,-16 0 0,17 0 0,-16 0 0,7 0 0,-2 0 0,-1 0 0,11 0 0,-5 0 0,1 0 0,-3 0 0,13-7 0,-8 6 0,10-6 0,5 7 0,-22 0 0,34 0 0,-14 0 0,19 0 0,0 0 0,0 0 0,-1 0 0,1 0 0,-19 0 0,14 0 0,-37 0 0,24 0 0,-28 0 0,10 0 0,-7 0 0,-4 0 0,3 0 0,-7 0 0,3 0 0,7 0 0,-8 0 0,8 0 0,-7 0 0,1 0 0,4 0 0,0 0 0,-4 0 0,-1 0 0,-4 0 0,11 0 0,-8 0 0,8 0 0,-7 0 0,-3 0 0,7 0 0,-3 0 0,0 0 0,-1 0 0,-3 0 0,10 0 0,-5 0 0,10 0 0,-11 0 0,-1 0 0,-4-4 0,11 3 0,-8-2 0,8 3 0,-7 0 0,-2-4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4:49:03.78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31 16383,'35'0'0,"3"0"0,-20 0 0,25 0 0,-25 0 0,23 0 0,-30 0 0,19 0 0,-15 0 0,4 0 0,-3 0 0,-6 0 0,2 0 0,4 0 0,-6 0 0,6 0 0,-8 0 0,4 0 0,-3 0 0,3 0 0,4 0 0,-2 0 0,3 0 0,-1 0 0,-7 0 0,3 0 0,7 0 0,-4 0 0,5 0 0,2 0 0,-7 0 0,15 0 0,-11 0 0,5 0 0,-8 0 0,-3 0 0,10 0 0,-12 0 0,19 0 0,-16 0 0,6 0 0,3 0 0,-12 0 0,8 0 0,0 0 0,-5 0 0,10 0 0,-11 0 0,-1 0 0,-4 0 0,4 0 0,-2 0 0,2 0 0,4 0 0,-2 0 0,2 0 0,0 0 0,-6 0 0,2 0 0,4 0 0,-6 0 0,6 0 0,-8 0 0,4 0 0,-3 0 0,3 0 0,7 0 0,-4 0 0,9 0 0,-11 0 0,-1 0 0,-4 0 0,8 0 0,-6 0 0,6 0 0,-8 0 0,11-10 0,-8 8 0,8-8 0,-7 10 0,-3 0 0,4 0 0,2 0 0,-4 0 0,4 0 0,-6 0 0,3 0 0,-3 0 0,3 0 0,4 0 0,-6 0 0,6 0 0,-8 0 0,5 0 0,-4 0 0,3 0 0,4 0 0,-6 0 0,6 0 0,-8 0 0,4 0 0,-2 0 0,2 0 0,3 0 0,-4-4 0,4 3 0,-6-3 0,3 4 0,-3 0 0,3 0 0,4 0 0,-6 0 0,2 0 0,-8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4:49:08.614"/>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 45 16383,'31'-8'0,"5"3"0,-21 1 0,16-1 0,-17 4 0,5-4 0,0 5 0,-4 0 0,8 0 0,-6 0 0,19 0 0,-7 0 0,27 0 0,-21 0 0,22 0 0,-28 0 0,13 0 0,-27 0 0,8 0 0,-10 0 0,4 0 0,6 0 0,2 0 0,7 0 0,-6 0 0,4 0 0,8 0 0,-10 0 0,15 0 0,-28 0 0,7 0 0,-2 0 0,-1 0 0,11 0 0,-12 0 0,13 0 0,-13 0 0,13 0 0,-13 0 0,13 0 0,-17 0 0,16 0 0,-15 0 0,4 0 0,-3 0 0,-3-3 0,0 2 0,10-3 0,-12 4 0,18 0 0,-14 0 0,16 0 0,-13 0 0,12 0 0,-11 0 0,1-4 0,-4 3 0,-7-3 0,7 4 0,4 0 0,-6 0 0,16 0 0,-9 0 0,5 0 0,-3 0 0,1 0 0,-9 0 0,7 0 0,-9 0 0,0 0 0,-1 0 0,7 0 0,-8 4 0,12-3 0,-10 3 0,4-4 0,6 9 0,-8-6 0,8 6 0,9-9 0,-10 4 0,14-3 0,-23 3 0,9-4 0,-11 0 0,8 0 0,0 4 0,-8-2 0,12 2 0,-4-4 0,0 4 0,11-3 0,-11 3 0,5-4 0,-8 0 0,-3 0 0,10 0 0,-12 0 0,8 0 0,-7 0 0,-3 0 0,3 0 0,4 0 0,-6 0 0,6 0 0,-7 0 0,3 0 0,-3 0 0,7 0 0,-7 0 0,3 0 0,0 0 0,-2 0 0,5 0 0,-5 0 0,2 0 0,4 0 0,-6 0 0,6 0 0,-8 0 0,4 0 0,-3 0 0,3 0 0,4 0 0,-6 0 0,10 0 0,-7 0 0,4 0 0,-4 0 0,10 0 0,-9 0 0,10 0 0,-7-4 0,-4 3 0,3-3 0,-7 4 0,3 0 0,4 0 0,-6 0 0,6-4 0,-8 0 0,4-1 0,-2 1 0,2 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4:49:16.062"/>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82 16383,'31'0'0,"-7"-4"0,-12 3 0,-3-3 0,9-1 0,-7 0 0,8-4 0,0 4 0,-4 1 0,15 4 0,-11 0 0,11-4 0,-11 2 0,11-2 0,-11 4 0,4-4 0,1 3 0,1-3 0,0 4 0,-1-7 0,-7 5 0,6-6 0,-4 8 0,1-4 0,2 4 0,-11-4 0,19 4 0,-19 0 0,11 0 0,-2 0 0,-1 0 0,4 0 0,1 0 0,1 0 0,1 0 0,16 0 0,-24 0 0,36 0 0,-29 0 0,12 0 0,-6 0 0,-13 0 0,13 0 0,-13 0 0,25 0 0,-22 0 0,22 0 0,-5 0 0,-10 0 0,15 0 0,-28 0 0,7 0 0,-2 0 0,-1 0 0,8 0 0,-9 0 0,2 0 0,-7 0 0,3 0 0,-3 0 0,4 0 0,7 0 0,-10 0 0,9 0 0,-10 0 0,4 0 0,-4 0 0,3 0 0,-7 0 0,3 0 0,7 0 0,-4 0 0,5 0 0,2 0 0,-7 0 0,15 0 0,-15 0 0,4 0 0,0 0 0,-4 0 0,15 0 0,-11 0 0,4 0 0,-6 0 0,-4 0 0,3 0 0,-3 0 0,11 0 0,-6 0 0,13 0 0,-6 0 0,7 0 0,-11 0 0,9 0 0,-19 0 0,11 0 0,-8 0 0,-1 0 0,2 0 0,-1 0 0,2 0 0,15 0 0,-3 0 0,4 0 0,-12 0 0,3 0 0,11 0 0,-10 0 0,11 0 0,-15 0 0,-1 0 0,23 0 0,-13 0 0,15 0 0,1 0 0,2 0 0,-6 0 0,1 0 0,-4 0 0,-10 0 0,15 0 0,-28 0 0,27 0 0,-25 0 0,26 0 0,-10 0 0,-6 0 0,0 0 0,-4 0 0,-8 0 0,8 0 0,-10 0 0,3 0 0,-3 0 0,4 0 0,7 0 0,-9 0 0,26 0 0,-27 0 0,21 0 0,-2 0 0,-16 0 0,25 0 0,-31 0 0,19 0 0,-16 0 0,17 0 0,1 0 0,-8 0 0,6 0 0,-10 0 0,-2 0 0,6 0 0,-11 0 0,-1 0 0,-4 0 0,5 0 0,-4 0 0,3 0 0,4 0 0,-6 0 0,6 0 0,-8 0 0,4 0 0,-2 0 0,2 0 0,3 0 0,-4 0 0,4 0 0,4 0 0,-8 0 0,8 0 0,-10 0 0,3 0 0,-3 0 0,3 0 0,4 0 0,-6 0 0,6 0 0,-8 0 0,4 0 0,-2 0 0,2 0 0,4 0 0,-6 0 0,6 0 0,-1 0 0,-1 0 0,3 0 0,-1 0 0,-7 0 0,3 0 0,4 0 0,-6 0 0,6 0 0,-7 0 0,3 0 0,-3 0 0,3 0 0,-4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30/04/22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30/04/22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imdb-api.com/en/API/SearchMovie/k_12345678/PrincessMononoke" TargetMode="External"/><Relationship Id="rId7" Type="http://schemas.openxmlformats.org/officeDocument/2006/relationships/customXml" Target="../ink/ink2.xml"/><Relationship Id="rId12" Type="http://schemas.openxmlformats.org/officeDocument/2006/relationships/image" Target="../media/image5.png"/><Relationship Id="rId2" Type="http://schemas.openxmlformats.org/officeDocument/2006/relationships/hyperlink" Target="https://imdb-api.com/api" TargetMode="Externa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hyperlink" Target="https://imdb-api.com/en/API/Wikipedia/k_12345678/tt1375666" TargetMode="Externa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spotify.com/documentation/web-api/reference/#/"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3670738" y="4841294"/>
            <a:ext cx="7055893" cy="1078054"/>
          </a:xfrm>
        </p:spPr>
        <p:txBody>
          <a:bodyPr>
            <a:normAutofit fontScale="92500" lnSpcReduction="20000"/>
          </a:bodyPr>
          <a:lstStyle/>
          <a:p>
            <a:pPr algn="l"/>
            <a:r>
              <a:rPr lang="it-IT" dirty="0">
                <a:solidFill>
                  <a:srgbClr val="FFFFFF"/>
                </a:solidFill>
              </a:rPr>
              <a:t>Simona D’Aquino</a:t>
            </a:r>
          </a:p>
          <a:p>
            <a:pPr algn="l"/>
            <a:r>
              <a:rPr lang="it-IT" dirty="0">
                <a:solidFill>
                  <a:srgbClr val="FFFFFF"/>
                </a:solidFill>
              </a:rPr>
              <a:t>O46001752</a:t>
            </a:r>
          </a:p>
          <a:p>
            <a:pPr algn="l"/>
            <a:r>
              <a:rPr lang="it-IT" dirty="0">
                <a:solidFill>
                  <a:srgbClr val="FFFFFF"/>
                </a:solidFill>
              </a:rPr>
              <a:t>30/04/2022</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838200" y="7292576"/>
            <a:ext cx="10175631" cy="1111843"/>
          </a:xfrm>
        </p:spPr>
        <p:txBody>
          <a:bodyPr anchor="ctr">
            <a:normAutofit/>
          </a:bodyPr>
          <a:lstStyle/>
          <a:p>
            <a:pPr algn="ctr"/>
            <a:endParaRPr lang="it-IT" sz="4000" dirty="0"/>
          </a:p>
        </p:txBody>
      </p:sp>
      <p:sp>
        <p:nvSpPr>
          <p:cNvPr id="4" name="Content Placeholder 3">
            <a:extLst>
              <a:ext uri="{FF2B5EF4-FFF2-40B4-BE49-F238E27FC236}">
                <a16:creationId xmlns:a16="http://schemas.microsoft.com/office/drawing/2014/main" id="{76C9B2F8-09C1-BDE8-29B3-9F48D26EBAC9}"/>
              </a:ext>
            </a:extLst>
          </p:cNvPr>
          <p:cNvSpPr>
            <a:spLocks noGrp="1"/>
          </p:cNvSpPr>
          <p:nvPr>
            <p:ph idx="1"/>
          </p:nvPr>
        </p:nvSpPr>
        <p:spPr>
          <a:xfrm>
            <a:off x="467775" y="328130"/>
            <a:ext cx="11061615" cy="1368148"/>
          </a:xfrm>
        </p:spPr>
        <p:txBody>
          <a:bodyPr>
            <a:normAutofit/>
          </a:bodyPr>
          <a:lstStyle/>
          <a:p>
            <a:pPr marL="0" indent="0">
              <a:buNone/>
            </a:pPr>
            <a:r>
              <a:rPr lang="it-IT" dirty="0"/>
              <a:t>Poiché questa API utilizza OAuth2 prima di tutto bisogna fare una richiesta per il token, tramite le credenziali </a:t>
            </a:r>
            <a:r>
              <a:rPr lang="it-IT" dirty="0" err="1"/>
              <a:t>client_id</a:t>
            </a:r>
            <a:r>
              <a:rPr lang="it-IT" dirty="0"/>
              <a:t> e </a:t>
            </a:r>
            <a:r>
              <a:rPr lang="it-IT" dirty="0" err="1"/>
              <a:t>client_secret</a:t>
            </a:r>
            <a:r>
              <a:rPr lang="it-IT" dirty="0"/>
              <a:t>, che fornisce Spotify una volta effettuato l’accesso.</a:t>
            </a:r>
          </a:p>
          <a:p>
            <a:pPr marL="0" indent="0">
              <a:buNone/>
            </a:pPr>
            <a:endParaRPr lang="en-IT" dirty="0"/>
          </a:p>
        </p:txBody>
      </p:sp>
      <p:pic>
        <p:nvPicPr>
          <p:cNvPr id="8" name="Picture 7" descr="Text&#10;&#10;Description automatically generated">
            <a:extLst>
              <a:ext uri="{FF2B5EF4-FFF2-40B4-BE49-F238E27FC236}">
                <a16:creationId xmlns:a16="http://schemas.microsoft.com/office/drawing/2014/main" id="{527180F8-8ED0-CE35-E34E-D923D7781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226" y="1624827"/>
            <a:ext cx="6794500" cy="1054100"/>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223C4E64-D822-D675-75C9-45A67069D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382" y="2819013"/>
            <a:ext cx="8026400" cy="3898900"/>
          </a:xfrm>
          <a:prstGeom prst="rect">
            <a:avLst/>
          </a:prstGeom>
        </p:spPr>
      </p:pic>
    </p:spTree>
    <p:extLst>
      <p:ext uri="{BB962C8B-B14F-4D97-AF65-F5344CB8AC3E}">
        <p14:creationId xmlns:p14="http://schemas.microsoft.com/office/powerpoint/2010/main" val="181000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838200" y="7292576"/>
            <a:ext cx="10175631" cy="1111843"/>
          </a:xfrm>
        </p:spPr>
        <p:txBody>
          <a:bodyPr anchor="ctr">
            <a:normAutofit/>
          </a:bodyPr>
          <a:lstStyle/>
          <a:p>
            <a:pPr algn="ctr"/>
            <a:endParaRPr lang="it-IT" sz="4000" dirty="0"/>
          </a:p>
        </p:txBody>
      </p:sp>
      <p:sp>
        <p:nvSpPr>
          <p:cNvPr id="4" name="Content Placeholder 3">
            <a:extLst>
              <a:ext uri="{FF2B5EF4-FFF2-40B4-BE49-F238E27FC236}">
                <a16:creationId xmlns:a16="http://schemas.microsoft.com/office/drawing/2014/main" id="{76C9B2F8-09C1-BDE8-29B3-9F48D26EBAC9}"/>
              </a:ext>
            </a:extLst>
          </p:cNvPr>
          <p:cNvSpPr>
            <a:spLocks noGrp="1"/>
          </p:cNvSpPr>
          <p:nvPr>
            <p:ph idx="1"/>
          </p:nvPr>
        </p:nvSpPr>
        <p:spPr>
          <a:xfrm>
            <a:off x="563668" y="182356"/>
            <a:ext cx="11061615" cy="1368148"/>
          </a:xfrm>
        </p:spPr>
        <p:txBody>
          <a:bodyPr>
            <a:normAutofit/>
          </a:bodyPr>
          <a:lstStyle/>
          <a:p>
            <a:pPr marL="0" indent="0">
              <a:buNone/>
            </a:pPr>
            <a:r>
              <a:rPr lang="it-IT" dirty="0"/>
              <a:t>Dopo che effettuiamo l’autenticazione, riceviamo il token grazie al quale possiamo utilizzare l’API facendo una query, in questo caso la ricerca di album. Stiamo quindi usando un metodo GET all’interno dell’API.</a:t>
            </a:r>
          </a:p>
          <a:p>
            <a:pPr marL="0" indent="0">
              <a:buNone/>
            </a:pPr>
            <a:endParaRPr lang="en-IT" dirty="0"/>
          </a:p>
        </p:txBody>
      </p:sp>
      <p:pic>
        <p:nvPicPr>
          <p:cNvPr id="7" name="Picture 6">
            <a:extLst>
              <a:ext uri="{FF2B5EF4-FFF2-40B4-BE49-F238E27FC236}">
                <a16:creationId xmlns:a16="http://schemas.microsoft.com/office/drawing/2014/main" id="{CCA44936-8C04-F29C-4952-BD8BB016B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167" y="1732860"/>
            <a:ext cx="8080616" cy="4305300"/>
          </a:xfrm>
          <a:prstGeom prst="rect">
            <a:avLst/>
          </a:prstGeom>
        </p:spPr>
      </p:pic>
    </p:spTree>
    <p:extLst>
      <p:ext uri="{BB962C8B-B14F-4D97-AF65-F5344CB8AC3E}">
        <p14:creationId xmlns:p14="http://schemas.microsoft.com/office/powerpoint/2010/main" val="360023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838200" y="7292576"/>
            <a:ext cx="10175631" cy="1111843"/>
          </a:xfrm>
        </p:spPr>
        <p:txBody>
          <a:bodyPr anchor="ctr">
            <a:normAutofit/>
          </a:bodyPr>
          <a:lstStyle/>
          <a:p>
            <a:pPr algn="ctr"/>
            <a:endParaRPr lang="it-IT" sz="4000" dirty="0"/>
          </a:p>
        </p:txBody>
      </p:sp>
      <p:sp>
        <p:nvSpPr>
          <p:cNvPr id="4" name="Content Placeholder 3">
            <a:extLst>
              <a:ext uri="{FF2B5EF4-FFF2-40B4-BE49-F238E27FC236}">
                <a16:creationId xmlns:a16="http://schemas.microsoft.com/office/drawing/2014/main" id="{76C9B2F8-09C1-BDE8-29B3-9F48D26EBAC9}"/>
              </a:ext>
            </a:extLst>
          </p:cNvPr>
          <p:cNvSpPr>
            <a:spLocks noGrp="1"/>
          </p:cNvSpPr>
          <p:nvPr>
            <p:ph idx="1"/>
          </p:nvPr>
        </p:nvSpPr>
        <p:spPr>
          <a:xfrm>
            <a:off x="563668" y="454053"/>
            <a:ext cx="4124710" cy="2361339"/>
          </a:xfrm>
        </p:spPr>
        <p:txBody>
          <a:bodyPr>
            <a:normAutofit lnSpcReduction="10000"/>
          </a:bodyPr>
          <a:lstStyle/>
          <a:p>
            <a:pPr marL="0" indent="0">
              <a:buNone/>
            </a:pPr>
            <a:r>
              <a:rPr lang="en-IT" dirty="0"/>
              <a:t>Infine la onResponse e la onJson dove leggiamo </a:t>
            </a:r>
            <a:r>
              <a:rPr lang="en-GB" dirty="0" err="1"/>
              <a:t>i</a:t>
            </a:r>
            <a:r>
              <a:rPr lang="en-GB" dirty="0"/>
              <a:t> </a:t>
            </a:r>
            <a:r>
              <a:rPr lang="en-GB" dirty="0" err="1"/>
              <a:t>dati</a:t>
            </a:r>
            <a:r>
              <a:rPr lang="en-GB" dirty="0"/>
              <a:t> </a:t>
            </a:r>
            <a:r>
              <a:rPr lang="en-GB" dirty="0" err="1"/>
              <a:t>che</a:t>
            </a:r>
            <a:r>
              <a:rPr lang="en-GB" dirty="0"/>
              <a:t> ci ha </a:t>
            </a:r>
            <a:r>
              <a:rPr lang="en-GB" dirty="0" err="1"/>
              <a:t>fornito</a:t>
            </a:r>
            <a:r>
              <a:rPr lang="en-GB" dirty="0"/>
              <a:t> la query e li </a:t>
            </a:r>
            <a:r>
              <a:rPr lang="en-GB" dirty="0" err="1"/>
              <a:t>posizioniamo</a:t>
            </a:r>
            <a:r>
              <a:rPr lang="en-GB" dirty="0"/>
              <a:t> </a:t>
            </a:r>
            <a:r>
              <a:rPr lang="en-GB" dirty="0" err="1"/>
              <a:t>all’interno</a:t>
            </a:r>
            <a:r>
              <a:rPr lang="en-GB" dirty="0"/>
              <a:t> </a:t>
            </a:r>
            <a:r>
              <a:rPr lang="en-GB" dirty="0" err="1"/>
              <a:t>della</a:t>
            </a:r>
            <a:r>
              <a:rPr lang="en-GB" dirty="0"/>
              <a:t> </a:t>
            </a:r>
            <a:r>
              <a:rPr lang="en-GB" dirty="0" err="1"/>
              <a:t>pagina</a:t>
            </a:r>
            <a:r>
              <a:rPr lang="en-GB" dirty="0"/>
              <a:t> HTML.</a:t>
            </a:r>
            <a:endParaRPr lang="en-IT" dirty="0"/>
          </a:p>
        </p:txBody>
      </p:sp>
      <p:pic>
        <p:nvPicPr>
          <p:cNvPr id="6" name="Content Placeholder 4" descr="Text&#10;&#10;Description automatically generated">
            <a:extLst>
              <a:ext uri="{FF2B5EF4-FFF2-40B4-BE49-F238E27FC236}">
                <a16:creationId xmlns:a16="http://schemas.microsoft.com/office/drawing/2014/main" id="{271DFA88-886C-49A5-62DD-4A4B11D86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96" y="2800350"/>
            <a:ext cx="4470400" cy="1257300"/>
          </a:xfrm>
          <a:prstGeom prst="rect">
            <a:avLst/>
          </a:prstGeom>
        </p:spPr>
      </p:pic>
      <p:pic>
        <p:nvPicPr>
          <p:cNvPr id="8" name="Picture 7" descr="Text&#10;&#10;Description automatically generated">
            <a:extLst>
              <a:ext uri="{FF2B5EF4-FFF2-40B4-BE49-F238E27FC236}">
                <a16:creationId xmlns:a16="http://schemas.microsoft.com/office/drawing/2014/main" id="{D48A9E0F-D8A0-5EFB-8888-0562F6DB5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046" y="454053"/>
            <a:ext cx="6743212" cy="5949893"/>
          </a:xfrm>
          <a:prstGeom prst="rect">
            <a:avLst/>
          </a:prstGeom>
        </p:spPr>
      </p:pic>
    </p:spTree>
    <p:extLst>
      <p:ext uri="{BB962C8B-B14F-4D97-AF65-F5344CB8AC3E}">
        <p14:creationId xmlns:p14="http://schemas.microsoft.com/office/powerpoint/2010/main" val="2396157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B4D578A-F2C4-4EA9-A811-B48E66D63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1255057" y="5279509"/>
            <a:ext cx="9707911" cy="739881"/>
          </a:xfrm>
        </p:spPr>
        <p:txBody>
          <a:bodyPr vert="horz" lIns="91440" tIns="45720" rIns="91440" bIns="45720" rtlCol="0" anchor="b">
            <a:normAutofit/>
          </a:bodyPr>
          <a:lstStyle/>
          <a:p>
            <a:pPr algn="ctr"/>
            <a:r>
              <a:rPr lang="en-US" sz="3600"/>
              <a:t>Spotify API</a:t>
            </a:r>
          </a:p>
        </p:txBody>
      </p:sp>
      <p:pic>
        <p:nvPicPr>
          <p:cNvPr id="5" name="Content Placeholder 4" descr="Graphical user interface&#10;&#10;Description automatically generated">
            <a:extLst>
              <a:ext uri="{FF2B5EF4-FFF2-40B4-BE49-F238E27FC236}">
                <a16:creationId xmlns:a16="http://schemas.microsoft.com/office/drawing/2014/main" id="{1AC9FA5F-FB33-EBA4-70DE-EB78FA46FC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814"/>
          <a:stretch/>
        </p:blipFill>
        <p:spPr>
          <a:xfrm>
            <a:off x="2081721" y="3050940"/>
            <a:ext cx="8028557" cy="1720044"/>
          </a:xfrm>
          <a:prstGeom prst="rect">
            <a:avLst/>
          </a:prstGeom>
        </p:spPr>
      </p:pic>
      <p:pic>
        <p:nvPicPr>
          <p:cNvPr id="7" name="Picture 6">
            <a:extLst>
              <a:ext uri="{FF2B5EF4-FFF2-40B4-BE49-F238E27FC236}">
                <a16:creationId xmlns:a16="http://schemas.microsoft.com/office/drawing/2014/main" id="{01BA91CE-FB1F-E278-63B6-7E504953E2A2}"/>
              </a:ext>
            </a:extLst>
          </p:cNvPr>
          <p:cNvPicPr>
            <a:picLocks noChangeAspect="1"/>
          </p:cNvPicPr>
          <p:nvPr/>
        </p:nvPicPr>
        <p:blipFill rotWithShape="1">
          <a:blip r:embed="rId3">
            <a:extLst>
              <a:ext uri="{28A0092B-C50C-407E-A947-70E740481C1C}">
                <a14:useLocalDpi xmlns:a14="http://schemas.microsoft.com/office/drawing/2010/main" val="0"/>
              </a:ext>
            </a:extLst>
          </a:blip>
          <a:srcRect r="36930"/>
          <a:stretch/>
        </p:blipFill>
        <p:spPr>
          <a:xfrm>
            <a:off x="1749325" y="281227"/>
            <a:ext cx="8719373" cy="1244243"/>
          </a:xfrm>
          <a:prstGeom prst="rect">
            <a:avLst/>
          </a:prstGeom>
        </p:spPr>
      </p:pic>
      <p:sp>
        <p:nvSpPr>
          <p:cNvPr id="22" name="Down Arrow 21">
            <a:extLst>
              <a:ext uri="{FF2B5EF4-FFF2-40B4-BE49-F238E27FC236}">
                <a16:creationId xmlns:a16="http://schemas.microsoft.com/office/drawing/2014/main" id="{ED83D392-B142-4CE2-59F7-C2286F8DF432}"/>
              </a:ext>
            </a:extLst>
          </p:cNvPr>
          <p:cNvSpPr/>
          <p:nvPr/>
        </p:nvSpPr>
        <p:spPr>
          <a:xfrm>
            <a:off x="5996367" y="1629969"/>
            <a:ext cx="225287" cy="116472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T">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9413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marL="457200" lvl="1" indent="0">
              <a:buNone/>
            </a:pPr>
            <a:r>
              <a:rPr lang="en-GB" sz="2800" dirty="0"/>
              <a:t>In </a:t>
            </a:r>
            <a:r>
              <a:rPr lang="en-GB" sz="2800" dirty="0" err="1"/>
              <a:t>questo</a:t>
            </a:r>
            <a:r>
              <a:rPr lang="en-GB" sz="2800" dirty="0"/>
              <a:t> MHW, </a:t>
            </a:r>
            <a:r>
              <a:rPr lang="en-GB" sz="2800" dirty="0" err="1"/>
              <a:t>dovrete</a:t>
            </a:r>
            <a:r>
              <a:rPr lang="en-GB" sz="2800" dirty="0"/>
              <a:t> </a:t>
            </a:r>
            <a:r>
              <a:rPr lang="en-GB" sz="2800" dirty="0" err="1"/>
              <a:t>integrare</a:t>
            </a:r>
            <a:r>
              <a:rPr lang="en-GB" sz="2800" dirty="0"/>
              <a:t> </a:t>
            </a:r>
            <a:r>
              <a:rPr lang="en-GB" sz="2800" b="1" dirty="0" err="1"/>
              <a:t>almeno</a:t>
            </a:r>
            <a:r>
              <a:rPr lang="en-GB" sz="2800" b="1" dirty="0"/>
              <a:t> due</a:t>
            </a:r>
            <a:r>
              <a:rPr lang="en-GB" sz="2800" dirty="0"/>
              <a:t> API REST (di cui </a:t>
            </a:r>
            <a:r>
              <a:rPr lang="en-GB" sz="2800" b="1" dirty="0" err="1"/>
              <a:t>almeno</a:t>
            </a:r>
            <a:r>
              <a:rPr lang="en-GB" sz="2800" b="1" dirty="0"/>
              <a:t> </a:t>
            </a:r>
            <a:r>
              <a:rPr lang="en-GB" sz="2800" b="1" dirty="0" err="1"/>
              <a:t>una</a:t>
            </a:r>
            <a:r>
              <a:rPr lang="en-GB" sz="2800" dirty="0"/>
              <a:t> senza </a:t>
            </a:r>
            <a:r>
              <a:rPr lang="en-GB" sz="2800" dirty="0" err="1"/>
              <a:t>autenticazione</a:t>
            </a:r>
            <a:r>
              <a:rPr lang="en-GB" sz="2800" dirty="0"/>
              <a:t> o con API key, e </a:t>
            </a:r>
            <a:r>
              <a:rPr lang="en-GB" sz="2800" b="1" dirty="0" err="1"/>
              <a:t>almeno</a:t>
            </a:r>
            <a:r>
              <a:rPr lang="en-GB" sz="2800" b="1" dirty="0"/>
              <a:t> </a:t>
            </a:r>
            <a:r>
              <a:rPr lang="en-GB" sz="2800" b="1" dirty="0" err="1"/>
              <a:t>una</a:t>
            </a:r>
            <a:r>
              <a:rPr lang="en-GB" sz="2800" dirty="0"/>
              <a:t> con </a:t>
            </a:r>
            <a:r>
              <a:rPr lang="en-GB" sz="2800" dirty="0" err="1"/>
              <a:t>autenticazione</a:t>
            </a:r>
            <a:r>
              <a:rPr lang="en-GB" sz="2800" dirty="0"/>
              <a:t> OAuth2) </a:t>
            </a:r>
            <a:r>
              <a:rPr lang="en-GB" sz="2800" dirty="0" err="1"/>
              <a:t>all’interno</a:t>
            </a:r>
            <a:r>
              <a:rPr lang="en-GB" sz="2800" dirty="0"/>
              <a:t> di </a:t>
            </a:r>
            <a:r>
              <a:rPr lang="en-GB" sz="2800" b="1" dirty="0"/>
              <a:t>uno</a:t>
            </a:r>
            <a:r>
              <a:rPr lang="en-GB" sz="2800" dirty="0"/>
              <a:t> </a:t>
            </a:r>
            <a:r>
              <a:rPr lang="en-GB" sz="2800" dirty="0" err="1"/>
              <a:t>dei</a:t>
            </a:r>
            <a:r>
              <a:rPr lang="en-GB" sz="2800" dirty="0"/>
              <a:t> </a:t>
            </a:r>
            <a:r>
              <a:rPr lang="en-GB" sz="2800" dirty="0" err="1"/>
              <a:t>siti</a:t>
            </a:r>
            <a:r>
              <a:rPr lang="en-GB" sz="2800" dirty="0"/>
              <a:t> </a:t>
            </a:r>
            <a:r>
              <a:rPr lang="en-GB" sz="2800" dirty="0" err="1"/>
              <a:t>che</a:t>
            </a:r>
            <a:r>
              <a:rPr lang="en-GB" sz="2800" dirty="0"/>
              <a:t> </a:t>
            </a:r>
            <a:r>
              <a:rPr lang="en-GB" sz="2800" dirty="0" err="1"/>
              <a:t>avete</a:t>
            </a:r>
            <a:r>
              <a:rPr lang="en-GB" sz="2800" dirty="0"/>
              <a:t> </a:t>
            </a:r>
            <a:r>
              <a:rPr lang="en-GB" sz="2800" dirty="0" err="1"/>
              <a:t>sviluppato</a:t>
            </a:r>
            <a:r>
              <a:rPr lang="en-GB" sz="2800" dirty="0"/>
              <a:t> </a:t>
            </a:r>
            <a:r>
              <a:rPr lang="en-GB" sz="2800" dirty="0" err="1"/>
              <a:t>nei</a:t>
            </a:r>
            <a:r>
              <a:rPr lang="en-GB" sz="2800" dirty="0"/>
              <a:t> </a:t>
            </a:r>
            <a:r>
              <a:rPr lang="en-GB" sz="2800" dirty="0" err="1"/>
              <a:t>precedenti</a:t>
            </a:r>
            <a:r>
              <a:rPr lang="en-GB" sz="2800" dirty="0"/>
              <a:t> homework. La </a:t>
            </a:r>
            <a:r>
              <a:rPr lang="en-GB" sz="2800" dirty="0" err="1"/>
              <a:t>scelta</a:t>
            </a:r>
            <a:r>
              <a:rPr lang="en-GB" sz="2800" dirty="0"/>
              <a:t> </a:t>
            </a:r>
            <a:r>
              <a:rPr lang="en-GB" sz="2800" dirty="0" err="1"/>
              <a:t>delle</a:t>
            </a:r>
            <a:r>
              <a:rPr lang="en-GB" sz="2800" dirty="0"/>
              <a:t> API </a:t>
            </a:r>
            <a:r>
              <a:rPr lang="en-GB" sz="2800" dirty="0" err="1"/>
              <a:t>è</a:t>
            </a:r>
            <a:r>
              <a:rPr lang="en-GB" sz="2800" dirty="0"/>
              <a:t> libera (</a:t>
            </a:r>
            <a:r>
              <a:rPr lang="en-GB" sz="2800" dirty="0" err="1"/>
              <a:t>è</a:t>
            </a:r>
            <a:r>
              <a:rPr lang="en-GB" sz="2800" dirty="0"/>
              <a:t> </a:t>
            </a:r>
            <a:r>
              <a:rPr lang="en-GB" sz="2800" dirty="0" err="1"/>
              <a:t>opportuno</a:t>
            </a:r>
            <a:r>
              <a:rPr lang="en-GB" sz="2800" dirty="0"/>
              <a:t> </a:t>
            </a:r>
            <a:r>
              <a:rPr lang="en-GB" sz="2800" dirty="0" err="1"/>
              <a:t>che</a:t>
            </a:r>
            <a:r>
              <a:rPr lang="en-GB" sz="2800" dirty="0"/>
              <a:t> </a:t>
            </a:r>
            <a:r>
              <a:rPr lang="en-GB" sz="2800" dirty="0" err="1"/>
              <a:t>siano</a:t>
            </a:r>
            <a:r>
              <a:rPr lang="en-GB" sz="2800" dirty="0"/>
              <a:t> </a:t>
            </a:r>
            <a:r>
              <a:rPr lang="en-GB" sz="2800" dirty="0" err="1"/>
              <a:t>inerenti</a:t>
            </a:r>
            <a:r>
              <a:rPr lang="en-GB" sz="2800" dirty="0"/>
              <a:t> </a:t>
            </a:r>
            <a:r>
              <a:rPr lang="en-GB" sz="2800" dirty="0" err="1"/>
              <a:t>alla</a:t>
            </a:r>
            <a:r>
              <a:rPr lang="en-GB" sz="2800" dirty="0"/>
              <a:t> </a:t>
            </a:r>
            <a:r>
              <a:rPr lang="en-GB" sz="2800" dirty="0" err="1"/>
              <a:t>tematica</a:t>
            </a:r>
            <a:r>
              <a:rPr lang="en-GB" sz="2800" dirty="0"/>
              <a:t> del vostro </a:t>
            </a:r>
            <a:r>
              <a:rPr lang="en-GB" sz="2800" dirty="0" err="1"/>
              <a:t>progetto</a:t>
            </a:r>
            <a:r>
              <a:rPr lang="en-GB" sz="2800" dirty="0"/>
              <a:t>), </a:t>
            </a:r>
            <a:r>
              <a:rPr lang="en-GB" sz="2800" dirty="0" err="1"/>
              <a:t>così</a:t>
            </a:r>
            <a:r>
              <a:rPr lang="en-GB" sz="2800" dirty="0"/>
              <a:t> come la </a:t>
            </a:r>
            <a:r>
              <a:rPr lang="en-GB" sz="2800" dirty="0" err="1"/>
              <a:t>modalità</a:t>
            </a:r>
            <a:r>
              <a:rPr lang="en-GB" sz="2800" dirty="0"/>
              <a:t> di </a:t>
            </a:r>
            <a:r>
              <a:rPr lang="en-GB" sz="2800" dirty="0" err="1"/>
              <a:t>integrazione</a:t>
            </a:r>
            <a:r>
              <a:rPr lang="en-GB" sz="2800" dirty="0"/>
              <a:t>.</a:t>
            </a:r>
            <a:endParaRPr lang="it-IT" sz="2800" dirty="0"/>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511388"/>
            <a:ext cx="6915019" cy="5684139"/>
          </a:xfrm>
        </p:spPr>
        <p:txBody>
          <a:bodyPr anchor="ctr">
            <a:normAutofit/>
          </a:bodyPr>
          <a:lstStyle/>
          <a:p>
            <a:pPr marL="457200" lvl="1" indent="0">
              <a:buNone/>
            </a:pPr>
            <a:r>
              <a:rPr lang="it-IT" sz="2800" dirty="0"/>
              <a:t>Per svolgere il MHW3 ho deciso di utilizzare come base il MHW1, in cui avevo fatto un </a:t>
            </a:r>
            <a:r>
              <a:rPr lang="it-IT" sz="2800" dirty="0" err="1"/>
              <a:t>listicle</a:t>
            </a:r>
            <a:r>
              <a:rPr lang="it-IT" sz="2800" dirty="0"/>
              <a:t> di film.</a:t>
            </a:r>
          </a:p>
          <a:p>
            <a:pPr marL="457200" lvl="1" indent="0">
              <a:buNone/>
            </a:pPr>
            <a:r>
              <a:rPr lang="it-IT" sz="2800" dirty="0"/>
              <a:t>Ho scelto di usare l’API di </a:t>
            </a:r>
            <a:r>
              <a:rPr lang="it-IT" sz="2800" dirty="0" err="1"/>
              <a:t>IMDb</a:t>
            </a:r>
            <a:r>
              <a:rPr lang="it-IT" sz="2800" dirty="0"/>
              <a:t>. In questo caso, al posto di scrivere io stessa del testo utilizzerò l’API di </a:t>
            </a:r>
            <a:r>
              <a:rPr lang="it-IT" sz="2800" dirty="0" err="1"/>
              <a:t>IMDb</a:t>
            </a:r>
            <a:r>
              <a:rPr lang="it-IT" sz="2800" dirty="0"/>
              <a:t> per ottenere una descrizione del film. </a:t>
            </a:r>
          </a:p>
          <a:p>
            <a:pPr marL="457200" lvl="1" indent="0">
              <a:buNone/>
            </a:pPr>
            <a:r>
              <a:rPr lang="it-IT" sz="2800" dirty="0"/>
              <a:t>Come ulteriore funzionalità al sito ho incluso una ricerca di album musicali tramite la API di Spotify, che può comprendere la ricerca di colonne sonore di film.</a:t>
            </a:r>
          </a:p>
        </p:txBody>
      </p:sp>
    </p:spTree>
    <p:extLst>
      <p:ext uri="{BB962C8B-B14F-4D97-AF65-F5344CB8AC3E}">
        <p14:creationId xmlns:p14="http://schemas.microsoft.com/office/powerpoint/2010/main" val="15307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err="1">
                <a:solidFill>
                  <a:srgbClr val="FFFFFF"/>
                </a:solidFill>
              </a:rPr>
              <a:t>IMDb</a:t>
            </a:r>
            <a:r>
              <a:rPr lang="it-IT" sz="4000" dirty="0">
                <a:solidFill>
                  <a:srgbClr val="FFFFFF"/>
                </a:solidFill>
              </a:rPr>
              <a:t> API</a:t>
            </a: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253948" y="655976"/>
            <a:ext cx="7177893" cy="5546047"/>
          </a:xfrm>
        </p:spPr>
        <p:txBody>
          <a:bodyPr anchor="ctr">
            <a:normAutofit/>
          </a:bodyPr>
          <a:lstStyle/>
          <a:p>
            <a:pPr marL="0" indent="0">
              <a:buNone/>
            </a:pPr>
            <a:r>
              <a:rPr lang="it-IT" sz="2000" dirty="0">
                <a:hlinkClick r:id="rId2"/>
              </a:rPr>
              <a:t>Qui</a:t>
            </a:r>
            <a:r>
              <a:rPr lang="it-IT" sz="2000" dirty="0"/>
              <a:t> è disponibile la documentazione di </a:t>
            </a:r>
            <a:r>
              <a:rPr lang="it-IT" sz="2000" dirty="0" err="1"/>
              <a:t>IMDb</a:t>
            </a:r>
            <a:r>
              <a:rPr lang="it-IT" sz="2000" dirty="0"/>
              <a:t> API.</a:t>
            </a:r>
          </a:p>
          <a:p>
            <a:pPr marL="0" indent="0">
              <a:buNone/>
            </a:pPr>
            <a:r>
              <a:rPr lang="it-IT" sz="2000" dirty="0"/>
              <a:t>In particolare, ho utilizzato un GET che permette di ottenere tramite un titolo di un film il suo codice all’interno del database e dettagli vari. </a:t>
            </a:r>
          </a:p>
          <a:p>
            <a:pPr marL="0" indent="0">
              <a:buNone/>
            </a:pPr>
            <a:r>
              <a:rPr lang="it-IT" sz="2000" dirty="0"/>
              <a:t>Esempio: </a:t>
            </a:r>
            <a:r>
              <a:rPr lang="en-GB" sz="2000" b="1" dirty="0">
                <a:hlinkClick r:id="rId3"/>
              </a:rPr>
              <a:t>https://imdb-api.com/en/API/SearchMovie/k_12345678/PrincessMononoke</a:t>
            </a:r>
            <a:endParaRPr lang="it-IT" sz="2000" dirty="0"/>
          </a:p>
          <a:p>
            <a:pPr marL="0" indent="0">
              <a:buNone/>
            </a:pPr>
            <a:r>
              <a:rPr lang="it-IT" sz="2000" dirty="0" err="1"/>
              <a:t>apikey</a:t>
            </a:r>
            <a:endParaRPr lang="it-IT" sz="2000" dirty="0"/>
          </a:p>
          <a:p>
            <a:pPr marL="0" indent="0">
              <a:buNone/>
            </a:pPr>
            <a:r>
              <a:rPr lang="it-IT" sz="2000" dirty="0"/>
              <a:t>Titolo del film</a:t>
            </a:r>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p:txBody>
      </p:sp>
      <p:pic>
        <p:nvPicPr>
          <p:cNvPr id="21" name="Picture 20" descr="Text&#10;&#10;Description automatically generated">
            <a:extLst>
              <a:ext uri="{FF2B5EF4-FFF2-40B4-BE49-F238E27FC236}">
                <a16:creationId xmlns:a16="http://schemas.microsoft.com/office/drawing/2014/main" id="{C39CE9EC-336C-116D-52B3-C63C5B2E6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00" y="3598767"/>
            <a:ext cx="6057900" cy="2540000"/>
          </a:xfrm>
          <a:prstGeom prst="rect">
            <a:avLst/>
          </a:prstGeom>
        </p:spPr>
      </p:pic>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76F84530-20A5-B45E-D4B6-8D6C5912F43B}"/>
                  </a:ext>
                </a:extLst>
              </p14:cNvPr>
              <p14:cNvContentPartPr/>
              <p14:nvPr/>
            </p14:nvContentPartPr>
            <p14:xfrm>
              <a:off x="4352922" y="3238388"/>
              <a:ext cx="1380240" cy="360"/>
            </p14:xfrm>
          </p:contentPart>
        </mc:Choice>
        <mc:Fallback xmlns="">
          <p:pic>
            <p:nvPicPr>
              <p:cNvPr id="26" name="Ink 25">
                <a:extLst>
                  <a:ext uri="{FF2B5EF4-FFF2-40B4-BE49-F238E27FC236}">
                    <a16:creationId xmlns:a16="http://schemas.microsoft.com/office/drawing/2014/main" id="{76F84530-20A5-B45E-D4B6-8D6C5912F43B}"/>
                  </a:ext>
                </a:extLst>
              </p:cNvPr>
              <p:cNvPicPr/>
              <p:nvPr/>
            </p:nvPicPr>
            <p:blipFill>
              <a:blip r:embed="rId6"/>
              <a:stretch>
                <a:fillRect/>
              </a:stretch>
            </p:blipFill>
            <p:spPr>
              <a:xfrm>
                <a:off x="4316922" y="3166388"/>
                <a:ext cx="14518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9A22D8DF-E4A4-F0FD-465D-D571896A9A3A}"/>
                  </a:ext>
                </a:extLst>
              </p14:cNvPr>
              <p14:cNvContentPartPr/>
              <p14:nvPr/>
            </p14:nvContentPartPr>
            <p14:xfrm>
              <a:off x="9017802" y="2405708"/>
              <a:ext cx="1995480" cy="29160"/>
            </p14:xfrm>
          </p:contentPart>
        </mc:Choice>
        <mc:Fallback xmlns="">
          <p:pic>
            <p:nvPicPr>
              <p:cNvPr id="27" name="Ink 26">
                <a:extLst>
                  <a:ext uri="{FF2B5EF4-FFF2-40B4-BE49-F238E27FC236}">
                    <a16:creationId xmlns:a16="http://schemas.microsoft.com/office/drawing/2014/main" id="{9A22D8DF-E4A4-F0FD-465D-D571896A9A3A}"/>
                  </a:ext>
                </a:extLst>
              </p:cNvPr>
              <p:cNvPicPr/>
              <p:nvPr/>
            </p:nvPicPr>
            <p:blipFill>
              <a:blip r:embed="rId8"/>
              <a:stretch>
                <a:fillRect/>
              </a:stretch>
            </p:blipFill>
            <p:spPr>
              <a:xfrm>
                <a:off x="8981802" y="2333708"/>
                <a:ext cx="20671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43A6FD1-2BC7-2934-E658-D545F68B880E}"/>
                  </a:ext>
                </a:extLst>
              </p14:cNvPr>
              <p14:cNvContentPartPr/>
              <p14:nvPr/>
            </p14:nvContentPartPr>
            <p14:xfrm>
              <a:off x="4390362" y="2796308"/>
              <a:ext cx="545760" cy="22680"/>
            </p14:xfrm>
          </p:contentPart>
        </mc:Choice>
        <mc:Fallback xmlns="">
          <p:pic>
            <p:nvPicPr>
              <p:cNvPr id="28" name="Ink 27">
                <a:extLst>
                  <a:ext uri="{FF2B5EF4-FFF2-40B4-BE49-F238E27FC236}">
                    <a16:creationId xmlns:a16="http://schemas.microsoft.com/office/drawing/2014/main" id="{B43A6FD1-2BC7-2934-E658-D545F68B880E}"/>
                  </a:ext>
                </a:extLst>
              </p:cNvPr>
              <p:cNvPicPr/>
              <p:nvPr/>
            </p:nvPicPr>
            <p:blipFill>
              <a:blip r:embed="rId10"/>
              <a:stretch>
                <a:fillRect/>
              </a:stretch>
            </p:blipFill>
            <p:spPr>
              <a:xfrm>
                <a:off x="4354722" y="2724668"/>
                <a:ext cx="6174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569D8CD4-4EC9-5DC8-5FAE-6B63A01DF0EF}"/>
                  </a:ext>
                </a:extLst>
              </p14:cNvPr>
              <p14:cNvContentPartPr/>
              <p14:nvPr/>
            </p14:nvContentPartPr>
            <p14:xfrm>
              <a:off x="7571322" y="2390588"/>
              <a:ext cx="1311120" cy="44640"/>
            </p14:xfrm>
          </p:contentPart>
        </mc:Choice>
        <mc:Fallback xmlns="">
          <p:pic>
            <p:nvPicPr>
              <p:cNvPr id="29" name="Ink 28">
                <a:extLst>
                  <a:ext uri="{FF2B5EF4-FFF2-40B4-BE49-F238E27FC236}">
                    <a16:creationId xmlns:a16="http://schemas.microsoft.com/office/drawing/2014/main" id="{569D8CD4-4EC9-5DC8-5FAE-6B63A01DF0EF}"/>
                  </a:ext>
                </a:extLst>
              </p:cNvPr>
              <p:cNvPicPr/>
              <p:nvPr/>
            </p:nvPicPr>
            <p:blipFill>
              <a:blip r:embed="rId12"/>
              <a:stretch>
                <a:fillRect/>
              </a:stretch>
            </p:blipFill>
            <p:spPr>
              <a:xfrm>
                <a:off x="7535682" y="2318588"/>
                <a:ext cx="1382760" cy="188280"/>
              </a:xfrm>
              <a:prstGeom prst="rect">
                <a:avLst/>
              </a:prstGeom>
            </p:spPr>
          </p:pic>
        </mc:Fallback>
      </mc:AlternateContent>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IMDb API</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253948" y="655976"/>
            <a:ext cx="7177893" cy="5546047"/>
          </a:xfrm>
        </p:spPr>
        <p:txBody>
          <a:bodyPr anchor="ctr">
            <a:normAutofit/>
          </a:bodyPr>
          <a:lstStyle/>
          <a:p>
            <a:pPr marL="0" indent="0">
              <a:buNone/>
            </a:pPr>
            <a:r>
              <a:rPr lang="it-IT" sz="2000" dirty="0"/>
              <a:t>Dopo aver ottenuto il codice del film tramite la prima richiesta, l’ho utilizzato per ricevere la trama del film tramite metodo GET.</a:t>
            </a:r>
          </a:p>
          <a:p>
            <a:pPr marL="0" indent="0">
              <a:buNone/>
            </a:pPr>
            <a:r>
              <a:rPr lang="en-GB" sz="2000" b="1" dirty="0">
                <a:hlinkClick r:id="rId2"/>
              </a:rPr>
              <a:t>https://imdb-api.com/en/API/Wikipedia/k_12345678/tt1375666</a:t>
            </a:r>
            <a:endParaRPr lang="it-IT" sz="2000" dirty="0"/>
          </a:p>
          <a:p>
            <a:pPr marL="0" indent="0">
              <a:buNone/>
            </a:pPr>
            <a:r>
              <a:rPr lang="it-IT" sz="2000" dirty="0" err="1"/>
              <a:t>apikey</a:t>
            </a:r>
            <a:endParaRPr lang="it-IT" sz="2000" dirty="0"/>
          </a:p>
          <a:p>
            <a:pPr marL="0" indent="0">
              <a:buNone/>
            </a:pPr>
            <a:r>
              <a:rPr lang="it-IT" sz="2000" dirty="0"/>
              <a:t>Codice del film</a:t>
            </a:r>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a:p>
            <a:pPr marL="0" indent="0">
              <a:buNone/>
            </a:pPr>
            <a:endParaRPr lang="it-IT" sz="2000" dirty="0"/>
          </a:p>
        </p:txBody>
      </p:sp>
      <p:pic>
        <p:nvPicPr>
          <p:cNvPr id="5" name="Picture 4" descr="Text&#10;&#10;Description automatically generated">
            <a:extLst>
              <a:ext uri="{FF2B5EF4-FFF2-40B4-BE49-F238E27FC236}">
                <a16:creationId xmlns:a16="http://schemas.microsoft.com/office/drawing/2014/main" id="{95270A5D-929D-2027-1316-4330578E3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695" y="2693437"/>
            <a:ext cx="6159500" cy="369570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35456A0-1EB1-A797-D32A-4F79E8ED95FC}"/>
                  </a:ext>
                </a:extLst>
              </p14:cNvPr>
              <p14:cNvContentPartPr/>
              <p14:nvPr/>
            </p14:nvContentPartPr>
            <p14:xfrm>
              <a:off x="8711442" y="1501748"/>
              <a:ext cx="1313640" cy="15120"/>
            </p14:xfrm>
          </p:contentPart>
        </mc:Choice>
        <mc:Fallback xmlns="">
          <p:pic>
            <p:nvPicPr>
              <p:cNvPr id="6" name="Ink 5">
                <a:extLst>
                  <a:ext uri="{FF2B5EF4-FFF2-40B4-BE49-F238E27FC236}">
                    <a16:creationId xmlns:a16="http://schemas.microsoft.com/office/drawing/2014/main" id="{335456A0-1EB1-A797-D32A-4F79E8ED95FC}"/>
                  </a:ext>
                </a:extLst>
              </p:cNvPr>
              <p:cNvPicPr/>
              <p:nvPr/>
            </p:nvPicPr>
            <p:blipFill>
              <a:blip r:embed="rId5"/>
              <a:stretch>
                <a:fillRect/>
              </a:stretch>
            </p:blipFill>
            <p:spPr>
              <a:xfrm>
                <a:off x="8675442" y="1429748"/>
                <a:ext cx="13852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7D1C629-09AC-59A4-EF18-A800E1AE8FE8}"/>
                  </a:ext>
                </a:extLst>
              </p14:cNvPr>
              <p14:cNvContentPartPr/>
              <p14:nvPr/>
            </p14:nvContentPartPr>
            <p14:xfrm>
              <a:off x="4352562" y="1953188"/>
              <a:ext cx="615240" cy="11160"/>
            </p14:xfrm>
          </p:contentPart>
        </mc:Choice>
        <mc:Fallback xmlns="">
          <p:pic>
            <p:nvPicPr>
              <p:cNvPr id="9" name="Ink 8">
                <a:extLst>
                  <a:ext uri="{FF2B5EF4-FFF2-40B4-BE49-F238E27FC236}">
                    <a16:creationId xmlns:a16="http://schemas.microsoft.com/office/drawing/2014/main" id="{E7D1C629-09AC-59A4-EF18-A800E1AE8FE8}"/>
                  </a:ext>
                </a:extLst>
              </p:cNvPr>
              <p:cNvPicPr/>
              <p:nvPr/>
            </p:nvPicPr>
            <p:blipFill>
              <a:blip r:embed="rId7"/>
              <a:stretch>
                <a:fillRect/>
              </a:stretch>
            </p:blipFill>
            <p:spPr>
              <a:xfrm>
                <a:off x="4316562" y="1881188"/>
                <a:ext cx="6868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C89BF50F-E4D0-208B-26E2-89676FF5B8E5}"/>
                  </a:ext>
                </a:extLst>
              </p14:cNvPr>
              <p14:cNvContentPartPr/>
              <p14:nvPr/>
            </p14:nvContentPartPr>
            <p14:xfrm>
              <a:off x="10182042" y="1538108"/>
              <a:ext cx="1004760" cy="20880"/>
            </p14:xfrm>
          </p:contentPart>
        </mc:Choice>
        <mc:Fallback xmlns="">
          <p:pic>
            <p:nvPicPr>
              <p:cNvPr id="11" name="Ink 10">
                <a:extLst>
                  <a:ext uri="{FF2B5EF4-FFF2-40B4-BE49-F238E27FC236}">
                    <a16:creationId xmlns:a16="http://schemas.microsoft.com/office/drawing/2014/main" id="{C89BF50F-E4D0-208B-26E2-89676FF5B8E5}"/>
                  </a:ext>
                </a:extLst>
              </p:cNvPr>
              <p:cNvPicPr/>
              <p:nvPr/>
            </p:nvPicPr>
            <p:blipFill>
              <a:blip r:embed="rId9"/>
              <a:stretch>
                <a:fillRect/>
              </a:stretch>
            </p:blipFill>
            <p:spPr>
              <a:xfrm>
                <a:off x="10146402" y="1466108"/>
                <a:ext cx="10764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B0F8AAD5-5D9C-A848-A86C-1AA408489FE9}"/>
                  </a:ext>
                </a:extLst>
              </p14:cNvPr>
              <p14:cNvContentPartPr/>
              <p14:nvPr/>
            </p14:nvContentPartPr>
            <p14:xfrm>
              <a:off x="4306122" y="2308148"/>
              <a:ext cx="1513440" cy="29520"/>
            </p14:xfrm>
          </p:contentPart>
        </mc:Choice>
        <mc:Fallback xmlns="">
          <p:pic>
            <p:nvPicPr>
              <p:cNvPr id="15" name="Ink 14">
                <a:extLst>
                  <a:ext uri="{FF2B5EF4-FFF2-40B4-BE49-F238E27FC236}">
                    <a16:creationId xmlns:a16="http://schemas.microsoft.com/office/drawing/2014/main" id="{B0F8AAD5-5D9C-A848-A86C-1AA408489FE9}"/>
                  </a:ext>
                </a:extLst>
              </p:cNvPr>
              <p:cNvPicPr/>
              <p:nvPr/>
            </p:nvPicPr>
            <p:blipFill>
              <a:blip r:embed="rId11"/>
              <a:stretch>
                <a:fillRect/>
              </a:stretch>
            </p:blipFill>
            <p:spPr>
              <a:xfrm>
                <a:off x="4270122" y="2236508"/>
                <a:ext cx="1585080" cy="173160"/>
              </a:xfrm>
              <a:prstGeom prst="rect">
                <a:avLst/>
              </a:prstGeom>
            </p:spPr>
          </p:pic>
        </mc:Fallback>
      </mc:AlternateContent>
    </p:spTree>
    <p:extLst>
      <p:ext uri="{BB962C8B-B14F-4D97-AF65-F5344CB8AC3E}">
        <p14:creationId xmlns:p14="http://schemas.microsoft.com/office/powerpoint/2010/main" val="418796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1008184" y="174032"/>
            <a:ext cx="10175631" cy="1111843"/>
          </a:xfrm>
        </p:spPr>
        <p:txBody>
          <a:bodyPr anchor="ctr">
            <a:normAutofit/>
          </a:bodyPr>
          <a:lstStyle/>
          <a:p>
            <a:pPr algn="ctr"/>
            <a:endParaRPr lang="it-IT" sz="4000" dirty="0"/>
          </a:p>
        </p:txBody>
      </p:sp>
      <p:pic>
        <p:nvPicPr>
          <p:cNvPr id="9" name="Content Placeholder 8" descr="Text&#10;&#10;Description automatically generated">
            <a:extLst>
              <a:ext uri="{FF2B5EF4-FFF2-40B4-BE49-F238E27FC236}">
                <a16:creationId xmlns:a16="http://schemas.microsoft.com/office/drawing/2014/main" id="{08BD9F32-C02A-0991-B44F-0F7F62CC3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 y="3576543"/>
            <a:ext cx="12188952" cy="2649279"/>
          </a:xfrm>
        </p:spPr>
      </p:pic>
      <p:pic>
        <p:nvPicPr>
          <p:cNvPr id="6" name="Content Placeholder 5" descr="Text&#10;&#10;Description automatically generated">
            <a:extLst>
              <a:ext uri="{FF2B5EF4-FFF2-40B4-BE49-F238E27FC236}">
                <a16:creationId xmlns:a16="http://schemas.microsoft.com/office/drawing/2014/main" id="{6649ABD8-DFE1-0FB6-3FBE-094EB8C7F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184" y="0"/>
            <a:ext cx="10515595" cy="2944366"/>
          </a:xfrm>
          <a:prstGeom prst="rect">
            <a:avLst/>
          </a:prstGeom>
        </p:spPr>
      </p:pic>
    </p:spTree>
    <p:extLst>
      <p:ext uri="{BB962C8B-B14F-4D97-AF65-F5344CB8AC3E}">
        <p14:creationId xmlns:p14="http://schemas.microsoft.com/office/powerpoint/2010/main" val="356049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1100949" y="401446"/>
            <a:ext cx="10175631" cy="1111843"/>
          </a:xfrm>
        </p:spPr>
        <p:txBody>
          <a:bodyPr anchor="ctr">
            <a:normAutofit/>
          </a:bodyPr>
          <a:lstStyle/>
          <a:p>
            <a:pPr algn="ctr"/>
            <a:endParaRPr lang="it-IT" sz="4000" dirty="0"/>
          </a:p>
        </p:txBody>
      </p:sp>
      <p:pic>
        <p:nvPicPr>
          <p:cNvPr id="7" name="Content Placeholder 6" descr="Text&#10;&#10;Description automatically generated">
            <a:extLst>
              <a:ext uri="{FF2B5EF4-FFF2-40B4-BE49-F238E27FC236}">
                <a16:creationId xmlns:a16="http://schemas.microsoft.com/office/drawing/2014/main" id="{147375B0-3261-8744-E3C2-963E5805A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663" y="390995"/>
            <a:ext cx="6247623" cy="1635284"/>
          </a:xfrm>
        </p:spPr>
      </p:pic>
      <p:pic>
        <p:nvPicPr>
          <p:cNvPr id="10" name="Picture 9" descr="Text&#10;&#10;Description automatically generated">
            <a:extLst>
              <a:ext uri="{FF2B5EF4-FFF2-40B4-BE49-F238E27FC236}">
                <a16:creationId xmlns:a16="http://schemas.microsoft.com/office/drawing/2014/main" id="{DC1A0829-D0E1-2BCA-F192-CF3E27D05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741" y="2766682"/>
            <a:ext cx="8749469" cy="3689872"/>
          </a:xfrm>
          <a:prstGeom prst="rect">
            <a:avLst/>
          </a:prstGeom>
        </p:spPr>
      </p:pic>
    </p:spTree>
    <p:extLst>
      <p:ext uri="{BB962C8B-B14F-4D97-AF65-F5344CB8AC3E}">
        <p14:creationId xmlns:p14="http://schemas.microsoft.com/office/powerpoint/2010/main" val="18396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93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IMDb API</a:t>
            </a:r>
            <a:endParaRPr lang="en-US" sz="26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362335E1-F5F7-E23C-86F3-34F409733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4239" y="1080548"/>
            <a:ext cx="7767681" cy="4874219"/>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Text&#10;&#10;Description automatically generated">
            <a:extLst>
              <a:ext uri="{FF2B5EF4-FFF2-40B4-BE49-F238E27FC236}">
                <a16:creationId xmlns:a16="http://schemas.microsoft.com/office/drawing/2014/main" id="{304D7422-DD48-9252-373C-F68419290002}"/>
              </a:ext>
            </a:extLst>
          </p:cNvPr>
          <p:cNvPicPr>
            <a:picLocks noChangeAspect="1"/>
          </p:cNvPicPr>
          <p:nvPr/>
        </p:nvPicPr>
        <p:blipFill rotWithShape="1">
          <a:blip r:embed="rId2">
            <a:extLst>
              <a:ext uri="{28A0092B-C50C-407E-A947-70E740481C1C}">
                <a14:useLocalDpi xmlns:a14="http://schemas.microsoft.com/office/drawing/2010/main" val="0"/>
              </a:ext>
            </a:extLst>
          </a:blip>
          <a:srcRect t="14558" r="-1" b="24355"/>
          <a:stretch/>
        </p:blipFill>
        <p:spPr>
          <a:xfrm>
            <a:off x="320040" y="320040"/>
            <a:ext cx="11548872" cy="4303462"/>
          </a:xfrm>
          <a:prstGeom prst="rect">
            <a:avLst/>
          </a:prstGeom>
        </p:spPr>
      </p:pic>
      <p:sp>
        <p:nvSpPr>
          <p:cNvPr id="27" name="Rectangle 26">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841248" y="5009083"/>
            <a:ext cx="2889504" cy="1345997"/>
          </a:xfrm>
        </p:spPr>
        <p:txBody>
          <a:bodyPr anchor="ctr">
            <a:normAutofit/>
          </a:bodyPr>
          <a:lstStyle/>
          <a:p>
            <a:r>
              <a:rPr lang="it-IT" sz="2600">
                <a:solidFill>
                  <a:schemeClr val="bg1"/>
                </a:solidFill>
              </a:rPr>
              <a:t>Spotify API</a:t>
            </a:r>
          </a:p>
        </p:txBody>
      </p:sp>
      <p:cxnSp>
        <p:nvCxnSpPr>
          <p:cNvPr id="29" name="Straight Connector 28">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379976" y="5009083"/>
            <a:ext cx="6976872" cy="1345997"/>
          </a:xfrm>
        </p:spPr>
        <p:txBody>
          <a:bodyPr anchor="ctr">
            <a:normAutofit/>
          </a:bodyPr>
          <a:lstStyle/>
          <a:p>
            <a:pPr marL="0" indent="0">
              <a:buNone/>
            </a:pPr>
            <a:r>
              <a:rPr lang="it-IT" sz="1700" dirty="0">
                <a:solidFill>
                  <a:schemeClr val="bg1"/>
                </a:solidFill>
                <a:hlinkClick r:id="rId3"/>
              </a:rPr>
              <a:t>Qui</a:t>
            </a:r>
            <a:r>
              <a:rPr lang="it-IT" sz="1700" dirty="0">
                <a:solidFill>
                  <a:schemeClr val="bg1"/>
                </a:solidFill>
              </a:rPr>
              <a:t> è disponibile la documentazione dell’API di Spotify. </a:t>
            </a:r>
          </a:p>
          <a:p>
            <a:pPr marL="0" indent="0">
              <a:buNone/>
            </a:pPr>
            <a:r>
              <a:rPr lang="it-IT" sz="1700" dirty="0">
                <a:solidFill>
                  <a:schemeClr val="bg1"/>
                </a:solidFill>
              </a:rPr>
              <a:t>Questo sopra è il tipo di dato in formato </a:t>
            </a:r>
            <a:r>
              <a:rPr lang="it-IT" sz="1700" dirty="0" err="1">
                <a:solidFill>
                  <a:schemeClr val="bg1"/>
                </a:solidFill>
              </a:rPr>
              <a:t>json</a:t>
            </a:r>
            <a:r>
              <a:rPr lang="it-IT" sz="1700" dirty="0">
                <a:solidFill>
                  <a:schemeClr val="bg1"/>
                </a:solidFill>
              </a:rPr>
              <a:t> che stiamo usando che ci fornisce i dati degli album, foto comprese.</a:t>
            </a:r>
          </a:p>
          <a:p>
            <a:pPr marL="0" indent="0">
              <a:buNone/>
            </a:pPr>
            <a:endParaRPr lang="it-IT" sz="1700" dirty="0">
              <a:solidFill>
                <a:schemeClr val="bg1"/>
              </a:solidFill>
            </a:endParaRPr>
          </a:p>
        </p:txBody>
      </p:sp>
    </p:spTree>
    <p:extLst>
      <p:ext uri="{BB962C8B-B14F-4D97-AF65-F5344CB8AC3E}">
        <p14:creationId xmlns:p14="http://schemas.microsoft.com/office/powerpoint/2010/main" val="108001799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400</Words>
  <Application>Microsoft Macintosh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MHW3</vt:lpstr>
      <vt:lpstr>Descrizione del progetto</vt:lpstr>
      <vt:lpstr>Descrizione del progetto</vt:lpstr>
      <vt:lpstr>IMDb API</vt:lpstr>
      <vt:lpstr>IMDb API</vt:lpstr>
      <vt:lpstr>PowerPoint Presentation</vt:lpstr>
      <vt:lpstr>PowerPoint Presentation</vt:lpstr>
      <vt:lpstr>IMDb API</vt:lpstr>
      <vt:lpstr>Spotify API</vt:lpstr>
      <vt:lpstr>PowerPoint Presentation</vt:lpstr>
      <vt:lpstr>PowerPoint Presentation</vt:lpstr>
      <vt:lpstr>PowerPoint Presentation</vt:lpstr>
      <vt:lpstr>Spotify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SIMONA D'AQUINO</cp:lastModifiedBy>
  <cp:revision>4</cp:revision>
  <dcterms:created xsi:type="dcterms:W3CDTF">2021-03-24T16:57:46Z</dcterms:created>
  <dcterms:modified xsi:type="dcterms:W3CDTF">2022-04-30T19:33:43Z</dcterms:modified>
</cp:coreProperties>
</file>