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5030"/>
  </p:normalViewPr>
  <p:slideViewPr>
    <p:cSldViewPr snapToGrid="0">
      <p:cViewPr varScale="1">
        <p:scale>
          <a:sx n="96" d="100"/>
          <a:sy n="96" d="100"/>
        </p:scale>
        <p:origin x="116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5173FC-B394-7943-9639-517DB62163F9}" type="datetimeFigureOut">
              <a:rPr lang="en-US" smtClean="0"/>
              <a:t>2/19/23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589E02-94E9-4A45-8D85-C59261BDC660}" type="slidenum">
              <a:rPr lang="en-US" smtClean="0"/>
              <a:t>‹#›</a:t>
            </a:fld>
            <a:endParaRPr lang="en-US"/>
          </a:p>
        </p:txBody>
      </p:sp>
    </p:spTree>
    <p:extLst>
      <p:ext uri="{BB962C8B-B14F-4D97-AF65-F5344CB8AC3E}">
        <p14:creationId xmlns:p14="http://schemas.microsoft.com/office/powerpoint/2010/main" val="10612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having us today. </a:t>
            </a:r>
          </a:p>
          <a:p>
            <a:r>
              <a:rPr lang="en-US" dirty="0"/>
              <a:t>This is our first hackathon! We, as newbies, experienced many challenges, the biggest hurdle to overcome was to implement our idea to code. </a:t>
            </a:r>
          </a:p>
          <a:p>
            <a:r>
              <a:rPr lang="en-US" dirty="0"/>
              <a:t>With the tools we had at hand, we primarily understood that we, as our first project, would use this opportunity to really get our hands dirty and learn something new together. And we did!</a:t>
            </a:r>
          </a:p>
          <a:p>
            <a:r>
              <a:rPr lang="en-US" dirty="0"/>
              <a:t>And with our combined efforts, I’m proud to present what we have accomplished this weekend.</a:t>
            </a:r>
          </a:p>
        </p:txBody>
      </p:sp>
      <p:sp>
        <p:nvSpPr>
          <p:cNvPr id="4" name="Slide Number Placeholder 3"/>
          <p:cNvSpPr>
            <a:spLocks noGrp="1"/>
          </p:cNvSpPr>
          <p:nvPr>
            <p:ph type="sldNum" sz="quarter" idx="5"/>
          </p:nvPr>
        </p:nvSpPr>
        <p:spPr/>
        <p:txBody>
          <a:bodyPr/>
          <a:lstStyle/>
          <a:p>
            <a:fld id="{3B589E02-94E9-4A45-8D85-C59261BDC660}" type="slidenum">
              <a:rPr lang="en-US" smtClean="0"/>
              <a:t>2</a:t>
            </a:fld>
            <a:endParaRPr lang="en-US"/>
          </a:p>
        </p:txBody>
      </p:sp>
    </p:spTree>
    <p:extLst>
      <p:ext uri="{BB962C8B-B14F-4D97-AF65-F5344CB8AC3E}">
        <p14:creationId xmlns:p14="http://schemas.microsoft.com/office/powerpoint/2010/main" val="3869812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guild is air. We wanted to address air pollution.</a:t>
            </a:r>
          </a:p>
          <a:p>
            <a:r>
              <a:rPr lang="en-US" dirty="0"/>
              <a:t>As we know, the air we breathe is essential to life itself, considering millions of people are affected every day by multi-pollutants and the only way to truly make a difference in this global challenge needs to be tackled through multiple organizations, governments, and even society to work together to make a difference.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we know our tech solution doesn’t solve this environmental issue, we decided to put or attention towards awareness. </a:t>
            </a:r>
          </a:p>
          <a:p>
            <a:endParaRPr lang="en-US" dirty="0"/>
          </a:p>
        </p:txBody>
      </p:sp>
      <p:sp>
        <p:nvSpPr>
          <p:cNvPr id="4" name="Slide Number Placeholder 3"/>
          <p:cNvSpPr>
            <a:spLocks noGrp="1"/>
          </p:cNvSpPr>
          <p:nvPr>
            <p:ph type="sldNum" sz="quarter" idx="5"/>
          </p:nvPr>
        </p:nvSpPr>
        <p:spPr/>
        <p:txBody>
          <a:bodyPr/>
          <a:lstStyle/>
          <a:p>
            <a:fld id="{3B589E02-94E9-4A45-8D85-C59261BDC660}" type="slidenum">
              <a:rPr lang="en-US" smtClean="0"/>
              <a:t>3</a:t>
            </a:fld>
            <a:endParaRPr lang="en-US"/>
          </a:p>
        </p:txBody>
      </p:sp>
    </p:spTree>
    <p:extLst>
      <p:ext uri="{BB962C8B-B14F-4D97-AF65-F5344CB8AC3E}">
        <p14:creationId xmlns:p14="http://schemas.microsoft.com/office/powerpoint/2010/main" val="4084277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now, we’d like to talk about the knowledge and the tools we had at hand and decided to put in our best efforts into creating a Discord bot, using </a:t>
            </a:r>
            <a:r>
              <a:rPr lang="en-US" dirty="0" err="1"/>
              <a:t>Autocode</a:t>
            </a:r>
            <a:r>
              <a:rPr lang="en-US" dirty="0"/>
              <a:t>, called AIR AWARE. </a:t>
            </a:r>
          </a:p>
          <a:p>
            <a:r>
              <a:rPr lang="en-US" dirty="0"/>
              <a:t>I’ll pass on to [ MONA ] and [ HIBA ] to talk about it.</a:t>
            </a:r>
          </a:p>
          <a:p>
            <a:endParaRPr lang="en-US" dirty="0"/>
          </a:p>
          <a:p>
            <a:r>
              <a:rPr lang="en-US" dirty="0"/>
              <a:t>Our Bot is called Air Aware, using the input command !aa and a city in Canada, our bot will return the air quality and details that we pulled data from </a:t>
            </a:r>
            <a:r>
              <a:rPr lang="en-US" dirty="0" err="1"/>
              <a:t>weather.gc.ca</a:t>
            </a:r>
            <a:r>
              <a:rPr lang="en-US" dirty="0"/>
              <a:t>, as well as an image and auto suggestion on how the user can make a positive difference to reduce air pollution.</a:t>
            </a:r>
          </a:p>
          <a:p>
            <a:endParaRPr lang="en-US" dirty="0"/>
          </a:p>
        </p:txBody>
      </p:sp>
      <p:sp>
        <p:nvSpPr>
          <p:cNvPr id="4" name="Slide Number Placeholder 3"/>
          <p:cNvSpPr>
            <a:spLocks noGrp="1"/>
          </p:cNvSpPr>
          <p:nvPr>
            <p:ph type="sldNum" sz="quarter" idx="5"/>
          </p:nvPr>
        </p:nvSpPr>
        <p:spPr/>
        <p:txBody>
          <a:bodyPr/>
          <a:lstStyle/>
          <a:p>
            <a:fld id="{3B589E02-94E9-4A45-8D85-C59261BDC660}" type="slidenum">
              <a:rPr lang="en-US" smtClean="0"/>
              <a:t>4</a:t>
            </a:fld>
            <a:endParaRPr lang="en-US"/>
          </a:p>
        </p:txBody>
      </p:sp>
    </p:spTree>
    <p:extLst>
      <p:ext uri="{BB962C8B-B14F-4D97-AF65-F5344CB8AC3E}">
        <p14:creationId xmlns:p14="http://schemas.microsoft.com/office/powerpoint/2010/main" val="2079933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city is not recognized, the bot will return N/A. Due to our restrictions, we decided to keep our data pool small.</a:t>
            </a:r>
          </a:p>
          <a:p>
            <a:r>
              <a:rPr lang="en-US" dirty="0"/>
              <a:t>We also implemented this site to a blueprint of a project called the Breathe London Pilot Project. We’ll come back to that later.</a:t>
            </a:r>
          </a:p>
          <a:p>
            <a:endParaRPr lang="en-US" dirty="0"/>
          </a:p>
        </p:txBody>
      </p:sp>
      <p:sp>
        <p:nvSpPr>
          <p:cNvPr id="4" name="Slide Number Placeholder 3"/>
          <p:cNvSpPr>
            <a:spLocks noGrp="1"/>
          </p:cNvSpPr>
          <p:nvPr>
            <p:ph type="sldNum" sz="quarter" idx="5"/>
          </p:nvPr>
        </p:nvSpPr>
        <p:spPr/>
        <p:txBody>
          <a:bodyPr/>
          <a:lstStyle/>
          <a:p>
            <a:fld id="{3B589E02-94E9-4A45-8D85-C59261BDC660}" type="slidenum">
              <a:rPr lang="en-US" smtClean="0"/>
              <a:t>5</a:t>
            </a:fld>
            <a:endParaRPr lang="en-US"/>
          </a:p>
        </p:txBody>
      </p:sp>
    </p:spTree>
    <p:extLst>
      <p:ext uri="{BB962C8B-B14F-4D97-AF65-F5344CB8AC3E}">
        <p14:creationId xmlns:p14="http://schemas.microsoft.com/office/powerpoint/2010/main" val="2800447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decided that with our bot, we’ll be providing air quality awareness to the user to the best of our abilities. With the limited knowledge and experience, we recognize that should we come to this project with more insight, more years of experience, we would like to broaden our data pool to other available web apps, develop an app, create an API, and maybe use Twilio to retrieve data based on the user’s location.</a:t>
            </a:r>
          </a:p>
          <a:p>
            <a:r>
              <a:rPr lang="en-US" dirty="0"/>
              <a:t>For now, I’d like to pass it on to [ PIA ] to talk about more about the Pilot Project and how that ties with accessibility.</a:t>
            </a:r>
          </a:p>
        </p:txBody>
      </p:sp>
      <p:sp>
        <p:nvSpPr>
          <p:cNvPr id="4" name="Slide Number Placeholder 3"/>
          <p:cNvSpPr>
            <a:spLocks noGrp="1"/>
          </p:cNvSpPr>
          <p:nvPr>
            <p:ph type="sldNum" sz="quarter" idx="5"/>
          </p:nvPr>
        </p:nvSpPr>
        <p:spPr/>
        <p:txBody>
          <a:bodyPr/>
          <a:lstStyle/>
          <a:p>
            <a:fld id="{3B589E02-94E9-4A45-8D85-C59261BDC660}" type="slidenum">
              <a:rPr lang="en-US" smtClean="0"/>
              <a:t>6</a:t>
            </a:fld>
            <a:endParaRPr lang="en-US"/>
          </a:p>
        </p:txBody>
      </p:sp>
    </p:spTree>
    <p:extLst>
      <p:ext uri="{BB962C8B-B14F-4D97-AF65-F5344CB8AC3E}">
        <p14:creationId xmlns:p14="http://schemas.microsoft.com/office/powerpoint/2010/main" val="916096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recognize the accessibility inequality in devices to readily monitor the multitude of air pollutants, such as carbon monoxide alarms, smoke alarms, air filters, and a multitude of smart devices in not only middle-low-income families, but also in developing countries that simply don’t have access to the same cooking devices such as our electric stoves and natural gas stoves, for example using animal dung to create a fire to cook, producing more methane gasses.</a:t>
            </a:r>
          </a:p>
          <a:p>
            <a:r>
              <a:rPr lang="en-US" dirty="0"/>
              <a:t>Furthermore, there are simply not enough data being presented in real time. While we have more data in areas such as the United States and Europe, other areas such as Japan, the Philippines, South Africa, even Canada does not sufficiently provide enough information.</a:t>
            </a:r>
          </a:p>
        </p:txBody>
      </p:sp>
      <p:sp>
        <p:nvSpPr>
          <p:cNvPr id="4" name="Slide Number Placeholder 3"/>
          <p:cNvSpPr>
            <a:spLocks noGrp="1"/>
          </p:cNvSpPr>
          <p:nvPr>
            <p:ph type="sldNum" sz="quarter" idx="5"/>
          </p:nvPr>
        </p:nvSpPr>
        <p:spPr/>
        <p:txBody>
          <a:bodyPr/>
          <a:lstStyle/>
          <a:p>
            <a:fld id="{3B589E02-94E9-4A45-8D85-C59261BDC660}" type="slidenum">
              <a:rPr lang="en-US" smtClean="0"/>
              <a:t>7</a:t>
            </a:fld>
            <a:endParaRPr lang="en-US"/>
          </a:p>
        </p:txBody>
      </p:sp>
    </p:spTree>
    <p:extLst>
      <p:ext uri="{BB962C8B-B14F-4D97-AF65-F5344CB8AC3E}">
        <p14:creationId xmlns:p14="http://schemas.microsoft.com/office/powerpoint/2010/main" val="181530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briefly summarize, the reason why we talk about this project is due our acknowledgement for their goals of accessible information. At an efficiently low cost, the project had implemented air quality monitoring devices spread across various </a:t>
            </a:r>
            <a:r>
              <a:rPr lang="en-US" dirty="0" err="1"/>
              <a:t>neighbourhoods</a:t>
            </a:r>
            <a:r>
              <a:rPr lang="en-US" dirty="0"/>
              <a:t> in London, UK, in order to combine their efforts with their devices, in hybrid with existing air quality data, as well as community monitoring. Essentially thinking ahead, the idea is with more data being presented, the greater ability it is for us to predict air quality patterns, which then also allows us to prevent further cause of pollution. In the interest of their project, they also openly share the blueprint of their devices for others to follow suit. While we didn’t want to create our project to focus solely on their product, we can at least acknowledge other existing organizations who also believe in making a difference to help the environment using technology.</a:t>
            </a:r>
          </a:p>
        </p:txBody>
      </p:sp>
      <p:sp>
        <p:nvSpPr>
          <p:cNvPr id="4" name="Slide Number Placeholder 3"/>
          <p:cNvSpPr>
            <a:spLocks noGrp="1"/>
          </p:cNvSpPr>
          <p:nvPr>
            <p:ph type="sldNum" sz="quarter" idx="5"/>
          </p:nvPr>
        </p:nvSpPr>
        <p:spPr/>
        <p:txBody>
          <a:bodyPr/>
          <a:lstStyle/>
          <a:p>
            <a:fld id="{3B589E02-94E9-4A45-8D85-C59261BDC660}" type="slidenum">
              <a:rPr lang="en-US" smtClean="0"/>
              <a:t>8</a:t>
            </a:fld>
            <a:endParaRPr lang="en-US"/>
          </a:p>
        </p:txBody>
      </p:sp>
    </p:spTree>
    <p:extLst>
      <p:ext uri="{BB962C8B-B14F-4D97-AF65-F5344CB8AC3E}">
        <p14:creationId xmlns:p14="http://schemas.microsoft.com/office/powerpoint/2010/main" val="1082180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Verdana" panose="020B0604030504040204" pitchFamily="34" charset="0"/>
                <a:ea typeface="Verdana" panose="020B0604030504040204" pitchFamily="34" charset="0"/>
                <a:cs typeface="Verdana" panose="020B0604030504040204" pitchFamily="34" charset="0"/>
              </a:rPr>
              <a:t>In conclusion, we believe our project aligns with at least a fun little idea of presenting public awareness in ties with obtaining basic access to air quality data, considering that open-source data would essentially be one small step closer to achieving cleaner air.</a:t>
            </a:r>
            <a:endParaRPr lang="en-US" dirty="0"/>
          </a:p>
        </p:txBody>
      </p:sp>
      <p:sp>
        <p:nvSpPr>
          <p:cNvPr id="4" name="Slide Number Placeholder 3"/>
          <p:cNvSpPr>
            <a:spLocks noGrp="1"/>
          </p:cNvSpPr>
          <p:nvPr>
            <p:ph type="sldNum" sz="quarter" idx="5"/>
          </p:nvPr>
        </p:nvSpPr>
        <p:spPr/>
        <p:txBody>
          <a:bodyPr/>
          <a:lstStyle/>
          <a:p>
            <a:fld id="{3B589E02-94E9-4A45-8D85-C59261BDC660}" type="slidenum">
              <a:rPr lang="en-US" smtClean="0"/>
              <a:t>9</a:t>
            </a:fld>
            <a:endParaRPr lang="en-US"/>
          </a:p>
        </p:txBody>
      </p:sp>
    </p:spTree>
    <p:extLst>
      <p:ext uri="{BB962C8B-B14F-4D97-AF65-F5344CB8AC3E}">
        <p14:creationId xmlns:p14="http://schemas.microsoft.com/office/powerpoint/2010/main" val="2177802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C43A76A3-ADC8-4477-8FC1-B9DD55D84908}" type="datetime1">
              <a:rPr lang="en-US" smtClean="0"/>
              <a:t>2/18/23</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385771533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6762538-DC4D-4667-96E5-B3278DDF8B12}" type="datetime1">
              <a:rPr lang="en-US" smtClean="0"/>
              <a:t>2/18/23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36366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5880548-5C08-4BE3-B63E-F2BB63B0B00C}" type="datetime1">
              <a:rPr lang="en-US" smtClean="0"/>
              <a:t>2/18/23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909596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E7F49BE-398D-479A-8A7E-5DDBCA61EDCB}" type="datetime1">
              <a:rPr lang="en-US" smtClean="0"/>
              <a:t>2/18/23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52890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CCD0C193-4974-4A1F-9C63-07D595E30D66}" type="datetime1">
              <a:rPr lang="en-US" smtClean="0"/>
              <a:t>2/18/23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47318028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701AA87F-28D4-4BF0-B81F-877A89DFD5AC}" type="datetime1">
              <a:rPr lang="en-US" smtClean="0"/>
              <a:t>2/18/23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87531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A8D24A4-5FEC-4062-8995-EB21925B3B40}" type="datetime1">
              <a:rPr lang="en-US" smtClean="0"/>
              <a:t>2/18/23</a:t>
            </a:fld>
            <a:endParaRPr lang="en-US" sz="1000" dirty="0"/>
          </a:p>
        </p:txBody>
      </p:sp>
      <p:sp>
        <p:nvSpPr>
          <p:cNvPr id="8" name="Footer Placeholder 7"/>
          <p:cNvSpPr>
            <a:spLocks noGrp="1"/>
          </p:cNvSpPr>
          <p:nvPr>
            <p:ph type="ftr" sz="quarter" idx="11"/>
          </p:nvPr>
        </p:nvSpPr>
        <p:spPr/>
        <p:txBody>
          <a:bodyPr/>
          <a:lstStyle/>
          <a:p>
            <a:endParaRPr lang="en-US" sz="1000"/>
          </a:p>
        </p:txBody>
      </p:sp>
      <p:sp>
        <p:nvSpPr>
          <p:cNvPr id="9" name="Slide Number Placeholder 8"/>
          <p:cNvSpPr>
            <a:spLocks noGrp="1"/>
          </p:cNvSpPr>
          <p:nvPr>
            <p:ph type="sldNum" sz="quarter" idx="12"/>
          </p:nvPr>
        </p:nvSpPr>
        <p:spPr/>
        <p:txBody>
          <a:bodyPr/>
          <a:lstStyle/>
          <a:p>
            <a:fld id="{35747434-7036-48DB-A148-6B3D8EE75CDA}" type="slidenum">
              <a:rPr lang="en-US" smtClean="0"/>
              <a:pPr/>
              <a:t>‹#›</a:t>
            </a:fld>
            <a:endParaRPr lang="en-US" sz="1000" dirty="0"/>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423160370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7AF6CA6-7293-4AA2-A0E0-A3BF4416E786}" type="datetime1">
              <a:rPr lang="en-US" smtClean="0"/>
              <a:t>2/18/23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26690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87016-7BCD-46FB-8EE3-AB6C369108B4}" type="datetime1">
              <a:rPr lang="en-US" smtClean="0"/>
              <a:t>2/18/23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03722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A1547011-1FFC-4EF8-9A2E-53B4AD2ADBD4}" type="datetime1">
              <a:rPr lang="en-US" smtClean="0"/>
              <a:t>2/18/23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44850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562EB47-45B4-4EF5-A743-B4885DD2F060}" type="datetime1">
              <a:rPr lang="en-US" smtClean="0"/>
              <a:t>2/18/23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3839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A8D24A4-5FEC-4062-8995-EB21925B3B40}" type="datetime1">
              <a:rPr lang="en-US" smtClean="0"/>
              <a:t>2/18/23</a:t>
            </a:fld>
            <a:endParaRPr lang="en-US" sz="1000"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sz="100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5747434-7036-48DB-A148-6B3D8EE75CDA}" type="slidenum">
              <a:rPr lang="en-US" smtClean="0"/>
              <a:pPr/>
              <a:t>‹#›</a:t>
            </a:fld>
            <a:endParaRPr lang="en-US" sz="1000" dirty="0"/>
          </a:p>
        </p:txBody>
      </p:sp>
    </p:spTree>
    <p:extLst>
      <p:ext uri="{BB962C8B-B14F-4D97-AF65-F5344CB8AC3E}">
        <p14:creationId xmlns:p14="http://schemas.microsoft.com/office/powerpoint/2010/main" val="1232857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eather.gc.ca/airquality/pages/index_e.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globalcleanair.org/blueprin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globalcleanair.org/blueprin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pic>
        <p:nvPicPr>
          <p:cNvPr id="4" name="Picture 3" descr="A blue abstract watercolor pattern on a white background">
            <a:extLst>
              <a:ext uri="{FF2B5EF4-FFF2-40B4-BE49-F238E27FC236}">
                <a16:creationId xmlns:a16="http://schemas.microsoft.com/office/drawing/2014/main" id="{34736A5B-F19B-9A6C-D1BE-86BDE733F043}"/>
              </a:ext>
            </a:extLst>
          </p:cNvPr>
          <p:cNvPicPr>
            <a:picLocks noChangeAspect="1"/>
          </p:cNvPicPr>
          <p:nvPr/>
        </p:nvPicPr>
        <p:blipFill rotWithShape="1">
          <a:blip r:embed="rId2">
            <a:duotone>
              <a:schemeClr val="bg2">
                <a:shade val="45000"/>
                <a:satMod val="135000"/>
              </a:schemeClr>
              <a:prstClr val="white"/>
            </a:duotone>
          </a:blip>
          <a:srcRect l="15882" r="24784" b="-1"/>
          <a:stretch/>
        </p:blipFill>
        <p:spPr>
          <a:xfrm>
            <a:off x="6096000" y="10"/>
            <a:ext cx="6096000" cy="6857990"/>
          </a:xfrm>
          <a:prstGeom prst="rect">
            <a:avLst/>
          </a:prstGeom>
        </p:spPr>
      </p:pic>
      <p:sp>
        <p:nvSpPr>
          <p:cNvPr id="2" name="Title 1">
            <a:extLst>
              <a:ext uri="{FF2B5EF4-FFF2-40B4-BE49-F238E27FC236}">
                <a16:creationId xmlns:a16="http://schemas.microsoft.com/office/drawing/2014/main" id="{46B8A411-B96D-8290-98BB-BD0345DEE494}"/>
              </a:ext>
            </a:extLst>
          </p:cNvPr>
          <p:cNvSpPr>
            <a:spLocks noGrp="1"/>
          </p:cNvSpPr>
          <p:nvPr>
            <p:ph type="ctrTitle"/>
          </p:nvPr>
        </p:nvSpPr>
        <p:spPr>
          <a:xfrm>
            <a:off x="1600200" y="2386744"/>
            <a:ext cx="8991600" cy="1645920"/>
          </a:xfrm>
          <a:solidFill>
            <a:srgbClr val="FFFFFF"/>
          </a:solidFill>
        </p:spPr>
        <p:txBody>
          <a:bodyPr>
            <a:normAutofit/>
          </a:bodyPr>
          <a:lstStyle/>
          <a:p>
            <a:r>
              <a:rPr lang="en-US" dirty="0"/>
              <a:t>Air aware</a:t>
            </a:r>
          </a:p>
        </p:txBody>
      </p:sp>
      <p:sp>
        <p:nvSpPr>
          <p:cNvPr id="3" name="Subtitle 2">
            <a:extLst>
              <a:ext uri="{FF2B5EF4-FFF2-40B4-BE49-F238E27FC236}">
                <a16:creationId xmlns:a16="http://schemas.microsoft.com/office/drawing/2014/main" id="{836307F1-3974-A9E9-129C-7AC3930646FF}"/>
              </a:ext>
            </a:extLst>
          </p:cNvPr>
          <p:cNvSpPr>
            <a:spLocks noGrp="1"/>
          </p:cNvSpPr>
          <p:nvPr>
            <p:ph type="subTitle" idx="1"/>
          </p:nvPr>
        </p:nvSpPr>
        <p:spPr>
          <a:xfrm>
            <a:off x="2695194" y="4352544"/>
            <a:ext cx="6801612" cy="1239894"/>
          </a:xfrm>
        </p:spPr>
        <p:txBody>
          <a:bodyPr>
            <a:normAutofit/>
          </a:bodyPr>
          <a:lstStyle/>
          <a:p>
            <a:r>
              <a:rPr lang="en-US"/>
              <a:t>TEAM TIMBIT</a:t>
            </a:r>
          </a:p>
        </p:txBody>
      </p:sp>
    </p:spTree>
    <p:extLst>
      <p:ext uri="{BB962C8B-B14F-4D97-AF65-F5344CB8AC3E}">
        <p14:creationId xmlns:p14="http://schemas.microsoft.com/office/powerpoint/2010/main" val="310456593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bstract watercolor pattern on a white background">
            <a:extLst>
              <a:ext uri="{FF2B5EF4-FFF2-40B4-BE49-F238E27FC236}">
                <a16:creationId xmlns:a16="http://schemas.microsoft.com/office/drawing/2014/main" id="{34736A5B-F19B-9A6C-D1BE-86BDE733F043}"/>
              </a:ext>
            </a:extLst>
          </p:cNvPr>
          <p:cNvPicPr>
            <a:picLocks noChangeAspect="1"/>
          </p:cNvPicPr>
          <p:nvPr/>
        </p:nvPicPr>
        <p:blipFill rotWithShape="1">
          <a:blip r:embed="rId2">
            <a:duotone>
              <a:schemeClr val="bg2">
                <a:shade val="45000"/>
                <a:satMod val="135000"/>
              </a:schemeClr>
              <a:prstClr val="white"/>
            </a:duotone>
          </a:blip>
          <a:srcRect l="15882" r="24784" b="-1"/>
          <a:stretch/>
        </p:blipFill>
        <p:spPr>
          <a:xfrm>
            <a:off x="6096000" y="10"/>
            <a:ext cx="6096000" cy="6857990"/>
          </a:xfrm>
          <a:prstGeom prst="rect">
            <a:avLst/>
          </a:prstGeom>
        </p:spPr>
      </p:pic>
      <p:sp>
        <p:nvSpPr>
          <p:cNvPr id="2" name="Title 1">
            <a:extLst>
              <a:ext uri="{FF2B5EF4-FFF2-40B4-BE49-F238E27FC236}">
                <a16:creationId xmlns:a16="http://schemas.microsoft.com/office/drawing/2014/main" id="{46B8A411-B96D-8290-98BB-BD0345DEE494}"/>
              </a:ext>
            </a:extLst>
          </p:cNvPr>
          <p:cNvSpPr>
            <a:spLocks noGrp="1"/>
          </p:cNvSpPr>
          <p:nvPr>
            <p:ph type="ctrTitle"/>
          </p:nvPr>
        </p:nvSpPr>
        <p:spPr>
          <a:xfrm>
            <a:off x="1600200" y="2386744"/>
            <a:ext cx="8991600" cy="1645920"/>
          </a:xfrm>
          <a:solidFill>
            <a:srgbClr val="FFFFFF"/>
          </a:solidFill>
        </p:spPr>
        <p:txBody>
          <a:bodyPr>
            <a:normAutofit/>
          </a:bodyPr>
          <a:lstStyle/>
          <a:p>
            <a:r>
              <a:rPr lang="en-US" dirty="0"/>
              <a:t>Questions?</a:t>
            </a:r>
          </a:p>
        </p:txBody>
      </p:sp>
      <p:sp>
        <p:nvSpPr>
          <p:cNvPr id="3" name="Subtitle 2">
            <a:extLst>
              <a:ext uri="{FF2B5EF4-FFF2-40B4-BE49-F238E27FC236}">
                <a16:creationId xmlns:a16="http://schemas.microsoft.com/office/drawing/2014/main" id="{836307F1-3974-A9E9-129C-7AC3930646FF}"/>
              </a:ext>
            </a:extLst>
          </p:cNvPr>
          <p:cNvSpPr>
            <a:spLocks noGrp="1"/>
          </p:cNvSpPr>
          <p:nvPr>
            <p:ph type="subTitle" idx="1"/>
          </p:nvPr>
        </p:nvSpPr>
        <p:spPr>
          <a:xfrm>
            <a:off x="2695194" y="4352544"/>
            <a:ext cx="6801612" cy="1239894"/>
          </a:xfrm>
        </p:spPr>
        <p:txBody>
          <a:bodyPr>
            <a:normAutofit/>
          </a:bodyPr>
          <a:lstStyle/>
          <a:p>
            <a:r>
              <a:rPr lang="en-US" dirty="0"/>
              <a:t>THANK YOU!</a:t>
            </a:r>
          </a:p>
        </p:txBody>
      </p:sp>
    </p:spTree>
    <p:extLst>
      <p:ext uri="{BB962C8B-B14F-4D97-AF65-F5344CB8AC3E}">
        <p14:creationId xmlns:p14="http://schemas.microsoft.com/office/powerpoint/2010/main" val="584218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pic>
        <p:nvPicPr>
          <p:cNvPr id="4" name="Picture 3" descr="A blue abstract watercolor pattern on a white background">
            <a:extLst>
              <a:ext uri="{FF2B5EF4-FFF2-40B4-BE49-F238E27FC236}">
                <a16:creationId xmlns:a16="http://schemas.microsoft.com/office/drawing/2014/main" id="{34736A5B-F19B-9A6C-D1BE-86BDE733F043}"/>
              </a:ext>
            </a:extLst>
          </p:cNvPr>
          <p:cNvPicPr>
            <a:picLocks noChangeAspect="1"/>
          </p:cNvPicPr>
          <p:nvPr/>
        </p:nvPicPr>
        <p:blipFill rotWithShape="1">
          <a:blip r:embed="rId3">
            <a:duotone>
              <a:schemeClr val="bg2">
                <a:shade val="45000"/>
                <a:satMod val="135000"/>
              </a:schemeClr>
              <a:prstClr val="white"/>
            </a:duotone>
          </a:blip>
          <a:srcRect l="15882" r="24784" b="-1"/>
          <a:stretch/>
        </p:blipFill>
        <p:spPr>
          <a:xfrm>
            <a:off x="6096000" y="10"/>
            <a:ext cx="6096000" cy="6857990"/>
          </a:xfrm>
          <a:prstGeom prst="rect">
            <a:avLst/>
          </a:prstGeom>
        </p:spPr>
      </p:pic>
      <p:sp>
        <p:nvSpPr>
          <p:cNvPr id="2" name="Title 1">
            <a:extLst>
              <a:ext uri="{FF2B5EF4-FFF2-40B4-BE49-F238E27FC236}">
                <a16:creationId xmlns:a16="http://schemas.microsoft.com/office/drawing/2014/main" id="{46B8A411-B96D-8290-98BB-BD0345DEE494}"/>
              </a:ext>
            </a:extLst>
          </p:cNvPr>
          <p:cNvSpPr>
            <a:spLocks noGrp="1"/>
          </p:cNvSpPr>
          <p:nvPr>
            <p:ph type="ctrTitle"/>
          </p:nvPr>
        </p:nvSpPr>
        <p:spPr>
          <a:xfrm>
            <a:off x="8962022" y="4972491"/>
            <a:ext cx="2927195" cy="1645920"/>
          </a:xfrm>
          <a:solidFill>
            <a:srgbClr val="FFFFFF"/>
          </a:solidFill>
        </p:spPr>
        <p:txBody>
          <a:bodyPr>
            <a:normAutofit/>
          </a:bodyPr>
          <a:lstStyle/>
          <a:p>
            <a:r>
              <a:rPr lang="en-US" dirty="0"/>
              <a:t>Team </a:t>
            </a:r>
            <a:r>
              <a:rPr lang="en-US" dirty="0" err="1"/>
              <a:t>timbit</a:t>
            </a:r>
            <a:endParaRPr lang="en-US" dirty="0"/>
          </a:p>
        </p:txBody>
      </p:sp>
      <p:sp>
        <p:nvSpPr>
          <p:cNvPr id="3" name="Subtitle 2">
            <a:extLst>
              <a:ext uri="{FF2B5EF4-FFF2-40B4-BE49-F238E27FC236}">
                <a16:creationId xmlns:a16="http://schemas.microsoft.com/office/drawing/2014/main" id="{836307F1-3974-A9E9-129C-7AC3930646FF}"/>
              </a:ext>
            </a:extLst>
          </p:cNvPr>
          <p:cNvSpPr>
            <a:spLocks noGrp="1"/>
          </p:cNvSpPr>
          <p:nvPr>
            <p:ph type="subTitle" idx="1"/>
          </p:nvPr>
        </p:nvSpPr>
        <p:spPr>
          <a:xfrm>
            <a:off x="302783" y="2739379"/>
            <a:ext cx="5490434" cy="2233112"/>
          </a:xfrm>
        </p:spPr>
        <p:txBody>
          <a:bodyPr>
            <a:normAutofit/>
          </a:bodyPr>
          <a:lstStyle/>
          <a:p>
            <a:pPr algn="l"/>
            <a:r>
              <a:rPr lang="en-US" dirty="0">
                <a:latin typeface="Verdana" panose="020B0604030504040204" pitchFamily="34" charset="0"/>
                <a:ea typeface="Verdana" panose="020B0604030504040204" pitchFamily="34" charset="0"/>
                <a:cs typeface="Verdana" panose="020B0604030504040204" pitchFamily="34" charset="0"/>
              </a:rPr>
              <a:t>This is our first hackathon!</a:t>
            </a:r>
          </a:p>
          <a:p>
            <a:pPr marL="800100" lvl="1" indent="-342900" algn="l">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What did we experience?</a:t>
            </a:r>
          </a:p>
          <a:p>
            <a:pPr marL="800100" lvl="1" indent="-342900" algn="l">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What did we was our takeaway?</a:t>
            </a:r>
          </a:p>
          <a:p>
            <a:pPr marL="800100" lvl="1" indent="-342900" algn="l">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What was our finished product?</a:t>
            </a:r>
          </a:p>
        </p:txBody>
      </p:sp>
    </p:spTree>
    <p:extLst>
      <p:ext uri="{BB962C8B-B14F-4D97-AF65-F5344CB8AC3E}">
        <p14:creationId xmlns:p14="http://schemas.microsoft.com/office/powerpoint/2010/main" val="160958738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pic>
        <p:nvPicPr>
          <p:cNvPr id="4" name="Picture 3" descr="A blue abstract watercolor pattern on a white background">
            <a:extLst>
              <a:ext uri="{FF2B5EF4-FFF2-40B4-BE49-F238E27FC236}">
                <a16:creationId xmlns:a16="http://schemas.microsoft.com/office/drawing/2014/main" id="{34736A5B-F19B-9A6C-D1BE-86BDE733F043}"/>
              </a:ext>
            </a:extLst>
          </p:cNvPr>
          <p:cNvPicPr>
            <a:picLocks noChangeAspect="1"/>
          </p:cNvPicPr>
          <p:nvPr/>
        </p:nvPicPr>
        <p:blipFill rotWithShape="1">
          <a:blip r:embed="rId3">
            <a:duotone>
              <a:schemeClr val="bg2">
                <a:shade val="45000"/>
                <a:satMod val="135000"/>
              </a:schemeClr>
              <a:prstClr val="white"/>
            </a:duotone>
          </a:blip>
          <a:srcRect l="15882" r="24784" b="-1"/>
          <a:stretch/>
        </p:blipFill>
        <p:spPr>
          <a:xfrm>
            <a:off x="6096000" y="10"/>
            <a:ext cx="6096000" cy="6857990"/>
          </a:xfrm>
          <a:prstGeom prst="rect">
            <a:avLst/>
          </a:prstGeom>
        </p:spPr>
      </p:pic>
      <p:sp>
        <p:nvSpPr>
          <p:cNvPr id="2" name="Title 1">
            <a:extLst>
              <a:ext uri="{FF2B5EF4-FFF2-40B4-BE49-F238E27FC236}">
                <a16:creationId xmlns:a16="http://schemas.microsoft.com/office/drawing/2014/main" id="{46B8A411-B96D-8290-98BB-BD0345DEE494}"/>
              </a:ext>
            </a:extLst>
          </p:cNvPr>
          <p:cNvSpPr>
            <a:spLocks noGrp="1"/>
          </p:cNvSpPr>
          <p:nvPr>
            <p:ph type="ctrTitle"/>
          </p:nvPr>
        </p:nvSpPr>
        <p:spPr>
          <a:xfrm>
            <a:off x="8962022" y="4972491"/>
            <a:ext cx="2927195" cy="1645920"/>
          </a:xfrm>
          <a:solidFill>
            <a:srgbClr val="FFFFFF"/>
          </a:solidFill>
        </p:spPr>
        <p:txBody>
          <a:bodyPr>
            <a:normAutofit/>
          </a:bodyPr>
          <a:lstStyle/>
          <a:p>
            <a:r>
              <a:rPr lang="en-US" dirty="0"/>
              <a:t>Team </a:t>
            </a:r>
            <a:r>
              <a:rPr lang="en-US" dirty="0" err="1"/>
              <a:t>timbit</a:t>
            </a:r>
            <a:endParaRPr lang="en-US" dirty="0"/>
          </a:p>
        </p:txBody>
      </p:sp>
      <p:sp>
        <p:nvSpPr>
          <p:cNvPr id="3" name="Subtitle 2">
            <a:extLst>
              <a:ext uri="{FF2B5EF4-FFF2-40B4-BE49-F238E27FC236}">
                <a16:creationId xmlns:a16="http://schemas.microsoft.com/office/drawing/2014/main" id="{836307F1-3974-A9E9-129C-7AC3930646FF}"/>
              </a:ext>
            </a:extLst>
          </p:cNvPr>
          <p:cNvSpPr>
            <a:spLocks noGrp="1"/>
          </p:cNvSpPr>
          <p:nvPr>
            <p:ph type="subTitle" idx="1"/>
          </p:nvPr>
        </p:nvSpPr>
        <p:spPr>
          <a:xfrm>
            <a:off x="302783" y="2980019"/>
            <a:ext cx="5490434" cy="2244263"/>
          </a:xfrm>
        </p:spPr>
        <p:txBody>
          <a:bodyPr>
            <a:normAutofit/>
          </a:bodyPr>
          <a:lstStyle/>
          <a:p>
            <a:pPr marL="342900" indent="-342900" algn="l">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Attention to awareness</a:t>
            </a:r>
          </a:p>
          <a:p>
            <a:pPr marL="342900" indent="-342900" algn="l">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Attention to accessibility </a:t>
            </a:r>
          </a:p>
          <a:p>
            <a:pPr marL="342900" indent="-342900" algn="l">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Our limitations and what we used</a:t>
            </a:r>
          </a:p>
        </p:txBody>
      </p:sp>
    </p:spTree>
    <p:extLst>
      <p:ext uri="{BB962C8B-B14F-4D97-AF65-F5344CB8AC3E}">
        <p14:creationId xmlns:p14="http://schemas.microsoft.com/office/powerpoint/2010/main" val="278841691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pic>
        <p:nvPicPr>
          <p:cNvPr id="4" name="Picture 3" descr="A blue abstract watercolor pattern on a white background">
            <a:extLst>
              <a:ext uri="{FF2B5EF4-FFF2-40B4-BE49-F238E27FC236}">
                <a16:creationId xmlns:a16="http://schemas.microsoft.com/office/drawing/2014/main" id="{34736A5B-F19B-9A6C-D1BE-86BDE733F043}"/>
              </a:ext>
            </a:extLst>
          </p:cNvPr>
          <p:cNvPicPr>
            <a:picLocks noChangeAspect="1"/>
          </p:cNvPicPr>
          <p:nvPr/>
        </p:nvPicPr>
        <p:blipFill rotWithShape="1">
          <a:blip r:embed="rId3">
            <a:duotone>
              <a:schemeClr val="bg2">
                <a:shade val="45000"/>
                <a:satMod val="135000"/>
              </a:schemeClr>
              <a:prstClr val="white"/>
            </a:duotone>
          </a:blip>
          <a:srcRect l="15882" r="24784" b="-1"/>
          <a:stretch/>
        </p:blipFill>
        <p:spPr>
          <a:xfrm>
            <a:off x="6096000" y="10"/>
            <a:ext cx="6096000" cy="6857990"/>
          </a:xfrm>
          <a:prstGeom prst="rect">
            <a:avLst/>
          </a:prstGeom>
        </p:spPr>
      </p:pic>
      <p:sp>
        <p:nvSpPr>
          <p:cNvPr id="2" name="Title 1">
            <a:extLst>
              <a:ext uri="{FF2B5EF4-FFF2-40B4-BE49-F238E27FC236}">
                <a16:creationId xmlns:a16="http://schemas.microsoft.com/office/drawing/2014/main" id="{46B8A411-B96D-8290-98BB-BD0345DEE494}"/>
              </a:ext>
            </a:extLst>
          </p:cNvPr>
          <p:cNvSpPr>
            <a:spLocks noGrp="1"/>
          </p:cNvSpPr>
          <p:nvPr>
            <p:ph type="ctrTitle"/>
          </p:nvPr>
        </p:nvSpPr>
        <p:spPr>
          <a:xfrm>
            <a:off x="8962022" y="4972491"/>
            <a:ext cx="2927195" cy="1645920"/>
          </a:xfrm>
          <a:solidFill>
            <a:srgbClr val="FFFFFF"/>
          </a:solidFill>
        </p:spPr>
        <p:txBody>
          <a:bodyPr>
            <a:normAutofit/>
          </a:bodyPr>
          <a:lstStyle/>
          <a:p>
            <a:r>
              <a:rPr lang="en-US" dirty="0"/>
              <a:t>Team </a:t>
            </a:r>
            <a:r>
              <a:rPr lang="en-US" dirty="0" err="1"/>
              <a:t>timbit</a:t>
            </a:r>
            <a:endParaRPr lang="en-US" dirty="0"/>
          </a:p>
        </p:txBody>
      </p:sp>
      <p:sp>
        <p:nvSpPr>
          <p:cNvPr id="3" name="Subtitle 2">
            <a:extLst>
              <a:ext uri="{FF2B5EF4-FFF2-40B4-BE49-F238E27FC236}">
                <a16:creationId xmlns:a16="http://schemas.microsoft.com/office/drawing/2014/main" id="{836307F1-3974-A9E9-129C-7AC3930646FF}"/>
              </a:ext>
            </a:extLst>
          </p:cNvPr>
          <p:cNvSpPr>
            <a:spLocks noGrp="1"/>
          </p:cNvSpPr>
          <p:nvPr>
            <p:ph type="subTitle" idx="1"/>
          </p:nvPr>
        </p:nvSpPr>
        <p:spPr>
          <a:xfrm>
            <a:off x="302783" y="2706877"/>
            <a:ext cx="5490434" cy="3080605"/>
          </a:xfrm>
        </p:spPr>
        <p:txBody>
          <a:bodyPr>
            <a:normAutofit/>
          </a:bodyPr>
          <a:lstStyle/>
          <a:p>
            <a:pPr marL="342900" indent="-342900" algn="l">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With </a:t>
            </a:r>
            <a:r>
              <a:rPr lang="en-US" dirty="0" err="1">
                <a:latin typeface="Verdana" panose="020B0604030504040204" pitchFamily="34" charset="0"/>
                <a:ea typeface="Verdana" panose="020B0604030504040204" pitchFamily="34" charset="0"/>
                <a:cs typeface="Verdana" panose="020B0604030504040204" pitchFamily="34" charset="0"/>
              </a:rPr>
              <a:t>Autocode</a:t>
            </a:r>
            <a:r>
              <a:rPr lang="en-US" dirty="0">
                <a:latin typeface="Verdana" panose="020B0604030504040204" pitchFamily="34" charset="0"/>
                <a:ea typeface="Verdana" panose="020B0604030504040204" pitchFamily="34" charset="0"/>
                <a:cs typeface="Verdana" panose="020B0604030504040204" pitchFamily="34" charset="0"/>
              </a:rPr>
              <a:t>, we created Air Aware</a:t>
            </a:r>
          </a:p>
          <a:p>
            <a:pPr marL="342900" indent="-342900" algn="l">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Let’s talk more about the app!</a:t>
            </a:r>
          </a:p>
          <a:p>
            <a:pPr marL="342900" indent="-342900" algn="l">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Input command !aa + city in Canada (from </a:t>
            </a:r>
            <a:r>
              <a:rPr lang="en-US" dirty="0">
                <a:latin typeface="Verdana" panose="020B0604030504040204" pitchFamily="34" charset="0"/>
                <a:ea typeface="Verdana" panose="020B0604030504040204" pitchFamily="34" charset="0"/>
                <a:cs typeface="Verdana" panose="020B0604030504040204" pitchFamily="34" charset="0"/>
                <a:hlinkClick r:id="rId4"/>
              </a:rPr>
              <a:t>weather.gc.ca</a:t>
            </a:r>
            <a:r>
              <a:rPr lang="en-US" dirty="0">
                <a:latin typeface="Verdana" panose="020B0604030504040204" pitchFamily="34" charset="0"/>
                <a:ea typeface="Verdana" panose="020B0604030504040204" pitchFamily="34" charset="0"/>
                <a:cs typeface="Verdana" panose="020B0604030504040204" pitchFamily="34" charset="0"/>
              </a:rPr>
              <a:t>) </a:t>
            </a:r>
          </a:p>
          <a:p>
            <a:pPr marL="342900" indent="-342900" algn="l">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Output image with our suggestion generator for the user</a:t>
            </a:r>
          </a:p>
        </p:txBody>
      </p:sp>
    </p:spTree>
    <p:extLst>
      <p:ext uri="{BB962C8B-B14F-4D97-AF65-F5344CB8AC3E}">
        <p14:creationId xmlns:p14="http://schemas.microsoft.com/office/powerpoint/2010/main" val="333722001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pic>
        <p:nvPicPr>
          <p:cNvPr id="4" name="Picture 3" descr="A blue abstract watercolor pattern on a white background">
            <a:extLst>
              <a:ext uri="{FF2B5EF4-FFF2-40B4-BE49-F238E27FC236}">
                <a16:creationId xmlns:a16="http://schemas.microsoft.com/office/drawing/2014/main" id="{34736A5B-F19B-9A6C-D1BE-86BDE733F043}"/>
              </a:ext>
            </a:extLst>
          </p:cNvPr>
          <p:cNvPicPr>
            <a:picLocks noChangeAspect="1"/>
          </p:cNvPicPr>
          <p:nvPr/>
        </p:nvPicPr>
        <p:blipFill rotWithShape="1">
          <a:blip r:embed="rId3">
            <a:duotone>
              <a:schemeClr val="bg2">
                <a:shade val="45000"/>
                <a:satMod val="135000"/>
              </a:schemeClr>
              <a:prstClr val="white"/>
            </a:duotone>
          </a:blip>
          <a:srcRect l="15882" r="24784" b="-1"/>
          <a:stretch/>
        </p:blipFill>
        <p:spPr>
          <a:xfrm>
            <a:off x="6096000" y="10"/>
            <a:ext cx="6096000" cy="6857990"/>
          </a:xfrm>
          <a:prstGeom prst="rect">
            <a:avLst/>
          </a:prstGeom>
        </p:spPr>
      </p:pic>
      <p:sp>
        <p:nvSpPr>
          <p:cNvPr id="2" name="Title 1">
            <a:extLst>
              <a:ext uri="{FF2B5EF4-FFF2-40B4-BE49-F238E27FC236}">
                <a16:creationId xmlns:a16="http://schemas.microsoft.com/office/drawing/2014/main" id="{46B8A411-B96D-8290-98BB-BD0345DEE494}"/>
              </a:ext>
            </a:extLst>
          </p:cNvPr>
          <p:cNvSpPr>
            <a:spLocks noGrp="1"/>
          </p:cNvSpPr>
          <p:nvPr>
            <p:ph type="ctrTitle"/>
          </p:nvPr>
        </p:nvSpPr>
        <p:spPr>
          <a:xfrm>
            <a:off x="8962022" y="4972491"/>
            <a:ext cx="2927195" cy="1645920"/>
          </a:xfrm>
          <a:solidFill>
            <a:srgbClr val="FFFFFF"/>
          </a:solidFill>
        </p:spPr>
        <p:txBody>
          <a:bodyPr>
            <a:normAutofit/>
          </a:bodyPr>
          <a:lstStyle/>
          <a:p>
            <a:r>
              <a:rPr lang="en-US" dirty="0"/>
              <a:t>Team </a:t>
            </a:r>
            <a:r>
              <a:rPr lang="en-US" dirty="0" err="1"/>
              <a:t>timbit</a:t>
            </a:r>
            <a:endParaRPr lang="en-US" dirty="0"/>
          </a:p>
        </p:txBody>
      </p:sp>
      <p:sp>
        <p:nvSpPr>
          <p:cNvPr id="3" name="Subtitle 2">
            <a:extLst>
              <a:ext uri="{FF2B5EF4-FFF2-40B4-BE49-F238E27FC236}">
                <a16:creationId xmlns:a16="http://schemas.microsoft.com/office/drawing/2014/main" id="{836307F1-3974-A9E9-129C-7AC3930646FF}"/>
              </a:ext>
            </a:extLst>
          </p:cNvPr>
          <p:cNvSpPr>
            <a:spLocks noGrp="1"/>
          </p:cNvSpPr>
          <p:nvPr>
            <p:ph type="subTitle" idx="1"/>
          </p:nvPr>
        </p:nvSpPr>
        <p:spPr>
          <a:xfrm>
            <a:off x="0" y="3028542"/>
            <a:ext cx="6281530" cy="1444244"/>
          </a:xfrm>
        </p:spPr>
        <p:txBody>
          <a:bodyPr>
            <a:normAutofit fontScale="92500"/>
          </a:bodyPr>
          <a:lstStyle/>
          <a:p>
            <a:pPr marL="342900" indent="-342900" algn="l">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If the city is not recognized, bot will return N/A </a:t>
            </a:r>
          </a:p>
          <a:p>
            <a:pPr marL="342900" indent="-342900" algn="l">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Also, will return a link to a blueprint to a project called the </a:t>
            </a:r>
            <a:r>
              <a:rPr lang="en-US" dirty="0">
                <a:latin typeface="Verdana" panose="020B0604030504040204" pitchFamily="34" charset="0"/>
                <a:ea typeface="Verdana" panose="020B0604030504040204" pitchFamily="34" charset="0"/>
                <a:cs typeface="Verdana" panose="020B0604030504040204" pitchFamily="34" charset="0"/>
                <a:hlinkClick r:id="rId4"/>
              </a:rPr>
              <a:t>Breathe London Pilot Project</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7219094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pic>
        <p:nvPicPr>
          <p:cNvPr id="4" name="Picture 3" descr="A blue abstract watercolor pattern on a white background">
            <a:extLst>
              <a:ext uri="{FF2B5EF4-FFF2-40B4-BE49-F238E27FC236}">
                <a16:creationId xmlns:a16="http://schemas.microsoft.com/office/drawing/2014/main" id="{34736A5B-F19B-9A6C-D1BE-86BDE733F043}"/>
              </a:ext>
            </a:extLst>
          </p:cNvPr>
          <p:cNvPicPr>
            <a:picLocks noChangeAspect="1"/>
          </p:cNvPicPr>
          <p:nvPr/>
        </p:nvPicPr>
        <p:blipFill rotWithShape="1">
          <a:blip r:embed="rId3">
            <a:duotone>
              <a:schemeClr val="bg2">
                <a:shade val="45000"/>
                <a:satMod val="135000"/>
              </a:schemeClr>
              <a:prstClr val="white"/>
            </a:duotone>
          </a:blip>
          <a:srcRect l="15882" r="24784" b="-1"/>
          <a:stretch/>
        </p:blipFill>
        <p:spPr>
          <a:xfrm>
            <a:off x="6096000" y="10"/>
            <a:ext cx="6096000" cy="6857990"/>
          </a:xfrm>
          <a:prstGeom prst="rect">
            <a:avLst/>
          </a:prstGeom>
        </p:spPr>
      </p:pic>
      <p:sp>
        <p:nvSpPr>
          <p:cNvPr id="2" name="Title 1">
            <a:extLst>
              <a:ext uri="{FF2B5EF4-FFF2-40B4-BE49-F238E27FC236}">
                <a16:creationId xmlns:a16="http://schemas.microsoft.com/office/drawing/2014/main" id="{46B8A411-B96D-8290-98BB-BD0345DEE494}"/>
              </a:ext>
            </a:extLst>
          </p:cNvPr>
          <p:cNvSpPr>
            <a:spLocks noGrp="1"/>
          </p:cNvSpPr>
          <p:nvPr>
            <p:ph type="ctrTitle"/>
          </p:nvPr>
        </p:nvSpPr>
        <p:spPr>
          <a:xfrm>
            <a:off x="8962022" y="4972491"/>
            <a:ext cx="2927195" cy="1645920"/>
          </a:xfrm>
          <a:solidFill>
            <a:srgbClr val="FFFFFF"/>
          </a:solidFill>
        </p:spPr>
        <p:txBody>
          <a:bodyPr>
            <a:normAutofit/>
          </a:bodyPr>
          <a:lstStyle/>
          <a:p>
            <a:r>
              <a:rPr lang="en-US" dirty="0"/>
              <a:t>Team </a:t>
            </a:r>
            <a:r>
              <a:rPr lang="en-US" dirty="0" err="1"/>
              <a:t>timbit</a:t>
            </a:r>
            <a:endParaRPr lang="en-US" dirty="0"/>
          </a:p>
        </p:txBody>
      </p:sp>
      <p:sp>
        <p:nvSpPr>
          <p:cNvPr id="3" name="Subtitle 2">
            <a:extLst>
              <a:ext uri="{FF2B5EF4-FFF2-40B4-BE49-F238E27FC236}">
                <a16:creationId xmlns:a16="http://schemas.microsoft.com/office/drawing/2014/main" id="{836307F1-3974-A9E9-129C-7AC3930646FF}"/>
              </a:ext>
            </a:extLst>
          </p:cNvPr>
          <p:cNvSpPr>
            <a:spLocks noGrp="1"/>
          </p:cNvSpPr>
          <p:nvPr>
            <p:ph type="subTitle" idx="1"/>
          </p:nvPr>
        </p:nvSpPr>
        <p:spPr>
          <a:xfrm>
            <a:off x="302783" y="2826358"/>
            <a:ext cx="5490434" cy="2500742"/>
          </a:xfrm>
        </p:spPr>
        <p:txBody>
          <a:bodyPr>
            <a:normAutofit lnSpcReduction="10000"/>
          </a:bodyPr>
          <a:lstStyle/>
          <a:p>
            <a:pPr marL="342900" indent="-342900" algn="l">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With more years and a wider skill set, we would</a:t>
            </a:r>
          </a:p>
          <a:p>
            <a:pPr marL="800100" lvl="1" indent="-342900" algn="l">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Broaden our data pool with other available web apps</a:t>
            </a:r>
          </a:p>
          <a:p>
            <a:pPr marL="800100" lvl="1" indent="-342900" algn="l">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Use an API and Twilio</a:t>
            </a:r>
          </a:p>
          <a:p>
            <a:pPr marL="800100" lvl="1" indent="-342900" algn="l">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Address accessibility and </a:t>
            </a:r>
            <a:r>
              <a:rPr lang="en-US" dirty="0">
                <a:latin typeface="Verdana" panose="020B0604030504040204" pitchFamily="34" charset="0"/>
                <a:ea typeface="Verdana" panose="020B0604030504040204" pitchFamily="34" charset="0"/>
                <a:cs typeface="Verdana" panose="020B0604030504040204" pitchFamily="34" charset="0"/>
                <a:hlinkClick r:id="rId4"/>
              </a:rPr>
              <a:t>Pilot Project</a:t>
            </a:r>
            <a:endParaRPr lang="en-US" dirty="0">
              <a:latin typeface="Verdana" panose="020B0604030504040204" pitchFamily="34" charset="0"/>
              <a:ea typeface="Verdana" panose="020B0604030504040204" pitchFamily="34" charset="0"/>
              <a:cs typeface="Verdana" panose="020B0604030504040204" pitchFamily="34" charset="0"/>
            </a:endParaRPr>
          </a:p>
          <a:p>
            <a:pPr marL="800100" lvl="1" indent="-342900" algn="l">
              <a:buFont typeface="Arial" panose="020B0604020202020204" pitchFamily="34" charset="0"/>
              <a:buChar char="•"/>
            </a:pP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9475206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pic>
        <p:nvPicPr>
          <p:cNvPr id="4" name="Picture 3" descr="A blue abstract watercolor pattern on a white background">
            <a:extLst>
              <a:ext uri="{FF2B5EF4-FFF2-40B4-BE49-F238E27FC236}">
                <a16:creationId xmlns:a16="http://schemas.microsoft.com/office/drawing/2014/main" id="{34736A5B-F19B-9A6C-D1BE-86BDE733F043}"/>
              </a:ext>
            </a:extLst>
          </p:cNvPr>
          <p:cNvPicPr>
            <a:picLocks noChangeAspect="1"/>
          </p:cNvPicPr>
          <p:nvPr/>
        </p:nvPicPr>
        <p:blipFill rotWithShape="1">
          <a:blip r:embed="rId3">
            <a:duotone>
              <a:schemeClr val="bg2">
                <a:shade val="45000"/>
                <a:satMod val="135000"/>
              </a:schemeClr>
              <a:prstClr val="white"/>
            </a:duotone>
          </a:blip>
          <a:srcRect l="15882" r="24784" b="-1"/>
          <a:stretch/>
        </p:blipFill>
        <p:spPr>
          <a:xfrm>
            <a:off x="6096000" y="10"/>
            <a:ext cx="6096000" cy="6857990"/>
          </a:xfrm>
          <a:prstGeom prst="rect">
            <a:avLst/>
          </a:prstGeom>
        </p:spPr>
      </p:pic>
      <p:sp>
        <p:nvSpPr>
          <p:cNvPr id="2" name="Title 1">
            <a:extLst>
              <a:ext uri="{FF2B5EF4-FFF2-40B4-BE49-F238E27FC236}">
                <a16:creationId xmlns:a16="http://schemas.microsoft.com/office/drawing/2014/main" id="{46B8A411-B96D-8290-98BB-BD0345DEE494}"/>
              </a:ext>
            </a:extLst>
          </p:cNvPr>
          <p:cNvSpPr>
            <a:spLocks noGrp="1"/>
          </p:cNvSpPr>
          <p:nvPr>
            <p:ph type="ctrTitle"/>
          </p:nvPr>
        </p:nvSpPr>
        <p:spPr>
          <a:xfrm>
            <a:off x="8962022" y="4972491"/>
            <a:ext cx="2927195" cy="1645920"/>
          </a:xfrm>
          <a:solidFill>
            <a:srgbClr val="FFFFFF"/>
          </a:solidFill>
        </p:spPr>
        <p:txBody>
          <a:bodyPr>
            <a:normAutofit/>
          </a:bodyPr>
          <a:lstStyle/>
          <a:p>
            <a:r>
              <a:rPr lang="en-US" dirty="0"/>
              <a:t>Team </a:t>
            </a:r>
            <a:r>
              <a:rPr lang="en-US" dirty="0" err="1"/>
              <a:t>timbit</a:t>
            </a:r>
            <a:endParaRPr lang="en-US" dirty="0"/>
          </a:p>
        </p:txBody>
      </p:sp>
      <p:sp>
        <p:nvSpPr>
          <p:cNvPr id="3" name="Subtitle 2">
            <a:extLst>
              <a:ext uri="{FF2B5EF4-FFF2-40B4-BE49-F238E27FC236}">
                <a16:creationId xmlns:a16="http://schemas.microsoft.com/office/drawing/2014/main" id="{836307F1-3974-A9E9-129C-7AC3930646FF}"/>
              </a:ext>
            </a:extLst>
          </p:cNvPr>
          <p:cNvSpPr>
            <a:spLocks noGrp="1"/>
          </p:cNvSpPr>
          <p:nvPr>
            <p:ph type="subTitle" idx="1"/>
          </p:nvPr>
        </p:nvSpPr>
        <p:spPr>
          <a:xfrm>
            <a:off x="302783" y="2706877"/>
            <a:ext cx="5490434" cy="1825365"/>
          </a:xfrm>
        </p:spPr>
        <p:txBody>
          <a:bodyPr>
            <a:normAutofit fontScale="85000" lnSpcReduction="10000"/>
          </a:bodyPr>
          <a:lstStyle/>
          <a:p>
            <a:pPr marL="342900" indent="-342900" algn="l">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Accessibility demands and inequality</a:t>
            </a:r>
          </a:p>
          <a:p>
            <a:pPr marL="800100" lvl="1" indent="-342900" algn="l">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Alarms </a:t>
            </a:r>
          </a:p>
          <a:p>
            <a:pPr marL="800100" lvl="1" indent="-342900" algn="l">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Filters</a:t>
            </a:r>
          </a:p>
          <a:p>
            <a:pPr marL="800100" lvl="1" indent="-342900" algn="l">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Stoves </a:t>
            </a:r>
          </a:p>
          <a:p>
            <a:pPr marL="800100" lvl="1" indent="-342900" algn="l">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Lack of real-time data and information</a:t>
            </a:r>
          </a:p>
        </p:txBody>
      </p:sp>
    </p:spTree>
    <p:extLst>
      <p:ext uri="{BB962C8B-B14F-4D97-AF65-F5344CB8AC3E}">
        <p14:creationId xmlns:p14="http://schemas.microsoft.com/office/powerpoint/2010/main" val="130431331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pic>
        <p:nvPicPr>
          <p:cNvPr id="4" name="Picture 3" descr="A blue abstract watercolor pattern on a white background">
            <a:extLst>
              <a:ext uri="{FF2B5EF4-FFF2-40B4-BE49-F238E27FC236}">
                <a16:creationId xmlns:a16="http://schemas.microsoft.com/office/drawing/2014/main" id="{34736A5B-F19B-9A6C-D1BE-86BDE733F043}"/>
              </a:ext>
            </a:extLst>
          </p:cNvPr>
          <p:cNvPicPr>
            <a:picLocks noChangeAspect="1"/>
          </p:cNvPicPr>
          <p:nvPr/>
        </p:nvPicPr>
        <p:blipFill rotWithShape="1">
          <a:blip r:embed="rId3">
            <a:duotone>
              <a:schemeClr val="bg2">
                <a:shade val="45000"/>
                <a:satMod val="135000"/>
              </a:schemeClr>
              <a:prstClr val="white"/>
            </a:duotone>
          </a:blip>
          <a:srcRect l="15882" r="24784" b="-1"/>
          <a:stretch/>
        </p:blipFill>
        <p:spPr>
          <a:xfrm>
            <a:off x="6096000" y="10"/>
            <a:ext cx="6096000" cy="6857990"/>
          </a:xfrm>
          <a:prstGeom prst="rect">
            <a:avLst/>
          </a:prstGeom>
        </p:spPr>
      </p:pic>
      <p:sp>
        <p:nvSpPr>
          <p:cNvPr id="2" name="Title 1">
            <a:extLst>
              <a:ext uri="{FF2B5EF4-FFF2-40B4-BE49-F238E27FC236}">
                <a16:creationId xmlns:a16="http://schemas.microsoft.com/office/drawing/2014/main" id="{46B8A411-B96D-8290-98BB-BD0345DEE494}"/>
              </a:ext>
            </a:extLst>
          </p:cNvPr>
          <p:cNvSpPr>
            <a:spLocks noGrp="1"/>
          </p:cNvSpPr>
          <p:nvPr>
            <p:ph type="ctrTitle"/>
          </p:nvPr>
        </p:nvSpPr>
        <p:spPr>
          <a:xfrm>
            <a:off x="8962022" y="4972491"/>
            <a:ext cx="2927195" cy="1645920"/>
          </a:xfrm>
          <a:solidFill>
            <a:srgbClr val="FFFFFF"/>
          </a:solidFill>
        </p:spPr>
        <p:txBody>
          <a:bodyPr>
            <a:normAutofit/>
          </a:bodyPr>
          <a:lstStyle/>
          <a:p>
            <a:r>
              <a:rPr lang="en-US" dirty="0"/>
              <a:t>Team </a:t>
            </a:r>
            <a:r>
              <a:rPr lang="en-US" dirty="0" err="1"/>
              <a:t>timbit</a:t>
            </a:r>
            <a:endParaRPr lang="en-US" dirty="0"/>
          </a:p>
        </p:txBody>
      </p:sp>
      <p:sp>
        <p:nvSpPr>
          <p:cNvPr id="3" name="Subtitle 2">
            <a:extLst>
              <a:ext uri="{FF2B5EF4-FFF2-40B4-BE49-F238E27FC236}">
                <a16:creationId xmlns:a16="http://schemas.microsoft.com/office/drawing/2014/main" id="{836307F1-3974-A9E9-129C-7AC3930646FF}"/>
              </a:ext>
            </a:extLst>
          </p:cNvPr>
          <p:cNvSpPr>
            <a:spLocks noGrp="1"/>
          </p:cNvSpPr>
          <p:nvPr>
            <p:ph type="subTitle" idx="1"/>
          </p:nvPr>
        </p:nvSpPr>
        <p:spPr>
          <a:xfrm>
            <a:off x="302783" y="2706878"/>
            <a:ext cx="5490434" cy="1444244"/>
          </a:xfrm>
        </p:spPr>
        <p:txBody>
          <a:bodyPr>
            <a:normAutofit/>
          </a:bodyPr>
          <a:lstStyle/>
          <a:p>
            <a:pPr marL="342900" indent="-342900" algn="l">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The London Breathe Pilot Project</a:t>
            </a:r>
          </a:p>
          <a:p>
            <a:pPr marL="800100" lvl="1" indent="-342900" algn="l">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What is it?</a:t>
            </a:r>
          </a:p>
        </p:txBody>
      </p:sp>
    </p:spTree>
    <p:extLst>
      <p:ext uri="{BB962C8B-B14F-4D97-AF65-F5344CB8AC3E}">
        <p14:creationId xmlns:p14="http://schemas.microsoft.com/office/powerpoint/2010/main" val="384665484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pic>
        <p:nvPicPr>
          <p:cNvPr id="4" name="Picture 3" descr="A blue abstract watercolor pattern on a white background">
            <a:extLst>
              <a:ext uri="{FF2B5EF4-FFF2-40B4-BE49-F238E27FC236}">
                <a16:creationId xmlns:a16="http://schemas.microsoft.com/office/drawing/2014/main" id="{34736A5B-F19B-9A6C-D1BE-86BDE733F043}"/>
              </a:ext>
            </a:extLst>
          </p:cNvPr>
          <p:cNvPicPr>
            <a:picLocks noChangeAspect="1"/>
          </p:cNvPicPr>
          <p:nvPr/>
        </p:nvPicPr>
        <p:blipFill rotWithShape="1">
          <a:blip r:embed="rId3">
            <a:duotone>
              <a:schemeClr val="bg2">
                <a:shade val="45000"/>
                <a:satMod val="135000"/>
              </a:schemeClr>
              <a:prstClr val="white"/>
            </a:duotone>
          </a:blip>
          <a:srcRect l="15882" r="24784" b="-1"/>
          <a:stretch/>
        </p:blipFill>
        <p:spPr>
          <a:xfrm>
            <a:off x="6096000" y="10"/>
            <a:ext cx="6096000" cy="6857990"/>
          </a:xfrm>
          <a:prstGeom prst="rect">
            <a:avLst/>
          </a:prstGeom>
        </p:spPr>
      </p:pic>
      <p:sp>
        <p:nvSpPr>
          <p:cNvPr id="2" name="Title 1">
            <a:extLst>
              <a:ext uri="{FF2B5EF4-FFF2-40B4-BE49-F238E27FC236}">
                <a16:creationId xmlns:a16="http://schemas.microsoft.com/office/drawing/2014/main" id="{46B8A411-B96D-8290-98BB-BD0345DEE494}"/>
              </a:ext>
            </a:extLst>
          </p:cNvPr>
          <p:cNvSpPr>
            <a:spLocks noGrp="1"/>
          </p:cNvSpPr>
          <p:nvPr>
            <p:ph type="ctrTitle"/>
          </p:nvPr>
        </p:nvSpPr>
        <p:spPr>
          <a:xfrm>
            <a:off x="8962022" y="4972491"/>
            <a:ext cx="2927195" cy="1645920"/>
          </a:xfrm>
          <a:solidFill>
            <a:srgbClr val="FFFFFF"/>
          </a:solidFill>
        </p:spPr>
        <p:txBody>
          <a:bodyPr>
            <a:normAutofit/>
          </a:bodyPr>
          <a:lstStyle/>
          <a:p>
            <a:r>
              <a:rPr lang="en-US" dirty="0"/>
              <a:t>Team </a:t>
            </a:r>
            <a:r>
              <a:rPr lang="en-US" dirty="0" err="1"/>
              <a:t>timbit</a:t>
            </a:r>
            <a:endParaRPr lang="en-US" dirty="0"/>
          </a:p>
        </p:txBody>
      </p:sp>
      <p:sp>
        <p:nvSpPr>
          <p:cNvPr id="3" name="Subtitle 2">
            <a:extLst>
              <a:ext uri="{FF2B5EF4-FFF2-40B4-BE49-F238E27FC236}">
                <a16:creationId xmlns:a16="http://schemas.microsoft.com/office/drawing/2014/main" id="{836307F1-3974-A9E9-129C-7AC3930646FF}"/>
              </a:ext>
            </a:extLst>
          </p:cNvPr>
          <p:cNvSpPr>
            <a:spLocks noGrp="1"/>
          </p:cNvSpPr>
          <p:nvPr>
            <p:ph type="subTitle" idx="1"/>
          </p:nvPr>
        </p:nvSpPr>
        <p:spPr>
          <a:xfrm>
            <a:off x="236522" y="2819400"/>
            <a:ext cx="5490434" cy="1444244"/>
          </a:xfrm>
        </p:spPr>
        <p:txBody>
          <a:bodyPr>
            <a:normAutofit/>
          </a:bodyPr>
          <a:lstStyle/>
          <a:p>
            <a:pPr marL="342900" indent="-342900" algn="l">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rPr>
              <a:t>Conclusion</a:t>
            </a:r>
          </a:p>
        </p:txBody>
      </p:sp>
    </p:spTree>
    <p:extLst>
      <p:ext uri="{BB962C8B-B14F-4D97-AF65-F5344CB8AC3E}">
        <p14:creationId xmlns:p14="http://schemas.microsoft.com/office/powerpoint/2010/main" val="374028367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{34F9E069-B9ED-D249-A0EE-3D569929E552}tf10001120</Template>
  <TotalTime>146</TotalTime>
  <Words>999</Words>
  <Application>Microsoft Macintosh PowerPoint</Application>
  <PresentationFormat>Widescreen</PresentationFormat>
  <Paragraphs>64</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Verdana</vt:lpstr>
      <vt:lpstr>Parcel</vt:lpstr>
      <vt:lpstr>Air aware</vt:lpstr>
      <vt:lpstr>Team timbit</vt:lpstr>
      <vt:lpstr>Team timbit</vt:lpstr>
      <vt:lpstr>Team timbit</vt:lpstr>
      <vt:lpstr>Team timbit</vt:lpstr>
      <vt:lpstr>Team timbit</vt:lpstr>
      <vt:lpstr>Team timbit</vt:lpstr>
      <vt:lpstr>Team timbit</vt:lpstr>
      <vt:lpstr>Team timbit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aware</dc:title>
  <dc:creator>Pia Lampitoc</dc:creator>
  <cp:lastModifiedBy>Pia Lampitoc</cp:lastModifiedBy>
  <cp:revision>1</cp:revision>
  <dcterms:created xsi:type="dcterms:W3CDTF">2023-02-19T04:46:58Z</dcterms:created>
  <dcterms:modified xsi:type="dcterms:W3CDTF">2023-02-19T07:13:56Z</dcterms:modified>
</cp:coreProperties>
</file>