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39" r:id="rId2"/>
    <p:sldId id="344" r:id="rId3"/>
    <p:sldId id="340" r:id="rId4"/>
    <p:sldId id="325" r:id="rId5"/>
    <p:sldId id="326" r:id="rId6"/>
    <p:sldId id="416" r:id="rId7"/>
    <p:sldId id="417" r:id="rId8"/>
    <p:sldId id="306" r:id="rId9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77158EA6-E12C-40B4-ACC0-865B96277172}">
          <p14:sldIdLst>
            <p14:sldId id="256"/>
            <p14:sldId id="304"/>
            <p14:sldId id="352"/>
            <p14:sldId id="349"/>
            <p14:sldId id="273"/>
            <p14:sldId id="321"/>
            <p14:sldId id="272"/>
            <p14:sldId id="276"/>
            <p14:sldId id="260"/>
            <p14:sldId id="346"/>
            <p14:sldId id="310"/>
            <p14:sldId id="354"/>
            <p14:sldId id="357"/>
            <p14:sldId id="343"/>
            <p14:sldId id="296"/>
            <p14:sldId id="292"/>
            <p14:sldId id="358"/>
            <p14:sldId id="381"/>
            <p14:sldId id="382"/>
            <p14:sldId id="307"/>
            <p14:sldId id="313"/>
            <p14:sldId id="316"/>
          </p14:sldIdLst>
        </p14:section>
        <p14:section name="气质" id="{93B08F83-3E82-4AA9-AE90-1C90BFE8B308}">
          <p14:sldIdLst>
            <p14:sldId id="359"/>
            <p14:sldId id="262"/>
            <p14:sldId id="318"/>
            <p14:sldId id="338"/>
            <p14:sldId id="319"/>
            <p14:sldId id="374"/>
            <p14:sldId id="371"/>
            <p14:sldId id="373"/>
            <p14:sldId id="339"/>
            <p14:sldId id="344"/>
            <p14:sldId id="340"/>
            <p14:sldId id="325"/>
            <p14:sldId id="326"/>
            <p14:sldId id="416"/>
            <p14:sldId id="417"/>
            <p14:sldId id="30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8B88"/>
    <a:srgbClr val="023433"/>
    <a:srgbClr val="049AAB"/>
    <a:srgbClr val="07B5A4"/>
    <a:srgbClr val="99CCFF"/>
    <a:srgbClr val="08A8A8"/>
    <a:srgbClr val="FF9900"/>
    <a:srgbClr val="580000"/>
    <a:srgbClr val="06AA8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8613" autoAdjust="0"/>
    <p:restoredTop sz="96475" autoAdjust="0"/>
  </p:normalViewPr>
  <p:slideViewPr>
    <p:cSldViewPr showGuides="1">
      <p:cViewPr>
        <p:scale>
          <a:sx n="80" d="100"/>
          <a:sy n="80" d="100"/>
        </p:scale>
        <p:origin x="-4434" y="-17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2024-11-07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C40543E-AAAA-4604-86CC-A5CB97E08DE1}" type="datetimeFigureOut">
              <a:rPr lang="zh-CN" altLang="en-US"/>
              <a:pPr>
                <a:defRPr/>
              </a:pPr>
              <a:t>2024-11-07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5EC33B4-02AF-400F-9BAC-87DE30D744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D1247-CFF4-4EDD-B2E8-A935402335FD}" type="datetimeFigureOut">
              <a:rPr lang="zh-CN" altLang="en-US"/>
              <a:pPr>
                <a:defRPr/>
              </a:pPr>
              <a:t>2024-11-07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5EC05-B88A-4C86-A7B7-455D875BB4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6E1B6-F33B-459A-B597-1163A485A2A9}" type="datetimeFigureOut">
              <a:rPr lang="zh-CN" altLang="en-US"/>
              <a:pPr>
                <a:defRPr/>
              </a:pPr>
              <a:t>2024-11-07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691ED-D30F-4DB2-AE8E-840645EA83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C1EC0-A9B8-41F1-85D5-B21EB1C3B25A}" type="datetimeFigureOut">
              <a:rPr lang="zh-CN" altLang="en-US"/>
              <a:pPr>
                <a:defRPr/>
              </a:pPr>
              <a:t>2024-11-07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F11D1-3EBE-4431-B273-8928E4B1C5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585A0-651E-4791-A75B-1ED7F0EC2550}" type="datetimeFigureOut">
              <a:rPr lang="zh-CN" altLang="en-US"/>
              <a:pPr>
                <a:defRPr/>
              </a:pPr>
              <a:t>2024-11-07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52FBB-7A44-4430-9CB1-7E61224AE1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5C53B-DB20-4E28-BC48-5C552184A7A0}" type="datetimeFigureOut">
              <a:rPr lang="zh-CN" altLang="en-US"/>
              <a:pPr>
                <a:defRPr/>
              </a:pPr>
              <a:t>2024-11-07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A3A40-C00A-4BFB-A1A2-C6988851E5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7EEF0-6351-4C44-A9ED-B3AE3BB49D3E}" type="datetimeFigureOut">
              <a:rPr lang="zh-CN" altLang="en-US"/>
              <a:pPr>
                <a:defRPr/>
              </a:pPr>
              <a:t>2024-11-07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D64E3-3D2D-4AAE-9C9A-8649F3CF6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AF875-3B26-4C92-97F5-42612D6BE602}" type="datetimeFigureOut">
              <a:rPr lang="zh-CN" altLang="en-US"/>
              <a:pPr>
                <a:defRPr/>
              </a:pPr>
              <a:t>2024-11-07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732D9-832D-4E8E-9363-1F2A9FF556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0E654-4987-4141-B57A-23CB320E0FDB}" type="datetimeFigureOut">
              <a:rPr lang="zh-CN" altLang="en-US"/>
              <a:pPr>
                <a:defRPr/>
              </a:pPr>
              <a:t>2024-11-07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B9AB6-EAD9-420F-A31A-C430EBCD6D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26405-FE6E-49A7-A584-781C856AFC40}" type="datetimeFigureOut">
              <a:rPr lang="zh-CN" altLang="en-US"/>
              <a:pPr>
                <a:defRPr/>
              </a:pPr>
              <a:t>2024-11-07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EB5E6-BC27-47A5-82AA-37563DD5BD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30983-F99D-43FB-B1CF-4B9BB58E6F53}" type="datetimeFigureOut">
              <a:rPr lang="zh-CN" altLang="en-US"/>
              <a:pPr>
                <a:defRPr/>
              </a:pPr>
              <a:t>2024-11-07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4D08D-3237-4A9C-BDDA-5251BFCE42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8A3BB-D359-4B89-AAA1-EA2D111DBCFB}" type="datetimeFigureOut">
              <a:rPr lang="zh-CN" altLang="en-US"/>
              <a:pPr>
                <a:defRPr/>
              </a:pPr>
              <a:t>2024-11-07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DC15C-EE92-4E66-BC68-AD89B18D96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A8A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21A63D-2DB7-439A-B3A7-496A4F2E0738}" type="datetimeFigureOut">
              <a:rPr lang="zh-CN" altLang="en-US"/>
              <a:pPr>
                <a:defRPr/>
              </a:pPr>
              <a:t>2024-11-07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C7F7B5-B35A-4657-B0F3-253B4036A9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3"/>
          <p:cNvSpPr>
            <a:spLocks noChangeArrowheads="1"/>
          </p:cNvSpPr>
          <p:nvPr/>
        </p:nvSpPr>
        <p:spPr bwMode="auto">
          <a:xfrm>
            <a:off x="0" y="2500313"/>
            <a:ext cx="914399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实验报告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596" y="0"/>
            <a:ext cx="8229600" cy="1143000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大五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人格实验报告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430" y="1011222"/>
            <a:ext cx="8497570" cy="5572140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：简要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介绍大五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人格和实验目的。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方法和结果分析（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页）：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大五人格信度分析（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系数）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大五人格效度分析：多特质</a:t>
            </a:r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多方法矩阵（参考教材</a:t>
            </a:r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P235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VS.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他评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男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小段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注意：提供的模板中“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【】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”的说明文字在写报告时去掉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格式：华文细黑，五号字体，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双面打印，下次课交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z="32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相关系数和信效度系数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4291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0.8-1.0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极强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0.6-0.8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强相关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0.4-0.6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中等程度相关 （效标效度，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效度）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0.2-0.4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弱相关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区分效度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0.0-0.2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极弱相关或无相关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信度系数： 智力的信度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0.9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以上，人格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左右，一般基础性研究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，创造性小于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，投射测验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0.2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857250"/>
          </a:xfrm>
        </p:spPr>
        <p:txBody>
          <a:bodyPr/>
          <a:lstStyle/>
          <a:p>
            <a:r>
              <a:rPr lang="zh-CN" altLang="en-US" sz="28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效度系数</a:t>
            </a:r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86055" y="1083945"/>
          <a:ext cx="8743950" cy="590931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352165"/>
                <a:gridCol w="5391785"/>
              </a:tblGrid>
              <a:tr h="379095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效度类型</a:t>
                      </a:r>
                      <a:endParaRPr lang="zh-CN" altLang="en-US" sz="16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sz="16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13233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内容效度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：测验内容对测验目的适合程度。</a:t>
                      </a:r>
                    </a:p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专家评估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心理特质的定义和构成、测量范围；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每道题与特质的符合程度 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整体测验和特质的相关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效标关联效度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：测验结果与效标相符合的程度。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相关法；团体区分统计检验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3839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构想效度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：测验内容符合理论构想。</a:t>
                      </a:r>
                      <a:endParaRPr lang="en-US" altLang="zh-CN" sz="16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信度系数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会聚效度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6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相关法</a:t>
                      </a: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实验操作</a:t>
                      </a: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因素分析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altLang="en-US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内部一致性 </a:t>
                      </a:r>
                      <a:r>
                        <a:rPr lang="en-US" altLang="zh-CN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(internal consistency)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）每个题目上的反应与测验总分的相关。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）分测验与总测验的相关。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）高分组通过率</a:t>
                      </a: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 </a:t>
                      </a: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低分组通过率</a:t>
                      </a:r>
                      <a:endParaRPr lang="en-US" altLang="zh-CN" sz="16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</a:t>
                      </a:r>
                      <a:r>
                        <a:rPr lang="zh-CN" altLang="en-US" sz="16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多特质</a:t>
                      </a:r>
                      <a:r>
                        <a:rPr lang="en-US" altLang="zh-CN" sz="16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6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多方法矩阵</a:t>
                      </a:r>
                      <a:r>
                        <a:rPr lang="en-US" altLang="zh-CN" sz="16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600" b="1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multitrait-multimethod</a:t>
                      </a:r>
                      <a:r>
                        <a:rPr lang="en-US" altLang="zh-CN" sz="16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matrix)</a:t>
                      </a: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会聚效度</a:t>
                      </a: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(convergent validity)</a:t>
                      </a: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高相关</a:t>
                      </a:r>
                      <a:endParaRPr lang="en-US" altLang="zh-CN" sz="16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</a:t>
                      </a: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60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discriminant</a:t>
                      </a: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validity) </a:t>
                      </a: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低相关</a:t>
                      </a:r>
                      <a:endParaRPr lang="en-US" altLang="zh-CN" sz="16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855" name="TextBox 5"/>
          <p:cNvSpPr txBox="1">
            <a:spLocks noChangeArrowheads="1"/>
          </p:cNvSpPr>
          <p:nvPr/>
        </p:nvSpPr>
        <p:spPr bwMode="auto">
          <a:xfrm>
            <a:off x="428625" y="642918"/>
            <a:ext cx="87153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效度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(reliability)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又称有效性，即测验能够测出所欲测量属性的程度。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enter image description he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-77770"/>
            <a:ext cx="6929437" cy="607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TextBox 4"/>
          <p:cNvSpPr txBox="1">
            <a:spLocks noChangeArrowheads="1"/>
          </p:cNvSpPr>
          <p:nvPr/>
        </p:nvSpPr>
        <p:spPr bwMode="auto">
          <a:xfrm>
            <a:off x="571472" y="5929330"/>
            <a:ext cx="75724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信度系数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会聚效度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区分效度（同方域）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区分效度（异方域）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6500813" y="1857375"/>
            <a:ext cx="8778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同方域</a:t>
            </a:r>
          </a:p>
        </p:txBody>
      </p:sp>
      <p:sp>
        <p:nvSpPr>
          <p:cNvPr id="36869" name="TextBox 6"/>
          <p:cNvSpPr txBox="1">
            <a:spLocks noChangeArrowheads="1"/>
          </p:cNvSpPr>
          <p:nvPr/>
        </p:nvSpPr>
        <p:spPr bwMode="auto">
          <a:xfrm>
            <a:off x="6429375" y="3214688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异方域</a:t>
            </a:r>
          </a:p>
        </p:txBody>
      </p:sp>
      <p:cxnSp>
        <p:nvCxnSpPr>
          <p:cNvPr id="9" name="直接箭头连接符 8"/>
          <p:cNvCxnSpPr>
            <a:stCxn id="36869" idx="1"/>
          </p:cNvCxnSpPr>
          <p:nvPr/>
        </p:nvCxnSpPr>
        <p:spPr>
          <a:xfrm rot="10800000" flipV="1">
            <a:off x="5572125" y="3398838"/>
            <a:ext cx="857250" cy="458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214678" y="6488668"/>
            <a:ext cx="1697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多特质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多方法矩阵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12140" y="188595"/>
          <a:ext cx="7955915" cy="635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25"/>
                <a:gridCol w="768985"/>
                <a:gridCol w="705485"/>
                <a:gridCol w="812165"/>
                <a:gridCol w="753745"/>
                <a:gridCol w="715010"/>
                <a:gridCol w="718185"/>
                <a:gridCol w="715645"/>
                <a:gridCol w="715645"/>
                <a:gridCol w="716280"/>
                <a:gridCol w="715645"/>
              </a:tblGrid>
              <a:tr h="3251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神经质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外向性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（自）</a:t>
                      </a: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开放性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（自）</a:t>
                      </a: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严谨性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（自）</a:t>
                      </a: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宜人性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（自）</a:t>
                      </a: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zh-CN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zh-CN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zh-CN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zh-CN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zh-CN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神经质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（自）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信度系数</a:t>
                      </a:r>
                      <a:endParaRPr lang="zh-CN" altLang="en-US" sz="11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外向性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（自）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信度系数</a:t>
                      </a:r>
                      <a:endParaRPr lang="zh-CN" altLang="en-US" sz="11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开放性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（自）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信度系数</a:t>
                      </a:r>
                      <a:endParaRPr lang="zh-CN" altLang="en-US" sz="11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1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严谨性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（自）</a:t>
                      </a:r>
                      <a:endParaRPr lang="en-US" altLang="en-US" sz="1000" b="1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信度系数</a:t>
                      </a:r>
                      <a:endParaRPr lang="zh-CN" altLang="en-US" sz="11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2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宜人性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（自）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信度系数</a:t>
                      </a:r>
                      <a:endParaRPr lang="zh-CN" altLang="en-US" sz="11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11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11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11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11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11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神经质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（他）</a:t>
                      </a: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外向性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（他）</a:t>
                      </a: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开放性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（他）</a:t>
                      </a: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严谨性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（他）</a:t>
                      </a: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宜人性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（他）</a:t>
                      </a: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神经质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（他）</a:t>
                      </a: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会聚效度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</a:t>
                      </a:r>
                    </a:p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（异方域）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</a:t>
                      </a:r>
                    </a:p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（异方域）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</a:t>
                      </a:r>
                    </a:p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（异方域）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</a:t>
                      </a:r>
                    </a:p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（异方域）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信度系数</a:t>
                      </a:r>
                      <a:endParaRPr lang="zh-CN" altLang="en-US" sz="11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外向性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（他）</a:t>
                      </a: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</a:t>
                      </a:r>
                    </a:p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（异方域）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会聚效度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区分效度</a:t>
                      </a:r>
                      <a:endParaRPr lang="zh-CN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（异方域）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区分效度</a:t>
                      </a:r>
                      <a:endParaRPr lang="zh-CN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（异方域）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区分效度</a:t>
                      </a:r>
                      <a:endParaRPr lang="zh-CN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（异方域）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信度系数</a:t>
                      </a:r>
                      <a:endParaRPr lang="zh-CN" altLang="en-US" sz="11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开放性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（他）</a:t>
                      </a: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区分效度（异方域）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区分效度（异方域）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会聚效度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区分效度</a:t>
                      </a:r>
                      <a:endParaRPr lang="zh-CN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（异方域）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区分效度</a:t>
                      </a:r>
                      <a:endParaRPr lang="zh-CN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（异方域）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信度系数</a:t>
                      </a:r>
                      <a:endParaRPr lang="zh-CN" altLang="en-US" sz="11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严谨性</a:t>
                      </a:r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（他）</a:t>
                      </a: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区分效度（异方域）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区分效度（异方域）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区分效度（异方域）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会聚效度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区分效度</a:t>
                      </a:r>
                      <a:endParaRPr lang="zh-CN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（异方域）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信度系数</a:t>
                      </a:r>
                      <a:endParaRPr lang="zh-CN" altLang="en-US" sz="11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宜人性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（他）</a:t>
                      </a: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区分效度（异方域）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区分效度（异方域）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区分效度（异方域）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区分效度（异方域）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会聚效度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信度系数</a:t>
                      </a:r>
                      <a:endParaRPr lang="zh-CN" altLang="en-US" sz="11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867" name="Text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12" y="6524960"/>
            <a:ext cx="7572400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信度系数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会聚效度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区分效度（同方域）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&gt;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区分效度（异方域）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12140" y="328930"/>
          <a:ext cx="7961630" cy="5960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645"/>
                <a:gridCol w="1557020"/>
                <a:gridCol w="1283970"/>
                <a:gridCol w="1477645"/>
                <a:gridCol w="1372235"/>
                <a:gridCol w="1301115"/>
              </a:tblGrid>
              <a:tr h="3175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神经质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外向性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（自）</a:t>
                      </a: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开放性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（自）</a:t>
                      </a: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严谨性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（自）</a:t>
                      </a: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宜人性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（自）</a:t>
                      </a: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神经质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（自）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信度系数</a:t>
                      </a:r>
                      <a:endParaRPr lang="zh-CN" altLang="en-US" sz="11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5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外向性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（自）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信度系数</a:t>
                      </a:r>
                      <a:endParaRPr lang="zh-CN" altLang="en-US" sz="11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5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开放性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（自）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信度系数</a:t>
                      </a:r>
                      <a:endParaRPr lang="zh-CN" altLang="en-US" sz="11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严谨性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（自）</a:t>
                      </a:r>
                      <a:endParaRPr lang="en-US" altLang="en-US" sz="1000" b="1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信度系数</a:t>
                      </a:r>
                      <a:endParaRPr lang="zh-CN" altLang="en-US" sz="11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宜人性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（自）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区分效度（同方域）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信度系数</a:t>
                      </a:r>
                      <a:endParaRPr lang="zh-CN" altLang="en-US" sz="11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神经质</a:t>
                      </a: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（他）</a:t>
                      </a: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会聚效度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外向性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（他）</a:t>
                      </a: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</a:t>
                      </a:r>
                    </a:p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（异方域）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会聚效度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开放性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（他）</a:t>
                      </a: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区分效度（异方域）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区分效度（异方域）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会聚效度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严谨性</a:t>
                      </a:r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（他）</a:t>
                      </a: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区分效度（异方域）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区分效度（异方域）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区分效度（异方域）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会聚效度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宜人性</a:t>
                      </a: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（他）</a:t>
                      </a: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区分效度（异方域）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区分效度（异方域）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区分效度（异方域）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区分效度（异方域）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会聚效度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endParaRPr lang="en-US" altLang="en-US" sz="11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867" name="Text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12" y="6524960"/>
            <a:ext cx="7572400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信度系数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会聚效度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区分效度（同方域）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&gt;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区分效度（异方域）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3"/>
          <p:cNvSpPr>
            <a:spLocks noChangeArrowheads="1"/>
          </p:cNvSpPr>
          <p:nvPr/>
        </p:nvSpPr>
        <p:spPr bwMode="auto">
          <a:xfrm>
            <a:off x="1857375" y="2571750"/>
            <a:ext cx="52863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下一次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endParaRPr lang="zh-CN" altLang="en-US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3251" name="TextBox 2"/>
          <p:cNvSpPr txBox="1">
            <a:spLocks noChangeArrowheads="1"/>
          </p:cNvSpPr>
          <p:nvPr/>
        </p:nvSpPr>
        <p:spPr bwMode="auto">
          <a:xfrm>
            <a:off x="2214563" y="3786188"/>
            <a:ext cx="4589685" cy="9965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20241121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加州人格排序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海纳苑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幢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537</a:t>
            </a:r>
            <a:endParaRPr 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edb3454-8376-4d47-aabe-ca2b522d6d33"/>
  <p:tag name="COMMONDATA" val="eyJoZGlkIjoiYjg4NTY1ODQ1OTI2ZTcwMDUwN2Y2ODRhOTc5MmMyY2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c029246-313e-4a4a-8acd-bf42b994e010}"/>
  <p:tag name="TABLE_ENDDRAG_ORIGIN_RECT" val="688*465"/>
  <p:tag name="TABLE_ENDDRAG_RECT" val="14*85*688*46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db01372-fd10-4a74-ac95-5de95620b256}"/>
  <p:tag name="TABLE_ENDDRAG_ORIGIN_RECT" val="606*486"/>
  <p:tag name="TABLE_ENDDRAG_RECT" val="65*9*606*486"/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c3ace5d-3490-49db-9416-a0d09db0e27a}"/>
  <p:tag name="TABLE_ENDDRAG_ORIGIN_RECT" val="626*476"/>
  <p:tag name="TABLE_ENDDRAG_RECT" val="48*25*626*476"/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984</Words>
  <Application>WPS 演示</Application>
  <PresentationFormat>全屏显示(4:3)</PresentationFormat>
  <Paragraphs>178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大五人格实验报告</vt:lpstr>
      <vt:lpstr>相关系数和信效度系数</vt:lpstr>
      <vt:lpstr>效度系数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NEO-PI-R</dc:title>
  <dc:creator>user</dc:creator>
  <cp:lastModifiedBy>Dell</cp:lastModifiedBy>
  <cp:revision>666</cp:revision>
  <dcterms:created xsi:type="dcterms:W3CDTF">2017-07-25T08:05:00Z</dcterms:created>
  <dcterms:modified xsi:type="dcterms:W3CDTF">2024-11-07T04:17:21Z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F18CC161B8534142AB2C2B2DD9A8657C</vt:lpwstr>
  </property>
  <property fmtid="{D5CDD505-2E9C-101B-9397-08002B2CF9AE}" pid="3" name="KSOProductBuildVer">
    <vt:lpwstr>2052-12.1.0.15712</vt:lpwstr>
  </property>
</Properties>
</file>