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8" r:id="rId3"/>
    <p:sldId id="257" r:id="rId4"/>
    <p:sldId id="259" r:id="rId5"/>
    <p:sldId id="295" r:id="rId6"/>
    <p:sldId id="296" r:id="rId7"/>
    <p:sldId id="297" r:id="rId8"/>
    <p:sldId id="298" r:id="rId9"/>
    <p:sldId id="299" r:id="rId10"/>
    <p:sldId id="300" r:id="rId11"/>
    <p:sldId id="301" r:id="rId12"/>
    <p:sldId id="302" r:id="rId13"/>
    <p:sldId id="303" r:id="rId14"/>
    <p:sldId id="304" r:id="rId15"/>
    <p:sldId id="310" r:id="rId16"/>
    <p:sldId id="312" r:id="rId17"/>
    <p:sldId id="317" r:id="rId18"/>
    <p:sldId id="308" r:id="rId19"/>
    <p:sldId id="307" r:id="rId20"/>
    <p:sldId id="313" r:id="rId21"/>
    <p:sldId id="305" r:id="rId22"/>
    <p:sldId id="314" r:id="rId23"/>
    <p:sldId id="316" r:id="rId24"/>
    <p:sldId id="31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BEC"/>
    <a:srgbClr val="F1F1F1"/>
    <a:srgbClr val="E6E6E6"/>
    <a:srgbClr val="C1F5FF"/>
    <a:srgbClr val="A7D4DD"/>
    <a:srgbClr val="5AC3D8"/>
    <a:srgbClr val="909090"/>
    <a:srgbClr val="1D94B4"/>
    <a:srgbClr val="3E5A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96" autoAdjust="0"/>
    <p:restoredTop sz="95170"/>
  </p:normalViewPr>
  <p:slideViewPr>
    <p:cSldViewPr snapToGrid="0">
      <p:cViewPr varScale="1">
        <p:scale>
          <a:sx n="87" d="100"/>
          <a:sy n="87" d="100"/>
        </p:scale>
        <p:origin x="216" y="936"/>
      </p:cViewPr>
      <p:guideLst>
        <p:guide orient="horz" pos="2160"/>
        <p:guide pos="3840"/>
      </p:guideLst>
    </p:cSldViewPr>
  </p:slideViewPr>
  <p:notesTextViewPr>
    <p:cViewPr>
      <p:scale>
        <a:sx n="1" d="1"/>
        <a:sy n="1" d="1"/>
      </p:scale>
      <p:origin x="0" y="0"/>
    </p:cViewPr>
  </p:notesTextViewPr>
  <p:sorterViewPr>
    <p:cViewPr>
      <p:scale>
        <a:sx n="54" d="100"/>
        <a:sy n="54" d="100"/>
      </p:scale>
      <p:origin x="0" y="0"/>
    </p:cViewPr>
  </p:sorterViewPr>
  <p:notesViewPr>
    <p:cSldViewPr snapToGrid="0">
      <p:cViewPr varScale="1">
        <p:scale>
          <a:sx n="90" d="100"/>
          <a:sy n="90" d="100"/>
        </p:scale>
        <p:origin x="3072"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52948F-D327-5D4B-B13C-A6AACB8157AC}" type="doc">
      <dgm:prSet loTypeId="urn:microsoft.com/office/officeart/2005/8/layout/process3" loCatId="" qsTypeId="urn:microsoft.com/office/officeart/2005/8/quickstyle/simple1" qsCatId="simple" csTypeId="urn:microsoft.com/office/officeart/2005/8/colors/accent1_2" csCatId="accent1" phldr="1"/>
      <dgm:spPr/>
      <dgm:t>
        <a:bodyPr/>
        <a:lstStyle/>
        <a:p>
          <a:endParaRPr lang="zh-CN" altLang="en-US"/>
        </a:p>
      </dgm:t>
    </dgm:pt>
    <dgm:pt modelId="{E6C3F8CE-6AA9-DE4A-8031-C95AC4183E6F}">
      <dgm:prSet phldrT="[文本]"/>
      <dgm:spPr/>
      <dgm:t>
        <a:bodyPr/>
        <a:lstStyle/>
        <a:p>
          <a:r>
            <a:rPr lang="zh-CN" altLang="en-US" dirty="0"/>
            <a:t>条目开发</a:t>
          </a:r>
        </a:p>
      </dgm:t>
    </dgm:pt>
    <dgm:pt modelId="{2EFDD62C-BC68-2B4F-98A1-8C2333691F60}" type="parTrans" cxnId="{645EDD3D-4B94-574D-8424-864EB69C6A7D}">
      <dgm:prSet/>
      <dgm:spPr/>
      <dgm:t>
        <a:bodyPr/>
        <a:lstStyle/>
        <a:p>
          <a:endParaRPr lang="zh-CN" altLang="en-US"/>
        </a:p>
      </dgm:t>
    </dgm:pt>
    <dgm:pt modelId="{EBFD6B88-EC68-A646-8EE7-E1EF86DA2176}" type="sibTrans" cxnId="{645EDD3D-4B94-574D-8424-864EB69C6A7D}">
      <dgm:prSet/>
      <dgm:spPr/>
      <dgm:t>
        <a:bodyPr/>
        <a:lstStyle/>
        <a:p>
          <a:endParaRPr lang="zh-CN" altLang="en-US"/>
        </a:p>
      </dgm:t>
    </dgm:pt>
    <dgm:pt modelId="{91696BDC-0F84-0944-895E-800456628B4F}">
      <dgm:prSet phldrT="[文本]" custT="1"/>
      <dgm:spPr/>
      <dgm:t>
        <a:bodyPr/>
        <a:lstStyle/>
        <a:p>
          <a:pPr>
            <a:lnSpc>
              <a:spcPct val="140000"/>
            </a:lnSpc>
          </a:pPr>
          <a:r>
            <a:rPr lang="zh-CN" altLang="en-US" sz="1400" dirty="0"/>
            <a:t>无结构化访谈 </a:t>
          </a:r>
          <a:r>
            <a:rPr lang="en-US" altLang="zh-CN" sz="1400" dirty="0"/>
            <a:t>(4)</a:t>
          </a:r>
          <a:endParaRPr lang="zh-CN" altLang="en-US" sz="1400" dirty="0"/>
        </a:p>
      </dgm:t>
    </dgm:pt>
    <dgm:pt modelId="{52A6868D-A480-024B-ABD4-874A6DF7F90E}" type="parTrans" cxnId="{6A5EB60A-B3D2-1E44-ADF0-60C996C76BD4}">
      <dgm:prSet/>
      <dgm:spPr/>
      <dgm:t>
        <a:bodyPr/>
        <a:lstStyle/>
        <a:p>
          <a:endParaRPr lang="zh-CN" altLang="en-US"/>
        </a:p>
      </dgm:t>
    </dgm:pt>
    <dgm:pt modelId="{A523BCF6-A529-7842-8427-A3981E9E450B}" type="sibTrans" cxnId="{6A5EB60A-B3D2-1E44-ADF0-60C996C76BD4}">
      <dgm:prSet/>
      <dgm:spPr/>
      <dgm:t>
        <a:bodyPr/>
        <a:lstStyle/>
        <a:p>
          <a:endParaRPr lang="zh-CN" altLang="en-US"/>
        </a:p>
      </dgm:t>
    </dgm:pt>
    <dgm:pt modelId="{331944FC-46A0-EF48-8614-87FD40E05F17}">
      <dgm:prSet phldrT="[文本]"/>
      <dgm:spPr/>
      <dgm:t>
        <a:bodyPr/>
        <a:lstStyle/>
        <a:p>
          <a:r>
            <a:rPr lang="zh-CN" altLang="en-US" dirty="0"/>
            <a:t>预实验</a:t>
          </a:r>
        </a:p>
      </dgm:t>
    </dgm:pt>
    <dgm:pt modelId="{8C34C819-7A1F-DF48-86E5-885CFED0804D}" type="parTrans" cxnId="{B6B7C033-1080-E641-80BD-18B3F267A9CC}">
      <dgm:prSet/>
      <dgm:spPr/>
      <dgm:t>
        <a:bodyPr/>
        <a:lstStyle/>
        <a:p>
          <a:endParaRPr lang="zh-CN" altLang="en-US"/>
        </a:p>
      </dgm:t>
    </dgm:pt>
    <dgm:pt modelId="{06EC3995-C923-4B43-98A3-7716315DE804}" type="sibTrans" cxnId="{B6B7C033-1080-E641-80BD-18B3F267A9CC}">
      <dgm:prSet/>
      <dgm:spPr/>
      <dgm:t>
        <a:bodyPr/>
        <a:lstStyle/>
        <a:p>
          <a:endParaRPr lang="zh-CN" altLang="en-US"/>
        </a:p>
      </dgm:t>
    </dgm:pt>
    <dgm:pt modelId="{CA287854-21FF-BE42-9441-06E65106B446}">
      <dgm:prSet phldrT="[文本]" custT="1"/>
      <dgm:spPr/>
      <dgm:t>
        <a:bodyPr/>
        <a:lstStyle/>
        <a:p>
          <a:pPr>
            <a:lnSpc>
              <a:spcPct val="140000"/>
            </a:lnSpc>
          </a:pPr>
          <a:r>
            <a:rPr lang="en-US" altLang="zh-CN" sz="1400" dirty="0"/>
            <a:t>N</a:t>
          </a:r>
          <a:r>
            <a:rPr lang="zh-CN" altLang="en-US" sz="1400" dirty="0"/>
            <a:t> </a:t>
          </a:r>
          <a:r>
            <a:rPr lang="en-US" altLang="zh-CN" sz="1400" dirty="0"/>
            <a:t>=</a:t>
          </a:r>
          <a:r>
            <a:rPr lang="zh-CN" altLang="en-US" sz="1400" dirty="0"/>
            <a:t> </a:t>
          </a:r>
          <a:r>
            <a:rPr lang="en-US" altLang="zh-CN" sz="1400" dirty="0"/>
            <a:t>195</a:t>
          </a:r>
          <a:endParaRPr lang="zh-CN" altLang="en-US" sz="1400" dirty="0"/>
        </a:p>
      </dgm:t>
    </dgm:pt>
    <dgm:pt modelId="{E8C34674-8CCD-A94C-82F9-AD774380BB0D}" type="parTrans" cxnId="{602ED7D6-EFBB-E445-9A30-3D960AC9D23C}">
      <dgm:prSet/>
      <dgm:spPr/>
      <dgm:t>
        <a:bodyPr/>
        <a:lstStyle/>
        <a:p>
          <a:endParaRPr lang="zh-CN" altLang="en-US"/>
        </a:p>
      </dgm:t>
    </dgm:pt>
    <dgm:pt modelId="{114BD8A6-23F8-AB49-B03C-EE3D1E7A4DB8}" type="sibTrans" cxnId="{602ED7D6-EFBB-E445-9A30-3D960AC9D23C}">
      <dgm:prSet/>
      <dgm:spPr/>
      <dgm:t>
        <a:bodyPr/>
        <a:lstStyle/>
        <a:p>
          <a:endParaRPr lang="zh-CN" altLang="en-US"/>
        </a:p>
      </dgm:t>
    </dgm:pt>
    <dgm:pt modelId="{F27673EB-0B1F-254A-BEE2-9C186802AD6D}">
      <dgm:prSet phldrT="[文本]"/>
      <dgm:spPr/>
      <dgm:t>
        <a:bodyPr/>
        <a:lstStyle/>
        <a:p>
          <a:r>
            <a:rPr lang="zh-CN" altLang="en-US" dirty="0"/>
            <a:t>讨论</a:t>
          </a:r>
        </a:p>
      </dgm:t>
    </dgm:pt>
    <dgm:pt modelId="{E2C5BFC2-5CC4-EC4B-9BF2-DAB3CA1C8FE3}" type="parTrans" cxnId="{89354835-53C6-6442-9EE9-BDB2C103A7D7}">
      <dgm:prSet/>
      <dgm:spPr/>
      <dgm:t>
        <a:bodyPr/>
        <a:lstStyle/>
        <a:p>
          <a:endParaRPr lang="zh-CN" altLang="en-US"/>
        </a:p>
      </dgm:t>
    </dgm:pt>
    <dgm:pt modelId="{67DC63F1-C4EE-FB47-8FC2-5FC3437EE6A5}" type="sibTrans" cxnId="{89354835-53C6-6442-9EE9-BDB2C103A7D7}">
      <dgm:prSet/>
      <dgm:spPr/>
      <dgm:t>
        <a:bodyPr/>
        <a:lstStyle/>
        <a:p>
          <a:endParaRPr lang="zh-CN" altLang="en-US"/>
        </a:p>
      </dgm:t>
    </dgm:pt>
    <dgm:pt modelId="{AE68FA1F-B720-B24E-8A2B-32D7AEA73318}">
      <dgm:prSet phldrT="[文本]" custT="1"/>
      <dgm:spPr/>
      <dgm:t>
        <a:bodyPr/>
        <a:lstStyle/>
        <a:p>
          <a:pPr>
            <a:lnSpc>
              <a:spcPct val="140000"/>
            </a:lnSpc>
          </a:pPr>
          <a:r>
            <a:rPr lang="zh-CN" altLang="en-US" sz="1400" dirty="0"/>
            <a:t>删去相似表达</a:t>
          </a:r>
        </a:p>
      </dgm:t>
    </dgm:pt>
    <dgm:pt modelId="{BE337272-0924-AE44-8CCA-A9A97414A6C5}" type="parTrans" cxnId="{C7E2C184-9810-B14E-A42F-9DA81AA004D2}">
      <dgm:prSet/>
      <dgm:spPr/>
      <dgm:t>
        <a:bodyPr/>
        <a:lstStyle/>
        <a:p>
          <a:endParaRPr lang="zh-CN" altLang="en-US"/>
        </a:p>
      </dgm:t>
    </dgm:pt>
    <dgm:pt modelId="{81974DC5-F850-3C49-8DA7-D6CFEB74FDE6}" type="sibTrans" cxnId="{C7E2C184-9810-B14E-A42F-9DA81AA004D2}">
      <dgm:prSet/>
      <dgm:spPr/>
      <dgm:t>
        <a:bodyPr/>
        <a:lstStyle/>
        <a:p>
          <a:endParaRPr lang="zh-CN" altLang="en-US"/>
        </a:p>
      </dgm:t>
    </dgm:pt>
    <dgm:pt modelId="{3AC2C065-6AD6-C149-9921-EF72C19D7EFE}">
      <dgm:prSet phldrT="[文本]" custT="1"/>
      <dgm:spPr/>
      <dgm:t>
        <a:bodyPr/>
        <a:lstStyle/>
        <a:p>
          <a:pPr>
            <a:lnSpc>
              <a:spcPct val="140000"/>
            </a:lnSpc>
          </a:pPr>
          <a:r>
            <a:rPr lang="zh-CN" altLang="en-US" sz="1400" dirty="0"/>
            <a:t>文献研究 </a:t>
          </a:r>
          <a:r>
            <a:rPr lang="en-US" altLang="zh-CN" sz="1400" dirty="0"/>
            <a:t>(1)</a:t>
          </a:r>
          <a:endParaRPr lang="zh-CN" altLang="en-US" sz="1400" dirty="0"/>
        </a:p>
      </dgm:t>
    </dgm:pt>
    <dgm:pt modelId="{10402962-039E-164C-9110-3FAE1FC97082}" type="parTrans" cxnId="{9042D94F-8573-414C-BF72-A81ECE70942B}">
      <dgm:prSet/>
      <dgm:spPr/>
      <dgm:t>
        <a:bodyPr/>
        <a:lstStyle/>
        <a:p>
          <a:endParaRPr lang="zh-CN" altLang="en-US"/>
        </a:p>
      </dgm:t>
    </dgm:pt>
    <dgm:pt modelId="{2C376449-8B95-2A4B-AF6B-7EEA3FC712B2}" type="sibTrans" cxnId="{9042D94F-8573-414C-BF72-A81ECE70942B}">
      <dgm:prSet/>
      <dgm:spPr/>
      <dgm:t>
        <a:bodyPr/>
        <a:lstStyle/>
        <a:p>
          <a:endParaRPr lang="zh-CN" altLang="en-US"/>
        </a:p>
      </dgm:t>
    </dgm:pt>
    <dgm:pt modelId="{524036B0-4321-3C47-98ED-321235D4356D}">
      <dgm:prSet phldrT="[文本]" custT="1"/>
      <dgm:spPr/>
      <dgm:t>
        <a:bodyPr/>
        <a:lstStyle/>
        <a:p>
          <a:pPr>
            <a:lnSpc>
              <a:spcPct val="140000"/>
            </a:lnSpc>
          </a:pPr>
          <a:r>
            <a:rPr lang="en-US" altLang="zh-CN" sz="1400" b="1" dirty="0"/>
            <a:t>5</a:t>
          </a:r>
          <a:r>
            <a:rPr lang="zh-CN" altLang="en-US" sz="1400" b="1" dirty="0"/>
            <a:t>维度、</a:t>
          </a:r>
          <a:r>
            <a:rPr lang="en-US" altLang="zh-CN" sz="1400" b="1" dirty="0"/>
            <a:t>45</a:t>
          </a:r>
          <a:r>
            <a:rPr lang="zh-CN" altLang="en-US" sz="1400" b="1" dirty="0"/>
            <a:t>道题</a:t>
          </a:r>
        </a:p>
      </dgm:t>
    </dgm:pt>
    <dgm:pt modelId="{B0511A78-BA6C-7646-BE1A-5B8F1EBB0DE1}" type="parTrans" cxnId="{8F8ECCE0-B216-E74D-B018-2510EB2267BA}">
      <dgm:prSet/>
      <dgm:spPr/>
      <dgm:t>
        <a:bodyPr/>
        <a:lstStyle/>
        <a:p>
          <a:endParaRPr lang="zh-CN" altLang="en-US"/>
        </a:p>
      </dgm:t>
    </dgm:pt>
    <dgm:pt modelId="{7CE5FDD3-C7E0-944A-99DF-63387DBF9C96}" type="sibTrans" cxnId="{8F8ECCE0-B216-E74D-B018-2510EB2267BA}">
      <dgm:prSet/>
      <dgm:spPr/>
      <dgm:t>
        <a:bodyPr/>
        <a:lstStyle/>
        <a:p>
          <a:endParaRPr lang="zh-CN" altLang="en-US"/>
        </a:p>
      </dgm:t>
    </dgm:pt>
    <dgm:pt modelId="{1E224B0C-8250-CB40-A737-9067451E1AC2}">
      <dgm:prSet phldrT="[文本]" custT="1"/>
      <dgm:spPr/>
      <dgm:t>
        <a:bodyPr/>
        <a:lstStyle/>
        <a:p>
          <a:pPr>
            <a:lnSpc>
              <a:spcPct val="140000"/>
            </a:lnSpc>
          </a:pPr>
          <a:r>
            <a:rPr lang="zh-CN" altLang="en-US" sz="1400" dirty="0"/>
            <a:t>两轮项目分析</a:t>
          </a:r>
          <a:r>
            <a:rPr lang="en-US" altLang="zh-CN" sz="1400" dirty="0"/>
            <a:t>+EFA</a:t>
          </a:r>
          <a:endParaRPr lang="zh-CN" altLang="en-US" sz="1400" dirty="0"/>
        </a:p>
      </dgm:t>
    </dgm:pt>
    <dgm:pt modelId="{1095B104-0AD9-CD41-B590-9678BA7546C9}" type="parTrans" cxnId="{1EF134B4-E94F-3B4F-BE31-1979F2BA9900}">
      <dgm:prSet/>
      <dgm:spPr/>
      <dgm:t>
        <a:bodyPr/>
        <a:lstStyle/>
        <a:p>
          <a:endParaRPr lang="zh-CN" altLang="en-US"/>
        </a:p>
      </dgm:t>
    </dgm:pt>
    <dgm:pt modelId="{973FD159-EB37-AE44-9EDE-18A3B5232981}" type="sibTrans" cxnId="{1EF134B4-E94F-3B4F-BE31-1979F2BA9900}">
      <dgm:prSet/>
      <dgm:spPr/>
      <dgm:t>
        <a:bodyPr/>
        <a:lstStyle/>
        <a:p>
          <a:endParaRPr lang="zh-CN" altLang="en-US"/>
        </a:p>
      </dgm:t>
    </dgm:pt>
    <dgm:pt modelId="{4ADAC74E-FA14-1441-ABBB-9AC99448AF93}">
      <dgm:prSet phldrT="[文本]" custT="1"/>
      <dgm:spPr/>
      <dgm:t>
        <a:bodyPr/>
        <a:lstStyle/>
        <a:p>
          <a:pPr>
            <a:lnSpc>
              <a:spcPct val="140000"/>
            </a:lnSpc>
          </a:pPr>
          <a:r>
            <a:rPr lang="en-US" altLang="zh-CN" sz="1400" b="1" dirty="0"/>
            <a:t>4</a:t>
          </a:r>
          <a:r>
            <a:rPr lang="zh-CN" altLang="en-US" sz="1400" b="1" dirty="0"/>
            <a:t>维度、</a:t>
          </a:r>
          <a:r>
            <a:rPr lang="en-US" altLang="zh-CN" sz="1400" b="1" dirty="0"/>
            <a:t>15</a:t>
          </a:r>
          <a:r>
            <a:rPr lang="zh-CN" altLang="en-US" sz="1400" b="1" dirty="0"/>
            <a:t>道题</a:t>
          </a:r>
        </a:p>
      </dgm:t>
    </dgm:pt>
    <dgm:pt modelId="{680A246B-5DC2-8B4B-926B-06238EB8ED25}" type="parTrans" cxnId="{2353694F-5789-0047-AED1-B76ECEB19C31}">
      <dgm:prSet/>
      <dgm:spPr/>
      <dgm:t>
        <a:bodyPr/>
        <a:lstStyle/>
        <a:p>
          <a:endParaRPr lang="zh-CN" altLang="en-US"/>
        </a:p>
      </dgm:t>
    </dgm:pt>
    <dgm:pt modelId="{BF10798E-7922-974D-A645-0E83824C6DD1}" type="sibTrans" cxnId="{2353694F-5789-0047-AED1-B76ECEB19C31}">
      <dgm:prSet/>
      <dgm:spPr/>
      <dgm:t>
        <a:bodyPr/>
        <a:lstStyle/>
        <a:p>
          <a:endParaRPr lang="zh-CN" altLang="en-US"/>
        </a:p>
      </dgm:t>
    </dgm:pt>
    <dgm:pt modelId="{FB974BDA-CFB7-D343-8422-CB847F2E9ACE}">
      <dgm:prSet phldrT="[文本]" custT="1"/>
      <dgm:spPr/>
      <dgm:t>
        <a:bodyPr/>
        <a:lstStyle/>
        <a:p>
          <a:pPr>
            <a:lnSpc>
              <a:spcPct val="140000"/>
            </a:lnSpc>
          </a:pPr>
          <a:r>
            <a:rPr lang="zh-CN" altLang="en-US" sz="1400" dirty="0"/>
            <a:t>精简语言</a:t>
          </a:r>
        </a:p>
      </dgm:t>
    </dgm:pt>
    <dgm:pt modelId="{54061D31-7478-BF46-A5E5-C31FFEED9981}" type="parTrans" cxnId="{FC96232F-2511-6D41-A005-C13253A76A5E}">
      <dgm:prSet/>
      <dgm:spPr/>
      <dgm:t>
        <a:bodyPr/>
        <a:lstStyle/>
        <a:p>
          <a:endParaRPr lang="zh-CN" altLang="en-US"/>
        </a:p>
      </dgm:t>
    </dgm:pt>
    <dgm:pt modelId="{561C894B-3137-A846-975A-7A32547F0119}" type="sibTrans" cxnId="{FC96232F-2511-6D41-A005-C13253A76A5E}">
      <dgm:prSet/>
      <dgm:spPr/>
      <dgm:t>
        <a:bodyPr/>
        <a:lstStyle/>
        <a:p>
          <a:endParaRPr lang="zh-CN" altLang="en-US"/>
        </a:p>
      </dgm:t>
    </dgm:pt>
    <dgm:pt modelId="{2DA4B68D-045A-BB42-9B8D-94E2789F6001}">
      <dgm:prSet phldrT="[文本]" custT="1"/>
      <dgm:spPr/>
      <dgm:t>
        <a:bodyPr/>
        <a:lstStyle/>
        <a:p>
          <a:pPr>
            <a:lnSpc>
              <a:spcPct val="140000"/>
            </a:lnSpc>
          </a:pPr>
          <a:r>
            <a:rPr lang="zh-CN" altLang="en-US" sz="1400" dirty="0"/>
            <a:t>添加</a:t>
          </a:r>
          <a:r>
            <a:rPr lang="zh-CN" altLang="en-US" sz="1400" b="1" dirty="0"/>
            <a:t>条目至</a:t>
          </a:r>
          <a:r>
            <a:rPr lang="en-US" altLang="zh-CN" sz="1400" b="1" dirty="0"/>
            <a:t>20</a:t>
          </a:r>
          <a:r>
            <a:rPr lang="zh-CN" altLang="en-US" sz="1400" b="1" dirty="0"/>
            <a:t>题</a:t>
          </a:r>
        </a:p>
      </dgm:t>
    </dgm:pt>
    <dgm:pt modelId="{2C4C8643-4C80-2741-B7F7-D89A7F1D8FEE}" type="parTrans" cxnId="{8BD23EF0-1FB1-B94E-9DEF-016EC3EB1185}">
      <dgm:prSet/>
      <dgm:spPr/>
      <dgm:t>
        <a:bodyPr/>
        <a:lstStyle/>
        <a:p>
          <a:endParaRPr lang="zh-CN" altLang="en-US"/>
        </a:p>
      </dgm:t>
    </dgm:pt>
    <dgm:pt modelId="{37C94252-AD61-4D48-9B03-4E990D6694ED}" type="sibTrans" cxnId="{8BD23EF0-1FB1-B94E-9DEF-016EC3EB1185}">
      <dgm:prSet/>
      <dgm:spPr/>
      <dgm:t>
        <a:bodyPr/>
        <a:lstStyle/>
        <a:p>
          <a:endParaRPr lang="zh-CN" altLang="en-US"/>
        </a:p>
      </dgm:t>
    </dgm:pt>
    <dgm:pt modelId="{B49F7588-AF8D-544F-8165-E67A65623753}" type="pres">
      <dgm:prSet presAssocID="{9752948F-D327-5D4B-B13C-A6AACB8157AC}" presName="linearFlow" presStyleCnt="0">
        <dgm:presLayoutVars>
          <dgm:dir/>
          <dgm:animLvl val="lvl"/>
          <dgm:resizeHandles val="exact"/>
        </dgm:presLayoutVars>
      </dgm:prSet>
      <dgm:spPr/>
    </dgm:pt>
    <dgm:pt modelId="{17E524B4-0F47-5A45-B24E-2A3A6541BE4C}" type="pres">
      <dgm:prSet presAssocID="{E6C3F8CE-6AA9-DE4A-8031-C95AC4183E6F}" presName="composite" presStyleCnt="0"/>
      <dgm:spPr/>
    </dgm:pt>
    <dgm:pt modelId="{50A73AEE-791D-B642-871B-AB55E10BE760}" type="pres">
      <dgm:prSet presAssocID="{E6C3F8CE-6AA9-DE4A-8031-C95AC4183E6F}" presName="parTx" presStyleLbl="node1" presStyleIdx="0" presStyleCnt="3">
        <dgm:presLayoutVars>
          <dgm:chMax val="0"/>
          <dgm:chPref val="0"/>
          <dgm:bulletEnabled val="1"/>
        </dgm:presLayoutVars>
      </dgm:prSet>
      <dgm:spPr/>
    </dgm:pt>
    <dgm:pt modelId="{8E0691CB-4D73-8E46-B00D-2C64AE299448}" type="pres">
      <dgm:prSet presAssocID="{E6C3F8CE-6AA9-DE4A-8031-C95AC4183E6F}" presName="parSh" presStyleLbl="node1" presStyleIdx="0" presStyleCnt="3"/>
      <dgm:spPr/>
    </dgm:pt>
    <dgm:pt modelId="{BB3132B0-EE5B-3D4D-823F-0AD3D31E7E5C}" type="pres">
      <dgm:prSet presAssocID="{E6C3F8CE-6AA9-DE4A-8031-C95AC4183E6F}" presName="desTx" presStyleLbl="fgAcc1" presStyleIdx="0" presStyleCnt="3" custScaleX="124718" custScaleY="77099" custLinFactNeighborY="-9975">
        <dgm:presLayoutVars>
          <dgm:bulletEnabled val="1"/>
        </dgm:presLayoutVars>
      </dgm:prSet>
      <dgm:spPr/>
    </dgm:pt>
    <dgm:pt modelId="{DC0F4946-FB42-9049-8268-D09AF779BF3A}" type="pres">
      <dgm:prSet presAssocID="{EBFD6B88-EC68-A646-8EE7-E1EF86DA2176}" presName="sibTrans" presStyleLbl="sibTrans2D1" presStyleIdx="0" presStyleCnt="2"/>
      <dgm:spPr/>
    </dgm:pt>
    <dgm:pt modelId="{5FB5F1CC-391F-4449-9870-DAD112800CDC}" type="pres">
      <dgm:prSet presAssocID="{EBFD6B88-EC68-A646-8EE7-E1EF86DA2176}" presName="connTx" presStyleLbl="sibTrans2D1" presStyleIdx="0" presStyleCnt="2"/>
      <dgm:spPr/>
    </dgm:pt>
    <dgm:pt modelId="{6CDE2BAB-174F-3949-A457-466F7EF3348E}" type="pres">
      <dgm:prSet presAssocID="{331944FC-46A0-EF48-8614-87FD40E05F17}" presName="composite" presStyleCnt="0"/>
      <dgm:spPr/>
    </dgm:pt>
    <dgm:pt modelId="{1B58C540-F8E9-E04C-AF3B-1BD8E27ABC7E}" type="pres">
      <dgm:prSet presAssocID="{331944FC-46A0-EF48-8614-87FD40E05F17}" presName="parTx" presStyleLbl="node1" presStyleIdx="0" presStyleCnt="3">
        <dgm:presLayoutVars>
          <dgm:chMax val="0"/>
          <dgm:chPref val="0"/>
          <dgm:bulletEnabled val="1"/>
        </dgm:presLayoutVars>
      </dgm:prSet>
      <dgm:spPr/>
    </dgm:pt>
    <dgm:pt modelId="{2547DE2B-FD53-BB4F-8B3C-D441F3F27576}" type="pres">
      <dgm:prSet presAssocID="{331944FC-46A0-EF48-8614-87FD40E05F17}" presName="parSh" presStyleLbl="node1" presStyleIdx="1" presStyleCnt="3"/>
      <dgm:spPr/>
    </dgm:pt>
    <dgm:pt modelId="{F47F8097-9276-8642-BAFB-D4745E9DB689}" type="pres">
      <dgm:prSet presAssocID="{331944FC-46A0-EF48-8614-87FD40E05F17}" presName="desTx" presStyleLbl="fgAcc1" presStyleIdx="1" presStyleCnt="3" custScaleX="124718" custScaleY="77099" custLinFactNeighborY="-9975">
        <dgm:presLayoutVars>
          <dgm:bulletEnabled val="1"/>
        </dgm:presLayoutVars>
      </dgm:prSet>
      <dgm:spPr/>
    </dgm:pt>
    <dgm:pt modelId="{C042C844-8503-1D42-BFC3-E1961670DB63}" type="pres">
      <dgm:prSet presAssocID="{06EC3995-C923-4B43-98A3-7716315DE804}" presName="sibTrans" presStyleLbl="sibTrans2D1" presStyleIdx="1" presStyleCnt="2"/>
      <dgm:spPr/>
    </dgm:pt>
    <dgm:pt modelId="{04936BE7-6980-DD47-9388-C3AEA02BBB00}" type="pres">
      <dgm:prSet presAssocID="{06EC3995-C923-4B43-98A3-7716315DE804}" presName="connTx" presStyleLbl="sibTrans2D1" presStyleIdx="1" presStyleCnt="2"/>
      <dgm:spPr/>
    </dgm:pt>
    <dgm:pt modelId="{1D367EEF-180D-104F-8166-C6E02797B356}" type="pres">
      <dgm:prSet presAssocID="{F27673EB-0B1F-254A-BEE2-9C186802AD6D}" presName="composite" presStyleCnt="0"/>
      <dgm:spPr/>
    </dgm:pt>
    <dgm:pt modelId="{6DE4035F-5447-554D-9002-38EE83509CBA}" type="pres">
      <dgm:prSet presAssocID="{F27673EB-0B1F-254A-BEE2-9C186802AD6D}" presName="parTx" presStyleLbl="node1" presStyleIdx="1" presStyleCnt="3">
        <dgm:presLayoutVars>
          <dgm:chMax val="0"/>
          <dgm:chPref val="0"/>
          <dgm:bulletEnabled val="1"/>
        </dgm:presLayoutVars>
      </dgm:prSet>
      <dgm:spPr/>
    </dgm:pt>
    <dgm:pt modelId="{6E492706-E009-0740-BA73-EA103C97811C}" type="pres">
      <dgm:prSet presAssocID="{F27673EB-0B1F-254A-BEE2-9C186802AD6D}" presName="parSh" presStyleLbl="node1" presStyleIdx="2" presStyleCnt="3"/>
      <dgm:spPr/>
    </dgm:pt>
    <dgm:pt modelId="{B8617C7F-150B-7342-A298-A425AFCC6429}" type="pres">
      <dgm:prSet presAssocID="{F27673EB-0B1F-254A-BEE2-9C186802AD6D}" presName="desTx" presStyleLbl="fgAcc1" presStyleIdx="2" presStyleCnt="3" custScaleX="124718" custScaleY="77099" custLinFactNeighborY="-9975">
        <dgm:presLayoutVars>
          <dgm:bulletEnabled val="1"/>
        </dgm:presLayoutVars>
      </dgm:prSet>
      <dgm:spPr/>
    </dgm:pt>
  </dgm:ptLst>
  <dgm:cxnLst>
    <dgm:cxn modelId="{6A5EB60A-B3D2-1E44-ADF0-60C996C76BD4}" srcId="{E6C3F8CE-6AA9-DE4A-8031-C95AC4183E6F}" destId="{91696BDC-0F84-0944-895E-800456628B4F}" srcOrd="0" destOrd="0" parTransId="{52A6868D-A480-024B-ABD4-874A6DF7F90E}" sibTransId="{A523BCF6-A529-7842-8427-A3981E9E450B}"/>
    <dgm:cxn modelId="{C80E1014-7EE8-7942-A25F-AD51DCF4948A}" type="presOf" srcId="{EBFD6B88-EC68-A646-8EE7-E1EF86DA2176}" destId="{DC0F4946-FB42-9049-8268-D09AF779BF3A}" srcOrd="0" destOrd="0" presId="urn:microsoft.com/office/officeart/2005/8/layout/process3"/>
    <dgm:cxn modelId="{710FF015-9E98-0649-8B76-D62098F9C067}" type="presOf" srcId="{06EC3995-C923-4B43-98A3-7716315DE804}" destId="{C042C844-8503-1D42-BFC3-E1961670DB63}" srcOrd="0" destOrd="0" presId="urn:microsoft.com/office/officeart/2005/8/layout/process3"/>
    <dgm:cxn modelId="{5206E229-5C81-CA46-9AC2-89CFA798F322}" type="presOf" srcId="{FB974BDA-CFB7-D343-8422-CB847F2E9ACE}" destId="{B8617C7F-150B-7342-A298-A425AFCC6429}" srcOrd="0" destOrd="1" presId="urn:microsoft.com/office/officeart/2005/8/layout/process3"/>
    <dgm:cxn modelId="{FC96232F-2511-6D41-A005-C13253A76A5E}" srcId="{F27673EB-0B1F-254A-BEE2-9C186802AD6D}" destId="{FB974BDA-CFB7-D343-8422-CB847F2E9ACE}" srcOrd="1" destOrd="0" parTransId="{54061D31-7478-BF46-A5E5-C31FFEED9981}" sibTransId="{561C894B-3137-A846-975A-7A32547F0119}"/>
    <dgm:cxn modelId="{B6B7C033-1080-E641-80BD-18B3F267A9CC}" srcId="{9752948F-D327-5D4B-B13C-A6AACB8157AC}" destId="{331944FC-46A0-EF48-8614-87FD40E05F17}" srcOrd="1" destOrd="0" parTransId="{8C34C819-7A1F-DF48-86E5-885CFED0804D}" sibTransId="{06EC3995-C923-4B43-98A3-7716315DE804}"/>
    <dgm:cxn modelId="{89354835-53C6-6442-9EE9-BDB2C103A7D7}" srcId="{9752948F-D327-5D4B-B13C-A6AACB8157AC}" destId="{F27673EB-0B1F-254A-BEE2-9C186802AD6D}" srcOrd="2" destOrd="0" parTransId="{E2C5BFC2-5CC4-EC4B-9BF2-DAB3CA1C8FE3}" sibTransId="{67DC63F1-C4EE-FB47-8FC2-5FC3437EE6A5}"/>
    <dgm:cxn modelId="{64298038-9721-8F44-B6D3-FCB0FDBDE310}" type="presOf" srcId="{AE68FA1F-B720-B24E-8A2B-32D7AEA73318}" destId="{B8617C7F-150B-7342-A298-A425AFCC6429}" srcOrd="0" destOrd="0" presId="urn:microsoft.com/office/officeart/2005/8/layout/process3"/>
    <dgm:cxn modelId="{645EDD3D-4B94-574D-8424-864EB69C6A7D}" srcId="{9752948F-D327-5D4B-B13C-A6AACB8157AC}" destId="{E6C3F8CE-6AA9-DE4A-8031-C95AC4183E6F}" srcOrd="0" destOrd="0" parTransId="{2EFDD62C-BC68-2B4F-98A1-8C2333691F60}" sibTransId="{EBFD6B88-EC68-A646-8EE7-E1EF86DA2176}"/>
    <dgm:cxn modelId="{1614CF4A-BAEC-A84F-BDB6-55AFCC70DCF4}" type="presOf" srcId="{06EC3995-C923-4B43-98A3-7716315DE804}" destId="{04936BE7-6980-DD47-9388-C3AEA02BBB00}" srcOrd="1" destOrd="0" presId="urn:microsoft.com/office/officeart/2005/8/layout/process3"/>
    <dgm:cxn modelId="{A7CD1D4E-EA39-0448-AB5B-880BE9973AA3}" type="presOf" srcId="{E6C3F8CE-6AA9-DE4A-8031-C95AC4183E6F}" destId="{8E0691CB-4D73-8E46-B00D-2C64AE299448}" srcOrd="1" destOrd="0" presId="urn:microsoft.com/office/officeart/2005/8/layout/process3"/>
    <dgm:cxn modelId="{2353694F-5789-0047-AED1-B76ECEB19C31}" srcId="{331944FC-46A0-EF48-8614-87FD40E05F17}" destId="{4ADAC74E-FA14-1441-ABBB-9AC99448AF93}" srcOrd="2" destOrd="0" parTransId="{680A246B-5DC2-8B4B-926B-06238EB8ED25}" sibTransId="{BF10798E-7922-974D-A645-0E83824C6DD1}"/>
    <dgm:cxn modelId="{9042D94F-8573-414C-BF72-A81ECE70942B}" srcId="{E6C3F8CE-6AA9-DE4A-8031-C95AC4183E6F}" destId="{3AC2C065-6AD6-C149-9921-EF72C19D7EFE}" srcOrd="1" destOrd="0" parTransId="{10402962-039E-164C-9110-3FAE1FC97082}" sibTransId="{2C376449-8B95-2A4B-AF6B-7EEA3FC712B2}"/>
    <dgm:cxn modelId="{5ABE7559-3C82-9441-95D2-D3BF5759EF6D}" type="presOf" srcId="{CA287854-21FF-BE42-9441-06E65106B446}" destId="{F47F8097-9276-8642-BAFB-D4745E9DB689}" srcOrd="0" destOrd="0" presId="urn:microsoft.com/office/officeart/2005/8/layout/process3"/>
    <dgm:cxn modelId="{731D6865-D127-4B40-BBB1-5186C451E9DC}" type="presOf" srcId="{EBFD6B88-EC68-A646-8EE7-E1EF86DA2176}" destId="{5FB5F1CC-391F-4449-9870-DAD112800CDC}" srcOrd="1" destOrd="0" presId="urn:microsoft.com/office/officeart/2005/8/layout/process3"/>
    <dgm:cxn modelId="{F771D66F-5890-7446-9A3D-3732075988A9}" type="presOf" srcId="{2DA4B68D-045A-BB42-9B8D-94E2789F6001}" destId="{B8617C7F-150B-7342-A298-A425AFCC6429}" srcOrd="0" destOrd="2" presId="urn:microsoft.com/office/officeart/2005/8/layout/process3"/>
    <dgm:cxn modelId="{7DE5EE75-26A3-564D-810A-F2F01B92F746}" type="presOf" srcId="{3AC2C065-6AD6-C149-9921-EF72C19D7EFE}" destId="{BB3132B0-EE5B-3D4D-823F-0AD3D31E7E5C}" srcOrd="0" destOrd="1" presId="urn:microsoft.com/office/officeart/2005/8/layout/process3"/>
    <dgm:cxn modelId="{C45E7379-2ACF-B945-A154-FF8081683858}" type="presOf" srcId="{331944FC-46A0-EF48-8614-87FD40E05F17}" destId="{2547DE2B-FD53-BB4F-8B3C-D441F3F27576}" srcOrd="1" destOrd="0" presId="urn:microsoft.com/office/officeart/2005/8/layout/process3"/>
    <dgm:cxn modelId="{116DAF80-F5BB-6345-9EF4-C3F66DB576C4}" type="presOf" srcId="{4ADAC74E-FA14-1441-ABBB-9AC99448AF93}" destId="{F47F8097-9276-8642-BAFB-D4745E9DB689}" srcOrd="0" destOrd="2" presId="urn:microsoft.com/office/officeart/2005/8/layout/process3"/>
    <dgm:cxn modelId="{D35D8B84-E4F9-FE4E-BA88-DEF39AA34A3E}" type="presOf" srcId="{9752948F-D327-5D4B-B13C-A6AACB8157AC}" destId="{B49F7588-AF8D-544F-8165-E67A65623753}" srcOrd="0" destOrd="0" presId="urn:microsoft.com/office/officeart/2005/8/layout/process3"/>
    <dgm:cxn modelId="{C7E2C184-9810-B14E-A42F-9DA81AA004D2}" srcId="{F27673EB-0B1F-254A-BEE2-9C186802AD6D}" destId="{AE68FA1F-B720-B24E-8A2B-32D7AEA73318}" srcOrd="0" destOrd="0" parTransId="{BE337272-0924-AE44-8CCA-A9A97414A6C5}" sibTransId="{81974DC5-F850-3C49-8DA7-D6CFEB74FDE6}"/>
    <dgm:cxn modelId="{351FA994-FE73-6043-95EF-D9B7AE1BAAA2}" type="presOf" srcId="{331944FC-46A0-EF48-8614-87FD40E05F17}" destId="{1B58C540-F8E9-E04C-AF3B-1BD8E27ABC7E}" srcOrd="0" destOrd="0" presId="urn:microsoft.com/office/officeart/2005/8/layout/process3"/>
    <dgm:cxn modelId="{1CD2F19D-1024-A640-81CA-DC28DED77587}" type="presOf" srcId="{F27673EB-0B1F-254A-BEE2-9C186802AD6D}" destId="{6DE4035F-5447-554D-9002-38EE83509CBA}" srcOrd="0" destOrd="0" presId="urn:microsoft.com/office/officeart/2005/8/layout/process3"/>
    <dgm:cxn modelId="{1EF134B4-E94F-3B4F-BE31-1979F2BA9900}" srcId="{331944FC-46A0-EF48-8614-87FD40E05F17}" destId="{1E224B0C-8250-CB40-A737-9067451E1AC2}" srcOrd="1" destOrd="0" parTransId="{1095B104-0AD9-CD41-B590-9678BA7546C9}" sibTransId="{973FD159-EB37-AE44-9EDE-18A3B5232981}"/>
    <dgm:cxn modelId="{B5CB06BA-8A5C-5E4C-AF08-8BB77A4D41FE}" type="presOf" srcId="{1E224B0C-8250-CB40-A737-9067451E1AC2}" destId="{F47F8097-9276-8642-BAFB-D4745E9DB689}" srcOrd="0" destOrd="1" presId="urn:microsoft.com/office/officeart/2005/8/layout/process3"/>
    <dgm:cxn modelId="{602ED7D6-EFBB-E445-9A30-3D960AC9D23C}" srcId="{331944FC-46A0-EF48-8614-87FD40E05F17}" destId="{CA287854-21FF-BE42-9441-06E65106B446}" srcOrd="0" destOrd="0" parTransId="{E8C34674-8CCD-A94C-82F9-AD774380BB0D}" sibTransId="{114BD8A6-23F8-AB49-B03C-EE3D1E7A4DB8}"/>
    <dgm:cxn modelId="{8F8ECCE0-B216-E74D-B018-2510EB2267BA}" srcId="{E6C3F8CE-6AA9-DE4A-8031-C95AC4183E6F}" destId="{524036B0-4321-3C47-98ED-321235D4356D}" srcOrd="2" destOrd="0" parTransId="{B0511A78-BA6C-7646-BE1A-5B8F1EBB0DE1}" sibTransId="{7CE5FDD3-C7E0-944A-99DF-63387DBF9C96}"/>
    <dgm:cxn modelId="{11A7C1E6-7A21-EE48-9A57-61ACDBC1F6D2}" type="presOf" srcId="{F27673EB-0B1F-254A-BEE2-9C186802AD6D}" destId="{6E492706-E009-0740-BA73-EA103C97811C}" srcOrd="1" destOrd="0" presId="urn:microsoft.com/office/officeart/2005/8/layout/process3"/>
    <dgm:cxn modelId="{35579DEA-1DA9-674A-88FA-772340CA87F4}" type="presOf" srcId="{E6C3F8CE-6AA9-DE4A-8031-C95AC4183E6F}" destId="{50A73AEE-791D-B642-871B-AB55E10BE760}" srcOrd="0" destOrd="0" presId="urn:microsoft.com/office/officeart/2005/8/layout/process3"/>
    <dgm:cxn modelId="{8BD23EF0-1FB1-B94E-9DEF-016EC3EB1185}" srcId="{F27673EB-0B1F-254A-BEE2-9C186802AD6D}" destId="{2DA4B68D-045A-BB42-9B8D-94E2789F6001}" srcOrd="2" destOrd="0" parTransId="{2C4C8643-4C80-2741-B7F7-D89A7F1D8FEE}" sibTransId="{37C94252-AD61-4D48-9B03-4E990D6694ED}"/>
    <dgm:cxn modelId="{CCD4DBF5-2500-394C-B46B-1398532A74B0}" type="presOf" srcId="{91696BDC-0F84-0944-895E-800456628B4F}" destId="{BB3132B0-EE5B-3D4D-823F-0AD3D31E7E5C}" srcOrd="0" destOrd="0" presId="urn:microsoft.com/office/officeart/2005/8/layout/process3"/>
    <dgm:cxn modelId="{EDDC2DF6-3479-494C-A2DE-D87FA5A654E5}" type="presOf" srcId="{524036B0-4321-3C47-98ED-321235D4356D}" destId="{BB3132B0-EE5B-3D4D-823F-0AD3D31E7E5C}" srcOrd="0" destOrd="2" presId="urn:microsoft.com/office/officeart/2005/8/layout/process3"/>
    <dgm:cxn modelId="{23EBE3DC-D893-5E4E-ACE9-A32FC15B1CA1}" type="presParOf" srcId="{B49F7588-AF8D-544F-8165-E67A65623753}" destId="{17E524B4-0F47-5A45-B24E-2A3A6541BE4C}" srcOrd="0" destOrd="0" presId="urn:microsoft.com/office/officeart/2005/8/layout/process3"/>
    <dgm:cxn modelId="{83FE6F1B-23F8-3B41-8F80-925BEE4D6317}" type="presParOf" srcId="{17E524B4-0F47-5A45-B24E-2A3A6541BE4C}" destId="{50A73AEE-791D-B642-871B-AB55E10BE760}" srcOrd="0" destOrd="0" presId="urn:microsoft.com/office/officeart/2005/8/layout/process3"/>
    <dgm:cxn modelId="{94A9E3AA-5C67-874B-BE46-487152A99015}" type="presParOf" srcId="{17E524B4-0F47-5A45-B24E-2A3A6541BE4C}" destId="{8E0691CB-4D73-8E46-B00D-2C64AE299448}" srcOrd="1" destOrd="0" presId="urn:microsoft.com/office/officeart/2005/8/layout/process3"/>
    <dgm:cxn modelId="{F6C0B015-AEE2-814F-A966-0695C23D2BEA}" type="presParOf" srcId="{17E524B4-0F47-5A45-B24E-2A3A6541BE4C}" destId="{BB3132B0-EE5B-3D4D-823F-0AD3D31E7E5C}" srcOrd="2" destOrd="0" presId="urn:microsoft.com/office/officeart/2005/8/layout/process3"/>
    <dgm:cxn modelId="{D0D2D18B-3018-9849-B119-FBA5808C6250}" type="presParOf" srcId="{B49F7588-AF8D-544F-8165-E67A65623753}" destId="{DC0F4946-FB42-9049-8268-D09AF779BF3A}" srcOrd="1" destOrd="0" presId="urn:microsoft.com/office/officeart/2005/8/layout/process3"/>
    <dgm:cxn modelId="{07503240-7512-FC4A-8A2C-02B42D21ABCA}" type="presParOf" srcId="{DC0F4946-FB42-9049-8268-D09AF779BF3A}" destId="{5FB5F1CC-391F-4449-9870-DAD112800CDC}" srcOrd="0" destOrd="0" presId="urn:microsoft.com/office/officeart/2005/8/layout/process3"/>
    <dgm:cxn modelId="{1F2B6224-70FC-C448-9EC6-3B9A2856CAD5}" type="presParOf" srcId="{B49F7588-AF8D-544F-8165-E67A65623753}" destId="{6CDE2BAB-174F-3949-A457-466F7EF3348E}" srcOrd="2" destOrd="0" presId="urn:microsoft.com/office/officeart/2005/8/layout/process3"/>
    <dgm:cxn modelId="{1E04E5A3-856D-A14F-A5B2-08A4EC5C759C}" type="presParOf" srcId="{6CDE2BAB-174F-3949-A457-466F7EF3348E}" destId="{1B58C540-F8E9-E04C-AF3B-1BD8E27ABC7E}" srcOrd="0" destOrd="0" presId="urn:microsoft.com/office/officeart/2005/8/layout/process3"/>
    <dgm:cxn modelId="{ED132B1C-E05C-B849-81AB-C0D276E1132C}" type="presParOf" srcId="{6CDE2BAB-174F-3949-A457-466F7EF3348E}" destId="{2547DE2B-FD53-BB4F-8B3C-D441F3F27576}" srcOrd="1" destOrd="0" presId="urn:microsoft.com/office/officeart/2005/8/layout/process3"/>
    <dgm:cxn modelId="{5AEDB750-F4A7-9A40-B117-44CDF8BC9512}" type="presParOf" srcId="{6CDE2BAB-174F-3949-A457-466F7EF3348E}" destId="{F47F8097-9276-8642-BAFB-D4745E9DB689}" srcOrd="2" destOrd="0" presId="urn:microsoft.com/office/officeart/2005/8/layout/process3"/>
    <dgm:cxn modelId="{84BF411A-467C-2B4E-BAB6-993B25CF9D52}" type="presParOf" srcId="{B49F7588-AF8D-544F-8165-E67A65623753}" destId="{C042C844-8503-1D42-BFC3-E1961670DB63}" srcOrd="3" destOrd="0" presId="urn:microsoft.com/office/officeart/2005/8/layout/process3"/>
    <dgm:cxn modelId="{F50087E7-E2F8-7D45-B01A-C2DACA33EBF6}" type="presParOf" srcId="{C042C844-8503-1D42-BFC3-E1961670DB63}" destId="{04936BE7-6980-DD47-9388-C3AEA02BBB00}" srcOrd="0" destOrd="0" presId="urn:microsoft.com/office/officeart/2005/8/layout/process3"/>
    <dgm:cxn modelId="{AA51F4A5-EAF2-224F-9C4A-53BD0CAFF9D3}" type="presParOf" srcId="{B49F7588-AF8D-544F-8165-E67A65623753}" destId="{1D367EEF-180D-104F-8166-C6E02797B356}" srcOrd="4" destOrd="0" presId="urn:microsoft.com/office/officeart/2005/8/layout/process3"/>
    <dgm:cxn modelId="{66E9EAC6-4981-A946-9C37-F03EBD52DBE2}" type="presParOf" srcId="{1D367EEF-180D-104F-8166-C6E02797B356}" destId="{6DE4035F-5447-554D-9002-38EE83509CBA}" srcOrd="0" destOrd="0" presId="urn:microsoft.com/office/officeart/2005/8/layout/process3"/>
    <dgm:cxn modelId="{B4DCC9C5-3628-114A-9F87-07D0DC6894DB}" type="presParOf" srcId="{1D367EEF-180D-104F-8166-C6E02797B356}" destId="{6E492706-E009-0740-BA73-EA103C97811C}" srcOrd="1" destOrd="0" presId="urn:microsoft.com/office/officeart/2005/8/layout/process3"/>
    <dgm:cxn modelId="{80A16E6F-31A8-EC4B-9A4A-F3203AE00BF4}" type="presParOf" srcId="{1D367EEF-180D-104F-8166-C6E02797B356}" destId="{B8617C7F-150B-7342-A298-A425AFCC6429}"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691CB-4D73-8E46-B00D-2C64AE299448}">
      <dsp:nvSpPr>
        <dsp:cNvPr id="0" name=""/>
        <dsp:cNvSpPr/>
      </dsp:nvSpPr>
      <dsp:spPr>
        <a:xfrm>
          <a:off x="2215" y="749672"/>
          <a:ext cx="1558264" cy="932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t>条目开发</a:t>
          </a:r>
        </a:p>
      </dsp:txBody>
      <dsp:txXfrm>
        <a:off x="2215" y="749672"/>
        <a:ext cx="1558264" cy="621827"/>
      </dsp:txXfrm>
    </dsp:sp>
    <dsp:sp modelId="{BB3132B0-EE5B-3D4D-823F-0AD3D31E7E5C}">
      <dsp:nvSpPr>
        <dsp:cNvPr id="0" name=""/>
        <dsp:cNvSpPr/>
      </dsp:nvSpPr>
      <dsp:spPr>
        <a:xfrm>
          <a:off x="128791" y="1406557"/>
          <a:ext cx="1943436" cy="18318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140000"/>
            </a:lnSpc>
            <a:spcBef>
              <a:spcPct val="0"/>
            </a:spcBef>
            <a:spcAft>
              <a:spcPct val="15000"/>
            </a:spcAft>
            <a:buChar char="•"/>
          </a:pPr>
          <a:r>
            <a:rPr lang="zh-CN" altLang="en-US" sz="1400" kern="1200" dirty="0"/>
            <a:t>无结构化访谈 </a:t>
          </a:r>
          <a:r>
            <a:rPr lang="en-US" altLang="zh-CN" sz="1400" kern="1200" dirty="0"/>
            <a:t>(4)</a:t>
          </a:r>
          <a:endParaRPr lang="zh-CN" altLang="en-US" sz="1400" kern="1200" dirty="0"/>
        </a:p>
        <a:p>
          <a:pPr marL="114300" lvl="1" indent="-114300" algn="l" defTabSz="622300">
            <a:lnSpc>
              <a:spcPct val="140000"/>
            </a:lnSpc>
            <a:spcBef>
              <a:spcPct val="0"/>
            </a:spcBef>
            <a:spcAft>
              <a:spcPct val="15000"/>
            </a:spcAft>
            <a:buChar char="•"/>
          </a:pPr>
          <a:r>
            <a:rPr lang="zh-CN" altLang="en-US" sz="1400" kern="1200" dirty="0"/>
            <a:t>文献研究 </a:t>
          </a:r>
          <a:r>
            <a:rPr lang="en-US" altLang="zh-CN" sz="1400" kern="1200" dirty="0"/>
            <a:t>(1)</a:t>
          </a:r>
          <a:endParaRPr lang="zh-CN" altLang="en-US" sz="1400" kern="1200" dirty="0"/>
        </a:p>
        <a:p>
          <a:pPr marL="114300" lvl="1" indent="-114300" algn="l" defTabSz="622300">
            <a:lnSpc>
              <a:spcPct val="140000"/>
            </a:lnSpc>
            <a:spcBef>
              <a:spcPct val="0"/>
            </a:spcBef>
            <a:spcAft>
              <a:spcPct val="15000"/>
            </a:spcAft>
            <a:buChar char="•"/>
          </a:pPr>
          <a:r>
            <a:rPr lang="en-US" altLang="zh-CN" sz="1400" b="1" kern="1200" dirty="0"/>
            <a:t>5</a:t>
          </a:r>
          <a:r>
            <a:rPr lang="zh-CN" altLang="en-US" sz="1400" b="1" kern="1200" dirty="0"/>
            <a:t>维度、</a:t>
          </a:r>
          <a:r>
            <a:rPr lang="en-US" altLang="zh-CN" sz="1400" b="1" kern="1200" dirty="0"/>
            <a:t>45</a:t>
          </a:r>
          <a:r>
            <a:rPr lang="zh-CN" altLang="en-US" sz="1400" b="1" kern="1200" dirty="0"/>
            <a:t>道题</a:t>
          </a:r>
        </a:p>
      </dsp:txBody>
      <dsp:txXfrm>
        <a:off x="182445" y="1460211"/>
        <a:ext cx="1836128" cy="1724564"/>
      </dsp:txXfrm>
    </dsp:sp>
    <dsp:sp modelId="{DC0F4946-FB42-9049-8268-D09AF779BF3A}">
      <dsp:nvSpPr>
        <dsp:cNvPr id="0" name=""/>
        <dsp:cNvSpPr/>
      </dsp:nvSpPr>
      <dsp:spPr>
        <a:xfrm>
          <a:off x="1844853" y="866604"/>
          <a:ext cx="602872" cy="3879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844853" y="944196"/>
        <a:ext cx="486483" cy="232778"/>
      </dsp:txXfrm>
    </dsp:sp>
    <dsp:sp modelId="{2547DE2B-FD53-BB4F-8B3C-D441F3F27576}">
      <dsp:nvSpPr>
        <dsp:cNvPr id="0" name=""/>
        <dsp:cNvSpPr/>
      </dsp:nvSpPr>
      <dsp:spPr>
        <a:xfrm>
          <a:off x="2697974" y="749672"/>
          <a:ext cx="1558264" cy="932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t>预实验</a:t>
          </a:r>
        </a:p>
      </dsp:txBody>
      <dsp:txXfrm>
        <a:off x="2697974" y="749672"/>
        <a:ext cx="1558264" cy="621827"/>
      </dsp:txXfrm>
    </dsp:sp>
    <dsp:sp modelId="{F47F8097-9276-8642-BAFB-D4745E9DB689}">
      <dsp:nvSpPr>
        <dsp:cNvPr id="0" name=""/>
        <dsp:cNvSpPr/>
      </dsp:nvSpPr>
      <dsp:spPr>
        <a:xfrm>
          <a:off x="2824551" y="1406557"/>
          <a:ext cx="1943436" cy="18318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140000"/>
            </a:lnSpc>
            <a:spcBef>
              <a:spcPct val="0"/>
            </a:spcBef>
            <a:spcAft>
              <a:spcPct val="15000"/>
            </a:spcAft>
            <a:buChar char="•"/>
          </a:pPr>
          <a:r>
            <a:rPr lang="en-US" altLang="zh-CN" sz="1400" kern="1200" dirty="0"/>
            <a:t>N</a:t>
          </a:r>
          <a:r>
            <a:rPr lang="zh-CN" altLang="en-US" sz="1400" kern="1200" dirty="0"/>
            <a:t> </a:t>
          </a:r>
          <a:r>
            <a:rPr lang="en-US" altLang="zh-CN" sz="1400" kern="1200" dirty="0"/>
            <a:t>=</a:t>
          </a:r>
          <a:r>
            <a:rPr lang="zh-CN" altLang="en-US" sz="1400" kern="1200" dirty="0"/>
            <a:t> </a:t>
          </a:r>
          <a:r>
            <a:rPr lang="en-US" altLang="zh-CN" sz="1400" kern="1200" dirty="0"/>
            <a:t>195</a:t>
          </a:r>
          <a:endParaRPr lang="zh-CN" altLang="en-US" sz="1400" kern="1200" dirty="0"/>
        </a:p>
        <a:p>
          <a:pPr marL="114300" lvl="1" indent="-114300" algn="l" defTabSz="622300">
            <a:lnSpc>
              <a:spcPct val="140000"/>
            </a:lnSpc>
            <a:spcBef>
              <a:spcPct val="0"/>
            </a:spcBef>
            <a:spcAft>
              <a:spcPct val="15000"/>
            </a:spcAft>
            <a:buChar char="•"/>
          </a:pPr>
          <a:r>
            <a:rPr lang="zh-CN" altLang="en-US" sz="1400" kern="1200" dirty="0"/>
            <a:t>两轮项目分析</a:t>
          </a:r>
          <a:r>
            <a:rPr lang="en-US" altLang="zh-CN" sz="1400" kern="1200" dirty="0"/>
            <a:t>+EFA</a:t>
          </a:r>
          <a:endParaRPr lang="zh-CN" altLang="en-US" sz="1400" kern="1200" dirty="0"/>
        </a:p>
        <a:p>
          <a:pPr marL="114300" lvl="1" indent="-114300" algn="l" defTabSz="622300">
            <a:lnSpc>
              <a:spcPct val="140000"/>
            </a:lnSpc>
            <a:spcBef>
              <a:spcPct val="0"/>
            </a:spcBef>
            <a:spcAft>
              <a:spcPct val="15000"/>
            </a:spcAft>
            <a:buChar char="•"/>
          </a:pPr>
          <a:r>
            <a:rPr lang="en-US" altLang="zh-CN" sz="1400" b="1" kern="1200" dirty="0"/>
            <a:t>4</a:t>
          </a:r>
          <a:r>
            <a:rPr lang="zh-CN" altLang="en-US" sz="1400" b="1" kern="1200" dirty="0"/>
            <a:t>维度、</a:t>
          </a:r>
          <a:r>
            <a:rPr lang="en-US" altLang="zh-CN" sz="1400" b="1" kern="1200" dirty="0"/>
            <a:t>15</a:t>
          </a:r>
          <a:r>
            <a:rPr lang="zh-CN" altLang="en-US" sz="1400" b="1" kern="1200" dirty="0"/>
            <a:t>道题</a:t>
          </a:r>
        </a:p>
      </dsp:txBody>
      <dsp:txXfrm>
        <a:off x="2878205" y="1460211"/>
        <a:ext cx="1836128" cy="1724564"/>
      </dsp:txXfrm>
    </dsp:sp>
    <dsp:sp modelId="{C042C844-8503-1D42-BFC3-E1961670DB63}">
      <dsp:nvSpPr>
        <dsp:cNvPr id="0" name=""/>
        <dsp:cNvSpPr/>
      </dsp:nvSpPr>
      <dsp:spPr>
        <a:xfrm>
          <a:off x="4540612" y="866604"/>
          <a:ext cx="602872" cy="3879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4540612" y="944196"/>
        <a:ext cx="486483" cy="232778"/>
      </dsp:txXfrm>
    </dsp:sp>
    <dsp:sp modelId="{6E492706-E009-0740-BA73-EA103C97811C}">
      <dsp:nvSpPr>
        <dsp:cNvPr id="0" name=""/>
        <dsp:cNvSpPr/>
      </dsp:nvSpPr>
      <dsp:spPr>
        <a:xfrm>
          <a:off x="5393733" y="749672"/>
          <a:ext cx="1558264" cy="932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t>讨论</a:t>
          </a:r>
        </a:p>
      </dsp:txBody>
      <dsp:txXfrm>
        <a:off x="5393733" y="749672"/>
        <a:ext cx="1558264" cy="621827"/>
      </dsp:txXfrm>
    </dsp:sp>
    <dsp:sp modelId="{B8617C7F-150B-7342-A298-A425AFCC6429}">
      <dsp:nvSpPr>
        <dsp:cNvPr id="0" name=""/>
        <dsp:cNvSpPr/>
      </dsp:nvSpPr>
      <dsp:spPr>
        <a:xfrm>
          <a:off x="5520310" y="1406557"/>
          <a:ext cx="1943436" cy="18318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140000"/>
            </a:lnSpc>
            <a:spcBef>
              <a:spcPct val="0"/>
            </a:spcBef>
            <a:spcAft>
              <a:spcPct val="15000"/>
            </a:spcAft>
            <a:buChar char="•"/>
          </a:pPr>
          <a:r>
            <a:rPr lang="zh-CN" altLang="en-US" sz="1400" kern="1200" dirty="0"/>
            <a:t>删去相似表达</a:t>
          </a:r>
        </a:p>
        <a:p>
          <a:pPr marL="114300" lvl="1" indent="-114300" algn="l" defTabSz="622300">
            <a:lnSpc>
              <a:spcPct val="140000"/>
            </a:lnSpc>
            <a:spcBef>
              <a:spcPct val="0"/>
            </a:spcBef>
            <a:spcAft>
              <a:spcPct val="15000"/>
            </a:spcAft>
            <a:buChar char="•"/>
          </a:pPr>
          <a:r>
            <a:rPr lang="zh-CN" altLang="en-US" sz="1400" kern="1200" dirty="0"/>
            <a:t>精简语言</a:t>
          </a:r>
        </a:p>
        <a:p>
          <a:pPr marL="114300" lvl="1" indent="-114300" algn="l" defTabSz="622300">
            <a:lnSpc>
              <a:spcPct val="140000"/>
            </a:lnSpc>
            <a:spcBef>
              <a:spcPct val="0"/>
            </a:spcBef>
            <a:spcAft>
              <a:spcPct val="15000"/>
            </a:spcAft>
            <a:buChar char="•"/>
          </a:pPr>
          <a:r>
            <a:rPr lang="zh-CN" altLang="en-US" sz="1400" kern="1200" dirty="0"/>
            <a:t>添加</a:t>
          </a:r>
          <a:r>
            <a:rPr lang="zh-CN" altLang="en-US" sz="1400" b="1" kern="1200" dirty="0"/>
            <a:t>条目至</a:t>
          </a:r>
          <a:r>
            <a:rPr lang="en-US" altLang="zh-CN" sz="1400" b="1" kern="1200" dirty="0"/>
            <a:t>20</a:t>
          </a:r>
          <a:r>
            <a:rPr lang="zh-CN" altLang="en-US" sz="1400" b="1" kern="1200" dirty="0"/>
            <a:t>题</a:t>
          </a:r>
        </a:p>
      </dsp:txBody>
      <dsp:txXfrm>
        <a:off x="5573964" y="1460211"/>
        <a:ext cx="1836128" cy="1724564"/>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780F63-2B72-4A85-A605-5657EF2C22C2}" type="datetimeFigureOut">
              <a:rPr lang="zh-CN" altLang="en-US" smtClean="0"/>
              <a:t>2025/1/9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D85AB-FAA1-4D18-83F9-424C3AB30CD9}" type="slidenum">
              <a:rPr lang="zh-CN" altLang="en-US" smtClean="0"/>
              <a:t>‹#›</a:t>
            </a:fld>
            <a:endParaRPr lang="zh-CN" altLang="en-US"/>
          </a:p>
        </p:txBody>
      </p:sp>
    </p:spTree>
    <p:extLst>
      <p:ext uri="{BB962C8B-B14F-4D97-AF65-F5344CB8AC3E}">
        <p14:creationId xmlns:p14="http://schemas.microsoft.com/office/powerpoint/2010/main" val="344218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微软雅黑" panose="020B0503020204020204" pitchFamily="34" charset="-122"/>
                <a:ea typeface="微软雅黑" panose="020B0503020204020204" pitchFamily="34" charset="-122"/>
              </a:rPr>
              <a:t>原来还有一个目的：提供</a:t>
            </a:r>
            <a:r>
              <a:rPr lang="zh-CN" altLang="en-US" sz="1200" b="1" kern="1200" dirty="0">
                <a:solidFill>
                  <a:schemeClr val="tx1"/>
                </a:solidFill>
                <a:effectLst/>
                <a:latin typeface="微软雅黑" panose="020B0503020204020204" pitchFamily="34" charset="-122"/>
                <a:ea typeface="微软雅黑" panose="020B0503020204020204" pitchFamily="34" charset="-122"/>
              </a:rPr>
              <a:t>覆盖恋爱各个阶段过度投入行为的测量工具</a:t>
            </a:r>
            <a:endParaRPr lang="en-US" altLang="zh-CN" sz="1200" b="1" kern="1200" dirty="0">
              <a:solidFill>
                <a:schemeClr val="tx1"/>
              </a:solidFill>
              <a:effectLst/>
              <a:latin typeface="微软雅黑" panose="020B0503020204020204" pitchFamily="34" charset="-122"/>
              <a:ea typeface="微软雅黑" panose="020B0503020204020204" pitchFamily="34" charset="-122"/>
            </a:endParaRPr>
          </a:p>
          <a:p>
            <a:r>
              <a:rPr kumimoji="1" lang="zh-CN" altLang="en-US" sz="1200" b="1" kern="1200" dirty="0">
                <a:solidFill>
                  <a:schemeClr val="tx1"/>
                </a:solidFill>
                <a:effectLst/>
                <a:latin typeface="微软雅黑" panose="020B0503020204020204" pitchFamily="34" charset="-122"/>
                <a:ea typeface="微软雅黑" panose="020B0503020204020204" pitchFamily="34" charset="-122"/>
              </a:rPr>
              <a:t>预实验之后发现留下来的暧昧期的行为和恋爱中的行为的表述非常相似，所以就精简了语言</a:t>
            </a:r>
            <a:endParaRPr kumimoji="1" lang="en-US" altLang="zh-CN" sz="1200" b="1" kern="1200" dirty="0">
              <a:solidFill>
                <a:schemeClr val="tx1"/>
              </a:solidFill>
              <a:effectLst/>
              <a:latin typeface="微软雅黑" panose="020B0503020204020204" pitchFamily="34" charset="-122"/>
              <a:ea typeface="微软雅黑" panose="020B0503020204020204" pitchFamily="34" charset="-122"/>
            </a:endParaRPr>
          </a:p>
          <a:p>
            <a:endParaRPr kumimoji="1" lang="en-US" altLang="zh-CN" sz="1200" b="1" kern="1200" dirty="0">
              <a:solidFill>
                <a:schemeClr val="tx1"/>
              </a:solidFill>
              <a:effectLst/>
              <a:latin typeface="微软雅黑" panose="020B0503020204020204" pitchFamily="34" charset="-122"/>
              <a:ea typeface="微软雅黑" panose="020B0503020204020204" pitchFamily="34" charset="-122"/>
            </a:endParaRPr>
          </a:p>
          <a:p>
            <a:r>
              <a:rPr lang="zh-CN" altLang="en-US" sz="1200" b="1" dirty="0">
                <a:latin typeface="微软雅黑" panose="020B0503020204020204" pitchFamily="34" charset="-122"/>
                <a:ea typeface="微软雅黑" panose="020B0503020204020204" pitchFamily="34" charset="-122"/>
              </a:rPr>
              <a:t>过度投入的定义：是指个体在高度被认可被尊重的愿望驱动下，表现出来的过度沉浸于行为当中的倾向</a:t>
            </a:r>
            <a:endParaRPr kumimoji="1" lang="zh-CN" altLang="en-US" dirty="0"/>
          </a:p>
        </p:txBody>
      </p:sp>
      <p:sp>
        <p:nvSpPr>
          <p:cNvPr id="4" name="灯片编号占位符 3"/>
          <p:cNvSpPr>
            <a:spLocks noGrp="1"/>
          </p:cNvSpPr>
          <p:nvPr>
            <p:ph type="sldNum" sz="quarter" idx="5"/>
          </p:nvPr>
        </p:nvSpPr>
        <p:spPr/>
        <p:txBody>
          <a:bodyPr/>
          <a:lstStyle/>
          <a:p>
            <a:fld id="{E80D85AB-FAA1-4D18-83F9-424C3AB30CD9}" type="slidenum">
              <a:rPr lang="zh-CN" altLang="en-US" smtClean="0"/>
              <a:t>3</a:t>
            </a:fld>
            <a:endParaRPr lang="zh-CN" altLang="en-US"/>
          </a:p>
        </p:txBody>
      </p:sp>
    </p:spTree>
    <p:extLst>
      <p:ext uri="{BB962C8B-B14F-4D97-AF65-F5344CB8AC3E}">
        <p14:creationId xmlns:p14="http://schemas.microsoft.com/office/powerpoint/2010/main" val="2770363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B9DF2-8E07-BB6B-3510-BE5E6241610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AA92A3C-0D98-F0E3-2E6A-8EA1FA3184F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BFC0268-9FEE-FB41-2CA0-56361FDBD6DF}"/>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ADBA8895-20C7-875E-BF29-62589B86B04D}"/>
              </a:ext>
            </a:extLst>
          </p:cNvPr>
          <p:cNvSpPr>
            <a:spLocks noGrp="1"/>
          </p:cNvSpPr>
          <p:nvPr>
            <p:ph type="sldNum" sz="quarter" idx="5"/>
          </p:nvPr>
        </p:nvSpPr>
        <p:spPr/>
        <p:txBody>
          <a:bodyPr/>
          <a:lstStyle/>
          <a:p>
            <a:fld id="{E80D85AB-FAA1-4D18-83F9-424C3AB30CD9}" type="slidenum">
              <a:rPr lang="zh-CN" altLang="en-US" smtClean="0"/>
              <a:t>15</a:t>
            </a:fld>
            <a:endParaRPr lang="zh-CN" altLang="en-US"/>
          </a:p>
        </p:txBody>
      </p:sp>
    </p:spTree>
    <p:extLst>
      <p:ext uri="{BB962C8B-B14F-4D97-AF65-F5344CB8AC3E}">
        <p14:creationId xmlns:p14="http://schemas.microsoft.com/office/powerpoint/2010/main" val="3165180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5A130-5166-250A-7F0B-E81DE204798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342DCBD-38FF-6DFF-BADE-F58893B4460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B34CF2B-355D-272E-3425-5C3598159C44}"/>
              </a:ext>
            </a:extLst>
          </p:cNvPr>
          <p:cNvSpPr>
            <a:spLocks noGrp="1"/>
          </p:cNvSpPr>
          <p:nvPr>
            <p:ph type="body" idx="1"/>
          </p:nvPr>
        </p:nvSpPr>
        <p:spPr/>
        <p:txBody>
          <a:bodyPr/>
          <a:lstStyle/>
          <a:p>
            <a:r>
              <a:rPr kumimoji="1" lang="en-US" altLang="zh-CN" dirty="0"/>
              <a:t>AI</a:t>
            </a:r>
            <a:r>
              <a:rPr kumimoji="1" lang="zh-CN" altLang="en-US" dirty="0"/>
              <a:t>的分布是</a:t>
            </a:r>
            <a:r>
              <a:rPr kumimoji="1" lang="en-US" altLang="zh-CN" dirty="0"/>
              <a:t>2</a:t>
            </a:r>
            <a:r>
              <a:rPr kumimoji="1" lang="zh-CN" altLang="en-US" dirty="0"/>
              <a:t> </a:t>
            </a:r>
            <a:r>
              <a:rPr kumimoji="1" lang="en-US" altLang="zh-CN" dirty="0"/>
              <a:t>5</a:t>
            </a:r>
            <a:r>
              <a:rPr kumimoji="1" lang="zh-CN" altLang="en-US" dirty="0"/>
              <a:t> </a:t>
            </a:r>
            <a:r>
              <a:rPr kumimoji="1" lang="en-US" altLang="zh-CN" dirty="0"/>
              <a:t>2</a:t>
            </a:r>
          </a:p>
          <a:p>
            <a:endParaRPr kumimoji="1" lang="zh-CN" altLang="en-US" dirty="0"/>
          </a:p>
        </p:txBody>
      </p:sp>
      <p:sp>
        <p:nvSpPr>
          <p:cNvPr id="4" name="灯片编号占位符 3">
            <a:extLst>
              <a:ext uri="{FF2B5EF4-FFF2-40B4-BE49-F238E27FC236}">
                <a16:creationId xmlns:a16="http://schemas.microsoft.com/office/drawing/2014/main" id="{D8865F44-A7E3-94B7-7394-42DD28DF9129}"/>
              </a:ext>
            </a:extLst>
          </p:cNvPr>
          <p:cNvSpPr>
            <a:spLocks noGrp="1"/>
          </p:cNvSpPr>
          <p:nvPr>
            <p:ph type="sldNum" sz="quarter" idx="5"/>
          </p:nvPr>
        </p:nvSpPr>
        <p:spPr/>
        <p:txBody>
          <a:bodyPr/>
          <a:lstStyle/>
          <a:p>
            <a:fld id="{E80D85AB-FAA1-4D18-83F9-424C3AB30CD9}" type="slidenum">
              <a:rPr lang="zh-CN" altLang="en-US" smtClean="0"/>
              <a:t>16</a:t>
            </a:fld>
            <a:endParaRPr lang="zh-CN" altLang="en-US"/>
          </a:p>
        </p:txBody>
      </p:sp>
    </p:spTree>
    <p:extLst>
      <p:ext uri="{BB962C8B-B14F-4D97-AF65-F5344CB8AC3E}">
        <p14:creationId xmlns:p14="http://schemas.microsoft.com/office/powerpoint/2010/main" val="1874399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B84C4-4BC4-3EB2-380A-8E1220268F7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3AE0E65-28CA-05A2-EFCF-1057C93029D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B851614-26A1-6455-7386-7D47C989D252}"/>
              </a:ext>
            </a:extLst>
          </p:cNvPr>
          <p:cNvSpPr>
            <a:spLocks noGrp="1"/>
          </p:cNvSpPr>
          <p:nvPr>
            <p:ph type="body" idx="1"/>
          </p:nvPr>
        </p:nvSpPr>
        <p:spPr/>
        <p:txBody>
          <a:bodyPr/>
          <a:lstStyle/>
          <a:p>
            <a:r>
              <a:rPr kumimoji="1" lang="en-US" altLang="zh-CN" dirty="0"/>
              <a:t>AI</a:t>
            </a:r>
            <a:r>
              <a:rPr kumimoji="1" lang="zh-CN" altLang="en-US" dirty="0"/>
              <a:t>的分布是</a:t>
            </a:r>
            <a:r>
              <a:rPr kumimoji="1" lang="en-US" altLang="zh-CN" dirty="0"/>
              <a:t>2</a:t>
            </a:r>
            <a:r>
              <a:rPr kumimoji="1" lang="zh-CN" altLang="en-US" dirty="0"/>
              <a:t> </a:t>
            </a:r>
            <a:r>
              <a:rPr kumimoji="1" lang="en-US" altLang="zh-CN" dirty="0"/>
              <a:t>5</a:t>
            </a:r>
            <a:r>
              <a:rPr kumimoji="1" lang="zh-CN" altLang="en-US" dirty="0"/>
              <a:t> </a:t>
            </a:r>
            <a:r>
              <a:rPr kumimoji="1" lang="en-US" altLang="zh-CN" dirty="0"/>
              <a:t>2</a:t>
            </a:r>
          </a:p>
          <a:p>
            <a:endParaRPr kumimoji="1" lang="zh-CN" altLang="en-US" dirty="0"/>
          </a:p>
        </p:txBody>
      </p:sp>
      <p:sp>
        <p:nvSpPr>
          <p:cNvPr id="4" name="灯片编号占位符 3">
            <a:extLst>
              <a:ext uri="{FF2B5EF4-FFF2-40B4-BE49-F238E27FC236}">
                <a16:creationId xmlns:a16="http://schemas.microsoft.com/office/drawing/2014/main" id="{1E24E109-51C8-C225-B6D9-6F5EA0CCF140}"/>
              </a:ext>
            </a:extLst>
          </p:cNvPr>
          <p:cNvSpPr>
            <a:spLocks noGrp="1"/>
          </p:cNvSpPr>
          <p:nvPr>
            <p:ph type="sldNum" sz="quarter" idx="5"/>
          </p:nvPr>
        </p:nvSpPr>
        <p:spPr/>
        <p:txBody>
          <a:bodyPr/>
          <a:lstStyle/>
          <a:p>
            <a:fld id="{E80D85AB-FAA1-4D18-83F9-424C3AB30CD9}" type="slidenum">
              <a:rPr lang="zh-CN" altLang="en-US" smtClean="0"/>
              <a:t>17</a:t>
            </a:fld>
            <a:endParaRPr lang="zh-CN" altLang="en-US"/>
          </a:p>
        </p:txBody>
      </p:sp>
    </p:spTree>
    <p:extLst>
      <p:ext uri="{BB962C8B-B14F-4D97-AF65-F5344CB8AC3E}">
        <p14:creationId xmlns:p14="http://schemas.microsoft.com/office/powerpoint/2010/main" val="2164073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3BB79-06DD-5490-FF4A-8C6BECF3E2E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BB7B170-E428-E13E-5C23-58700FA2FB3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DFDB2DA-29C5-98BD-D17C-DFBEF4102BB7}"/>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61D9D755-CFE1-D724-265D-5F86420CFEE1}"/>
              </a:ext>
            </a:extLst>
          </p:cNvPr>
          <p:cNvSpPr>
            <a:spLocks noGrp="1"/>
          </p:cNvSpPr>
          <p:nvPr>
            <p:ph type="sldNum" sz="quarter" idx="5"/>
          </p:nvPr>
        </p:nvSpPr>
        <p:spPr/>
        <p:txBody>
          <a:bodyPr/>
          <a:lstStyle/>
          <a:p>
            <a:fld id="{E80D85AB-FAA1-4D18-83F9-424C3AB30CD9}" type="slidenum">
              <a:rPr lang="zh-CN" altLang="en-US" smtClean="0"/>
              <a:t>18</a:t>
            </a:fld>
            <a:endParaRPr lang="zh-CN" altLang="en-US"/>
          </a:p>
        </p:txBody>
      </p:sp>
    </p:spTree>
    <p:extLst>
      <p:ext uri="{BB962C8B-B14F-4D97-AF65-F5344CB8AC3E}">
        <p14:creationId xmlns:p14="http://schemas.microsoft.com/office/powerpoint/2010/main" val="2952921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61EDB-E253-FCA2-83E9-72F54C5DBAF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EF73F1A-073A-3C7C-E125-3BDA47FDCCA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EF9077C-FAC7-1BF9-164E-4DE0E9098AC7}"/>
              </a:ext>
            </a:extLst>
          </p:cNvPr>
          <p:cNvSpPr>
            <a:spLocks noGrp="1"/>
          </p:cNvSpPr>
          <p:nvPr>
            <p:ph type="body" idx="1"/>
          </p:nvPr>
        </p:nvSpPr>
        <p:spPr/>
        <p:txBody>
          <a:bodyPr/>
          <a:lstStyle/>
          <a:p>
            <a:pPr marL="0" indent="0">
              <a:buNone/>
            </a:pPr>
            <a:r>
              <a:rPr kumimoji="1" lang="en-US" altLang="zh-CN" dirty="0"/>
              <a:t>RSES</a:t>
            </a:r>
            <a:r>
              <a:rPr kumimoji="1" lang="zh-CN" altLang="en-US" dirty="0"/>
              <a:t>：他人评价体系和自我评价体系</a:t>
            </a:r>
            <a:endParaRPr kumimoji="1" lang="en-US" altLang="zh-CN" dirty="0"/>
          </a:p>
          <a:p>
            <a:pPr marL="0" indent="0">
              <a:buNone/>
            </a:pPr>
            <a:r>
              <a:rPr kumimoji="1" lang="en-US" altLang="zh-CN" dirty="0"/>
              <a:t>GSES</a:t>
            </a:r>
            <a:r>
              <a:rPr kumimoji="1" lang="zh-CN" altLang="en-US" dirty="0"/>
              <a:t>：我认为做了会有效果才会去投入</a:t>
            </a:r>
            <a:endParaRPr kumimoji="1" lang="en-US" altLang="zh-CN" dirty="0"/>
          </a:p>
          <a:p>
            <a:pPr marL="0" indent="0">
              <a:buNone/>
            </a:pPr>
            <a:r>
              <a:rPr kumimoji="1" lang="en-US" altLang="zh-CN" dirty="0" err="1"/>
              <a:t>FoMOs</a:t>
            </a:r>
            <a:r>
              <a:rPr kumimoji="1" lang="zh-CN" altLang="en-US" dirty="0"/>
              <a:t>：焦虑性依恋、特质焦虑都想过，但是</a:t>
            </a:r>
            <a:r>
              <a:rPr kumimoji="1" lang="en-US" altLang="zh-CN" dirty="0" err="1"/>
              <a:t>FoMOs</a:t>
            </a:r>
            <a:r>
              <a:rPr kumimoji="1" lang="zh-CN" altLang="en-US" dirty="0"/>
              <a:t>更加具有场景背景，和我们量表的语言风格更接近</a:t>
            </a:r>
            <a:endParaRPr kumimoji="1" lang="en-US" altLang="zh-CN" dirty="0"/>
          </a:p>
          <a:p>
            <a:pPr marL="0" indent="0">
              <a:buNone/>
            </a:pPr>
            <a:r>
              <a:rPr kumimoji="1" lang="en-US" altLang="zh-CN" dirty="0" err="1"/>
              <a:t>SoAS</a:t>
            </a:r>
            <a:r>
              <a:rPr kumimoji="1" lang="zh-CN" altLang="en-US" dirty="0"/>
              <a:t>：控制感</a:t>
            </a:r>
            <a:r>
              <a:rPr kumimoji="1" lang="en-US" altLang="zh-CN" dirty="0"/>
              <a:t>→</a:t>
            </a:r>
            <a:r>
              <a:rPr kumimoji="1" lang="zh-CN" altLang="en-US" dirty="0"/>
              <a:t>高的控制感会不会导致跟高的过度投入</a:t>
            </a:r>
            <a:endParaRPr kumimoji="1" lang="en-US" altLang="zh-CN" dirty="0"/>
          </a:p>
          <a:p>
            <a:pPr marL="0" indent="0">
              <a:buNone/>
            </a:pPr>
            <a:endParaRPr kumimoji="1" lang="en-US" altLang="zh-CN" dirty="0"/>
          </a:p>
          <a:p>
            <a:pPr marL="0" indent="0">
              <a:buNone/>
            </a:pPr>
            <a:r>
              <a:rPr kumimoji="1" lang="en-US" altLang="zh-CN" dirty="0"/>
              <a:t>RSES</a:t>
            </a:r>
            <a:r>
              <a:rPr kumimoji="1" lang="zh-CN" altLang="en-US" dirty="0"/>
              <a:t>：</a:t>
            </a:r>
            <a:endParaRPr kumimoji="1" lang="en-US" altLang="zh-CN" dirty="0"/>
          </a:p>
          <a:p>
            <a:pPr marL="228600" indent="-228600">
              <a:buAutoNum type="arabicPeriod"/>
            </a:pPr>
            <a:r>
              <a:rPr kumimoji="1" lang="zh-CN" altLang="en-US" dirty="0"/>
              <a:t>样本量太少了</a:t>
            </a:r>
            <a:endParaRPr kumimoji="1" lang="en-US" altLang="zh-CN" dirty="0"/>
          </a:p>
          <a:p>
            <a:pPr marL="228600" indent="-228600">
              <a:buAutoNum type="arabicPeriod"/>
            </a:pPr>
            <a:r>
              <a:rPr kumimoji="1" lang="zh-CN" altLang="en-US" dirty="0"/>
              <a:t>高自尊的人不仅自我评价得分高，也会希望别人认可自己，表现出来的过度投入行为得分高</a:t>
            </a:r>
            <a:endParaRPr kumimoji="1" lang="en-US" altLang="zh-CN" dirty="0"/>
          </a:p>
          <a:p>
            <a:pPr marL="228600" indent="-228600">
              <a:buAutoNum type="arabicPeriod"/>
            </a:pPr>
            <a:endParaRPr kumimoji="1" lang="en-US" altLang="zh-CN" dirty="0"/>
          </a:p>
          <a:p>
            <a:pPr marL="0" indent="0">
              <a:buNone/>
            </a:pPr>
            <a:r>
              <a:rPr kumimoji="1" lang="zh-CN" altLang="en-US" dirty="0"/>
              <a:t>考虑到填写时间，最终选择了两道</a:t>
            </a:r>
          </a:p>
        </p:txBody>
      </p:sp>
      <p:sp>
        <p:nvSpPr>
          <p:cNvPr id="4" name="灯片编号占位符 3">
            <a:extLst>
              <a:ext uri="{FF2B5EF4-FFF2-40B4-BE49-F238E27FC236}">
                <a16:creationId xmlns:a16="http://schemas.microsoft.com/office/drawing/2014/main" id="{453C51ED-4396-A88D-3C16-D47979299D34}"/>
              </a:ext>
            </a:extLst>
          </p:cNvPr>
          <p:cNvSpPr>
            <a:spLocks noGrp="1"/>
          </p:cNvSpPr>
          <p:nvPr>
            <p:ph type="sldNum" sz="quarter" idx="5"/>
          </p:nvPr>
        </p:nvSpPr>
        <p:spPr/>
        <p:txBody>
          <a:bodyPr/>
          <a:lstStyle/>
          <a:p>
            <a:fld id="{E80D85AB-FAA1-4D18-83F9-424C3AB30CD9}" type="slidenum">
              <a:rPr lang="zh-CN" altLang="en-US" smtClean="0"/>
              <a:t>19</a:t>
            </a:fld>
            <a:endParaRPr lang="zh-CN" altLang="en-US"/>
          </a:p>
        </p:txBody>
      </p:sp>
    </p:spTree>
    <p:extLst>
      <p:ext uri="{BB962C8B-B14F-4D97-AF65-F5344CB8AC3E}">
        <p14:creationId xmlns:p14="http://schemas.microsoft.com/office/powerpoint/2010/main" val="2427878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4B67A-0274-2450-AC26-5E69FEB14BC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220B175-8586-F30F-A4D2-78B424D48E3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4BA6507-F2C9-E20C-8BD4-E73E6921C6E3}"/>
              </a:ext>
            </a:extLst>
          </p:cNvPr>
          <p:cNvSpPr>
            <a:spLocks noGrp="1"/>
          </p:cNvSpPr>
          <p:nvPr>
            <p:ph type="body" idx="1"/>
          </p:nvPr>
        </p:nvSpPr>
        <p:spPr/>
        <p:txBody>
          <a:bodyPr/>
          <a:lstStyle/>
          <a:p>
            <a:pPr marL="0" indent="0">
              <a:buNone/>
            </a:pPr>
            <a:r>
              <a:rPr kumimoji="1" lang="en-US" altLang="zh-CN" dirty="0"/>
              <a:t>RSES</a:t>
            </a:r>
            <a:r>
              <a:rPr kumimoji="1" lang="zh-CN" altLang="en-US" dirty="0"/>
              <a:t>：他人评价体系和自我评价体系</a:t>
            </a:r>
            <a:endParaRPr kumimoji="1" lang="en-US" altLang="zh-CN" dirty="0"/>
          </a:p>
          <a:p>
            <a:pPr marL="0" indent="0">
              <a:buNone/>
            </a:pPr>
            <a:r>
              <a:rPr kumimoji="1" lang="en-US" altLang="zh-CN" dirty="0"/>
              <a:t>GSES</a:t>
            </a:r>
            <a:r>
              <a:rPr kumimoji="1" lang="zh-CN" altLang="en-US" dirty="0"/>
              <a:t>：我认为做了会有效果才会去投入</a:t>
            </a:r>
            <a:endParaRPr kumimoji="1" lang="en-US" altLang="zh-CN" dirty="0"/>
          </a:p>
          <a:p>
            <a:pPr marL="0" indent="0">
              <a:buNone/>
            </a:pPr>
            <a:r>
              <a:rPr kumimoji="1" lang="en-US" altLang="zh-CN" dirty="0" err="1"/>
              <a:t>FoMOs</a:t>
            </a:r>
            <a:r>
              <a:rPr kumimoji="1" lang="zh-CN" altLang="en-US" dirty="0"/>
              <a:t>：焦虑性依恋、特质焦虑都想过，但是</a:t>
            </a:r>
            <a:r>
              <a:rPr kumimoji="1" lang="en-US" altLang="zh-CN" dirty="0" err="1"/>
              <a:t>FoMOs</a:t>
            </a:r>
            <a:r>
              <a:rPr kumimoji="1" lang="zh-CN" altLang="en-US" dirty="0"/>
              <a:t>更加具有场景背景，和我们量表的语言风格更接近</a:t>
            </a:r>
            <a:endParaRPr kumimoji="1" lang="en-US" altLang="zh-CN" dirty="0"/>
          </a:p>
          <a:p>
            <a:pPr marL="0" indent="0">
              <a:buNone/>
            </a:pPr>
            <a:r>
              <a:rPr kumimoji="1" lang="en-US" altLang="zh-CN" dirty="0" err="1"/>
              <a:t>SoAS</a:t>
            </a:r>
            <a:r>
              <a:rPr kumimoji="1" lang="zh-CN" altLang="en-US" dirty="0"/>
              <a:t>：控制感</a:t>
            </a:r>
            <a:r>
              <a:rPr kumimoji="1" lang="en-US" altLang="zh-CN" dirty="0"/>
              <a:t>→</a:t>
            </a:r>
            <a:r>
              <a:rPr kumimoji="1" lang="zh-CN" altLang="en-US" dirty="0"/>
              <a:t>高的控制感会不会导致跟高的过度投入</a:t>
            </a:r>
            <a:endParaRPr kumimoji="1" lang="en-US" altLang="zh-CN" dirty="0"/>
          </a:p>
          <a:p>
            <a:pPr marL="0" indent="0">
              <a:buNone/>
            </a:pPr>
            <a:endParaRPr kumimoji="1" lang="en-US" altLang="zh-CN" dirty="0"/>
          </a:p>
          <a:p>
            <a:pPr marL="0" indent="0">
              <a:buNone/>
            </a:pPr>
            <a:r>
              <a:rPr kumimoji="1" lang="en-US" altLang="zh-CN" dirty="0"/>
              <a:t>RSES</a:t>
            </a:r>
            <a:r>
              <a:rPr kumimoji="1" lang="zh-CN" altLang="en-US" dirty="0"/>
              <a:t>：</a:t>
            </a:r>
            <a:endParaRPr kumimoji="1" lang="en-US" altLang="zh-CN" dirty="0"/>
          </a:p>
          <a:p>
            <a:pPr marL="228600" indent="-228600">
              <a:buAutoNum type="arabicPeriod"/>
            </a:pPr>
            <a:r>
              <a:rPr kumimoji="1" lang="zh-CN" altLang="en-US" dirty="0"/>
              <a:t>样本量太少了</a:t>
            </a:r>
            <a:endParaRPr kumimoji="1" lang="en-US" altLang="zh-CN" dirty="0"/>
          </a:p>
          <a:p>
            <a:pPr marL="228600" indent="-228600">
              <a:buAutoNum type="arabicPeriod"/>
            </a:pPr>
            <a:r>
              <a:rPr kumimoji="1" lang="zh-CN" altLang="en-US" dirty="0"/>
              <a:t>高自尊的人不仅自我评价得分高，也会希望别人认可自己，表现出来的过度投入行为得分高</a:t>
            </a:r>
            <a:endParaRPr kumimoji="1" lang="en-US" altLang="zh-CN" dirty="0"/>
          </a:p>
          <a:p>
            <a:pPr marL="228600" indent="-228600">
              <a:buAutoNum type="arabicPeriod"/>
            </a:pPr>
            <a:endParaRPr kumimoji="1" lang="en-US" altLang="zh-CN" dirty="0"/>
          </a:p>
          <a:p>
            <a:pPr marL="0" indent="0">
              <a:buNone/>
            </a:pPr>
            <a:r>
              <a:rPr kumimoji="1" lang="zh-CN" altLang="en-US" dirty="0"/>
              <a:t>考虑到填写时间，最终选择了两道</a:t>
            </a:r>
          </a:p>
        </p:txBody>
      </p:sp>
      <p:sp>
        <p:nvSpPr>
          <p:cNvPr id="4" name="灯片编号占位符 3">
            <a:extLst>
              <a:ext uri="{FF2B5EF4-FFF2-40B4-BE49-F238E27FC236}">
                <a16:creationId xmlns:a16="http://schemas.microsoft.com/office/drawing/2014/main" id="{C9B2CFE5-0B97-36E3-F9AE-9A7149A85329}"/>
              </a:ext>
            </a:extLst>
          </p:cNvPr>
          <p:cNvSpPr>
            <a:spLocks noGrp="1"/>
          </p:cNvSpPr>
          <p:nvPr>
            <p:ph type="sldNum" sz="quarter" idx="5"/>
          </p:nvPr>
        </p:nvSpPr>
        <p:spPr/>
        <p:txBody>
          <a:bodyPr/>
          <a:lstStyle/>
          <a:p>
            <a:fld id="{E80D85AB-FAA1-4D18-83F9-424C3AB30CD9}" type="slidenum">
              <a:rPr lang="zh-CN" altLang="en-US" smtClean="0"/>
              <a:t>20</a:t>
            </a:fld>
            <a:endParaRPr lang="zh-CN" altLang="en-US"/>
          </a:p>
        </p:txBody>
      </p:sp>
    </p:spTree>
    <p:extLst>
      <p:ext uri="{BB962C8B-B14F-4D97-AF65-F5344CB8AC3E}">
        <p14:creationId xmlns:p14="http://schemas.microsoft.com/office/powerpoint/2010/main" val="2271359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5EE7E-677B-08FD-3319-C103327A91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DCDF4F9-8FBF-AE84-C3EC-E0014095205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FABF649-8EA8-95D4-23B6-23A35BDE112F}"/>
              </a:ext>
            </a:extLst>
          </p:cNvPr>
          <p:cNvSpPr>
            <a:spLocks noGrp="1"/>
          </p:cNvSpPr>
          <p:nvPr>
            <p:ph type="body" idx="1"/>
          </p:nvPr>
        </p:nvSpPr>
        <p:spPr/>
        <p:txBody>
          <a:bodyPr/>
          <a:lstStyle/>
          <a:p>
            <a:pPr marL="228600" indent="-228600">
              <a:buAutoNum type="arabicPeriod"/>
            </a:pPr>
            <a:r>
              <a:rPr kumimoji="1" lang="zh-CN" altLang="en-US" dirty="0"/>
              <a:t>数据量太少了，过拟合了</a:t>
            </a:r>
            <a:endParaRPr kumimoji="1" lang="en-US" altLang="zh-CN" dirty="0"/>
          </a:p>
          <a:p>
            <a:pPr marL="228600" indent="-228600">
              <a:buAutoNum type="arabicPeriod"/>
            </a:pPr>
            <a:endParaRPr kumimoji="1" lang="en-US" altLang="zh-CN" dirty="0"/>
          </a:p>
          <a:p>
            <a:pPr marL="0" indent="0">
              <a:buNone/>
            </a:pPr>
            <a:r>
              <a:rPr kumimoji="1" lang="zh-CN" altLang="en-US" dirty="0"/>
              <a:t>回归的话</a:t>
            </a:r>
            <a:r>
              <a:rPr kumimoji="1" lang="en-US" altLang="zh-CN" dirty="0"/>
              <a:t>GSES</a:t>
            </a:r>
            <a:r>
              <a:rPr kumimoji="1" lang="zh-CN" altLang="en-US" dirty="0"/>
              <a:t>是显著的，</a:t>
            </a:r>
            <a:r>
              <a:rPr kumimoji="1" lang="en-US" altLang="zh-CN" dirty="0" err="1"/>
              <a:t>FoMOs_information</a:t>
            </a:r>
            <a:r>
              <a:rPr kumimoji="1" lang="zh-CN" altLang="en-US" dirty="0"/>
              <a:t>也是显著的</a:t>
            </a:r>
            <a:endParaRPr kumimoji="1" lang="en-US" altLang="zh-CN" dirty="0"/>
          </a:p>
        </p:txBody>
      </p:sp>
      <p:sp>
        <p:nvSpPr>
          <p:cNvPr id="4" name="灯片编号占位符 3">
            <a:extLst>
              <a:ext uri="{FF2B5EF4-FFF2-40B4-BE49-F238E27FC236}">
                <a16:creationId xmlns:a16="http://schemas.microsoft.com/office/drawing/2014/main" id="{E2A8CEAB-45E3-04CC-B8BA-A5BA853E51D7}"/>
              </a:ext>
            </a:extLst>
          </p:cNvPr>
          <p:cNvSpPr>
            <a:spLocks noGrp="1"/>
          </p:cNvSpPr>
          <p:nvPr>
            <p:ph type="sldNum" sz="quarter" idx="5"/>
          </p:nvPr>
        </p:nvSpPr>
        <p:spPr/>
        <p:txBody>
          <a:bodyPr/>
          <a:lstStyle/>
          <a:p>
            <a:fld id="{E80D85AB-FAA1-4D18-83F9-424C3AB30CD9}" type="slidenum">
              <a:rPr lang="zh-CN" altLang="en-US" smtClean="0"/>
              <a:t>21</a:t>
            </a:fld>
            <a:endParaRPr lang="zh-CN" altLang="en-US"/>
          </a:p>
        </p:txBody>
      </p:sp>
    </p:spTree>
    <p:extLst>
      <p:ext uri="{BB962C8B-B14F-4D97-AF65-F5344CB8AC3E}">
        <p14:creationId xmlns:p14="http://schemas.microsoft.com/office/powerpoint/2010/main" val="387787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80D85AB-FAA1-4D18-83F9-424C3AB30CD9}" type="slidenum">
              <a:rPr lang="zh-CN" altLang="en-US" smtClean="0"/>
              <a:t>22</a:t>
            </a:fld>
            <a:endParaRPr lang="zh-CN" altLang="en-US"/>
          </a:p>
        </p:txBody>
      </p:sp>
    </p:spTree>
    <p:extLst>
      <p:ext uri="{BB962C8B-B14F-4D97-AF65-F5344CB8AC3E}">
        <p14:creationId xmlns:p14="http://schemas.microsoft.com/office/powerpoint/2010/main" val="441916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2D1C8-9C90-5F6A-A8A0-1982681A97C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FC3195F-5FE4-AA7B-DE57-147C6F8D366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5456B47-A41D-65D0-F1EB-914C6066A46A}"/>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3E998BF6-A83B-0D7C-792C-40C3FC42A301}"/>
              </a:ext>
            </a:extLst>
          </p:cNvPr>
          <p:cNvSpPr>
            <a:spLocks noGrp="1"/>
          </p:cNvSpPr>
          <p:nvPr>
            <p:ph type="sldNum" sz="quarter" idx="5"/>
          </p:nvPr>
        </p:nvSpPr>
        <p:spPr/>
        <p:txBody>
          <a:bodyPr/>
          <a:lstStyle/>
          <a:p>
            <a:fld id="{E80D85AB-FAA1-4D18-83F9-424C3AB30CD9}" type="slidenum">
              <a:rPr lang="zh-CN" altLang="en-US" smtClean="0"/>
              <a:t>23</a:t>
            </a:fld>
            <a:endParaRPr lang="zh-CN" altLang="en-US"/>
          </a:p>
        </p:txBody>
      </p:sp>
    </p:spTree>
    <p:extLst>
      <p:ext uri="{BB962C8B-B14F-4D97-AF65-F5344CB8AC3E}">
        <p14:creationId xmlns:p14="http://schemas.microsoft.com/office/powerpoint/2010/main" val="1051379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7</a:t>
            </a:r>
            <a:r>
              <a:rPr kumimoji="1" lang="zh-CN" altLang="en-US" dirty="0"/>
              <a:t>点量表</a:t>
            </a:r>
          </a:p>
        </p:txBody>
      </p:sp>
      <p:sp>
        <p:nvSpPr>
          <p:cNvPr id="4" name="灯片编号占位符 3"/>
          <p:cNvSpPr>
            <a:spLocks noGrp="1"/>
          </p:cNvSpPr>
          <p:nvPr>
            <p:ph type="sldNum" sz="quarter" idx="5"/>
          </p:nvPr>
        </p:nvSpPr>
        <p:spPr/>
        <p:txBody>
          <a:bodyPr/>
          <a:lstStyle/>
          <a:p>
            <a:fld id="{E80D85AB-FAA1-4D18-83F9-424C3AB30CD9}" type="slidenum">
              <a:rPr lang="zh-CN" altLang="en-US" smtClean="0"/>
              <a:t>4</a:t>
            </a:fld>
            <a:endParaRPr lang="zh-CN" altLang="en-US"/>
          </a:p>
        </p:txBody>
      </p:sp>
    </p:spTree>
    <p:extLst>
      <p:ext uri="{BB962C8B-B14F-4D97-AF65-F5344CB8AC3E}">
        <p14:creationId xmlns:p14="http://schemas.microsoft.com/office/powerpoint/2010/main" val="2492590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RIT</a:t>
            </a:r>
            <a:r>
              <a:rPr kumimoji="1" lang="zh-CN" altLang="en-US" dirty="0"/>
              <a:t>符合要求，且相关矩阵、</a:t>
            </a:r>
            <a:r>
              <a:rPr kumimoji="1" lang="en-US" altLang="zh-CN" dirty="0"/>
              <a:t>KMO</a:t>
            </a:r>
            <a:r>
              <a:rPr kumimoji="1" lang="zh-CN" altLang="en-US" dirty="0"/>
              <a:t>、球形检验、</a:t>
            </a:r>
            <a:r>
              <a:rPr kumimoji="1" lang="en-US" altLang="zh-CN" dirty="0"/>
              <a:t>MSA</a:t>
            </a:r>
            <a:r>
              <a:rPr kumimoji="1" lang="zh-CN" altLang="en-US" dirty="0"/>
              <a:t>均符合要求</a:t>
            </a:r>
          </a:p>
        </p:txBody>
      </p:sp>
      <p:sp>
        <p:nvSpPr>
          <p:cNvPr id="4" name="灯片编号占位符 3"/>
          <p:cNvSpPr>
            <a:spLocks noGrp="1"/>
          </p:cNvSpPr>
          <p:nvPr>
            <p:ph type="sldNum" sz="quarter" idx="5"/>
          </p:nvPr>
        </p:nvSpPr>
        <p:spPr/>
        <p:txBody>
          <a:bodyPr/>
          <a:lstStyle/>
          <a:p>
            <a:fld id="{E80D85AB-FAA1-4D18-83F9-424C3AB30CD9}" type="slidenum">
              <a:rPr lang="zh-CN" altLang="en-US" smtClean="0"/>
              <a:t>6</a:t>
            </a:fld>
            <a:endParaRPr lang="zh-CN" altLang="en-US"/>
          </a:p>
        </p:txBody>
      </p:sp>
    </p:spTree>
    <p:extLst>
      <p:ext uri="{BB962C8B-B14F-4D97-AF65-F5344CB8AC3E}">
        <p14:creationId xmlns:p14="http://schemas.microsoft.com/office/powerpoint/2010/main" val="1868130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同样</a:t>
            </a:r>
            <a:r>
              <a:rPr kumimoji="1" lang="en-US" altLang="zh-CN" dirty="0"/>
              <a:t>RIT&gt;0.4</a:t>
            </a:r>
            <a:endParaRPr kumimoji="1" lang="zh-CN" altLang="en-US" dirty="0"/>
          </a:p>
        </p:txBody>
      </p:sp>
      <p:sp>
        <p:nvSpPr>
          <p:cNvPr id="4" name="灯片编号占位符 3"/>
          <p:cNvSpPr>
            <a:spLocks noGrp="1"/>
          </p:cNvSpPr>
          <p:nvPr>
            <p:ph type="sldNum" sz="quarter" idx="5"/>
          </p:nvPr>
        </p:nvSpPr>
        <p:spPr/>
        <p:txBody>
          <a:bodyPr/>
          <a:lstStyle/>
          <a:p>
            <a:fld id="{E80D85AB-FAA1-4D18-83F9-424C3AB30CD9}" type="slidenum">
              <a:rPr lang="zh-CN" altLang="en-US" smtClean="0"/>
              <a:t>7</a:t>
            </a:fld>
            <a:endParaRPr lang="zh-CN" altLang="en-US"/>
          </a:p>
        </p:txBody>
      </p:sp>
    </p:spTree>
    <p:extLst>
      <p:ext uri="{BB962C8B-B14F-4D97-AF65-F5344CB8AC3E}">
        <p14:creationId xmlns:p14="http://schemas.microsoft.com/office/powerpoint/2010/main" val="1728300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纠缠挽留这里这道不符合内容效度，理论上说不通，删掉</a:t>
            </a:r>
            <a:endParaRPr kumimoji="1" lang="en-US" altLang="zh-CN" dirty="0"/>
          </a:p>
          <a:p>
            <a:r>
              <a:rPr kumimoji="1" lang="zh-CN" altLang="en-US" dirty="0"/>
              <a:t>删掉之后这个</a:t>
            </a:r>
          </a:p>
        </p:txBody>
      </p:sp>
      <p:sp>
        <p:nvSpPr>
          <p:cNvPr id="4" name="灯片编号占位符 3"/>
          <p:cNvSpPr>
            <a:spLocks noGrp="1"/>
          </p:cNvSpPr>
          <p:nvPr>
            <p:ph type="sldNum" sz="quarter" idx="5"/>
          </p:nvPr>
        </p:nvSpPr>
        <p:spPr/>
        <p:txBody>
          <a:bodyPr/>
          <a:lstStyle/>
          <a:p>
            <a:fld id="{E80D85AB-FAA1-4D18-83F9-424C3AB30CD9}" type="slidenum">
              <a:rPr lang="zh-CN" altLang="en-US" smtClean="0"/>
              <a:t>8</a:t>
            </a:fld>
            <a:endParaRPr lang="zh-CN" altLang="en-US"/>
          </a:p>
        </p:txBody>
      </p:sp>
    </p:spTree>
    <p:extLst>
      <p:ext uri="{BB962C8B-B14F-4D97-AF65-F5344CB8AC3E}">
        <p14:creationId xmlns:p14="http://schemas.microsoft.com/office/powerpoint/2010/main" val="2696905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这里是验证内容效度</a:t>
            </a:r>
          </a:p>
        </p:txBody>
      </p:sp>
      <p:sp>
        <p:nvSpPr>
          <p:cNvPr id="4" name="灯片编号占位符 3"/>
          <p:cNvSpPr>
            <a:spLocks noGrp="1"/>
          </p:cNvSpPr>
          <p:nvPr>
            <p:ph type="sldNum" sz="quarter" idx="5"/>
          </p:nvPr>
        </p:nvSpPr>
        <p:spPr/>
        <p:txBody>
          <a:bodyPr/>
          <a:lstStyle/>
          <a:p>
            <a:fld id="{E80D85AB-FAA1-4D18-83F9-424C3AB30CD9}" type="slidenum">
              <a:rPr lang="zh-CN" altLang="en-US" smtClean="0"/>
              <a:t>10</a:t>
            </a:fld>
            <a:endParaRPr lang="zh-CN" altLang="en-US"/>
          </a:p>
        </p:txBody>
      </p:sp>
    </p:spTree>
    <p:extLst>
      <p:ext uri="{BB962C8B-B14F-4D97-AF65-F5344CB8AC3E}">
        <p14:creationId xmlns:p14="http://schemas.microsoft.com/office/powerpoint/2010/main" val="803017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80D85AB-FAA1-4D18-83F9-424C3AB30CD9}" type="slidenum">
              <a:rPr lang="zh-CN" altLang="en-US" smtClean="0"/>
              <a:t>12</a:t>
            </a:fld>
            <a:endParaRPr lang="zh-CN" altLang="en-US"/>
          </a:p>
        </p:txBody>
      </p:sp>
    </p:spTree>
    <p:extLst>
      <p:ext uri="{BB962C8B-B14F-4D97-AF65-F5344CB8AC3E}">
        <p14:creationId xmlns:p14="http://schemas.microsoft.com/office/powerpoint/2010/main" val="1380815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3502B-BE1B-A1FD-4E5D-CE5D7DDB861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A4B0109-82DB-789C-6982-BABAB55AF93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501F72C-0AC5-641D-968F-00EF925730B9}"/>
              </a:ext>
            </a:extLst>
          </p:cNvPr>
          <p:cNvSpPr>
            <a:spLocks noGrp="1"/>
          </p:cNvSpPr>
          <p:nvPr>
            <p:ph type="body" idx="1"/>
          </p:nvPr>
        </p:nvSpPr>
        <p:spPr/>
        <p:txBody>
          <a:bodyPr/>
          <a:lstStyle/>
          <a:p>
            <a:r>
              <a:rPr kumimoji="1" lang="en-US" altLang="zh-CN" dirty="0"/>
              <a:t>47</a:t>
            </a:r>
            <a:r>
              <a:rPr kumimoji="1" lang="zh-CN" altLang="en-US" dirty="0"/>
              <a:t>岁是</a:t>
            </a:r>
            <a:r>
              <a:rPr kumimoji="1" lang="en-US" altLang="zh-CN" dirty="0"/>
              <a:t>ai</a:t>
            </a:r>
            <a:r>
              <a:rPr kumimoji="1" lang="zh-CN" altLang="en-US" dirty="0"/>
              <a:t>的年龄，人的最大年龄是</a:t>
            </a:r>
            <a:r>
              <a:rPr kumimoji="1" lang="en-US" altLang="zh-CN" dirty="0"/>
              <a:t>35</a:t>
            </a:r>
            <a:r>
              <a:rPr kumimoji="1" lang="zh-CN" altLang="en-US" dirty="0"/>
              <a:t>岁</a:t>
            </a:r>
          </a:p>
        </p:txBody>
      </p:sp>
      <p:sp>
        <p:nvSpPr>
          <p:cNvPr id="4" name="灯片编号占位符 3">
            <a:extLst>
              <a:ext uri="{FF2B5EF4-FFF2-40B4-BE49-F238E27FC236}">
                <a16:creationId xmlns:a16="http://schemas.microsoft.com/office/drawing/2014/main" id="{1362F7C3-6549-B59B-12AF-48453FCD3EB3}"/>
              </a:ext>
            </a:extLst>
          </p:cNvPr>
          <p:cNvSpPr>
            <a:spLocks noGrp="1"/>
          </p:cNvSpPr>
          <p:nvPr>
            <p:ph type="sldNum" sz="quarter" idx="5"/>
          </p:nvPr>
        </p:nvSpPr>
        <p:spPr/>
        <p:txBody>
          <a:bodyPr/>
          <a:lstStyle/>
          <a:p>
            <a:fld id="{E80D85AB-FAA1-4D18-83F9-424C3AB30CD9}" type="slidenum">
              <a:rPr lang="zh-CN" altLang="en-US" smtClean="0"/>
              <a:t>13</a:t>
            </a:fld>
            <a:endParaRPr lang="zh-CN" altLang="en-US"/>
          </a:p>
        </p:txBody>
      </p:sp>
    </p:spTree>
    <p:extLst>
      <p:ext uri="{BB962C8B-B14F-4D97-AF65-F5344CB8AC3E}">
        <p14:creationId xmlns:p14="http://schemas.microsoft.com/office/powerpoint/2010/main" val="2825668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16C2E-02FE-F41D-535B-02AAE10FC1D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0400951-2898-B96C-4B6D-4D31DDCBA2B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88B71C1-E347-5653-7E15-E57EA7960306}"/>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60755D64-78E2-6B40-5AB1-52770FD90F3A}"/>
              </a:ext>
            </a:extLst>
          </p:cNvPr>
          <p:cNvSpPr>
            <a:spLocks noGrp="1"/>
          </p:cNvSpPr>
          <p:nvPr>
            <p:ph type="sldNum" sz="quarter" idx="5"/>
          </p:nvPr>
        </p:nvSpPr>
        <p:spPr/>
        <p:txBody>
          <a:bodyPr/>
          <a:lstStyle/>
          <a:p>
            <a:fld id="{E80D85AB-FAA1-4D18-83F9-424C3AB30CD9}" type="slidenum">
              <a:rPr lang="zh-CN" altLang="en-US" smtClean="0"/>
              <a:t>14</a:t>
            </a:fld>
            <a:endParaRPr lang="zh-CN" altLang="en-US"/>
          </a:p>
        </p:txBody>
      </p:sp>
    </p:spTree>
    <p:extLst>
      <p:ext uri="{BB962C8B-B14F-4D97-AF65-F5344CB8AC3E}">
        <p14:creationId xmlns:p14="http://schemas.microsoft.com/office/powerpoint/2010/main" val="564297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997B5FA-0921-464F-AAE1-844C04324D75}" type="datetimeFigureOut">
              <a:rPr lang="zh-CN" altLang="en-US" smtClean="0"/>
              <a:t>2025/1/9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B9802583-1E75-A725-EB13-FC18062B9E09}"/>
              </a:ext>
            </a:extLst>
          </p:cNvPr>
          <p:cNvSpPr/>
          <p:nvPr userDrawn="1"/>
        </p:nvSpPr>
        <p:spPr>
          <a:xfrm>
            <a:off x="262359" y="186801"/>
            <a:ext cx="11667281" cy="6493397"/>
          </a:xfrm>
          <a:prstGeom prst="roundRect">
            <a:avLst>
              <a:gd name="adj" fmla="val 3655"/>
            </a:avLst>
          </a:prstGeom>
          <a:solidFill>
            <a:schemeClr val="bg1">
              <a:alpha val="95000"/>
            </a:schemeClr>
          </a:solidFill>
          <a:ln>
            <a:noFill/>
          </a:ln>
          <a:effectLst>
            <a:glow rad="209272">
              <a:srgbClr val="1D94B4">
                <a:alpha val="2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1D09E088-501A-3D48-F1E3-80FE6195DA12}"/>
              </a:ext>
            </a:extLst>
          </p:cNvPr>
          <p:cNvSpPr>
            <a:spLocks noGrp="1"/>
          </p:cNvSpPr>
          <p:nvPr>
            <p:ph type="title"/>
          </p:nvPr>
        </p:nvSpPr>
        <p:spPr>
          <a:xfrm>
            <a:off x="445737" y="478989"/>
            <a:ext cx="10515600" cy="619613"/>
          </a:xfrm>
        </p:spPr>
        <p:txBody>
          <a:bodyPr>
            <a:normAutofit/>
          </a:bodyPr>
          <a:lstStyle>
            <a:lvl1pPr algn="l">
              <a:defRPr sz="2800" u="none">
                <a:solidFill>
                  <a:schemeClr val="accent1"/>
                </a:solidFill>
              </a:defRPr>
            </a:lvl1p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B9802583-1E75-A725-EB13-FC18062B9E09}"/>
              </a:ext>
            </a:extLst>
          </p:cNvPr>
          <p:cNvSpPr/>
          <p:nvPr userDrawn="1"/>
        </p:nvSpPr>
        <p:spPr>
          <a:xfrm>
            <a:off x="1015999" y="186801"/>
            <a:ext cx="10913641" cy="6493397"/>
          </a:xfrm>
          <a:prstGeom prst="roundRect">
            <a:avLst>
              <a:gd name="adj" fmla="val 3655"/>
            </a:avLst>
          </a:prstGeom>
          <a:solidFill>
            <a:schemeClr val="bg1">
              <a:alpha val="95122"/>
            </a:schemeClr>
          </a:solidFill>
          <a:ln>
            <a:noFill/>
          </a:ln>
          <a:effectLst>
            <a:glow rad="209272">
              <a:srgbClr val="1D94B4">
                <a:alpha val="2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1D09E088-501A-3D48-F1E3-80FE6195DA12}"/>
              </a:ext>
            </a:extLst>
          </p:cNvPr>
          <p:cNvSpPr>
            <a:spLocks noGrp="1"/>
          </p:cNvSpPr>
          <p:nvPr>
            <p:ph type="title"/>
          </p:nvPr>
        </p:nvSpPr>
        <p:spPr>
          <a:xfrm>
            <a:off x="1181100" y="495031"/>
            <a:ext cx="9780237" cy="619613"/>
          </a:xfrm>
        </p:spPr>
        <p:txBody>
          <a:bodyPr>
            <a:normAutofit/>
          </a:bodyPr>
          <a:lstStyle>
            <a:lvl1pPr algn="l">
              <a:defRPr sz="2800" b="1" u="none">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17557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6511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alphaModFix amt="60000"/>
            <a:lum/>
          </a:blip>
          <a:srcRect/>
          <a:stretch>
            <a:fillRect l="-10000" r="-1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file:////Users/maopeixuan/Documents/&#22823;&#19977;/&#22823;&#19977;&#19978;/&#24515;&#29702;&#27979;&#37327;/&#22823;&#20316;&#19994;/&#23454;&#39564;&#25253;&#21578;&#21644;PPT/PPT/figure/&#31532;&#19968;&#27425;&#39033;&#30446;&#20998;&#26512;.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_矩形 3"/>
          <p:cNvSpPr txBox="1">
            <a:spLocks noChangeArrowheads="1"/>
          </p:cNvSpPr>
          <p:nvPr>
            <p:custDataLst>
              <p:tags r:id="rId1"/>
            </p:custDataLst>
          </p:nvPr>
        </p:nvSpPr>
        <p:spPr bwMode="auto">
          <a:xfrm>
            <a:off x="3073503" y="2035778"/>
            <a:ext cx="6325541" cy="958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4" tIns="45702" rIns="91404" bIns="45702"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4800" b="1" dirty="0">
                <a:solidFill>
                  <a:srgbClr val="3D5B70"/>
                </a:solidFill>
                <a:latin typeface="XINGKAI SC LIGHT" panose="02010600040101010101" pitchFamily="2" charset="-122"/>
                <a:ea typeface="XINGKAI SC LIGHT" panose="02010600040101010101" pitchFamily="2" charset="-122"/>
              </a:rPr>
              <a:t>爱河深浅测 </a:t>
            </a:r>
            <a:r>
              <a:rPr lang="zh-CN" altLang="en-US" dirty="0">
                <a:solidFill>
                  <a:srgbClr val="3D5B70"/>
                </a:solidFill>
                <a:latin typeface="Xingkai SC Light" panose="02010600040101010101" pitchFamily="2" charset="-122"/>
                <a:ea typeface="Xingkai SC Light" panose="02010600040101010101" pitchFamily="2" charset="-122"/>
              </a:rPr>
              <a:t>揭秘你在</a:t>
            </a:r>
            <a:endParaRPr lang="zh-CN" altLang="en-US" sz="4800" b="1" dirty="0">
              <a:solidFill>
                <a:srgbClr val="3D5B70"/>
              </a:solidFill>
              <a:latin typeface="XINGKAI SC LIGHT" panose="02010600040101010101" pitchFamily="2" charset="-122"/>
              <a:ea typeface="XINGKAI SC LIGHT" panose="02010600040101010101" pitchFamily="2" charset="-122"/>
            </a:endParaRPr>
          </a:p>
        </p:txBody>
      </p:sp>
      <p:sp>
        <p:nvSpPr>
          <p:cNvPr id="16" name="PA_矩形 4"/>
          <p:cNvSpPr txBox="1">
            <a:spLocks noChangeArrowheads="1"/>
          </p:cNvSpPr>
          <p:nvPr>
            <p:custDataLst>
              <p:tags r:id="rId2"/>
            </p:custDataLst>
          </p:nvPr>
        </p:nvSpPr>
        <p:spPr bwMode="auto">
          <a:xfrm>
            <a:off x="4055208" y="3219427"/>
            <a:ext cx="6334231" cy="3726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4" tIns="45702" rIns="91404" bIns="45702"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sz="4400" dirty="0">
                <a:solidFill>
                  <a:srgbClr val="3D5B70"/>
                </a:solidFill>
                <a:latin typeface="Xingkai SC Light" panose="02010600040101010101" pitchFamily="2" charset="-122"/>
                <a:ea typeface="Xingkai SC Light" panose="02010600040101010101" pitchFamily="2" charset="-122"/>
              </a:rPr>
              <a:t>恋爱中的过度投入行为</a:t>
            </a:r>
            <a:endParaRPr lang="zh-CN" altLang="zh-CN" sz="2000" dirty="0">
              <a:solidFill>
                <a:srgbClr val="3D5B70"/>
              </a:solidFill>
              <a:latin typeface="Xingkai SC Light" panose="02010600040101010101" pitchFamily="2" charset="-122"/>
              <a:ea typeface="Xingkai SC Light" panose="02010600040101010101" pitchFamily="2" charset="-122"/>
            </a:endParaRPr>
          </a:p>
        </p:txBody>
      </p:sp>
      <p:sp>
        <p:nvSpPr>
          <p:cNvPr id="5" name="文本框 4">
            <a:extLst>
              <a:ext uri="{FF2B5EF4-FFF2-40B4-BE49-F238E27FC236}">
                <a16:creationId xmlns:a16="http://schemas.microsoft.com/office/drawing/2014/main" id="{DDE1F441-FDBC-C008-9569-F08D34E568FD}"/>
              </a:ext>
            </a:extLst>
          </p:cNvPr>
          <p:cNvSpPr txBox="1"/>
          <p:nvPr/>
        </p:nvSpPr>
        <p:spPr>
          <a:xfrm>
            <a:off x="6096000" y="4815069"/>
            <a:ext cx="1685077" cy="369332"/>
          </a:xfrm>
          <a:prstGeom prst="rect">
            <a:avLst/>
          </a:prstGeom>
          <a:noFill/>
        </p:spPr>
        <p:txBody>
          <a:bodyPr wrap="none" rtlCol="0">
            <a:spAutoFit/>
          </a:bodyPr>
          <a:lstStyle/>
          <a:p>
            <a:r>
              <a:rPr kumimoji="1" lang="en-US" altLang="zh-CN" dirty="0">
                <a:solidFill>
                  <a:srgbClr val="3E5A70"/>
                </a:solidFill>
                <a:latin typeface="FangSong" panose="02010609060101010101" pitchFamily="49" charset="-122"/>
                <a:ea typeface="FangSong" panose="02010609060101010101" pitchFamily="49" charset="-122"/>
              </a:rPr>
              <a:t>——</a:t>
            </a:r>
            <a:r>
              <a:rPr kumimoji="1" lang="zh-CN" altLang="en-US" dirty="0">
                <a:solidFill>
                  <a:srgbClr val="3E5A70"/>
                </a:solidFill>
                <a:latin typeface="FangSong" panose="02010609060101010101" pitchFamily="49" charset="-122"/>
                <a:ea typeface="FangSong" panose="02010609060101010101" pitchFamily="49" charset="-122"/>
              </a:rPr>
              <a:t> 第四小组</a:t>
            </a:r>
          </a:p>
        </p:txBody>
      </p:sp>
      <p:sp>
        <p:nvSpPr>
          <p:cNvPr id="9" name="TextBox 12">
            <a:extLst>
              <a:ext uri="{FF2B5EF4-FFF2-40B4-BE49-F238E27FC236}">
                <a16:creationId xmlns:a16="http://schemas.microsoft.com/office/drawing/2014/main" id="{A7C83CF3-E5BE-56C7-3C6F-AD3E5AB64304}"/>
              </a:ext>
            </a:extLst>
          </p:cNvPr>
          <p:cNvSpPr txBox="1"/>
          <p:nvPr/>
        </p:nvSpPr>
        <p:spPr>
          <a:xfrm rot="5400000">
            <a:off x="2170486" y="-5420719"/>
            <a:ext cx="1203748" cy="697536"/>
          </a:xfrm>
          <a:prstGeom prst="rect">
            <a:avLst/>
          </a:prstGeom>
          <a:noFill/>
        </p:spPr>
        <p:txBody>
          <a:bodyPr wrap="none" lIns="121917" tIns="60958" rIns="121917" bIns="60958" rtlCol="0">
            <a:spAutoFit/>
          </a:bodyPr>
          <a:lstStyle/>
          <a:p>
            <a:r>
              <a:rPr lang="zh-CN" altLang="en-US" sz="3700" b="1" dirty="0">
                <a:solidFill>
                  <a:schemeClr val="accent1"/>
                </a:solidFill>
                <a:latin typeface="微软雅黑" panose="020B0503020204020204" pitchFamily="34" charset="-122"/>
                <a:ea typeface="微软雅黑" panose="020B0503020204020204" pitchFamily="34" charset="-122"/>
              </a:rPr>
              <a:t>目录</a:t>
            </a:r>
          </a:p>
        </p:txBody>
      </p:sp>
      <p:sp>
        <p:nvSpPr>
          <p:cNvPr id="10" name="TextBox 13">
            <a:extLst>
              <a:ext uri="{FF2B5EF4-FFF2-40B4-BE49-F238E27FC236}">
                <a16:creationId xmlns:a16="http://schemas.microsoft.com/office/drawing/2014/main" id="{59DE329B-3DE2-3674-02C0-7AA61CA10B95}"/>
              </a:ext>
            </a:extLst>
          </p:cNvPr>
          <p:cNvSpPr txBox="1"/>
          <p:nvPr/>
        </p:nvSpPr>
        <p:spPr>
          <a:xfrm rot="5400000">
            <a:off x="1309097" y="-3251562"/>
            <a:ext cx="2926528" cy="697536"/>
          </a:xfrm>
          <a:prstGeom prst="rect">
            <a:avLst/>
          </a:prstGeom>
          <a:noFill/>
        </p:spPr>
        <p:txBody>
          <a:bodyPr wrap="none" lIns="121917" tIns="60958" rIns="121917" bIns="60958" rtlCol="0">
            <a:spAutoFit/>
          </a:bodyPr>
          <a:lstStyle/>
          <a:p>
            <a:r>
              <a:rPr lang="en-US" altLang="zh-CN" sz="3700" b="1" dirty="0">
                <a:solidFill>
                  <a:schemeClr val="tx2"/>
                </a:solidFill>
                <a:latin typeface="微软雅黑" panose="020B0503020204020204" pitchFamily="34" charset="-122"/>
                <a:ea typeface="微软雅黑" panose="020B0503020204020204" pitchFamily="34" charset="-122"/>
              </a:rPr>
              <a:t>CONTE</a:t>
            </a:r>
            <a:r>
              <a:rPr lang="en-US" altLang="zh-CN" sz="3700" b="1" dirty="0">
                <a:solidFill>
                  <a:schemeClr val="bg1"/>
                </a:solidFill>
                <a:latin typeface="微软雅黑" panose="020B0503020204020204" pitchFamily="34" charset="-122"/>
                <a:ea typeface="微软雅黑" panose="020B0503020204020204" pitchFamily="34" charset="-122"/>
              </a:rPr>
              <a:t>NTS</a:t>
            </a:r>
            <a:endParaRPr lang="zh-CN" altLang="en-US" sz="3700" b="1" dirty="0">
              <a:solidFill>
                <a:schemeClr val="bg1"/>
              </a:solidFill>
              <a:latin typeface="微软雅黑" panose="020B0503020204020204" pitchFamily="34" charset="-122"/>
              <a:ea typeface="微软雅黑" panose="020B0503020204020204" pitchFamily="34" charset="-122"/>
            </a:endParaRPr>
          </a:p>
        </p:txBody>
      </p:sp>
      <p:sp>
        <p:nvSpPr>
          <p:cNvPr id="17" name="椭圆 16">
            <a:extLst>
              <a:ext uri="{FF2B5EF4-FFF2-40B4-BE49-F238E27FC236}">
                <a16:creationId xmlns:a16="http://schemas.microsoft.com/office/drawing/2014/main" id="{9C9EDE6D-25CF-A259-9F1A-B3CB2E1E1E95}"/>
              </a:ext>
            </a:extLst>
          </p:cNvPr>
          <p:cNvSpPr/>
          <p:nvPr/>
        </p:nvSpPr>
        <p:spPr>
          <a:xfrm>
            <a:off x="4041104" y="-6126823"/>
            <a:ext cx="521772" cy="5218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endParaRPr>
          </a:p>
        </p:txBody>
      </p:sp>
      <p:sp>
        <p:nvSpPr>
          <p:cNvPr id="18" name="TextBox 19">
            <a:extLst>
              <a:ext uri="{FF2B5EF4-FFF2-40B4-BE49-F238E27FC236}">
                <a16:creationId xmlns:a16="http://schemas.microsoft.com/office/drawing/2014/main" id="{0E600ACC-03FC-38C3-E83F-8A78D89D6DB1}"/>
              </a:ext>
            </a:extLst>
          </p:cNvPr>
          <p:cNvSpPr txBox="1"/>
          <p:nvPr/>
        </p:nvSpPr>
        <p:spPr>
          <a:xfrm>
            <a:off x="5221965" y="-6089039"/>
            <a:ext cx="4743917" cy="446272"/>
          </a:xfrm>
          <a:prstGeom prst="rect">
            <a:avLst/>
          </a:prstGeom>
          <a:noFill/>
        </p:spPr>
        <p:txBody>
          <a:bodyPr wrap="square" lIns="121917" tIns="60958" rIns="121917" bIns="60958" rtlCol="0">
            <a:spAutoFit/>
          </a:bodyPr>
          <a:lstStyle/>
          <a:p>
            <a:r>
              <a:rPr lang="zh-CN" altLang="en-US" sz="2100" b="1" dirty="0">
                <a:solidFill>
                  <a:schemeClr val="accent1"/>
                </a:solidFill>
                <a:latin typeface="微软雅黑" panose="020B0503020204020204" pitchFamily="34" charset="-122"/>
                <a:ea typeface="微软雅黑" panose="020B0503020204020204" pitchFamily="34" charset="-122"/>
              </a:rPr>
              <a:t>编制过程概览</a:t>
            </a:r>
            <a:endParaRPr lang="zh-CN" altLang="en-US" sz="15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椭圆 18">
            <a:extLst>
              <a:ext uri="{FF2B5EF4-FFF2-40B4-BE49-F238E27FC236}">
                <a16:creationId xmlns:a16="http://schemas.microsoft.com/office/drawing/2014/main" id="{31AD813D-C787-579E-8190-53AD7613BE8F}"/>
              </a:ext>
            </a:extLst>
          </p:cNvPr>
          <p:cNvSpPr/>
          <p:nvPr/>
        </p:nvSpPr>
        <p:spPr>
          <a:xfrm>
            <a:off x="4041105" y="-5417834"/>
            <a:ext cx="521772" cy="5218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20" name="TextBox 20">
            <a:extLst>
              <a:ext uri="{FF2B5EF4-FFF2-40B4-BE49-F238E27FC236}">
                <a16:creationId xmlns:a16="http://schemas.microsoft.com/office/drawing/2014/main" id="{4CE0A659-289A-E032-7FED-DB7FB1F4B8C8}"/>
              </a:ext>
            </a:extLst>
          </p:cNvPr>
          <p:cNvSpPr txBox="1"/>
          <p:nvPr/>
        </p:nvSpPr>
        <p:spPr>
          <a:xfrm>
            <a:off x="5221966" y="-5380050"/>
            <a:ext cx="4743917" cy="446272"/>
          </a:xfrm>
          <a:prstGeom prst="rect">
            <a:avLst/>
          </a:prstGeom>
          <a:noFill/>
        </p:spPr>
        <p:txBody>
          <a:bodyPr wrap="square" lIns="121917" tIns="60958" rIns="121917" bIns="60958" rtlCol="0">
            <a:spAutoFit/>
          </a:bodyPr>
          <a:lstStyle/>
          <a:p>
            <a:r>
              <a:rPr lang="zh-CN" altLang="en-US" sz="2100" b="1" dirty="0">
                <a:solidFill>
                  <a:schemeClr val="accent1"/>
                </a:solidFill>
                <a:latin typeface="微软雅黑" panose="020B0503020204020204" pitchFamily="34" charset="-122"/>
                <a:ea typeface="微软雅黑" panose="020B0503020204020204" pitchFamily="34" charset="-122"/>
              </a:rPr>
              <a:t>条目概览</a:t>
            </a:r>
            <a:endParaRPr lang="zh-CN" altLang="en-US" sz="15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椭圆 20">
            <a:extLst>
              <a:ext uri="{FF2B5EF4-FFF2-40B4-BE49-F238E27FC236}">
                <a16:creationId xmlns:a16="http://schemas.microsoft.com/office/drawing/2014/main" id="{82F45B8F-357E-2128-8E99-F087BB17571C}"/>
              </a:ext>
            </a:extLst>
          </p:cNvPr>
          <p:cNvSpPr/>
          <p:nvPr/>
        </p:nvSpPr>
        <p:spPr>
          <a:xfrm>
            <a:off x="4041105" y="-4708845"/>
            <a:ext cx="521772" cy="5218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endParaRPr>
          </a:p>
        </p:txBody>
      </p:sp>
      <p:sp>
        <p:nvSpPr>
          <p:cNvPr id="22" name="TextBox 21">
            <a:extLst>
              <a:ext uri="{FF2B5EF4-FFF2-40B4-BE49-F238E27FC236}">
                <a16:creationId xmlns:a16="http://schemas.microsoft.com/office/drawing/2014/main" id="{A0345043-DA75-E225-2CB4-020EBBA0D91A}"/>
              </a:ext>
            </a:extLst>
          </p:cNvPr>
          <p:cNvSpPr txBox="1"/>
          <p:nvPr/>
        </p:nvSpPr>
        <p:spPr>
          <a:xfrm>
            <a:off x="5221966" y="-4671061"/>
            <a:ext cx="4743917" cy="446272"/>
          </a:xfrm>
          <a:prstGeom prst="rect">
            <a:avLst/>
          </a:prstGeom>
          <a:noFill/>
        </p:spPr>
        <p:txBody>
          <a:bodyPr wrap="square" lIns="121917" tIns="60958" rIns="121917" bIns="60958" rtlCol="0">
            <a:spAutoFit/>
          </a:bodyPr>
          <a:lstStyle/>
          <a:p>
            <a:r>
              <a:rPr lang="zh-CN" altLang="en-US" sz="2100" b="1" dirty="0">
                <a:solidFill>
                  <a:schemeClr val="accent1"/>
                </a:solidFill>
                <a:latin typeface="微软雅黑" panose="020B0503020204020204" pitchFamily="34" charset="-122"/>
                <a:ea typeface="微软雅黑" panose="020B0503020204020204" pitchFamily="34" charset="-122"/>
              </a:rPr>
              <a:t>探索性因素分析</a:t>
            </a:r>
            <a:endParaRPr lang="zh-CN" altLang="en-US" sz="15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5E9E0DED-2628-2BD4-77C4-D88BEFBD055F}"/>
              </a:ext>
            </a:extLst>
          </p:cNvPr>
          <p:cNvSpPr/>
          <p:nvPr/>
        </p:nvSpPr>
        <p:spPr>
          <a:xfrm>
            <a:off x="4041105" y="-3999856"/>
            <a:ext cx="521772" cy="5218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4</a:t>
            </a:r>
            <a:endParaRPr lang="zh-CN" altLang="en-US" sz="2000" b="1" dirty="0">
              <a:latin typeface="微软雅黑" panose="020B0503020204020204" pitchFamily="34" charset="-122"/>
              <a:ea typeface="微软雅黑" panose="020B0503020204020204" pitchFamily="34" charset="-122"/>
            </a:endParaRPr>
          </a:p>
        </p:txBody>
      </p:sp>
      <p:sp>
        <p:nvSpPr>
          <p:cNvPr id="24" name="TextBox 21">
            <a:extLst>
              <a:ext uri="{FF2B5EF4-FFF2-40B4-BE49-F238E27FC236}">
                <a16:creationId xmlns:a16="http://schemas.microsoft.com/office/drawing/2014/main" id="{B98EBDC8-8BD0-3FAC-AA30-8B17215C7E67}"/>
              </a:ext>
            </a:extLst>
          </p:cNvPr>
          <p:cNvSpPr txBox="1"/>
          <p:nvPr/>
        </p:nvSpPr>
        <p:spPr>
          <a:xfrm>
            <a:off x="5230058" y="-3961550"/>
            <a:ext cx="4743917" cy="446272"/>
          </a:xfrm>
          <a:prstGeom prst="rect">
            <a:avLst/>
          </a:prstGeom>
          <a:noFill/>
        </p:spPr>
        <p:txBody>
          <a:bodyPr wrap="square" lIns="121917" tIns="60958" rIns="121917" bIns="60958" rtlCol="0">
            <a:spAutoFit/>
          </a:bodyPr>
          <a:lstStyle/>
          <a:p>
            <a:r>
              <a:rPr lang="zh-CN" altLang="en-US" sz="2100" b="1" dirty="0">
                <a:solidFill>
                  <a:schemeClr val="accent1"/>
                </a:solidFill>
                <a:latin typeface="微软雅黑" panose="020B0503020204020204" pitchFamily="34" charset="-122"/>
                <a:ea typeface="微软雅黑" panose="020B0503020204020204" pitchFamily="34" charset="-122"/>
              </a:rPr>
              <a:t>信效度检验</a:t>
            </a:r>
            <a:endParaRPr lang="zh-CN" altLang="en-US" sz="15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TextBox 21">
            <a:extLst>
              <a:ext uri="{FF2B5EF4-FFF2-40B4-BE49-F238E27FC236}">
                <a16:creationId xmlns:a16="http://schemas.microsoft.com/office/drawing/2014/main" id="{31F8D191-6826-FF40-2DFB-C12B81BB5532}"/>
              </a:ext>
            </a:extLst>
          </p:cNvPr>
          <p:cNvSpPr txBox="1"/>
          <p:nvPr/>
        </p:nvSpPr>
        <p:spPr>
          <a:xfrm>
            <a:off x="5230058" y="-3252039"/>
            <a:ext cx="4743917" cy="446272"/>
          </a:xfrm>
          <a:prstGeom prst="rect">
            <a:avLst/>
          </a:prstGeom>
          <a:noFill/>
        </p:spPr>
        <p:txBody>
          <a:bodyPr wrap="square" lIns="121917" tIns="60958" rIns="121917" bIns="60958" rtlCol="0">
            <a:spAutoFit/>
          </a:bodyPr>
          <a:lstStyle/>
          <a:p>
            <a:r>
              <a:rPr lang="zh-CN" altLang="en-US" sz="2100" b="1" dirty="0">
                <a:solidFill>
                  <a:schemeClr val="accent1"/>
                </a:solidFill>
                <a:latin typeface="微软雅黑" panose="020B0503020204020204" pitchFamily="34" charset="-122"/>
                <a:ea typeface="微软雅黑" panose="020B0503020204020204" pitchFamily="34" charset="-122"/>
              </a:rPr>
              <a:t>验证性因素分析</a:t>
            </a:r>
            <a:endParaRPr lang="zh-CN" altLang="en-US" sz="15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DCD37BAE-CCF0-A53E-0560-02D26494FD5B}"/>
              </a:ext>
            </a:extLst>
          </p:cNvPr>
          <p:cNvSpPr/>
          <p:nvPr/>
        </p:nvSpPr>
        <p:spPr>
          <a:xfrm>
            <a:off x="4041105" y="-3290867"/>
            <a:ext cx="521772" cy="5218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7" name="TextBox 22">
            <a:extLst>
              <a:ext uri="{FF2B5EF4-FFF2-40B4-BE49-F238E27FC236}">
                <a16:creationId xmlns:a16="http://schemas.microsoft.com/office/drawing/2014/main" id="{D1E773C2-F8EA-84F4-3898-C1D31E8D34AE}"/>
              </a:ext>
            </a:extLst>
          </p:cNvPr>
          <p:cNvSpPr txBox="1"/>
          <p:nvPr/>
        </p:nvSpPr>
        <p:spPr>
          <a:xfrm>
            <a:off x="5221965" y="-2544093"/>
            <a:ext cx="4743917" cy="446272"/>
          </a:xfrm>
          <a:prstGeom prst="rect">
            <a:avLst/>
          </a:prstGeom>
          <a:noFill/>
        </p:spPr>
        <p:txBody>
          <a:bodyPr wrap="square" lIns="121917" tIns="60958" rIns="121917" bIns="60958" rtlCol="0">
            <a:spAutoFit/>
          </a:bodyPr>
          <a:lstStyle/>
          <a:p>
            <a:r>
              <a:rPr lang="zh-CN" altLang="en-US" sz="2100" b="1" dirty="0">
                <a:solidFill>
                  <a:schemeClr val="accent1"/>
                </a:solidFill>
                <a:latin typeface="微软雅黑" panose="020B0503020204020204" pitchFamily="34" charset="-122"/>
                <a:ea typeface="微软雅黑" panose="020B0503020204020204" pitchFamily="34" charset="-122"/>
              </a:rPr>
              <a:t>人群划分 </a:t>
            </a:r>
            <a:r>
              <a:rPr lang="en-US" altLang="zh-CN" sz="2100" b="1" dirty="0">
                <a:solidFill>
                  <a:schemeClr val="accent1"/>
                </a:solidFill>
                <a:latin typeface="微软雅黑" panose="020B0503020204020204" pitchFamily="34" charset="-122"/>
                <a:ea typeface="微软雅黑" panose="020B0503020204020204" pitchFamily="34" charset="-122"/>
              </a:rPr>
              <a:t>&amp;</a:t>
            </a:r>
            <a:r>
              <a:rPr lang="zh-CN" altLang="en-US" sz="2100" b="1" dirty="0">
                <a:solidFill>
                  <a:schemeClr val="accent1"/>
                </a:solidFill>
                <a:latin typeface="微软雅黑" panose="020B0503020204020204" pitchFamily="34" charset="-122"/>
                <a:ea typeface="微软雅黑" panose="020B0503020204020204" pitchFamily="34" charset="-122"/>
              </a:rPr>
              <a:t> 人格特质</a:t>
            </a:r>
            <a:endParaRPr lang="zh-CN" altLang="en-US" sz="15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8D7BC98E-A213-EC21-15EA-5E97ED8EE7E4}"/>
              </a:ext>
            </a:extLst>
          </p:cNvPr>
          <p:cNvSpPr/>
          <p:nvPr/>
        </p:nvSpPr>
        <p:spPr>
          <a:xfrm>
            <a:off x="4041105" y="-2581877"/>
            <a:ext cx="521772" cy="5218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6</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C7888-CC37-6969-9AF2-EDFC6D7059F7}"/>
            </a:ext>
          </a:extLst>
        </p:cNvPr>
        <p:cNvGrpSpPr/>
        <p:nvPr/>
      </p:nvGrpSpPr>
      <p:grpSpPr>
        <a:xfrm>
          <a:off x="0" y="0"/>
          <a:ext cx="0" cy="0"/>
          <a:chOff x="0" y="0"/>
          <a:chExt cx="0" cy="0"/>
        </a:xfrm>
      </p:grpSpPr>
      <p:cxnSp>
        <p:nvCxnSpPr>
          <p:cNvPr id="17" name="直接连接符 3">
            <a:extLst>
              <a:ext uri="{FF2B5EF4-FFF2-40B4-BE49-F238E27FC236}">
                <a16:creationId xmlns:a16="http://schemas.microsoft.com/office/drawing/2014/main" id="{026DC7EA-D131-CE40-9970-8F61044FF214}"/>
              </a:ext>
            </a:extLst>
          </p:cNvPr>
          <p:cNvCxnSpPr/>
          <p:nvPr/>
        </p:nvCxnSpPr>
        <p:spPr>
          <a:xfrm>
            <a:off x="517389" y="0"/>
            <a:ext cx="0" cy="6858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0" name="表格 9">
            <a:extLst>
              <a:ext uri="{FF2B5EF4-FFF2-40B4-BE49-F238E27FC236}">
                <a16:creationId xmlns:a16="http://schemas.microsoft.com/office/drawing/2014/main" id="{30F20674-42A0-26E0-14FB-4AEF7089A2C3}"/>
              </a:ext>
            </a:extLst>
          </p:cNvPr>
          <p:cNvGraphicFramePr>
            <a:graphicFrameLocks noGrp="1"/>
          </p:cNvGraphicFramePr>
          <p:nvPr>
            <p:extLst>
              <p:ext uri="{D42A27DB-BD31-4B8C-83A1-F6EECF244321}">
                <p14:modId xmlns:p14="http://schemas.microsoft.com/office/powerpoint/2010/main" val="2993827025"/>
              </p:ext>
            </p:extLst>
          </p:nvPr>
        </p:nvGraphicFramePr>
        <p:xfrm>
          <a:off x="1583488" y="629029"/>
          <a:ext cx="9780229" cy="5228146"/>
        </p:xfrm>
        <a:graphic>
          <a:graphicData uri="http://schemas.openxmlformats.org/drawingml/2006/table">
            <a:tbl>
              <a:tblPr>
                <a:tableStyleId>{5C22544A-7EE6-4342-B048-85BDC9FD1C3A}</a:tableStyleId>
              </a:tblPr>
              <a:tblGrid>
                <a:gridCol w="1335939">
                  <a:extLst>
                    <a:ext uri="{9D8B030D-6E8A-4147-A177-3AD203B41FA5}">
                      <a16:colId xmlns:a16="http://schemas.microsoft.com/office/drawing/2014/main" val="2508917043"/>
                    </a:ext>
                  </a:extLst>
                </a:gridCol>
                <a:gridCol w="8444290">
                  <a:extLst>
                    <a:ext uri="{9D8B030D-6E8A-4147-A177-3AD203B41FA5}">
                      <a16:colId xmlns:a16="http://schemas.microsoft.com/office/drawing/2014/main" val="3979029611"/>
                    </a:ext>
                  </a:extLst>
                </a:gridCol>
              </a:tblGrid>
              <a:tr h="255961">
                <a:tc>
                  <a:txBody>
                    <a:bodyPr/>
                    <a:lstStyle/>
                    <a:p>
                      <a:pPr algn="ctr" fontAlgn="ctr">
                        <a:lnSpc>
                          <a:spcPct val="150000"/>
                        </a:lnSpc>
                      </a:pPr>
                      <a:r>
                        <a:rPr lang="en" sz="1600" u="none" strike="noStrike" dirty="0" err="1">
                          <a:effectLst/>
                          <a:latin typeface="FangSong" panose="02010609060101010101" pitchFamily="49" charset="-122"/>
                          <a:ea typeface="FangSong" panose="02010609060101010101" pitchFamily="49" charset="-122"/>
                        </a:rPr>
                        <a:t>维度</a:t>
                      </a:r>
                      <a:endParaRPr lang="en"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ct val="150000"/>
                        </a:lnSpc>
                      </a:pPr>
                      <a:r>
                        <a:rPr lang="en" sz="1600" u="none" strike="noStrike" dirty="0" err="1">
                          <a:effectLst/>
                          <a:latin typeface="FangSong" panose="02010609060101010101" pitchFamily="49" charset="-122"/>
                          <a:ea typeface="FangSong" panose="02010609060101010101" pitchFamily="49" charset="-122"/>
                        </a:rPr>
                        <a:t>条目</a:t>
                      </a:r>
                      <a:endParaRPr lang="en"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0931800"/>
                  </a:ext>
                </a:extLst>
              </a:tr>
              <a:tr h="255961">
                <a:tc rowSpan="4">
                  <a:txBody>
                    <a:bodyPr/>
                    <a:lstStyle/>
                    <a:p>
                      <a:pPr algn="ctr" fontAlgn="ctr">
                        <a:lnSpc>
                          <a:spcPct val="150000"/>
                        </a:lnSpc>
                      </a:pPr>
                      <a:r>
                        <a:rPr lang="zh-CN" altLang="en-US" sz="1600" u="none" strike="noStrike" dirty="0">
                          <a:effectLst/>
                          <a:latin typeface="FangSong" panose="02010609060101010101" pitchFamily="49" charset="-122"/>
                          <a:ea typeface="FangSong" panose="02010609060101010101" pitchFamily="49" charset="-122"/>
                        </a:rPr>
                        <a:t>过度牺牲</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lnSpc>
                          <a:spcPct val="150000"/>
                        </a:lnSpc>
                      </a:pPr>
                      <a:r>
                        <a:rPr lang="zh-CN" altLang="en-US" sz="1600" u="none" strike="noStrike" dirty="0">
                          <a:effectLst/>
                          <a:latin typeface="FangSong" panose="02010609060101010101" pitchFamily="49" charset="-122"/>
                          <a:ea typeface="FangSong" panose="02010609060101010101" pitchFamily="49" charset="-122"/>
                        </a:rPr>
                        <a:t>我会为了购买他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她喜欢的东西，不惜花费超出我经济承受范围的钱</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6731564"/>
                  </a:ext>
                </a:extLst>
              </a:tr>
              <a:tr h="255961">
                <a:tc vMerge="1">
                  <a:txBody>
                    <a:bodyPr/>
                    <a:lstStyle/>
                    <a:p>
                      <a:endParaRPr lang="zh-CN" altLang="en-US"/>
                    </a:p>
                  </a:txBody>
                  <a:tcPr/>
                </a:tc>
                <a:tc>
                  <a:txBody>
                    <a:bodyPr/>
                    <a:lstStyle/>
                    <a:p>
                      <a:pPr algn="l" fontAlgn="ctr">
                        <a:lnSpc>
                          <a:spcPct val="150000"/>
                        </a:lnSpc>
                      </a:pPr>
                      <a:r>
                        <a:rPr lang="zh-CN" altLang="en-US" sz="1600" u="none" strike="noStrike" dirty="0">
                          <a:effectLst/>
                          <a:latin typeface="FangSong" panose="02010609060101010101" pitchFamily="49" charset="-122"/>
                          <a:ea typeface="FangSong" panose="02010609060101010101" pitchFamily="49" charset="-122"/>
                        </a:rPr>
                        <a:t>我为了和他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她约会，不惜花费超出我经济承受范围的钱</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57917123"/>
                  </a:ext>
                </a:extLst>
              </a:tr>
              <a:tr h="255961">
                <a:tc vMerge="1">
                  <a:txBody>
                    <a:bodyPr/>
                    <a:lstStyle/>
                    <a:p>
                      <a:endParaRPr lang="zh-CN" altLang="en-US"/>
                    </a:p>
                  </a:txBody>
                  <a:tcPr/>
                </a:tc>
                <a:tc>
                  <a:txBody>
                    <a:bodyPr/>
                    <a:lstStyle/>
                    <a:p>
                      <a:pPr algn="l" fontAlgn="ctr">
                        <a:lnSpc>
                          <a:spcPct val="150000"/>
                        </a:lnSpc>
                      </a:pPr>
                      <a:r>
                        <a:rPr lang="zh-CN" altLang="en-US" sz="1600" u="none" strike="noStrike" dirty="0">
                          <a:effectLst/>
                          <a:latin typeface="FangSong" panose="02010609060101010101" pitchFamily="49" charset="-122"/>
                          <a:ea typeface="FangSong" panose="02010609060101010101" pitchFamily="49" charset="-122"/>
                        </a:rPr>
                        <a:t>我会为了有时间陪伴他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她，而压缩自己十分重视的爱好和兴趣的时间</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74990103"/>
                  </a:ext>
                </a:extLst>
              </a:tr>
              <a:tr h="255961">
                <a:tc vMerge="1">
                  <a:txBody>
                    <a:bodyPr/>
                    <a:lstStyle/>
                    <a:p>
                      <a:endParaRPr lang="zh-CN" altLang="en-US"/>
                    </a:p>
                  </a:txBody>
                  <a:tcPr>
                    <a:lnT w="12700" cmpd="sng">
                      <a:noFill/>
                    </a:lnT>
                  </a:tcPr>
                </a:tc>
                <a:tc>
                  <a:txBody>
                    <a:bodyPr/>
                    <a:lstStyle/>
                    <a:p>
                      <a:pPr algn="l" fontAlgn="ctr">
                        <a:lnSpc>
                          <a:spcPct val="150000"/>
                        </a:lnSpc>
                      </a:pPr>
                      <a:r>
                        <a:rPr lang="zh-CN" altLang="en-US" sz="1600" u="none" strike="noStrike" dirty="0">
                          <a:effectLst/>
                          <a:latin typeface="FangSong" panose="02010609060101010101" pitchFamily="49" charset="-122"/>
                          <a:ea typeface="FangSong" panose="02010609060101010101" pitchFamily="49" charset="-122"/>
                        </a:rPr>
                        <a:t>我会为了陪伴他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她，而经常推掉推迟或取消自己的其他计划</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5510676"/>
                  </a:ext>
                </a:extLst>
              </a:tr>
              <a:tr h="255961">
                <a:tc rowSpan="5">
                  <a:txBody>
                    <a:bodyPr/>
                    <a:lstStyle/>
                    <a:p>
                      <a:pPr algn="ctr" fontAlgn="ctr">
                        <a:lnSpc>
                          <a:spcPct val="150000"/>
                        </a:lnSpc>
                      </a:pPr>
                      <a:r>
                        <a:rPr lang="zh-CN" altLang="en-US" sz="1600" u="none" strike="noStrike" dirty="0">
                          <a:effectLst/>
                          <a:latin typeface="FangSong" panose="02010609060101010101" pitchFamily="49" charset="-122"/>
                          <a:ea typeface="FangSong" panose="02010609060101010101" pitchFamily="49" charset="-122"/>
                        </a:rPr>
                        <a:t>纠缠挽回</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lnSpc>
                          <a:spcPct val="150000"/>
                        </a:lnSpc>
                      </a:pPr>
                      <a:r>
                        <a:rPr lang="zh-CN" altLang="en-US" sz="1600" u="none" strike="noStrike" dirty="0">
                          <a:effectLst/>
                          <a:latin typeface="FangSong" panose="02010609060101010101" pitchFamily="49" charset="-122"/>
                          <a:ea typeface="FangSong" panose="02010609060101010101" pitchFamily="49" charset="-122"/>
                        </a:rPr>
                        <a:t>分手后，我会经常在社交媒体通过各种方式表达对他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她的依恋</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0223595"/>
                  </a:ext>
                </a:extLst>
              </a:tr>
              <a:tr h="255961">
                <a:tc vMerge="1">
                  <a:txBody>
                    <a:bodyPr/>
                    <a:lstStyle/>
                    <a:p>
                      <a:endParaRPr lang="zh-CN" altLang="en-US"/>
                    </a:p>
                  </a:txBody>
                  <a:tcPr/>
                </a:tc>
                <a:tc>
                  <a:txBody>
                    <a:bodyPr/>
                    <a:lstStyle/>
                    <a:p>
                      <a:pPr algn="l" fontAlgn="ctr">
                        <a:lnSpc>
                          <a:spcPct val="150000"/>
                        </a:lnSpc>
                      </a:pPr>
                      <a:r>
                        <a:rPr lang="zh-CN" altLang="en-US" sz="1600" u="none" strike="noStrike" dirty="0">
                          <a:effectLst/>
                          <a:latin typeface="FangSong" panose="02010609060101010101" pitchFamily="49" charset="-122"/>
                          <a:ea typeface="FangSong" panose="02010609060101010101" pitchFamily="49" charset="-122"/>
                        </a:rPr>
                        <a:t>分手后，我会为了试图挽回他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她，通过共同的朋友或社交圈对他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她施加影响</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25396910"/>
                  </a:ext>
                </a:extLst>
              </a:tr>
              <a:tr h="255961">
                <a:tc vMerge="1">
                  <a:txBody>
                    <a:bodyPr/>
                    <a:lstStyle/>
                    <a:p>
                      <a:endParaRPr lang="zh-CN" altLang="en-US"/>
                    </a:p>
                  </a:txBody>
                  <a:tcPr/>
                </a:tc>
                <a:tc>
                  <a:txBody>
                    <a:bodyPr/>
                    <a:lstStyle/>
                    <a:p>
                      <a:pPr algn="l" fontAlgn="ctr">
                        <a:lnSpc>
                          <a:spcPct val="150000"/>
                        </a:lnSpc>
                      </a:pPr>
                      <a:r>
                        <a:rPr lang="zh-CN" altLang="en-US" sz="1600" u="none" strike="noStrike" dirty="0">
                          <a:effectLst/>
                          <a:latin typeface="FangSong" panose="02010609060101010101" pitchFamily="49" charset="-122"/>
                          <a:ea typeface="FangSong" panose="02010609060101010101" pitchFamily="49" charset="-122"/>
                        </a:rPr>
                        <a:t>分手后，我依然会找各种机会与他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她进行沟通和交流情感问题</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2529240"/>
                  </a:ext>
                </a:extLst>
              </a:tr>
              <a:tr h="255961">
                <a:tc vMerge="1">
                  <a:txBody>
                    <a:bodyPr/>
                    <a:lstStyle/>
                    <a:p>
                      <a:endParaRPr lang="zh-CN" altLang="en-US"/>
                    </a:p>
                  </a:txBody>
                  <a:tcPr>
                    <a:lnT w="12700" cmpd="sng">
                      <a:noFill/>
                    </a:lnT>
                  </a:tcPr>
                </a:tc>
                <a:tc>
                  <a:txBody>
                    <a:bodyPr/>
                    <a:lstStyle/>
                    <a:p>
                      <a:pPr algn="l" fontAlgn="ctr">
                        <a:lnSpc>
                          <a:spcPct val="150000"/>
                        </a:lnSpc>
                      </a:pPr>
                      <a:r>
                        <a:rPr lang="zh-CN" altLang="en-US" sz="1600" u="none" strike="noStrike" dirty="0">
                          <a:effectLst/>
                          <a:latin typeface="FangSong" panose="02010609060101010101" pitchFamily="49" charset="-122"/>
                          <a:ea typeface="FangSong" panose="02010609060101010101" pitchFamily="49" charset="-122"/>
                        </a:rPr>
                        <a:t>分手后，我会尝试购买他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她喜欢但超出我经济能力的礼物来挽回这段感情</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79356741"/>
                  </a:ext>
                </a:extLst>
              </a:tr>
              <a:tr h="255961">
                <a:tc vMerge="1">
                  <a:txBody>
                    <a:bodyPr/>
                    <a:lstStyle/>
                    <a:p>
                      <a:endParaRPr lang="zh-CN" altLang="en-US"/>
                    </a:p>
                  </a:txBody>
                  <a:tcPr/>
                </a:tc>
                <a:tc>
                  <a:txBody>
                    <a:bodyPr/>
                    <a:lstStyle/>
                    <a:p>
                      <a:pPr algn="l" fontAlgn="ctr">
                        <a:lnSpc>
                          <a:spcPct val="150000"/>
                        </a:lnSpc>
                      </a:pPr>
                      <a:r>
                        <a:rPr lang="zh-CN" altLang="en-US" sz="1600" u="none" strike="noStrike" dirty="0">
                          <a:effectLst/>
                          <a:latin typeface="FangSong" panose="02010609060101010101" pitchFamily="49" charset="-122"/>
                          <a:ea typeface="FangSong" panose="02010609060101010101" pitchFamily="49" charset="-122"/>
                        </a:rPr>
                        <a:t>分手后，我尝试通过各种方式与他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她保持日常的联系，即使他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她已经明确表示希望保持距离</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02801"/>
                  </a:ext>
                </a:extLst>
              </a:tr>
              <a:tr h="255961">
                <a:tc rowSpan="4">
                  <a:txBody>
                    <a:bodyPr/>
                    <a:lstStyle/>
                    <a:p>
                      <a:pPr algn="ctr" fontAlgn="ctr">
                        <a:lnSpc>
                          <a:spcPct val="150000"/>
                        </a:lnSpc>
                      </a:pPr>
                      <a:r>
                        <a:rPr lang="zh-CN" altLang="en-US" sz="1600" u="none" strike="noStrike" dirty="0">
                          <a:effectLst/>
                          <a:latin typeface="FangSong" panose="02010609060101010101" pitchFamily="49" charset="-122"/>
                          <a:ea typeface="FangSong" panose="02010609060101010101" pitchFamily="49" charset="-122"/>
                        </a:rPr>
                        <a:t>过度干涉</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lnSpc>
                          <a:spcPct val="150000"/>
                        </a:lnSpc>
                      </a:pPr>
                      <a:r>
                        <a:rPr lang="zh-CN" altLang="en-US" sz="1600" u="none" strike="noStrike" dirty="0">
                          <a:effectLst/>
                          <a:latin typeface="FangSong" panose="02010609060101010101" pitchFamily="49" charset="-122"/>
                          <a:ea typeface="FangSong" panose="02010609060101010101" pitchFamily="49" charset="-122"/>
                        </a:rPr>
                        <a:t>我会在他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她处理与朋友或家人的关系时插手，试图用自己的方式解决问题</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12180970"/>
                  </a:ext>
                </a:extLst>
              </a:tr>
              <a:tr h="255961">
                <a:tc vMerge="1">
                  <a:txBody>
                    <a:bodyPr/>
                    <a:lstStyle/>
                    <a:p>
                      <a:endParaRPr lang="zh-CN" altLang="en-US"/>
                    </a:p>
                  </a:txBody>
                  <a:tcPr/>
                </a:tc>
                <a:tc>
                  <a:txBody>
                    <a:bodyPr/>
                    <a:lstStyle/>
                    <a:p>
                      <a:pPr algn="l" fontAlgn="ctr">
                        <a:lnSpc>
                          <a:spcPct val="150000"/>
                        </a:lnSpc>
                      </a:pPr>
                      <a:r>
                        <a:rPr lang="zh-CN" altLang="en-US" sz="1600" u="none" strike="noStrike" dirty="0">
                          <a:effectLst/>
                          <a:latin typeface="FangSong" panose="02010609060101010101" pitchFamily="49" charset="-122"/>
                          <a:ea typeface="FangSong" panose="02010609060101010101" pitchFamily="49" charset="-122"/>
                        </a:rPr>
                        <a:t>我会在他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她的工作学习中提出自己的解决方案，即使他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她表示不需要建议</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8698784"/>
                  </a:ext>
                </a:extLst>
              </a:tr>
              <a:tr h="255961">
                <a:tc vMerge="1">
                  <a:txBody>
                    <a:bodyPr/>
                    <a:lstStyle/>
                    <a:p>
                      <a:endParaRPr lang="zh-CN" altLang="en-US"/>
                    </a:p>
                  </a:txBody>
                  <a:tcPr/>
                </a:tc>
                <a:tc>
                  <a:txBody>
                    <a:bodyPr/>
                    <a:lstStyle/>
                    <a:p>
                      <a:pPr algn="l" fontAlgn="ctr">
                        <a:lnSpc>
                          <a:spcPct val="150000"/>
                        </a:lnSpc>
                      </a:pPr>
                      <a:r>
                        <a:rPr lang="zh-CN" altLang="en-US" sz="1600" u="none" strike="noStrike" dirty="0">
                          <a:effectLst/>
                          <a:latin typeface="FangSong" panose="02010609060101010101" pitchFamily="49" charset="-122"/>
                          <a:ea typeface="FangSong" panose="02010609060101010101" pitchFamily="49" charset="-122"/>
                        </a:rPr>
                        <a:t>我会在他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她进行个人财务管理时提供帮助，即使他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她表示不需要帮助</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69507108"/>
                  </a:ext>
                </a:extLst>
              </a:tr>
              <a:tr h="255961">
                <a:tc vMerge="1">
                  <a:txBody>
                    <a:bodyPr/>
                    <a:lstStyle/>
                    <a:p>
                      <a:endParaRPr lang="zh-CN" altLang="en-US"/>
                    </a:p>
                  </a:txBody>
                  <a:tcPr/>
                </a:tc>
                <a:tc>
                  <a:txBody>
                    <a:bodyPr/>
                    <a:lstStyle/>
                    <a:p>
                      <a:pPr algn="l" fontAlgn="ctr">
                        <a:lnSpc>
                          <a:spcPct val="150000"/>
                        </a:lnSpc>
                      </a:pPr>
                      <a:r>
                        <a:rPr lang="zh-CN" altLang="en-US" sz="1600" u="none" strike="noStrike" dirty="0">
                          <a:effectLst/>
                          <a:latin typeface="FangSong" panose="02010609060101010101" pitchFamily="49" charset="-122"/>
                          <a:ea typeface="FangSong" panose="02010609060101010101" pitchFamily="49" charset="-122"/>
                        </a:rPr>
                        <a:t>我会在他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她遇到小问题时立刻介入，即使这些问题他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她可以轻松解决</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7660612"/>
                  </a:ext>
                </a:extLst>
              </a:tr>
            </a:tbl>
          </a:graphicData>
        </a:graphic>
      </p:graphicFrame>
      <p:sp>
        <p:nvSpPr>
          <p:cNvPr id="2" name="椭圆 1">
            <a:extLst>
              <a:ext uri="{FF2B5EF4-FFF2-40B4-BE49-F238E27FC236}">
                <a16:creationId xmlns:a16="http://schemas.microsoft.com/office/drawing/2014/main" id="{AB2F9F3F-6C11-82D6-E102-B993BE32B573}"/>
              </a:ext>
            </a:extLst>
          </p:cNvPr>
          <p:cNvSpPr/>
          <p:nvPr/>
        </p:nvSpPr>
        <p:spPr>
          <a:xfrm>
            <a:off x="311822" y="1616104"/>
            <a:ext cx="411138" cy="4111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2</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419A77B2-91E7-EEDC-EFED-A57AE451501E}"/>
              </a:ext>
            </a:extLst>
          </p:cNvPr>
          <p:cNvSpPr/>
          <p:nvPr/>
        </p:nvSpPr>
        <p:spPr>
          <a:xfrm>
            <a:off x="256505" y="2492532"/>
            <a:ext cx="521772" cy="5218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endParaRPr>
          </a:p>
        </p:txBody>
      </p:sp>
      <p:sp>
        <p:nvSpPr>
          <p:cNvPr id="4" name="椭圆 3">
            <a:extLst>
              <a:ext uri="{FF2B5EF4-FFF2-40B4-BE49-F238E27FC236}">
                <a16:creationId xmlns:a16="http://schemas.microsoft.com/office/drawing/2014/main" id="{808D75E0-6675-392B-3E42-32FD1B359893}"/>
              </a:ext>
            </a:extLst>
          </p:cNvPr>
          <p:cNvSpPr/>
          <p:nvPr/>
        </p:nvSpPr>
        <p:spPr>
          <a:xfrm>
            <a:off x="311818" y="3479603"/>
            <a:ext cx="411146" cy="41119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4</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5" name="椭圆 4">
            <a:extLst>
              <a:ext uri="{FF2B5EF4-FFF2-40B4-BE49-F238E27FC236}">
                <a16:creationId xmlns:a16="http://schemas.microsoft.com/office/drawing/2014/main" id="{AE07F26B-87C3-2F9B-3075-BDB2671862E5}"/>
              </a:ext>
            </a:extLst>
          </p:cNvPr>
          <p:cNvSpPr/>
          <p:nvPr/>
        </p:nvSpPr>
        <p:spPr>
          <a:xfrm>
            <a:off x="311818" y="4411354"/>
            <a:ext cx="411146" cy="411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5</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6" name="椭圆 5">
            <a:extLst>
              <a:ext uri="{FF2B5EF4-FFF2-40B4-BE49-F238E27FC236}">
                <a16:creationId xmlns:a16="http://schemas.microsoft.com/office/drawing/2014/main" id="{C720F2B4-DF26-A92B-057E-2DF2DFFD2EFE}"/>
              </a:ext>
            </a:extLst>
          </p:cNvPr>
          <p:cNvSpPr/>
          <p:nvPr/>
        </p:nvSpPr>
        <p:spPr>
          <a:xfrm>
            <a:off x="311818" y="5343107"/>
            <a:ext cx="411146" cy="41119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6</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05949309-9A45-7711-8BED-3E49A22CA290}"/>
              </a:ext>
            </a:extLst>
          </p:cNvPr>
          <p:cNvSpPr/>
          <p:nvPr/>
        </p:nvSpPr>
        <p:spPr>
          <a:xfrm>
            <a:off x="311820" y="684352"/>
            <a:ext cx="411140" cy="411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1</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106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D3AD5-1F82-F2F3-1C29-DDC574D44434}"/>
            </a:ext>
          </a:extLst>
        </p:cNvPr>
        <p:cNvGrpSpPr/>
        <p:nvPr/>
      </p:nvGrpSpPr>
      <p:grpSpPr>
        <a:xfrm>
          <a:off x="0" y="0"/>
          <a:ext cx="0" cy="0"/>
          <a:chOff x="0" y="0"/>
          <a:chExt cx="0" cy="0"/>
        </a:xfrm>
      </p:grpSpPr>
      <p:sp>
        <p:nvSpPr>
          <p:cNvPr id="16" name="标题 15">
            <a:extLst>
              <a:ext uri="{FF2B5EF4-FFF2-40B4-BE49-F238E27FC236}">
                <a16:creationId xmlns:a16="http://schemas.microsoft.com/office/drawing/2014/main" id="{D0FF129D-56F7-F3EE-1297-BE5CC54A5DAC}"/>
              </a:ext>
            </a:extLst>
          </p:cNvPr>
          <p:cNvSpPr>
            <a:spLocks noGrp="1"/>
          </p:cNvSpPr>
          <p:nvPr>
            <p:ph type="title"/>
          </p:nvPr>
        </p:nvSpPr>
        <p:spPr/>
        <p:txBody>
          <a:bodyPr/>
          <a:lstStyle/>
          <a:p>
            <a:r>
              <a:rPr lang="en-US" altLang="zh-CN" dirty="0"/>
              <a:t>4.</a:t>
            </a:r>
            <a:r>
              <a:rPr lang="zh-CN" altLang="en-US" dirty="0"/>
              <a:t> 量表性能</a:t>
            </a:r>
            <a:r>
              <a:rPr lang="en-US" altLang="zh-CN" dirty="0"/>
              <a:t>-</a:t>
            </a:r>
            <a:r>
              <a:rPr lang="zh-CN" altLang="en-US" dirty="0"/>
              <a:t>内部一致性</a:t>
            </a:r>
          </a:p>
        </p:txBody>
      </p:sp>
      <p:cxnSp>
        <p:nvCxnSpPr>
          <p:cNvPr id="17" name="直接连接符 3">
            <a:extLst>
              <a:ext uri="{FF2B5EF4-FFF2-40B4-BE49-F238E27FC236}">
                <a16:creationId xmlns:a16="http://schemas.microsoft.com/office/drawing/2014/main" id="{9BA201A6-659A-DCD1-198A-B78B60D6D77D}"/>
              </a:ext>
            </a:extLst>
          </p:cNvPr>
          <p:cNvCxnSpPr/>
          <p:nvPr/>
        </p:nvCxnSpPr>
        <p:spPr>
          <a:xfrm>
            <a:off x="517389" y="0"/>
            <a:ext cx="0" cy="6858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7" name="表格 6">
            <a:extLst>
              <a:ext uri="{FF2B5EF4-FFF2-40B4-BE49-F238E27FC236}">
                <a16:creationId xmlns:a16="http://schemas.microsoft.com/office/drawing/2014/main" id="{577B29F1-6D43-EA00-8A1D-74D83D75C939}"/>
              </a:ext>
            </a:extLst>
          </p:cNvPr>
          <p:cNvGraphicFramePr>
            <a:graphicFrameLocks noGrp="1"/>
          </p:cNvGraphicFramePr>
          <p:nvPr>
            <p:extLst>
              <p:ext uri="{D42A27DB-BD31-4B8C-83A1-F6EECF244321}">
                <p14:modId xmlns:p14="http://schemas.microsoft.com/office/powerpoint/2010/main" val="779481617"/>
              </p:ext>
            </p:extLst>
          </p:nvPr>
        </p:nvGraphicFramePr>
        <p:xfrm>
          <a:off x="1534060" y="1560780"/>
          <a:ext cx="9780230" cy="3819066"/>
        </p:xfrm>
        <a:graphic>
          <a:graphicData uri="http://schemas.openxmlformats.org/drawingml/2006/table">
            <a:tbl>
              <a:tblPr>
                <a:tableStyleId>{5C22544A-7EE6-4342-B048-85BDC9FD1C3A}</a:tableStyleId>
              </a:tblPr>
              <a:tblGrid>
                <a:gridCol w="2813351">
                  <a:extLst>
                    <a:ext uri="{9D8B030D-6E8A-4147-A177-3AD203B41FA5}">
                      <a16:colId xmlns:a16="http://schemas.microsoft.com/office/drawing/2014/main" val="2508917043"/>
                    </a:ext>
                  </a:extLst>
                </a:gridCol>
                <a:gridCol w="3465094">
                  <a:extLst>
                    <a:ext uri="{9D8B030D-6E8A-4147-A177-3AD203B41FA5}">
                      <a16:colId xmlns:a16="http://schemas.microsoft.com/office/drawing/2014/main" val="3979029611"/>
                    </a:ext>
                  </a:extLst>
                </a:gridCol>
                <a:gridCol w="3501785">
                  <a:extLst>
                    <a:ext uri="{9D8B030D-6E8A-4147-A177-3AD203B41FA5}">
                      <a16:colId xmlns:a16="http://schemas.microsoft.com/office/drawing/2014/main" val="1842944132"/>
                    </a:ext>
                  </a:extLst>
                </a:gridCol>
              </a:tblGrid>
              <a:tr h="722186">
                <a:tc>
                  <a:txBody>
                    <a:bodyPr/>
                    <a:lstStyle/>
                    <a:p>
                      <a:pPr algn="ctr" fontAlgn="ctr">
                        <a:lnSpc>
                          <a:spcPts val="2420"/>
                        </a:lnSpc>
                      </a:pPr>
                      <a:r>
                        <a:rPr lang="en" sz="2000" u="none" strike="noStrike" dirty="0" err="1">
                          <a:effectLst/>
                          <a:latin typeface="FangSong" panose="02010609060101010101" pitchFamily="49" charset="-122"/>
                          <a:ea typeface="FangSong" panose="02010609060101010101" pitchFamily="49" charset="-122"/>
                        </a:rPr>
                        <a:t>维度</a:t>
                      </a:r>
                      <a:endParaRPr lang="en" sz="20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ts val="2420"/>
                        </a:lnSpc>
                      </a:pPr>
                      <a:r>
                        <a:rPr lang="en-US" altLang="zh-CN" sz="2000" i="0" u="none" strike="noStrike" dirty="0">
                          <a:effectLst/>
                          <a:latin typeface="Times New Roman" panose="02020603050405020304" pitchFamily="18" charset="0"/>
                          <a:ea typeface="FangSong" panose="02010609060101010101" pitchFamily="49" charset="-122"/>
                          <a:cs typeface="Times New Roman" panose="02020603050405020304" pitchFamily="18" charset="0"/>
                        </a:rPr>
                        <a:t>Cronbach’s</a:t>
                      </a:r>
                      <a:r>
                        <a:rPr lang="zh-CN" altLang="en-US" sz="2000" i="1" u="none" strike="noStrike" dirty="0">
                          <a:effectLst/>
                          <a:latin typeface="Times New Roman" panose="02020603050405020304" pitchFamily="18" charset="0"/>
                          <a:ea typeface="FangSong" panose="02010609060101010101" pitchFamily="49" charset="-122"/>
                          <a:cs typeface="Times New Roman" panose="02020603050405020304" pitchFamily="18" charset="0"/>
                        </a:rPr>
                        <a:t> </a:t>
                      </a:r>
                      <a:r>
                        <a:rPr lang="en" sz="2000" i="1" u="none" strike="noStrike" dirty="0">
                          <a:effectLst/>
                          <a:latin typeface="Times New Roman" panose="02020603050405020304" pitchFamily="18" charset="0"/>
                          <a:ea typeface="FangSong" panose="02010609060101010101" pitchFamily="49" charset="-122"/>
                          <a:cs typeface="Times New Roman" panose="02020603050405020304" pitchFamily="18" charset="0"/>
                        </a:rPr>
                        <a:t>α</a:t>
                      </a:r>
                      <a:endParaRPr lang="en" sz="2000" b="0" i="1" u="none" strike="noStrike" dirty="0">
                        <a:solidFill>
                          <a:srgbClr val="000000"/>
                        </a:solidFill>
                        <a:effectLst/>
                        <a:latin typeface="Times New Roman" panose="02020603050405020304" pitchFamily="18" charset="0"/>
                        <a:ea typeface="FangSong" panose="02010609060101010101" pitchFamily="49" charset="-122"/>
                        <a:cs typeface="Times New Roman" panose="02020603050405020304" pitchFamily="18" charset="0"/>
                      </a:endParaRPr>
                    </a:p>
                  </a:txBody>
                  <a:tcPr marL="7679" marR="7679" marT="7679" marB="0" anchor="ctr">
                    <a:lnL w="12700" cmpd="sng">
                      <a:noFill/>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ts val="2420"/>
                        </a:lnSpc>
                      </a:pPr>
                      <a:r>
                        <a:rPr lang="en" sz="2000" b="0" i="1" u="none" strike="noStrike" dirty="0">
                          <a:solidFill>
                            <a:srgbClr val="000000"/>
                          </a:solidFill>
                          <a:effectLst/>
                          <a:latin typeface="Times New Roman" panose="02020603050405020304" pitchFamily="18" charset="0"/>
                          <a:ea typeface="FangSong" panose="02010609060101010101" pitchFamily="49" charset="-122"/>
                          <a:cs typeface="Times New Roman" panose="02020603050405020304" pitchFamily="18" charset="0"/>
                        </a:rPr>
                        <a:t>α</a:t>
                      </a:r>
                      <a:r>
                        <a:rPr lang="en-US" altLang="zh-CN" sz="2000" b="0" i="1" u="none" strike="noStrike" dirty="0">
                          <a:solidFill>
                            <a:srgbClr val="000000"/>
                          </a:solidFill>
                          <a:effectLst/>
                          <a:latin typeface="Times New Roman" panose="02020603050405020304" pitchFamily="18" charset="0"/>
                          <a:ea typeface="FangSong" panose="02010609060101010101" pitchFamily="49" charset="-122"/>
                          <a:cs typeface="Times New Roman" panose="02020603050405020304" pitchFamily="18" charset="0"/>
                        </a:rPr>
                        <a:t>.</a:t>
                      </a:r>
                      <a:r>
                        <a:rPr lang="en-US" altLang="zh-CN" sz="2000" b="0" i="0" u="none" strike="noStrike" dirty="0">
                          <a:solidFill>
                            <a:srgbClr val="000000"/>
                          </a:solidFill>
                          <a:effectLst/>
                          <a:latin typeface="Times New Roman" panose="02020603050405020304" pitchFamily="18" charset="0"/>
                          <a:ea typeface="FangSong" panose="02010609060101010101" pitchFamily="49" charset="-122"/>
                          <a:cs typeface="Times New Roman" panose="02020603050405020304" pitchFamily="18" charset="0"/>
                        </a:rPr>
                        <a:t>drop</a:t>
                      </a:r>
                      <a:endParaRPr lang="en" sz="2000" b="0" i="0" u="none" strike="noStrike" dirty="0">
                        <a:solidFill>
                          <a:srgbClr val="000000"/>
                        </a:solidFill>
                        <a:effectLst/>
                        <a:latin typeface="Times New Roman" panose="02020603050405020304" pitchFamily="18" charset="0"/>
                        <a:ea typeface="FangSong" panose="02010609060101010101" pitchFamily="49" charset="-122"/>
                        <a:cs typeface="Times New Roman" panose="02020603050405020304" pitchFamily="18" charset="0"/>
                      </a:endParaRPr>
                    </a:p>
                  </a:txBody>
                  <a:tcPr marL="7679" marR="7679" marT="7679" marB="0" anchor="ctr">
                    <a:lnL w="635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0931800"/>
                  </a:ext>
                </a:extLst>
              </a:tr>
              <a:tr h="774220">
                <a:tc>
                  <a:txBody>
                    <a:bodyPr/>
                    <a:lstStyle/>
                    <a:p>
                      <a:pPr algn="ctr" fontAlgn="ctr">
                        <a:lnSpc>
                          <a:spcPts val="2420"/>
                        </a:lnSpc>
                      </a:pPr>
                      <a:r>
                        <a:rPr lang="zh-CN" altLang="en-US" sz="2000" b="0" i="0" u="none" strike="noStrike" dirty="0">
                          <a:solidFill>
                            <a:srgbClr val="000000"/>
                          </a:solidFill>
                          <a:effectLst/>
                          <a:latin typeface="FangSong" panose="02010609060101010101" pitchFamily="49" charset="-122"/>
                          <a:ea typeface="FangSong" panose="02010609060101010101" pitchFamily="49" charset="-122"/>
                        </a:rPr>
                        <a:t>整体</a:t>
                      </a:r>
                    </a:p>
                  </a:txBody>
                  <a:tcPr marL="7679" marR="7679" marT="7679"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ts val="2420"/>
                        </a:lnSpc>
                      </a:pPr>
                      <a:r>
                        <a:rPr lang="en-US" altLang="zh-CN" sz="2000" b="0" i="0" u="none" strike="noStrike" dirty="0">
                          <a:solidFill>
                            <a:srgbClr val="000000"/>
                          </a:solidFill>
                          <a:effectLst/>
                          <a:latin typeface="FangSong" panose="02010609060101010101" pitchFamily="49" charset="-122"/>
                          <a:ea typeface="FangSong" panose="02010609060101010101" pitchFamily="49" charset="-122"/>
                        </a:rPr>
                        <a:t>0.92</a:t>
                      </a:r>
                      <a:endParaRPr lang="zh-CN" altLang="en-US" sz="20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ts val="2420"/>
                        </a:lnSpc>
                      </a:pPr>
                      <a:r>
                        <a:rPr lang="en-US" altLang="zh-CN" sz="2000" b="0" i="0" u="none" strike="noStrike" dirty="0">
                          <a:solidFill>
                            <a:srgbClr val="000000"/>
                          </a:solidFill>
                          <a:effectLst/>
                          <a:latin typeface="FangSong" panose="02010609060101010101" pitchFamily="49" charset="-122"/>
                          <a:ea typeface="FangSong" panose="02010609060101010101" pitchFamily="49" charset="-122"/>
                        </a:rPr>
                        <a:t>0.91-0.92</a:t>
                      </a:r>
                      <a:endParaRPr lang="zh-CN" altLang="en-US" sz="20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1641758"/>
                  </a:ext>
                </a:extLst>
              </a:tr>
              <a:tr h="774220">
                <a:tc>
                  <a:txBody>
                    <a:bodyPr/>
                    <a:lstStyle/>
                    <a:p>
                      <a:pPr algn="ctr" fontAlgn="ctr">
                        <a:lnSpc>
                          <a:spcPts val="2420"/>
                        </a:lnSpc>
                      </a:pPr>
                      <a:r>
                        <a:rPr lang="zh-CN" altLang="en-US" sz="2000" u="none" strike="noStrike" dirty="0">
                          <a:effectLst/>
                          <a:latin typeface="FangSong" panose="02010609060101010101" pitchFamily="49" charset="-122"/>
                          <a:ea typeface="FangSong" panose="02010609060101010101" pitchFamily="49" charset="-122"/>
                        </a:rPr>
                        <a:t>过度牺牲</a:t>
                      </a:r>
                      <a:endParaRPr lang="zh-CN" altLang="en-US" sz="20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lnSpc>
                          <a:spcPts val="2420"/>
                        </a:lnSpc>
                      </a:pPr>
                      <a:r>
                        <a:rPr lang="en-US" altLang="zh-CN" sz="2000" b="0" i="0" u="none" strike="noStrike" dirty="0">
                          <a:solidFill>
                            <a:srgbClr val="000000"/>
                          </a:solidFill>
                          <a:effectLst/>
                          <a:latin typeface="FangSong" panose="02010609060101010101" pitchFamily="49" charset="-122"/>
                          <a:ea typeface="FangSong" panose="02010609060101010101" pitchFamily="49" charset="-122"/>
                        </a:rPr>
                        <a:t>0.87</a:t>
                      </a:r>
                      <a:endParaRPr lang="zh-CN" altLang="en-US" sz="20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ts val="2420"/>
                        </a:lnSpc>
                      </a:pPr>
                      <a:r>
                        <a:rPr lang="en-US" altLang="zh-CN" sz="2000" b="0" i="0" u="none" strike="noStrike" dirty="0">
                          <a:solidFill>
                            <a:srgbClr val="000000"/>
                          </a:solidFill>
                          <a:effectLst/>
                          <a:latin typeface="FangSong" panose="02010609060101010101" pitchFamily="49" charset="-122"/>
                          <a:ea typeface="FangSong" panose="02010609060101010101" pitchFamily="49" charset="-122"/>
                        </a:rPr>
                        <a:t>0.83-0.84</a:t>
                      </a:r>
                      <a:endParaRPr lang="zh-CN" altLang="en-US" sz="20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6731564"/>
                  </a:ext>
                </a:extLst>
              </a:tr>
              <a:tr h="774220">
                <a:tc>
                  <a:txBody>
                    <a:bodyPr/>
                    <a:lstStyle/>
                    <a:p>
                      <a:pPr algn="ctr" fontAlgn="ctr">
                        <a:lnSpc>
                          <a:spcPts val="2420"/>
                        </a:lnSpc>
                      </a:pPr>
                      <a:r>
                        <a:rPr lang="zh-CN" altLang="en-US" sz="2000" u="none" strike="noStrike" dirty="0">
                          <a:effectLst/>
                          <a:latin typeface="FangSong" panose="02010609060101010101" pitchFamily="49" charset="-122"/>
                          <a:ea typeface="FangSong" panose="02010609060101010101" pitchFamily="49" charset="-122"/>
                        </a:rPr>
                        <a:t>纠缠挽回</a:t>
                      </a:r>
                      <a:endParaRPr lang="zh-CN" altLang="en-US" sz="20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lnSpc>
                          <a:spcPts val="2420"/>
                        </a:lnSpc>
                      </a:pPr>
                      <a:r>
                        <a:rPr lang="en-US" altLang="zh-CN" sz="2000" b="0" i="0" u="none" strike="noStrike" dirty="0">
                          <a:solidFill>
                            <a:srgbClr val="000000"/>
                          </a:solidFill>
                          <a:effectLst/>
                          <a:latin typeface="FangSong" panose="02010609060101010101" pitchFamily="49" charset="-122"/>
                          <a:ea typeface="FangSong" panose="02010609060101010101" pitchFamily="49" charset="-122"/>
                        </a:rPr>
                        <a:t>0.90</a:t>
                      </a:r>
                      <a:endParaRPr lang="zh-CN" altLang="en-US" sz="20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ts val="2420"/>
                        </a:lnSpc>
                      </a:pPr>
                      <a:r>
                        <a:rPr lang="en-US" altLang="zh-CN" sz="2000" b="0" i="0" u="none" strike="noStrike" dirty="0">
                          <a:solidFill>
                            <a:srgbClr val="000000"/>
                          </a:solidFill>
                          <a:effectLst/>
                          <a:latin typeface="FangSong" panose="02010609060101010101" pitchFamily="49" charset="-122"/>
                          <a:ea typeface="FangSong" panose="02010609060101010101" pitchFamily="49" charset="-122"/>
                        </a:rPr>
                        <a:t>0.86-0.88</a:t>
                      </a:r>
                    </a:p>
                  </a:txBody>
                  <a:tcPr marL="7679" marR="7679" marT="7679" marB="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0223595"/>
                  </a:ext>
                </a:extLst>
              </a:tr>
              <a:tr h="774220">
                <a:tc>
                  <a:txBody>
                    <a:bodyPr/>
                    <a:lstStyle/>
                    <a:p>
                      <a:pPr algn="ctr" fontAlgn="ctr">
                        <a:lnSpc>
                          <a:spcPts val="2420"/>
                        </a:lnSpc>
                      </a:pPr>
                      <a:r>
                        <a:rPr lang="zh-CN" altLang="en-US" sz="2000" u="none" strike="noStrike" dirty="0">
                          <a:effectLst/>
                          <a:latin typeface="FangSong" panose="02010609060101010101" pitchFamily="49" charset="-122"/>
                          <a:ea typeface="FangSong" panose="02010609060101010101" pitchFamily="49" charset="-122"/>
                        </a:rPr>
                        <a:t>过度干涉</a:t>
                      </a:r>
                      <a:endParaRPr lang="zh-CN" altLang="en-US" sz="20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ts val="2420"/>
                        </a:lnSpc>
                      </a:pPr>
                      <a:r>
                        <a:rPr lang="en-US" altLang="zh-CN" sz="2000" b="0" i="0" u="none" strike="noStrike" dirty="0">
                          <a:solidFill>
                            <a:srgbClr val="000000"/>
                          </a:solidFill>
                          <a:effectLst/>
                          <a:latin typeface="FangSong" panose="02010609060101010101" pitchFamily="49" charset="-122"/>
                          <a:ea typeface="FangSong" panose="02010609060101010101" pitchFamily="49" charset="-122"/>
                        </a:rPr>
                        <a:t>0.82</a:t>
                      </a:r>
                      <a:endParaRPr lang="zh-CN" altLang="en-US" sz="20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ts val="2420"/>
                        </a:lnSpc>
                      </a:pPr>
                      <a:r>
                        <a:rPr lang="en-US" altLang="zh-CN" sz="2000" b="0" i="0" u="none" strike="noStrike" dirty="0">
                          <a:solidFill>
                            <a:srgbClr val="000000"/>
                          </a:solidFill>
                          <a:effectLst/>
                          <a:latin typeface="FangSong" panose="02010609060101010101" pitchFamily="49" charset="-122"/>
                          <a:ea typeface="FangSong" panose="02010609060101010101" pitchFamily="49" charset="-122"/>
                        </a:rPr>
                        <a:t>0.78-0.81</a:t>
                      </a:r>
                      <a:endParaRPr lang="zh-CN" altLang="en-US" sz="20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2180970"/>
                  </a:ext>
                </a:extLst>
              </a:tr>
            </a:tbl>
          </a:graphicData>
        </a:graphic>
      </p:graphicFrame>
      <p:sp>
        <p:nvSpPr>
          <p:cNvPr id="2" name="椭圆 1">
            <a:extLst>
              <a:ext uri="{FF2B5EF4-FFF2-40B4-BE49-F238E27FC236}">
                <a16:creationId xmlns:a16="http://schemas.microsoft.com/office/drawing/2014/main" id="{5EA05BAD-76D8-CD0D-81C2-87305D4F910A}"/>
              </a:ext>
            </a:extLst>
          </p:cNvPr>
          <p:cNvSpPr/>
          <p:nvPr/>
        </p:nvSpPr>
        <p:spPr>
          <a:xfrm>
            <a:off x="311822" y="1616104"/>
            <a:ext cx="411138" cy="4111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2</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10520A7B-675B-5C92-755B-325A933FB67D}"/>
              </a:ext>
            </a:extLst>
          </p:cNvPr>
          <p:cNvSpPr/>
          <p:nvPr/>
        </p:nvSpPr>
        <p:spPr>
          <a:xfrm>
            <a:off x="311822" y="2547856"/>
            <a:ext cx="411138" cy="4111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3</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4" name="椭圆 3">
            <a:extLst>
              <a:ext uri="{FF2B5EF4-FFF2-40B4-BE49-F238E27FC236}">
                <a16:creationId xmlns:a16="http://schemas.microsoft.com/office/drawing/2014/main" id="{CCCCE55B-65BC-AD38-E6B1-F2FAC8B137E8}"/>
              </a:ext>
            </a:extLst>
          </p:cNvPr>
          <p:cNvSpPr/>
          <p:nvPr/>
        </p:nvSpPr>
        <p:spPr>
          <a:xfrm>
            <a:off x="256505" y="3424283"/>
            <a:ext cx="521772" cy="52183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4</a:t>
            </a:r>
            <a:endParaRPr lang="zh-CN" altLang="en-US" sz="2000" b="1" dirty="0">
              <a:latin typeface="微软雅黑" panose="020B0503020204020204" pitchFamily="34" charset="-122"/>
              <a:ea typeface="微软雅黑" panose="020B0503020204020204" pitchFamily="34" charset="-122"/>
            </a:endParaRPr>
          </a:p>
        </p:txBody>
      </p:sp>
      <p:sp>
        <p:nvSpPr>
          <p:cNvPr id="5" name="椭圆 4">
            <a:extLst>
              <a:ext uri="{FF2B5EF4-FFF2-40B4-BE49-F238E27FC236}">
                <a16:creationId xmlns:a16="http://schemas.microsoft.com/office/drawing/2014/main" id="{85109119-B4C4-026A-C625-DE4605393F18}"/>
              </a:ext>
            </a:extLst>
          </p:cNvPr>
          <p:cNvSpPr/>
          <p:nvPr/>
        </p:nvSpPr>
        <p:spPr>
          <a:xfrm>
            <a:off x="311818" y="4411354"/>
            <a:ext cx="411146" cy="411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5</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6" name="椭圆 5">
            <a:extLst>
              <a:ext uri="{FF2B5EF4-FFF2-40B4-BE49-F238E27FC236}">
                <a16:creationId xmlns:a16="http://schemas.microsoft.com/office/drawing/2014/main" id="{ABE5D59D-50A2-4880-7F64-36DBB3BBD482}"/>
              </a:ext>
            </a:extLst>
          </p:cNvPr>
          <p:cNvSpPr/>
          <p:nvPr/>
        </p:nvSpPr>
        <p:spPr>
          <a:xfrm>
            <a:off x="311818" y="5343107"/>
            <a:ext cx="411146" cy="41119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6</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BF0AFBB9-D05E-09B8-A781-4133A93FA0F8}"/>
              </a:ext>
            </a:extLst>
          </p:cNvPr>
          <p:cNvSpPr/>
          <p:nvPr/>
        </p:nvSpPr>
        <p:spPr>
          <a:xfrm>
            <a:off x="311820" y="684352"/>
            <a:ext cx="411140" cy="411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1</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69952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95041-0857-D2C9-B181-2FD0CA265468}"/>
            </a:ext>
          </a:extLst>
        </p:cNvPr>
        <p:cNvGrpSpPr/>
        <p:nvPr/>
      </p:nvGrpSpPr>
      <p:grpSpPr>
        <a:xfrm>
          <a:off x="0" y="0"/>
          <a:ext cx="0" cy="0"/>
          <a:chOff x="0" y="0"/>
          <a:chExt cx="0" cy="0"/>
        </a:xfrm>
      </p:grpSpPr>
      <p:sp>
        <p:nvSpPr>
          <p:cNvPr id="16" name="标题 15">
            <a:extLst>
              <a:ext uri="{FF2B5EF4-FFF2-40B4-BE49-F238E27FC236}">
                <a16:creationId xmlns:a16="http://schemas.microsoft.com/office/drawing/2014/main" id="{A81AABD1-AFC7-E48F-3CBD-29783105FB76}"/>
              </a:ext>
            </a:extLst>
          </p:cNvPr>
          <p:cNvSpPr>
            <a:spLocks noGrp="1"/>
          </p:cNvSpPr>
          <p:nvPr>
            <p:ph type="title"/>
          </p:nvPr>
        </p:nvSpPr>
        <p:spPr/>
        <p:txBody>
          <a:bodyPr/>
          <a:lstStyle/>
          <a:p>
            <a:r>
              <a:rPr lang="en-US" altLang="zh-CN" dirty="0"/>
              <a:t>4.</a:t>
            </a:r>
            <a:r>
              <a:rPr lang="zh-CN" altLang="en-US" dirty="0"/>
              <a:t> 量表性能</a:t>
            </a:r>
            <a:r>
              <a:rPr lang="en-US" altLang="zh-CN" dirty="0"/>
              <a:t>-</a:t>
            </a:r>
            <a:r>
              <a:rPr lang="zh-CN" altLang="en-US" dirty="0"/>
              <a:t>效度</a:t>
            </a:r>
          </a:p>
        </p:txBody>
      </p:sp>
      <p:cxnSp>
        <p:nvCxnSpPr>
          <p:cNvPr id="17" name="直接连接符 3">
            <a:extLst>
              <a:ext uri="{FF2B5EF4-FFF2-40B4-BE49-F238E27FC236}">
                <a16:creationId xmlns:a16="http://schemas.microsoft.com/office/drawing/2014/main" id="{D8935541-D90B-F45A-B7A5-06BCAAB03822}"/>
              </a:ext>
            </a:extLst>
          </p:cNvPr>
          <p:cNvCxnSpPr/>
          <p:nvPr/>
        </p:nvCxnSpPr>
        <p:spPr>
          <a:xfrm>
            <a:off x="517389" y="0"/>
            <a:ext cx="0" cy="6858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01BAB6C-65EC-EEFC-14F8-7BC9F1DB59BB}"/>
              </a:ext>
            </a:extLst>
          </p:cNvPr>
          <p:cNvSpPr txBox="1"/>
          <p:nvPr/>
        </p:nvSpPr>
        <p:spPr>
          <a:xfrm>
            <a:off x="1948397" y="1653113"/>
            <a:ext cx="5229317" cy="957250"/>
          </a:xfrm>
          <a:prstGeom prst="rect">
            <a:avLst/>
          </a:prstGeom>
          <a:noFill/>
        </p:spPr>
        <p:txBody>
          <a:bodyPr wrap="none" rtlCol="0">
            <a:spAutoFit/>
          </a:bodyPr>
          <a:lstStyle/>
          <a:p>
            <a:pPr>
              <a:lnSpc>
                <a:spcPct val="150000"/>
              </a:lnSpc>
            </a:pPr>
            <a:r>
              <a:rPr kumimoji="1" lang="zh-CN" altLang="en-US" sz="2000" dirty="0">
                <a:latin typeface="Times New Roman" panose="02020603050405020304" pitchFamily="18" charset="0"/>
                <a:ea typeface="仿宋" panose="02010609060101010101" pitchFamily="49" charset="-122"/>
              </a:rPr>
              <a:t>因子载荷</a:t>
            </a:r>
            <a:r>
              <a:rPr kumimoji="1" lang="en-US" altLang="zh-CN" sz="2000" dirty="0">
                <a:latin typeface="Times New Roman" panose="02020603050405020304" pitchFamily="18" charset="0"/>
                <a:ea typeface="仿宋" panose="02010609060101010101" pitchFamily="49" charset="-122"/>
              </a:rPr>
              <a:t>0.50-0.88</a:t>
            </a:r>
          </a:p>
          <a:p>
            <a:pPr>
              <a:lnSpc>
                <a:spcPct val="150000"/>
              </a:lnSpc>
            </a:pPr>
            <a:r>
              <a:rPr kumimoji="1" lang="en-US" altLang="zh-CN" sz="2000" dirty="0">
                <a:latin typeface="Times New Roman" panose="02020603050405020304" pitchFamily="18" charset="0"/>
                <a:ea typeface="仿宋" panose="02010609060101010101" pitchFamily="49" charset="-122"/>
              </a:rPr>
              <a:t>KMO</a:t>
            </a:r>
            <a:r>
              <a:rPr kumimoji="1" lang="zh-CN" altLang="en-US" sz="2000" dirty="0">
                <a:latin typeface="Times New Roman" panose="02020603050405020304" pitchFamily="18" charset="0"/>
                <a:ea typeface="仿宋" panose="02010609060101010101" pitchFamily="49" charset="-122"/>
              </a:rPr>
              <a:t>为</a:t>
            </a:r>
            <a:r>
              <a:rPr kumimoji="1" lang="en-US" altLang="zh-CN" sz="2000" dirty="0">
                <a:latin typeface="Times New Roman" panose="02020603050405020304" pitchFamily="18" charset="0"/>
                <a:ea typeface="仿宋" panose="02010609060101010101" pitchFamily="49" charset="-122"/>
              </a:rPr>
              <a:t>0.89</a:t>
            </a:r>
            <a:r>
              <a:rPr kumimoji="1" lang="zh-CN" altLang="en-US" sz="2000" dirty="0">
                <a:latin typeface="Times New Roman" panose="02020603050405020304" pitchFamily="18" charset="0"/>
                <a:ea typeface="仿宋" panose="02010609060101010101" pitchFamily="49" charset="-122"/>
              </a:rPr>
              <a:t>，三个维度累计方差解释率</a:t>
            </a:r>
            <a:r>
              <a:rPr kumimoji="1" lang="en-US" altLang="zh-CN" sz="2000" dirty="0">
                <a:latin typeface="Times New Roman" panose="02020603050405020304" pitchFamily="18" charset="0"/>
                <a:ea typeface="仿宋" panose="02010609060101010101" pitchFamily="49" charset="-122"/>
              </a:rPr>
              <a:t>62.9%</a:t>
            </a:r>
          </a:p>
        </p:txBody>
      </p:sp>
      <p:sp>
        <p:nvSpPr>
          <p:cNvPr id="2" name="文本框 1">
            <a:extLst>
              <a:ext uri="{FF2B5EF4-FFF2-40B4-BE49-F238E27FC236}">
                <a16:creationId xmlns:a16="http://schemas.microsoft.com/office/drawing/2014/main" id="{AB802D99-255F-93D7-2AD5-F66371DF8666}"/>
              </a:ext>
            </a:extLst>
          </p:cNvPr>
          <p:cNvSpPr txBox="1"/>
          <p:nvPr/>
        </p:nvSpPr>
        <p:spPr>
          <a:xfrm>
            <a:off x="1728787" y="1191448"/>
            <a:ext cx="1415772" cy="461665"/>
          </a:xfrm>
          <a:prstGeom prst="rect">
            <a:avLst/>
          </a:prstGeom>
          <a:noFill/>
        </p:spPr>
        <p:txBody>
          <a:bodyPr wrap="none" rtlCol="0">
            <a:spAutoFit/>
          </a:bodyPr>
          <a:lstStyle/>
          <a:p>
            <a:r>
              <a:rPr kumimoji="1" lang="zh-CN" altLang="en-US" sz="2400" dirty="0"/>
              <a:t>结构效度</a:t>
            </a:r>
          </a:p>
        </p:txBody>
      </p:sp>
      <p:sp>
        <p:nvSpPr>
          <p:cNvPr id="4" name="文本框 3">
            <a:extLst>
              <a:ext uri="{FF2B5EF4-FFF2-40B4-BE49-F238E27FC236}">
                <a16:creationId xmlns:a16="http://schemas.microsoft.com/office/drawing/2014/main" id="{3682F590-E8B0-D46A-A7D2-4A21C720DF9A}"/>
              </a:ext>
            </a:extLst>
          </p:cNvPr>
          <p:cNvSpPr txBox="1"/>
          <p:nvPr/>
        </p:nvSpPr>
        <p:spPr>
          <a:xfrm>
            <a:off x="1728787" y="2841195"/>
            <a:ext cx="2406428" cy="461665"/>
          </a:xfrm>
          <a:prstGeom prst="rect">
            <a:avLst/>
          </a:prstGeom>
          <a:noFill/>
        </p:spPr>
        <p:txBody>
          <a:bodyPr wrap="none" rtlCol="0">
            <a:spAutoFit/>
          </a:bodyPr>
          <a:lstStyle/>
          <a:p>
            <a:r>
              <a:rPr kumimoji="1" lang="zh-CN" altLang="en-US" sz="2400" dirty="0"/>
              <a:t>区分 </a:t>
            </a:r>
            <a:r>
              <a:rPr kumimoji="1" lang="en-US" altLang="zh-CN" sz="2400" dirty="0"/>
              <a:t>&amp;</a:t>
            </a:r>
            <a:r>
              <a:rPr kumimoji="1" lang="zh-CN" altLang="en-US" sz="2400" dirty="0"/>
              <a:t> 聚合效度</a:t>
            </a:r>
          </a:p>
        </p:txBody>
      </p:sp>
      <p:graphicFrame>
        <p:nvGraphicFramePr>
          <p:cNvPr id="6" name="表格 5">
            <a:extLst>
              <a:ext uri="{FF2B5EF4-FFF2-40B4-BE49-F238E27FC236}">
                <a16:creationId xmlns:a16="http://schemas.microsoft.com/office/drawing/2014/main" id="{9FB402C0-5822-E0E6-7725-7D14537D9C66}"/>
              </a:ext>
            </a:extLst>
          </p:cNvPr>
          <p:cNvGraphicFramePr>
            <a:graphicFrameLocks noGrp="1"/>
          </p:cNvGraphicFramePr>
          <p:nvPr>
            <p:extLst>
              <p:ext uri="{D42A27DB-BD31-4B8C-83A1-F6EECF244321}">
                <p14:modId xmlns:p14="http://schemas.microsoft.com/office/powerpoint/2010/main" val="1349439541"/>
              </p:ext>
            </p:extLst>
          </p:nvPr>
        </p:nvGraphicFramePr>
        <p:xfrm>
          <a:off x="1948397" y="3564977"/>
          <a:ext cx="7209996" cy="2814760"/>
        </p:xfrm>
        <a:graphic>
          <a:graphicData uri="http://schemas.openxmlformats.org/drawingml/2006/table">
            <a:tbl>
              <a:tblPr/>
              <a:tblGrid>
                <a:gridCol w="1802499">
                  <a:extLst>
                    <a:ext uri="{9D8B030D-6E8A-4147-A177-3AD203B41FA5}">
                      <a16:colId xmlns:a16="http://schemas.microsoft.com/office/drawing/2014/main" val="3281655706"/>
                    </a:ext>
                  </a:extLst>
                </a:gridCol>
                <a:gridCol w="1802499">
                  <a:extLst>
                    <a:ext uri="{9D8B030D-6E8A-4147-A177-3AD203B41FA5}">
                      <a16:colId xmlns:a16="http://schemas.microsoft.com/office/drawing/2014/main" val="2209643785"/>
                    </a:ext>
                  </a:extLst>
                </a:gridCol>
                <a:gridCol w="1802499">
                  <a:extLst>
                    <a:ext uri="{9D8B030D-6E8A-4147-A177-3AD203B41FA5}">
                      <a16:colId xmlns:a16="http://schemas.microsoft.com/office/drawing/2014/main" val="3859278733"/>
                    </a:ext>
                  </a:extLst>
                </a:gridCol>
                <a:gridCol w="1802499">
                  <a:extLst>
                    <a:ext uri="{9D8B030D-6E8A-4147-A177-3AD203B41FA5}">
                      <a16:colId xmlns:a16="http://schemas.microsoft.com/office/drawing/2014/main" val="2492467942"/>
                    </a:ext>
                  </a:extLst>
                </a:gridCol>
              </a:tblGrid>
              <a:tr h="562952">
                <a:tc>
                  <a:txBody>
                    <a:bodyPr/>
                    <a:lstStyle/>
                    <a:p>
                      <a:pPr algn="ctr" fontAlgn="ctr"/>
                      <a:r>
                        <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rPr>
                        <a:t>维度</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rPr>
                        <a:t>过度牺牲</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rPr>
                        <a:t>纠缠挽回</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rPr>
                        <a:t>过度干涉</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1742853"/>
                  </a:ext>
                </a:extLst>
              </a:tr>
              <a:tr h="562952">
                <a:tc>
                  <a:txBody>
                    <a:bodyPr/>
                    <a:lstStyle/>
                    <a:p>
                      <a:pPr algn="ctr" fontAlgn="ctr"/>
                      <a:r>
                        <a:rPr lang="zh-CN" altLang="en-US" sz="1800" b="0" i="0" u="none" strike="noStrike" baseline="0">
                          <a:solidFill>
                            <a:srgbClr val="000000"/>
                          </a:solidFill>
                          <a:effectLst/>
                          <a:latin typeface="Times New Roman" panose="02020603050405020304" pitchFamily="18" charset="0"/>
                          <a:ea typeface="仿宋" panose="02010609060101010101" pitchFamily="49" charset="-122"/>
                        </a:rPr>
                        <a:t>过度牺牲</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0.574</a:t>
                      </a:r>
                      <a:r>
                        <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rPr>
                        <a:t> </a:t>
                      </a: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(0.841)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endPar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endParaRPr lang="zh-CN" altLang="en-US" sz="1800" b="0" i="0" u="none" strike="noStrike" baseline="0">
                        <a:solidFill>
                          <a:srgbClr val="000000"/>
                        </a:solidFill>
                        <a:effectLst/>
                        <a:latin typeface="Times New Roman" panose="02020603050405020304" pitchFamily="18" charset="0"/>
                        <a:ea typeface="仿宋" panose="02010609060101010101" pitchFamily="49"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916471270"/>
                  </a:ext>
                </a:extLst>
              </a:tr>
              <a:tr h="562952">
                <a:tc>
                  <a:txBody>
                    <a:bodyPr/>
                    <a:lstStyle/>
                    <a:p>
                      <a:pPr algn="ctr" fontAlgn="ctr"/>
                      <a:r>
                        <a:rPr lang="zh-CN" altLang="en-US" sz="1800" b="0" i="0" u="none" strike="noStrike" baseline="0">
                          <a:solidFill>
                            <a:srgbClr val="000000"/>
                          </a:solidFill>
                          <a:effectLst/>
                          <a:latin typeface="Times New Roman" panose="02020603050405020304" pitchFamily="18" charset="0"/>
                          <a:ea typeface="仿宋" panose="02010609060101010101" pitchFamily="49" charset="-122"/>
                        </a:rPr>
                        <a:t>纠缠挽回</a:t>
                      </a:r>
                    </a:p>
                  </a:txBody>
                  <a:tcPr marL="9525" marR="9525" marT="9525" marB="0" anchor="ctr">
                    <a:lnL>
                      <a:noFill/>
                    </a:lnL>
                    <a:lnR>
                      <a:noFill/>
                    </a:lnR>
                    <a:lnT>
                      <a:noFill/>
                    </a:lnT>
                    <a:lnB>
                      <a:noFill/>
                    </a:lnB>
                    <a:noFill/>
                  </a:tcPr>
                </a:tc>
                <a:tc>
                  <a:txBody>
                    <a:bodyPr/>
                    <a:lstStyle/>
                    <a:p>
                      <a:pPr algn="ctr" fontAlgn="ct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0.277</a:t>
                      </a:r>
                    </a:p>
                  </a:txBody>
                  <a:tcPr marL="9525" marR="9525" marT="9525" marB="0" anchor="ctr">
                    <a:lnL>
                      <a:noFill/>
                    </a:lnL>
                    <a:lnR>
                      <a:noFill/>
                    </a:lnR>
                    <a:lnT>
                      <a:noFill/>
                    </a:lnT>
                    <a:lnB>
                      <a:noFill/>
                    </a:lnB>
                    <a:noFill/>
                  </a:tcPr>
                </a:tc>
                <a:tc>
                  <a:txBody>
                    <a:bodyPr/>
                    <a:lstStyle/>
                    <a:p>
                      <a:pPr algn="ctr" fontAlgn="ct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0.566</a:t>
                      </a:r>
                      <a:r>
                        <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rPr>
                        <a:t> </a:t>
                      </a: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(0.865)</a:t>
                      </a:r>
                    </a:p>
                  </a:txBody>
                  <a:tcPr marL="9525" marR="9525" marT="9525" marB="0" anchor="ctr">
                    <a:lnL>
                      <a:noFill/>
                    </a:lnL>
                    <a:lnR>
                      <a:noFill/>
                    </a:lnR>
                    <a:lnT>
                      <a:noFill/>
                    </a:lnT>
                    <a:lnB>
                      <a:noFill/>
                    </a:lnB>
                    <a:noFill/>
                  </a:tcPr>
                </a:tc>
                <a:tc>
                  <a:txBody>
                    <a:bodyPr/>
                    <a:lstStyle/>
                    <a:p>
                      <a:pPr algn="ctr" fontAlgn="ctr"/>
                      <a:endPar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endParaRPr>
                    </a:p>
                  </a:txBody>
                  <a:tcPr marL="9525" marR="9525" marT="9525" marB="0" anchor="ctr">
                    <a:lnL>
                      <a:noFill/>
                    </a:lnL>
                    <a:lnR>
                      <a:noFill/>
                    </a:lnR>
                    <a:lnT>
                      <a:noFill/>
                    </a:lnT>
                    <a:lnB>
                      <a:noFill/>
                    </a:lnB>
                    <a:noFill/>
                  </a:tcPr>
                </a:tc>
                <a:extLst>
                  <a:ext uri="{0D108BD9-81ED-4DB2-BD59-A6C34878D82A}">
                    <a16:rowId xmlns:a16="http://schemas.microsoft.com/office/drawing/2014/main" val="1550761961"/>
                  </a:ext>
                </a:extLst>
              </a:tr>
              <a:tr h="562952">
                <a:tc>
                  <a:txBody>
                    <a:bodyPr/>
                    <a:lstStyle/>
                    <a:p>
                      <a:pPr algn="ctr" fontAlgn="ctr"/>
                      <a:r>
                        <a:rPr lang="zh-CN" altLang="en-US" sz="1800" b="0" i="0" u="none" strike="noStrike" baseline="0">
                          <a:solidFill>
                            <a:srgbClr val="000000"/>
                          </a:solidFill>
                          <a:effectLst/>
                          <a:latin typeface="Times New Roman" panose="02020603050405020304" pitchFamily="18" charset="0"/>
                          <a:ea typeface="仿宋" panose="02010609060101010101" pitchFamily="49" charset="-122"/>
                        </a:rPr>
                        <a:t>过度干涉</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ct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0.366</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ct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0.396</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ct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0.462</a:t>
                      </a:r>
                      <a:r>
                        <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rPr>
                        <a:t> </a:t>
                      </a: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(0.768)</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17242302"/>
                  </a:ext>
                </a:extLst>
              </a:tr>
              <a:tr h="562952">
                <a:tc gridSpan="4">
                  <a:txBody>
                    <a:bodyPr/>
                    <a:lstStyle/>
                    <a:p>
                      <a:pPr algn="l" fontAlgn="ctr"/>
                      <a:r>
                        <a:rPr lang="zh-CN" altLang="en-US" sz="1600" b="0" i="0" u="none" strike="noStrike" baseline="0" dirty="0">
                          <a:solidFill>
                            <a:srgbClr val="000000"/>
                          </a:solidFill>
                          <a:effectLst/>
                          <a:latin typeface="Times New Roman" panose="02020603050405020304" pitchFamily="18" charset="0"/>
                          <a:ea typeface="仿宋" panose="02010609060101010101" pitchFamily="49" charset="-122"/>
                        </a:rPr>
                        <a:t>注：对角线为</a:t>
                      </a:r>
                      <a:r>
                        <a:rPr lang="en" sz="1600" b="0" i="0" u="none" strike="noStrike" baseline="0" dirty="0">
                          <a:solidFill>
                            <a:srgbClr val="000000"/>
                          </a:solidFill>
                          <a:effectLst/>
                          <a:latin typeface="Times New Roman" panose="02020603050405020304" pitchFamily="18" charset="0"/>
                          <a:ea typeface="仿宋" panose="02010609060101010101" pitchFamily="49" charset="-122"/>
                        </a:rPr>
                        <a:t>AVE，</a:t>
                      </a:r>
                      <a:r>
                        <a:rPr lang="en-US" sz="1600" b="0" i="0" u="none" strike="noStrike" baseline="0" dirty="0" err="1">
                          <a:solidFill>
                            <a:srgbClr val="000000"/>
                          </a:solidFill>
                          <a:effectLst/>
                          <a:latin typeface="Times New Roman" panose="02020603050405020304" pitchFamily="18" charset="0"/>
                          <a:ea typeface="仿宋" panose="02010609060101010101" pitchFamily="49" charset="-122"/>
                        </a:rPr>
                        <a:t>括号内为</a:t>
                      </a:r>
                      <a:r>
                        <a:rPr lang="en-US" altLang="zh-CN" sz="1600" b="0" i="0" u="none" strike="noStrike" baseline="0" dirty="0" err="1">
                          <a:solidFill>
                            <a:srgbClr val="000000"/>
                          </a:solidFill>
                          <a:effectLst/>
                          <a:latin typeface="Times New Roman" panose="02020603050405020304" pitchFamily="18" charset="0"/>
                          <a:ea typeface="仿宋" panose="02010609060101010101" pitchFamily="49" charset="-122"/>
                        </a:rPr>
                        <a:t>CR</a:t>
                      </a:r>
                      <a:r>
                        <a:rPr lang="zh-CN" altLang="en-US" sz="1600" b="0" i="0" u="none" strike="noStrike" baseline="0" dirty="0">
                          <a:solidFill>
                            <a:srgbClr val="000000"/>
                          </a:solidFill>
                          <a:effectLst/>
                          <a:latin typeface="Times New Roman" panose="02020603050405020304" pitchFamily="18" charset="0"/>
                          <a:ea typeface="仿宋" panose="02010609060101010101" pitchFamily="49" charset="-122"/>
                        </a:rPr>
                        <a:t>，下三角为因子相关系数的平方</a:t>
                      </a:r>
                    </a:p>
                  </a:txBody>
                  <a:tcPr marL="9525" marR="9525" marT="9525" marB="0">
                    <a:lnL>
                      <a:noFill/>
                    </a:lnL>
                    <a:lnR>
                      <a:noFill/>
                    </a:lnR>
                    <a:lnT w="12700" cap="flat" cmpd="sng" algn="ctr">
                      <a:solidFill>
                        <a:srgbClr val="000000"/>
                      </a:solidFill>
                      <a:prstDash val="solid"/>
                      <a:round/>
                      <a:headEnd type="none" w="med" len="med"/>
                      <a:tailEnd type="none" w="med" len="med"/>
                    </a:lnT>
                    <a:lnB>
                      <a:noFill/>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97296745"/>
                  </a:ext>
                </a:extLst>
              </a:tr>
            </a:tbl>
          </a:graphicData>
        </a:graphic>
      </p:graphicFrame>
      <p:sp>
        <p:nvSpPr>
          <p:cNvPr id="12" name="椭圆 11">
            <a:extLst>
              <a:ext uri="{FF2B5EF4-FFF2-40B4-BE49-F238E27FC236}">
                <a16:creationId xmlns:a16="http://schemas.microsoft.com/office/drawing/2014/main" id="{9AFC16B2-416E-C82A-87D6-3A119F872BCE}"/>
              </a:ext>
            </a:extLst>
          </p:cNvPr>
          <p:cNvSpPr/>
          <p:nvPr/>
        </p:nvSpPr>
        <p:spPr>
          <a:xfrm>
            <a:off x="311822" y="1616104"/>
            <a:ext cx="411138" cy="4111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2</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762A3B9A-043A-1725-10C1-0F799FD95664}"/>
              </a:ext>
            </a:extLst>
          </p:cNvPr>
          <p:cNvSpPr/>
          <p:nvPr/>
        </p:nvSpPr>
        <p:spPr>
          <a:xfrm>
            <a:off x="311822" y="2547856"/>
            <a:ext cx="411138" cy="4111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3</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632D6788-199A-A68A-3985-1F3C55257959}"/>
              </a:ext>
            </a:extLst>
          </p:cNvPr>
          <p:cNvSpPr/>
          <p:nvPr/>
        </p:nvSpPr>
        <p:spPr>
          <a:xfrm>
            <a:off x="256505" y="3424283"/>
            <a:ext cx="521772" cy="52183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4</a:t>
            </a:r>
            <a:endParaRPr lang="zh-CN" altLang="en-US" sz="2000" b="1" dirty="0">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E99F261E-EA4C-C9EE-B341-8E913A922717}"/>
              </a:ext>
            </a:extLst>
          </p:cNvPr>
          <p:cNvSpPr/>
          <p:nvPr/>
        </p:nvSpPr>
        <p:spPr>
          <a:xfrm>
            <a:off x="311818" y="4411354"/>
            <a:ext cx="411146" cy="411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5</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24" name="椭圆 23">
            <a:extLst>
              <a:ext uri="{FF2B5EF4-FFF2-40B4-BE49-F238E27FC236}">
                <a16:creationId xmlns:a16="http://schemas.microsoft.com/office/drawing/2014/main" id="{3AE08400-3825-312C-C528-7C3362986699}"/>
              </a:ext>
            </a:extLst>
          </p:cNvPr>
          <p:cNvSpPr/>
          <p:nvPr/>
        </p:nvSpPr>
        <p:spPr>
          <a:xfrm>
            <a:off x="311818" y="5343107"/>
            <a:ext cx="411146" cy="41119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6</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25" name="椭圆 24">
            <a:extLst>
              <a:ext uri="{FF2B5EF4-FFF2-40B4-BE49-F238E27FC236}">
                <a16:creationId xmlns:a16="http://schemas.microsoft.com/office/drawing/2014/main" id="{F8502470-CD9E-E65A-729A-7DD8EFF74887}"/>
              </a:ext>
            </a:extLst>
          </p:cNvPr>
          <p:cNvSpPr/>
          <p:nvPr/>
        </p:nvSpPr>
        <p:spPr>
          <a:xfrm>
            <a:off x="311820" y="684352"/>
            <a:ext cx="411140" cy="411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1</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5834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B7844-326C-46F6-A4A4-19B848A1872B}"/>
            </a:ext>
          </a:extLst>
        </p:cNvPr>
        <p:cNvGrpSpPr/>
        <p:nvPr/>
      </p:nvGrpSpPr>
      <p:grpSpPr>
        <a:xfrm>
          <a:off x="0" y="0"/>
          <a:ext cx="0" cy="0"/>
          <a:chOff x="0" y="0"/>
          <a:chExt cx="0" cy="0"/>
        </a:xfrm>
      </p:grpSpPr>
      <p:sp>
        <p:nvSpPr>
          <p:cNvPr id="16" name="标题 15">
            <a:extLst>
              <a:ext uri="{FF2B5EF4-FFF2-40B4-BE49-F238E27FC236}">
                <a16:creationId xmlns:a16="http://schemas.microsoft.com/office/drawing/2014/main" id="{5F6A0041-E429-CC59-997A-A5C07593DE09}"/>
              </a:ext>
            </a:extLst>
          </p:cNvPr>
          <p:cNvSpPr>
            <a:spLocks noGrp="1"/>
          </p:cNvSpPr>
          <p:nvPr>
            <p:ph type="title"/>
          </p:nvPr>
        </p:nvSpPr>
        <p:spPr/>
        <p:txBody>
          <a:bodyPr/>
          <a:lstStyle/>
          <a:p>
            <a:r>
              <a:rPr lang="en-US" altLang="zh-CN" dirty="0"/>
              <a:t>5.</a:t>
            </a:r>
            <a:r>
              <a:rPr lang="zh-CN" altLang="en-US" dirty="0"/>
              <a:t> 验证性因素分析</a:t>
            </a:r>
          </a:p>
        </p:txBody>
      </p:sp>
      <p:cxnSp>
        <p:nvCxnSpPr>
          <p:cNvPr id="17" name="直接连接符 3">
            <a:extLst>
              <a:ext uri="{FF2B5EF4-FFF2-40B4-BE49-F238E27FC236}">
                <a16:creationId xmlns:a16="http://schemas.microsoft.com/office/drawing/2014/main" id="{D634C5B5-4F74-F07B-AAEF-C4D58250A40D}"/>
              </a:ext>
            </a:extLst>
          </p:cNvPr>
          <p:cNvCxnSpPr/>
          <p:nvPr/>
        </p:nvCxnSpPr>
        <p:spPr>
          <a:xfrm>
            <a:off x="517389" y="0"/>
            <a:ext cx="0" cy="6858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44456EE4-F03F-59AF-A7E8-1F715268209E}"/>
              </a:ext>
            </a:extLst>
          </p:cNvPr>
          <p:cNvSpPr txBox="1"/>
          <p:nvPr/>
        </p:nvSpPr>
        <p:spPr>
          <a:xfrm>
            <a:off x="1668161" y="1219990"/>
            <a:ext cx="8125942" cy="400110"/>
          </a:xfrm>
          <a:prstGeom prst="rect">
            <a:avLst/>
          </a:prstGeom>
          <a:noFill/>
        </p:spPr>
        <p:txBody>
          <a:bodyPr wrap="none" rtlCol="0">
            <a:spAutoFit/>
          </a:bodyPr>
          <a:lstStyle/>
          <a:p>
            <a:r>
              <a:rPr kumimoji="1" lang="en-US" altLang="zh-CN" sz="2000" i="1" dirty="0">
                <a:latin typeface="Times New Roman" panose="02020603050405020304" pitchFamily="18" charset="0"/>
                <a:ea typeface="仿宋" panose="02010609060101010101" pitchFamily="49" charset="-122"/>
              </a:rPr>
              <a:t>N</a:t>
            </a:r>
            <a:r>
              <a:rPr kumimoji="1" lang="zh-CN" altLang="en-US" sz="2000" dirty="0">
                <a:latin typeface="Times New Roman" panose="02020603050405020304" pitchFamily="18" charset="0"/>
                <a:ea typeface="仿宋" panose="02010609060101010101" pitchFamily="49" charset="-122"/>
              </a:rPr>
              <a:t> </a:t>
            </a:r>
            <a:r>
              <a:rPr kumimoji="1" lang="en-US" altLang="zh-CN" sz="2000" dirty="0">
                <a:latin typeface="Times New Roman" panose="02020603050405020304" pitchFamily="18" charset="0"/>
                <a:ea typeface="仿宋" panose="02010609060101010101" pitchFamily="49" charset="-122"/>
              </a:rPr>
              <a:t>=</a:t>
            </a:r>
            <a:r>
              <a:rPr kumimoji="1" lang="zh-CN" altLang="en-US" sz="2000" dirty="0">
                <a:latin typeface="Times New Roman" panose="02020603050405020304" pitchFamily="18" charset="0"/>
                <a:ea typeface="仿宋" panose="02010609060101010101" pitchFamily="49" charset="-122"/>
              </a:rPr>
              <a:t> </a:t>
            </a:r>
            <a:r>
              <a:rPr kumimoji="1" lang="en-US" altLang="zh-CN" sz="2000" dirty="0">
                <a:latin typeface="Times New Roman" panose="02020603050405020304" pitchFamily="18" charset="0"/>
                <a:ea typeface="仿宋" panose="02010609060101010101" pitchFamily="49" charset="-122"/>
              </a:rPr>
              <a:t>120(9)</a:t>
            </a:r>
            <a:r>
              <a:rPr kumimoji="1" lang="zh-CN" altLang="en-US" sz="2000" dirty="0">
                <a:latin typeface="Times New Roman" panose="02020603050405020304" pitchFamily="18" charset="0"/>
                <a:ea typeface="仿宋" panose="02010609060101010101" pitchFamily="49" charset="-122"/>
              </a:rPr>
              <a:t>，年龄</a:t>
            </a:r>
            <a:r>
              <a:rPr kumimoji="1" lang="en-US" altLang="zh-CN" sz="2000" dirty="0">
                <a:latin typeface="Times New Roman" panose="02020603050405020304" pitchFamily="18" charset="0"/>
                <a:ea typeface="仿宋" panose="02010609060101010101" pitchFamily="49" charset="-122"/>
              </a:rPr>
              <a:t>18-47(35)</a:t>
            </a:r>
            <a:r>
              <a:rPr kumimoji="1" lang="zh-CN" altLang="en-US" sz="2000" dirty="0">
                <a:latin typeface="Times New Roman" panose="02020603050405020304" pitchFamily="18" charset="0"/>
                <a:ea typeface="仿宋" panose="02010609060101010101" pitchFamily="49" charset="-122"/>
              </a:rPr>
              <a:t>岁，有恋爱经历</a:t>
            </a:r>
            <a:r>
              <a:rPr kumimoji="1" lang="en-US" altLang="zh-CN" sz="2000" dirty="0">
                <a:latin typeface="Times New Roman" panose="02020603050405020304" pitchFamily="18" charset="0"/>
                <a:ea typeface="仿宋" panose="02010609060101010101" pitchFamily="49" charset="-122"/>
              </a:rPr>
              <a:t>72(5)</a:t>
            </a:r>
            <a:r>
              <a:rPr kumimoji="1" lang="zh-CN" altLang="en-US" sz="2000" dirty="0">
                <a:latin typeface="Times New Roman" panose="02020603050405020304" pitchFamily="18" charset="0"/>
                <a:ea typeface="仿宋" panose="02010609060101010101" pitchFamily="49" charset="-122"/>
              </a:rPr>
              <a:t>人，无恋爱经历</a:t>
            </a:r>
            <a:r>
              <a:rPr kumimoji="1" lang="en-US" altLang="zh-CN" sz="2000" dirty="0">
                <a:latin typeface="Times New Roman" panose="02020603050405020304" pitchFamily="18" charset="0"/>
                <a:ea typeface="仿宋" panose="02010609060101010101" pitchFamily="49" charset="-122"/>
              </a:rPr>
              <a:t>48(4)</a:t>
            </a:r>
            <a:r>
              <a:rPr kumimoji="1" lang="zh-CN" altLang="en-US" sz="2000" dirty="0">
                <a:latin typeface="Times New Roman" panose="02020603050405020304" pitchFamily="18" charset="0"/>
                <a:ea typeface="仿宋" panose="02010609060101010101" pitchFamily="49" charset="-122"/>
              </a:rPr>
              <a:t>人 </a:t>
            </a:r>
          </a:p>
        </p:txBody>
      </p:sp>
      <p:sp>
        <p:nvSpPr>
          <p:cNvPr id="11" name="文本框 10">
            <a:extLst>
              <a:ext uri="{FF2B5EF4-FFF2-40B4-BE49-F238E27FC236}">
                <a16:creationId xmlns:a16="http://schemas.microsoft.com/office/drawing/2014/main" id="{C5054511-454F-5D3C-CC25-BE2DA5F1EC0C}"/>
              </a:ext>
            </a:extLst>
          </p:cNvPr>
          <p:cNvSpPr txBox="1"/>
          <p:nvPr/>
        </p:nvSpPr>
        <p:spPr>
          <a:xfrm>
            <a:off x="2637546" y="1854233"/>
            <a:ext cx="1595309" cy="400110"/>
          </a:xfrm>
          <a:prstGeom prst="rect">
            <a:avLst/>
          </a:prstGeom>
          <a:noFill/>
        </p:spPr>
        <p:txBody>
          <a:bodyPr wrap="none" rtlCol="0">
            <a:spAutoFit/>
          </a:bodyPr>
          <a:lstStyle/>
          <a:p>
            <a:pPr algn="ctr"/>
            <a:r>
              <a:rPr kumimoji="1" lang="zh-CN" altLang="en-US" sz="2000" dirty="0">
                <a:latin typeface="Times New Roman" panose="02020603050405020304" pitchFamily="18" charset="0"/>
                <a:ea typeface="仿宋" panose="02010609060101010101" pitchFamily="49" charset="-122"/>
              </a:rPr>
              <a:t>标准化后</a:t>
            </a:r>
            <a:r>
              <a:rPr kumimoji="1" lang="en-US" altLang="zh-CN" sz="2000" dirty="0">
                <a:latin typeface="Times New Roman" panose="02020603050405020304" pitchFamily="18" charset="0"/>
                <a:ea typeface="仿宋" panose="02010609060101010101" pitchFamily="49" charset="-122"/>
              </a:rPr>
              <a:t>ML</a:t>
            </a:r>
            <a:endParaRPr kumimoji="1" lang="zh-CN" altLang="en-US" sz="2000" dirty="0">
              <a:latin typeface="Times New Roman" panose="02020603050405020304" pitchFamily="18" charset="0"/>
              <a:ea typeface="仿宋" panose="02010609060101010101" pitchFamily="49" charset="-122"/>
            </a:endParaRPr>
          </a:p>
        </p:txBody>
      </p:sp>
      <p:graphicFrame>
        <p:nvGraphicFramePr>
          <p:cNvPr id="12" name="表格 11">
            <a:extLst>
              <a:ext uri="{FF2B5EF4-FFF2-40B4-BE49-F238E27FC236}">
                <a16:creationId xmlns:a16="http://schemas.microsoft.com/office/drawing/2014/main" id="{61EBB0FB-B420-8F88-6F36-6F0E48FA3ECA}"/>
              </a:ext>
            </a:extLst>
          </p:cNvPr>
          <p:cNvGraphicFramePr>
            <a:graphicFrameLocks noGrp="1"/>
          </p:cNvGraphicFramePr>
          <p:nvPr>
            <p:extLst>
              <p:ext uri="{D42A27DB-BD31-4B8C-83A1-F6EECF244321}">
                <p14:modId xmlns:p14="http://schemas.microsoft.com/office/powerpoint/2010/main" val="2143608368"/>
              </p:ext>
            </p:extLst>
          </p:nvPr>
        </p:nvGraphicFramePr>
        <p:xfrm>
          <a:off x="1896591" y="2389736"/>
          <a:ext cx="3530793" cy="3724435"/>
        </p:xfrm>
        <a:graphic>
          <a:graphicData uri="http://schemas.openxmlformats.org/drawingml/2006/table">
            <a:tbl>
              <a:tblPr>
                <a:tableStyleId>{5C22544A-7EE6-4342-B048-85BDC9FD1C3A}</a:tableStyleId>
              </a:tblPr>
              <a:tblGrid>
                <a:gridCol w="1289522">
                  <a:extLst>
                    <a:ext uri="{9D8B030D-6E8A-4147-A177-3AD203B41FA5}">
                      <a16:colId xmlns:a16="http://schemas.microsoft.com/office/drawing/2014/main" val="2508917043"/>
                    </a:ext>
                  </a:extLst>
                </a:gridCol>
                <a:gridCol w="2241271">
                  <a:extLst>
                    <a:ext uri="{9D8B030D-6E8A-4147-A177-3AD203B41FA5}">
                      <a16:colId xmlns:a16="http://schemas.microsoft.com/office/drawing/2014/main" val="1842944132"/>
                    </a:ext>
                  </a:extLst>
                </a:gridCol>
              </a:tblGrid>
              <a:tr h="585580">
                <a:tc>
                  <a:txBody>
                    <a:bodyPr/>
                    <a:lstStyle/>
                    <a:p>
                      <a:pPr algn="ctr" fontAlgn="ctr">
                        <a:lnSpc>
                          <a:spcPts val="2420"/>
                        </a:lnSpc>
                      </a:pPr>
                      <a:r>
                        <a:rPr lang="en" sz="2000" b="0" i="0" u="none" strike="noStrike" baseline="0" dirty="0" err="1">
                          <a:solidFill>
                            <a:srgbClr val="000000"/>
                          </a:solidFill>
                          <a:effectLst/>
                          <a:latin typeface="Times New Roman" panose="02020603050405020304" pitchFamily="18" charset="0"/>
                          <a:ea typeface="FangSong" panose="02010609060101010101" pitchFamily="49" charset="-122"/>
                        </a:rPr>
                        <a:t>拟合指数</a:t>
                      </a:r>
                      <a:endParaRPr lang="en" sz="2000" b="0" i="0" u="none" strike="noStrike" baseline="0" dirty="0">
                        <a:solidFill>
                          <a:srgbClr val="000000"/>
                        </a:solidFill>
                        <a:effectLst/>
                        <a:latin typeface="Times New Roman" panose="02020603050405020304" pitchFamily="18" charset="0"/>
                        <a:ea typeface="FangSong" panose="02010609060101010101" pitchFamily="49" charset="-122"/>
                      </a:endParaRPr>
                    </a:p>
                  </a:txBody>
                  <a:tcPr marL="7679" marR="7679" marT="7679" marB="0" anchor="ctr">
                    <a:lnL w="12700" cmpd="sng">
                      <a:noFill/>
                    </a:lnL>
                    <a:lnR w="12700" cmpd="sng">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ts val="2420"/>
                        </a:lnSpc>
                      </a:pPr>
                      <a:r>
                        <a:rPr lang="en" sz="2000" b="0" i="0" u="none" strike="noStrike" baseline="0" dirty="0" err="1">
                          <a:solidFill>
                            <a:srgbClr val="000000"/>
                          </a:solidFill>
                          <a:effectLst/>
                          <a:latin typeface="Times New Roman" panose="02020603050405020304" pitchFamily="18" charset="0"/>
                          <a:ea typeface="FangSong" panose="02010609060101010101" pitchFamily="49" charset="-122"/>
                          <a:cs typeface="Times New Roman" panose="02020603050405020304" pitchFamily="18" charset="0"/>
                        </a:rPr>
                        <a:t>数值</a:t>
                      </a:r>
                      <a:endParaRPr lang="en" sz="2000" b="0" i="0" u="none" strike="noStrike" baseline="0" dirty="0">
                        <a:solidFill>
                          <a:srgbClr val="000000"/>
                        </a:solidFill>
                        <a:effectLst/>
                        <a:latin typeface="Times New Roman" panose="02020603050405020304" pitchFamily="18" charset="0"/>
                        <a:ea typeface="FangSong" panose="02010609060101010101" pitchFamily="49" charset="-122"/>
                        <a:cs typeface="Times New Roman" panose="02020603050405020304" pitchFamily="18" charset="0"/>
                      </a:endParaRPr>
                    </a:p>
                  </a:txBody>
                  <a:tcPr marL="7679" marR="7679" marT="7679" marB="0" anchor="ctr">
                    <a:lnL w="635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0931800"/>
                  </a:ext>
                </a:extLst>
              </a:tr>
              <a:tr h="627771">
                <a:tc>
                  <a:txBody>
                    <a:bodyPr/>
                    <a:lstStyle/>
                    <a:p>
                      <a:pPr algn="ctr" fontAlgn="ctr">
                        <a:lnSpc>
                          <a:spcPts val="2420"/>
                        </a:lnSpc>
                      </a:pPr>
                      <a:r>
                        <a:rPr lang="en-US" altLang="zh-CN" sz="2000" b="0" i="0" u="none" strike="noStrike" baseline="0" dirty="0">
                          <a:solidFill>
                            <a:srgbClr val="000000"/>
                          </a:solidFill>
                          <a:effectLst/>
                          <a:latin typeface="Times New Roman" panose="02020603050405020304" pitchFamily="18" charset="0"/>
                          <a:ea typeface="FangSong" panose="02010609060101010101" pitchFamily="49" charset="-122"/>
                        </a:rPr>
                        <a:t>CFI</a:t>
                      </a:r>
                      <a:endParaRPr lang="zh-CN" altLang="en-US" sz="2000" b="0" i="0" u="none" strike="noStrike" baseline="0" dirty="0">
                        <a:solidFill>
                          <a:srgbClr val="000000"/>
                        </a:solidFill>
                        <a:effectLst/>
                        <a:latin typeface="Times New Roman" panose="02020603050405020304" pitchFamily="18" charset="0"/>
                        <a:ea typeface="FangSong" panose="02010609060101010101" pitchFamily="49" charset="-122"/>
                      </a:endParaRPr>
                    </a:p>
                  </a:txBody>
                  <a:tcPr marL="7679" marR="7679" marT="7679" marB="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ts val="2420"/>
                        </a:lnSpc>
                      </a:pPr>
                      <a:r>
                        <a:rPr lang="en-US" altLang="zh-CN" sz="2000" b="0" i="0" u="none" strike="noStrike" baseline="0" dirty="0">
                          <a:solidFill>
                            <a:srgbClr val="000000"/>
                          </a:solidFill>
                          <a:effectLst/>
                          <a:latin typeface="Times New Roman" panose="02020603050405020304" pitchFamily="18" charset="0"/>
                          <a:ea typeface="FangSong" panose="02010609060101010101" pitchFamily="49" charset="-122"/>
                        </a:rPr>
                        <a:t>0.942</a:t>
                      </a:r>
                      <a:r>
                        <a:rPr lang="zh-CN" altLang="en-US" sz="2000" b="0" i="0" u="none" strike="noStrike" baseline="0" dirty="0">
                          <a:solidFill>
                            <a:srgbClr val="000000"/>
                          </a:solidFill>
                          <a:effectLst/>
                          <a:latin typeface="Times New Roman" panose="02020603050405020304" pitchFamily="18" charset="0"/>
                          <a:ea typeface="FangSong" panose="02010609060101010101" pitchFamily="49" charset="-122"/>
                        </a:rPr>
                        <a:t> </a:t>
                      </a:r>
                      <a:r>
                        <a:rPr lang="en-US" altLang="zh-CN" sz="2000" b="0" i="0" u="none" strike="noStrike" baseline="0" dirty="0">
                          <a:solidFill>
                            <a:srgbClr val="000000"/>
                          </a:solidFill>
                          <a:effectLst/>
                          <a:latin typeface="Times New Roman" panose="02020603050405020304" pitchFamily="18" charset="0"/>
                          <a:ea typeface="FangSong" panose="02010609060101010101" pitchFamily="49" charset="-122"/>
                        </a:rPr>
                        <a:t>(0.951)</a:t>
                      </a:r>
                      <a:endParaRPr lang="zh-CN" altLang="en-US" sz="2000" b="0" i="0" u="none" strike="noStrike" baseline="0" dirty="0">
                        <a:solidFill>
                          <a:srgbClr val="000000"/>
                        </a:solidFill>
                        <a:effectLst/>
                        <a:latin typeface="Times New Roman" panose="02020603050405020304" pitchFamily="18" charset="0"/>
                        <a:ea typeface="FangSong" panose="02010609060101010101" pitchFamily="49" charset="-122"/>
                      </a:endParaRPr>
                    </a:p>
                  </a:txBody>
                  <a:tcPr marL="7679" marR="7679" marT="767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1641758"/>
                  </a:ext>
                </a:extLst>
              </a:tr>
              <a:tr h="627771">
                <a:tc>
                  <a:txBody>
                    <a:bodyPr/>
                    <a:lstStyle/>
                    <a:p>
                      <a:pPr algn="ctr" fontAlgn="ctr">
                        <a:lnSpc>
                          <a:spcPts val="2420"/>
                        </a:lnSpc>
                      </a:pPr>
                      <a:r>
                        <a:rPr lang="en-US" altLang="zh-CN" sz="2000" u="none" strike="noStrike" baseline="0" dirty="0">
                          <a:effectLst/>
                          <a:latin typeface="Times New Roman" panose="02020603050405020304" pitchFamily="18" charset="0"/>
                          <a:ea typeface="FangSong" panose="02010609060101010101" pitchFamily="49" charset="-122"/>
                        </a:rPr>
                        <a:t>TLI</a:t>
                      </a:r>
                      <a:endParaRPr lang="zh-CN" altLang="en-US" sz="2000" b="0" i="0" u="none" strike="noStrike" baseline="0" dirty="0">
                        <a:solidFill>
                          <a:srgbClr val="000000"/>
                        </a:solidFill>
                        <a:effectLst/>
                        <a:latin typeface="Times New Roman" panose="02020603050405020304" pitchFamily="18" charset="0"/>
                        <a:ea typeface="FangSong" panose="02010609060101010101" pitchFamily="49" charset="-122"/>
                      </a:endParaRPr>
                    </a:p>
                  </a:txBody>
                  <a:tcPr marL="7679" marR="7679" marT="7679" marB="0" anchor="ctr">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lnSpc>
                          <a:spcPts val="2420"/>
                        </a:lnSpc>
                      </a:pPr>
                      <a:r>
                        <a:rPr lang="en-US" altLang="zh-CN" sz="2000" b="0" i="0" u="none" strike="noStrike" baseline="0" dirty="0">
                          <a:solidFill>
                            <a:srgbClr val="000000"/>
                          </a:solidFill>
                          <a:effectLst/>
                          <a:latin typeface="Times New Roman" panose="02020603050405020304" pitchFamily="18" charset="0"/>
                          <a:ea typeface="FangSong" panose="02010609060101010101" pitchFamily="49" charset="-122"/>
                        </a:rPr>
                        <a:t>0.926</a:t>
                      </a:r>
                      <a:r>
                        <a:rPr lang="zh-CN" altLang="en-US" sz="2000" b="0" i="0" u="none" strike="noStrike" baseline="0" dirty="0">
                          <a:solidFill>
                            <a:srgbClr val="000000"/>
                          </a:solidFill>
                          <a:effectLst/>
                          <a:latin typeface="Times New Roman" panose="02020603050405020304" pitchFamily="18" charset="0"/>
                          <a:ea typeface="FangSong" panose="02010609060101010101" pitchFamily="49" charset="-122"/>
                        </a:rPr>
                        <a:t> </a:t>
                      </a:r>
                      <a:r>
                        <a:rPr lang="en-US" altLang="zh-CN" sz="2000" b="0" i="0" u="none" strike="noStrike" baseline="0" dirty="0">
                          <a:solidFill>
                            <a:srgbClr val="000000"/>
                          </a:solidFill>
                          <a:effectLst/>
                          <a:latin typeface="Times New Roman" panose="02020603050405020304" pitchFamily="18" charset="0"/>
                          <a:ea typeface="FangSong" panose="02010609060101010101" pitchFamily="49" charset="-122"/>
                        </a:rPr>
                        <a:t>(0.937)</a:t>
                      </a:r>
                      <a:endParaRPr lang="zh-CN" altLang="en-US" sz="2000" b="0" i="0" u="none" strike="noStrike" baseline="0" dirty="0">
                        <a:solidFill>
                          <a:srgbClr val="000000"/>
                        </a:solidFill>
                        <a:effectLst/>
                        <a:latin typeface="Times New Roman" panose="02020603050405020304" pitchFamily="18" charset="0"/>
                        <a:ea typeface="FangSong" panose="02010609060101010101" pitchFamily="49" charset="-122"/>
                      </a:endParaRPr>
                    </a:p>
                  </a:txBody>
                  <a:tcPr marL="7679" marR="7679" marT="7679" marB="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6731564"/>
                  </a:ext>
                </a:extLst>
              </a:tr>
              <a:tr h="627771">
                <a:tc>
                  <a:txBody>
                    <a:bodyPr/>
                    <a:lstStyle/>
                    <a:p>
                      <a:pPr algn="ctr" fontAlgn="ctr">
                        <a:lnSpc>
                          <a:spcPts val="2420"/>
                        </a:lnSpc>
                      </a:pPr>
                      <a:r>
                        <a:rPr lang="en-US" altLang="zh-CN" sz="2000" u="none" strike="noStrike" baseline="0" dirty="0">
                          <a:effectLst/>
                          <a:latin typeface="Times New Roman" panose="02020603050405020304" pitchFamily="18" charset="0"/>
                          <a:ea typeface="FangSong" panose="02010609060101010101" pitchFamily="49" charset="-122"/>
                        </a:rPr>
                        <a:t>RMSEA</a:t>
                      </a:r>
                      <a:endParaRPr lang="zh-CN" altLang="en-US" sz="2000" b="0" i="0" u="none" strike="noStrike" baseline="0" dirty="0">
                        <a:solidFill>
                          <a:srgbClr val="000000"/>
                        </a:solidFill>
                        <a:effectLst/>
                        <a:latin typeface="Times New Roman" panose="02020603050405020304" pitchFamily="18" charset="0"/>
                        <a:ea typeface="FangSong" panose="02010609060101010101" pitchFamily="49" charset="-122"/>
                      </a:endParaRPr>
                    </a:p>
                  </a:txBody>
                  <a:tcPr marL="7679" marR="7679" marT="767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lnSpc>
                          <a:spcPts val="2420"/>
                        </a:lnSpc>
                      </a:pPr>
                      <a:r>
                        <a:rPr lang="en-US" altLang="zh-CN" sz="2000" b="0" i="0" u="none" strike="noStrike" baseline="0" dirty="0">
                          <a:solidFill>
                            <a:srgbClr val="000000"/>
                          </a:solidFill>
                          <a:effectLst/>
                          <a:latin typeface="Times New Roman" panose="02020603050405020304" pitchFamily="18" charset="0"/>
                          <a:ea typeface="FangSong" panose="02010609060101010101" pitchFamily="49" charset="-122"/>
                        </a:rPr>
                        <a:t>0.078</a:t>
                      </a:r>
                      <a:r>
                        <a:rPr lang="zh-CN" altLang="en-US" sz="2000" b="0" i="0" u="none" strike="noStrike" baseline="0" dirty="0">
                          <a:solidFill>
                            <a:srgbClr val="000000"/>
                          </a:solidFill>
                          <a:effectLst/>
                          <a:latin typeface="Times New Roman" panose="02020603050405020304" pitchFamily="18" charset="0"/>
                          <a:ea typeface="FangSong" panose="02010609060101010101" pitchFamily="49" charset="-122"/>
                        </a:rPr>
                        <a:t> </a:t>
                      </a:r>
                      <a:r>
                        <a:rPr lang="en-US" altLang="zh-CN" sz="2000" b="0" i="0" u="none" strike="noStrike" baseline="0" dirty="0">
                          <a:solidFill>
                            <a:srgbClr val="000000"/>
                          </a:solidFill>
                          <a:effectLst/>
                          <a:latin typeface="Times New Roman" panose="02020603050405020304" pitchFamily="18" charset="0"/>
                          <a:ea typeface="FangSong" panose="02010609060101010101" pitchFamily="49" charset="-122"/>
                        </a:rPr>
                        <a:t>(0.072)</a:t>
                      </a:r>
                    </a:p>
                  </a:txBody>
                  <a:tcPr marL="7679" marR="7679" marT="7679" marB="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0223595"/>
                  </a:ext>
                </a:extLst>
              </a:tr>
              <a:tr h="627771">
                <a:tc>
                  <a:txBody>
                    <a:bodyPr/>
                    <a:lstStyle/>
                    <a:p>
                      <a:pPr algn="ctr" fontAlgn="ctr">
                        <a:lnSpc>
                          <a:spcPts val="2420"/>
                        </a:lnSpc>
                      </a:pPr>
                      <a:r>
                        <a:rPr lang="en-US" altLang="zh-CN" sz="2000" b="0" i="0" u="none" strike="noStrike" baseline="0" dirty="0">
                          <a:solidFill>
                            <a:srgbClr val="000000"/>
                          </a:solidFill>
                          <a:effectLst/>
                          <a:latin typeface="Times New Roman" panose="02020603050405020304" pitchFamily="18" charset="0"/>
                          <a:ea typeface="FangSong" panose="02010609060101010101" pitchFamily="49" charset="-122"/>
                        </a:rPr>
                        <a:t>SRMR</a:t>
                      </a:r>
                      <a:endParaRPr lang="zh-CN" altLang="en-US" sz="2000" b="0" i="0" u="none" strike="noStrike" baseline="0" dirty="0">
                        <a:solidFill>
                          <a:srgbClr val="000000"/>
                        </a:solidFill>
                        <a:effectLst/>
                        <a:latin typeface="Times New Roman" panose="02020603050405020304" pitchFamily="18" charset="0"/>
                        <a:ea typeface="FangSong" panose="02010609060101010101" pitchFamily="49" charset="-122"/>
                      </a:endParaRPr>
                    </a:p>
                  </a:txBody>
                  <a:tcPr marL="7679" marR="7679" marT="7679"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ts val="2420"/>
                        </a:lnSpc>
                      </a:pPr>
                      <a:r>
                        <a:rPr lang="en-US" altLang="zh-CN" sz="2000" b="0" i="0" u="none" strike="noStrike" baseline="0" dirty="0">
                          <a:solidFill>
                            <a:srgbClr val="000000"/>
                          </a:solidFill>
                          <a:effectLst/>
                          <a:latin typeface="Times New Roman" panose="02020603050405020304" pitchFamily="18" charset="0"/>
                          <a:ea typeface="FangSong" panose="02010609060101010101" pitchFamily="49" charset="-122"/>
                        </a:rPr>
                        <a:t>0.066</a:t>
                      </a:r>
                      <a:r>
                        <a:rPr lang="zh-CN" altLang="en-US" sz="2000" b="0" i="0" u="none" strike="noStrike" baseline="0" dirty="0">
                          <a:solidFill>
                            <a:srgbClr val="000000"/>
                          </a:solidFill>
                          <a:effectLst/>
                          <a:latin typeface="Times New Roman" panose="02020603050405020304" pitchFamily="18" charset="0"/>
                          <a:ea typeface="FangSong" panose="02010609060101010101" pitchFamily="49" charset="-122"/>
                        </a:rPr>
                        <a:t> </a:t>
                      </a:r>
                      <a:r>
                        <a:rPr lang="en-US" altLang="zh-CN" sz="2000" b="0" i="0" u="none" strike="noStrike" baseline="0" dirty="0">
                          <a:solidFill>
                            <a:srgbClr val="000000"/>
                          </a:solidFill>
                          <a:effectLst/>
                          <a:latin typeface="Times New Roman" panose="02020603050405020304" pitchFamily="18" charset="0"/>
                          <a:ea typeface="FangSong" panose="02010609060101010101" pitchFamily="49" charset="-122"/>
                        </a:rPr>
                        <a:t>(0.069)</a:t>
                      </a:r>
                      <a:endParaRPr lang="zh-CN" altLang="en-US" sz="2000" b="0" i="0" u="none" strike="noStrike" baseline="0" dirty="0">
                        <a:solidFill>
                          <a:srgbClr val="000000"/>
                        </a:solidFill>
                        <a:effectLst/>
                        <a:latin typeface="Times New Roman" panose="02020603050405020304" pitchFamily="18" charset="0"/>
                        <a:ea typeface="FangSong" panose="02010609060101010101" pitchFamily="49" charset="-122"/>
                      </a:endParaRPr>
                    </a:p>
                  </a:txBody>
                  <a:tcPr marL="7679" marR="7679" marT="7679" marB="0" anchor="ctr">
                    <a:lnL w="12700" cmpd="sng">
                      <a:noFill/>
                    </a:lnL>
                    <a:lnR w="12700" cmpd="sng">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2180970"/>
                  </a:ext>
                </a:extLst>
              </a:tr>
              <a:tr h="627771">
                <a:tc gridSpan="2">
                  <a:txBody>
                    <a:bodyPr/>
                    <a:lstStyle/>
                    <a:p>
                      <a:pPr algn="l" fontAlgn="ctr">
                        <a:lnSpc>
                          <a:spcPts val="2420"/>
                        </a:lnSpc>
                      </a:pPr>
                      <a:r>
                        <a:rPr lang="zh-CN" altLang="en-US" sz="1600" b="0" i="0" u="none" strike="noStrike" baseline="0" dirty="0">
                          <a:solidFill>
                            <a:srgbClr val="000000"/>
                          </a:solidFill>
                          <a:effectLst/>
                          <a:latin typeface="Times New Roman" panose="02020603050405020304" pitchFamily="18" charset="0"/>
                          <a:ea typeface="FangSong" panose="02010609060101010101" pitchFamily="49" charset="-122"/>
                        </a:rPr>
                        <a:t>注：括号内为去除</a:t>
                      </a:r>
                      <a:r>
                        <a:rPr lang="en-US" altLang="zh-CN" sz="1600" b="0" i="0" u="none" strike="noStrike" baseline="0" dirty="0">
                          <a:solidFill>
                            <a:srgbClr val="000000"/>
                          </a:solidFill>
                          <a:effectLst/>
                          <a:latin typeface="Times New Roman" panose="02020603050405020304" pitchFamily="18" charset="0"/>
                          <a:ea typeface="FangSong" panose="02010609060101010101" pitchFamily="49" charset="-122"/>
                        </a:rPr>
                        <a:t>9</a:t>
                      </a:r>
                      <a:r>
                        <a:rPr lang="zh-CN" altLang="en-US" sz="1600" b="0" i="0" u="none" strike="noStrike" baseline="0" dirty="0">
                          <a:solidFill>
                            <a:srgbClr val="000000"/>
                          </a:solidFill>
                          <a:effectLst/>
                          <a:latin typeface="Times New Roman" panose="02020603050405020304" pitchFamily="18" charset="0"/>
                          <a:ea typeface="FangSong" panose="02010609060101010101" pitchFamily="49" charset="-122"/>
                        </a:rPr>
                        <a:t>个</a:t>
                      </a:r>
                      <a:r>
                        <a:rPr lang="en-US" altLang="zh-CN" sz="1600" b="0" i="0" u="none" strike="noStrike" baseline="0" dirty="0">
                          <a:solidFill>
                            <a:srgbClr val="000000"/>
                          </a:solidFill>
                          <a:effectLst/>
                          <a:latin typeface="Times New Roman" panose="02020603050405020304" pitchFamily="18" charset="0"/>
                          <a:ea typeface="FangSong" panose="02010609060101010101" pitchFamily="49" charset="-122"/>
                        </a:rPr>
                        <a:t>AI</a:t>
                      </a:r>
                      <a:r>
                        <a:rPr lang="zh-CN" altLang="en-US" sz="1600" b="0" i="0" u="none" strike="noStrike" baseline="0" dirty="0">
                          <a:solidFill>
                            <a:srgbClr val="000000"/>
                          </a:solidFill>
                          <a:effectLst/>
                          <a:latin typeface="Times New Roman" panose="02020603050405020304" pitchFamily="18" charset="0"/>
                          <a:ea typeface="FangSong" panose="02010609060101010101" pitchFamily="49" charset="-122"/>
                        </a:rPr>
                        <a:t>的数据</a:t>
                      </a:r>
                    </a:p>
                  </a:txBody>
                  <a:tcPr marL="7679" marR="7679" marT="7679"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lnSpc>
                          <a:spcPts val="2420"/>
                        </a:lnSpc>
                      </a:pPr>
                      <a:endParaRPr lang="zh-CN" altLang="en-US" sz="2000" b="0" i="0" u="none" strike="noStrike" baseline="0" dirty="0">
                        <a:solidFill>
                          <a:srgbClr val="000000"/>
                        </a:solidFill>
                        <a:effectLst/>
                        <a:latin typeface="Times New Roman" panose="02020603050405020304" pitchFamily="18" charset="0"/>
                        <a:ea typeface="FangSong" panose="02010609060101010101" pitchFamily="49" charset="-122"/>
                      </a:endParaRPr>
                    </a:p>
                  </a:txBody>
                  <a:tcPr marL="7679" marR="7679" marT="7679"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458522"/>
                  </a:ext>
                </a:extLst>
              </a:tr>
            </a:tbl>
          </a:graphicData>
        </a:graphic>
      </p:graphicFrame>
      <p:sp>
        <p:nvSpPr>
          <p:cNvPr id="28" name="椭圆 27">
            <a:extLst>
              <a:ext uri="{FF2B5EF4-FFF2-40B4-BE49-F238E27FC236}">
                <a16:creationId xmlns:a16="http://schemas.microsoft.com/office/drawing/2014/main" id="{E7109E1A-79F9-42C1-00A2-456CB9DDD75D}"/>
              </a:ext>
            </a:extLst>
          </p:cNvPr>
          <p:cNvSpPr/>
          <p:nvPr/>
        </p:nvSpPr>
        <p:spPr>
          <a:xfrm>
            <a:off x="311822" y="1616104"/>
            <a:ext cx="411138" cy="4111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2</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29" name="椭圆 28">
            <a:extLst>
              <a:ext uri="{FF2B5EF4-FFF2-40B4-BE49-F238E27FC236}">
                <a16:creationId xmlns:a16="http://schemas.microsoft.com/office/drawing/2014/main" id="{1F936DF0-3462-7977-0F2B-552329F110B4}"/>
              </a:ext>
            </a:extLst>
          </p:cNvPr>
          <p:cNvSpPr/>
          <p:nvPr/>
        </p:nvSpPr>
        <p:spPr>
          <a:xfrm>
            <a:off x="311822" y="2547856"/>
            <a:ext cx="411138" cy="4111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3</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30" name="椭圆 29">
            <a:extLst>
              <a:ext uri="{FF2B5EF4-FFF2-40B4-BE49-F238E27FC236}">
                <a16:creationId xmlns:a16="http://schemas.microsoft.com/office/drawing/2014/main" id="{8A53BB69-D716-3130-CAD3-E37A571AD95D}"/>
              </a:ext>
            </a:extLst>
          </p:cNvPr>
          <p:cNvSpPr/>
          <p:nvPr/>
        </p:nvSpPr>
        <p:spPr>
          <a:xfrm>
            <a:off x="311824" y="3479609"/>
            <a:ext cx="411134" cy="4111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4</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31" name="椭圆 30">
            <a:extLst>
              <a:ext uri="{FF2B5EF4-FFF2-40B4-BE49-F238E27FC236}">
                <a16:creationId xmlns:a16="http://schemas.microsoft.com/office/drawing/2014/main" id="{60ABBDE5-9ACC-F43B-6BD6-16393BE473B5}"/>
              </a:ext>
            </a:extLst>
          </p:cNvPr>
          <p:cNvSpPr/>
          <p:nvPr/>
        </p:nvSpPr>
        <p:spPr>
          <a:xfrm>
            <a:off x="256505" y="4356034"/>
            <a:ext cx="521772" cy="5218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32" name="椭圆 31">
            <a:extLst>
              <a:ext uri="{FF2B5EF4-FFF2-40B4-BE49-F238E27FC236}">
                <a16:creationId xmlns:a16="http://schemas.microsoft.com/office/drawing/2014/main" id="{D20461CB-A391-C1CA-5D2C-75222077FB6D}"/>
              </a:ext>
            </a:extLst>
          </p:cNvPr>
          <p:cNvSpPr/>
          <p:nvPr/>
        </p:nvSpPr>
        <p:spPr>
          <a:xfrm>
            <a:off x="311818" y="5343107"/>
            <a:ext cx="411146" cy="41119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6</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33" name="椭圆 32">
            <a:extLst>
              <a:ext uri="{FF2B5EF4-FFF2-40B4-BE49-F238E27FC236}">
                <a16:creationId xmlns:a16="http://schemas.microsoft.com/office/drawing/2014/main" id="{67BDE61D-35C6-E6CE-49DE-A5C6915106B0}"/>
              </a:ext>
            </a:extLst>
          </p:cNvPr>
          <p:cNvSpPr/>
          <p:nvPr/>
        </p:nvSpPr>
        <p:spPr>
          <a:xfrm>
            <a:off x="311820" y="684352"/>
            <a:ext cx="411140" cy="411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1</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29FDD8D-5925-DFC7-2007-38C4716D9659}"/>
              </a:ext>
            </a:extLst>
          </p:cNvPr>
          <p:cNvPicPr>
            <a:picLocks noChangeAspect="1"/>
          </p:cNvPicPr>
          <p:nvPr/>
        </p:nvPicPr>
        <p:blipFill>
          <a:blip r:embed="rId3"/>
          <a:stretch>
            <a:fillRect/>
          </a:stretch>
        </p:blipFill>
        <p:spPr>
          <a:xfrm>
            <a:off x="5599953" y="2080271"/>
            <a:ext cx="5701706" cy="3917117"/>
          </a:xfrm>
          <a:prstGeom prst="rect">
            <a:avLst/>
          </a:prstGeom>
        </p:spPr>
      </p:pic>
    </p:spTree>
    <p:extLst>
      <p:ext uri="{BB962C8B-B14F-4D97-AF65-F5344CB8AC3E}">
        <p14:creationId xmlns:p14="http://schemas.microsoft.com/office/powerpoint/2010/main" val="31324344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5F754-8001-CC42-2F90-A3124FB2B696}"/>
            </a:ext>
          </a:extLst>
        </p:cNvPr>
        <p:cNvGrpSpPr/>
        <p:nvPr/>
      </p:nvGrpSpPr>
      <p:grpSpPr>
        <a:xfrm>
          <a:off x="0" y="0"/>
          <a:ext cx="0" cy="0"/>
          <a:chOff x="0" y="0"/>
          <a:chExt cx="0" cy="0"/>
        </a:xfrm>
      </p:grpSpPr>
      <p:sp>
        <p:nvSpPr>
          <p:cNvPr id="16" name="标题 15">
            <a:extLst>
              <a:ext uri="{FF2B5EF4-FFF2-40B4-BE49-F238E27FC236}">
                <a16:creationId xmlns:a16="http://schemas.microsoft.com/office/drawing/2014/main" id="{F7E30B59-1938-0DC2-EC82-7C0805493981}"/>
              </a:ext>
            </a:extLst>
          </p:cNvPr>
          <p:cNvSpPr>
            <a:spLocks noGrp="1"/>
          </p:cNvSpPr>
          <p:nvPr>
            <p:ph type="title"/>
          </p:nvPr>
        </p:nvSpPr>
        <p:spPr/>
        <p:txBody>
          <a:bodyPr/>
          <a:lstStyle/>
          <a:p>
            <a:r>
              <a:rPr lang="en-US" altLang="zh-CN" dirty="0"/>
              <a:t>6.</a:t>
            </a:r>
            <a:r>
              <a:rPr lang="zh-CN" altLang="en-US" dirty="0"/>
              <a:t> 人群划分</a:t>
            </a:r>
            <a:r>
              <a:rPr lang="en-US" altLang="zh-CN" dirty="0"/>
              <a:t>-LPA</a:t>
            </a:r>
            <a:endParaRPr lang="zh-CN" altLang="en-US" dirty="0"/>
          </a:p>
        </p:txBody>
      </p:sp>
      <p:cxnSp>
        <p:nvCxnSpPr>
          <p:cNvPr id="17" name="直接连接符 3">
            <a:extLst>
              <a:ext uri="{FF2B5EF4-FFF2-40B4-BE49-F238E27FC236}">
                <a16:creationId xmlns:a16="http://schemas.microsoft.com/office/drawing/2014/main" id="{AC854DC7-2C50-B53A-96C5-5BA484ECF2B2}"/>
              </a:ext>
            </a:extLst>
          </p:cNvPr>
          <p:cNvCxnSpPr/>
          <p:nvPr/>
        </p:nvCxnSpPr>
        <p:spPr>
          <a:xfrm>
            <a:off x="517389" y="0"/>
            <a:ext cx="0" cy="6858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4E1DFC73-5649-AD2F-A08B-6A8F736AAA1A}"/>
              </a:ext>
            </a:extLst>
          </p:cNvPr>
          <p:cNvSpPr txBox="1"/>
          <p:nvPr/>
        </p:nvSpPr>
        <p:spPr>
          <a:xfrm>
            <a:off x="1668161" y="1821700"/>
            <a:ext cx="5159426" cy="400110"/>
          </a:xfrm>
          <a:prstGeom prst="rect">
            <a:avLst/>
          </a:prstGeom>
          <a:noFill/>
        </p:spPr>
        <p:txBody>
          <a:bodyPr wrap="none" rtlCol="0">
            <a:spAutoFit/>
          </a:bodyPr>
          <a:lstStyle/>
          <a:p>
            <a:r>
              <a:rPr kumimoji="1" lang="en-US" altLang="zh-CN" sz="2000" dirty="0">
                <a:latin typeface="Times New Roman" panose="02020603050405020304" pitchFamily="18" charset="0"/>
                <a:ea typeface="仿宋" panose="02010609060101010101" pitchFamily="49" charset="-122"/>
              </a:rPr>
              <a:t>c(3)</a:t>
            </a:r>
            <a:r>
              <a:rPr kumimoji="1" lang="zh-CN" altLang="en-US" sz="2000" dirty="0">
                <a:latin typeface="Times New Roman" panose="02020603050405020304" pitchFamily="18" charset="0"/>
                <a:ea typeface="仿宋" panose="02010609060101010101" pitchFamily="49" charset="-122"/>
              </a:rPr>
              <a:t>时</a:t>
            </a:r>
            <a:r>
              <a:rPr kumimoji="1" lang="en-US" altLang="zh-CN" sz="2000" dirty="0">
                <a:latin typeface="Times New Roman" panose="02020603050405020304" pitchFamily="18" charset="0"/>
                <a:ea typeface="仿宋" panose="02010609060101010101" pitchFamily="49" charset="-122"/>
              </a:rPr>
              <a:t>LRT</a:t>
            </a:r>
            <a:r>
              <a:rPr kumimoji="1" lang="zh-CN" altLang="en-US" sz="2000" dirty="0">
                <a:latin typeface="Times New Roman" panose="02020603050405020304" pitchFamily="18" charset="0"/>
                <a:ea typeface="仿宋" panose="02010609060101010101" pitchFamily="49" charset="-122"/>
              </a:rPr>
              <a:t>不显著，根据分布划分为</a:t>
            </a:r>
            <a:r>
              <a:rPr kumimoji="1" lang="en-US" altLang="zh-CN" sz="2000" dirty="0">
                <a:latin typeface="Times New Roman" panose="02020603050405020304" pitchFamily="18" charset="0"/>
                <a:ea typeface="仿宋" panose="02010609060101010101" pitchFamily="49" charset="-122"/>
              </a:rPr>
              <a:t>3</a:t>
            </a:r>
            <a:r>
              <a:rPr kumimoji="1" lang="zh-CN" altLang="en-US" sz="2000" dirty="0">
                <a:latin typeface="Times New Roman" panose="02020603050405020304" pitchFamily="18" charset="0"/>
                <a:ea typeface="仿宋" panose="02010609060101010101" pitchFamily="49" charset="-122"/>
              </a:rPr>
              <a:t>类人群</a:t>
            </a:r>
          </a:p>
        </p:txBody>
      </p:sp>
      <p:graphicFrame>
        <p:nvGraphicFramePr>
          <p:cNvPr id="3" name="表格 2">
            <a:extLst>
              <a:ext uri="{FF2B5EF4-FFF2-40B4-BE49-F238E27FC236}">
                <a16:creationId xmlns:a16="http://schemas.microsoft.com/office/drawing/2014/main" id="{B938D3A3-7DEB-2B58-8E4C-942BFA52D16E}"/>
              </a:ext>
            </a:extLst>
          </p:cNvPr>
          <p:cNvGraphicFramePr>
            <a:graphicFrameLocks noGrp="1"/>
          </p:cNvGraphicFramePr>
          <p:nvPr>
            <p:extLst>
              <p:ext uri="{D42A27DB-BD31-4B8C-83A1-F6EECF244321}">
                <p14:modId xmlns:p14="http://schemas.microsoft.com/office/powerpoint/2010/main" val="395666696"/>
              </p:ext>
            </p:extLst>
          </p:nvPr>
        </p:nvGraphicFramePr>
        <p:xfrm>
          <a:off x="2287680" y="2601682"/>
          <a:ext cx="7567075" cy="1688856"/>
        </p:xfrm>
        <a:graphic>
          <a:graphicData uri="http://schemas.openxmlformats.org/drawingml/2006/table">
            <a:tbl>
              <a:tblPr/>
              <a:tblGrid>
                <a:gridCol w="1513415">
                  <a:extLst>
                    <a:ext uri="{9D8B030D-6E8A-4147-A177-3AD203B41FA5}">
                      <a16:colId xmlns:a16="http://schemas.microsoft.com/office/drawing/2014/main" val="3281655706"/>
                    </a:ext>
                  </a:extLst>
                </a:gridCol>
                <a:gridCol w="1513415">
                  <a:extLst>
                    <a:ext uri="{9D8B030D-6E8A-4147-A177-3AD203B41FA5}">
                      <a16:colId xmlns:a16="http://schemas.microsoft.com/office/drawing/2014/main" val="2209643785"/>
                    </a:ext>
                  </a:extLst>
                </a:gridCol>
                <a:gridCol w="1513415">
                  <a:extLst>
                    <a:ext uri="{9D8B030D-6E8A-4147-A177-3AD203B41FA5}">
                      <a16:colId xmlns:a16="http://schemas.microsoft.com/office/drawing/2014/main" val="3859278733"/>
                    </a:ext>
                  </a:extLst>
                </a:gridCol>
                <a:gridCol w="1513415">
                  <a:extLst>
                    <a:ext uri="{9D8B030D-6E8A-4147-A177-3AD203B41FA5}">
                      <a16:colId xmlns:a16="http://schemas.microsoft.com/office/drawing/2014/main" val="2492467942"/>
                    </a:ext>
                  </a:extLst>
                </a:gridCol>
                <a:gridCol w="1513415">
                  <a:extLst>
                    <a:ext uri="{9D8B030D-6E8A-4147-A177-3AD203B41FA5}">
                      <a16:colId xmlns:a16="http://schemas.microsoft.com/office/drawing/2014/main" val="3087813757"/>
                    </a:ext>
                  </a:extLst>
                </a:gridCol>
              </a:tblGrid>
              <a:tr h="562952">
                <a:tc>
                  <a:txBody>
                    <a:bodyPr/>
                    <a:lstStyle/>
                    <a:p>
                      <a:pPr algn="ctr" fontAlgn="ct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profiles</a:t>
                      </a:r>
                      <a:endPar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AIC</a:t>
                      </a:r>
                      <a:endPar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BIC</a:t>
                      </a:r>
                      <a:endPar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Entropy</a:t>
                      </a:r>
                      <a:endPar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Distribution</a:t>
                      </a:r>
                      <a:endPar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1742853"/>
                  </a:ext>
                </a:extLst>
              </a:tr>
              <a:tr h="562952">
                <a:tc>
                  <a:txBody>
                    <a:bodyPr/>
                    <a:lstStyle/>
                    <a:p>
                      <a:pPr algn="ctr" fontAlgn="ct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2</a:t>
                      </a:r>
                      <a:endPar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4049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4160</a:t>
                      </a:r>
                      <a:endPar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0.988</a:t>
                      </a:r>
                      <a:endPar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(101,</a:t>
                      </a:r>
                      <a:r>
                        <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rPr>
                        <a:t> </a:t>
                      </a: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19)</a:t>
                      </a:r>
                      <a:endPar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916471270"/>
                  </a:ext>
                </a:extLst>
              </a:tr>
              <a:tr h="562952">
                <a:tc>
                  <a:txBody>
                    <a:bodyPr/>
                    <a:lstStyle/>
                    <a:p>
                      <a:pPr algn="ctr" fontAlgn="ct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3</a:t>
                      </a:r>
                      <a:endPar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endParaRP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3940</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4090</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0.922</a:t>
                      </a:r>
                      <a:endPar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endParaRP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(29,</a:t>
                      </a:r>
                      <a:r>
                        <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rPr>
                        <a:t> </a:t>
                      </a: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75,</a:t>
                      </a:r>
                      <a:r>
                        <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rPr>
                        <a:t> </a:t>
                      </a:r>
                      <a:r>
                        <a:rPr lang="en-US" altLang="zh-CN" sz="1800" b="0" i="0" u="none" strike="noStrike" baseline="0" dirty="0">
                          <a:solidFill>
                            <a:srgbClr val="000000"/>
                          </a:solidFill>
                          <a:effectLst/>
                          <a:latin typeface="Times New Roman" panose="02020603050405020304" pitchFamily="18" charset="0"/>
                          <a:ea typeface="仿宋" panose="02010609060101010101" pitchFamily="49" charset="-122"/>
                        </a:rPr>
                        <a:t>16)</a:t>
                      </a:r>
                      <a:endParaRPr lang="zh-CN" altLang="en-US" sz="1800" b="0" i="0" u="none" strike="noStrike" baseline="0" dirty="0">
                        <a:solidFill>
                          <a:srgbClr val="000000"/>
                        </a:solidFill>
                        <a:effectLst/>
                        <a:latin typeface="Times New Roman" panose="02020603050405020304" pitchFamily="18" charset="0"/>
                        <a:ea typeface="仿宋" panose="02010609060101010101" pitchFamily="49" charset="-122"/>
                      </a:endParaRP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0761961"/>
                  </a:ext>
                </a:extLst>
              </a:tr>
            </a:tbl>
          </a:graphicData>
        </a:graphic>
      </p:graphicFrame>
      <p:sp>
        <p:nvSpPr>
          <p:cNvPr id="7" name="椭圆 6">
            <a:extLst>
              <a:ext uri="{FF2B5EF4-FFF2-40B4-BE49-F238E27FC236}">
                <a16:creationId xmlns:a16="http://schemas.microsoft.com/office/drawing/2014/main" id="{D5355CBC-9ADA-60A4-192C-D59ABE85D388}"/>
              </a:ext>
            </a:extLst>
          </p:cNvPr>
          <p:cNvSpPr/>
          <p:nvPr/>
        </p:nvSpPr>
        <p:spPr>
          <a:xfrm>
            <a:off x="311822" y="1616104"/>
            <a:ext cx="411138" cy="4111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2</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0DBA4B0C-29B5-5AE1-8D05-7214CBA13D8C}"/>
              </a:ext>
            </a:extLst>
          </p:cNvPr>
          <p:cNvSpPr/>
          <p:nvPr/>
        </p:nvSpPr>
        <p:spPr>
          <a:xfrm>
            <a:off x="311822" y="2547856"/>
            <a:ext cx="411138" cy="4111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3</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20777615-21AA-C95F-1872-D4DAC9F41ED0}"/>
              </a:ext>
            </a:extLst>
          </p:cNvPr>
          <p:cNvSpPr/>
          <p:nvPr/>
        </p:nvSpPr>
        <p:spPr>
          <a:xfrm>
            <a:off x="311822" y="3479607"/>
            <a:ext cx="411138" cy="4111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4</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1" name="椭圆 10">
            <a:extLst>
              <a:ext uri="{FF2B5EF4-FFF2-40B4-BE49-F238E27FC236}">
                <a16:creationId xmlns:a16="http://schemas.microsoft.com/office/drawing/2014/main" id="{7DB787D2-F191-5EA0-D525-4E3CB962EBF2}"/>
              </a:ext>
            </a:extLst>
          </p:cNvPr>
          <p:cNvSpPr/>
          <p:nvPr/>
        </p:nvSpPr>
        <p:spPr>
          <a:xfrm>
            <a:off x="311818" y="4411354"/>
            <a:ext cx="411146" cy="411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5</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8D059B97-22D4-6E65-1E8D-9FB67B6F4A86}"/>
              </a:ext>
            </a:extLst>
          </p:cNvPr>
          <p:cNvSpPr/>
          <p:nvPr/>
        </p:nvSpPr>
        <p:spPr>
          <a:xfrm>
            <a:off x="256505" y="5287787"/>
            <a:ext cx="521772" cy="52183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6</a:t>
            </a:r>
            <a:endParaRPr lang="zh-CN" altLang="en-US" sz="2000" b="1" dirty="0">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352EFB12-D356-6D9D-E29B-BF3C42E592D4}"/>
              </a:ext>
            </a:extLst>
          </p:cNvPr>
          <p:cNvSpPr/>
          <p:nvPr/>
        </p:nvSpPr>
        <p:spPr>
          <a:xfrm>
            <a:off x="311820" y="684352"/>
            <a:ext cx="411140" cy="411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1</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296640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268EB-5674-2378-0C71-AFE25B24E0A8}"/>
            </a:ext>
          </a:extLst>
        </p:cNvPr>
        <p:cNvGrpSpPr/>
        <p:nvPr/>
      </p:nvGrpSpPr>
      <p:grpSpPr>
        <a:xfrm>
          <a:off x="0" y="0"/>
          <a:ext cx="0" cy="0"/>
          <a:chOff x="0" y="0"/>
          <a:chExt cx="0" cy="0"/>
        </a:xfrm>
      </p:grpSpPr>
      <p:sp>
        <p:nvSpPr>
          <p:cNvPr id="16" name="标题 15">
            <a:extLst>
              <a:ext uri="{FF2B5EF4-FFF2-40B4-BE49-F238E27FC236}">
                <a16:creationId xmlns:a16="http://schemas.microsoft.com/office/drawing/2014/main" id="{F13BB594-BC01-D195-4F20-7C77F693906E}"/>
              </a:ext>
            </a:extLst>
          </p:cNvPr>
          <p:cNvSpPr>
            <a:spLocks noGrp="1"/>
          </p:cNvSpPr>
          <p:nvPr>
            <p:ph type="title"/>
          </p:nvPr>
        </p:nvSpPr>
        <p:spPr/>
        <p:txBody>
          <a:bodyPr/>
          <a:lstStyle/>
          <a:p>
            <a:r>
              <a:rPr lang="en-US" altLang="zh-CN" dirty="0"/>
              <a:t>6.</a:t>
            </a:r>
            <a:r>
              <a:rPr lang="zh-CN" altLang="en-US" dirty="0"/>
              <a:t> 人群划分</a:t>
            </a:r>
            <a:r>
              <a:rPr lang="en-US" altLang="zh-CN" dirty="0"/>
              <a:t>-LPA</a:t>
            </a:r>
            <a:endParaRPr lang="zh-CN" altLang="en-US" dirty="0"/>
          </a:p>
        </p:txBody>
      </p:sp>
      <p:cxnSp>
        <p:nvCxnSpPr>
          <p:cNvPr id="17" name="直接连接符 3">
            <a:extLst>
              <a:ext uri="{FF2B5EF4-FFF2-40B4-BE49-F238E27FC236}">
                <a16:creationId xmlns:a16="http://schemas.microsoft.com/office/drawing/2014/main" id="{E69FA4AC-90B2-72A1-CA89-42093C14EA3D}"/>
              </a:ext>
            </a:extLst>
          </p:cNvPr>
          <p:cNvCxnSpPr/>
          <p:nvPr/>
        </p:nvCxnSpPr>
        <p:spPr>
          <a:xfrm>
            <a:off x="517389" y="0"/>
            <a:ext cx="0" cy="6858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F4519B89-E46F-4B9D-79A5-D6B055679323}"/>
              </a:ext>
            </a:extLst>
          </p:cNvPr>
          <p:cNvPicPr>
            <a:picLocks noChangeAspect="1"/>
          </p:cNvPicPr>
          <p:nvPr/>
        </p:nvPicPr>
        <p:blipFill>
          <a:blip r:embed="rId3">
            <a:extLst>
              <a:ext uri="{28A0092B-C50C-407E-A947-70E740481C1C}">
                <a14:useLocalDpi xmlns:a14="http://schemas.microsoft.com/office/drawing/2010/main" val="0"/>
              </a:ext>
            </a:extLst>
          </a:blip>
          <a:srcRect l="5389" t="3792" b="10084"/>
          <a:stretch/>
        </p:blipFill>
        <p:spPr>
          <a:xfrm>
            <a:off x="2074936" y="1400175"/>
            <a:ext cx="6511849" cy="3923994"/>
          </a:xfrm>
          <a:prstGeom prst="rect">
            <a:avLst/>
          </a:prstGeom>
        </p:spPr>
      </p:pic>
      <p:sp>
        <p:nvSpPr>
          <p:cNvPr id="6" name="文本框 5">
            <a:extLst>
              <a:ext uri="{FF2B5EF4-FFF2-40B4-BE49-F238E27FC236}">
                <a16:creationId xmlns:a16="http://schemas.microsoft.com/office/drawing/2014/main" id="{832901F7-C1EA-24B9-3EF2-E04E62157529}"/>
              </a:ext>
            </a:extLst>
          </p:cNvPr>
          <p:cNvSpPr txBox="1"/>
          <p:nvPr/>
        </p:nvSpPr>
        <p:spPr>
          <a:xfrm>
            <a:off x="1262978" y="2492531"/>
            <a:ext cx="461665" cy="1938992"/>
          </a:xfrm>
          <a:prstGeom prst="rect">
            <a:avLst/>
          </a:prstGeom>
          <a:noFill/>
        </p:spPr>
        <p:txBody>
          <a:bodyPr vert="eaVert" wrap="none" rtlCol="0">
            <a:spAutoFit/>
          </a:bodyPr>
          <a:lstStyle/>
          <a:p>
            <a:r>
              <a:rPr kumimoji="1" lang="zh-CN" altLang="en-US" dirty="0"/>
              <a:t>标准化得分平均值</a:t>
            </a:r>
          </a:p>
        </p:txBody>
      </p:sp>
      <p:sp>
        <p:nvSpPr>
          <p:cNvPr id="8" name="文本框 7">
            <a:extLst>
              <a:ext uri="{FF2B5EF4-FFF2-40B4-BE49-F238E27FC236}">
                <a16:creationId xmlns:a16="http://schemas.microsoft.com/office/drawing/2014/main" id="{D3FE3EB6-6488-D604-5D02-FC6194689767}"/>
              </a:ext>
            </a:extLst>
          </p:cNvPr>
          <p:cNvSpPr txBox="1"/>
          <p:nvPr/>
        </p:nvSpPr>
        <p:spPr>
          <a:xfrm>
            <a:off x="2628900" y="5447983"/>
            <a:ext cx="1107996" cy="369332"/>
          </a:xfrm>
          <a:prstGeom prst="rect">
            <a:avLst/>
          </a:prstGeom>
          <a:noFill/>
        </p:spPr>
        <p:txBody>
          <a:bodyPr wrap="none" rtlCol="0">
            <a:spAutoFit/>
          </a:bodyPr>
          <a:lstStyle/>
          <a:p>
            <a:r>
              <a:rPr kumimoji="1" lang="zh-CN" altLang="en-US" dirty="0"/>
              <a:t>过度牺牲</a:t>
            </a:r>
            <a:endParaRPr kumimoji="1" lang="en-US" altLang="zh-CN" dirty="0"/>
          </a:p>
        </p:txBody>
      </p:sp>
      <p:sp>
        <p:nvSpPr>
          <p:cNvPr id="9" name="文本框 8">
            <a:extLst>
              <a:ext uri="{FF2B5EF4-FFF2-40B4-BE49-F238E27FC236}">
                <a16:creationId xmlns:a16="http://schemas.microsoft.com/office/drawing/2014/main" id="{CEB5DFCF-57A6-246D-8D50-3361D07563D6}"/>
              </a:ext>
            </a:extLst>
          </p:cNvPr>
          <p:cNvSpPr txBox="1"/>
          <p:nvPr/>
        </p:nvSpPr>
        <p:spPr>
          <a:xfrm>
            <a:off x="4668081" y="5447983"/>
            <a:ext cx="1107996" cy="369332"/>
          </a:xfrm>
          <a:prstGeom prst="rect">
            <a:avLst/>
          </a:prstGeom>
          <a:noFill/>
        </p:spPr>
        <p:txBody>
          <a:bodyPr wrap="none" rtlCol="0">
            <a:spAutoFit/>
          </a:bodyPr>
          <a:lstStyle/>
          <a:p>
            <a:r>
              <a:rPr kumimoji="1" lang="zh-CN" altLang="en-US" dirty="0"/>
              <a:t>纠缠挽留</a:t>
            </a:r>
            <a:endParaRPr kumimoji="1" lang="en-US" altLang="zh-CN" dirty="0"/>
          </a:p>
        </p:txBody>
      </p:sp>
      <p:sp>
        <p:nvSpPr>
          <p:cNvPr id="10" name="文本框 9">
            <a:extLst>
              <a:ext uri="{FF2B5EF4-FFF2-40B4-BE49-F238E27FC236}">
                <a16:creationId xmlns:a16="http://schemas.microsoft.com/office/drawing/2014/main" id="{2C0F3EEA-2F06-591B-8CE3-C4387BAF01AB}"/>
              </a:ext>
            </a:extLst>
          </p:cNvPr>
          <p:cNvSpPr txBox="1"/>
          <p:nvPr/>
        </p:nvSpPr>
        <p:spPr>
          <a:xfrm>
            <a:off x="6968368" y="5447983"/>
            <a:ext cx="1107996" cy="369332"/>
          </a:xfrm>
          <a:prstGeom prst="rect">
            <a:avLst/>
          </a:prstGeom>
          <a:noFill/>
        </p:spPr>
        <p:txBody>
          <a:bodyPr wrap="none" rtlCol="0">
            <a:spAutoFit/>
          </a:bodyPr>
          <a:lstStyle/>
          <a:p>
            <a:r>
              <a:rPr kumimoji="1" lang="zh-CN" altLang="en-US" dirty="0"/>
              <a:t>过度干涉</a:t>
            </a:r>
            <a:endParaRPr kumimoji="1" lang="en-US" altLang="zh-CN" dirty="0"/>
          </a:p>
        </p:txBody>
      </p:sp>
      <p:cxnSp>
        <p:nvCxnSpPr>
          <p:cNvPr id="14" name="直线连接符 13">
            <a:extLst>
              <a:ext uri="{FF2B5EF4-FFF2-40B4-BE49-F238E27FC236}">
                <a16:creationId xmlns:a16="http://schemas.microsoft.com/office/drawing/2014/main" id="{DEE3B0D9-FC04-8953-827F-606D3C4A0EB5}"/>
              </a:ext>
            </a:extLst>
          </p:cNvPr>
          <p:cNvCxnSpPr>
            <a:cxnSpLocks/>
          </p:cNvCxnSpPr>
          <p:nvPr/>
        </p:nvCxnSpPr>
        <p:spPr>
          <a:xfrm>
            <a:off x="4143703" y="1437910"/>
            <a:ext cx="0" cy="387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A7FA2A95-AE22-527C-D637-C018AA3A3A41}"/>
              </a:ext>
            </a:extLst>
          </p:cNvPr>
          <p:cNvCxnSpPr>
            <a:cxnSpLocks/>
          </p:cNvCxnSpPr>
          <p:nvPr/>
        </p:nvCxnSpPr>
        <p:spPr>
          <a:xfrm>
            <a:off x="6558836" y="1437910"/>
            <a:ext cx="0" cy="387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575A324A-1C61-74C2-BB8C-BCB41292AEEA}"/>
              </a:ext>
            </a:extLst>
          </p:cNvPr>
          <p:cNvSpPr txBox="1"/>
          <p:nvPr/>
        </p:nvSpPr>
        <p:spPr>
          <a:xfrm>
            <a:off x="8792998" y="1637034"/>
            <a:ext cx="2864887" cy="369332"/>
          </a:xfrm>
          <a:prstGeom prst="rect">
            <a:avLst/>
          </a:prstGeom>
          <a:noFill/>
        </p:spPr>
        <p:txBody>
          <a:bodyPr wrap="none" rtlCol="0">
            <a:spAutoFit/>
          </a:bodyPr>
          <a:lstStyle/>
          <a:p>
            <a:r>
              <a:rPr kumimoji="1" lang="zh-CN" altLang="en-US" dirty="0"/>
              <a:t>类别</a:t>
            </a:r>
            <a:r>
              <a:rPr kumimoji="1" lang="en-US" altLang="zh-CN" dirty="0"/>
              <a:t>1</a:t>
            </a:r>
            <a:r>
              <a:rPr kumimoji="1" lang="zh-CN" altLang="en-US" dirty="0"/>
              <a:t>：正常的恋爱脑 </a:t>
            </a:r>
            <a:r>
              <a:rPr kumimoji="1" lang="en-US" altLang="zh-CN" dirty="0"/>
              <a:t>(29)</a:t>
            </a:r>
            <a:endParaRPr kumimoji="1" lang="zh-CN" altLang="en-US" dirty="0"/>
          </a:p>
        </p:txBody>
      </p:sp>
      <p:sp>
        <p:nvSpPr>
          <p:cNvPr id="30" name="文本框 29">
            <a:extLst>
              <a:ext uri="{FF2B5EF4-FFF2-40B4-BE49-F238E27FC236}">
                <a16:creationId xmlns:a16="http://schemas.microsoft.com/office/drawing/2014/main" id="{8B56553D-5A91-A59B-8947-0C2B48734B00}"/>
              </a:ext>
            </a:extLst>
          </p:cNvPr>
          <p:cNvSpPr txBox="1"/>
          <p:nvPr/>
        </p:nvSpPr>
        <p:spPr>
          <a:xfrm>
            <a:off x="8792998" y="2384119"/>
            <a:ext cx="2172390" cy="369332"/>
          </a:xfrm>
          <a:prstGeom prst="rect">
            <a:avLst/>
          </a:prstGeom>
          <a:noFill/>
        </p:spPr>
        <p:txBody>
          <a:bodyPr wrap="none" rtlCol="0">
            <a:spAutoFit/>
          </a:bodyPr>
          <a:lstStyle/>
          <a:p>
            <a:r>
              <a:rPr kumimoji="1" lang="zh-CN" altLang="en-US" dirty="0"/>
              <a:t>类别</a:t>
            </a:r>
            <a:r>
              <a:rPr kumimoji="1" lang="en-US" altLang="zh-CN" dirty="0"/>
              <a:t>2</a:t>
            </a:r>
            <a:r>
              <a:rPr kumimoji="1" lang="zh-CN" altLang="en-US" dirty="0"/>
              <a:t>：普通人 </a:t>
            </a:r>
            <a:r>
              <a:rPr kumimoji="1" lang="en-US" altLang="zh-CN" dirty="0"/>
              <a:t>(75)</a:t>
            </a:r>
            <a:endParaRPr kumimoji="1" lang="zh-CN" altLang="en-US" dirty="0"/>
          </a:p>
        </p:txBody>
      </p:sp>
      <p:sp>
        <p:nvSpPr>
          <p:cNvPr id="33" name="文本框 32">
            <a:extLst>
              <a:ext uri="{FF2B5EF4-FFF2-40B4-BE49-F238E27FC236}">
                <a16:creationId xmlns:a16="http://schemas.microsoft.com/office/drawing/2014/main" id="{6E23DFCC-224A-67D4-18AA-C0ECB0FA4158}"/>
              </a:ext>
            </a:extLst>
          </p:cNvPr>
          <p:cNvSpPr txBox="1"/>
          <p:nvPr/>
        </p:nvSpPr>
        <p:spPr>
          <a:xfrm>
            <a:off x="1620265" y="1433919"/>
            <a:ext cx="505267" cy="369332"/>
          </a:xfrm>
          <a:prstGeom prst="rect">
            <a:avLst/>
          </a:prstGeom>
          <a:noFill/>
        </p:spPr>
        <p:txBody>
          <a:bodyPr wrap="none" rtlCol="0">
            <a:spAutoFit/>
          </a:bodyPr>
          <a:lstStyle/>
          <a:p>
            <a:r>
              <a:rPr kumimoji="1" lang="en-US" altLang="zh-CN" dirty="0"/>
              <a:t>2.5</a:t>
            </a:r>
            <a:endParaRPr kumimoji="1" lang="zh-CN" altLang="en-US" dirty="0"/>
          </a:p>
        </p:txBody>
      </p:sp>
      <p:sp>
        <p:nvSpPr>
          <p:cNvPr id="35" name="文本框 34">
            <a:extLst>
              <a:ext uri="{FF2B5EF4-FFF2-40B4-BE49-F238E27FC236}">
                <a16:creationId xmlns:a16="http://schemas.microsoft.com/office/drawing/2014/main" id="{B4F1B50E-50E3-B319-592F-938706541CE3}"/>
              </a:ext>
            </a:extLst>
          </p:cNvPr>
          <p:cNvSpPr txBox="1"/>
          <p:nvPr/>
        </p:nvSpPr>
        <p:spPr>
          <a:xfrm>
            <a:off x="1620265" y="1983658"/>
            <a:ext cx="505267" cy="369332"/>
          </a:xfrm>
          <a:prstGeom prst="rect">
            <a:avLst/>
          </a:prstGeom>
          <a:noFill/>
        </p:spPr>
        <p:txBody>
          <a:bodyPr wrap="none" rtlCol="0">
            <a:spAutoFit/>
          </a:bodyPr>
          <a:lstStyle/>
          <a:p>
            <a:r>
              <a:rPr kumimoji="1" lang="en-US" altLang="zh-CN" dirty="0"/>
              <a:t>2.0</a:t>
            </a:r>
            <a:endParaRPr kumimoji="1" lang="zh-CN" altLang="en-US" dirty="0"/>
          </a:p>
        </p:txBody>
      </p:sp>
      <p:sp>
        <p:nvSpPr>
          <p:cNvPr id="36" name="文本框 35">
            <a:extLst>
              <a:ext uri="{FF2B5EF4-FFF2-40B4-BE49-F238E27FC236}">
                <a16:creationId xmlns:a16="http://schemas.microsoft.com/office/drawing/2014/main" id="{12E8C5C6-280C-B66E-895C-8278B5E5549F}"/>
              </a:ext>
            </a:extLst>
          </p:cNvPr>
          <p:cNvSpPr txBox="1"/>
          <p:nvPr/>
        </p:nvSpPr>
        <p:spPr>
          <a:xfrm>
            <a:off x="1620265" y="2533397"/>
            <a:ext cx="505267" cy="369332"/>
          </a:xfrm>
          <a:prstGeom prst="rect">
            <a:avLst/>
          </a:prstGeom>
          <a:noFill/>
        </p:spPr>
        <p:txBody>
          <a:bodyPr wrap="none" rtlCol="0">
            <a:spAutoFit/>
          </a:bodyPr>
          <a:lstStyle/>
          <a:p>
            <a:r>
              <a:rPr kumimoji="1" lang="en-US" altLang="zh-CN" dirty="0"/>
              <a:t>1.5</a:t>
            </a:r>
            <a:endParaRPr kumimoji="1" lang="zh-CN" altLang="en-US" dirty="0"/>
          </a:p>
        </p:txBody>
      </p:sp>
      <p:sp>
        <p:nvSpPr>
          <p:cNvPr id="37" name="文本框 36">
            <a:extLst>
              <a:ext uri="{FF2B5EF4-FFF2-40B4-BE49-F238E27FC236}">
                <a16:creationId xmlns:a16="http://schemas.microsoft.com/office/drawing/2014/main" id="{023A6682-713C-2805-AE23-F400614A80C1}"/>
              </a:ext>
            </a:extLst>
          </p:cNvPr>
          <p:cNvSpPr txBox="1"/>
          <p:nvPr/>
        </p:nvSpPr>
        <p:spPr>
          <a:xfrm>
            <a:off x="1620265" y="3083136"/>
            <a:ext cx="505267" cy="369332"/>
          </a:xfrm>
          <a:prstGeom prst="rect">
            <a:avLst/>
          </a:prstGeom>
          <a:noFill/>
        </p:spPr>
        <p:txBody>
          <a:bodyPr wrap="none" rtlCol="0">
            <a:spAutoFit/>
          </a:bodyPr>
          <a:lstStyle/>
          <a:p>
            <a:r>
              <a:rPr kumimoji="1" lang="en-US" altLang="zh-CN" dirty="0"/>
              <a:t>1.0</a:t>
            </a:r>
            <a:endParaRPr kumimoji="1" lang="zh-CN" altLang="en-US" dirty="0"/>
          </a:p>
        </p:txBody>
      </p:sp>
      <p:sp>
        <p:nvSpPr>
          <p:cNvPr id="38" name="文本框 37">
            <a:extLst>
              <a:ext uri="{FF2B5EF4-FFF2-40B4-BE49-F238E27FC236}">
                <a16:creationId xmlns:a16="http://schemas.microsoft.com/office/drawing/2014/main" id="{DEB17319-7F8A-109C-327B-451C640ED89F}"/>
              </a:ext>
            </a:extLst>
          </p:cNvPr>
          <p:cNvSpPr txBox="1"/>
          <p:nvPr/>
        </p:nvSpPr>
        <p:spPr>
          <a:xfrm>
            <a:off x="1620265" y="3632875"/>
            <a:ext cx="505267" cy="369332"/>
          </a:xfrm>
          <a:prstGeom prst="rect">
            <a:avLst/>
          </a:prstGeom>
          <a:noFill/>
        </p:spPr>
        <p:txBody>
          <a:bodyPr wrap="none" rtlCol="0">
            <a:spAutoFit/>
          </a:bodyPr>
          <a:lstStyle/>
          <a:p>
            <a:r>
              <a:rPr kumimoji="1" lang="en-US" altLang="zh-CN" dirty="0"/>
              <a:t>0.5</a:t>
            </a:r>
            <a:endParaRPr kumimoji="1" lang="zh-CN" altLang="en-US" dirty="0"/>
          </a:p>
        </p:txBody>
      </p:sp>
      <p:sp>
        <p:nvSpPr>
          <p:cNvPr id="39" name="文本框 38">
            <a:extLst>
              <a:ext uri="{FF2B5EF4-FFF2-40B4-BE49-F238E27FC236}">
                <a16:creationId xmlns:a16="http://schemas.microsoft.com/office/drawing/2014/main" id="{26EA5E52-537B-1DE5-7C90-523495324FF4}"/>
              </a:ext>
            </a:extLst>
          </p:cNvPr>
          <p:cNvSpPr txBox="1"/>
          <p:nvPr/>
        </p:nvSpPr>
        <p:spPr>
          <a:xfrm>
            <a:off x="1620265" y="4182614"/>
            <a:ext cx="505267" cy="369332"/>
          </a:xfrm>
          <a:prstGeom prst="rect">
            <a:avLst/>
          </a:prstGeom>
          <a:noFill/>
        </p:spPr>
        <p:txBody>
          <a:bodyPr wrap="none" rtlCol="0">
            <a:spAutoFit/>
          </a:bodyPr>
          <a:lstStyle/>
          <a:p>
            <a:r>
              <a:rPr kumimoji="1" lang="en-US" altLang="zh-CN" dirty="0"/>
              <a:t>0.0</a:t>
            </a:r>
            <a:endParaRPr kumimoji="1" lang="zh-CN" altLang="en-US" dirty="0"/>
          </a:p>
        </p:txBody>
      </p:sp>
      <p:sp>
        <p:nvSpPr>
          <p:cNvPr id="40" name="文本框 39">
            <a:extLst>
              <a:ext uri="{FF2B5EF4-FFF2-40B4-BE49-F238E27FC236}">
                <a16:creationId xmlns:a16="http://schemas.microsoft.com/office/drawing/2014/main" id="{8F4CE298-A313-EADD-C58C-0648BF83D7FF}"/>
              </a:ext>
            </a:extLst>
          </p:cNvPr>
          <p:cNvSpPr txBox="1"/>
          <p:nvPr/>
        </p:nvSpPr>
        <p:spPr>
          <a:xfrm>
            <a:off x="1543321" y="4732353"/>
            <a:ext cx="582211" cy="369332"/>
          </a:xfrm>
          <a:prstGeom prst="rect">
            <a:avLst/>
          </a:prstGeom>
          <a:noFill/>
        </p:spPr>
        <p:txBody>
          <a:bodyPr wrap="none" rtlCol="0">
            <a:spAutoFit/>
          </a:bodyPr>
          <a:lstStyle/>
          <a:p>
            <a:r>
              <a:rPr kumimoji="1" lang="en-US" altLang="zh-CN" dirty="0"/>
              <a:t>-0.5</a:t>
            </a:r>
            <a:endParaRPr kumimoji="1" lang="zh-CN" altLang="en-US" dirty="0"/>
          </a:p>
        </p:txBody>
      </p:sp>
      <p:sp>
        <p:nvSpPr>
          <p:cNvPr id="41" name="文本框 40">
            <a:extLst>
              <a:ext uri="{FF2B5EF4-FFF2-40B4-BE49-F238E27FC236}">
                <a16:creationId xmlns:a16="http://schemas.microsoft.com/office/drawing/2014/main" id="{60CB4D9B-B4A6-5875-4DC2-8E85A023E12E}"/>
              </a:ext>
            </a:extLst>
          </p:cNvPr>
          <p:cNvSpPr txBox="1"/>
          <p:nvPr/>
        </p:nvSpPr>
        <p:spPr>
          <a:xfrm>
            <a:off x="8792998" y="3092695"/>
            <a:ext cx="2864887" cy="369332"/>
          </a:xfrm>
          <a:prstGeom prst="rect">
            <a:avLst/>
          </a:prstGeom>
          <a:noFill/>
        </p:spPr>
        <p:txBody>
          <a:bodyPr wrap="none" rtlCol="0">
            <a:spAutoFit/>
          </a:bodyPr>
          <a:lstStyle/>
          <a:p>
            <a:r>
              <a:rPr kumimoji="1" lang="zh-CN" altLang="en-US" dirty="0"/>
              <a:t>类别</a:t>
            </a:r>
            <a:r>
              <a:rPr kumimoji="1" lang="en-US" altLang="zh-CN" dirty="0"/>
              <a:t>3</a:t>
            </a:r>
            <a:r>
              <a:rPr kumimoji="1" lang="zh-CN" altLang="en-US" dirty="0"/>
              <a:t>：吓人的恋爱脑 </a:t>
            </a:r>
            <a:r>
              <a:rPr kumimoji="1" lang="en-US" altLang="zh-CN" dirty="0"/>
              <a:t>(16)</a:t>
            </a:r>
            <a:endParaRPr kumimoji="1" lang="zh-CN" altLang="en-US" dirty="0"/>
          </a:p>
        </p:txBody>
      </p:sp>
      <p:sp>
        <p:nvSpPr>
          <p:cNvPr id="42" name="椭圆 41">
            <a:extLst>
              <a:ext uri="{FF2B5EF4-FFF2-40B4-BE49-F238E27FC236}">
                <a16:creationId xmlns:a16="http://schemas.microsoft.com/office/drawing/2014/main" id="{9A2E0E31-A6C7-B3AA-8358-DD74B0C2CC74}"/>
              </a:ext>
            </a:extLst>
          </p:cNvPr>
          <p:cNvSpPr/>
          <p:nvPr/>
        </p:nvSpPr>
        <p:spPr>
          <a:xfrm>
            <a:off x="311822" y="1616104"/>
            <a:ext cx="411138" cy="4111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2</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43" name="椭圆 42">
            <a:extLst>
              <a:ext uri="{FF2B5EF4-FFF2-40B4-BE49-F238E27FC236}">
                <a16:creationId xmlns:a16="http://schemas.microsoft.com/office/drawing/2014/main" id="{6AD05588-F391-E913-6A54-7736C221804C}"/>
              </a:ext>
            </a:extLst>
          </p:cNvPr>
          <p:cNvSpPr/>
          <p:nvPr/>
        </p:nvSpPr>
        <p:spPr>
          <a:xfrm>
            <a:off x="311822" y="2547856"/>
            <a:ext cx="411138" cy="4111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3</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44" name="椭圆 43">
            <a:extLst>
              <a:ext uri="{FF2B5EF4-FFF2-40B4-BE49-F238E27FC236}">
                <a16:creationId xmlns:a16="http://schemas.microsoft.com/office/drawing/2014/main" id="{CF24D9D5-B0EF-C182-05D8-B030D35FE3AE}"/>
              </a:ext>
            </a:extLst>
          </p:cNvPr>
          <p:cNvSpPr/>
          <p:nvPr/>
        </p:nvSpPr>
        <p:spPr>
          <a:xfrm>
            <a:off x="311822" y="3479607"/>
            <a:ext cx="411138" cy="4111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4</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45" name="椭圆 44">
            <a:extLst>
              <a:ext uri="{FF2B5EF4-FFF2-40B4-BE49-F238E27FC236}">
                <a16:creationId xmlns:a16="http://schemas.microsoft.com/office/drawing/2014/main" id="{B98C9689-62A4-660B-9A10-7D646AA6883B}"/>
              </a:ext>
            </a:extLst>
          </p:cNvPr>
          <p:cNvSpPr/>
          <p:nvPr/>
        </p:nvSpPr>
        <p:spPr>
          <a:xfrm>
            <a:off x="311818" y="4411354"/>
            <a:ext cx="411146" cy="411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5</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46" name="椭圆 45">
            <a:extLst>
              <a:ext uri="{FF2B5EF4-FFF2-40B4-BE49-F238E27FC236}">
                <a16:creationId xmlns:a16="http://schemas.microsoft.com/office/drawing/2014/main" id="{632468D9-05DD-71CB-6D9E-6D687D7FB47C}"/>
              </a:ext>
            </a:extLst>
          </p:cNvPr>
          <p:cNvSpPr/>
          <p:nvPr/>
        </p:nvSpPr>
        <p:spPr>
          <a:xfrm>
            <a:off x="256505" y="5287787"/>
            <a:ext cx="521772" cy="52183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6</a:t>
            </a:r>
            <a:endParaRPr lang="zh-CN" altLang="en-US" sz="2000" b="1" dirty="0">
              <a:latin typeface="微软雅黑" panose="020B0503020204020204" pitchFamily="34" charset="-122"/>
              <a:ea typeface="微软雅黑" panose="020B0503020204020204" pitchFamily="34" charset="-122"/>
            </a:endParaRPr>
          </a:p>
        </p:txBody>
      </p:sp>
      <p:sp>
        <p:nvSpPr>
          <p:cNvPr id="47" name="椭圆 46">
            <a:extLst>
              <a:ext uri="{FF2B5EF4-FFF2-40B4-BE49-F238E27FC236}">
                <a16:creationId xmlns:a16="http://schemas.microsoft.com/office/drawing/2014/main" id="{CA2BB855-4B7D-2E71-D4DD-F174C3975CF8}"/>
              </a:ext>
            </a:extLst>
          </p:cNvPr>
          <p:cNvSpPr/>
          <p:nvPr/>
        </p:nvSpPr>
        <p:spPr>
          <a:xfrm>
            <a:off x="311820" y="684352"/>
            <a:ext cx="411140" cy="411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1</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486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76393-1787-D8EB-2E87-F2A912606F91}"/>
            </a:ext>
          </a:extLst>
        </p:cNvPr>
        <p:cNvGrpSpPr/>
        <p:nvPr/>
      </p:nvGrpSpPr>
      <p:grpSpPr>
        <a:xfrm>
          <a:off x="0" y="0"/>
          <a:ext cx="0" cy="0"/>
          <a:chOff x="0" y="0"/>
          <a:chExt cx="0" cy="0"/>
        </a:xfrm>
      </p:grpSpPr>
      <p:pic>
        <p:nvPicPr>
          <p:cNvPr id="20" name="图形 19">
            <a:extLst>
              <a:ext uri="{FF2B5EF4-FFF2-40B4-BE49-F238E27FC236}">
                <a16:creationId xmlns:a16="http://schemas.microsoft.com/office/drawing/2014/main" id="{F5B6D09D-4D81-68FC-E99C-7A17905F024A}"/>
              </a:ext>
            </a:extLst>
          </p:cNvPr>
          <p:cNvPicPr>
            <a:picLocks noChangeAspect="1"/>
          </p:cNvPicPr>
          <p:nvPr/>
        </p:nvPicPr>
        <p:blipFill>
          <a:blip r:embed="rId3">
            <a:extLst>
              <a:ext uri="{96DAC541-7B7A-43D3-8B79-37D633B846F1}">
                <asvg:svgBlip xmlns:asvg="http://schemas.microsoft.com/office/drawing/2016/SVG/main" r:embed="rId4"/>
              </a:ext>
            </a:extLst>
          </a:blip>
          <a:srcRect l="4543" t="3236" r="12485" b="9657"/>
          <a:stretch/>
        </p:blipFill>
        <p:spPr>
          <a:xfrm>
            <a:off x="2675260" y="1437911"/>
            <a:ext cx="6491288" cy="3949808"/>
          </a:xfrm>
          <a:prstGeom prst="rect">
            <a:avLst/>
          </a:prstGeom>
        </p:spPr>
      </p:pic>
      <p:sp>
        <p:nvSpPr>
          <p:cNvPr id="16" name="标题 15">
            <a:extLst>
              <a:ext uri="{FF2B5EF4-FFF2-40B4-BE49-F238E27FC236}">
                <a16:creationId xmlns:a16="http://schemas.microsoft.com/office/drawing/2014/main" id="{E9A4B85A-1DC7-3C07-82EB-A6E0F2A1202A}"/>
              </a:ext>
            </a:extLst>
          </p:cNvPr>
          <p:cNvSpPr>
            <a:spLocks noGrp="1"/>
          </p:cNvSpPr>
          <p:nvPr>
            <p:ph type="title"/>
          </p:nvPr>
        </p:nvSpPr>
        <p:spPr/>
        <p:txBody>
          <a:bodyPr>
            <a:normAutofit/>
          </a:bodyPr>
          <a:lstStyle/>
          <a:p>
            <a:r>
              <a:rPr lang="en-US" altLang="zh-CN" dirty="0"/>
              <a:t>6.</a:t>
            </a:r>
            <a:r>
              <a:rPr lang="zh-CN" altLang="en-US" dirty="0"/>
              <a:t> 人群划分</a:t>
            </a:r>
            <a:r>
              <a:rPr lang="en-US" altLang="zh-CN" dirty="0"/>
              <a:t>-AI</a:t>
            </a:r>
            <a:endParaRPr lang="zh-CN" altLang="en-US" dirty="0"/>
          </a:p>
        </p:txBody>
      </p:sp>
      <p:cxnSp>
        <p:nvCxnSpPr>
          <p:cNvPr id="17" name="直接连接符 3">
            <a:extLst>
              <a:ext uri="{FF2B5EF4-FFF2-40B4-BE49-F238E27FC236}">
                <a16:creationId xmlns:a16="http://schemas.microsoft.com/office/drawing/2014/main" id="{65C64805-B50A-233B-1107-A6B59BE4005D}"/>
              </a:ext>
            </a:extLst>
          </p:cNvPr>
          <p:cNvCxnSpPr/>
          <p:nvPr/>
        </p:nvCxnSpPr>
        <p:spPr>
          <a:xfrm>
            <a:off x="517389" y="0"/>
            <a:ext cx="0" cy="6858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75A13E8D-3796-B31D-8403-92B686E3E20F}"/>
              </a:ext>
            </a:extLst>
          </p:cNvPr>
          <p:cNvSpPr txBox="1"/>
          <p:nvPr/>
        </p:nvSpPr>
        <p:spPr>
          <a:xfrm>
            <a:off x="1720176" y="2492531"/>
            <a:ext cx="461665" cy="1938992"/>
          </a:xfrm>
          <a:prstGeom prst="rect">
            <a:avLst/>
          </a:prstGeom>
          <a:noFill/>
        </p:spPr>
        <p:txBody>
          <a:bodyPr vert="eaVert" wrap="none" rtlCol="0">
            <a:spAutoFit/>
          </a:bodyPr>
          <a:lstStyle/>
          <a:p>
            <a:r>
              <a:rPr kumimoji="1" lang="zh-CN" altLang="en-US" dirty="0"/>
              <a:t>标准化得分平均值</a:t>
            </a:r>
          </a:p>
        </p:txBody>
      </p:sp>
      <p:sp>
        <p:nvSpPr>
          <p:cNvPr id="35" name="文本框 34">
            <a:extLst>
              <a:ext uri="{FF2B5EF4-FFF2-40B4-BE49-F238E27FC236}">
                <a16:creationId xmlns:a16="http://schemas.microsoft.com/office/drawing/2014/main" id="{4FF5F652-FBEF-78FF-7A1A-3ABC2E9AE4A6}"/>
              </a:ext>
            </a:extLst>
          </p:cNvPr>
          <p:cNvSpPr txBox="1"/>
          <p:nvPr/>
        </p:nvSpPr>
        <p:spPr>
          <a:xfrm>
            <a:off x="2147446" y="1778438"/>
            <a:ext cx="505267" cy="369332"/>
          </a:xfrm>
          <a:prstGeom prst="rect">
            <a:avLst/>
          </a:prstGeom>
          <a:noFill/>
        </p:spPr>
        <p:txBody>
          <a:bodyPr wrap="none" rtlCol="0">
            <a:spAutoFit/>
          </a:bodyPr>
          <a:lstStyle/>
          <a:p>
            <a:r>
              <a:rPr kumimoji="1" lang="en-US" altLang="zh-CN" dirty="0"/>
              <a:t>3.0</a:t>
            </a:r>
            <a:endParaRPr kumimoji="1" lang="zh-CN" altLang="en-US" dirty="0"/>
          </a:p>
        </p:txBody>
      </p:sp>
      <p:sp>
        <p:nvSpPr>
          <p:cNvPr id="36" name="文本框 35">
            <a:extLst>
              <a:ext uri="{FF2B5EF4-FFF2-40B4-BE49-F238E27FC236}">
                <a16:creationId xmlns:a16="http://schemas.microsoft.com/office/drawing/2014/main" id="{CE38698F-A9D5-26BB-9833-702F651CBE60}"/>
              </a:ext>
            </a:extLst>
          </p:cNvPr>
          <p:cNvSpPr txBox="1"/>
          <p:nvPr/>
        </p:nvSpPr>
        <p:spPr>
          <a:xfrm>
            <a:off x="2147446" y="2443374"/>
            <a:ext cx="505267" cy="369332"/>
          </a:xfrm>
          <a:prstGeom prst="rect">
            <a:avLst/>
          </a:prstGeom>
          <a:noFill/>
        </p:spPr>
        <p:txBody>
          <a:bodyPr wrap="none" rtlCol="0">
            <a:spAutoFit/>
          </a:bodyPr>
          <a:lstStyle/>
          <a:p>
            <a:r>
              <a:rPr kumimoji="1" lang="en-US" altLang="zh-CN" dirty="0"/>
              <a:t>2.0</a:t>
            </a:r>
            <a:endParaRPr kumimoji="1" lang="zh-CN" altLang="en-US" dirty="0"/>
          </a:p>
        </p:txBody>
      </p:sp>
      <p:sp>
        <p:nvSpPr>
          <p:cNvPr id="37" name="文本框 36">
            <a:extLst>
              <a:ext uri="{FF2B5EF4-FFF2-40B4-BE49-F238E27FC236}">
                <a16:creationId xmlns:a16="http://schemas.microsoft.com/office/drawing/2014/main" id="{01A42965-E50F-99A1-2A3A-CFA611B4AB99}"/>
              </a:ext>
            </a:extLst>
          </p:cNvPr>
          <p:cNvSpPr txBox="1"/>
          <p:nvPr/>
        </p:nvSpPr>
        <p:spPr>
          <a:xfrm>
            <a:off x="2147446" y="3108310"/>
            <a:ext cx="505267" cy="369332"/>
          </a:xfrm>
          <a:prstGeom prst="rect">
            <a:avLst/>
          </a:prstGeom>
          <a:noFill/>
        </p:spPr>
        <p:txBody>
          <a:bodyPr wrap="none" rtlCol="0">
            <a:spAutoFit/>
          </a:bodyPr>
          <a:lstStyle/>
          <a:p>
            <a:r>
              <a:rPr kumimoji="1" lang="en-US" altLang="zh-CN" dirty="0"/>
              <a:t>1.0</a:t>
            </a:r>
            <a:endParaRPr kumimoji="1" lang="zh-CN" altLang="en-US" dirty="0"/>
          </a:p>
        </p:txBody>
      </p:sp>
      <p:sp>
        <p:nvSpPr>
          <p:cNvPr id="38" name="文本框 37">
            <a:extLst>
              <a:ext uri="{FF2B5EF4-FFF2-40B4-BE49-F238E27FC236}">
                <a16:creationId xmlns:a16="http://schemas.microsoft.com/office/drawing/2014/main" id="{F259CB3B-FEE7-2DBE-F3FE-3BD811014221}"/>
              </a:ext>
            </a:extLst>
          </p:cNvPr>
          <p:cNvSpPr txBox="1"/>
          <p:nvPr/>
        </p:nvSpPr>
        <p:spPr>
          <a:xfrm>
            <a:off x="2147446" y="3773246"/>
            <a:ext cx="505267" cy="369332"/>
          </a:xfrm>
          <a:prstGeom prst="rect">
            <a:avLst/>
          </a:prstGeom>
          <a:noFill/>
        </p:spPr>
        <p:txBody>
          <a:bodyPr wrap="none" rtlCol="0">
            <a:spAutoFit/>
          </a:bodyPr>
          <a:lstStyle/>
          <a:p>
            <a:r>
              <a:rPr kumimoji="1" lang="en-US" altLang="zh-CN" dirty="0"/>
              <a:t>0.0</a:t>
            </a:r>
            <a:endParaRPr kumimoji="1" lang="zh-CN" altLang="en-US" dirty="0"/>
          </a:p>
        </p:txBody>
      </p:sp>
      <p:sp>
        <p:nvSpPr>
          <p:cNvPr id="39" name="文本框 38">
            <a:extLst>
              <a:ext uri="{FF2B5EF4-FFF2-40B4-BE49-F238E27FC236}">
                <a16:creationId xmlns:a16="http://schemas.microsoft.com/office/drawing/2014/main" id="{E1B1C58E-F63C-F0FF-8742-8E7E0CCF84E6}"/>
              </a:ext>
            </a:extLst>
          </p:cNvPr>
          <p:cNvSpPr txBox="1"/>
          <p:nvPr/>
        </p:nvSpPr>
        <p:spPr>
          <a:xfrm>
            <a:off x="2070502" y="4438182"/>
            <a:ext cx="582211" cy="369332"/>
          </a:xfrm>
          <a:prstGeom prst="rect">
            <a:avLst/>
          </a:prstGeom>
          <a:noFill/>
        </p:spPr>
        <p:txBody>
          <a:bodyPr wrap="none" rtlCol="0">
            <a:spAutoFit/>
          </a:bodyPr>
          <a:lstStyle/>
          <a:p>
            <a:r>
              <a:rPr kumimoji="1" lang="en-US" altLang="zh-CN" dirty="0"/>
              <a:t>-1.0</a:t>
            </a:r>
            <a:endParaRPr kumimoji="1" lang="zh-CN" altLang="en-US" dirty="0"/>
          </a:p>
        </p:txBody>
      </p:sp>
      <p:sp>
        <p:nvSpPr>
          <p:cNvPr id="40" name="文本框 39">
            <a:extLst>
              <a:ext uri="{FF2B5EF4-FFF2-40B4-BE49-F238E27FC236}">
                <a16:creationId xmlns:a16="http://schemas.microsoft.com/office/drawing/2014/main" id="{414B7F64-51BC-BF5A-F6A7-38A2E8F1818E}"/>
              </a:ext>
            </a:extLst>
          </p:cNvPr>
          <p:cNvSpPr txBox="1"/>
          <p:nvPr/>
        </p:nvSpPr>
        <p:spPr>
          <a:xfrm>
            <a:off x="2070502" y="5103120"/>
            <a:ext cx="582211" cy="369332"/>
          </a:xfrm>
          <a:prstGeom prst="rect">
            <a:avLst/>
          </a:prstGeom>
          <a:noFill/>
        </p:spPr>
        <p:txBody>
          <a:bodyPr wrap="none" rtlCol="0">
            <a:spAutoFit/>
          </a:bodyPr>
          <a:lstStyle/>
          <a:p>
            <a:r>
              <a:rPr kumimoji="1" lang="en-US" altLang="zh-CN" dirty="0"/>
              <a:t>-2.0</a:t>
            </a:r>
            <a:endParaRPr kumimoji="1" lang="zh-CN" altLang="en-US" dirty="0"/>
          </a:p>
        </p:txBody>
      </p:sp>
      <p:grpSp>
        <p:nvGrpSpPr>
          <p:cNvPr id="7" name="组合 6">
            <a:extLst>
              <a:ext uri="{FF2B5EF4-FFF2-40B4-BE49-F238E27FC236}">
                <a16:creationId xmlns:a16="http://schemas.microsoft.com/office/drawing/2014/main" id="{1E0F88A9-9C00-15D8-E3EE-95767BC934E9}"/>
              </a:ext>
            </a:extLst>
          </p:cNvPr>
          <p:cNvGrpSpPr/>
          <p:nvPr/>
        </p:nvGrpSpPr>
        <p:grpSpPr>
          <a:xfrm>
            <a:off x="3174590" y="1437910"/>
            <a:ext cx="5447464" cy="4467893"/>
            <a:chOff x="2628900" y="1437910"/>
            <a:chExt cx="5447464" cy="4467893"/>
          </a:xfrm>
        </p:grpSpPr>
        <p:sp>
          <p:nvSpPr>
            <p:cNvPr id="8" name="文本框 7">
              <a:extLst>
                <a:ext uri="{FF2B5EF4-FFF2-40B4-BE49-F238E27FC236}">
                  <a16:creationId xmlns:a16="http://schemas.microsoft.com/office/drawing/2014/main" id="{5039B117-76F0-2593-6201-7759C0DC44C5}"/>
                </a:ext>
              </a:extLst>
            </p:cNvPr>
            <p:cNvSpPr txBox="1"/>
            <p:nvPr/>
          </p:nvSpPr>
          <p:spPr>
            <a:xfrm>
              <a:off x="2628900" y="5536471"/>
              <a:ext cx="1107996" cy="369332"/>
            </a:xfrm>
            <a:prstGeom prst="rect">
              <a:avLst/>
            </a:prstGeom>
            <a:noFill/>
          </p:spPr>
          <p:txBody>
            <a:bodyPr wrap="none" rtlCol="0">
              <a:spAutoFit/>
            </a:bodyPr>
            <a:lstStyle/>
            <a:p>
              <a:r>
                <a:rPr kumimoji="1" lang="zh-CN" altLang="en-US" dirty="0"/>
                <a:t>过度牺牲</a:t>
              </a:r>
              <a:endParaRPr kumimoji="1" lang="en-US" altLang="zh-CN" dirty="0"/>
            </a:p>
          </p:txBody>
        </p:sp>
        <p:sp>
          <p:nvSpPr>
            <p:cNvPr id="9" name="文本框 8">
              <a:extLst>
                <a:ext uri="{FF2B5EF4-FFF2-40B4-BE49-F238E27FC236}">
                  <a16:creationId xmlns:a16="http://schemas.microsoft.com/office/drawing/2014/main" id="{E0B6D79B-BD88-21EA-9045-199CB8A3FB17}"/>
                </a:ext>
              </a:extLst>
            </p:cNvPr>
            <p:cNvSpPr txBox="1"/>
            <p:nvPr/>
          </p:nvSpPr>
          <p:spPr>
            <a:xfrm>
              <a:off x="4668081" y="5536471"/>
              <a:ext cx="1107996" cy="369332"/>
            </a:xfrm>
            <a:prstGeom prst="rect">
              <a:avLst/>
            </a:prstGeom>
            <a:noFill/>
          </p:spPr>
          <p:txBody>
            <a:bodyPr wrap="none" rtlCol="0">
              <a:spAutoFit/>
            </a:bodyPr>
            <a:lstStyle/>
            <a:p>
              <a:r>
                <a:rPr kumimoji="1" lang="zh-CN" altLang="en-US" dirty="0"/>
                <a:t>纠缠挽留</a:t>
              </a:r>
              <a:endParaRPr kumimoji="1" lang="en-US" altLang="zh-CN" dirty="0"/>
            </a:p>
          </p:txBody>
        </p:sp>
        <p:sp>
          <p:nvSpPr>
            <p:cNvPr id="10" name="文本框 9">
              <a:extLst>
                <a:ext uri="{FF2B5EF4-FFF2-40B4-BE49-F238E27FC236}">
                  <a16:creationId xmlns:a16="http://schemas.microsoft.com/office/drawing/2014/main" id="{C2467AE9-9C8B-FDD1-7709-A3A69C72EDFD}"/>
                </a:ext>
              </a:extLst>
            </p:cNvPr>
            <p:cNvSpPr txBox="1"/>
            <p:nvPr/>
          </p:nvSpPr>
          <p:spPr>
            <a:xfrm>
              <a:off x="6968368" y="5536471"/>
              <a:ext cx="1107996" cy="369332"/>
            </a:xfrm>
            <a:prstGeom prst="rect">
              <a:avLst/>
            </a:prstGeom>
            <a:noFill/>
          </p:spPr>
          <p:txBody>
            <a:bodyPr wrap="none" rtlCol="0">
              <a:spAutoFit/>
            </a:bodyPr>
            <a:lstStyle/>
            <a:p>
              <a:r>
                <a:rPr kumimoji="1" lang="zh-CN" altLang="en-US" dirty="0"/>
                <a:t>过度干涉</a:t>
              </a:r>
              <a:endParaRPr kumimoji="1" lang="en-US" altLang="zh-CN" dirty="0"/>
            </a:p>
          </p:txBody>
        </p:sp>
        <p:cxnSp>
          <p:nvCxnSpPr>
            <p:cNvPr id="14" name="直线连接符 13">
              <a:extLst>
                <a:ext uri="{FF2B5EF4-FFF2-40B4-BE49-F238E27FC236}">
                  <a16:creationId xmlns:a16="http://schemas.microsoft.com/office/drawing/2014/main" id="{9D50F8E8-8A36-5278-3E17-01735AF2CBC3}"/>
                </a:ext>
              </a:extLst>
            </p:cNvPr>
            <p:cNvCxnSpPr>
              <a:cxnSpLocks/>
            </p:cNvCxnSpPr>
            <p:nvPr/>
          </p:nvCxnSpPr>
          <p:spPr>
            <a:xfrm>
              <a:off x="4143703" y="1437910"/>
              <a:ext cx="0" cy="387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3418F5A4-B224-0ACD-B77D-720EFBC0D621}"/>
                </a:ext>
              </a:extLst>
            </p:cNvPr>
            <p:cNvCxnSpPr>
              <a:cxnSpLocks/>
            </p:cNvCxnSpPr>
            <p:nvPr/>
          </p:nvCxnSpPr>
          <p:spPr>
            <a:xfrm>
              <a:off x="6558836" y="1437910"/>
              <a:ext cx="0" cy="387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1" name="椭圆 10">
            <a:extLst>
              <a:ext uri="{FF2B5EF4-FFF2-40B4-BE49-F238E27FC236}">
                <a16:creationId xmlns:a16="http://schemas.microsoft.com/office/drawing/2014/main" id="{19E245BC-9764-18E4-59FC-882417F153C8}"/>
              </a:ext>
            </a:extLst>
          </p:cNvPr>
          <p:cNvSpPr/>
          <p:nvPr/>
        </p:nvSpPr>
        <p:spPr>
          <a:xfrm>
            <a:off x="311822" y="1616104"/>
            <a:ext cx="411138" cy="4111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2</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561411C8-5521-AA65-3847-3480A0BA625A}"/>
              </a:ext>
            </a:extLst>
          </p:cNvPr>
          <p:cNvSpPr/>
          <p:nvPr/>
        </p:nvSpPr>
        <p:spPr>
          <a:xfrm>
            <a:off x="311822" y="2547856"/>
            <a:ext cx="411138" cy="4111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3</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CA5A1901-164D-DE38-CB2F-CBFB87FD4BA5}"/>
              </a:ext>
            </a:extLst>
          </p:cNvPr>
          <p:cNvSpPr/>
          <p:nvPr/>
        </p:nvSpPr>
        <p:spPr>
          <a:xfrm>
            <a:off x="311822" y="3479607"/>
            <a:ext cx="411138" cy="4111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4</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101744D9-062D-AC18-FB35-3E43D25ADF42}"/>
              </a:ext>
            </a:extLst>
          </p:cNvPr>
          <p:cNvSpPr/>
          <p:nvPr/>
        </p:nvSpPr>
        <p:spPr>
          <a:xfrm>
            <a:off x="311818" y="4411354"/>
            <a:ext cx="411146" cy="411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5</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24" name="椭圆 23">
            <a:extLst>
              <a:ext uri="{FF2B5EF4-FFF2-40B4-BE49-F238E27FC236}">
                <a16:creationId xmlns:a16="http://schemas.microsoft.com/office/drawing/2014/main" id="{1D3123CB-F59C-757E-BA91-FFBA3E0813C1}"/>
              </a:ext>
            </a:extLst>
          </p:cNvPr>
          <p:cNvSpPr/>
          <p:nvPr/>
        </p:nvSpPr>
        <p:spPr>
          <a:xfrm>
            <a:off x="256505" y="5287787"/>
            <a:ext cx="521772" cy="52183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6</a:t>
            </a:r>
            <a:endParaRPr lang="zh-CN" altLang="en-US" sz="2000" b="1" dirty="0">
              <a:latin typeface="微软雅黑" panose="020B0503020204020204" pitchFamily="34" charset="-122"/>
              <a:ea typeface="微软雅黑" panose="020B0503020204020204" pitchFamily="34" charset="-122"/>
            </a:endParaRPr>
          </a:p>
        </p:txBody>
      </p:sp>
      <p:sp>
        <p:nvSpPr>
          <p:cNvPr id="25" name="椭圆 24">
            <a:extLst>
              <a:ext uri="{FF2B5EF4-FFF2-40B4-BE49-F238E27FC236}">
                <a16:creationId xmlns:a16="http://schemas.microsoft.com/office/drawing/2014/main" id="{2D6A92B6-883F-C6CA-B1B3-84B7DD8FFF3E}"/>
              </a:ext>
            </a:extLst>
          </p:cNvPr>
          <p:cNvSpPr/>
          <p:nvPr/>
        </p:nvSpPr>
        <p:spPr>
          <a:xfrm>
            <a:off x="311820" y="684352"/>
            <a:ext cx="411140" cy="411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1</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pic>
        <p:nvPicPr>
          <p:cNvPr id="18" name="图形 17">
            <a:extLst>
              <a:ext uri="{FF2B5EF4-FFF2-40B4-BE49-F238E27FC236}">
                <a16:creationId xmlns:a16="http://schemas.microsoft.com/office/drawing/2014/main" id="{FEC3FD36-968E-8821-5A8F-D78D704D5569}"/>
              </a:ext>
            </a:extLst>
          </p:cNvPr>
          <p:cNvPicPr>
            <a:picLocks noChangeAspect="1"/>
          </p:cNvPicPr>
          <p:nvPr/>
        </p:nvPicPr>
        <p:blipFill>
          <a:blip r:embed="rId3">
            <a:extLst>
              <a:ext uri="{96DAC541-7B7A-43D3-8B79-37D633B846F1}">
                <asvg:svgBlip xmlns:asvg="http://schemas.microsoft.com/office/drawing/2016/SVG/main" r:embed="rId4"/>
              </a:ext>
            </a:extLst>
          </a:blip>
          <a:srcRect l="90781" t="3957" b="50603"/>
          <a:stretch/>
        </p:blipFill>
        <p:spPr>
          <a:xfrm>
            <a:off x="9198774" y="1419731"/>
            <a:ext cx="998784" cy="3251357"/>
          </a:xfrm>
          <a:prstGeom prst="rect">
            <a:avLst/>
          </a:prstGeom>
        </p:spPr>
      </p:pic>
    </p:spTree>
    <p:extLst>
      <p:ext uri="{BB962C8B-B14F-4D97-AF65-F5344CB8AC3E}">
        <p14:creationId xmlns:p14="http://schemas.microsoft.com/office/powerpoint/2010/main" val="3781836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3536A13-BB97-1D60-69EA-D5340E704F07}"/>
            </a:ext>
          </a:extLst>
        </p:cNvPr>
        <p:cNvGrpSpPr/>
        <p:nvPr/>
      </p:nvGrpSpPr>
      <p:grpSpPr>
        <a:xfrm>
          <a:off x="0" y="0"/>
          <a:ext cx="0" cy="0"/>
          <a:chOff x="0" y="0"/>
          <a:chExt cx="0" cy="0"/>
        </a:xfrm>
      </p:grpSpPr>
      <p:pic>
        <p:nvPicPr>
          <p:cNvPr id="20" name="图形 19">
            <a:extLst>
              <a:ext uri="{FF2B5EF4-FFF2-40B4-BE49-F238E27FC236}">
                <a16:creationId xmlns:a16="http://schemas.microsoft.com/office/drawing/2014/main" id="{324AD0E6-B37D-725F-E8E2-2BB82596AE88}"/>
              </a:ext>
            </a:extLst>
          </p:cNvPr>
          <p:cNvPicPr>
            <a:picLocks noChangeAspect="1"/>
          </p:cNvPicPr>
          <p:nvPr/>
        </p:nvPicPr>
        <p:blipFill>
          <a:blip r:embed="rId3">
            <a:extLst>
              <a:ext uri="{96DAC541-7B7A-43D3-8B79-37D633B846F1}">
                <asvg:svgBlip xmlns:asvg="http://schemas.microsoft.com/office/drawing/2016/SVG/main" r:embed="rId4"/>
              </a:ext>
            </a:extLst>
          </a:blip>
          <a:srcRect l="4543" t="3236" r="12485" b="9657"/>
          <a:stretch/>
        </p:blipFill>
        <p:spPr>
          <a:xfrm>
            <a:off x="2675260" y="1437911"/>
            <a:ext cx="6491288" cy="3949808"/>
          </a:xfrm>
          <a:prstGeom prst="rect">
            <a:avLst/>
          </a:prstGeom>
        </p:spPr>
      </p:pic>
      <p:sp>
        <p:nvSpPr>
          <p:cNvPr id="16" name="标题 15">
            <a:extLst>
              <a:ext uri="{FF2B5EF4-FFF2-40B4-BE49-F238E27FC236}">
                <a16:creationId xmlns:a16="http://schemas.microsoft.com/office/drawing/2014/main" id="{BC4EC861-56E5-E987-B8E5-14C3A2EE84A5}"/>
              </a:ext>
            </a:extLst>
          </p:cNvPr>
          <p:cNvSpPr>
            <a:spLocks noGrp="1"/>
          </p:cNvSpPr>
          <p:nvPr>
            <p:ph type="title"/>
          </p:nvPr>
        </p:nvSpPr>
        <p:spPr/>
        <p:txBody>
          <a:bodyPr>
            <a:normAutofit/>
          </a:bodyPr>
          <a:lstStyle/>
          <a:p>
            <a:r>
              <a:rPr lang="en-US" altLang="zh-CN" dirty="0"/>
              <a:t>6.</a:t>
            </a:r>
            <a:r>
              <a:rPr lang="zh-CN" altLang="en-US" dirty="0"/>
              <a:t> 人群划分</a:t>
            </a:r>
            <a:r>
              <a:rPr lang="en-US" altLang="zh-CN" dirty="0"/>
              <a:t>-AI</a:t>
            </a:r>
            <a:endParaRPr lang="zh-CN" altLang="en-US" dirty="0"/>
          </a:p>
        </p:txBody>
      </p:sp>
      <p:cxnSp>
        <p:nvCxnSpPr>
          <p:cNvPr id="17" name="直接连接符 3">
            <a:extLst>
              <a:ext uri="{FF2B5EF4-FFF2-40B4-BE49-F238E27FC236}">
                <a16:creationId xmlns:a16="http://schemas.microsoft.com/office/drawing/2014/main" id="{77FE080C-E2D9-6A75-1519-C1E0C94CFABC}"/>
              </a:ext>
            </a:extLst>
          </p:cNvPr>
          <p:cNvCxnSpPr/>
          <p:nvPr/>
        </p:nvCxnSpPr>
        <p:spPr>
          <a:xfrm>
            <a:off x="517389" y="0"/>
            <a:ext cx="0" cy="6858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0D33EB01-CEC5-2F6A-3B5C-75DD33EB9C6C}"/>
              </a:ext>
            </a:extLst>
          </p:cNvPr>
          <p:cNvSpPr txBox="1"/>
          <p:nvPr/>
        </p:nvSpPr>
        <p:spPr>
          <a:xfrm>
            <a:off x="1720176" y="2492531"/>
            <a:ext cx="461665" cy="1938992"/>
          </a:xfrm>
          <a:prstGeom prst="rect">
            <a:avLst/>
          </a:prstGeom>
          <a:noFill/>
        </p:spPr>
        <p:txBody>
          <a:bodyPr vert="eaVert" wrap="none" rtlCol="0">
            <a:spAutoFit/>
          </a:bodyPr>
          <a:lstStyle/>
          <a:p>
            <a:r>
              <a:rPr kumimoji="1" lang="zh-CN" altLang="en-US" dirty="0"/>
              <a:t>标准化得分平均值</a:t>
            </a:r>
          </a:p>
        </p:txBody>
      </p:sp>
      <p:sp>
        <p:nvSpPr>
          <p:cNvPr id="35" name="文本框 34">
            <a:extLst>
              <a:ext uri="{FF2B5EF4-FFF2-40B4-BE49-F238E27FC236}">
                <a16:creationId xmlns:a16="http://schemas.microsoft.com/office/drawing/2014/main" id="{454DF5F0-2800-ED3A-834E-2CBF146E7789}"/>
              </a:ext>
            </a:extLst>
          </p:cNvPr>
          <p:cNvSpPr txBox="1"/>
          <p:nvPr/>
        </p:nvSpPr>
        <p:spPr>
          <a:xfrm>
            <a:off x="2147446" y="1778438"/>
            <a:ext cx="505267" cy="369332"/>
          </a:xfrm>
          <a:prstGeom prst="rect">
            <a:avLst/>
          </a:prstGeom>
          <a:noFill/>
        </p:spPr>
        <p:txBody>
          <a:bodyPr wrap="none" rtlCol="0">
            <a:spAutoFit/>
          </a:bodyPr>
          <a:lstStyle/>
          <a:p>
            <a:r>
              <a:rPr kumimoji="1" lang="en-US" altLang="zh-CN" dirty="0"/>
              <a:t>3.0</a:t>
            </a:r>
            <a:endParaRPr kumimoji="1" lang="zh-CN" altLang="en-US" dirty="0"/>
          </a:p>
        </p:txBody>
      </p:sp>
      <p:sp>
        <p:nvSpPr>
          <p:cNvPr id="36" name="文本框 35">
            <a:extLst>
              <a:ext uri="{FF2B5EF4-FFF2-40B4-BE49-F238E27FC236}">
                <a16:creationId xmlns:a16="http://schemas.microsoft.com/office/drawing/2014/main" id="{8FC68F78-4957-BDB2-913C-C24859563853}"/>
              </a:ext>
            </a:extLst>
          </p:cNvPr>
          <p:cNvSpPr txBox="1"/>
          <p:nvPr/>
        </p:nvSpPr>
        <p:spPr>
          <a:xfrm>
            <a:off x="2147446" y="2443374"/>
            <a:ext cx="505267" cy="369332"/>
          </a:xfrm>
          <a:prstGeom prst="rect">
            <a:avLst/>
          </a:prstGeom>
          <a:noFill/>
        </p:spPr>
        <p:txBody>
          <a:bodyPr wrap="none" rtlCol="0">
            <a:spAutoFit/>
          </a:bodyPr>
          <a:lstStyle/>
          <a:p>
            <a:r>
              <a:rPr kumimoji="1" lang="en-US" altLang="zh-CN" dirty="0"/>
              <a:t>2.0</a:t>
            </a:r>
            <a:endParaRPr kumimoji="1" lang="zh-CN" altLang="en-US" dirty="0"/>
          </a:p>
        </p:txBody>
      </p:sp>
      <p:sp>
        <p:nvSpPr>
          <p:cNvPr id="37" name="文本框 36">
            <a:extLst>
              <a:ext uri="{FF2B5EF4-FFF2-40B4-BE49-F238E27FC236}">
                <a16:creationId xmlns:a16="http://schemas.microsoft.com/office/drawing/2014/main" id="{B0D49DE4-04EC-52BF-CED6-F9E8F22E1E51}"/>
              </a:ext>
            </a:extLst>
          </p:cNvPr>
          <p:cNvSpPr txBox="1"/>
          <p:nvPr/>
        </p:nvSpPr>
        <p:spPr>
          <a:xfrm>
            <a:off x="2147446" y="3108310"/>
            <a:ext cx="505267" cy="369332"/>
          </a:xfrm>
          <a:prstGeom prst="rect">
            <a:avLst/>
          </a:prstGeom>
          <a:noFill/>
        </p:spPr>
        <p:txBody>
          <a:bodyPr wrap="none" rtlCol="0">
            <a:spAutoFit/>
          </a:bodyPr>
          <a:lstStyle/>
          <a:p>
            <a:r>
              <a:rPr kumimoji="1" lang="en-US" altLang="zh-CN" dirty="0"/>
              <a:t>1.0</a:t>
            </a:r>
            <a:endParaRPr kumimoji="1" lang="zh-CN" altLang="en-US" dirty="0"/>
          </a:p>
        </p:txBody>
      </p:sp>
      <p:sp>
        <p:nvSpPr>
          <p:cNvPr id="38" name="文本框 37">
            <a:extLst>
              <a:ext uri="{FF2B5EF4-FFF2-40B4-BE49-F238E27FC236}">
                <a16:creationId xmlns:a16="http://schemas.microsoft.com/office/drawing/2014/main" id="{CE84A2CF-9E49-16BC-FB48-EB1B547FF23E}"/>
              </a:ext>
            </a:extLst>
          </p:cNvPr>
          <p:cNvSpPr txBox="1"/>
          <p:nvPr/>
        </p:nvSpPr>
        <p:spPr>
          <a:xfrm>
            <a:off x="2147446" y="3773246"/>
            <a:ext cx="505267" cy="369332"/>
          </a:xfrm>
          <a:prstGeom prst="rect">
            <a:avLst/>
          </a:prstGeom>
          <a:noFill/>
        </p:spPr>
        <p:txBody>
          <a:bodyPr wrap="none" rtlCol="0">
            <a:spAutoFit/>
          </a:bodyPr>
          <a:lstStyle/>
          <a:p>
            <a:r>
              <a:rPr kumimoji="1" lang="en-US" altLang="zh-CN" dirty="0"/>
              <a:t>0.0</a:t>
            </a:r>
            <a:endParaRPr kumimoji="1" lang="zh-CN" altLang="en-US" dirty="0"/>
          </a:p>
        </p:txBody>
      </p:sp>
      <p:sp>
        <p:nvSpPr>
          <p:cNvPr id="39" name="文本框 38">
            <a:extLst>
              <a:ext uri="{FF2B5EF4-FFF2-40B4-BE49-F238E27FC236}">
                <a16:creationId xmlns:a16="http://schemas.microsoft.com/office/drawing/2014/main" id="{6164A57C-5D88-FEE1-CFD5-CFD921FEE21D}"/>
              </a:ext>
            </a:extLst>
          </p:cNvPr>
          <p:cNvSpPr txBox="1"/>
          <p:nvPr/>
        </p:nvSpPr>
        <p:spPr>
          <a:xfrm>
            <a:off x="2070502" y="4438182"/>
            <a:ext cx="582211" cy="369332"/>
          </a:xfrm>
          <a:prstGeom prst="rect">
            <a:avLst/>
          </a:prstGeom>
          <a:noFill/>
        </p:spPr>
        <p:txBody>
          <a:bodyPr wrap="none" rtlCol="0">
            <a:spAutoFit/>
          </a:bodyPr>
          <a:lstStyle/>
          <a:p>
            <a:r>
              <a:rPr kumimoji="1" lang="en-US" altLang="zh-CN" dirty="0"/>
              <a:t>-1.0</a:t>
            </a:r>
            <a:endParaRPr kumimoji="1" lang="zh-CN" altLang="en-US" dirty="0"/>
          </a:p>
        </p:txBody>
      </p:sp>
      <p:sp>
        <p:nvSpPr>
          <p:cNvPr id="40" name="文本框 39">
            <a:extLst>
              <a:ext uri="{FF2B5EF4-FFF2-40B4-BE49-F238E27FC236}">
                <a16:creationId xmlns:a16="http://schemas.microsoft.com/office/drawing/2014/main" id="{ABA874F8-BF09-833E-003E-F281E40692EB}"/>
              </a:ext>
            </a:extLst>
          </p:cNvPr>
          <p:cNvSpPr txBox="1"/>
          <p:nvPr/>
        </p:nvSpPr>
        <p:spPr>
          <a:xfrm>
            <a:off x="2070502" y="5103120"/>
            <a:ext cx="582211" cy="369332"/>
          </a:xfrm>
          <a:prstGeom prst="rect">
            <a:avLst/>
          </a:prstGeom>
          <a:noFill/>
        </p:spPr>
        <p:txBody>
          <a:bodyPr wrap="none" rtlCol="0">
            <a:spAutoFit/>
          </a:bodyPr>
          <a:lstStyle/>
          <a:p>
            <a:r>
              <a:rPr kumimoji="1" lang="en-US" altLang="zh-CN" dirty="0"/>
              <a:t>-2.0</a:t>
            </a:r>
            <a:endParaRPr kumimoji="1" lang="zh-CN" altLang="en-US" dirty="0"/>
          </a:p>
        </p:txBody>
      </p:sp>
      <p:grpSp>
        <p:nvGrpSpPr>
          <p:cNvPr id="7" name="组合 6">
            <a:extLst>
              <a:ext uri="{FF2B5EF4-FFF2-40B4-BE49-F238E27FC236}">
                <a16:creationId xmlns:a16="http://schemas.microsoft.com/office/drawing/2014/main" id="{1CAE742B-9352-F640-F47A-8903A61C27AC}"/>
              </a:ext>
            </a:extLst>
          </p:cNvPr>
          <p:cNvGrpSpPr/>
          <p:nvPr/>
        </p:nvGrpSpPr>
        <p:grpSpPr>
          <a:xfrm>
            <a:off x="3174590" y="1437910"/>
            <a:ext cx="5447464" cy="4467893"/>
            <a:chOff x="2628900" y="1437910"/>
            <a:chExt cx="5447464" cy="4467893"/>
          </a:xfrm>
        </p:grpSpPr>
        <p:sp>
          <p:nvSpPr>
            <p:cNvPr id="8" name="文本框 7">
              <a:extLst>
                <a:ext uri="{FF2B5EF4-FFF2-40B4-BE49-F238E27FC236}">
                  <a16:creationId xmlns:a16="http://schemas.microsoft.com/office/drawing/2014/main" id="{4EBECDE2-6AA0-A006-978B-867182874090}"/>
                </a:ext>
              </a:extLst>
            </p:cNvPr>
            <p:cNvSpPr txBox="1"/>
            <p:nvPr/>
          </p:nvSpPr>
          <p:spPr>
            <a:xfrm>
              <a:off x="2628900" y="5536471"/>
              <a:ext cx="1107996" cy="369332"/>
            </a:xfrm>
            <a:prstGeom prst="rect">
              <a:avLst/>
            </a:prstGeom>
            <a:noFill/>
          </p:spPr>
          <p:txBody>
            <a:bodyPr wrap="none" rtlCol="0">
              <a:spAutoFit/>
            </a:bodyPr>
            <a:lstStyle/>
            <a:p>
              <a:r>
                <a:rPr kumimoji="1" lang="zh-CN" altLang="en-US" dirty="0"/>
                <a:t>过度牺牲</a:t>
              </a:r>
              <a:endParaRPr kumimoji="1" lang="en-US" altLang="zh-CN" dirty="0"/>
            </a:p>
          </p:txBody>
        </p:sp>
        <p:sp>
          <p:nvSpPr>
            <p:cNvPr id="9" name="文本框 8">
              <a:extLst>
                <a:ext uri="{FF2B5EF4-FFF2-40B4-BE49-F238E27FC236}">
                  <a16:creationId xmlns:a16="http://schemas.microsoft.com/office/drawing/2014/main" id="{10DDFA0A-3012-3198-23EA-55F8C66AC754}"/>
                </a:ext>
              </a:extLst>
            </p:cNvPr>
            <p:cNvSpPr txBox="1"/>
            <p:nvPr/>
          </p:nvSpPr>
          <p:spPr>
            <a:xfrm>
              <a:off x="4668081" y="5536471"/>
              <a:ext cx="1107996" cy="369332"/>
            </a:xfrm>
            <a:prstGeom prst="rect">
              <a:avLst/>
            </a:prstGeom>
            <a:noFill/>
          </p:spPr>
          <p:txBody>
            <a:bodyPr wrap="none" rtlCol="0">
              <a:spAutoFit/>
            </a:bodyPr>
            <a:lstStyle/>
            <a:p>
              <a:r>
                <a:rPr kumimoji="1" lang="zh-CN" altLang="en-US" dirty="0"/>
                <a:t>纠缠挽留</a:t>
              </a:r>
              <a:endParaRPr kumimoji="1" lang="en-US" altLang="zh-CN" dirty="0"/>
            </a:p>
          </p:txBody>
        </p:sp>
        <p:sp>
          <p:nvSpPr>
            <p:cNvPr id="10" name="文本框 9">
              <a:extLst>
                <a:ext uri="{FF2B5EF4-FFF2-40B4-BE49-F238E27FC236}">
                  <a16:creationId xmlns:a16="http://schemas.microsoft.com/office/drawing/2014/main" id="{5915AD3C-1C5A-0B3A-1279-38BDE505F0C7}"/>
                </a:ext>
              </a:extLst>
            </p:cNvPr>
            <p:cNvSpPr txBox="1"/>
            <p:nvPr/>
          </p:nvSpPr>
          <p:spPr>
            <a:xfrm>
              <a:off x="6968368" y="5536471"/>
              <a:ext cx="1107996" cy="369332"/>
            </a:xfrm>
            <a:prstGeom prst="rect">
              <a:avLst/>
            </a:prstGeom>
            <a:noFill/>
          </p:spPr>
          <p:txBody>
            <a:bodyPr wrap="none" rtlCol="0">
              <a:spAutoFit/>
            </a:bodyPr>
            <a:lstStyle/>
            <a:p>
              <a:r>
                <a:rPr kumimoji="1" lang="zh-CN" altLang="en-US" dirty="0"/>
                <a:t>过度干涉</a:t>
              </a:r>
              <a:endParaRPr kumimoji="1" lang="en-US" altLang="zh-CN" dirty="0"/>
            </a:p>
          </p:txBody>
        </p:sp>
        <p:cxnSp>
          <p:nvCxnSpPr>
            <p:cNvPr id="14" name="直线连接符 13">
              <a:extLst>
                <a:ext uri="{FF2B5EF4-FFF2-40B4-BE49-F238E27FC236}">
                  <a16:creationId xmlns:a16="http://schemas.microsoft.com/office/drawing/2014/main" id="{9957CD98-47CE-56EB-A01F-FB7A656AF5CF}"/>
                </a:ext>
              </a:extLst>
            </p:cNvPr>
            <p:cNvCxnSpPr>
              <a:cxnSpLocks/>
            </p:cNvCxnSpPr>
            <p:nvPr/>
          </p:nvCxnSpPr>
          <p:spPr>
            <a:xfrm>
              <a:off x="4143703" y="1437910"/>
              <a:ext cx="0" cy="387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A81D15B4-1286-0EF9-876A-475C0225C895}"/>
                </a:ext>
              </a:extLst>
            </p:cNvPr>
            <p:cNvCxnSpPr>
              <a:cxnSpLocks/>
            </p:cNvCxnSpPr>
            <p:nvPr/>
          </p:nvCxnSpPr>
          <p:spPr>
            <a:xfrm>
              <a:off x="6558836" y="1437910"/>
              <a:ext cx="0" cy="387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1" name="椭圆 10">
            <a:extLst>
              <a:ext uri="{FF2B5EF4-FFF2-40B4-BE49-F238E27FC236}">
                <a16:creationId xmlns:a16="http://schemas.microsoft.com/office/drawing/2014/main" id="{D941339B-701D-2805-A976-4C2EF2C5DBF3}"/>
              </a:ext>
            </a:extLst>
          </p:cNvPr>
          <p:cNvSpPr/>
          <p:nvPr/>
        </p:nvSpPr>
        <p:spPr>
          <a:xfrm>
            <a:off x="311822" y="1616104"/>
            <a:ext cx="411138" cy="4111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2</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F5FA7A30-92FB-4C05-D4EC-EC65FDAE03DB}"/>
              </a:ext>
            </a:extLst>
          </p:cNvPr>
          <p:cNvSpPr/>
          <p:nvPr/>
        </p:nvSpPr>
        <p:spPr>
          <a:xfrm>
            <a:off x="311822" y="2547856"/>
            <a:ext cx="411138" cy="4111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3</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B26F196F-D447-27A1-BFAF-AEB1878F3411}"/>
              </a:ext>
            </a:extLst>
          </p:cNvPr>
          <p:cNvSpPr/>
          <p:nvPr/>
        </p:nvSpPr>
        <p:spPr>
          <a:xfrm>
            <a:off x="311822" y="3479607"/>
            <a:ext cx="411138" cy="4111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4</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668EAEB7-226E-ECAD-4E28-F0DABC0D71D4}"/>
              </a:ext>
            </a:extLst>
          </p:cNvPr>
          <p:cNvSpPr/>
          <p:nvPr/>
        </p:nvSpPr>
        <p:spPr>
          <a:xfrm>
            <a:off x="311818" y="4411354"/>
            <a:ext cx="411146" cy="411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5</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24" name="椭圆 23">
            <a:extLst>
              <a:ext uri="{FF2B5EF4-FFF2-40B4-BE49-F238E27FC236}">
                <a16:creationId xmlns:a16="http://schemas.microsoft.com/office/drawing/2014/main" id="{AFB4569F-2300-4A94-6548-F4B179178B46}"/>
              </a:ext>
            </a:extLst>
          </p:cNvPr>
          <p:cNvSpPr/>
          <p:nvPr/>
        </p:nvSpPr>
        <p:spPr>
          <a:xfrm>
            <a:off x="256505" y="5287787"/>
            <a:ext cx="521772" cy="52183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6</a:t>
            </a:r>
            <a:endParaRPr lang="zh-CN" altLang="en-US" sz="2000" b="1" dirty="0">
              <a:latin typeface="微软雅黑" panose="020B0503020204020204" pitchFamily="34" charset="-122"/>
              <a:ea typeface="微软雅黑" panose="020B0503020204020204" pitchFamily="34" charset="-122"/>
            </a:endParaRPr>
          </a:p>
        </p:txBody>
      </p:sp>
      <p:sp>
        <p:nvSpPr>
          <p:cNvPr id="25" name="椭圆 24">
            <a:extLst>
              <a:ext uri="{FF2B5EF4-FFF2-40B4-BE49-F238E27FC236}">
                <a16:creationId xmlns:a16="http://schemas.microsoft.com/office/drawing/2014/main" id="{2DFBAE22-D654-48F7-BBA1-AD95A3FCDE40}"/>
              </a:ext>
            </a:extLst>
          </p:cNvPr>
          <p:cNvSpPr/>
          <p:nvPr/>
        </p:nvSpPr>
        <p:spPr>
          <a:xfrm>
            <a:off x="311820" y="684352"/>
            <a:ext cx="411140" cy="411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1</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pic>
        <p:nvPicPr>
          <p:cNvPr id="18" name="图形 17">
            <a:extLst>
              <a:ext uri="{FF2B5EF4-FFF2-40B4-BE49-F238E27FC236}">
                <a16:creationId xmlns:a16="http://schemas.microsoft.com/office/drawing/2014/main" id="{95344FE4-2F2F-EDAD-6A02-20D17860E981}"/>
              </a:ext>
            </a:extLst>
          </p:cNvPr>
          <p:cNvPicPr>
            <a:picLocks noChangeAspect="1"/>
          </p:cNvPicPr>
          <p:nvPr/>
        </p:nvPicPr>
        <p:blipFill>
          <a:blip r:embed="rId3">
            <a:extLst>
              <a:ext uri="{96DAC541-7B7A-43D3-8B79-37D633B846F1}">
                <asvg:svgBlip xmlns:asvg="http://schemas.microsoft.com/office/drawing/2016/SVG/main" r:embed="rId4"/>
              </a:ext>
            </a:extLst>
          </a:blip>
          <a:srcRect l="90781" t="3957" b="50603"/>
          <a:stretch/>
        </p:blipFill>
        <p:spPr>
          <a:xfrm>
            <a:off x="9198774" y="1419731"/>
            <a:ext cx="998784" cy="3251357"/>
          </a:xfrm>
          <a:prstGeom prst="rect">
            <a:avLst/>
          </a:prstGeom>
        </p:spPr>
      </p:pic>
      <p:grpSp>
        <p:nvGrpSpPr>
          <p:cNvPr id="29" name="组合 28">
            <a:extLst>
              <a:ext uri="{FF2B5EF4-FFF2-40B4-BE49-F238E27FC236}">
                <a16:creationId xmlns:a16="http://schemas.microsoft.com/office/drawing/2014/main" id="{F4B2DD7A-E53F-C55B-2AB2-784B5ED3A83D}"/>
              </a:ext>
            </a:extLst>
          </p:cNvPr>
          <p:cNvGrpSpPr/>
          <p:nvPr/>
        </p:nvGrpSpPr>
        <p:grpSpPr>
          <a:xfrm>
            <a:off x="778274" y="-370108"/>
            <a:ext cx="11625116" cy="7695499"/>
            <a:chOff x="778274" y="-370108"/>
            <a:chExt cx="11625116" cy="7695499"/>
          </a:xfrm>
        </p:grpSpPr>
        <p:pic>
          <p:nvPicPr>
            <p:cNvPr id="21" name="图形 20">
              <a:extLst>
                <a:ext uri="{FF2B5EF4-FFF2-40B4-BE49-F238E27FC236}">
                  <a16:creationId xmlns:a16="http://schemas.microsoft.com/office/drawing/2014/main" id="{117DAA03-DFCA-E4D9-913A-0F4BA2A38E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8274" y="-370108"/>
              <a:ext cx="11625116" cy="7695499"/>
            </a:xfrm>
            <a:prstGeom prst="rect">
              <a:avLst/>
            </a:prstGeom>
          </p:spPr>
        </p:pic>
        <p:cxnSp>
          <p:nvCxnSpPr>
            <p:cNvPr id="23" name="直线连接符 22">
              <a:extLst>
                <a:ext uri="{FF2B5EF4-FFF2-40B4-BE49-F238E27FC236}">
                  <a16:creationId xmlns:a16="http://schemas.microsoft.com/office/drawing/2014/main" id="{F7D188A0-E457-D57A-81CF-3415B8F4F90B}"/>
                </a:ext>
              </a:extLst>
            </p:cNvPr>
            <p:cNvCxnSpPr>
              <a:cxnSpLocks/>
            </p:cNvCxnSpPr>
            <p:nvPr/>
          </p:nvCxnSpPr>
          <p:spPr>
            <a:xfrm>
              <a:off x="4133870" y="-61510"/>
              <a:ext cx="0" cy="650655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2C4B3F38-0CE0-1B85-6695-795EDBF1890E}"/>
                </a:ext>
              </a:extLst>
            </p:cNvPr>
            <p:cNvCxnSpPr>
              <a:cxnSpLocks/>
            </p:cNvCxnSpPr>
            <p:nvPr/>
          </p:nvCxnSpPr>
          <p:spPr>
            <a:xfrm>
              <a:off x="7514058" y="-61511"/>
              <a:ext cx="0" cy="650655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6490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E7968-9461-8975-344E-6C9FF7A20645}"/>
            </a:ext>
          </a:extLst>
        </p:cNvPr>
        <p:cNvGrpSpPr/>
        <p:nvPr/>
      </p:nvGrpSpPr>
      <p:grpSpPr>
        <a:xfrm>
          <a:off x="0" y="0"/>
          <a:ext cx="0" cy="0"/>
          <a:chOff x="0" y="0"/>
          <a:chExt cx="0" cy="0"/>
        </a:xfrm>
      </p:grpSpPr>
      <p:sp>
        <p:nvSpPr>
          <p:cNvPr id="16" name="标题 15">
            <a:extLst>
              <a:ext uri="{FF2B5EF4-FFF2-40B4-BE49-F238E27FC236}">
                <a16:creationId xmlns:a16="http://schemas.microsoft.com/office/drawing/2014/main" id="{71E0AE32-A4A8-D2DB-49F4-28FA23565365}"/>
              </a:ext>
            </a:extLst>
          </p:cNvPr>
          <p:cNvSpPr>
            <a:spLocks noGrp="1"/>
          </p:cNvSpPr>
          <p:nvPr>
            <p:ph type="title"/>
          </p:nvPr>
        </p:nvSpPr>
        <p:spPr/>
        <p:txBody>
          <a:bodyPr/>
          <a:lstStyle/>
          <a:p>
            <a:r>
              <a:rPr lang="en-US" altLang="zh-CN" dirty="0"/>
              <a:t>6.</a:t>
            </a:r>
            <a:r>
              <a:rPr lang="zh-CN" altLang="en-US" dirty="0"/>
              <a:t> 人群划分</a:t>
            </a:r>
          </a:p>
        </p:txBody>
      </p:sp>
      <p:cxnSp>
        <p:nvCxnSpPr>
          <p:cNvPr id="17" name="直接连接符 3">
            <a:extLst>
              <a:ext uri="{FF2B5EF4-FFF2-40B4-BE49-F238E27FC236}">
                <a16:creationId xmlns:a16="http://schemas.microsoft.com/office/drawing/2014/main" id="{DB08D381-7ABA-A2CC-AA31-A15AD3144412}"/>
              </a:ext>
            </a:extLst>
          </p:cNvPr>
          <p:cNvCxnSpPr/>
          <p:nvPr/>
        </p:nvCxnSpPr>
        <p:spPr>
          <a:xfrm>
            <a:off x="517389" y="0"/>
            <a:ext cx="0" cy="6858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969C61E4-F24A-1872-BC6F-BD272F4660A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17161" y="1724161"/>
            <a:ext cx="4391238" cy="3516231"/>
          </a:xfrm>
          <a:prstGeom prst="rect">
            <a:avLst/>
          </a:prstGeom>
        </p:spPr>
      </p:pic>
      <p:pic>
        <p:nvPicPr>
          <p:cNvPr id="6" name="图片 5">
            <a:extLst>
              <a:ext uri="{FF2B5EF4-FFF2-40B4-BE49-F238E27FC236}">
                <a16:creationId xmlns:a16="http://schemas.microsoft.com/office/drawing/2014/main" id="{8B541F83-589E-AB79-FB84-6F9CBF23D9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5962" y="1724161"/>
            <a:ext cx="4503834" cy="3056173"/>
          </a:xfrm>
          <a:prstGeom prst="rect">
            <a:avLst/>
          </a:prstGeom>
        </p:spPr>
      </p:pic>
      <p:sp>
        <p:nvSpPr>
          <p:cNvPr id="7" name="文本框 6">
            <a:extLst>
              <a:ext uri="{FF2B5EF4-FFF2-40B4-BE49-F238E27FC236}">
                <a16:creationId xmlns:a16="http://schemas.microsoft.com/office/drawing/2014/main" id="{21EED125-4DC3-57D5-5DC0-8796079E301B}"/>
              </a:ext>
            </a:extLst>
          </p:cNvPr>
          <p:cNvSpPr txBox="1"/>
          <p:nvPr/>
        </p:nvSpPr>
        <p:spPr>
          <a:xfrm>
            <a:off x="3020115" y="5463592"/>
            <a:ext cx="1414170" cy="523220"/>
          </a:xfrm>
          <a:prstGeom prst="rect">
            <a:avLst/>
          </a:prstGeom>
          <a:noFill/>
        </p:spPr>
        <p:txBody>
          <a:bodyPr wrap="none" rtlCol="0">
            <a:spAutoFit/>
          </a:bodyPr>
          <a:lstStyle/>
          <a:p>
            <a:r>
              <a:rPr kumimoji="1" lang="en-US" altLang="zh-CN" sz="2800" i="1" dirty="0">
                <a:latin typeface="Times New Roman" panose="02020603050405020304" pitchFamily="18" charset="0"/>
              </a:rPr>
              <a:t>p</a:t>
            </a:r>
            <a:r>
              <a:rPr kumimoji="1" lang="zh-CN" altLang="en-US" sz="2800" i="1" dirty="0">
                <a:latin typeface="Times New Roman" panose="02020603050405020304" pitchFamily="18" charset="0"/>
              </a:rPr>
              <a:t> </a:t>
            </a:r>
            <a:r>
              <a:rPr kumimoji="1" lang="en-US" altLang="zh-CN" sz="2800" i="1" dirty="0">
                <a:latin typeface="Times New Roman" panose="02020603050405020304" pitchFamily="18" charset="0"/>
              </a:rPr>
              <a:t>=</a:t>
            </a:r>
            <a:r>
              <a:rPr kumimoji="1" lang="zh-CN" altLang="en-US" sz="2800" i="1" dirty="0">
                <a:latin typeface="Times New Roman" panose="02020603050405020304" pitchFamily="18" charset="0"/>
              </a:rPr>
              <a:t> </a:t>
            </a:r>
            <a:r>
              <a:rPr kumimoji="1" lang="en-US" altLang="zh-CN" sz="2800" dirty="0">
                <a:latin typeface="Times New Roman" panose="02020603050405020304" pitchFamily="18" charset="0"/>
              </a:rPr>
              <a:t>.083</a:t>
            </a:r>
            <a:endParaRPr kumimoji="1" lang="zh-CN" altLang="en-US" sz="2800" dirty="0">
              <a:latin typeface="Times New Roman" panose="02020603050405020304" pitchFamily="18" charset="0"/>
            </a:endParaRPr>
          </a:p>
        </p:txBody>
      </p:sp>
      <p:sp>
        <p:nvSpPr>
          <p:cNvPr id="8" name="文本框 7">
            <a:extLst>
              <a:ext uri="{FF2B5EF4-FFF2-40B4-BE49-F238E27FC236}">
                <a16:creationId xmlns:a16="http://schemas.microsoft.com/office/drawing/2014/main" id="{B61403A7-A09D-A777-C106-BA9EFCF5DF0B}"/>
              </a:ext>
            </a:extLst>
          </p:cNvPr>
          <p:cNvSpPr txBox="1"/>
          <p:nvPr/>
        </p:nvSpPr>
        <p:spPr>
          <a:xfrm>
            <a:off x="7946077" y="5471719"/>
            <a:ext cx="1414170" cy="523220"/>
          </a:xfrm>
          <a:prstGeom prst="rect">
            <a:avLst/>
          </a:prstGeom>
          <a:noFill/>
        </p:spPr>
        <p:txBody>
          <a:bodyPr wrap="none" rtlCol="0">
            <a:spAutoFit/>
          </a:bodyPr>
          <a:lstStyle/>
          <a:p>
            <a:r>
              <a:rPr kumimoji="1" lang="en-US" altLang="zh-CN" sz="2800" i="1" dirty="0">
                <a:latin typeface="Times New Roman" panose="02020603050405020304" pitchFamily="18" charset="0"/>
              </a:rPr>
              <a:t>p</a:t>
            </a:r>
            <a:r>
              <a:rPr kumimoji="1" lang="zh-CN" altLang="en-US" sz="2800" i="1" dirty="0">
                <a:latin typeface="Times New Roman" panose="02020603050405020304" pitchFamily="18" charset="0"/>
              </a:rPr>
              <a:t> </a:t>
            </a:r>
            <a:r>
              <a:rPr kumimoji="1" lang="en-US" altLang="zh-CN" sz="2800" i="1" dirty="0">
                <a:latin typeface="Times New Roman" panose="02020603050405020304" pitchFamily="18" charset="0"/>
              </a:rPr>
              <a:t>=</a:t>
            </a:r>
            <a:r>
              <a:rPr kumimoji="1" lang="zh-CN" altLang="en-US" sz="2800" i="1" dirty="0">
                <a:latin typeface="Times New Roman" panose="02020603050405020304" pitchFamily="18" charset="0"/>
              </a:rPr>
              <a:t> </a:t>
            </a:r>
            <a:r>
              <a:rPr kumimoji="1" lang="en-US" altLang="zh-CN" sz="2800" dirty="0">
                <a:latin typeface="Times New Roman" panose="02020603050405020304" pitchFamily="18" charset="0"/>
              </a:rPr>
              <a:t>.017</a:t>
            </a:r>
            <a:endParaRPr kumimoji="1" lang="zh-CN" altLang="en-US" sz="2800" dirty="0">
              <a:latin typeface="Times New Roman" panose="02020603050405020304" pitchFamily="18" charset="0"/>
            </a:endParaRPr>
          </a:p>
        </p:txBody>
      </p:sp>
      <p:sp>
        <p:nvSpPr>
          <p:cNvPr id="9" name="椭圆 8">
            <a:extLst>
              <a:ext uri="{FF2B5EF4-FFF2-40B4-BE49-F238E27FC236}">
                <a16:creationId xmlns:a16="http://schemas.microsoft.com/office/drawing/2014/main" id="{7AD0CC34-82C7-2283-73CF-D32A489E5F5D}"/>
              </a:ext>
            </a:extLst>
          </p:cNvPr>
          <p:cNvSpPr/>
          <p:nvPr/>
        </p:nvSpPr>
        <p:spPr>
          <a:xfrm>
            <a:off x="311822" y="1616104"/>
            <a:ext cx="411138" cy="4111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2</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8FC37E66-0C72-684A-2745-A9CB530F0868}"/>
              </a:ext>
            </a:extLst>
          </p:cNvPr>
          <p:cNvSpPr/>
          <p:nvPr/>
        </p:nvSpPr>
        <p:spPr>
          <a:xfrm>
            <a:off x="311822" y="2547856"/>
            <a:ext cx="411138" cy="4111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3</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1" name="椭圆 10">
            <a:extLst>
              <a:ext uri="{FF2B5EF4-FFF2-40B4-BE49-F238E27FC236}">
                <a16:creationId xmlns:a16="http://schemas.microsoft.com/office/drawing/2014/main" id="{C9C55B4F-211E-558E-DECE-D29A51B732E3}"/>
              </a:ext>
            </a:extLst>
          </p:cNvPr>
          <p:cNvSpPr/>
          <p:nvPr/>
        </p:nvSpPr>
        <p:spPr>
          <a:xfrm>
            <a:off x="311822" y="3479607"/>
            <a:ext cx="411138" cy="4111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4</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19E5163C-9D00-0F65-127A-7E1AAA54C1C8}"/>
              </a:ext>
            </a:extLst>
          </p:cNvPr>
          <p:cNvSpPr/>
          <p:nvPr/>
        </p:nvSpPr>
        <p:spPr>
          <a:xfrm>
            <a:off x="311818" y="4411354"/>
            <a:ext cx="411146" cy="411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5</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4DA601A1-3702-56A7-2FC5-FD9439FDA127}"/>
              </a:ext>
            </a:extLst>
          </p:cNvPr>
          <p:cNvSpPr/>
          <p:nvPr/>
        </p:nvSpPr>
        <p:spPr>
          <a:xfrm>
            <a:off x="256505" y="5287787"/>
            <a:ext cx="521772" cy="52183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6</a:t>
            </a:r>
            <a:endParaRPr lang="zh-CN" altLang="en-US" sz="2000" b="1" dirty="0">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4E3742D3-3062-B7E2-2A02-593F7D1918DC}"/>
              </a:ext>
            </a:extLst>
          </p:cNvPr>
          <p:cNvSpPr/>
          <p:nvPr/>
        </p:nvSpPr>
        <p:spPr>
          <a:xfrm>
            <a:off x="311820" y="684352"/>
            <a:ext cx="411140" cy="411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1</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9976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BACB6-9FC2-E365-C26A-A9ED068AF8FE}"/>
            </a:ext>
          </a:extLst>
        </p:cNvPr>
        <p:cNvGrpSpPr/>
        <p:nvPr/>
      </p:nvGrpSpPr>
      <p:grpSpPr>
        <a:xfrm>
          <a:off x="0" y="0"/>
          <a:ext cx="0" cy="0"/>
          <a:chOff x="0" y="0"/>
          <a:chExt cx="0" cy="0"/>
        </a:xfrm>
      </p:grpSpPr>
      <p:sp>
        <p:nvSpPr>
          <p:cNvPr id="16" name="标题 15">
            <a:extLst>
              <a:ext uri="{FF2B5EF4-FFF2-40B4-BE49-F238E27FC236}">
                <a16:creationId xmlns:a16="http://schemas.microsoft.com/office/drawing/2014/main" id="{41A21FE6-3A39-79DE-E48B-7D205C3467D0}"/>
              </a:ext>
            </a:extLst>
          </p:cNvPr>
          <p:cNvSpPr>
            <a:spLocks noGrp="1"/>
          </p:cNvSpPr>
          <p:nvPr>
            <p:ph type="title"/>
          </p:nvPr>
        </p:nvSpPr>
        <p:spPr/>
        <p:txBody>
          <a:bodyPr/>
          <a:lstStyle/>
          <a:p>
            <a:r>
              <a:rPr lang="en-US" altLang="zh-CN" dirty="0"/>
              <a:t>6.</a:t>
            </a:r>
            <a:r>
              <a:rPr lang="zh-CN" altLang="en-US" dirty="0"/>
              <a:t> 人格特质</a:t>
            </a:r>
          </a:p>
        </p:txBody>
      </p:sp>
      <p:cxnSp>
        <p:nvCxnSpPr>
          <p:cNvPr id="17" name="直接连接符 3">
            <a:extLst>
              <a:ext uri="{FF2B5EF4-FFF2-40B4-BE49-F238E27FC236}">
                <a16:creationId xmlns:a16="http://schemas.microsoft.com/office/drawing/2014/main" id="{7A330D47-4943-EE11-BCCB-D274EFEED089}"/>
              </a:ext>
            </a:extLst>
          </p:cNvPr>
          <p:cNvCxnSpPr/>
          <p:nvPr/>
        </p:nvCxnSpPr>
        <p:spPr>
          <a:xfrm>
            <a:off x="517389" y="0"/>
            <a:ext cx="0" cy="6858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51E33F7-723B-91D2-4F4C-0D7BFDA58B17}"/>
              </a:ext>
            </a:extLst>
          </p:cNvPr>
          <p:cNvSpPr txBox="1"/>
          <p:nvPr/>
        </p:nvSpPr>
        <p:spPr>
          <a:xfrm>
            <a:off x="5051546" y="1421590"/>
            <a:ext cx="2039341" cy="400110"/>
          </a:xfrm>
          <a:prstGeom prst="rect">
            <a:avLst/>
          </a:prstGeom>
          <a:noFill/>
        </p:spPr>
        <p:txBody>
          <a:bodyPr wrap="none" rtlCol="0">
            <a:spAutoFit/>
          </a:bodyPr>
          <a:lstStyle/>
          <a:p>
            <a:r>
              <a:rPr kumimoji="1" lang="zh-CN" altLang="en-US" sz="2000" dirty="0">
                <a:latin typeface="Times New Roman" panose="02020603050405020304" pitchFamily="18" charset="0"/>
                <a:ea typeface="微软雅黑" panose="020B0503020204020204" pitchFamily="34" charset="-122"/>
              </a:rPr>
              <a:t>预实验（</a:t>
            </a:r>
            <a:r>
              <a:rPr kumimoji="1" lang="en-US" altLang="zh-CN" sz="2000" i="1" dirty="0">
                <a:latin typeface="Times New Roman" panose="02020603050405020304" pitchFamily="18" charset="0"/>
                <a:ea typeface="微软雅黑" panose="020B0503020204020204" pitchFamily="34" charset="-122"/>
              </a:rPr>
              <a:t>N</a:t>
            </a:r>
            <a:r>
              <a:rPr kumimoji="1" lang="en-US" altLang="zh-CN" sz="2000" dirty="0">
                <a:latin typeface="Times New Roman" panose="02020603050405020304" pitchFamily="18" charset="0"/>
                <a:ea typeface="微软雅黑" panose="020B0503020204020204" pitchFamily="34" charset="-122"/>
              </a:rPr>
              <a:t>=12</a:t>
            </a:r>
            <a:r>
              <a:rPr kumimoji="1" lang="zh-CN" altLang="en-US" sz="2000" dirty="0">
                <a:latin typeface="Times New Roman" panose="02020603050405020304" pitchFamily="18" charset="0"/>
                <a:ea typeface="微软雅黑" panose="020B0503020204020204" pitchFamily="34" charset="-122"/>
              </a:rPr>
              <a:t>）</a:t>
            </a:r>
          </a:p>
        </p:txBody>
      </p:sp>
      <p:graphicFrame>
        <p:nvGraphicFramePr>
          <p:cNvPr id="4" name="表格 3">
            <a:extLst>
              <a:ext uri="{FF2B5EF4-FFF2-40B4-BE49-F238E27FC236}">
                <a16:creationId xmlns:a16="http://schemas.microsoft.com/office/drawing/2014/main" id="{A2B2A914-1D2A-3BED-843B-6A9FA5197686}"/>
              </a:ext>
            </a:extLst>
          </p:cNvPr>
          <p:cNvGraphicFramePr>
            <a:graphicFrameLocks noGrp="1"/>
          </p:cNvGraphicFramePr>
          <p:nvPr>
            <p:extLst>
              <p:ext uri="{D42A27DB-BD31-4B8C-83A1-F6EECF244321}">
                <p14:modId xmlns:p14="http://schemas.microsoft.com/office/powerpoint/2010/main" val="2402821267"/>
              </p:ext>
            </p:extLst>
          </p:nvPr>
        </p:nvGraphicFramePr>
        <p:xfrm>
          <a:off x="3744748" y="2028346"/>
          <a:ext cx="4652939" cy="3779679"/>
        </p:xfrm>
        <a:graphic>
          <a:graphicData uri="http://schemas.openxmlformats.org/drawingml/2006/table">
            <a:tbl>
              <a:tblPr firstRow="1" bandRow="1">
                <a:tableStyleId>{5C22544A-7EE6-4342-B048-85BDC9FD1C3A}</a:tableStyleId>
              </a:tblPr>
              <a:tblGrid>
                <a:gridCol w="3000439">
                  <a:extLst>
                    <a:ext uri="{9D8B030D-6E8A-4147-A177-3AD203B41FA5}">
                      <a16:colId xmlns:a16="http://schemas.microsoft.com/office/drawing/2014/main" val="656521157"/>
                    </a:ext>
                  </a:extLst>
                </a:gridCol>
                <a:gridCol w="1652500">
                  <a:extLst>
                    <a:ext uri="{9D8B030D-6E8A-4147-A177-3AD203B41FA5}">
                      <a16:colId xmlns:a16="http://schemas.microsoft.com/office/drawing/2014/main" val="2131901044"/>
                    </a:ext>
                  </a:extLst>
                </a:gridCol>
              </a:tblGrid>
              <a:tr h="538391">
                <a:tc>
                  <a:txBody>
                    <a:bodyPr/>
                    <a:lstStyle/>
                    <a:p>
                      <a:pPr algn="ctr"/>
                      <a:r>
                        <a:rPr lang="zh-CN" altLang="en-US" sz="2000" b="0" baseline="0" dirty="0">
                          <a:solidFill>
                            <a:sysClr val="windowText" lastClr="000000"/>
                          </a:solidFill>
                          <a:latin typeface="Times New Roman" panose="02020603050405020304" pitchFamily="18" charset="0"/>
                          <a:ea typeface="仿宋" panose="02010609060101010101" pitchFamily="49" charset="-122"/>
                        </a:rPr>
                        <a:t>量表</a:t>
                      </a:r>
                    </a:p>
                  </a:txBody>
                  <a:tcPr anchor="ct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zh-CN" altLang="en-US" sz="2000" b="0" baseline="0" dirty="0">
                          <a:solidFill>
                            <a:sysClr val="windowText" lastClr="000000"/>
                          </a:solidFill>
                          <a:latin typeface="Times New Roman" panose="02020603050405020304" pitchFamily="18" charset="0"/>
                          <a:ea typeface="仿宋" panose="02010609060101010101" pitchFamily="49" charset="-122"/>
                        </a:rPr>
                        <a:t>相关系数</a:t>
                      </a:r>
                    </a:p>
                  </a:txBody>
                  <a:tcPr anchor="ct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7070478"/>
                  </a:ext>
                </a:extLst>
              </a:tr>
              <a:tr h="810322">
                <a:tc>
                  <a:txBody>
                    <a:bodyPr/>
                    <a:lstStyle/>
                    <a:p>
                      <a:pPr algn="ctr"/>
                      <a:r>
                        <a:rPr lang="zh-CN" altLang="en-US" sz="2000" baseline="0" dirty="0">
                          <a:solidFill>
                            <a:sysClr val="windowText" lastClr="000000"/>
                          </a:solidFill>
                          <a:latin typeface="Times New Roman" panose="02020603050405020304" pitchFamily="18" charset="0"/>
                          <a:ea typeface="仿宋" panose="02010609060101010101" pitchFamily="49" charset="-122"/>
                        </a:rPr>
                        <a:t>罗森伯格自尊量表</a:t>
                      </a:r>
                      <a:r>
                        <a:rPr lang="en-US" altLang="zh-CN" sz="2000" baseline="0" dirty="0">
                          <a:solidFill>
                            <a:sysClr val="windowText" lastClr="000000"/>
                          </a:solidFill>
                          <a:latin typeface="Times New Roman" panose="02020603050405020304" pitchFamily="18" charset="0"/>
                          <a:ea typeface="仿宋" panose="02010609060101010101" pitchFamily="49" charset="-122"/>
                        </a:rPr>
                        <a:t>(10)</a:t>
                      </a:r>
                      <a:endParaRPr lang="zh-CN" altLang="en-US" sz="2000" baseline="0" dirty="0">
                        <a:solidFill>
                          <a:sysClr val="windowText" lastClr="000000"/>
                        </a:solidFill>
                        <a:latin typeface="Times New Roman" panose="02020603050405020304" pitchFamily="18" charset="0"/>
                        <a:ea typeface="仿宋" panose="02010609060101010101" pitchFamily="49" charset="-122"/>
                      </a:endParaRPr>
                    </a:p>
                  </a:txBody>
                  <a:tcPr anchor="ctr">
                    <a:lnT w="6350" cap="flat" cmpd="sng" algn="ctr">
                      <a:solidFill>
                        <a:schemeClr val="tx1"/>
                      </a:solidFill>
                      <a:prstDash val="solid"/>
                      <a:round/>
                      <a:headEnd type="none" w="med" len="med"/>
                      <a:tailEnd type="none" w="med" len="med"/>
                    </a:lnT>
                    <a:noFill/>
                  </a:tcPr>
                </a:tc>
                <a:tc>
                  <a:txBody>
                    <a:bodyPr/>
                    <a:lstStyle/>
                    <a:p>
                      <a:pPr algn="ctr"/>
                      <a:r>
                        <a:rPr lang="en-US" altLang="zh-CN" sz="2000" baseline="0" dirty="0">
                          <a:solidFill>
                            <a:sysClr val="windowText" lastClr="000000"/>
                          </a:solidFill>
                          <a:latin typeface="Times New Roman" panose="02020603050405020304" pitchFamily="18" charset="0"/>
                          <a:ea typeface="仿宋" panose="02010609060101010101" pitchFamily="49" charset="-122"/>
                        </a:rPr>
                        <a:t>-0.055</a:t>
                      </a:r>
                      <a:endParaRPr lang="zh-CN" altLang="en-US" sz="2000" baseline="0" dirty="0">
                        <a:solidFill>
                          <a:sysClr val="windowText" lastClr="000000"/>
                        </a:solidFill>
                        <a:latin typeface="Times New Roman" panose="02020603050405020304" pitchFamily="18" charset="0"/>
                        <a:ea typeface="仿宋" panose="02010609060101010101" pitchFamily="49" charset="-122"/>
                      </a:endParaRPr>
                    </a:p>
                  </a:txBody>
                  <a:tcPr anchor="ctr">
                    <a:lnT w="63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73113013"/>
                  </a:ext>
                </a:extLst>
              </a:tr>
              <a:tr h="810322">
                <a:tc>
                  <a:txBody>
                    <a:bodyPr/>
                    <a:lstStyle/>
                    <a:p>
                      <a:pPr algn="ctr"/>
                      <a:r>
                        <a:rPr lang="zh-CN" altLang="en-US" sz="2000" b="1" baseline="0" dirty="0">
                          <a:solidFill>
                            <a:sysClr val="windowText" lastClr="000000"/>
                          </a:solidFill>
                          <a:latin typeface="Times New Roman" panose="02020603050405020304" pitchFamily="18" charset="0"/>
                          <a:ea typeface="仿宋" panose="02010609060101010101" pitchFamily="49" charset="-122"/>
                        </a:rPr>
                        <a:t>一般自我效能感量表</a:t>
                      </a:r>
                      <a:r>
                        <a:rPr lang="en-US" altLang="zh-CN" sz="2000" b="1" baseline="0" dirty="0">
                          <a:solidFill>
                            <a:sysClr val="windowText" lastClr="000000"/>
                          </a:solidFill>
                          <a:latin typeface="Times New Roman" panose="02020603050405020304" pitchFamily="18" charset="0"/>
                          <a:ea typeface="仿宋" panose="02010609060101010101" pitchFamily="49" charset="-122"/>
                        </a:rPr>
                        <a:t>(10)</a:t>
                      </a:r>
                      <a:endParaRPr lang="zh-CN" altLang="en-US" sz="2000" b="1" baseline="0" dirty="0">
                        <a:solidFill>
                          <a:sysClr val="windowText" lastClr="000000"/>
                        </a:solidFill>
                        <a:latin typeface="Times New Roman" panose="02020603050405020304" pitchFamily="18" charset="0"/>
                        <a:ea typeface="仿宋" panose="02010609060101010101" pitchFamily="49" charset="-122"/>
                      </a:endParaRPr>
                    </a:p>
                  </a:txBody>
                  <a:tcPr anchor="ctr">
                    <a:noFill/>
                  </a:tcPr>
                </a:tc>
                <a:tc>
                  <a:txBody>
                    <a:bodyPr/>
                    <a:lstStyle/>
                    <a:p>
                      <a:pPr algn="ctr"/>
                      <a:r>
                        <a:rPr lang="en-US" altLang="zh-CN" sz="2000" baseline="0" dirty="0">
                          <a:solidFill>
                            <a:sysClr val="windowText" lastClr="000000"/>
                          </a:solidFill>
                          <a:latin typeface="Times New Roman" panose="02020603050405020304" pitchFamily="18" charset="0"/>
                          <a:ea typeface="仿宋" panose="02010609060101010101" pitchFamily="49" charset="-122"/>
                        </a:rPr>
                        <a:t>0.23</a:t>
                      </a:r>
                    </a:p>
                  </a:txBody>
                  <a:tcPr anchor="ctr">
                    <a:noFill/>
                  </a:tcPr>
                </a:tc>
                <a:extLst>
                  <a:ext uri="{0D108BD9-81ED-4DB2-BD59-A6C34878D82A}">
                    <a16:rowId xmlns:a16="http://schemas.microsoft.com/office/drawing/2014/main" val="179304599"/>
                  </a:ext>
                </a:extLst>
              </a:tr>
              <a:tr h="810322">
                <a:tc>
                  <a:txBody>
                    <a:bodyPr/>
                    <a:lstStyle/>
                    <a:p>
                      <a:pPr algn="ctr"/>
                      <a:r>
                        <a:rPr lang="zh-CN" altLang="en-US" sz="2000" b="1" baseline="0" dirty="0">
                          <a:solidFill>
                            <a:sysClr val="windowText" lastClr="000000"/>
                          </a:solidFill>
                          <a:latin typeface="Times New Roman" panose="02020603050405020304" pitchFamily="18" charset="0"/>
                          <a:ea typeface="仿宋" panose="02010609060101010101" pitchFamily="49" charset="-122"/>
                        </a:rPr>
                        <a:t>错失焦虑量表</a:t>
                      </a:r>
                      <a:r>
                        <a:rPr lang="en-US" altLang="zh-CN" sz="2000" b="1" baseline="0" dirty="0">
                          <a:solidFill>
                            <a:sysClr val="windowText" lastClr="000000"/>
                          </a:solidFill>
                          <a:latin typeface="Times New Roman" panose="02020603050405020304" pitchFamily="18" charset="0"/>
                          <a:ea typeface="仿宋" panose="02010609060101010101" pitchFamily="49" charset="-122"/>
                        </a:rPr>
                        <a:t>(8)</a:t>
                      </a:r>
                    </a:p>
                  </a:txBody>
                  <a:tcPr anchor="ctr">
                    <a:noFill/>
                  </a:tcPr>
                </a:tc>
                <a:tc>
                  <a:txBody>
                    <a:bodyPr/>
                    <a:lstStyle/>
                    <a:p>
                      <a:pPr algn="ctr"/>
                      <a:r>
                        <a:rPr lang="en-US" altLang="zh-CN" sz="2000" baseline="0" dirty="0">
                          <a:solidFill>
                            <a:sysClr val="windowText" lastClr="000000"/>
                          </a:solidFill>
                          <a:latin typeface="Times New Roman" panose="02020603050405020304" pitchFamily="18" charset="0"/>
                          <a:ea typeface="仿宋" panose="02010609060101010101" pitchFamily="49" charset="-122"/>
                        </a:rPr>
                        <a:t>0.26</a:t>
                      </a:r>
                      <a:endParaRPr lang="zh-CN" altLang="en-US" sz="2000" baseline="0" dirty="0">
                        <a:solidFill>
                          <a:sysClr val="windowText" lastClr="000000"/>
                        </a:solidFill>
                        <a:latin typeface="Times New Roman" panose="02020603050405020304" pitchFamily="18" charset="0"/>
                        <a:ea typeface="仿宋" panose="02010609060101010101" pitchFamily="49" charset="-122"/>
                      </a:endParaRPr>
                    </a:p>
                  </a:txBody>
                  <a:tcPr anchor="ctr">
                    <a:noFill/>
                  </a:tcPr>
                </a:tc>
                <a:extLst>
                  <a:ext uri="{0D108BD9-81ED-4DB2-BD59-A6C34878D82A}">
                    <a16:rowId xmlns:a16="http://schemas.microsoft.com/office/drawing/2014/main" val="3219965477"/>
                  </a:ext>
                </a:extLst>
              </a:tr>
              <a:tr h="810322">
                <a:tc>
                  <a:txBody>
                    <a:bodyPr/>
                    <a:lstStyle/>
                    <a:p>
                      <a:pPr algn="ctr"/>
                      <a:r>
                        <a:rPr lang="zh-CN" altLang="en-US" sz="2000" baseline="0" dirty="0">
                          <a:solidFill>
                            <a:sysClr val="windowText" lastClr="000000"/>
                          </a:solidFill>
                          <a:latin typeface="Times New Roman" panose="02020603050405020304" pitchFamily="18" charset="0"/>
                          <a:ea typeface="仿宋" panose="02010609060101010101" pitchFamily="49" charset="-122"/>
                        </a:rPr>
                        <a:t>主动控制感量表</a:t>
                      </a:r>
                      <a:r>
                        <a:rPr lang="en-US" altLang="zh-CN" sz="2000" baseline="0" dirty="0">
                          <a:solidFill>
                            <a:sysClr val="windowText" lastClr="000000"/>
                          </a:solidFill>
                          <a:latin typeface="Times New Roman" panose="02020603050405020304" pitchFamily="18" charset="0"/>
                          <a:ea typeface="仿宋" panose="02010609060101010101" pitchFamily="49" charset="-122"/>
                        </a:rPr>
                        <a:t>(9)</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2000" baseline="0" dirty="0">
                          <a:solidFill>
                            <a:sysClr val="windowText" lastClr="000000"/>
                          </a:solidFill>
                          <a:latin typeface="Times New Roman" panose="02020603050405020304" pitchFamily="18" charset="0"/>
                          <a:ea typeface="仿宋" panose="02010609060101010101" pitchFamily="49" charset="-122"/>
                        </a:rPr>
                        <a:t>0.12</a:t>
                      </a:r>
                      <a:endParaRPr lang="zh-CN" altLang="en-US" sz="2000" baseline="0" dirty="0">
                        <a:solidFill>
                          <a:sysClr val="windowText" lastClr="000000"/>
                        </a:solidFill>
                        <a:latin typeface="Times New Roman" panose="02020603050405020304" pitchFamily="18" charset="0"/>
                        <a:ea typeface="仿宋" panose="02010609060101010101" pitchFamily="49" charset="-122"/>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6977957"/>
                  </a:ext>
                </a:extLst>
              </a:tr>
            </a:tbl>
          </a:graphicData>
        </a:graphic>
      </p:graphicFrame>
      <p:sp>
        <p:nvSpPr>
          <p:cNvPr id="24" name="椭圆 23">
            <a:extLst>
              <a:ext uri="{FF2B5EF4-FFF2-40B4-BE49-F238E27FC236}">
                <a16:creationId xmlns:a16="http://schemas.microsoft.com/office/drawing/2014/main" id="{30E690E3-1318-B41E-3BAF-EAAF2999961B}"/>
              </a:ext>
            </a:extLst>
          </p:cNvPr>
          <p:cNvSpPr/>
          <p:nvPr/>
        </p:nvSpPr>
        <p:spPr>
          <a:xfrm>
            <a:off x="311822" y="1616104"/>
            <a:ext cx="411138" cy="4111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2</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25" name="椭圆 24">
            <a:extLst>
              <a:ext uri="{FF2B5EF4-FFF2-40B4-BE49-F238E27FC236}">
                <a16:creationId xmlns:a16="http://schemas.microsoft.com/office/drawing/2014/main" id="{F47D6EC2-860F-6D23-719C-C5D3BE457506}"/>
              </a:ext>
            </a:extLst>
          </p:cNvPr>
          <p:cNvSpPr/>
          <p:nvPr/>
        </p:nvSpPr>
        <p:spPr>
          <a:xfrm>
            <a:off x="311822" y="2547856"/>
            <a:ext cx="411138" cy="4111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3</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88224B64-009B-15F3-961D-B3ED273E7650}"/>
              </a:ext>
            </a:extLst>
          </p:cNvPr>
          <p:cNvSpPr/>
          <p:nvPr/>
        </p:nvSpPr>
        <p:spPr>
          <a:xfrm>
            <a:off x="311822" y="3479607"/>
            <a:ext cx="411138" cy="4111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4</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27" name="椭圆 26">
            <a:extLst>
              <a:ext uri="{FF2B5EF4-FFF2-40B4-BE49-F238E27FC236}">
                <a16:creationId xmlns:a16="http://schemas.microsoft.com/office/drawing/2014/main" id="{3B67E55C-43D8-691F-19D0-B8FB7A6DEAF2}"/>
              </a:ext>
            </a:extLst>
          </p:cNvPr>
          <p:cNvSpPr/>
          <p:nvPr/>
        </p:nvSpPr>
        <p:spPr>
          <a:xfrm>
            <a:off x="311818" y="4411354"/>
            <a:ext cx="411146" cy="411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5</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83182E66-0C7D-9BD5-3573-84BCE597C3F0}"/>
              </a:ext>
            </a:extLst>
          </p:cNvPr>
          <p:cNvSpPr/>
          <p:nvPr/>
        </p:nvSpPr>
        <p:spPr>
          <a:xfrm>
            <a:off x="256505" y="5287787"/>
            <a:ext cx="521772" cy="52183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6</a:t>
            </a:r>
            <a:endParaRPr lang="zh-CN" altLang="en-US" sz="2000" b="1" dirty="0">
              <a:latin typeface="微软雅黑" panose="020B0503020204020204" pitchFamily="34" charset="-122"/>
              <a:ea typeface="微软雅黑" panose="020B0503020204020204" pitchFamily="34" charset="-122"/>
            </a:endParaRPr>
          </a:p>
        </p:txBody>
      </p:sp>
      <p:sp>
        <p:nvSpPr>
          <p:cNvPr id="29" name="椭圆 28">
            <a:extLst>
              <a:ext uri="{FF2B5EF4-FFF2-40B4-BE49-F238E27FC236}">
                <a16:creationId xmlns:a16="http://schemas.microsoft.com/office/drawing/2014/main" id="{56E69166-574E-E0D2-A471-D86C76C68255}"/>
              </a:ext>
            </a:extLst>
          </p:cNvPr>
          <p:cNvSpPr/>
          <p:nvPr/>
        </p:nvSpPr>
        <p:spPr>
          <a:xfrm>
            <a:off x="311820" y="684352"/>
            <a:ext cx="411140" cy="411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1</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80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txBox="1"/>
          <p:nvPr/>
        </p:nvSpPr>
        <p:spPr>
          <a:xfrm rot="5400000">
            <a:off x="2170486" y="1665881"/>
            <a:ext cx="1203748" cy="697536"/>
          </a:xfrm>
          <a:prstGeom prst="rect">
            <a:avLst/>
          </a:prstGeom>
          <a:noFill/>
        </p:spPr>
        <p:txBody>
          <a:bodyPr wrap="none" lIns="121917" tIns="60958" rIns="121917" bIns="60958" rtlCol="0">
            <a:spAutoFit/>
          </a:bodyPr>
          <a:lstStyle/>
          <a:p>
            <a:r>
              <a:rPr lang="zh-CN" altLang="en-US" sz="3700" b="1" dirty="0">
                <a:solidFill>
                  <a:schemeClr val="accent1"/>
                </a:solidFill>
                <a:latin typeface="微软雅黑" panose="020B0503020204020204" pitchFamily="34" charset="-122"/>
                <a:ea typeface="微软雅黑" panose="020B0503020204020204" pitchFamily="34" charset="-122"/>
              </a:rPr>
              <a:t>目录</a:t>
            </a:r>
          </a:p>
        </p:txBody>
      </p:sp>
      <p:sp>
        <p:nvSpPr>
          <p:cNvPr id="3" name="TextBox 13"/>
          <p:cNvSpPr txBox="1"/>
          <p:nvPr/>
        </p:nvSpPr>
        <p:spPr>
          <a:xfrm rot="5400000">
            <a:off x="1309097" y="3835038"/>
            <a:ext cx="2926528" cy="697536"/>
          </a:xfrm>
          <a:prstGeom prst="rect">
            <a:avLst/>
          </a:prstGeom>
          <a:noFill/>
        </p:spPr>
        <p:txBody>
          <a:bodyPr wrap="none" lIns="121917" tIns="60958" rIns="121917" bIns="60958" rtlCol="0">
            <a:spAutoFit/>
          </a:bodyPr>
          <a:lstStyle/>
          <a:p>
            <a:r>
              <a:rPr lang="en-US" altLang="zh-CN" sz="3700" b="1" dirty="0">
                <a:solidFill>
                  <a:schemeClr val="tx2"/>
                </a:solidFill>
                <a:latin typeface="微软雅黑" panose="020B0503020204020204" pitchFamily="34" charset="-122"/>
                <a:ea typeface="微软雅黑" panose="020B0503020204020204" pitchFamily="34" charset="-122"/>
              </a:rPr>
              <a:t>CONTE</a:t>
            </a:r>
            <a:r>
              <a:rPr lang="en-US" altLang="zh-CN" sz="3700" b="1" dirty="0">
                <a:solidFill>
                  <a:schemeClr val="bg1"/>
                </a:solidFill>
                <a:latin typeface="微软雅黑" panose="020B0503020204020204" pitchFamily="34" charset="-122"/>
                <a:ea typeface="微软雅黑" panose="020B0503020204020204" pitchFamily="34" charset="-122"/>
              </a:rPr>
              <a:t>NTS</a:t>
            </a:r>
            <a:endParaRPr lang="zh-CN" altLang="en-US" sz="37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301989" y="0"/>
            <a:ext cx="0" cy="6858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041104" y="959777"/>
            <a:ext cx="521772" cy="5218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endParaRPr>
          </a:p>
        </p:txBody>
      </p:sp>
      <p:sp>
        <p:nvSpPr>
          <p:cNvPr id="9" name="TextBox 19"/>
          <p:cNvSpPr txBox="1"/>
          <p:nvPr/>
        </p:nvSpPr>
        <p:spPr>
          <a:xfrm>
            <a:off x="5221965" y="997561"/>
            <a:ext cx="4743917" cy="446272"/>
          </a:xfrm>
          <a:prstGeom prst="rect">
            <a:avLst/>
          </a:prstGeom>
          <a:noFill/>
        </p:spPr>
        <p:txBody>
          <a:bodyPr wrap="square" lIns="121917" tIns="60958" rIns="121917" bIns="60958" rtlCol="0">
            <a:spAutoFit/>
          </a:bodyPr>
          <a:lstStyle/>
          <a:p>
            <a:r>
              <a:rPr lang="zh-CN" altLang="en-US" sz="2100" b="1" dirty="0">
                <a:solidFill>
                  <a:schemeClr val="accent1"/>
                </a:solidFill>
                <a:latin typeface="微软雅黑" panose="020B0503020204020204" pitchFamily="34" charset="-122"/>
                <a:ea typeface="微软雅黑" panose="020B0503020204020204" pitchFamily="34" charset="-122"/>
              </a:rPr>
              <a:t>编制过程概览</a:t>
            </a:r>
            <a:endParaRPr lang="zh-CN" altLang="en-US" sz="15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椭圆 5"/>
          <p:cNvSpPr/>
          <p:nvPr/>
        </p:nvSpPr>
        <p:spPr>
          <a:xfrm>
            <a:off x="4041105" y="1789081"/>
            <a:ext cx="521772" cy="5218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10" name="TextBox 20"/>
          <p:cNvSpPr txBox="1"/>
          <p:nvPr/>
        </p:nvSpPr>
        <p:spPr>
          <a:xfrm>
            <a:off x="5221966" y="1826865"/>
            <a:ext cx="4743917" cy="446272"/>
          </a:xfrm>
          <a:prstGeom prst="rect">
            <a:avLst/>
          </a:prstGeom>
          <a:noFill/>
        </p:spPr>
        <p:txBody>
          <a:bodyPr wrap="square" lIns="121917" tIns="60958" rIns="121917" bIns="60958" rtlCol="0">
            <a:spAutoFit/>
          </a:bodyPr>
          <a:lstStyle/>
          <a:p>
            <a:r>
              <a:rPr lang="zh-CN" altLang="en-US" sz="2100" b="1" dirty="0">
                <a:solidFill>
                  <a:schemeClr val="accent1"/>
                </a:solidFill>
                <a:latin typeface="微软雅黑" panose="020B0503020204020204" pitchFamily="34" charset="-122"/>
                <a:ea typeface="微软雅黑" panose="020B0503020204020204" pitchFamily="34" charset="-122"/>
              </a:rPr>
              <a:t>条目概览</a:t>
            </a:r>
            <a:endParaRPr lang="zh-CN" altLang="en-US" sz="15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椭圆 6"/>
          <p:cNvSpPr/>
          <p:nvPr/>
        </p:nvSpPr>
        <p:spPr>
          <a:xfrm>
            <a:off x="4041105" y="2618385"/>
            <a:ext cx="521772" cy="5218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endParaRPr>
          </a:p>
        </p:txBody>
      </p:sp>
      <p:sp>
        <p:nvSpPr>
          <p:cNvPr id="11" name="TextBox 21"/>
          <p:cNvSpPr txBox="1"/>
          <p:nvPr/>
        </p:nvSpPr>
        <p:spPr>
          <a:xfrm>
            <a:off x="5221966" y="2656169"/>
            <a:ext cx="4743917" cy="446272"/>
          </a:xfrm>
          <a:prstGeom prst="rect">
            <a:avLst/>
          </a:prstGeom>
          <a:noFill/>
        </p:spPr>
        <p:txBody>
          <a:bodyPr wrap="square" lIns="121917" tIns="60958" rIns="121917" bIns="60958" rtlCol="0">
            <a:spAutoFit/>
          </a:bodyPr>
          <a:lstStyle/>
          <a:p>
            <a:r>
              <a:rPr lang="zh-CN" altLang="en-US" sz="2100" b="1" dirty="0">
                <a:solidFill>
                  <a:schemeClr val="accent1"/>
                </a:solidFill>
                <a:latin typeface="微软雅黑" panose="020B0503020204020204" pitchFamily="34" charset="-122"/>
                <a:ea typeface="微软雅黑" panose="020B0503020204020204" pitchFamily="34" charset="-122"/>
              </a:rPr>
              <a:t>探索性因素分析</a:t>
            </a:r>
            <a:endParaRPr lang="zh-CN" altLang="en-US" sz="15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椭圆 7"/>
          <p:cNvSpPr/>
          <p:nvPr/>
        </p:nvSpPr>
        <p:spPr>
          <a:xfrm>
            <a:off x="4041105" y="3447689"/>
            <a:ext cx="521772" cy="5218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4</a:t>
            </a:r>
            <a:endParaRPr lang="zh-CN" altLang="en-US" sz="2000" b="1" dirty="0">
              <a:latin typeface="微软雅黑" panose="020B0503020204020204" pitchFamily="34" charset="-122"/>
              <a:ea typeface="微软雅黑" panose="020B0503020204020204" pitchFamily="34" charset="-122"/>
            </a:endParaRPr>
          </a:p>
        </p:txBody>
      </p:sp>
      <p:sp>
        <p:nvSpPr>
          <p:cNvPr id="13" name="TextBox 21">
            <a:extLst>
              <a:ext uri="{FF2B5EF4-FFF2-40B4-BE49-F238E27FC236}">
                <a16:creationId xmlns:a16="http://schemas.microsoft.com/office/drawing/2014/main" id="{F6CB9616-E40D-275D-3C9B-AAFACCBA8A4F}"/>
              </a:ext>
            </a:extLst>
          </p:cNvPr>
          <p:cNvSpPr txBox="1"/>
          <p:nvPr/>
        </p:nvSpPr>
        <p:spPr>
          <a:xfrm>
            <a:off x="5230058" y="3485995"/>
            <a:ext cx="4743917" cy="446272"/>
          </a:xfrm>
          <a:prstGeom prst="rect">
            <a:avLst/>
          </a:prstGeom>
          <a:noFill/>
        </p:spPr>
        <p:txBody>
          <a:bodyPr wrap="square" lIns="121917" tIns="60958" rIns="121917" bIns="60958" rtlCol="0">
            <a:spAutoFit/>
          </a:bodyPr>
          <a:lstStyle/>
          <a:p>
            <a:r>
              <a:rPr lang="zh-CN" altLang="en-US" sz="2100" b="1" dirty="0">
                <a:solidFill>
                  <a:schemeClr val="accent1"/>
                </a:solidFill>
                <a:latin typeface="微软雅黑" panose="020B0503020204020204" pitchFamily="34" charset="-122"/>
                <a:ea typeface="微软雅黑" panose="020B0503020204020204" pitchFamily="34" charset="-122"/>
              </a:rPr>
              <a:t>信效度检验</a:t>
            </a:r>
            <a:endParaRPr lang="zh-CN" altLang="en-US" sz="15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TextBox 21">
            <a:extLst>
              <a:ext uri="{FF2B5EF4-FFF2-40B4-BE49-F238E27FC236}">
                <a16:creationId xmlns:a16="http://schemas.microsoft.com/office/drawing/2014/main" id="{ED154A0D-9CF8-C61E-DBC6-9130FFE9D53C}"/>
              </a:ext>
            </a:extLst>
          </p:cNvPr>
          <p:cNvSpPr txBox="1"/>
          <p:nvPr/>
        </p:nvSpPr>
        <p:spPr>
          <a:xfrm>
            <a:off x="5230058" y="4315821"/>
            <a:ext cx="4743917" cy="446272"/>
          </a:xfrm>
          <a:prstGeom prst="rect">
            <a:avLst/>
          </a:prstGeom>
          <a:noFill/>
        </p:spPr>
        <p:txBody>
          <a:bodyPr wrap="square" lIns="121917" tIns="60958" rIns="121917" bIns="60958" rtlCol="0">
            <a:spAutoFit/>
          </a:bodyPr>
          <a:lstStyle/>
          <a:p>
            <a:r>
              <a:rPr lang="zh-CN" altLang="en-US" sz="2100" b="1" dirty="0">
                <a:solidFill>
                  <a:schemeClr val="accent1"/>
                </a:solidFill>
                <a:latin typeface="微软雅黑" panose="020B0503020204020204" pitchFamily="34" charset="-122"/>
                <a:ea typeface="微软雅黑" panose="020B0503020204020204" pitchFamily="34" charset="-122"/>
              </a:rPr>
              <a:t>验证性因素分析</a:t>
            </a:r>
            <a:endParaRPr lang="zh-CN" altLang="en-US" sz="15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椭圆 16">
            <a:extLst>
              <a:ext uri="{FF2B5EF4-FFF2-40B4-BE49-F238E27FC236}">
                <a16:creationId xmlns:a16="http://schemas.microsoft.com/office/drawing/2014/main" id="{01FA2B60-4702-A244-E5B9-879812D8B43F}"/>
              </a:ext>
            </a:extLst>
          </p:cNvPr>
          <p:cNvSpPr/>
          <p:nvPr/>
        </p:nvSpPr>
        <p:spPr>
          <a:xfrm>
            <a:off x="4041105" y="4276993"/>
            <a:ext cx="521772" cy="5218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2" name="TextBox 22"/>
          <p:cNvSpPr txBox="1"/>
          <p:nvPr/>
        </p:nvSpPr>
        <p:spPr>
          <a:xfrm>
            <a:off x="5221965" y="5144082"/>
            <a:ext cx="4743917" cy="446272"/>
          </a:xfrm>
          <a:prstGeom prst="rect">
            <a:avLst/>
          </a:prstGeom>
          <a:noFill/>
        </p:spPr>
        <p:txBody>
          <a:bodyPr wrap="square" lIns="121917" tIns="60958" rIns="121917" bIns="60958" rtlCol="0">
            <a:spAutoFit/>
          </a:bodyPr>
          <a:lstStyle/>
          <a:p>
            <a:r>
              <a:rPr lang="zh-CN" altLang="en-US" sz="2100" b="1" dirty="0">
                <a:solidFill>
                  <a:schemeClr val="accent1"/>
                </a:solidFill>
                <a:latin typeface="微软雅黑" panose="020B0503020204020204" pitchFamily="34" charset="-122"/>
                <a:ea typeface="微软雅黑" panose="020B0503020204020204" pitchFamily="34" charset="-122"/>
              </a:rPr>
              <a:t>人群划分 </a:t>
            </a:r>
            <a:r>
              <a:rPr lang="en-US" altLang="zh-CN" sz="2100" b="1" dirty="0">
                <a:solidFill>
                  <a:schemeClr val="accent1"/>
                </a:solidFill>
                <a:latin typeface="微软雅黑" panose="020B0503020204020204" pitchFamily="34" charset="-122"/>
                <a:ea typeface="微软雅黑" panose="020B0503020204020204" pitchFamily="34" charset="-122"/>
              </a:rPr>
              <a:t>&amp;</a:t>
            </a:r>
            <a:r>
              <a:rPr lang="zh-CN" altLang="en-US" sz="2100" b="1" dirty="0">
                <a:solidFill>
                  <a:schemeClr val="accent1"/>
                </a:solidFill>
                <a:latin typeface="微软雅黑" panose="020B0503020204020204" pitchFamily="34" charset="-122"/>
                <a:ea typeface="微软雅黑" panose="020B0503020204020204" pitchFamily="34" charset="-122"/>
              </a:rPr>
              <a:t> 人格特质</a:t>
            </a:r>
            <a:endParaRPr lang="zh-CN" altLang="en-US" sz="15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椭圆 17">
            <a:extLst>
              <a:ext uri="{FF2B5EF4-FFF2-40B4-BE49-F238E27FC236}">
                <a16:creationId xmlns:a16="http://schemas.microsoft.com/office/drawing/2014/main" id="{4DF4D06D-E195-677E-591B-A7F545994D6E}"/>
              </a:ext>
            </a:extLst>
          </p:cNvPr>
          <p:cNvSpPr/>
          <p:nvPr/>
        </p:nvSpPr>
        <p:spPr>
          <a:xfrm>
            <a:off x="4041105" y="5106298"/>
            <a:ext cx="521772" cy="5218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6</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B9179-B9DF-6C76-BAF8-03BCF7FD6ADE}"/>
            </a:ext>
          </a:extLst>
        </p:cNvPr>
        <p:cNvGrpSpPr/>
        <p:nvPr/>
      </p:nvGrpSpPr>
      <p:grpSpPr>
        <a:xfrm>
          <a:off x="0" y="0"/>
          <a:ext cx="0" cy="0"/>
          <a:chOff x="0" y="0"/>
          <a:chExt cx="0" cy="0"/>
        </a:xfrm>
      </p:grpSpPr>
      <p:sp>
        <p:nvSpPr>
          <p:cNvPr id="16" name="标题 15">
            <a:extLst>
              <a:ext uri="{FF2B5EF4-FFF2-40B4-BE49-F238E27FC236}">
                <a16:creationId xmlns:a16="http://schemas.microsoft.com/office/drawing/2014/main" id="{00A39750-2F58-5F23-E908-6835199B3328}"/>
              </a:ext>
            </a:extLst>
          </p:cNvPr>
          <p:cNvSpPr>
            <a:spLocks noGrp="1"/>
          </p:cNvSpPr>
          <p:nvPr>
            <p:ph type="title"/>
          </p:nvPr>
        </p:nvSpPr>
        <p:spPr/>
        <p:txBody>
          <a:bodyPr/>
          <a:lstStyle/>
          <a:p>
            <a:r>
              <a:rPr lang="en-US" altLang="zh-CN" dirty="0"/>
              <a:t>6.</a:t>
            </a:r>
            <a:r>
              <a:rPr lang="zh-CN" altLang="en-US" dirty="0"/>
              <a:t> 人格特质</a:t>
            </a:r>
          </a:p>
        </p:txBody>
      </p:sp>
      <p:cxnSp>
        <p:nvCxnSpPr>
          <p:cNvPr id="17" name="直接连接符 3">
            <a:extLst>
              <a:ext uri="{FF2B5EF4-FFF2-40B4-BE49-F238E27FC236}">
                <a16:creationId xmlns:a16="http://schemas.microsoft.com/office/drawing/2014/main" id="{3BE614A9-18D0-4643-3F5F-51A13329AF31}"/>
              </a:ext>
            </a:extLst>
          </p:cNvPr>
          <p:cNvCxnSpPr/>
          <p:nvPr/>
        </p:nvCxnSpPr>
        <p:spPr>
          <a:xfrm>
            <a:off x="517389" y="0"/>
            <a:ext cx="0" cy="6858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102F3D8C-4D5F-4466-CD2B-FE99A2B8661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11527" y="1361622"/>
            <a:ext cx="5178501" cy="5168999"/>
          </a:xfrm>
          <a:prstGeom prst="rect">
            <a:avLst/>
          </a:prstGeom>
        </p:spPr>
      </p:pic>
      <p:sp>
        <p:nvSpPr>
          <p:cNvPr id="6" name="文本框 5">
            <a:extLst>
              <a:ext uri="{FF2B5EF4-FFF2-40B4-BE49-F238E27FC236}">
                <a16:creationId xmlns:a16="http://schemas.microsoft.com/office/drawing/2014/main" id="{3F8375B8-F6D8-1C66-9111-6F65B2D91C6E}"/>
              </a:ext>
            </a:extLst>
          </p:cNvPr>
          <p:cNvSpPr txBox="1"/>
          <p:nvPr/>
        </p:nvSpPr>
        <p:spPr>
          <a:xfrm>
            <a:off x="5051546" y="961512"/>
            <a:ext cx="2424062" cy="400110"/>
          </a:xfrm>
          <a:prstGeom prst="rect">
            <a:avLst/>
          </a:prstGeom>
          <a:noFill/>
        </p:spPr>
        <p:txBody>
          <a:bodyPr wrap="none" rtlCol="0">
            <a:spAutoFit/>
          </a:bodyPr>
          <a:lstStyle/>
          <a:p>
            <a:r>
              <a:rPr kumimoji="1" lang="zh-CN" altLang="en-US" sz="2000" dirty="0">
                <a:latin typeface="Times New Roman" panose="02020603050405020304" pitchFamily="18" charset="0"/>
                <a:ea typeface="微软雅黑" panose="020B0503020204020204" pitchFamily="34" charset="-122"/>
              </a:rPr>
              <a:t>正式实验（</a:t>
            </a:r>
            <a:r>
              <a:rPr kumimoji="1" lang="en-US" altLang="zh-CN" sz="2000" i="1" dirty="0">
                <a:latin typeface="Times New Roman" panose="02020603050405020304" pitchFamily="18" charset="0"/>
                <a:ea typeface="微软雅黑" panose="020B0503020204020204" pitchFamily="34" charset="-122"/>
              </a:rPr>
              <a:t>N</a:t>
            </a:r>
            <a:r>
              <a:rPr kumimoji="1" lang="en-US" altLang="zh-CN" sz="2000" dirty="0">
                <a:latin typeface="Times New Roman" panose="02020603050405020304" pitchFamily="18" charset="0"/>
                <a:ea typeface="微软雅黑" panose="020B0503020204020204" pitchFamily="34" charset="-122"/>
              </a:rPr>
              <a:t>=120</a:t>
            </a:r>
            <a:r>
              <a:rPr kumimoji="1" lang="zh-CN" altLang="en-US" sz="2000" dirty="0">
                <a:latin typeface="Times New Roman" panose="02020603050405020304" pitchFamily="18" charset="0"/>
                <a:ea typeface="微软雅黑" panose="020B0503020204020204" pitchFamily="34" charset="-122"/>
              </a:rPr>
              <a:t>）</a:t>
            </a:r>
          </a:p>
        </p:txBody>
      </p:sp>
      <p:sp>
        <p:nvSpPr>
          <p:cNvPr id="7" name="椭圆 6">
            <a:extLst>
              <a:ext uri="{FF2B5EF4-FFF2-40B4-BE49-F238E27FC236}">
                <a16:creationId xmlns:a16="http://schemas.microsoft.com/office/drawing/2014/main" id="{A92AD456-7677-AE5D-247B-26FAC470FE1C}"/>
              </a:ext>
            </a:extLst>
          </p:cNvPr>
          <p:cNvSpPr/>
          <p:nvPr/>
        </p:nvSpPr>
        <p:spPr>
          <a:xfrm>
            <a:off x="311822" y="1616104"/>
            <a:ext cx="411138" cy="4111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2</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A05BC5FB-1C31-205C-BC40-CC2896A0E12A}"/>
              </a:ext>
            </a:extLst>
          </p:cNvPr>
          <p:cNvSpPr/>
          <p:nvPr/>
        </p:nvSpPr>
        <p:spPr>
          <a:xfrm>
            <a:off x="311822" y="2547856"/>
            <a:ext cx="411138" cy="4111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3</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a16="http://schemas.microsoft.com/office/drawing/2014/main" id="{A4C4C67D-A5E9-76ED-9A4D-255176C5AF03}"/>
              </a:ext>
            </a:extLst>
          </p:cNvPr>
          <p:cNvSpPr/>
          <p:nvPr/>
        </p:nvSpPr>
        <p:spPr>
          <a:xfrm>
            <a:off x="311822" y="3479607"/>
            <a:ext cx="411138" cy="4111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4</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2BBF58DB-22CD-0642-F7A8-61C6690E6F19}"/>
              </a:ext>
            </a:extLst>
          </p:cNvPr>
          <p:cNvSpPr/>
          <p:nvPr/>
        </p:nvSpPr>
        <p:spPr>
          <a:xfrm>
            <a:off x="311818" y="4411354"/>
            <a:ext cx="411146" cy="411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5</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1" name="椭圆 10">
            <a:extLst>
              <a:ext uri="{FF2B5EF4-FFF2-40B4-BE49-F238E27FC236}">
                <a16:creationId xmlns:a16="http://schemas.microsoft.com/office/drawing/2014/main" id="{B9B1DC26-ADAB-5664-536A-6334624AF2B5}"/>
              </a:ext>
            </a:extLst>
          </p:cNvPr>
          <p:cNvSpPr/>
          <p:nvPr/>
        </p:nvSpPr>
        <p:spPr>
          <a:xfrm>
            <a:off x="256505" y="5287787"/>
            <a:ext cx="521772" cy="52183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6</a:t>
            </a:r>
            <a:endParaRPr lang="zh-CN" altLang="en-US" sz="2000" b="1" dirty="0">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D24F5485-BE45-F06F-41D5-996A47506B59}"/>
              </a:ext>
            </a:extLst>
          </p:cNvPr>
          <p:cNvSpPr/>
          <p:nvPr/>
        </p:nvSpPr>
        <p:spPr>
          <a:xfrm>
            <a:off x="311820" y="684352"/>
            <a:ext cx="411140" cy="411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1</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2024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7A1D1-AF1A-E389-3EDB-FC12C9DAB189}"/>
            </a:ext>
          </a:extLst>
        </p:cNvPr>
        <p:cNvGrpSpPr/>
        <p:nvPr/>
      </p:nvGrpSpPr>
      <p:grpSpPr>
        <a:xfrm>
          <a:off x="0" y="0"/>
          <a:ext cx="0" cy="0"/>
          <a:chOff x="0" y="0"/>
          <a:chExt cx="0" cy="0"/>
        </a:xfrm>
      </p:grpSpPr>
      <p:sp>
        <p:nvSpPr>
          <p:cNvPr id="16" name="标题 15">
            <a:extLst>
              <a:ext uri="{FF2B5EF4-FFF2-40B4-BE49-F238E27FC236}">
                <a16:creationId xmlns:a16="http://schemas.microsoft.com/office/drawing/2014/main" id="{A9D8B365-4EFC-D320-3C4A-68BF45C3228D}"/>
              </a:ext>
            </a:extLst>
          </p:cNvPr>
          <p:cNvSpPr>
            <a:spLocks noGrp="1"/>
          </p:cNvSpPr>
          <p:nvPr>
            <p:ph type="title"/>
          </p:nvPr>
        </p:nvSpPr>
        <p:spPr/>
        <p:txBody>
          <a:bodyPr/>
          <a:lstStyle/>
          <a:p>
            <a:r>
              <a:rPr lang="en-US" altLang="zh-CN" dirty="0"/>
              <a:t>6.</a:t>
            </a:r>
            <a:r>
              <a:rPr lang="zh-CN" altLang="en-US" dirty="0"/>
              <a:t> 人格特质</a:t>
            </a:r>
          </a:p>
        </p:txBody>
      </p:sp>
      <p:cxnSp>
        <p:nvCxnSpPr>
          <p:cNvPr id="17" name="直接连接符 3">
            <a:extLst>
              <a:ext uri="{FF2B5EF4-FFF2-40B4-BE49-F238E27FC236}">
                <a16:creationId xmlns:a16="http://schemas.microsoft.com/office/drawing/2014/main" id="{765D38AD-0933-C678-3A5C-B3A3A51132AB}"/>
              </a:ext>
            </a:extLst>
          </p:cNvPr>
          <p:cNvCxnSpPr/>
          <p:nvPr/>
        </p:nvCxnSpPr>
        <p:spPr>
          <a:xfrm>
            <a:off x="517389" y="0"/>
            <a:ext cx="0" cy="6858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489148B-7DE0-16EB-9C3F-4B1B05D96519}"/>
              </a:ext>
            </a:extLst>
          </p:cNvPr>
          <p:cNvSpPr txBox="1"/>
          <p:nvPr/>
        </p:nvSpPr>
        <p:spPr>
          <a:xfrm>
            <a:off x="1725752" y="1234760"/>
            <a:ext cx="9386159" cy="707886"/>
          </a:xfrm>
          <a:prstGeom prst="rect">
            <a:avLst/>
          </a:prstGeom>
          <a:noFill/>
        </p:spPr>
        <p:txBody>
          <a:bodyPr wrap="none" rtlCol="0">
            <a:spAutoFit/>
          </a:bodyPr>
          <a:lstStyle/>
          <a:p>
            <a:r>
              <a:rPr kumimoji="1" lang="en-US" altLang="zh-CN" sz="2000" b="1" dirty="0">
                <a:latin typeface="Times New Roman" panose="02020603050405020304" pitchFamily="18" charset="0"/>
                <a:ea typeface="仿宋" panose="02010609060101010101" pitchFamily="49" charset="-122"/>
              </a:rPr>
              <a:t>Y</a:t>
            </a:r>
            <a:r>
              <a:rPr kumimoji="1" lang="zh-CN" altLang="en-US" sz="2000" dirty="0">
                <a:latin typeface="Times New Roman" panose="02020603050405020304" pitchFamily="18" charset="0"/>
                <a:ea typeface="仿宋" panose="02010609060101010101" pitchFamily="49" charset="-122"/>
              </a:rPr>
              <a:t>：量表总分    </a:t>
            </a:r>
            <a:r>
              <a:rPr kumimoji="1" lang="en-US" altLang="zh-CN" sz="2000" b="1" dirty="0">
                <a:latin typeface="Times New Roman" panose="02020603050405020304" pitchFamily="18" charset="0"/>
                <a:ea typeface="仿宋" panose="02010609060101010101" pitchFamily="49" charset="-122"/>
              </a:rPr>
              <a:t>X</a:t>
            </a:r>
            <a:r>
              <a:rPr kumimoji="1" lang="zh-CN" altLang="en-US" sz="2000" dirty="0">
                <a:latin typeface="Times New Roman" panose="02020603050405020304" pitchFamily="18" charset="0"/>
                <a:ea typeface="仿宋" panose="02010609060101010101" pitchFamily="49" charset="-122"/>
              </a:rPr>
              <a:t>：</a:t>
            </a:r>
            <a:r>
              <a:rPr kumimoji="1" lang="en-US" altLang="zh-CN" sz="2000" dirty="0">
                <a:latin typeface="Times New Roman" panose="02020603050405020304" pitchFamily="18" charset="0"/>
                <a:ea typeface="仿宋" panose="02010609060101010101" pitchFamily="49" charset="-122"/>
              </a:rPr>
              <a:t>Sex,</a:t>
            </a:r>
            <a:r>
              <a:rPr kumimoji="1" lang="zh-CN" altLang="en-US" sz="2000" dirty="0">
                <a:latin typeface="Times New Roman" panose="02020603050405020304" pitchFamily="18" charset="0"/>
                <a:ea typeface="仿宋" panose="02010609060101010101" pitchFamily="49" charset="-122"/>
              </a:rPr>
              <a:t> </a:t>
            </a:r>
            <a:r>
              <a:rPr kumimoji="1" lang="en-US" altLang="zh-CN" sz="2000" dirty="0">
                <a:latin typeface="Times New Roman" panose="02020603050405020304" pitchFamily="18" charset="0"/>
                <a:ea typeface="仿宋" panose="02010609060101010101" pitchFamily="49" charset="-122"/>
              </a:rPr>
              <a:t>Age,</a:t>
            </a:r>
            <a:r>
              <a:rPr kumimoji="1" lang="zh-CN" altLang="en-US" sz="2000" dirty="0">
                <a:latin typeface="Times New Roman" panose="02020603050405020304" pitchFamily="18" charset="0"/>
                <a:ea typeface="仿宋" panose="02010609060101010101" pitchFamily="49" charset="-122"/>
              </a:rPr>
              <a:t> </a:t>
            </a:r>
            <a:r>
              <a:rPr kumimoji="1" lang="en-US" altLang="zh-CN" sz="2000" dirty="0">
                <a:latin typeface="Times New Roman" panose="02020603050405020304" pitchFamily="18" charset="0"/>
                <a:ea typeface="仿宋" panose="02010609060101010101" pitchFamily="49" charset="-122"/>
              </a:rPr>
              <a:t>Experience,</a:t>
            </a:r>
            <a:r>
              <a:rPr kumimoji="1" lang="zh-CN" altLang="en-US" sz="2000" dirty="0">
                <a:latin typeface="Times New Roman" panose="02020603050405020304" pitchFamily="18" charset="0"/>
                <a:ea typeface="仿宋" panose="02010609060101010101" pitchFamily="49" charset="-122"/>
              </a:rPr>
              <a:t> </a:t>
            </a:r>
            <a:r>
              <a:rPr kumimoji="1" lang="en-US" altLang="zh-CN" sz="2000" i="1" dirty="0">
                <a:latin typeface="Times New Roman" panose="02020603050405020304" pitchFamily="18" charset="0"/>
                <a:ea typeface="仿宋" panose="02010609060101010101" pitchFamily="49" charset="-122"/>
              </a:rPr>
              <a:t>GSES</a:t>
            </a:r>
            <a:r>
              <a:rPr kumimoji="1" lang="en-US" altLang="zh-CN" sz="2000" dirty="0">
                <a:latin typeface="Times New Roman" panose="02020603050405020304" pitchFamily="18" charset="0"/>
                <a:ea typeface="仿宋" panose="02010609060101010101" pitchFamily="49" charset="-122"/>
              </a:rPr>
              <a:t>, </a:t>
            </a:r>
            <a:r>
              <a:rPr kumimoji="1" lang="en-US" altLang="zh-CN" sz="2000" i="1" dirty="0" err="1">
                <a:latin typeface="Times New Roman" panose="02020603050405020304" pitchFamily="18" charset="0"/>
                <a:ea typeface="仿宋" panose="02010609060101010101" pitchFamily="49" charset="-122"/>
              </a:rPr>
              <a:t>FoMOs_information</a:t>
            </a:r>
            <a:r>
              <a:rPr kumimoji="1" lang="en-US" altLang="zh-CN" sz="2000" dirty="0">
                <a:latin typeface="Times New Roman" panose="02020603050405020304" pitchFamily="18" charset="0"/>
                <a:ea typeface="仿宋" panose="02010609060101010101" pitchFamily="49" charset="-122"/>
              </a:rPr>
              <a:t>, </a:t>
            </a:r>
            <a:r>
              <a:rPr kumimoji="1" lang="en-US" altLang="zh-CN" sz="2000" dirty="0" err="1">
                <a:latin typeface="Times New Roman" panose="02020603050405020304" pitchFamily="18" charset="0"/>
                <a:ea typeface="仿宋" panose="02010609060101010101" pitchFamily="49" charset="-122"/>
              </a:rPr>
              <a:t>FoMOs_episode</a:t>
            </a:r>
            <a:endParaRPr kumimoji="1" lang="en-US" altLang="zh-CN" sz="2000" dirty="0">
              <a:latin typeface="Times New Roman" panose="02020603050405020304" pitchFamily="18" charset="0"/>
              <a:ea typeface="仿宋" panose="02010609060101010101" pitchFamily="49" charset="-122"/>
            </a:endParaRPr>
          </a:p>
          <a:p>
            <a:r>
              <a:rPr kumimoji="1" lang="en-US" altLang="zh-CN" sz="2000" b="1" dirty="0">
                <a:latin typeface="Times New Roman" panose="02020603050405020304" pitchFamily="18" charset="0"/>
                <a:ea typeface="仿宋" panose="02010609060101010101" pitchFamily="49" charset="-122"/>
              </a:rPr>
              <a:t>Method</a:t>
            </a:r>
            <a:r>
              <a:rPr kumimoji="1" lang="zh-CN" altLang="en-US" sz="2000" dirty="0">
                <a:latin typeface="Times New Roman" panose="02020603050405020304" pitchFamily="18" charset="0"/>
                <a:ea typeface="仿宋" panose="02010609060101010101" pitchFamily="49" charset="-122"/>
              </a:rPr>
              <a:t>：</a:t>
            </a:r>
            <a:r>
              <a:rPr kumimoji="1" lang="en-US" altLang="zh-CN" sz="2000" dirty="0" err="1">
                <a:latin typeface="Times New Roman" panose="02020603050405020304" pitchFamily="18" charset="0"/>
                <a:ea typeface="仿宋" panose="02010609060101010101" pitchFamily="49" charset="-122"/>
              </a:rPr>
              <a:t>xgb</a:t>
            </a:r>
            <a:r>
              <a:rPr kumimoji="1" lang="en-US" altLang="zh-CN" sz="2000" dirty="0">
                <a:latin typeface="Times New Roman" panose="02020603050405020304" pitchFamily="18" charset="0"/>
                <a:ea typeface="仿宋" panose="02010609060101010101" pitchFamily="49" charset="-122"/>
              </a:rPr>
              <a:t>-regression</a:t>
            </a:r>
            <a:r>
              <a:rPr kumimoji="1" lang="zh-CN" altLang="en-US" sz="2000" dirty="0">
                <a:latin typeface="Times New Roman" panose="02020603050405020304" pitchFamily="18" charset="0"/>
                <a:ea typeface="仿宋" panose="02010609060101010101" pitchFamily="49" charset="-122"/>
              </a:rPr>
              <a:t>      </a:t>
            </a:r>
            <a:r>
              <a:rPr kumimoji="1" lang="en-US" altLang="zh-CN" sz="2000" b="1" dirty="0">
                <a:latin typeface="Times New Roman" panose="02020603050405020304" pitchFamily="18" charset="0"/>
                <a:ea typeface="仿宋" panose="02010609060101010101" pitchFamily="49" charset="-122"/>
              </a:rPr>
              <a:t>Train/Test</a:t>
            </a:r>
            <a:r>
              <a:rPr kumimoji="1" lang="zh-CN" altLang="en-US" sz="2000" dirty="0">
                <a:latin typeface="Times New Roman" panose="02020603050405020304" pitchFamily="18" charset="0"/>
                <a:ea typeface="仿宋" panose="02010609060101010101" pitchFamily="49" charset="-122"/>
              </a:rPr>
              <a:t>：</a:t>
            </a:r>
            <a:r>
              <a:rPr kumimoji="1" lang="en-US" altLang="zh-CN" sz="2000" dirty="0">
                <a:latin typeface="Times New Roman" panose="02020603050405020304" pitchFamily="18" charset="0"/>
                <a:ea typeface="仿宋" panose="02010609060101010101" pitchFamily="49" charset="-122"/>
              </a:rPr>
              <a:t>0.8</a:t>
            </a:r>
            <a:r>
              <a:rPr kumimoji="1" lang="zh-CN" altLang="en-US" sz="2000" dirty="0">
                <a:latin typeface="Times New Roman" panose="02020603050405020304" pitchFamily="18" charset="0"/>
                <a:ea typeface="仿宋" panose="02010609060101010101" pitchFamily="49" charset="-122"/>
              </a:rPr>
              <a:t> </a:t>
            </a:r>
            <a:r>
              <a:rPr kumimoji="1" lang="en-US" altLang="zh-CN" sz="2000" dirty="0">
                <a:latin typeface="Times New Roman" panose="02020603050405020304" pitchFamily="18" charset="0"/>
                <a:ea typeface="仿宋" panose="02010609060101010101" pitchFamily="49" charset="-122"/>
              </a:rPr>
              <a:t>/</a:t>
            </a:r>
            <a:r>
              <a:rPr kumimoji="1" lang="zh-CN" altLang="en-US" sz="2000" dirty="0">
                <a:latin typeface="Times New Roman" panose="02020603050405020304" pitchFamily="18" charset="0"/>
                <a:ea typeface="仿宋" panose="02010609060101010101" pitchFamily="49" charset="-122"/>
              </a:rPr>
              <a:t> </a:t>
            </a:r>
            <a:r>
              <a:rPr kumimoji="1" lang="en-US" altLang="zh-CN" sz="2000" dirty="0">
                <a:latin typeface="Times New Roman" panose="02020603050405020304" pitchFamily="18" charset="0"/>
                <a:ea typeface="仿宋" panose="02010609060101010101" pitchFamily="49" charset="-122"/>
              </a:rPr>
              <a:t>0.2</a:t>
            </a:r>
            <a:r>
              <a:rPr kumimoji="1" lang="zh-CN" altLang="en-US" sz="2000" dirty="0">
                <a:latin typeface="Times New Roman" panose="02020603050405020304" pitchFamily="18" charset="0"/>
                <a:ea typeface="仿宋" panose="02010609060101010101" pitchFamily="49" charset="-122"/>
              </a:rPr>
              <a:t>     </a:t>
            </a:r>
            <a:r>
              <a:rPr kumimoji="1" lang="en-US" altLang="zh-CN" sz="2000" b="1" dirty="0">
                <a:latin typeface="Times New Roman" panose="02020603050405020304" pitchFamily="18" charset="0"/>
                <a:ea typeface="仿宋" panose="02010609060101010101" pitchFamily="49" charset="-122"/>
              </a:rPr>
              <a:t>Seed</a:t>
            </a:r>
            <a:r>
              <a:rPr kumimoji="1" lang="zh-CN" altLang="en-US" sz="2000" dirty="0">
                <a:latin typeface="Times New Roman" panose="02020603050405020304" pitchFamily="18" charset="0"/>
                <a:ea typeface="仿宋" panose="02010609060101010101" pitchFamily="49" charset="-122"/>
              </a:rPr>
              <a:t>：</a:t>
            </a:r>
            <a:r>
              <a:rPr kumimoji="1" lang="en-US" altLang="zh-CN" sz="2000" dirty="0">
                <a:latin typeface="Times New Roman" panose="02020603050405020304" pitchFamily="18" charset="0"/>
                <a:ea typeface="仿宋" panose="02010609060101010101" pitchFamily="49" charset="-122"/>
              </a:rPr>
              <a:t>123</a:t>
            </a:r>
          </a:p>
        </p:txBody>
      </p:sp>
      <p:pic>
        <p:nvPicPr>
          <p:cNvPr id="9" name="图片 8">
            <a:extLst>
              <a:ext uri="{FF2B5EF4-FFF2-40B4-BE49-F238E27FC236}">
                <a16:creationId xmlns:a16="http://schemas.microsoft.com/office/drawing/2014/main" id="{D03DFCCA-67DE-7E2D-2216-231C1A43B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277" y="2082620"/>
            <a:ext cx="4648634" cy="3748531"/>
          </a:xfrm>
          <a:prstGeom prst="rect">
            <a:avLst/>
          </a:prstGeom>
        </p:spPr>
      </p:pic>
      <p:pic>
        <p:nvPicPr>
          <p:cNvPr id="11" name="图片 10">
            <a:extLst>
              <a:ext uri="{FF2B5EF4-FFF2-40B4-BE49-F238E27FC236}">
                <a16:creationId xmlns:a16="http://schemas.microsoft.com/office/drawing/2014/main" id="{A5D84C4F-04EB-AD28-F50A-4BAB28403B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5752" y="2232001"/>
            <a:ext cx="4682815" cy="3577625"/>
          </a:xfrm>
          <a:prstGeom prst="rect">
            <a:avLst/>
          </a:prstGeom>
        </p:spPr>
      </p:pic>
      <p:sp>
        <p:nvSpPr>
          <p:cNvPr id="13" name="文本框 12">
            <a:extLst>
              <a:ext uri="{FF2B5EF4-FFF2-40B4-BE49-F238E27FC236}">
                <a16:creationId xmlns:a16="http://schemas.microsoft.com/office/drawing/2014/main" id="{9C18967C-9A4C-0996-19AE-CBA771C55FB1}"/>
              </a:ext>
            </a:extLst>
          </p:cNvPr>
          <p:cNvSpPr txBox="1"/>
          <p:nvPr/>
        </p:nvSpPr>
        <p:spPr>
          <a:xfrm>
            <a:off x="6869062" y="5831151"/>
            <a:ext cx="3366318" cy="369332"/>
          </a:xfrm>
          <a:prstGeom prst="rect">
            <a:avLst/>
          </a:prstGeom>
          <a:noFill/>
        </p:spPr>
        <p:txBody>
          <a:bodyPr wrap="square">
            <a:spAutoFit/>
          </a:bodyPr>
          <a:lstStyle/>
          <a:p>
            <a:r>
              <a:rPr lang="en" altLang="zh-CN" dirty="0" err="1">
                <a:latin typeface="Times New Roman" panose="02020603050405020304" pitchFamily="18" charset="0"/>
                <a:cs typeface="Times New Roman" panose="02020603050405020304" pitchFamily="18" charset="0"/>
              </a:rPr>
              <a:t>R_Squared</a:t>
            </a:r>
            <a:r>
              <a:rPr lang="en" altLang="zh-CN" dirty="0">
                <a:latin typeface="Times New Roman" panose="02020603050405020304" pitchFamily="18" charset="0"/>
                <a:cs typeface="Times New Roman" panose="02020603050405020304" pitchFamily="18" charset="0"/>
              </a:rPr>
              <a:t> Score : 0.109</a:t>
            </a:r>
            <a:endParaRPr lang="zh-CN" altLang="en-US" dirty="0">
              <a:latin typeface="Times New Roman" panose="02020603050405020304" pitchFamily="18" charset="0"/>
              <a:cs typeface="Times New Roman" panose="02020603050405020304" pitchFamily="18" charset="0"/>
            </a:endParaRPr>
          </a:p>
        </p:txBody>
      </p:sp>
      <p:sp>
        <p:nvSpPr>
          <p:cNvPr id="14" name="椭圆 13">
            <a:extLst>
              <a:ext uri="{FF2B5EF4-FFF2-40B4-BE49-F238E27FC236}">
                <a16:creationId xmlns:a16="http://schemas.microsoft.com/office/drawing/2014/main" id="{FAA9AE3B-ECF9-0C9C-7047-986F469C6F5B}"/>
              </a:ext>
            </a:extLst>
          </p:cNvPr>
          <p:cNvSpPr/>
          <p:nvPr/>
        </p:nvSpPr>
        <p:spPr>
          <a:xfrm>
            <a:off x="311822" y="1616104"/>
            <a:ext cx="411138" cy="4111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2</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BB4704D7-F5FC-CA66-4968-46460A79E849}"/>
              </a:ext>
            </a:extLst>
          </p:cNvPr>
          <p:cNvSpPr/>
          <p:nvPr/>
        </p:nvSpPr>
        <p:spPr>
          <a:xfrm>
            <a:off x="311822" y="2547856"/>
            <a:ext cx="411138" cy="4111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3</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24" name="椭圆 23">
            <a:extLst>
              <a:ext uri="{FF2B5EF4-FFF2-40B4-BE49-F238E27FC236}">
                <a16:creationId xmlns:a16="http://schemas.microsoft.com/office/drawing/2014/main" id="{A5759B44-6120-ED2D-F335-F5EFE33AFA48}"/>
              </a:ext>
            </a:extLst>
          </p:cNvPr>
          <p:cNvSpPr/>
          <p:nvPr/>
        </p:nvSpPr>
        <p:spPr>
          <a:xfrm>
            <a:off x="311822" y="3479607"/>
            <a:ext cx="411138" cy="4111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4</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25" name="椭圆 24">
            <a:extLst>
              <a:ext uri="{FF2B5EF4-FFF2-40B4-BE49-F238E27FC236}">
                <a16:creationId xmlns:a16="http://schemas.microsoft.com/office/drawing/2014/main" id="{D7A3D53A-3448-D434-E084-C5EF3C7C0ECD}"/>
              </a:ext>
            </a:extLst>
          </p:cNvPr>
          <p:cNvSpPr/>
          <p:nvPr/>
        </p:nvSpPr>
        <p:spPr>
          <a:xfrm>
            <a:off x="311818" y="4411354"/>
            <a:ext cx="411146" cy="411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5</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39D28950-D6E7-B854-4032-E9506D659626}"/>
              </a:ext>
            </a:extLst>
          </p:cNvPr>
          <p:cNvSpPr/>
          <p:nvPr/>
        </p:nvSpPr>
        <p:spPr>
          <a:xfrm>
            <a:off x="256505" y="5287787"/>
            <a:ext cx="521772" cy="52183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6</a:t>
            </a:r>
            <a:endParaRPr lang="zh-CN" altLang="en-US" sz="2000" b="1" dirty="0">
              <a:latin typeface="微软雅黑" panose="020B0503020204020204" pitchFamily="34" charset="-122"/>
              <a:ea typeface="微软雅黑" panose="020B0503020204020204" pitchFamily="34" charset="-122"/>
            </a:endParaRPr>
          </a:p>
        </p:txBody>
      </p:sp>
      <p:sp>
        <p:nvSpPr>
          <p:cNvPr id="27" name="椭圆 26">
            <a:extLst>
              <a:ext uri="{FF2B5EF4-FFF2-40B4-BE49-F238E27FC236}">
                <a16:creationId xmlns:a16="http://schemas.microsoft.com/office/drawing/2014/main" id="{639F43FD-CC15-D55D-4A3D-161CE3A1B7BC}"/>
              </a:ext>
            </a:extLst>
          </p:cNvPr>
          <p:cNvSpPr/>
          <p:nvPr/>
        </p:nvSpPr>
        <p:spPr>
          <a:xfrm>
            <a:off x="311820" y="684352"/>
            <a:ext cx="411140" cy="411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1</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0415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5B2FE-621B-A258-868C-0E956C3124A7}"/>
            </a:ext>
          </a:extLst>
        </p:cNvPr>
        <p:cNvGrpSpPr/>
        <p:nvPr/>
      </p:nvGrpSpPr>
      <p:grpSpPr>
        <a:xfrm>
          <a:off x="0" y="0"/>
          <a:ext cx="0" cy="0"/>
          <a:chOff x="0" y="0"/>
          <a:chExt cx="0" cy="0"/>
        </a:xfrm>
      </p:grpSpPr>
      <p:sp>
        <p:nvSpPr>
          <p:cNvPr id="15" name="标题 15">
            <a:extLst>
              <a:ext uri="{FF2B5EF4-FFF2-40B4-BE49-F238E27FC236}">
                <a16:creationId xmlns:a16="http://schemas.microsoft.com/office/drawing/2014/main" id="{2E84FEB4-EA3B-5033-BDFF-BBF84BEB0136}"/>
              </a:ext>
            </a:extLst>
          </p:cNvPr>
          <p:cNvSpPr>
            <a:spLocks noGrp="1"/>
          </p:cNvSpPr>
          <p:nvPr>
            <p:ph type="title"/>
          </p:nvPr>
        </p:nvSpPr>
        <p:spPr>
          <a:xfrm>
            <a:off x="502674" y="495031"/>
            <a:ext cx="9780237" cy="619613"/>
          </a:xfrm>
        </p:spPr>
        <p:txBody>
          <a:bodyPr/>
          <a:lstStyle/>
          <a:p>
            <a:r>
              <a:rPr lang="zh-CN" altLang="en-US" b="1" dirty="0"/>
              <a:t>总结</a:t>
            </a:r>
          </a:p>
        </p:txBody>
      </p:sp>
      <p:sp>
        <p:nvSpPr>
          <p:cNvPr id="16" name="文本框 15">
            <a:extLst>
              <a:ext uri="{FF2B5EF4-FFF2-40B4-BE49-F238E27FC236}">
                <a16:creationId xmlns:a16="http://schemas.microsoft.com/office/drawing/2014/main" id="{C1929222-B550-1CD8-FCB6-4DC48B138821}"/>
              </a:ext>
            </a:extLst>
          </p:cNvPr>
          <p:cNvSpPr txBox="1"/>
          <p:nvPr/>
        </p:nvSpPr>
        <p:spPr>
          <a:xfrm>
            <a:off x="912361" y="1351827"/>
            <a:ext cx="8821573" cy="455189"/>
          </a:xfrm>
          <a:prstGeom prst="rect">
            <a:avLst/>
          </a:prstGeom>
          <a:noFill/>
        </p:spPr>
        <p:txBody>
          <a:bodyPr wrap="square" rtlCol="0">
            <a:spAutoFit/>
          </a:bodyPr>
          <a:lstStyle/>
          <a:p>
            <a:pPr>
              <a:lnSpc>
                <a:spcPct val="150000"/>
              </a:lnSpc>
            </a:pPr>
            <a:r>
              <a:rPr kumimoji="1" lang="zh-CN" altLang="en-US" dirty="0">
                <a:latin typeface="Times New Roman" panose="02020603050405020304" pitchFamily="18" charset="0"/>
                <a:ea typeface="仿宋" panose="02010609060101010101" pitchFamily="49" charset="-122"/>
              </a:rPr>
              <a:t>恋爱中的过度投入行为量表：过度牺牲（</a:t>
            </a:r>
            <a:r>
              <a:rPr kumimoji="1" lang="en-US" altLang="zh-CN" dirty="0">
                <a:latin typeface="Times New Roman" panose="02020603050405020304" pitchFamily="18" charset="0"/>
                <a:ea typeface="仿宋" panose="02010609060101010101" pitchFamily="49" charset="-122"/>
              </a:rPr>
              <a:t>4</a:t>
            </a:r>
            <a:r>
              <a:rPr kumimoji="1" lang="zh-CN" altLang="en-US" dirty="0">
                <a:latin typeface="Times New Roman" panose="02020603050405020304" pitchFamily="18" charset="0"/>
                <a:ea typeface="仿宋" panose="02010609060101010101" pitchFamily="49" charset="-122"/>
              </a:rPr>
              <a:t>）、纠缠挽回（</a:t>
            </a:r>
            <a:r>
              <a:rPr kumimoji="1" lang="en-US" altLang="zh-CN" dirty="0">
                <a:latin typeface="Times New Roman" panose="02020603050405020304" pitchFamily="18" charset="0"/>
                <a:ea typeface="仿宋" panose="02010609060101010101" pitchFamily="49" charset="-122"/>
              </a:rPr>
              <a:t>5</a:t>
            </a:r>
            <a:r>
              <a:rPr kumimoji="1" lang="zh-CN" altLang="en-US" dirty="0">
                <a:latin typeface="Times New Roman" panose="02020603050405020304" pitchFamily="18" charset="0"/>
                <a:ea typeface="仿宋" panose="02010609060101010101" pitchFamily="49" charset="-122"/>
              </a:rPr>
              <a:t>）、过度干涉（</a:t>
            </a:r>
            <a:r>
              <a:rPr kumimoji="1" lang="en-US" altLang="zh-CN" dirty="0">
                <a:latin typeface="Times New Roman" panose="02020603050405020304" pitchFamily="18" charset="0"/>
                <a:ea typeface="仿宋" panose="02010609060101010101" pitchFamily="49" charset="-122"/>
              </a:rPr>
              <a:t>4</a:t>
            </a:r>
            <a:r>
              <a:rPr kumimoji="1" lang="zh-CN" altLang="en-US" dirty="0">
                <a:latin typeface="Times New Roman" panose="02020603050405020304" pitchFamily="18" charset="0"/>
                <a:ea typeface="仿宋" panose="02010609060101010101" pitchFamily="49" charset="-122"/>
              </a:rPr>
              <a:t>）</a:t>
            </a:r>
            <a:endParaRPr kumimoji="1" lang="en-US" altLang="zh-CN" dirty="0">
              <a:latin typeface="Times New Roman" panose="02020603050405020304" pitchFamily="18" charset="0"/>
              <a:ea typeface="仿宋" panose="02010609060101010101" pitchFamily="49" charset="-122"/>
            </a:endParaRPr>
          </a:p>
        </p:txBody>
      </p:sp>
      <p:sp>
        <p:nvSpPr>
          <p:cNvPr id="19" name="文本框 18">
            <a:extLst>
              <a:ext uri="{FF2B5EF4-FFF2-40B4-BE49-F238E27FC236}">
                <a16:creationId xmlns:a16="http://schemas.microsoft.com/office/drawing/2014/main" id="{C7CD7D93-6330-5BA5-DE7D-C482C366E6B7}"/>
              </a:ext>
            </a:extLst>
          </p:cNvPr>
          <p:cNvSpPr txBox="1"/>
          <p:nvPr/>
        </p:nvSpPr>
        <p:spPr>
          <a:xfrm>
            <a:off x="912361" y="2144801"/>
            <a:ext cx="6550191" cy="369332"/>
          </a:xfrm>
          <a:prstGeom prst="rect">
            <a:avLst/>
          </a:prstGeom>
          <a:noFill/>
        </p:spPr>
        <p:txBody>
          <a:bodyPr wrap="none" rtlCol="0">
            <a:spAutoFit/>
          </a:bodyPr>
          <a:lstStyle/>
          <a:p>
            <a:r>
              <a:rPr kumimoji="1" lang="zh-CN" altLang="en-US" dirty="0">
                <a:latin typeface="Times New Roman" panose="02020603050405020304" pitchFamily="18" charset="0"/>
                <a:ea typeface="仿宋" panose="02010609060101010101" pitchFamily="49" charset="-122"/>
              </a:rPr>
              <a:t>内容效度、区分效度、汇聚效度较好，最外层的结构效度一般</a:t>
            </a:r>
          </a:p>
        </p:txBody>
      </p:sp>
      <p:sp>
        <p:nvSpPr>
          <p:cNvPr id="20" name="文本框 19">
            <a:extLst>
              <a:ext uri="{FF2B5EF4-FFF2-40B4-BE49-F238E27FC236}">
                <a16:creationId xmlns:a16="http://schemas.microsoft.com/office/drawing/2014/main" id="{F94E3BD6-3664-45CB-FAC0-D05BD8D25640}"/>
              </a:ext>
            </a:extLst>
          </p:cNvPr>
          <p:cNvSpPr txBox="1"/>
          <p:nvPr/>
        </p:nvSpPr>
        <p:spPr>
          <a:xfrm>
            <a:off x="912361" y="2851919"/>
            <a:ext cx="5262979" cy="369332"/>
          </a:xfrm>
          <a:prstGeom prst="rect">
            <a:avLst/>
          </a:prstGeom>
          <a:noFill/>
        </p:spPr>
        <p:txBody>
          <a:bodyPr wrap="none" rtlCol="0">
            <a:spAutoFit/>
          </a:bodyPr>
          <a:lstStyle/>
          <a:p>
            <a:r>
              <a:rPr kumimoji="1" lang="zh-CN" altLang="en-US" dirty="0">
                <a:latin typeface="Times New Roman" panose="02020603050405020304" pitchFamily="18" charset="0"/>
                <a:ea typeface="仿宋" panose="02010609060101010101" pitchFamily="49" charset="-122"/>
              </a:rPr>
              <a:t>三类人群：普通人、正常的恋爱脑、吓人的恋爱脑</a:t>
            </a:r>
          </a:p>
        </p:txBody>
      </p:sp>
      <p:sp>
        <p:nvSpPr>
          <p:cNvPr id="2" name="文本框 1">
            <a:extLst>
              <a:ext uri="{FF2B5EF4-FFF2-40B4-BE49-F238E27FC236}">
                <a16:creationId xmlns:a16="http://schemas.microsoft.com/office/drawing/2014/main" id="{2EEE6081-A90C-C375-FF3E-E30C46678BAF}"/>
              </a:ext>
            </a:extLst>
          </p:cNvPr>
          <p:cNvSpPr txBox="1"/>
          <p:nvPr/>
        </p:nvSpPr>
        <p:spPr>
          <a:xfrm>
            <a:off x="912361" y="3559037"/>
            <a:ext cx="2989986" cy="369332"/>
          </a:xfrm>
          <a:prstGeom prst="rect">
            <a:avLst/>
          </a:prstGeom>
          <a:noFill/>
        </p:spPr>
        <p:txBody>
          <a:bodyPr wrap="none" rtlCol="0">
            <a:spAutoFit/>
          </a:bodyPr>
          <a:lstStyle/>
          <a:p>
            <a:r>
              <a:rPr kumimoji="1" lang="en-US" altLang="zh-CN" dirty="0" err="1">
                <a:latin typeface="Times New Roman" panose="02020603050405020304" pitchFamily="18" charset="0"/>
                <a:ea typeface="仿宋" panose="02010609060101010101" pitchFamily="49" charset="-122"/>
              </a:rPr>
              <a:t>Chacracter.ai</a:t>
            </a:r>
            <a:r>
              <a:rPr kumimoji="1" lang="zh-CN" altLang="en-US" dirty="0">
                <a:latin typeface="Times New Roman" panose="02020603050405020304" pitchFamily="18" charset="0"/>
                <a:ea typeface="仿宋" panose="02010609060101010101" pitchFamily="49" charset="-122"/>
              </a:rPr>
              <a:t>表现的还算可以</a:t>
            </a:r>
          </a:p>
        </p:txBody>
      </p:sp>
      <p:sp>
        <p:nvSpPr>
          <p:cNvPr id="3" name="文本框 2">
            <a:extLst>
              <a:ext uri="{FF2B5EF4-FFF2-40B4-BE49-F238E27FC236}">
                <a16:creationId xmlns:a16="http://schemas.microsoft.com/office/drawing/2014/main" id="{07C38C6C-3371-3407-8031-FCA16E69604F}"/>
              </a:ext>
            </a:extLst>
          </p:cNvPr>
          <p:cNvSpPr txBox="1"/>
          <p:nvPr/>
        </p:nvSpPr>
        <p:spPr>
          <a:xfrm>
            <a:off x="912361" y="4656150"/>
            <a:ext cx="723275" cy="307777"/>
          </a:xfrm>
          <a:prstGeom prst="rect">
            <a:avLst/>
          </a:prstGeom>
          <a:noFill/>
        </p:spPr>
        <p:txBody>
          <a:bodyPr wrap="none" rtlCol="0">
            <a:spAutoFit/>
          </a:bodyPr>
          <a:lstStyle/>
          <a:p>
            <a:r>
              <a:rPr kumimoji="1" lang="zh-CN" altLang="en-US" sz="1400" dirty="0">
                <a:solidFill>
                  <a:schemeClr val="bg1"/>
                </a:solidFill>
                <a:latin typeface="Times New Roman" panose="02020603050405020304" pitchFamily="18" charset="0"/>
                <a:ea typeface="仿宋" panose="02010609060101010101" pitchFamily="49" charset="-122"/>
              </a:rPr>
              <a:t>不足：</a:t>
            </a:r>
            <a:endParaRPr kumimoji="1" lang="en-US" altLang="zh-CN" sz="1400" dirty="0">
              <a:solidFill>
                <a:schemeClr val="bg1"/>
              </a:solidFill>
              <a:latin typeface="Times New Roman" panose="02020603050405020304" pitchFamily="18" charset="0"/>
              <a:ea typeface="仿宋" panose="02010609060101010101" pitchFamily="49" charset="-122"/>
            </a:endParaRPr>
          </a:p>
        </p:txBody>
      </p:sp>
      <p:sp>
        <p:nvSpPr>
          <p:cNvPr id="4" name="文本框 3">
            <a:extLst>
              <a:ext uri="{FF2B5EF4-FFF2-40B4-BE49-F238E27FC236}">
                <a16:creationId xmlns:a16="http://schemas.microsoft.com/office/drawing/2014/main" id="{C77D5B0E-2DBC-CE4F-46FE-8C71B8A87587}"/>
              </a:ext>
            </a:extLst>
          </p:cNvPr>
          <p:cNvSpPr txBox="1"/>
          <p:nvPr/>
        </p:nvSpPr>
        <p:spPr>
          <a:xfrm>
            <a:off x="1138227" y="5101979"/>
            <a:ext cx="6098458" cy="307777"/>
          </a:xfrm>
          <a:prstGeom prst="rect">
            <a:avLst/>
          </a:prstGeom>
          <a:noFill/>
        </p:spPr>
        <p:txBody>
          <a:bodyPr wrap="square">
            <a:spAutoFit/>
          </a:bodyPr>
          <a:lstStyle/>
          <a:p>
            <a:r>
              <a:rPr kumimoji="1" lang="zh-CN" altLang="en-US" sz="1400" dirty="0">
                <a:solidFill>
                  <a:schemeClr val="bg1"/>
                </a:solidFill>
                <a:latin typeface="Times New Roman" panose="02020603050405020304" pitchFamily="18" charset="0"/>
                <a:ea typeface="仿宋" panose="02010609060101010101" pitchFamily="49" charset="-122"/>
              </a:rPr>
              <a:t>做</a:t>
            </a:r>
            <a:r>
              <a:rPr kumimoji="1" lang="en-US" altLang="zh-CN" sz="1400" dirty="0">
                <a:solidFill>
                  <a:schemeClr val="bg1"/>
                </a:solidFill>
                <a:latin typeface="Times New Roman" panose="02020603050405020304" pitchFamily="18" charset="0"/>
                <a:ea typeface="仿宋" panose="02010609060101010101" pitchFamily="49" charset="-122"/>
              </a:rPr>
              <a:t>CFA</a:t>
            </a:r>
            <a:r>
              <a:rPr kumimoji="1" lang="zh-CN" altLang="en-US" sz="1400" dirty="0">
                <a:solidFill>
                  <a:schemeClr val="bg1"/>
                </a:solidFill>
                <a:latin typeface="Times New Roman" panose="02020603050405020304" pitchFamily="18" charset="0"/>
                <a:ea typeface="仿宋" panose="02010609060101010101" pitchFamily="49" charset="-122"/>
              </a:rPr>
              <a:t>的被试量可能有点少</a:t>
            </a:r>
            <a:endParaRPr kumimoji="1" lang="en-US" altLang="zh-CN" sz="1400" dirty="0">
              <a:solidFill>
                <a:schemeClr val="bg1"/>
              </a:solidFill>
              <a:latin typeface="Times New Roman" panose="02020603050405020304" pitchFamily="18" charset="0"/>
              <a:ea typeface="仿宋" panose="02010609060101010101" pitchFamily="49" charset="-122"/>
            </a:endParaRPr>
          </a:p>
        </p:txBody>
      </p:sp>
      <p:sp>
        <p:nvSpPr>
          <p:cNvPr id="5" name="文本框 4">
            <a:extLst>
              <a:ext uri="{FF2B5EF4-FFF2-40B4-BE49-F238E27FC236}">
                <a16:creationId xmlns:a16="http://schemas.microsoft.com/office/drawing/2014/main" id="{FCCEB014-7C34-CB06-966C-024911327192}"/>
              </a:ext>
            </a:extLst>
          </p:cNvPr>
          <p:cNvSpPr txBox="1"/>
          <p:nvPr/>
        </p:nvSpPr>
        <p:spPr>
          <a:xfrm>
            <a:off x="1138227" y="5547808"/>
            <a:ext cx="9310138" cy="307777"/>
          </a:xfrm>
          <a:prstGeom prst="rect">
            <a:avLst/>
          </a:prstGeom>
          <a:noFill/>
        </p:spPr>
        <p:txBody>
          <a:bodyPr wrap="square">
            <a:spAutoFit/>
          </a:bodyPr>
          <a:lstStyle/>
          <a:p>
            <a:r>
              <a:rPr kumimoji="1" lang="zh-CN" altLang="en-US" sz="1400" dirty="0">
                <a:solidFill>
                  <a:schemeClr val="bg1"/>
                </a:solidFill>
                <a:latin typeface="Times New Roman" panose="02020603050405020304" pitchFamily="18" charset="0"/>
                <a:ea typeface="仿宋" panose="02010609060101010101" pitchFamily="49" charset="-122"/>
              </a:rPr>
              <a:t>实际过程中被试如何感知这些行为还是未知（过度投入？社会角色 </a:t>
            </a:r>
            <a:r>
              <a:rPr kumimoji="1" lang="en-US" altLang="zh-CN" sz="1400" dirty="0">
                <a:solidFill>
                  <a:schemeClr val="bg1"/>
                </a:solidFill>
                <a:latin typeface="Times New Roman" panose="02020603050405020304" pitchFamily="18" charset="0"/>
                <a:ea typeface="仿宋" panose="02010609060101010101" pitchFamily="49" charset="-122"/>
              </a:rPr>
              <a:t>or</a:t>
            </a:r>
            <a:r>
              <a:rPr kumimoji="1" lang="zh-CN" altLang="en-US" sz="1400" dirty="0">
                <a:solidFill>
                  <a:schemeClr val="bg1"/>
                </a:solidFill>
                <a:latin typeface="Times New Roman" panose="02020603050405020304" pitchFamily="18" charset="0"/>
                <a:ea typeface="仿宋" panose="02010609060101010101" pitchFamily="49" charset="-122"/>
              </a:rPr>
              <a:t> 被尊重？）</a:t>
            </a:r>
            <a:endParaRPr kumimoji="1" lang="en-US" altLang="zh-CN" sz="1400" dirty="0">
              <a:solidFill>
                <a:schemeClr val="bg1"/>
              </a:solidFill>
              <a:latin typeface="Times New Roman" panose="02020603050405020304" pitchFamily="18" charset="0"/>
              <a:ea typeface="仿宋" panose="02010609060101010101" pitchFamily="49" charset="-122"/>
            </a:endParaRPr>
          </a:p>
        </p:txBody>
      </p:sp>
      <p:sp>
        <p:nvSpPr>
          <p:cNvPr id="6" name="文本框 5">
            <a:extLst>
              <a:ext uri="{FF2B5EF4-FFF2-40B4-BE49-F238E27FC236}">
                <a16:creationId xmlns:a16="http://schemas.microsoft.com/office/drawing/2014/main" id="{2C6D2329-A3F0-042A-BD4A-31D0BB153187}"/>
              </a:ext>
            </a:extLst>
          </p:cNvPr>
          <p:cNvSpPr txBox="1"/>
          <p:nvPr/>
        </p:nvSpPr>
        <p:spPr>
          <a:xfrm>
            <a:off x="1138226" y="5993637"/>
            <a:ext cx="9780237" cy="307777"/>
          </a:xfrm>
          <a:prstGeom prst="rect">
            <a:avLst/>
          </a:prstGeom>
          <a:noFill/>
        </p:spPr>
        <p:txBody>
          <a:bodyPr wrap="square">
            <a:spAutoFit/>
          </a:bodyPr>
          <a:lstStyle/>
          <a:p>
            <a:r>
              <a:rPr kumimoji="1" lang="zh-CN" altLang="en-US" sz="1400" dirty="0">
                <a:solidFill>
                  <a:schemeClr val="bg1"/>
                </a:solidFill>
                <a:latin typeface="Times New Roman" panose="02020603050405020304" pitchFamily="18" charset="0"/>
                <a:ea typeface="仿宋" panose="02010609060101010101" pitchFamily="49" charset="-122"/>
              </a:rPr>
              <a:t>其实可以在预实验的问卷末尾加一题，请举出一个你认为的恋爱中过度投入行为</a:t>
            </a:r>
            <a:endParaRPr kumimoji="1" lang="en-US" altLang="zh-CN" sz="1400" dirty="0">
              <a:solidFill>
                <a:schemeClr val="bg1"/>
              </a:solidFill>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20698729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00716-87C7-1260-EBBB-186B7F52AD21}"/>
            </a:ext>
          </a:extLst>
        </p:cNvPr>
        <p:cNvGrpSpPr/>
        <p:nvPr/>
      </p:nvGrpSpPr>
      <p:grpSpPr>
        <a:xfrm>
          <a:off x="0" y="0"/>
          <a:ext cx="0" cy="0"/>
          <a:chOff x="0" y="0"/>
          <a:chExt cx="0" cy="0"/>
        </a:xfrm>
      </p:grpSpPr>
      <p:sp>
        <p:nvSpPr>
          <p:cNvPr id="15" name="标题 15">
            <a:extLst>
              <a:ext uri="{FF2B5EF4-FFF2-40B4-BE49-F238E27FC236}">
                <a16:creationId xmlns:a16="http://schemas.microsoft.com/office/drawing/2014/main" id="{A70DBAD5-86AD-35D8-58C5-B6239757B853}"/>
              </a:ext>
            </a:extLst>
          </p:cNvPr>
          <p:cNvSpPr>
            <a:spLocks noGrp="1"/>
          </p:cNvSpPr>
          <p:nvPr>
            <p:ph type="title"/>
          </p:nvPr>
        </p:nvSpPr>
        <p:spPr>
          <a:xfrm>
            <a:off x="502674" y="495031"/>
            <a:ext cx="9780237" cy="619613"/>
          </a:xfrm>
        </p:spPr>
        <p:txBody>
          <a:bodyPr/>
          <a:lstStyle/>
          <a:p>
            <a:r>
              <a:rPr lang="zh-CN" altLang="en-US" b="1" dirty="0"/>
              <a:t>总结</a:t>
            </a:r>
          </a:p>
        </p:txBody>
      </p:sp>
      <p:sp>
        <p:nvSpPr>
          <p:cNvPr id="16" name="文本框 15">
            <a:extLst>
              <a:ext uri="{FF2B5EF4-FFF2-40B4-BE49-F238E27FC236}">
                <a16:creationId xmlns:a16="http://schemas.microsoft.com/office/drawing/2014/main" id="{10B7987B-0DCE-85F3-B0BE-0A7ABBCAD841}"/>
              </a:ext>
            </a:extLst>
          </p:cNvPr>
          <p:cNvSpPr txBox="1"/>
          <p:nvPr/>
        </p:nvSpPr>
        <p:spPr>
          <a:xfrm>
            <a:off x="912361" y="1351827"/>
            <a:ext cx="8821573" cy="374590"/>
          </a:xfrm>
          <a:prstGeom prst="rect">
            <a:avLst/>
          </a:prstGeom>
          <a:noFill/>
        </p:spPr>
        <p:txBody>
          <a:bodyPr wrap="square" rtlCol="0">
            <a:spAutoFit/>
          </a:bodyPr>
          <a:lstStyle/>
          <a:p>
            <a:pPr>
              <a:lnSpc>
                <a:spcPct val="150000"/>
              </a:lnSpc>
            </a:pPr>
            <a:r>
              <a:rPr kumimoji="1" lang="zh-CN" altLang="en-US" sz="1400" dirty="0">
                <a:solidFill>
                  <a:schemeClr val="bg2">
                    <a:lumMod val="75000"/>
                  </a:schemeClr>
                </a:solidFill>
                <a:latin typeface="Times New Roman" panose="02020603050405020304" pitchFamily="18" charset="0"/>
                <a:ea typeface="仿宋" panose="02010609060101010101" pitchFamily="49" charset="-122"/>
              </a:rPr>
              <a:t>恋爱中的过度投入行为量表：</a:t>
            </a:r>
            <a:r>
              <a:rPr kumimoji="1" lang="zh-CN" altLang="en-US" sz="1400" dirty="0">
                <a:latin typeface="Times New Roman" panose="02020603050405020304" pitchFamily="18" charset="0"/>
                <a:ea typeface="仿宋" panose="02010609060101010101" pitchFamily="49" charset="-122"/>
              </a:rPr>
              <a:t>过度牺牲（</a:t>
            </a:r>
            <a:r>
              <a:rPr kumimoji="1" lang="en-US" altLang="zh-CN" sz="1400" dirty="0">
                <a:latin typeface="Times New Roman" panose="02020603050405020304" pitchFamily="18" charset="0"/>
                <a:ea typeface="仿宋" panose="02010609060101010101" pitchFamily="49" charset="-122"/>
              </a:rPr>
              <a:t>4</a:t>
            </a:r>
            <a:r>
              <a:rPr kumimoji="1" lang="zh-CN" altLang="en-US" sz="1400" dirty="0">
                <a:latin typeface="Times New Roman" panose="02020603050405020304" pitchFamily="18" charset="0"/>
                <a:ea typeface="仿宋" panose="02010609060101010101" pitchFamily="49" charset="-122"/>
              </a:rPr>
              <a:t>）、纠缠挽回（</a:t>
            </a:r>
            <a:r>
              <a:rPr kumimoji="1" lang="en-US" altLang="zh-CN" sz="1400" dirty="0">
                <a:latin typeface="Times New Roman" panose="02020603050405020304" pitchFamily="18" charset="0"/>
                <a:ea typeface="仿宋" panose="02010609060101010101" pitchFamily="49" charset="-122"/>
              </a:rPr>
              <a:t>5</a:t>
            </a:r>
            <a:r>
              <a:rPr kumimoji="1" lang="zh-CN" altLang="en-US" sz="1400" dirty="0">
                <a:latin typeface="Times New Roman" panose="02020603050405020304" pitchFamily="18" charset="0"/>
                <a:ea typeface="仿宋" panose="02010609060101010101" pitchFamily="49" charset="-122"/>
              </a:rPr>
              <a:t>）、过度干涉（</a:t>
            </a:r>
            <a:r>
              <a:rPr kumimoji="1" lang="en-US" altLang="zh-CN" sz="1400" dirty="0">
                <a:latin typeface="Times New Roman" panose="02020603050405020304" pitchFamily="18" charset="0"/>
                <a:ea typeface="仿宋" panose="02010609060101010101" pitchFamily="49" charset="-122"/>
              </a:rPr>
              <a:t>4</a:t>
            </a:r>
            <a:r>
              <a:rPr kumimoji="1" lang="zh-CN" altLang="en-US" sz="1400" dirty="0">
                <a:latin typeface="Times New Roman" panose="02020603050405020304" pitchFamily="18" charset="0"/>
                <a:ea typeface="仿宋" panose="02010609060101010101" pitchFamily="49" charset="-122"/>
              </a:rPr>
              <a:t>）</a:t>
            </a:r>
            <a:endParaRPr kumimoji="1" lang="en-US" altLang="zh-CN" sz="1400" dirty="0">
              <a:latin typeface="Times New Roman" panose="02020603050405020304" pitchFamily="18" charset="0"/>
              <a:ea typeface="仿宋" panose="02010609060101010101" pitchFamily="49" charset="-122"/>
            </a:endParaRPr>
          </a:p>
        </p:txBody>
      </p:sp>
      <p:sp>
        <p:nvSpPr>
          <p:cNvPr id="19" name="文本框 18">
            <a:extLst>
              <a:ext uri="{FF2B5EF4-FFF2-40B4-BE49-F238E27FC236}">
                <a16:creationId xmlns:a16="http://schemas.microsoft.com/office/drawing/2014/main" id="{2600AB27-3634-34CE-8115-C81CA48F5F43}"/>
              </a:ext>
            </a:extLst>
          </p:cNvPr>
          <p:cNvSpPr txBox="1"/>
          <p:nvPr/>
        </p:nvSpPr>
        <p:spPr>
          <a:xfrm>
            <a:off x="912361" y="1870528"/>
            <a:ext cx="5032147" cy="307777"/>
          </a:xfrm>
          <a:prstGeom prst="rect">
            <a:avLst/>
          </a:prstGeom>
          <a:noFill/>
        </p:spPr>
        <p:txBody>
          <a:bodyPr wrap="none" rtlCol="0">
            <a:spAutoFit/>
          </a:bodyPr>
          <a:lstStyle/>
          <a:p>
            <a:r>
              <a:rPr kumimoji="1" lang="zh-CN" altLang="en-US" sz="1400" dirty="0">
                <a:solidFill>
                  <a:schemeClr val="bg2">
                    <a:lumMod val="75000"/>
                  </a:schemeClr>
                </a:solidFill>
                <a:latin typeface="Times New Roman" panose="02020603050405020304" pitchFamily="18" charset="0"/>
                <a:ea typeface="仿宋" panose="02010609060101010101" pitchFamily="49" charset="-122"/>
              </a:rPr>
              <a:t>内容效度、区分效度、汇聚效度较好，最外层的结构效度一般</a:t>
            </a:r>
          </a:p>
        </p:txBody>
      </p:sp>
      <p:sp>
        <p:nvSpPr>
          <p:cNvPr id="20" name="文本框 19">
            <a:extLst>
              <a:ext uri="{FF2B5EF4-FFF2-40B4-BE49-F238E27FC236}">
                <a16:creationId xmlns:a16="http://schemas.microsoft.com/office/drawing/2014/main" id="{ADCEEE9B-8D86-BBE8-A01D-3AF619F9227E}"/>
              </a:ext>
            </a:extLst>
          </p:cNvPr>
          <p:cNvSpPr txBox="1"/>
          <p:nvPr/>
        </p:nvSpPr>
        <p:spPr>
          <a:xfrm>
            <a:off x="912361" y="2322416"/>
            <a:ext cx="4134465" cy="307777"/>
          </a:xfrm>
          <a:prstGeom prst="rect">
            <a:avLst/>
          </a:prstGeom>
          <a:noFill/>
        </p:spPr>
        <p:txBody>
          <a:bodyPr wrap="none" rtlCol="0">
            <a:spAutoFit/>
          </a:bodyPr>
          <a:lstStyle/>
          <a:p>
            <a:r>
              <a:rPr kumimoji="1" lang="zh-CN" altLang="en-US" sz="1400" dirty="0">
                <a:solidFill>
                  <a:schemeClr val="bg2">
                    <a:lumMod val="75000"/>
                  </a:schemeClr>
                </a:solidFill>
                <a:latin typeface="Times New Roman" panose="02020603050405020304" pitchFamily="18" charset="0"/>
                <a:ea typeface="仿宋" panose="02010609060101010101" pitchFamily="49" charset="-122"/>
              </a:rPr>
              <a:t>三类人群：普通人、正常的恋爱脑、吓人的恋爱脑</a:t>
            </a:r>
          </a:p>
        </p:txBody>
      </p:sp>
      <p:sp>
        <p:nvSpPr>
          <p:cNvPr id="21" name="文本框 20">
            <a:extLst>
              <a:ext uri="{FF2B5EF4-FFF2-40B4-BE49-F238E27FC236}">
                <a16:creationId xmlns:a16="http://schemas.microsoft.com/office/drawing/2014/main" id="{ECE2B1F2-41B3-F7A0-3CD8-26992A021BF5}"/>
              </a:ext>
            </a:extLst>
          </p:cNvPr>
          <p:cNvSpPr txBox="1"/>
          <p:nvPr/>
        </p:nvSpPr>
        <p:spPr>
          <a:xfrm>
            <a:off x="912361" y="3314022"/>
            <a:ext cx="877163" cy="369332"/>
          </a:xfrm>
          <a:prstGeom prst="rect">
            <a:avLst/>
          </a:prstGeom>
          <a:noFill/>
        </p:spPr>
        <p:txBody>
          <a:bodyPr wrap="none" rtlCol="0">
            <a:spAutoFit/>
          </a:bodyPr>
          <a:lstStyle/>
          <a:p>
            <a:r>
              <a:rPr kumimoji="1" lang="zh-CN" altLang="en-US" dirty="0">
                <a:latin typeface="Times New Roman" panose="02020603050405020304" pitchFamily="18" charset="0"/>
                <a:ea typeface="仿宋" panose="02010609060101010101" pitchFamily="49" charset="-122"/>
              </a:rPr>
              <a:t>不足：</a:t>
            </a:r>
            <a:endParaRPr kumimoji="1" lang="en-US" altLang="zh-CN" dirty="0">
              <a:latin typeface="Times New Roman" panose="02020603050405020304" pitchFamily="18" charset="0"/>
              <a:ea typeface="仿宋" panose="02010609060101010101" pitchFamily="49" charset="-122"/>
            </a:endParaRPr>
          </a:p>
        </p:txBody>
      </p:sp>
      <p:sp>
        <p:nvSpPr>
          <p:cNvPr id="23" name="文本框 22">
            <a:extLst>
              <a:ext uri="{FF2B5EF4-FFF2-40B4-BE49-F238E27FC236}">
                <a16:creationId xmlns:a16="http://schemas.microsoft.com/office/drawing/2014/main" id="{CE066C10-5042-F89C-9F53-3E0CA8306AD8}"/>
              </a:ext>
            </a:extLst>
          </p:cNvPr>
          <p:cNvSpPr txBox="1"/>
          <p:nvPr/>
        </p:nvSpPr>
        <p:spPr>
          <a:xfrm>
            <a:off x="1138226" y="3920537"/>
            <a:ext cx="11313749" cy="369332"/>
          </a:xfrm>
          <a:prstGeom prst="rect">
            <a:avLst/>
          </a:prstGeom>
          <a:noFill/>
        </p:spPr>
        <p:txBody>
          <a:bodyPr wrap="square">
            <a:spAutoFit/>
          </a:bodyPr>
          <a:lstStyle/>
          <a:p>
            <a:r>
              <a:rPr kumimoji="1" lang="zh-CN" altLang="en-US" dirty="0">
                <a:latin typeface="Times New Roman" panose="02020603050405020304" pitchFamily="18" charset="0"/>
                <a:ea typeface="仿宋" panose="02010609060101010101" pitchFamily="49" charset="-122"/>
              </a:rPr>
              <a:t>做</a:t>
            </a:r>
            <a:r>
              <a:rPr kumimoji="1" lang="en-US" altLang="zh-CN" dirty="0">
                <a:latin typeface="Times New Roman" panose="02020603050405020304" pitchFamily="18" charset="0"/>
                <a:ea typeface="仿宋" panose="02010609060101010101" pitchFamily="49" charset="-122"/>
              </a:rPr>
              <a:t>CFA</a:t>
            </a:r>
            <a:r>
              <a:rPr kumimoji="1" lang="zh-CN" altLang="en-US" dirty="0">
                <a:latin typeface="Times New Roman" panose="02020603050405020304" pitchFamily="18" charset="0"/>
                <a:ea typeface="仿宋" panose="02010609060101010101" pitchFamily="49" charset="-122"/>
              </a:rPr>
              <a:t>的被试量可能有点少，且收据收集方法必然导致各实验间被试的重叠</a:t>
            </a:r>
            <a:endParaRPr kumimoji="1" lang="en-US" altLang="zh-CN" dirty="0">
              <a:latin typeface="Times New Roman" panose="02020603050405020304" pitchFamily="18" charset="0"/>
              <a:ea typeface="仿宋" panose="02010609060101010101" pitchFamily="49" charset="-122"/>
            </a:endParaRPr>
          </a:p>
        </p:txBody>
      </p:sp>
      <p:sp>
        <p:nvSpPr>
          <p:cNvPr id="24" name="文本框 23">
            <a:extLst>
              <a:ext uri="{FF2B5EF4-FFF2-40B4-BE49-F238E27FC236}">
                <a16:creationId xmlns:a16="http://schemas.microsoft.com/office/drawing/2014/main" id="{3D22227C-7166-1942-5F14-FAA78718AB2D}"/>
              </a:ext>
            </a:extLst>
          </p:cNvPr>
          <p:cNvSpPr txBox="1"/>
          <p:nvPr/>
        </p:nvSpPr>
        <p:spPr>
          <a:xfrm>
            <a:off x="1138227" y="4474535"/>
            <a:ext cx="9310138" cy="369332"/>
          </a:xfrm>
          <a:prstGeom prst="rect">
            <a:avLst/>
          </a:prstGeom>
          <a:noFill/>
        </p:spPr>
        <p:txBody>
          <a:bodyPr wrap="square">
            <a:spAutoFit/>
          </a:bodyPr>
          <a:lstStyle/>
          <a:p>
            <a:r>
              <a:rPr kumimoji="1" lang="zh-CN" altLang="en-US" dirty="0">
                <a:latin typeface="Times New Roman" panose="02020603050405020304" pitchFamily="18" charset="0"/>
                <a:ea typeface="仿宋" panose="02010609060101010101" pitchFamily="49" charset="-122"/>
              </a:rPr>
              <a:t>实际过程中被试如何感知这些行为还是未知（过度投入？社会角色 </a:t>
            </a:r>
            <a:r>
              <a:rPr kumimoji="1" lang="en-US" altLang="zh-CN" dirty="0">
                <a:latin typeface="Times New Roman" panose="02020603050405020304" pitchFamily="18" charset="0"/>
                <a:ea typeface="仿宋" panose="02010609060101010101" pitchFamily="49" charset="-122"/>
              </a:rPr>
              <a:t>or</a:t>
            </a:r>
            <a:r>
              <a:rPr kumimoji="1" lang="zh-CN" altLang="en-US" dirty="0">
                <a:latin typeface="Times New Roman" panose="02020603050405020304" pitchFamily="18" charset="0"/>
                <a:ea typeface="仿宋" panose="02010609060101010101" pitchFamily="49" charset="-122"/>
              </a:rPr>
              <a:t> 被尊重？）</a:t>
            </a:r>
            <a:endParaRPr kumimoji="1" lang="en-US" altLang="zh-CN" dirty="0">
              <a:latin typeface="Times New Roman" panose="02020603050405020304" pitchFamily="18" charset="0"/>
              <a:ea typeface="仿宋" panose="02010609060101010101" pitchFamily="49" charset="-122"/>
            </a:endParaRPr>
          </a:p>
        </p:txBody>
      </p:sp>
      <p:sp>
        <p:nvSpPr>
          <p:cNvPr id="25" name="文本框 24">
            <a:extLst>
              <a:ext uri="{FF2B5EF4-FFF2-40B4-BE49-F238E27FC236}">
                <a16:creationId xmlns:a16="http://schemas.microsoft.com/office/drawing/2014/main" id="{860ECC60-9A36-6E01-0328-FD131022DE9D}"/>
              </a:ext>
            </a:extLst>
          </p:cNvPr>
          <p:cNvSpPr txBox="1"/>
          <p:nvPr/>
        </p:nvSpPr>
        <p:spPr>
          <a:xfrm>
            <a:off x="1138226" y="5025042"/>
            <a:ext cx="9780237" cy="369332"/>
          </a:xfrm>
          <a:prstGeom prst="rect">
            <a:avLst/>
          </a:prstGeom>
          <a:noFill/>
        </p:spPr>
        <p:txBody>
          <a:bodyPr wrap="square">
            <a:spAutoFit/>
          </a:bodyPr>
          <a:lstStyle/>
          <a:p>
            <a:r>
              <a:rPr kumimoji="1" lang="zh-CN" altLang="en-US" dirty="0">
                <a:latin typeface="Times New Roman" panose="02020603050405020304" pitchFamily="18" charset="0"/>
                <a:ea typeface="仿宋" panose="02010609060101010101" pitchFamily="49" charset="-122"/>
              </a:rPr>
              <a:t>其实可以在预实验的问卷末尾加一题，请举出一个你认为的恋爱中过度投入行为</a:t>
            </a:r>
            <a:endParaRPr kumimoji="1" lang="en-US" altLang="zh-CN" dirty="0">
              <a:latin typeface="Times New Roman" panose="02020603050405020304" pitchFamily="18" charset="0"/>
              <a:ea typeface="仿宋" panose="02010609060101010101" pitchFamily="49" charset="-122"/>
            </a:endParaRPr>
          </a:p>
        </p:txBody>
      </p:sp>
      <p:sp>
        <p:nvSpPr>
          <p:cNvPr id="2" name="文本框 1">
            <a:extLst>
              <a:ext uri="{FF2B5EF4-FFF2-40B4-BE49-F238E27FC236}">
                <a16:creationId xmlns:a16="http://schemas.microsoft.com/office/drawing/2014/main" id="{AF5D5542-38AC-76E4-AFB5-CD5EF96BF7F0}"/>
              </a:ext>
            </a:extLst>
          </p:cNvPr>
          <p:cNvSpPr txBox="1"/>
          <p:nvPr/>
        </p:nvSpPr>
        <p:spPr>
          <a:xfrm>
            <a:off x="912360" y="2774304"/>
            <a:ext cx="3083169" cy="307777"/>
          </a:xfrm>
          <a:prstGeom prst="rect">
            <a:avLst/>
          </a:prstGeom>
          <a:noFill/>
        </p:spPr>
        <p:txBody>
          <a:bodyPr wrap="square" rtlCol="0">
            <a:spAutoFit/>
          </a:bodyPr>
          <a:lstStyle/>
          <a:p>
            <a:r>
              <a:rPr kumimoji="1" lang="en-US" altLang="zh-CN" sz="1400" dirty="0" err="1">
                <a:solidFill>
                  <a:schemeClr val="bg2">
                    <a:lumMod val="75000"/>
                  </a:schemeClr>
                </a:solidFill>
                <a:latin typeface="Times New Roman" panose="02020603050405020304" pitchFamily="18" charset="0"/>
                <a:ea typeface="仿宋" panose="02010609060101010101" pitchFamily="49" charset="-122"/>
              </a:rPr>
              <a:t>Chacracter.ai</a:t>
            </a:r>
            <a:r>
              <a:rPr kumimoji="1" lang="zh-CN" altLang="en-US" sz="1400" dirty="0">
                <a:solidFill>
                  <a:schemeClr val="bg2">
                    <a:lumMod val="75000"/>
                  </a:schemeClr>
                </a:solidFill>
                <a:latin typeface="Times New Roman" panose="02020603050405020304" pitchFamily="18" charset="0"/>
                <a:ea typeface="仿宋" panose="02010609060101010101" pitchFamily="49" charset="-122"/>
              </a:rPr>
              <a:t>表现的还算可以</a:t>
            </a:r>
          </a:p>
        </p:txBody>
      </p:sp>
    </p:spTree>
    <p:extLst>
      <p:ext uri="{BB962C8B-B14F-4D97-AF65-F5344CB8AC3E}">
        <p14:creationId xmlns:p14="http://schemas.microsoft.com/office/powerpoint/2010/main" val="42295683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9B84E-B982-B1BB-4BD0-C02D7B18C494}"/>
            </a:ext>
          </a:extLst>
        </p:cNvPr>
        <p:cNvGrpSpPr/>
        <p:nvPr/>
      </p:nvGrpSpPr>
      <p:grpSpPr>
        <a:xfrm>
          <a:off x="0" y="0"/>
          <a:ext cx="0" cy="0"/>
          <a:chOff x="0" y="0"/>
          <a:chExt cx="0" cy="0"/>
        </a:xfrm>
      </p:grpSpPr>
      <p:sp>
        <p:nvSpPr>
          <p:cNvPr id="11" name="PA_矩形 3">
            <a:extLst>
              <a:ext uri="{FF2B5EF4-FFF2-40B4-BE49-F238E27FC236}">
                <a16:creationId xmlns:a16="http://schemas.microsoft.com/office/drawing/2014/main" id="{01590058-3F01-1FFA-4EF5-F9BB2C501D52}"/>
              </a:ext>
            </a:extLst>
          </p:cNvPr>
          <p:cNvSpPr txBox="1">
            <a:spLocks noChangeArrowheads="1"/>
          </p:cNvSpPr>
          <p:nvPr>
            <p:custDataLst>
              <p:tags r:id="rId1"/>
            </p:custDataLst>
          </p:nvPr>
        </p:nvSpPr>
        <p:spPr bwMode="auto">
          <a:xfrm>
            <a:off x="3456961" y="2199270"/>
            <a:ext cx="6325541" cy="958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4" tIns="45702" rIns="91404" bIns="45702"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4800" b="1" dirty="0">
                <a:solidFill>
                  <a:srgbClr val="3D5B70"/>
                </a:solidFill>
                <a:latin typeface="XINGKAI SC LIGHT" panose="02010600040101010101" pitchFamily="2" charset="-122"/>
                <a:ea typeface="XINGKAI SC LIGHT" panose="02010600040101010101" pitchFamily="2" charset="-122"/>
              </a:rPr>
              <a:t>恳请批评指正</a:t>
            </a:r>
          </a:p>
        </p:txBody>
      </p:sp>
      <p:sp>
        <p:nvSpPr>
          <p:cNvPr id="5" name="文本框 4">
            <a:extLst>
              <a:ext uri="{FF2B5EF4-FFF2-40B4-BE49-F238E27FC236}">
                <a16:creationId xmlns:a16="http://schemas.microsoft.com/office/drawing/2014/main" id="{6F80F5FB-20E6-8E5D-2008-449CCB795FC2}"/>
              </a:ext>
            </a:extLst>
          </p:cNvPr>
          <p:cNvSpPr txBox="1"/>
          <p:nvPr/>
        </p:nvSpPr>
        <p:spPr>
          <a:xfrm>
            <a:off x="5919019" y="3415972"/>
            <a:ext cx="2723823" cy="369332"/>
          </a:xfrm>
          <a:prstGeom prst="rect">
            <a:avLst/>
          </a:prstGeom>
          <a:noFill/>
        </p:spPr>
        <p:txBody>
          <a:bodyPr wrap="none" rtlCol="0">
            <a:spAutoFit/>
          </a:bodyPr>
          <a:lstStyle/>
          <a:p>
            <a:r>
              <a:rPr kumimoji="1" lang="en-US" altLang="zh-CN" dirty="0">
                <a:solidFill>
                  <a:srgbClr val="3E5A70"/>
                </a:solidFill>
                <a:latin typeface="FangSong" panose="02010609060101010101" pitchFamily="49" charset="-122"/>
                <a:ea typeface="FangSong" panose="02010609060101010101" pitchFamily="49" charset="-122"/>
              </a:rPr>
              <a:t>——</a:t>
            </a:r>
            <a:r>
              <a:rPr kumimoji="1" lang="zh-CN" altLang="en-US" dirty="0">
                <a:solidFill>
                  <a:srgbClr val="3E5A70"/>
                </a:solidFill>
                <a:latin typeface="FangSong" panose="02010609060101010101" pitchFamily="49" charset="-122"/>
                <a:ea typeface="FangSong" panose="02010609060101010101" pitchFamily="49" charset="-122"/>
              </a:rPr>
              <a:t> 心理测量 第四小组</a:t>
            </a:r>
          </a:p>
        </p:txBody>
      </p:sp>
      <p:sp>
        <p:nvSpPr>
          <p:cNvPr id="9" name="TextBox 12">
            <a:extLst>
              <a:ext uri="{FF2B5EF4-FFF2-40B4-BE49-F238E27FC236}">
                <a16:creationId xmlns:a16="http://schemas.microsoft.com/office/drawing/2014/main" id="{BD885926-4261-62A1-5B08-5D2CE813301D}"/>
              </a:ext>
            </a:extLst>
          </p:cNvPr>
          <p:cNvSpPr txBox="1"/>
          <p:nvPr/>
        </p:nvSpPr>
        <p:spPr>
          <a:xfrm rot="5400000">
            <a:off x="2170486" y="-5420719"/>
            <a:ext cx="1203748" cy="697536"/>
          </a:xfrm>
          <a:prstGeom prst="rect">
            <a:avLst/>
          </a:prstGeom>
          <a:noFill/>
        </p:spPr>
        <p:txBody>
          <a:bodyPr wrap="none" lIns="121917" tIns="60958" rIns="121917" bIns="60958" rtlCol="0">
            <a:spAutoFit/>
          </a:bodyPr>
          <a:lstStyle/>
          <a:p>
            <a:r>
              <a:rPr lang="zh-CN" altLang="en-US" sz="3700" b="1" dirty="0">
                <a:solidFill>
                  <a:schemeClr val="accent1"/>
                </a:solidFill>
                <a:latin typeface="微软雅黑" panose="020B0503020204020204" pitchFamily="34" charset="-122"/>
                <a:ea typeface="微软雅黑" panose="020B0503020204020204" pitchFamily="34" charset="-122"/>
              </a:rPr>
              <a:t>目录</a:t>
            </a:r>
          </a:p>
        </p:txBody>
      </p:sp>
      <p:sp>
        <p:nvSpPr>
          <p:cNvPr id="10" name="TextBox 13">
            <a:extLst>
              <a:ext uri="{FF2B5EF4-FFF2-40B4-BE49-F238E27FC236}">
                <a16:creationId xmlns:a16="http://schemas.microsoft.com/office/drawing/2014/main" id="{8E78B3B4-BB12-044B-C0CF-601793AD09AE}"/>
              </a:ext>
            </a:extLst>
          </p:cNvPr>
          <p:cNvSpPr txBox="1"/>
          <p:nvPr/>
        </p:nvSpPr>
        <p:spPr>
          <a:xfrm rot="5400000">
            <a:off x="1309097" y="-3251562"/>
            <a:ext cx="2926528" cy="697536"/>
          </a:xfrm>
          <a:prstGeom prst="rect">
            <a:avLst/>
          </a:prstGeom>
          <a:noFill/>
        </p:spPr>
        <p:txBody>
          <a:bodyPr wrap="none" lIns="121917" tIns="60958" rIns="121917" bIns="60958" rtlCol="0">
            <a:spAutoFit/>
          </a:bodyPr>
          <a:lstStyle/>
          <a:p>
            <a:r>
              <a:rPr lang="en-US" altLang="zh-CN" sz="3700" b="1" dirty="0">
                <a:solidFill>
                  <a:schemeClr val="tx2"/>
                </a:solidFill>
                <a:latin typeface="微软雅黑" panose="020B0503020204020204" pitchFamily="34" charset="-122"/>
                <a:ea typeface="微软雅黑" panose="020B0503020204020204" pitchFamily="34" charset="-122"/>
              </a:rPr>
              <a:t>CONTE</a:t>
            </a:r>
            <a:r>
              <a:rPr lang="en-US" altLang="zh-CN" sz="3700" b="1" dirty="0">
                <a:solidFill>
                  <a:schemeClr val="bg1"/>
                </a:solidFill>
                <a:latin typeface="微软雅黑" panose="020B0503020204020204" pitchFamily="34" charset="-122"/>
                <a:ea typeface="微软雅黑" panose="020B0503020204020204" pitchFamily="34" charset="-122"/>
              </a:rPr>
              <a:t>NTS</a:t>
            </a:r>
            <a:endParaRPr lang="zh-CN" altLang="en-US" sz="3700" b="1" dirty="0">
              <a:solidFill>
                <a:schemeClr val="bg1"/>
              </a:solidFill>
              <a:latin typeface="微软雅黑" panose="020B0503020204020204" pitchFamily="34" charset="-122"/>
              <a:ea typeface="微软雅黑" panose="020B0503020204020204" pitchFamily="34" charset="-122"/>
            </a:endParaRPr>
          </a:p>
        </p:txBody>
      </p:sp>
      <p:sp>
        <p:nvSpPr>
          <p:cNvPr id="17" name="椭圆 16">
            <a:extLst>
              <a:ext uri="{FF2B5EF4-FFF2-40B4-BE49-F238E27FC236}">
                <a16:creationId xmlns:a16="http://schemas.microsoft.com/office/drawing/2014/main" id="{ECA6C3A5-0561-7A8E-8388-C239BEE20760}"/>
              </a:ext>
            </a:extLst>
          </p:cNvPr>
          <p:cNvSpPr/>
          <p:nvPr/>
        </p:nvSpPr>
        <p:spPr>
          <a:xfrm>
            <a:off x="4041104" y="-6126823"/>
            <a:ext cx="521772" cy="5218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endParaRPr>
          </a:p>
        </p:txBody>
      </p:sp>
      <p:sp>
        <p:nvSpPr>
          <p:cNvPr id="18" name="TextBox 19">
            <a:extLst>
              <a:ext uri="{FF2B5EF4-FFF2-40B4-BE49-F238E27FC236}">
                <a16:creationId xmlns:a16="http://schemas.microsoft.com/office/drawing/2014/main" id="{E896435B-4A7E-3DD0-9613-3932E8946F2C}"/>
              </a:ext>
            </a:extLst>
          </p:cNvPr>
          <p:cNvSpPr txBox="1"/>
          <p:nvPr/>
        </p:nvSpPr>
        <p:spPr>
          <a:xfrm>
            <a:off x="5221965" y="-6089039"/>
            <a:ext cx="4743917" cy="446272"/>
          </a:xfrm>
          <a:prstGeom prst="rect">
            <a:avLst/>
          </a:prstGeom>
          <a:noFill/>
        </p:spPr>
        <p:txBody>
          <a:bodyPr wrap="square" lIns="121917" tIns="60958" rIns="121917" bIns="60958" rtlCol="0">
            <a:spAutoFit/>
          </a:bodyPr>
          <a:lstStyle/>
          <a:p>
            <a:r>
              <a:rPr lang="zh-CN" altLang="en-US" sz="2100" b="1" dirty="0">
                <a:solidFill>
                  <a:schemeClr val="accent1"/>
                </a:solidFill>
                <a:latin typeface="微软雅黑" panose="020B0503020204020204" pitchFamily="34" charset="-122"/>
                <a:ea typeface="微软雅黑" panose="020B0503020204020204" pitchFamily="34" charset="-122"/>
              </a:rPr>
              <a:t>编制过程概览</a:t>
            </a:r>
            <a:endParaRPr lang="zh-CN" altLang="en-US" sz="15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椭圆 18">
            <a:extLst>
              <a:ext uri="{FF2B5EF4-FFF2-40B4-BE49-F238E27FC236}">
                <a16:creationId xmlns:a16="http://schemas.microsoft.com/office/drawing/2014/main" id="{90DE4405-4F0A-6BB2-11B4-9806F7803C60}"/>
              </a:ext>
            </a:extLst>
          </p:cNvPr>
          <p:cNvSpPr/>
          <p:nvPr/>
        </p:nvSpPr>
        <p:spPr>
          <a:xfrm>
            <a:off x="4041105" y="-5417834"/>
            <a:ext cx="521772" cy="5218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20" name="TextBox 20">
            <a:extLst>
              <a:ext uri="{FF2B5EF4-FFF2-40B4-BE49-F238E27FC236}">
                <a16:creationId xmlns:a16="http://schemas.microsoft.com/office/drawing/2014/main" id="{AA400E25-93EC-8FA6-D97F-F859FE51D4D2}"/>
              </a:ext>
            </a:extLst>
          </p:cNvPr>
          <p:cNvSpPr txBox="1"/>
          <p:nvPr/>
        </p:nvSpPr>
        <p:spPr>
          <a:xfrm>
            <a:off x="5221966" y="-5380050"/>
            <a:ext cx="4743917" cy="446272"/>
          </a:xfrm>
          <a:prstGeom prst="rect">
            <a:avLst/>
          </a:prstGeom>
          <a:noFill/>
        </p:spPr>
        <p:txBody>
          <a:bodyPr wrap="square" lIns="121917" tIns="60958" rIns="121917" bIns="60958" rtlCol="0">
            <a:spAutoFit/>
          </a:bodyPr>
          <a:lstStyle/>
          <a:p>
            <a:r>
              <a:rPr lang="zh-CN" altLang="en-US" sz="2100" b="1" dirty="0">
                <a:solidFill>
                  <a:schemeClr val="accent1"/>
                </a:solidFill>
                <a:latin typeface="微软雅黑" panose="020B0503020204020204" pitchFamily="34" charset="-122"/>
                <a:ea typeface="微软雅黑" panose="020B0503020204020204" pitchFamily="34" charset="-122"/>
              </a:rPr>
              <a:t>条目概览</a:t>
            </a:r>
            <a:endParaRPr lang="zh-CN" altLang="en-US" sz="15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椭圆 20">
            <a:extLst>
              <a:ext uri="{FF2B5EF4-FFF2-40B4-BE49-F238E27FC236}">
                <a16:creationId xmlns:a16="http://schemas.microsoft.com/office/drawing/2014/main" id="{4D47F710-693A-2634-9B6C-CB39413AC473}"/>
              </a:ext>
            </a:extLst>
          </p:cNvPr>
          <p:cNvSpPr/>
          <p:nvPr/>
        </p:nvSpPr>
        <p:spPr>
          <a:xfrm>
            <a:off x="4041105" y="-4708845"/>
            <a:ext cx="521772" cy="5218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endParaRPr>
          </a:p>
        </p:txBody>
      </p:sp>
      <p:sp>
        <p:nvSpPr>
          <p:cNvPr id="22" name="TextBox 21">
            <a:extLst>
              <a:ext uri="{FF2B5EF4-FFF2-40B4-BE49-F238E27FC236}">
                <a16:creationId xmlns:a16="http://schemas.microsoft.com/office/drawing/2014/main" id="{CC39F792-8810-4689-E877-EE88D46F3262}"/>
              </a:ext>
            </a:extLst>
          </p:cNvPr>
          <p:cNvSpPr txBox="1"/>
          <p:nvPr/>
        </p:nvSpPr>
        <p:spPr>
          <a:xfrm>
            <a:off x="5221966" y="-4671061"/>
            <a:ext cx="4743917" cy="446272"/>
          </a:xfrm>
          <a:prstGeom prst="rect">
            <a:avLst/>
          </a:prstGeom>
          <a:noFill/>
        </p:spPr>
        <p:txBody>
          <a:bodyPr wrap="square" lIns="121917" tIns="60958" rIns="121917" bIns="60958" rtlCol="0">
            <a:spAutoFit/>
          </a:bodyPr>
          <a:lstStyle/>
          <a:p>
            <a:r>
              <a:rPr lang="zh-CN" altLang="en-US" sz="2100" b="1" dirty="0">
                <a:solidFill>
                  <a:schemeClr val="accent1"/>
                </a:solidFill>
                <a:latin typeface="微软雅黑" panose="020B0503020204020204" pitchFamily="34" charset="-122"/>
                <a:ea typeface="微软雅黑" panose="020B0503020204020204" pitchFamily="34" charset="-122"/>
              </a:rPr>
              <a:t>探索性因素分析</a:t>
            </a:r>
            <a:endParaRPr lang="zh-CN" altLang="en-US" sz="15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E7EC3B3F-7232-C2A3-F8ED-8FE2EE6ED1C7}"/>
              </a:ext>
            </a:extLst>
          </p:cNvPr>
          <p:cNvSpPr/>
          <p:nvPr/>
        </p:nvSpPr>
        <p:spPr>
          <a:xfrm>
            <a:off x="4041105" y="-3999856"/>
            <a:ext cx="521772" cy="5218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4</a:t>
            </a:r>
            <a:endParaRPr lang="zh-CN" altLang="en-US" sz="2000" b="1" dirty="0">
              <a:latin typeface="微软雅黑" panose="020B0503020204020204" pitchFamily="34" charset="-122"/>
              <a:ea typeface="微软雅黑" panose="020B0503020204020204" pitchFamily="34" charset="-122"/>
            </a:endParaRPr>
          </a:p>
        </p:txBody>
      </p:sp>
      <p:sp>
        <p:nvSpPr>
          <p:cNvPr id="24" name="TextBox 21">
            <a:extLst>
              <a:ext uri="{FF2B5EF4-FFF2-40B4-BE49-F238E27FC236}">
                <a16:creationId xmlns:a16="http://schemas.microsoft.com/office/drawing/2014/main" id="{26D064EE-51EF-CF81-96BA-EB34A70ADD18}"/>
              </a:ext>
            </a:extLst>
          </p:cNvPr>
          <p:cNvSpPr txBox="1"/>
          <p:nvPr/>
        </p:nvSpPr>
        <p:spPr>
          <a:xfrm>
            <a:off x="5230058" y="-3961550"/>
            <a:ext cx="4743917" cy="446272"/>
          </a:xfrm>
          <a:prstGeom prst="rect">
            <a:avLst/>
          </a:prstGeom>
          <a:noFill/>
        </p:spPr>
        <p:txBody>
          <a:bodyPr wrap="square" lIns="121917" tIns="60958" rIns="121917" bIns="60958" rtlCol="0">
            <a:spAutoFit/>
          </a:bodyPr>
          <a:lstStyle/>
          <a:p>
            <a:r>
              <a:rPr lang="zh-CN" altLang="en-US" sz="2100" b="1" dirty="0">
                <a:solidFill>
                  <a:schemeClr val="accent1"/>
                </a:solidFill>
                <a:latin typeface="微软雅黑" panose="020B0503020204020204" pitchFamily="34" charset="-122"/>
                <a:ea typeface="微软雅黑" panose="020B0503020204020204" pitchFamily="34" charset="-122"/>
              </a:rPr>
              <a:t>信效度检验</a:t>
            </a:r>
            <a:endParaRPr lang="zh-CN" altLang="en-US" sz="15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TextBox 21">
            <a:extLst>
              <a:ext uri="{FF2B5EF4-FFF2-40B4-BE49-F238E27FC236}">
                <a16:creationId xmlns:a16="http://schemas.microsoft.com/office/drawing/2014/main" id="{82F0D88C-879B-ABF8-0E54-58C3D220E0AA}"/>
              </a:ext>
            </a:extLst>
          </p:cNvPr>
          <p:cNvSpPr txBox="1"/>
          <p:nvPr/>
        </p:nvSpPr>
        <p:spPr>
          <a:xfrm>
            <a:off x="5230058" y="-3252039"/>
            <a:ext cx="4743917" cy="446272"/>
          </a:xfrm>
          <a:prstGeom prst="rect">
            <a:avLst/>
          </a:prstGeom>
          <a:noFill/>
        </p:spPr>
        <p:txBody>
          <a:bodyPr wrap="square" lIns="121917" tIns="60958" rIns="121917" bIns="60958" rtlCol="0">
            <a:spAutoFit/>
          </a:bodyPr>
          <a:lstStyle/>
          <a:p>
            <a:r>
              <a:rPr lang="zh-CN" altLang="en-US" sz="2100" b="1" dirty="0">
                <a:solidFill>
                  <a:schemeClr val="accent1"/>
                </a:solidFill>
                <a:latin typeface="微软雅黑" panose="020B0503020204020204" pitchFamily="34" charset="-122"/>
                <a:ea typeface="微软雅黑" panose="020B0503020204020204" pitchFamily="34" charset="-122"/>
              </a:rPr>
              <a:t>验证性因素分析</a:t>
            </a:r>
            <a:endParaRPr lang="zh-CN" altLang="en-US" sz="15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854BD793-FAA1-75FA-1E99-03D996E10190}"/>
              </a:ext>
            </a:extLst>
          </p:cNvPr>
          <p:cNvSpPr/>
          <p:nvPr/>
        </p:nvSpPr>
        <p:spPr>
          <a:xfrm>
            <a:off x="4041105" y="-3290867"/>
            <a:ext cx="521772" cy="5218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7" name="TextBox 22">
            <a:extLst>
              <a:ext uri="{FF2B5EF4-FFF2-40B4-BE49-F238E27FC236}">
                <a16:creationId xmlns:a16="http://schemas.microsoft.com/office/drawing/2014/main" id="{673371C1-9C2A-8F6A-6ADF-37C7FD4C3F3B}"/>
              </a:ext>
            </a:extLst>
          </p:cNvPr>
          <p:cNvSpPr txBox="1"/>
          <p:nvPr/>
        </p:nvSpPr>
        <p:spPr>
          <a:xfrm>
            <a:off x="5221965" y="-2544093"/>
            <a:ext cx="4743917" cy="446272"/>
          </a:xfrm>
          <a:prstGeom prst="rect">
            <a:avLst/>
          </a:prstGeom>
          <a:noFill/>
        </p:spPr>
        <p:txBody>
          <a:bodyPr wrap="square" lIns="121917" tIns="60958" rIns="121917" bIns="60958" rtlCol="0">
            <a:spAutoFit/>
          </a:bodyPr>
          <a:lstStyle/>
          <a:p>
            <a:r>
              <a:rPr lang="zh-CN" altLang="en-US" sz="2100" b="1" dirty="0">
                <a:solidFill>
                  <a:schemeClr val="accent1"/>
                </a:solidFill>
                <a:latin typeface="微软雅黑" panose="020B0503020204020204" pitchFamily="34" charset="-122"/>
                <a:ea typeface="微软雅黑" panose="020B0503020204020204" pitchFamily="34" charset="-122"/>
              </a:rPr>
              <a:t>人群划分 </a:t>
            </a:r>
            <a:r>
              <a:rPr lang="en-US" altLang="zh-CN" sz="2100" b="1" dirty="0">
                <a:solidFill>
                  <a:schemeClr val="accent1"/>
                </a:solidFill>
                <a:latin typeface="微软雅黑" panose="020B0503020204020204" pitchFamily="34" charset="-122"/>
                <a:ea typeface="微软雅黑" panose="020B0503020204020204" pitchFamily="34" charset="-122"/>
              </a:rPr>
              <a:t>&amp;</a:t>
            </a:r>
            <a:r>
              <a:rPr lang="zh-CN" altLang="en-US" sz="2100" b="1" dirty="0">
                <a:solidFill>
                  <a:schemeClr val="accent1"/>
                </a:solidFill>
                <a:latin typeface="微软雅黑" panose="020B0503020204020204" pitchFamily="34" charset="-122"/>
                <a:ea typeface="微软雅黑" panose="020B0503020204020204" pitchFamily="34" charset="-122"/>
              </a:rPr>
              <a:t> 人格特质</a:t>
            </a:r>
            <a:endParaRPr lang="zh-CN" altLang="en-US" sz="15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CE0CF58F-478A-2A6E-D267-7946CBB952D5}"/>
              </a:ext>
            </a:extLst>
          </p:cNvPr>
          <p:cNvSpPr/>
          <p:nvPr/>
        </p:nvSpPr>
        <p:spPr>
          <a:xfrm>
            <a:off x="4041105" y="-2581877"/>
            <a:ext cx="521772" cy="5218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6</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5272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74F4D6C-E50D-748E-DA70-BF67CB687842}"/>
              </a:ext>
            </a:extLst>
          </p:cNvPr>
          <p:cNvSpPr>
            <a:spLocks noGrp="1"/>
          </p:cNvSpPr>
          <p:nvPr>
            <p:ph type="title"/>
          </p:nvPr>
        </p:nvSpPr>
        <p:spPr/>
        <p:txBody>
          <a:bodyPr/>
          <a:lstStyle/>
          <a:p>
            <a:r>
              <a:rPr lang="en-US" altLang="zh-CN" b="1" dirty="0"/>
              <a:t>1.</a:t>
            </a:r>
            <a:r>
              <a:rPr lang="zh-CN" altLang="en-US" b="1" dirty="0"/>
              <a:t> 编制过程</a:t>
            </a:r>
            <a:r>
              <a:rPr lang="zh-CN" altLang="en-US" dirty="0"/>
              <a:t>概览</a:t>
            </a:r>
            <a:endParaRPr lang="zh-CN" altLang="en-US" b="1" dirty="0"/>
          </a:p>
        </p:txBody>
      </p:sp>
      <p:cxnSp>
        <p:nvCxnSpPr>
          <p:cNvPr id="6" name="直接连接符 3">
            <a:extLst>
              <a:ext uri="{FF2B5EF4-FFF2-40B4-BE49-F238E27FC236}">
                <a16:creationId xmlns:a16="http://schemas.microsoft.com/office/drawing/2014/main" id="{B14D6757-F608-E998-594F-5F1AB6699667}"/>
              </a:ext>
            </a:extLst>
          </p:cNvPr>
          <p:cNvCxnSpPr/>
          <p:nvPr/>
        </p:nvCxnSpPr>
        <p:spPr>
          <a:xfrm>
            <a:off x="517389" y="0"/>
            <a:ext cx="0" cy="6858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15EF2503-7B02-4315-F6D9-7602ED8D833A}"/>
              </a:ext>
            </a:extLst>
          </p:cNvPr>
          <p:cNvSpPr/>
          <p:nvPr/>
        </p:nvSpPr>
        <p:spPr>
          <a:xfrm>
            <a:off x="256504" y="629029"/>
            <a:ext cx="521772" cy="5218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D0217025-76A7-F9B0-A665-8A66EE6BBE4D}"/>
              </a:ext>
            </a:extLst>
          </p:cNvPr>
          <p:cNvSpPr/>
          <p:nvPr/>
        </p:nvSpPr>
        <p:spPr>
          <a:xfrm>
            <a:off x="311818" y="1616101"/>
            <a:ext cx="411146" cy="41119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2</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a16="http://schemas.microsoft.com/office/drawing/2014/main" id="{F28AAAD3-DC64-521D-F47F-5FC6BBB713C3}"/>
              </a:ext>
            </a:extLst>
          </p:cNvPr>
          <p:cNvSpPr/>
          <p:nvPr/>
        </p:nvSpPr>
        <p:spPr>
          <a:xfrm>
            <a:off x="311818" y="2547852"/>
            <a:ext cx="411146" cy="411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3</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B5876A40-1182-6690-040D-6B08D1C24811}"/>
              </a:ext>
            </a:extLst>
          </p:cNvPr>
          <p:cNvSpPr/>
          <p:nvPr/>
        </p:nvSpPr>
        <p:spPr>
          <a:xfrm>
            <a:off x="311818" y="3479603"/>
            <a:ext cx="411146" cy="41119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4</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1" name="椭圆 10">
            <a:extLst>
              <a:ext uri="{FF2B5EF4-FFF2-40B4-BE49-F238E27FC236}">
                <a16:creationId xmlns:a16="http://schemas.microsoft.com/office/drawing/2014/main" id="{906692E7-C475-0A1F-83B4-068B69F101BD}"/>
              </a:ext>
            </a:extLst>
          </p:cNvPr>
          <p:cNvSpPr/>
          <p:nvPr/>
        </p:nvSpPr>
        <p:spPr>
          <a:xfrm>
            <a:off x="311818" y="4411354"/>
            <a:ext cx="411146" cy="411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5</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667C04CC-9EE0-62C8-135A-7A59F7BD409C}"/>
              </a:ext>
            </a:extLst>
          </p:cNvPr>
          <p:cNvSpPr/>
          <p:nvPr/>
        </p:nvSpPr>
        <p:spPr>
          <a:xfrm>
            <a:off x="311818" y="5343107"/>
            <a:ext cx="411146" cy="41119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6</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graphicFrame>
        <p:nvGraphicFramePr>
          <p:cNvPr id="2" name="图示 1">
            <a:extLst>
              <a:ext uri="{FF2B5EF4-FFF2-40B4-BE49-F238E27FC236}">
                <a16:creationId xmlns:a16="http://schemas.microsoft.com/office/drawing/2014/main" id="{FA3B8D9F-4497-1CFD-6262-ED3E493D2AE0}"/>
              </a:ext>
            </a:extLst>
          </p:cNvPr>
          <p:cNvGraphicFramePr/>
          <p:nvPr>
            <p:extLst>
              <p:ext uri="{D42A27DB-BD31-4B8C-83A1-F6EECF244321}">
                <p14:modId xmlns:p14="http://schemas.microsoft.com/office/powerpoint/2010/main" val="2409378241"/>
              </p:ext>
            </p:extLst>
          </p:nvPr>
        </p:nvGraphicFramePr>
        <p:xfrm>
          <a:off x="1560051" y="1985611"/>
          <a:ext cx="7465962" cy="4225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组合 2">
            <a:extLst>
              <a:ext uri="{FF2B5EF4-FFF2-40B4-BE49-F238E27FC236}">
                <a16:creationId xmlns:a16="http://schemas.microsoft.com/office/drawing/2014/main" id="{B4FDE25E-C552-1C22-D7BC-474024EF1E18}"/>
              </a:ext>
            </a:extLst>
          </p:cNvPr>
          <p:cNvGrpSpPr/>
          <p:nvPr/>
        </p:nvGrpSpPr>
        <p:grpSpPr>
          <a:xfrm>
            <a:off x="8907107" y="2926740"/>
            <a:ext cx="542616" cy="420355"/>
            <a:chOff x="4660212" y="1259776"/>
            <a:chExt cx="542616" cy="420355"/>
          </a:xfrm>
        </p:grpSpPr>
        <p:sp>
          <p:nvSpPr>
            <p:cNvPr id="4" name="右箭头 3">
              <a:extLst>
                <a:ext uri="{FF2B5EF4-FFF2-40B4-BE49-F238E27FC236}">
                  <a16:creationId xmlns:a16="http://schemas.microsoft.com/office/drawing/2014/main" id="{3287BBA4-66D4-F1E8-674B-E8EACDCD34DD}"/>
                </a:ext>
              </a:extLst>
            </p:cNvPr>
            <p:cNvSpPr/>
            <p:nvPr/>
          </p:nvSpPr>
          <p:spPr>
            <a:xfrm>
              <a:off x="4660212" y="1259776"/>
              <a:ext cx="542616" cy="420355"/>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3" name="右箭头 4">
              <a:extLst>
                <a:ext uri="{FF2B5EF4-FFF2-40B4-BE49-F238E27FC236}">
                  <a16:creationId xmlns:a16="http://schemas.microsoft.com/office/drawing/2014/main" id="{616AE756-D525-1714-0B0D-943AC618A7D6}"/>
                </a:ext>
              </a:extLst>
            </p:cNvPr>
            <p:cNvSpPr txBox="1"/>
            <p:nvPr/>
          </p:nvSpPr>
          <p:spPr>
            <a:xfrm>
              <a:off x="4660212" y="1343847"/>
              <a:ext cx="416510" cy="2522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p:txBody>
        </p:sp>
      </p:grpSp>
      <p:sp>
        <p:nvSpPr>
          <p:cNvPr id="21" name="文本框 20">
            <a:extLst>
              <a:ext uri="{FF2B5EF4-FFF2-40B4-BE49-F238E27FC236}">
                <a16:creationId xmlns:a16="http://schemas.microsoft.com/office/drawing/2014/main" id="{94854ADC-42B6-6249-4075-62FF02898F1C}"/>
              </a:ext>
            </a:extLst>
          </p:cNvPr>
          <p:cNvSpPr txBox="1"/>
          <p:nvPr/>
        </p:nvSpPr>
        <p:spPr>
          <a:xfrm>
            <a:off x="9772972" y="2935581"/>
            <a:ext cx="1415772" cy="461665"/>
          </a:xfrm>
          <a:prstGeom prst="rect">
            <a:avLst/>
          </a:prstGeom>
          <a:noFill/>
        </p:spPr>
        <p:txBody>
          <a:bodyPr wrap="none" rtlCol="0">
            <a:spAutoFit/>
          </a:bodyPr>
          <a:lstStyle/>
          <a:p>
            <a:r>
              <a:rPr kumimoji="1" lang="zh-CN" altLang="en-US" sz="2400" b="1" dirty="0"/>
              <a:t>正式实验</a:t>
            </a:r>
          </a:p>
        </p:txBody>
      </p:sp>
      <p:sp>
        <p:nvSpPr>
          <p:cNvPr id="22" name="圆角矩形 21">
            <a:extLst>
              <a:ext uri="{FF2B5EF4-FFF2-40B4-BE49-F238E27FC236}">
                <a16:creationId xmlns:a16="http://schemas.microsoft.com/office/drawing/2014/main" id="{98ECE55F-D894-01E9-01E0-AC536D561145}"/>
              </a:ext>
            </a:extLst>
          </p:cNvPr>
          <p:cNvSpPr/>
          <p:nvPr/>
        </p:nvSpPr>
        <p:spPr>
          <a:xfrm>
            <a:off x="6754761" y="1784179"/>
            <a:ext cx="4572000" cy="3893079"/>
          </a:xfrm>
          <a:prstGeom prst="roundRect">
            <a:avLst/>
          </a:prstGeom>
          <a:noFill/>
          <a:ln>
            <a:prstDash val="dash"/>
            <a:extLst>
              <a:ext uri="{C807C97D-BFC1-408E-A445-0C87EB9F89A2}">
                <ask:lineSketchStyleProps xmlns:ask="http://schemas.microsoft.com/office/drawing/2018/sketchyshapes" sd="1219033472">
                  <a:custGeom>
                    <a:avLst/>
                    <a:gdLst>
                      <a:gd name="connsiteX0" fmla="*/ 0 w 4572000"/>
                      <a:gd name="connsiteY0" fmla="*/ 648859 h 3893079"/>
                      <a:gd name="connsiteX1" fmla="*/ 648859 w 4572000"/>
                      <a:gd name="connsiteY1" fmla="*/ 0 h 3893079"/>
                      <a:gd name="connsiteX2" fmla="*/ 1369201 w 4572000"/>
                      <a:gd name="connsiteY2" fmla="*/ 0 h 3893079"/>
                      <a:gd name="connsiteX3" fmla="*/ 1991315 w 4572000"/>
                      <a:gd name="connsiteY3" fmla="*/ 0 h 3893079"/>
                      <a:gd name="connsiteX4" fmla="*/ 2580685 w 4572000"/>
                      <a:gd name="connsiteY4" fmla="*/ 0 h 3893079"/>
                      <a:gd name="connsiteX5" fmla="*/ 3268285 w 4572000"/>
                      <a:gd name="connsiteY5" fmla="*/ 0 h 3893079"/>
                      <a:gd name="connsiteX6" fmla="*/ 3923141 w 4572000"/>
                      <a:gd name="connsiteY6" fmla="*/ 0 h 3893079"/>
                      <a:gd name="connsiteX7" fmla="*/ 4572000 w 4572000"/>
                      <a:gd name="connsiteY7" fmla="*/ 648859 h 3893079"/>
                      <a:gd name="connsiteX8" fmla="*/ 4572000 w 4572000"/>
                      <a:gd name="connsiteY8" fmla="*/ 1297699 h 3893079"/>
                      <a:gd name="connsiteX9" fmla="*/ 4572000 w 4572000"/>
                      <a:gd name="connsiteY9" fmla="*/ 1868679 h 3893079"/>
                      <a:gd name="connsiteX10" fmla="*/ 4572000 w 4572000"/>
                      <a:gd name="connsiteY10" fmla="*/ 2517519 h 3893079"/>
                      <a:gd name="connsiteX11" fmla="*/ 4572000 w 4572000"/>
                      <a:gd name="connsiteY11" fmla="*/ 3244220 h 3893079"/>
                      <a:gd name="connsiteX12" fmla="*/ 3923141 w 4572000"/>
                      <a:gd name="connsiteY12" fmla="*/ 3893079 h 3893079"/>
                      <a:gd name="connsiteX13" fmla="*/ 3268285 w 4572000"/>
                      <a:gd name="connsiteY13" fmla="*/ 3893079 h 3893079"/>
                      <a:gd name="connsiteX14" fmla="*/ 2678914 w 4572000"/>
                      <a:gd name="connsiteY14" fmla="*/ 3893079 h 3893079"/>
                      <a:gd name="connsiteX15" fmla="*/ 2024057 w 4572000"/>
                      <a:gd name="connsiteY15" fmla="*/ 3893079 h 3893079"/>
                      <a:gd name="connsiteX16" fmla="*/ 1303715 w 4572000"/>
                      <a:gd name="connsiteY16" fmla="*/ 3893079 h 3893079"/>
                      <a:gd name="connsiteX17" fmla="*/ 648859 w 4572000"/>
                      <a:gd name="connsiteY17" fmla="*/ 3893079 h 3893079"/>
                      <a:gd name="connsiteX18" fmla="*/ 0 w 4572000"/>
                      <a:gd name="connsiteY18" fmla="*/ 3244220 h 3893079"/>
                      <a:gd name="connsiteX19" fmla="*/ 0 w 4572000"/>
                      <a:gd name="connsiteY19" fmla="*/ 2647287 h 3893079"/>
                      <a:gd name="connsiteX20" fmla="*/ 0 w 4572000"/>
                      <a:gd name="connsiteY20" fmla="*/ 1998447 h 3893079"/>
                      <a:gd name="connsiteX21" fmla="*/ 0 w 4572000"/>
                      <a:gd name="connsiteY21" fmla="*/ 1401514 h 3893079"/>
                      <a:gd name="connsiteX22" fmla="*/ 0 w 4572000"/>
                      <a:gd name="connsiteY22" fmla="*/ 648859 h 389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572000" h="3893079" extrusionOk="0">
                        <a:moveTo>
                          <a:pt x="0" y="648859"/>
                        </a:moveTo>
                        <a:cubicBezTo>
                          <a:pt x="-7436" y="285917"/>
                          <a:pt x="229707" y="22818"/>
                          <a:pt x="648859" y="0"/>
                        </a:cubicBezTo>
                        <a:cubicBezTo>
                          <a:pt x="833893" y="-12151"/>
                          <a:pt x="1128970" y="15833"/>
                          <a:pt x="1369201" y="0"/>
                        </a:cubicBezTo>
                        <a:cubicBezTo>
                          <a:pt x="1609432" y="-15833"/>
                          <a:pt x="1746391" y="28488"/>
                          <a:pt x="1991315" y="0"/>
                        </a:cubicBezTo>
                        <a:cubicBezTo>
                          <a:pt x="2236239" y="-28488"/>
                          <a:pt x="2367093" y="-2361"/>
                          <a:pt x="2580685" y="0"/>
                        </a:cubicBezTo>
                        <a:cubicBezTo>
                          <a:pt x="2794277" y="2361"/>
                          <a:pt x="3049471" y="1607"/>
                          <a:pt x="3268285" y="0"/>
                        </a:cubicBezTo>
                        <a:cubicBezTo>
                          <a:pt x="3487099" y="-1607"/>
                          <a:pt x="3733226" y="-21598"/>
                          <a:pt x="3923141" y="0"/>
                        </a:cubicBezTo>
                        <a:cubicBezTo>
                          <a:pt x="4308195" y="-43449"/>
                          <a:pt x="4543553" y="315503"/>
                          <a:pt x="4572000" y="648859"/>
                        </a:cubicBezTo>
                        <a:cubicBezTo>
                          <a:pt x="4581997" y="793134"/>
                          <a:pt x="4540239" y="1103955"/>
                          <a:pt x="4572000" y="1297699"/>
                        </a:cubicBezTo>
                        <a:cubicBezTo>
                          <a:pt x="4603761" y="1491443"/>
                          <a:pt x="4577854" y="1644450"/>
                          <a:pt x="4572000" y="1868679"/>
                        </a:cubicBezTo>
                        <a:cubicBezTo>
                          <a:pt x="4566146" y="2092908"/>
                          <a:pt x="4586308" y="2221483"/>
                          <a:pt x="4572000" y="2517519"/>
                        </a:cubicBezTo>
                        <a:cubicBezTo>
                          <a:pt x="4557692" y="2813555"/>
                          <a:pt x="4599787" y="3002613"/>
                          <a:pt x="4572000" y="3244220"/>
                        </a:cubicBezTo>
                        <a:cubicBezTo>
                          <a:pt x="4619278" y="3555856"/>
                          <a:pt x="4355756" y="3845196"/>
                          <a:pt x="3923141" y="3893079"/>
                        </a:cubicBezTo>
                        <a:cubicBezTo>
                          <a:pt x="3775681" y="3889964"/>
                          <a:pt x="3563559" y="3885718"/>
                          <a:pt x="3268285" y="3893079"/>
                        </a:cubicBezTo>
                        <a:cubicBezTo>
                          <a:pt x="2973011" y="3900440"/>
                          <a:pt x="2899936" y="3869326"/>
                          <a:pt x="2678914" y="3893079"/>
                        </a:cubicBezTo>
                        <a:cubicBezTo>
                          <a:pt x="2457892" y="3916832"/>
                          <a:pt x="2158175" y="3894969"/>
                          <a:pt x="2024057" y="3893079"/>
                        </a:cubicBezTo>
                        <a:cubicBezTo>
                          <a:pt x="1889939" y="3891189"/>
                          <a:pt x="1661526" y="3864685"/>
                          <a:pt x="1303715" y="3893079"/>
                        </a:cubicBezTo>
                        <a:cubicBezTo>
                          <a:pt x="945904" y="3921473"/>
                          <a:pt x="932575" y="3920689"/>
                          <a:pt x="648859" y="3893079"/>
                        </a:cubicBezTo>
                        <a:cubicBezTo>
                          <a:pt x="262816" y="3942587"/>
                          <a:pt x="29164" y="3624246"/>
                          <a:pt x="0" y="3244220"/>
                        </a:cubicBezTo>
                        <a:cubicBezTo>
                          <a:pt x="8986" y="3114306"/>
                          <a:pt x="-15834" y="2921407"/>
                          <a:pt x="0" y="2647287"/>
                        </a:cubicBezTo>
                        <a:cubicBezTo>
                          <a:pt x="15834" y="2373167"/>
                          <a:pt x="1949" y="2274125"/>
                          <a:pt x="0" y="1998447"/>
                        </a:cubicBezTo>
                        <a:cubicBezTo>
                          <a:pt x="-1949" y="1722769"/>
                          <a:pt x="-2097" y="1607526"/>
                          <a:pt x="0" y="1401514"/>
                        </a:cubicBezTo>
                        <a:cubicBezTo>
                          <a:pt x="2097" y="1195502"/>
                          <a:pt x="-13926" y="892843"/>
                          <a:pt x="0" y="64885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33C5FBB1-E532-5B09-2626-F3BAD1634AD6}"/>
              </a:ext>
            </a:extLst>
          </p:cNvPr>
          <p:cNvSpPr txBox="1"/>
          <p:nvPr/>
        </p:nvSpPr>
        <p:spPr>
          <a:xfrm>
            <a:off x="1694329" y="1218579"/>
            <a:ext cx="5929828" cy="461665"/>
          </a:xfrm>
          <a:prstGeom prst="rect">
            <a:avLst/>
          </a:prstGeom>
          <a:noFill/>
        </p:spPr>
        <p:txBody>
          <a:bodyPr wrap="none" rtlCol="0">
            <a:spAutoFit/>
          </a:bodyPr>
          <a:lstStyle/>
          <a:p>
            <a:r>
              <a:rPr lang="zh-CN" altLang="en-US" sz="2000" kern="1200" dirty="0">
                <a:solidFill>
                  <a:schemeClr val="tx1"/>
                </a:solidFill>
                <a:effectLst/>
                <a:latin typeface="微软雅黑" panose="020B0503020204020204" pitchFamily="34" charset="-122"/>
                <a:ea typeface="微软雅黑" panose="020B0503020204020204" pitchFamily="34" charset="-122"/>
              </a:rPr>
              <a:t>目的：</a:t>
            </a:r>
            <a:r>
              <a:rPr lang="zh-CN" altLang="zh-CN" sz="2000" kern="1200" dirty="0">
                <a:solidFill>
                  <a:schemeClr val="tx1"/>
                </a:solidFill>
                <a:effectLst/>
                <a:latin typeface="微软雅黑" panose="020B0503020204020204" pitchFamily="34" charset="-122"/>
                <a:ea typeface="微软雅黑" panose="020B0503020204020204" pitchFamily="34" charset="-122"/>
              </a:rPr>
              <a:t>探索</a:t>
            </a:r>
            <a:r>
              <a:rPr lang="zh-CN" altLang="en-US" sz="2000" kern="1200" dirty="0">
                <a:solidFill>
                  <a:schemeClr val="tx1"/>
                </a:solidFill>
                <a:effectLst/>
                <a:latin typeface="微软雅黑" panose="020B0503020204020204" pitchFamily="34" charset="-122"/>
                <a:ea typeface="微软雅黑" panose="020B0503020204020204" pitchFamily="34" charset="-122"/>
              </a:rPr>
              <a:t>恋爱中</a:t>
            </a:r>
            <a:r>
              <a:rPr lang="zh-CN" altLang="zh-CN" sz="2400" b="1" kern="1200" dirty="0">
                <a:solidFill>
                  <a:schemeClr val="tx1"/>
                </a:solidFill>
                <a:effectLst/>
                <a:latin typeface="微软雅黑" panose="020B0503020204020204" pitchFamily="34" charset="-122"/>
                <a:ea typeface="微软雅黑" panose="020B0503020204020204" pitchFamily="34" charset="-122"/>
              </a:rPr>
              <a:t>过度投入行为的维度和特征</a:t>
            </a:r>
            <a:endParaRPr kumimoji="1" lang="zh-CN" altLang="en-US" sz="2000" dirty="0"/>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a:extLst>
              <a:ext uri="{FF2B5EF4-FFF2-40B4-BE49-F238E27FC236}">
                <a16:creationId xmlns:a16="http://schemas.microsoft.com/office/drawing/2014/main" id="{420B8ACC-D096-5501-0888-D0C8247AB038}"/>
              </a:ext>
            </a:extLst>
          </p:cNvPr>
          <p:cNvSpPr>
            <a:spLocks noGrp="1"/>
          </p:cNvSpPr>
          <p:nvPr>
            <p:ph type="title"/>
          </p:nvPr>
        </p:nvSpPr>
        <p:spPr/>
        <p:txBody>
          <a:bodyPr/>
          <a:lstStyle/>
          <a:p>
            <a:r>
              <a:rPr lang="en-US" altLang="zh-CN" dirty="0"/>
              <a:t>2.</a:t>
            </a:r>
            <a:r>
              <a:rPr lang="zh-CN" altLang="en-US" dirty="0"/>
              <a:t> 条目概览</a:t>
            </a:r>
          </a:p>
        </p:txBody>
      </p:sp>
      <p:cxnSp>
        <p:nvCxnSpPr>
          <p:cNvPr id="17" name="直接连接符 3">
            <a:extLst>
              <a:ext uri="{FF2B5EF4-FFF2-40B4-BE49-F238E27FC236}">
                <a16:creationId xmlns:a16="http://schemas.microsoft.com/office/drawing/2014/main" id="{E58E46AB-FC06-5C35-47B8-FBCCF2A184C4}"/>
              </a:ext>
            </a:extLst>
          </p:cNvPr>
          <p:cNvCxnSpPr/>
          <p:nvPr/>
        </p:nvCxnSpPr>
        <p:spPr>
          <a:xfrm>
            <a:off x="517389" y="0"/>
            <a:ext cx="0" cy="6858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7D20652E-4C19-B038-1E16-AFBFAE1244FC}"/>
              </a:ext>
            </a:extLst>
          </p:cNvPr>
          <p:cNvSpPr/>
          <p:nvPr/>
        </p:nvSpPr>
        <p:spPr>
          <a:xfrm>
            <a:off x="256505" y="1560780"/>
            <a:ext cx="521772" cy="5218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graphicFrame>
        <p:nvGraphicFramePr>
          <p:cNvPr id="29" name="表格 28">
            <a:extLst>
              <a:ext uri="{FF2B5EF4-FFF2-40B4-BE49-F238E27FC236}">
                <a16:creationId xmlns:a16="http://schemas.microsoft.com/office/drawing/2014/main" id="{529F3FAB-9F29-ED62-5759-F4902755B6EA}"/>
              </a:ext>
            </a:extLst>
          </p:cNvPr>
          <p:cNvGraphicFramePr>
            <a:graphicFrameLocks noGrp="1"/>
          </p:cNvGraphicFramePr>
          <p:nvPr>
            <p:extLst>
              <p:ext uri="{D42A27DB-BD31-4B8C-83A1-F6EECF244321}">
                <p14:modId xmlns:p14="http://schemas.microsoft.com/office/powerpoint/2010/main" val="1709072419"/>
              </p:ext>
            </p:extLst>
          </p:nvPr>
        </p:nvGraphicFramePr>
        <p:xfrm>
          <a:off x="1565416" y="1033484"/>
          <a:ext cx="10109195" cy="4629722"/>
        </p:xfrm>
        <a:graphic>
          <a:graphicData uri="http://schemas.openxmlformats.org/drawingml/2006/table">
            <a:tbl>
              <a:tblPr/>
              <a:tblGrid>
                <a:gridCol w="1593002">
                  <a:extLst>
                    <a:ext uri="{9D8B030D-6E8A-4147-A177-3AD203B41FA5}">
                      <a16:colId xmlns:a16="http://schemas.microsoft.com/office/drawing/2014/main" val="3481908735"/>
                    </a:ext>
                  </a:extLst>
                </a:gridCol>
                <a:gridCol w="8516193">
                  <a:extLst>
                    <a:ext uri="{9D8B030D-6E8A-4147-A177-3AD203B41FA5}">
                      <a16:colId xmlns:a16="http://schemas.microsoft.com/office/drawing/2014/main" val="56683557"/>
                    </a:ext>
                  </a:extLst>
                </a:gridCol>
              </a:tblGrid>
              <a:tr h="203200">
                <a:tc>
                  <a:txBody>
                    <a:bodyPr/>
                    <a:lstStyle/>
                    <a:p>
                      <a:pPr algn="l" fontAlgn="b">
                        <a:lnSpc>
                          <a:spcPct val="150000"/>
                        </a:lnSpc>
                      </a:pPr>
                      <a:r>
                        <a:rPr lang="zh-CN" altLang="en-US" sz="16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lnSpc>
                          <a:spcPct val="150000"/>
                        </a:lnSpc>
                      </a:pPr>
                      <a:r>
                        <a:rPr lang="zh-CN" altLang="en-US" sz="16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7976015"/>
                  </a:ext>
                </a:extLst>
              </a:tr>
              <a:tr h="190500">
                <a:tc>
                  <a:txBody>
                    <a:bodyPr/>
                    <a:lstStyle/>
                    <a:p>
                      <a:pPr algn="ctr" fontAlgn="b">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维度</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条目</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927046"/>
                  </a:ext>
                </a:extLst>
              </a:tr>
              <a:tr h="190500">
                <a:tc rowSpan="5">
                  <a:txBody>
                    <a:bodyPr/>
                    <a:lstStyle/>
                    <a:p>
                      <a:pPr algn="ctr" fontAlgn="ctr">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生活重心偏移</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ctr">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我只参加他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她也参与的社交活动，对其他活动不感兴趣</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686264193"/>
                  </a:ext>
                </a:extLst>
              </a:tr>
              <a:tr h="190500">
                <a:tc vMerge="1">
                  <a:txBody>
                    <a:bodyPr/>
                    <a:lstStyle/>
                    <a:p>
                      <a:endParaRPr lang="zh-CN" altLang="en-US"/>
                    </a:p>
                  </a:txBody>
                  <a:tcPr/>
                </a:tc>
                <a:tc>
                  <a:txBody>
                    <a:bodyPr/>
                    <a:lstStyle/>
                    <a:p>
                      <a:pPr algn="l" fontAlgn="ctr">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我会为了和他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她一起参加社交活动，而经常拒绝其他朋友的邀请</a:t>
                      </a:r>
                    </a:p>
                  </a:txBody>
                  <a:tcPr marL="9525" marR="9525" marT="9525" marB="0" anchor="ctr">
                    <a:lnL>
                      <a:noFill/>
                    </a:lnL>
                    <a:lnR>
                      <a:noFill/>
                    </a:lnR>
                    <a:lnT>
                      <a:noFill/>
                    </a:lnT>
                    <a:lnB>
                      <a:noFill/>
                    </a:lnB>
                    <a:noFill/>
                  </a:tcPr>
                </a:tc>
                <a:extLst>
                  <a:ext uri="{0D108BD9-81ED-4DB2-BD59-A6C34878D82A}">
                    <a16:rowId xmlns:a16="http://schemas.microsoft.com/office/drawing/2014/main" val="785271252"/>
                  </a:ext>
                </a:extLst>
              </a:tr>
              <a:tr h="190500">
                <a:tc vMerge="1">
                  <a:txBody>
                    <a:bodyPr/>
                    <a:lstStyle/>
                    <a:p>
                      <a:endParaRPr lang="zh-CN" altLang="en-US"/>
                    </a:p>
                  </a:txBody>
                  <a:tcPr/>
                </a:tc>
                <a:tc>
                  <a:txBody>
                    <a:bodyPr/>
                    <a:lstStyle/>
                    <a:p>
                      <a:pPr algn="l" fontAlgn="ctr">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我会为了确认他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她当前在干什么，而频繁联系他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a:t>
                      </a:r>
                    </a:p>
                  </a:txBody>
                  <a:tcPr marL="9525" marR="9525" marT="9525" marB="0" anchor="ctr">
                    <a:lnL>
                      <a:noFill/>
                    </a:lnL>
                    <a:lnR>
                      <a:noFill/>
                    </a:lnR>
                    <a:lnT>
                      <a:noFill/>
                    </a:lnT>
                    <a:lnB>
                      <a:noFill/>
                    </a:lnB>
                    <a:noFill/>
                  </a:tcPr>
                </a:tc>
                <a:extLst>
                  <a:ext uri="{0D108BD9-81ED-4DB2-BD59-A6C34878D82A}">
                    <a16:rowId xmlns:a16="http://schemas.microsoft.com/office/drawing/2014/main" val="1328276134"/>
                  </a:ext>
                </a:extLst>
              </a:tr>
              <a:tr h="190500">
                <a:tc vMerge="1">
                  <a:txBody>
                    <a:bodyPr/>
                    <a:lstStyle/>
                    <a:p>
                      <a:endParaRPr lang="zh-CN" altLang="en-US"/>
                    </a:p>
                  </a:txBody>
                  <a:tcPr/>
                </a:tc>
                <a:tc>
                  <a:txBody>
                    <a:bodyPr/>
                    <a:lstStyle/>
                    <a:p>
                      <a:pPr algn="l" fontAlgn="ctr">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*我会为了有时间陪伴他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她，而压缩自己十分重视的爱好和兴趣的时间</a:t>
                      </a:r>
                    </a:p>
                  </a:txBody>
                  <a:tcPr marL="9525" marR="9525" marT="9525" marB="0" anchor="ctr">
                    <a:lnL>
                      <a:noFill/>
                    </a:lnL>
                    <a:lnR>
                      <a:noFill/>
                    </a:lnR>
                    <a:lnT>
                      <a:noFill/>
                    </a:lnT>
                    <a:lnB>
                      <a:noFill/>
                    </a:lnB>
                    <a:noFill/>
                  </a:tcPr>
                </a:tc>
                <a:extLst>
                  <a:ext uri="{0D108BD9-81ED-4DB2-BD59-A6C34878D82A}">
                    <a16:rowId xmlns:a16="http://schemas.microsoft.com/office/drawing/2014/main" val="771756175"/>
                  </a:ext>
                </a:extLst>
              </a:tr>
              <a:tr h="190500">
                <a:tc vMerge="1">
                  <a:txBody>
                    <a:bodyPr/>
                    <a:lstStyle/>
                    <a:p>
                      <a:endParaRPr lang="zh-CN" altLang="en-US"/>
                    </a:p>
                  </a:txBody>
                  <a:tcPr/>
                </a:tc>
                <a:tc>
                  <a:txBody>
                    <a:bodyPr/>
                    <a:lstStyle/>
                    <a:p>
                      <a:pPr algn="l" fontAlgn="ctr">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*我会因为他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她不喜欢，而直接放弃自己十分重视的爱好和兴趣</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7574550"/>
                  </a:ext>
                </a:extLst>
              </a:tr>
              <a:tr h="190500">
                <a:tc rowSpan="5">
                  <a:txBody>
                    <a:bodyPr/>
                    <a:lstStyle/>
                    <a:p>
                      <a:pPr algn="ctr" fontAlgn="ctr">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成本投入</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ctr">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我会为了陪伴他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她，而经常推掉推迟或取消自己的其他计划</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62098346"/>
                  </a:ext>
                </a:extLst>
              </a:tr>
              <a:tr h="190500">
                <a:tc vMerge="1">
                  <a:txBody>
                    <a:bodyPr/>
                    <a:lstStyle/>
                    <a:p>
                      <a:endParaRPr lang="zh-CN" altLang="en-US"/>
                    </a:p>
                  </a:txBody>
                  <a:tcPr/>
                </a:tc>
                <a:tc>
                  <a:txBody>
                    <a:bodyPr/>
                    <a:lstStyle/>
                    <a:p>
                      <a:pPr algn="l" fontAlgn="ctr">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我为了和他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她约会，不惜花费超出我经济承受范围的钱</a:t>
                      </a:r>
                    </a:p>
                  </a:txBody>
                  <a:tcPr marL="9525" marR="9525" marT="9525" marB="0" anchor="ctr">
                    <a:lnL>
                      <a:noFill/>
                    </a:lnL>
                    <a:lnR>
                      <a:noFill/>
                    </a:lnR>
                    <a:lnT>
                      <a:noFill/>
                    </a:lnT>
                    <a:lnB>
                      <a:noFill/>
                    </a:lnB>
                    <a:noFill/>
                  </a:tcPr>
                </a:tc>
                <a:extLst>
                  <a:ext uri="{0D108BD9-81ED-4DB2-BD59-A6C34878D82A}">
                    <a16:rowId xmlns:a16="http://schemas.microsoft.com/office/drawing/2014/main" val="3687414206"/>
                  </a:ext>
                </a:extLst>
              </a:tr>
              <a:tr h="190500">
                <a:tc vMerge="1">
                  <a:txBody>
                    <a:bodyPr/>
                    <a:lstStyle/>
                    <a:p>
                      <a:endParaRPr lang="zh-CN" altLang="en-US"/>
                    </a:p>
                  </a:txBody>
                  <a:tcPr/>
                </a:tc>
                <a:tc>
                  <a:txBody>
                    <a:bodyPr/>
                    <a:lstStyle/>
                    <a:p>
                      <a:pPr algn="l" fontAlgn="ctr">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我会为了购买他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她喜欢的东西，不惜花费超出我经济承受范围的钱</a:t>
                      </a:r>
                    </a:p>
                  </a:txBody>
                  <a:tcPr marL="9525" marR="9525" marT="9525" marB="0" anchor="ctr">
                    <a:lnL>
                      <a:noFill/>
                    </a:lnL>
                    <a:lnR>
                      <a:noFill/>
                    </a:lnR>
                    <a:lnT>
                      <a:noFill/>
                    </a:lnT>
                    <a:lnB>
                      <a:noFill/>
                    </a:lnB>
                    <a:noFill/>
                  </a:tcPr>
                </a:tc>
                <a:extLst>
                  <a:ext uri="{0D108BD9-81ED-4DB2-BD59-A6C34878D82A}">
                    <a16:rowId xmlns:a16="http://schemas.microsoft.com/office/drawing/2014/main" val="2486654433"/>
                  </a:ext>
                </a:extLst>
              </a:tr>
              <a:tr h="190500">
                <a:tc vMerge="1">
                  <a:txBody>
                    <a:bodyPr/>
                    <a:lstStyle/>
                    <a:p>
                      <a:endParaRPr lang="zh-CN" altLang="en-US"/>
                    </a:p>
                  </a:txBody>
                  <a:tcPr/>
                </a:tc>
                <a:tc>
                  <a:txBody>
                    <a:bodyPr/>
                    <a:lstStyle/>
                    <a:p>
                      <a:pPr algn="l" fontAlgn="ctr">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*我会因为他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她，而放弃未来更好的发展机会</a:t>
                      </a:r>
                    </a:p>
                  </a:txBody>
                  <a:tcPr marL="9525" marR="9525" marT="9525" marB="0" anchor="ctr">
                    <a:lnL>
                      <a:noFill/>
                    </a:lnL>
                    <a:lnR>
                      <a:noFill/>
                    </a:lnR>
                    <a:lnT>
                      <a:noFill/>
                    </a:lnT>
                    <a:lnB>
                      <a:noFill/>
                    </a:lnB>
                    <a:noFill/>
                  </a:tcPr>
                </a:tc>
                <a:extLst>
                  <a:ext uri="{0D108BD9-81ED-4DB2-BD59-A6C34878D82A}">
                    <a16:rowId xmlns:a16="http://schemas.microsoft.com/office/drawing/2014/main" val="2285479636"/>
                  </a:ext>
                </a:extLst>
              </a:tr>
              <a:tr h="203200">
                <a:tc vMerge="1">
                  <a:txBody>
                    <a:bodyPr/>
                    <a:lstStyle/>
                    <a:p>
                      <a:endParaRPr lang="zh-CN" altLang="en-US"/>
                    </a:p>
                  </a:txBody>
                  <a:tcPr/>
                </a:tc>
                <a:tc>
                  <a:txBody>
                    <a:bodyPr/>
                    <a:lstStyle/>
                    <a:p>
                      <a:pPr algn="l" fontAlgn="ctr">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我会经常买过多的礼物送给他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她，即使他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她明确表示没有需要</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5097574"/>
                  </a:ext>
                </a:extLst>
              </a:tr>
              <a:tr h="190500">
                <a:tc gridSpan="2">
                  <a:txBody>
                    <a:bodyPr/>
                    <a:lstStyle/>
                    <a:p>
                      <a:pPr algn="l" fontAlgn="b">
                        <a:lnSpc>
                          <a:spcPct val="150000"/>
                        </a:lnSpc>
                      </a:pPr>
                      <a:r>
                        <a:rPr lang="zh-CN" altLang="en-US" sz="1400" b="0" i="0" u="none" strike="noStrike" dirty="0">
                          <a:solidFill>
                            <a:srgbClr val="000000"/>
                          </a:solidFill>
                          <a:effectLst/>
                          <a:latin typeface="仿宋" panose="02010609060101010101" pitchFamily="49" charset="-122"/>
                          <a:ea typeface="仿宋" panose="02010609060101010101" pitchFamily="49" charset="-122"/>
                        </a:rPr>
                        <a:t>注：*表示新增的条目</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noFill/>
                  </a:tcPr>
                </a:tc>
                <a:tc hMerge="1">
                  <a:txBody>
                    <a:bodyPr/>
                    <a:lstStyle/>
                    <a:p>
                      <a:endParaRPr lang="zh-CN" altLang="en-US"/>
                    </a:p>
                  </a:txBody>
                  <a:tcPr/>
                </a:tc>
                <a:extLst>
                  <a:ext uri="{0D108BD9-81ED-4DB2-BD59-A6C34878D82A}">
                    <a16:rowId xmlns:a16="http://schemas.microsoft.com/office/drawing/2014/main" val="3638805578"/>
                  </a:ext>
                </a:extLst>
              </a:tr>
            </a:tbl>
          </a:graphicData>
        </a:graphic>
      </p:graphicFrame>
      <p:sp>
        <p:nvSpPr>
          <p:cNvPr id="2" name="椭圆 1">
            <a:extLst>
              <a:ext uri="{FF2B5EF4-FFF2-40B4-BE49-F238E27FC236}">
                <a16:creationId xmlns:a16="http://schemas.microsoft.com/office/drawing/2014/main" id="{3C01B428-0432-6126-FF9C-519176E8DDDF}"/>
              </a:ext>
            </a:extLst>
          </p:cNvPr>
          <p:cNvSpPr/>
          <p:nvPr/>
        </p:nvSpPr>
        <p:spPr>
          <a:xfrm>
            <a:off x="311818" y="2547852"/>
            <a:ext cx="411146" cy="411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3</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B53A7F96-823C-FA9A-C908-501E0E21A9E5}"/>
              </a:ext>
            </a:extLst>
          </p:cNvPr>
          <p:cNvSpPr/>
          <p:nvPr/>
        </p:nvSpPr>
        <p:spPr>
          <a:xfrm>
            <a:off x="311818" y="3479603"/>
            <a:ext cx="411146" cy="41119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4</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4" name="椭圆 3">
            <a:extLst>
              <a:ext uri="{FF2B5EF4-FFF2-40B4-BE49-F238E27FC236}">
                <a16:creationId xmlns:a16="http://schemas.microsoft.com/office/drawing/2014/main" id="{32C72C90-5DBC-8059-4628-11B99C6CE736}"/>
              </a:ext>
            </a:extLst>
          </p:cNvPr>
          <p:cNvSpPr/>
          <p:nvPr/>
        </p:nvSpPr>
        <p:spPr>
          <a:xfrm>
            <a:off x="311818" y="4411354"/>
            <a:ext cx="411146" cy="411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5</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5" name="椭圆 4">
            <a:extLst>
              <a:ext uri="{FF2B5EF4-FFF2-40B4-BE49-F238E27FC236}">
                <a16:creationId xmlns:a16="http://schemas.microsoft.com/office/drawing/2014/main" id="{9ED941CC-1340-3AC2-D8D3-E473C24C238C}"/>
              </a:ext>
            </a:extLst>
          </p:cNvPr>
          <p:cNvSpPr/>
          <p:nvPr/>
        </p:nvSpPr>
        <p:spPr>
          <a:xfrm>
            <a:off x="311818" y="5343107"/>
            <a:ext cx="411146" cy="41119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6</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EC26C744-E2D6-2FB4-D55F-6E478AB0568C}"/>
              </a:ext>
            </a:extLst>
          </p:cNvPr>
          <p:cNvSpPr/>
          <p:nvPr/>
        </p:nvSpPr>
        <p:spPr>
          <a:xfrm>
            <a:off x="311820" y="684352"/>
            <a:ext cx="411140" cy="411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1</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565A-9383-39D9-A5EE-7569071161C6}"/>
            </a:ext>
          </a:extLst>
        </p:cNvPr>
        <p:cNvGrpSpPr/>
        <p:nvPr/>
      </p:nvGrpSpPr>
      <p:grpSpPr>
        <a:xfrm>
          <a:off x="0" y="0"/>
          <a:ext cx="0" cy="0"/>
          <a:chOff x="0" y="0"/>
          <a:chExt cx="0" cy="0"/>
        </a:xfrm>
      </p:grpSpPr>
      <p:sp>
        <p:nvSpPr>
          <p:cNvPr id="16" name="标题 15">
            <a:extLst>
              <a:ext uri="{FF2B5EF4-FFF2-40B4-BE49-F238E27FC236}">
                <a16:creationId xmlns:a16="http://schemas.microsoft.com/office/drawing/2014/main" id="{A8E381AD-1C55-7026-80B7-F3762B828557}"/>
              </a:ext>
            </a:extLst>
          </p:cNvPr>
          <p:cNvSpPr>
            <a:spLocks noGrp="1"/>
          </p:cNvSpPr>
          <p:nvPr>
            <p:ph type="title"/>
          </p:nvPr>
        </p:nvSpPr>
        <p:spPr/>
        <p:txBody>
          <a:bodyPr/>
          <a:lstStyle/>
          <a:p>
            <a:r>
              <a:rPr lang="en-US" altLang="zh-CN" dirty="0"/>
              <a:t>2.</a:t>
            </a:r>
            <a:r>
              <a:rPr lang="zh-CN" altLang="en-US" dirty="0"/>
              <a:t> 条目概览</a:t>
            </a:r>
          </a:p>
        </p:txBody>
      </p:sp>
      <p:cxnSp>
        <p:nvCxnSpPr>
          <p:cNvPr id="17" name="直接连接符 3">
            <a:extLst>
              <a:ext uri="{FF2B5EF4-FFF2-40B4-BE49-F238E27FC236}">
                <a16:creationId xmlns:a16="http://schemas.microsoft.com/office/drawing/2014/main" id="{49307799-CCE7-4FF7-598E-D090E99ADE1C}"/>
              </a:ext>
            </a:extLst>
          </p:cNvPr>
          <p:cNvCxnSpPr/>
          <p:nvPr/>
        </p:nvCxnSpPr>
        <p:spPr>
          <a:xfrm>
            <a:off x="517389" y="0"/>
            <a:ext cx="0" cy="6858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29" name="表格 28">
            <a:extLst>
              <a:ext uri="{FF2B5EF4-FFF2-40B4-BE49-F238E27FC236}">
                <a16:creationId xmlns:a16="http://schemas.microsoft.com/office/drawing/2014/main" id="{3571FFAA-5027-17A9-675E-C913283800D3}"/>
              </a:ext>
            </a:extLst>
          </p:cNvPr>
          <p:cNvGraphicFramePr>
            <a:graphicFrameLocks noGrp="1"/>
          </p:cNvGraphicFramePr>
          <p:nvPr>
            <p:extLst>
              <p:ext uri="{D42A27DB-BD31-4B8C-83A1-F6EECF244321}">
                <p14:modId xmlns:p14="http://schemas.microsoft.com/office/powerpoint/2010/main" val="3760039803"/>
              </p:ext>
            </p:extLst>
          </p:nvPr>
        </p:nvGraphicFramePr>
        <p:xfrm>
          <a:off x="1565416" y="1033484"/>
          <a:ext cx="10109195" cy="4629722"/>
        </p:xfrm>
        <a:graphic>
          <a:graphicData uri="http://schemas.openxmlformats.org/drawingml/2006/table">
            <a:tbl>
              <a:tblPr/>
              <a:tblGrid>
                <a:gridCol w="1593002">
                  <a:extLst>
                    <a:ext uri="{9D8B030D-6E8A-4147-A177-3AD203B41FA5}">
                      <a16:colId xmlns:a16="http://schemas.microsoft.com/office/drawing/2014/main" val="3481908735"/>
                    </a:ext>
                  </a:extLst>
                </a:gridCol>
                <a:gridCol w="8516193">
                  <a:extLst>
                    <a:ext uri="{9D8B030D-6E8A-4147-A177-3AD203B41FA5}">
                      <a16:colId xmlns:a16="http://schemas.microsoft.com/office/drawing/2014/main" val="56683557"/>
                    </a:ext>
                  </a:extLst>
                </a:gridCol>
              </a:tblGrid>
              <a:tr h="203200">
                <a:tc>
                  <a:txBody>
                    <a:bodyPr/>
                    <a:lstStyle/>
                    <a:p>
                      <a:pPr algn="l" fontAlgn="b">
                        <a:lnSpc>
                          <a:spcPct val="150000"/>
                        </a:lnSpc>
                      </a:pPr>
                      <a:r>
                        <a:rPr lang="zh-CN" altLang="en-US" sz="16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lnSpc>
                          <a:spcPct val="150000"/>
                        </a:lnSpc>
                      </a:pPr>
                      <a:r>
                        <a:rPr lang="zh-CN" altLang="en-US" sz="16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7976015"/>
                  </a:ext>
                </a:extLst>
              </a:tr>
              <a:tr h="190500">
                <a:tc>
                  <a:txBody>
                    <a:bodyPr/>
                    <a:lstStyle/>
                    <a:p>
                      <a:pPr algn="ctr" fontAlgn="b">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维度</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条目</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927046"/>
                  </a:ext>
                </a:extLst>
              </a:tr>
              <a:tr h="190500">
                <a:tc rowSpan="5">
                  <a:txBody>
                    <a:bodyPr/>
                    <a:lstStyle/>
                    <a:p>
                      <a:pPr algn="ctr" fontAlgn="ctr"/>
                      <a:r>
                        <a:rPr lang="zh-CN" altLang="en-US" sz="1600" b="0" i="0" u="none" strike="noStrike">
                          <a:solidFill>
                            <a:srgbClr val="000000"/>
                          </a:solidFill>
                          <a:effectLst/>
                          <a:latin typeface="仿宋" panose="02010609060101010101" pitchFamily="49" charset="-122"/>
                          <a:ea typeface="仿宋" panose="02010609060101010101" pitchFamily="49" charset="-122"/>
                        </a:rPr>
                        <a:t>交缠挽留</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ctr">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*分手后，我会尝试购买他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她喜欢但超出我经济能力的礼物来挽回这段感情</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686264193"/>
                  </a:ext>
                </a:extLst>
              </a:tr>
              <a:tr h="190500">
                <a:tc vMerge="1">
                  <a:txBody>
                    <a:bodyPr/>
                    <a:lstStyle/>
                    <a:p>
                      <a:endParaRPr lang="zh-CN" altLang="en-US"/>
                    </a:p>
                  </a:txBody>
                  <a:tcPr/>
                </a:tc>
                <a:tc>
                  <a:txBody>
                    <a:bodyPr/>
                    <a:lstStyle/>
                    <a:p>
                      <a:pPr algn="l" fontAlgn="ctr">
                        <a:lnSpc>
                          <a:spcPct val="150000"/>
                        </a:lnSpc>
                      </a:pPr>
                      <a:r>
                        <a:rPr lang="zh-CN" altLang="en-US" sz="1600" b="0" i="0" u="none" strike="noStrike">
                          <a:solidFill>
                            <a:srgbClr val="000000"/>
                          </a:solidFill>
                          <a:effectLst/>
                          <a:latin typeface="仿宋" panose="02010609060101010101" pitchFamily="49" charset="-122"/>
                          <a:ea typeface="仿宋" panose="02010609060101010101" pitchFamily="49" charset="-122"/>
                        </a:rPr>
                        <a:t>分手后，我依然会找各种机会与他</a:t>
                      </a:r>
                      <a:r>
                        <a:rPr lang="en-US" altLang="zh-CN" sz="1600" b="0" i="0" u="none" strike="noStrike">
                          <a:solidFill>
                            <a:srgbClr val="000000"/>
                          </a:solidFill>
                          <a:effectLst/>
                          <a:latin typeface="仿宋" panose="02010609060101010101" pitchFamily="49" charset="-122"/>
                          <a:ea typeface="仿宋" panose="02010609060101010101" pitchFamily="49" charset="-122"/>
                        </a:rPr>
                        <a:t>/</a:t>
                      </a:r>
                      <a:r>
                        <a:rPr lang="zh-CN" altLang="en-US" sz="1600" b="0" i="0" u="none" strike="noStrike">
                          <a:solidFill>
                            <a:srgbClr val="000000"/>
                          </a:solidFill>
                          <a:effectLst/>
                          <a:latin typeface="仿宋" panose="02010609060101010101" pitchFamily="49" charset="-122"/>
                          <a:ea typeface="仿宋" panose="02010609060101010101" pitchFamily="49" charset="-122"/>
                        </a:rPr>
                        <a:t>她进行沟通和交流情感问题</a:t>
                      </a:r>
                    </a:p>
                  </a:txBody>
                  <a:tcPr marL="9525" marR="9525" marT="9525" marB="0" anchor="ctr">
                    <a:lnL>
                      <a:noFill/>
                    </a:lnL>
                    <a:lnR>
                      <a:noFill/>
                    </a:lnR>
                    <a:lnT>
                      <a:noFill/>
                    </a:lnT>
                    <a:lnB>
                      <a:noFill/>
                    </a:lnB>
                    <a:noFill/>
                  </a:tcPr>
                </a:tc>
                <a:extLst>
                  <a:ext uri="{0D108BD9-81ED-4DB2-BD59-A6C34878D82A}">
                    <a16:rowId xmlns:a16="http://schemas.microsoft.com/office/drawing/2014/main" val="785271252"/>
                  </a:ext>
                </a:extLst>
              </a:tr>
              <a:tr h="190500">
                <a:tc vMerge="1">
                  <a:txBody>
                    <a:bodyPr/>
                    <a:lstStyle/>
                    <a:p>
                      <a:endParaRPr lang="zh-CN" altLang="en-US"/>
                    </a:p>
                  </a:txBody>
                  <a:tcPr/>
                </a:tc>
                <a:tc>
                  <a:txBody>
                    <a:bodyPr/>
                    <a:lstStyle/>
                    <a:p>
                      <a:pPr algn="l" fontAlgn="ctr">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分手后，我尝试通过各种方式与他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她保持日常的联系，即使他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她已经明确表示希望保持距离</a:t>
                      </a:r>
                    </a:p>
                  </a:txBody>
                  <a:tcPr marL="9525" marR="9525" marT="9525" marB="0" anchor="ctr">
                    <a:lnL>
                      <a:noFill/>
                    </a:lnL>
                    <a:lnR>
                      <a:noFill/>
                    </a:lnR>
                    <a:lnT>
                      <a:noFill/>
                    </a:lnT>
                    <a:lnB>
                      <a:noFill/>
                    </a:lnB>
                    <a:noFill/>
                  </a:tcPr>
                </a:tc>
                <a:extLst>
                  <a:ext uri="{0D108BD9-81ED-4DB2-BD59-A6C34878D82A}">
                    <a16:rowId xmlns:a16="http://schemas.microsoft.com/office/drawing/2014/main" val="1328276134"/>
                  </a:ext>
                </a:extLst>
              </a:tr>
              <a:tr h="190500">
                <a:tc vMerge="1">
                  <a:txBody>
                    <a:bodyPr/>
                    <a:lstStyle/>
                    <a:p>
                      <a:endParaRPr lang="zh-CN" altLang="en-US"/>
                    </a:p>
                  </a:txBody>
                  <a:tcPr/>
                </a:tc>
                <a:tc>
                  <a:txBody>
                    <a:bodyPr/>
                    <a:lstStyle/>
                    <a:p>
                      <a:pPr algn="l" fontAlgn="ctr">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分手后，我会经常在社交媒体通过各种方式表达对他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她的依恋</a:t>
                      </a:r>
                    </a:p>
                  </a:txBody>
                  <a:tcPr marL="9525" marR="9525" marT="9525" marB="0" anchor="ctr">
                    <a:lnL>
                      <a:noFill/>
                    </a:lnL>
                    <a:lnR>
                      <a:noFill/>
                    </a:lnR>
                    <a:lnT>
                      <a:noFill/>
                    </a:lnT>
                    <a:lnB>
                      <a:noFill/>
                    </a:lnB>
                    <a:noFill/>
                  </a:tcPr>
                </a:tc>
                <a:extLst>
                  <a:ext uri="{0D108BD9-81ED-4DB2-BD59-A6C34878D82A}">
                    <a16:rowId xmlns:a16="http://schemas.microsoft.com/office/drawing/2014/main" val="771756175"/>
                  </a:ext>
                </a:extLst>
              </a:tr>
              <a:tr h="190500">
                <a:tc vMerge="1">
                  <a:txBody>
                    <a:bodyPr/>
                    <a:lstStyle/>
                    <a:p>
                      <a:endParaRPr lang="zh-CN" altLang="en-US"/>
                    </a:p>
                  </a:txBody>
                  <a:tcPr/>
                </a:tc>
                <a:tc>
                  <a:txBody>
                    <a:bodyPr/>
                    <a:lstStyle/>
                    <a:p>
                      <a:pPr algn="l" fontAlgn="ctr">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分手后，我会为了试图挽回他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她，通过共同的朋友或社交圈对他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她施加影响</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7574550"/>
                  </a:ext>
                </a:extLst>
              </a:tr>
              <a:tr h="190500">
                <a:tc rowSpan="5">
                  <a:txBody>
                    <a:bodyPr/>
                    <a:lstStyle/>
                    <a:p>
                      <a:pPr algn="ctr" fontAlgn="ctr"/>
                      <a:r>
                        <a:rPr lang="zh-CN" altLang="en-US" sz="1600" b="0" i="0" u="none" strike="noStrike" dirty="0">
                          <a:solidFill>
                            <a:srgbClr val="000000"/>
                          </a:solidFill>
                          <a:effectLst/>
                          <a:latin typeface="仿宋" panose="02010609060101010101" pitchFamily="49" charset="-122"/>
                          <a:ea typeface="仿宋" panose="02010609060101010101" pitchFamily="49" charset="-122"/>
                        </a:rPr>
                        <a:t>过度干涉</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ctr">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我会在他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她处理与朋友或家人的关系时插手，试图用自己的方式解决问题</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62098346"/>
                  </a:ext>
                </a:extLst>
              </a:tr>
              <a:tr h="190500">
                <a:tc vMerge="1">
                  <a:txBody>
                    <a:bodyPr/>
                    <a:lstStyle/>
                    <a:p>
                      <a:endParaRPr lang="zh-CN" altLang="en-US"/>
                    </a:p>
                  </a:txBody>
                  <a:tcPr/>
                </a:tc>
                <a:tc>
                  <a:txBody>
                    <a:bodyPr/>
                    <a:lstStyle/>
                    <a:p>
                      <a:pPr algn="l" fontAlgn="ctr">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我会为了确保自己的地位，而过分限制他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她与其他异性的交往</a:t>
                      </a:r>
                    </a:p>
                  </a:txBody>
                  <a:tcPr marL="9525" marR="9525" marT="9525" marB="0" anchor="ctr">
                    <a:lnL>
                      <a:noFill/>
                    </a:lnL>
                    <a:lnR>
                      <a:noFill/>
                    </a:lnR>
                    <a:lnT>
                      <a:noFill/>
                    </a:lnT>
                    <a:lnB>
                      <a:noFill/>
                    </a:lnB>
                    <a:noFill/>
                  </a:tcPr>
                </a:tc>
                <a:extLst>
                  <a:ext uri="{0D108BD9-81ED-4DB2-BD59-A6C34878D82A}">
                    <a16:rowId xmlns:a16="http://schemas.microsoft.com/office/drawing/2014/main" val="3687414206"/>
                  </a:ext>
                </a:extLst>
              </a:tr>
              <a:tr h="190500">
                <a:tc vMerge="1">
                  <a:txBody>
                    <a:bodyPr/>
                    <a:lstStyle/>
                    <a:p>
                      <a:endParaRPr lang="zh-CN" altLang="en-US"/>
                    </a:p>
                  </a:txBody>
                  <a:tcPr/>
                </a:tc>
                <a:tc>
                  <a:txBody>
                    <a:bodyPr/>
                    <a:lstStyle/>
                    <a:p>
                      <a:pPr algn="l" fontAlgn="ctr">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*我会在他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她遇到小问题时立刻介入，即使这些问题他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她可以轻松解决</a:t>
                      </a:r>
                    </a:p>
                  </a:txBody>
                  <a:tcPr marL="9525" marR="9525" marT="9525" marB="0" anchor="ctr">
                    <a:lnL>
                      <a:noFill/>
                    </a:lnL>
                    <a:lnR>
                      <a:noFill/>
                    </a:lnR>
                    <a:lnT>
                      <a:noFill/>
                    </a:lnT>
                    <a:lnB>
                      <a:noFill/>
                    </a:lnB>
                    <a:noFill/>
                  </a:tcPr>
                </a:tc>
                <a:extLst>
                  <a:ext uri="{0D108BD9-81ED-4DB2-BD59-A6C34878D82A}">
                    <a16:rowId xmlns:a16="http://schemas.microsoft.com/office/drawing/2014/main" val="2486654433"/>
                  </a:ext>
                </a:extLst>
              </a:tr>
              <a:tr h="190500">
                <a:tc vMerge="1">
                  <a:txBody>
                    <a:bodyPr/>
                    <a:lstStyle/>
                    <a:p>
                      <a:endParaRPr lang="zh-CN" altLang="en-US"/>
                    </a:p>
                  </a:txBody>
                  <a:tcPr/>
                </a:tc>
                <a:tc>
                  <a:txBody>
                    <a:bodyPr/>
                    <a:lstStyle/>
                    <a:p>
                      <a:pPr algn="l" fontAlgn="ctr">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*我会在他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她的工作学习中提出自己的解决方案，即使他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她表示不需要建议</a:t>
                      </a:r>
                    </a:p>
                  </a:txBody>
                  <a:tcPr marL="9525" marR="9525" marT="9525" marB="0" anchor="ctr">
                    <a:lnL>
                      <a:noFill/>
                    </a:lnL>
                    <a:lnR>
                      <a:noFill/>
                    </a:lnR>
                    <a:lnT>
                      <a:noFill/>
                    </a:lnT>
                    <a:lnB>
                      <a:noFill/>
                    </a:lnB>
                    <a:noFill/>
                  </a:tcPr>
                </a:tc>
                <a:extLst>
                  <a:ext uri="{0D108BD9-81ED-4DB2-BD59-A6C34878D82A}">
                    <a16:rowId xmlns:a16="http://schemas.microsoft.com/office/drawing/2014/main" val="2285479636"/>
                  </a:ext>
                </a:extLst>
              </a:tr>
              <a:tr h="203200">
                <a:tc vMerge="1">
                  <a:txBody>
                    <a:bodyPr/>
                    <a:lstStyle/>
                    <a:p>
                      <a:endParaRPr lang="zh-CN" altLang="en-US"/>
                    </a:p>
                  </a:txBody>
                  <a:tcPr/>
                </a:tc>
                <a:tc>
                  <a:txBody>
                    <a:bodyPr/>
                    <a:lstStyle/>
                    <a:p>
                      <a:pPr algn="l" fontAlgn="ctr">
                        <a:lnSpc>
                          <a:spcPct val="150000"/>
                        </a:lnSpc>
                      </a:pPr>
                      <a:r>
                        <a:rPr lang="zh-CN" altLang="en-US" sz="1600" b="0" i="0" u="none" strike="noStrike" dirty="0">
                          <a:solidFill>
                            <a:srgbClr val="000000"/>
                          </a:solidFill>
                          <a:effectLst/>
                          <a:latin typeface="仿宋" panose="02010609060101010101" pitchFamily="49" charset="-122"/>
                          <a:ea typeface="仿宋" panose="02010609060101010101" pitchFamily="49" charset="-122"/>
                        </a:rPr>
                        <a:t>*我会在他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她进行个人财务管理时提供帮助，即使他</a:t>
                      </a:r>
                      <a:r>
                        <a:rPr lang="en-US" altLang="zh-CN" sz="1600" b="0" i="0" u="none" strike="noStrike" dirty="0">
                          <a:solidFill>
                            <a:srgbClr val="000000"/>
                          </a:solidFill>
                          <a:effectLst/>
                          <a:latin typeface="仿宋" panose="02010609060101010101" pitchFamily="49" charset="-122"/>
                          <a:ea typeface="仿宋" panose="02010609060101010101" pitchFamily="49" charset="-122"/>
                        </a:rPr>
                        <a:t>/</a:t>
                      </a:r>
                      <a:r>
                        <a:rPr lang="zh-CN" altLang="en-US" sz="1600" b="0" i="0" u="none" strike="noStrike" dirty="0">
                          <a:solidFill>
                            <a:srgbClr val="000000"/>
                          </a:solidFill>
                          <a:effectLst/>
                          <a:latin typeface="仿宋" panose="02010609060101010101" pitchFamily="49" charset="-122"/>
                          <a:ea typeface="仿宋" panose="02010609060101010101" pitchFamily="49" charset="-122"/>
                        </a:rPr>
                        <a:t>她表示不需要帮助</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5097574"/>
                  </a:ext>
                </a:extLst>
              </a:tr>
              <a:tr h="190500">
                <a:tc gridSpan="2">
                  <a:txBody>
                    <a:bodyPr/>
                    <a:lstStyle/>
                    <a:p>
                      <a:pPr algn="l" fontAlgn="b">
                        <a:lnSpc>
                          <a:spcPct val="150000"/>
                        </a:lnSpc>
                      </a:pPr>
                      <a:r>
                        <a:rPr lang="zh-CN" altLang="en-US" sz="1400" b="0" i="0" u="none" strike="noStrike" dirty="0">
                          <a:solidFill>
                            <a:srgbClr val="000000"/>
                          </a:solidFill>
                          <a:effectLst/>
                          <a:latin typeface="仿宋" panose="02010609060101010101" pitchFamily="49" charset="-122"/>
                          <a:ea typeface="仿宋" panose="02010609060101010101" pitchFamily="49" charset="-122"/>
                        </a:rPr>
                        <a:t>注：*表示新增的条目</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noFill/>
                  </a:tcPr>
                </a:tc>
                <a:tc hMerge="1">
                  <a:txBody>
                    <a:bodyPr/>
                    <a:lstStyle/>
                    <a:p>
                      <a:endParaRPr lang="zh-CN" altLang="en-US"/>
                    </a:p>
                  </a:txBody>
                  <a:tcPr/>
                </a:tc>
                <a:extLst>
                  <a:ext uri="{0D108BD9-81ED-4DB2-BD59-A6C34878D82A}">
                    <a16:rowId xmlns:a16="http://schemas.microsoft.com/office/drawing/2014/main" val="3638805578"/>
                  </a:ext>
                </a:extLst>
              </a:tr>
            </a:tbl>
          </a:graphicData>
        </a:graphic>
      </p:graphicFrame>
      <p:sp>
        <p:nvSpPr>
          <p:cNvPr id="2" name="椭圆 1">
            <a:extLst>
              <a:ext uri="{FF2B5EF4-FFF2-40B4-BE49-F238E27FC236}">
                <a16:creationId xmlns:a16="http://schemas.microsoft.com/office/drawing/2014/main" id="{DA96F999-7844-8B9C-12F5-3FD09A8A7D38}"/>
              </a:ext>
            </a:extLst>
          </p:cNvPr>
          <p:cNvSpPr/>
          <p:nvPr/>
        </p:nvSpPr>
        <p:spPr>
          <a:xfrm>
            <a:off x="256505" y="1560780"/>
            <a:ext cx="521772" cy="5218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9C6A4613-C196-5C58-2747-39C7790DF88F}"/>
              </a:ext>
            </a:extLst>
          </p:cNvPr>
          <p:cNvSpPr/>
          <p:nvPr/>
        </p:nvSpPr>
        <p:spPr>
          <a:xfrm>
            <a:off x="311818" y="2547852"/>
            <a:ext cx="411146" cy="411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3</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4" name="椭圆 3">
            <a:extLst>
              <a:ext uri="{FF2B5EF4-FFF2-40B4-BE49-F238E27FC236}">
                <a16:creationId xmlns:a16="http://schemas.microsoft.com/office/drawing/2014/main" id="{5F37499F-D1BF-3B9D-0EF0-1909D2979E06}"/>
              </a:ext>
            </a:extLst>
          </p:cNvPr>
          <p:cNvSpPr/>
          <p:nvPr/>
        </p:nvSpPr>
        <p:spPr>
          <a:xfrm>
            <a:off x="311818" y="3479603"/>
            <a:ext cx="411146" cy="41119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4</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5" name="椭圆 4">
            <a:extLst>
              <a:ext uri="{FF2B5EF4-FFF2-40B4-BE49-F238E27FC236}">
                <a16:creationId xmlns:a16="http://schemas.microsoft.com/office/drawing/2014/main" id="{48826DB6-51AF-F7A8-862A-56D26E95DE6E}"/>
              </a:ext>
            </a:extLst>
          </p:cNvPr>
          <p:cNvSpPr/>
          <p:nvPr/>
        </p:nvSpPr>
        <p:spPr>
          <a:xfrm>
            <a:off x="311818" y="4411354"/>
            <a:ext cx="411146" cy="411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5</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6" name="椭圆 5">
            <a:extLst>
              <a:ext uri="{FF2B5EF4-FFF2-40B4-BE49-F238E27FC236}">
                <a16:creationId xmlns:a16="http://schemas.microsoft.com/office/drawing/2014/main" id="{E20C7727-A87E-407D-988C-4E259653C659}"/>
              </a:ext>
            </a:extLst>
          </p:cNvPr>
          <p:cNvSpPr/>
          <p:nvPr/>
        </p:nvSpPr>
        <p:spPr>
          <a:xfrm>
            <a:off x="311818" y="5343107"/>
            <a:ext cx="411146" cy="41119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6</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27FDF46D-D54E-4131-EEA9-017F3D43DC71}"/>
              </a:ext>
            </a:extLst>
          </p:cNvPr>
          <p:cNvSpPr/>
          <p:nvPr/>
        </p:nvSpPr>
        <p:spPr>
          <a:xfrm>
            <a:off x="311820" y="684352"/>
            <a:ext cx="411140" cy="411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1</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798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B564ED-ABDE-D1D7-CA35-A442A92277BE}"/>
            </a:ext>
          </a:extLst>
        </p:cNvPr>
        <p:cNvGrpSpPr/>
        <p:nvPr/>
      </p:nvGrpSpPr>
      <p:grpSpPr>
        <a:xfrm>
          <a:off x="0" y="0"/>
          <a:ext cx="0" cy="0"/>
          <a:chOff x="0" y="0"/>
          <a:chExt cx="0" cy="0"/>
        </a:xfrm>
      </p:grpSpPr>
      <p:sp>
        <p:nvSpPr>
          <p:cNvPr id="16" name="标题 15">
            <a:extLst>
              <a:ext uri="{FF2B5EF4-FFF2-40B4-BE49-F238E27FC236}">
                <a16:creationId xmlns:a16="http://schemas.microsoft.com/office/drawing/2014/main" id="{AE84713B-C3EB-56D0-0426-8FE079A41D9E}"/>
              </a:ext>
            </a:extLst>
          </p:cNvPr>
          <p:cNvSpPr>
            <a:spLocks noGrp="1"/>
          </p:cNvSpPr>
          <p:nvPr>
            <p:ph type="title"/>
          </p:nvPr>
        </p:nvSpPr>
        <p:spPr/>
        <p:txBody>
          <a:bodyPr/>
          <a:lstStyle/>
          <a:p>
            <a:r>
              <a:rPr lang="en-US" altLang="zh-CN" dirty="0"/>
              <a:t>3.</a:t>
            </a:r>
            <a:r>
              <a:rPr lang="zh-CN" altLang="en-US" dirty="0"/>
              <a:t> 探索性因素分析</a:t>
            </a:r>
            <a:r>
              <a:rPr lang="en-US" altLang="zh-CN" dirty="0"/>
              <a:t>-</a:t>
            </a:r>
            <a:r>
              <a:rPr lang="zh-CN" altLang="en-US" dirty="0"/>
              <a:t>项目分析</a:t>
            </a:r>
          </a:p>
        </p:txBody>
      </p:sp>
      <p:cxnSp>
        <p:nvCxnSpPr>
          <p:cNvPr id="17" name="直接连接符 3">
            <a:extLst>
              <a:ext uri="{FF2B5EF4-FFF2-40B4-BE49-F238E27FC236}">
                <a16:creationId xmlns:a16="http://schemas.microsoft.com/office/drawing/2014/main" id="{19D48F81-CFBD-1D3A-F996-2940719E74C3}"/>
              </a:ext>
            </a:extLst>
          </p:cNvPr>
          <p:cNvCxnSpPr/>
          <p:nvPr/>
        </p:nvCxnSpPr>
        <p:spPr>
          <a:xfrm>
            <a:off x="517389" y="0"/>
            <a:ext cx="0" cy="6858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C6D3541-BA40-555E-F661-ED79D0E32BDA}"/>
              </a:ext>
            </a:extLst>
          </p:cNvPr>
          <p:cNvSpPr txBox="1"/>
          <p:nvPr/>
        </p:nvSpPr>
        <p:spPr>
          <a:xfrm>
            <a:off x="1668161" y="1219990"/>
            <a:ext cx="6933308" cy="400110"/>
          </a:xfrm>
          <a:prstGeom prst="rect">
            <a:avLst/>
          </a:prstGeom>
          <a:noFill/>
        </p:spPr>
        <p:txBody>
          <a:bodyPr wrap="none" rtlCol="0">
            <a:spAutoFit/>
          </a:bodyPr>
          <a:lstStyle/>
          <a:p>
            <a:r>
              <a:rPr kumimoji="1" lang="en-US" altLang="zh-CN" sz="2000" i="1" dirty="0">
                <a:latin typeface="Times New Roman" panose="02020603050405020304" pitchFamily="18" charset="0"/>
                <a:ea typeface="仿宋" panose="02010609060101010101" pitchFamily="49" charset="-122"/>
              </a:rPr>
              <a:t>N</a:t>
            </a:r>
            <a:r>
              <a:rPr kumimoji="1" lang="zh-CN" altLang="en-US" sz="2000" dirty="0">
                <a:latin typeface="Times New Roman" panose="02020603050405020304" pitchFamily="18" charset="0"/>
                <a:ea typeface="仿宋" panose="02010609060101010101" pitchFamily="49" charset="-122"/>
              </a:rPr>
              <a:t> </a:t>
            </a:r>
            <a:r>
              <a:rPr kumimoji="1" lang="en-US" altLang="zh-CN" sz="2000" dirty="0">
                <a:latin typeface="Times New Roman" panose="02020603050405020304" pitchFamily="18" charset="0"/>
                <a:ea typeface="仿宋" panose="02010609060101010101" pitchFamily="49" charset="-122"/>
              </a:rPr>
              <a:t>=</a:t>
            </a:r>
            <a:r>
              <a:rPr kumimoji="1" lang="zh-CN" altLang="en-US" sz="2000" dirty="0">
                <a:latin typeface="Times New Roman" panose="02020603050405020304" pitchFamily="18" charset="0"/>
                <a:ea typeface="仿宋" panose="02010609060101010101" pitchFamily="49" charset="-122"/>
              </a:rPr>
              <a:t> </a:t>
            </a:r>
            <a:r>
              <a:rPr kumimoji="1" lang="en-US" altLang="zh-CN" sz="2000" dirty="0">
                <a:latin typeface="Times New Roman" panose="02020603050405020304" pitchFamily="18" charset="0"/>
                <a:ea typeface="仿宋" panose="02010609060101010101" pitchFamily="49" charset="-122"/>
              </a:rPr>
              <a:t>167</a:t>
            </a:r>
            <a:r>
              <a:rPr kumimoji="1" lang="zh-CN" altLang="en-US" sz="2000" dirty="0">
                <a:latin typeface="Times New Roman" panose="02020603050405020304" pitchFamily="18" charset="0"/>
                <a:ea typeface="仿宋" panose="02010609060101010101" pitchFamily="49" charset="-122"/>
              </a:rPr>
              <a:t>，年龄</a:t>
            </a:r>
            <a:r>
              <a:rPr kumimoji="1" lang="en-US" altLang="zh-CN" sz="2000" dirty="0">
                <a:latin typeface="Times New Roman" panose="02020603050405020304" pitchFamily="18" charset="0"/>
                <a:ea typeface="仿宋" panose="02010609060101010101" pitchFamily="49" charset="-122"/>
              </a:rPr>
              <a:t>18-33</a:t>
            </a:r>
            <a:r>
              <a:rPr kumimoji="1" lang="zh-CN" altLang="en-US" sz="2000" dirty="0">
                <a:latin typeface="Times New Roman" panose="02020603050405020304" pitchFamily="18" charset="0"/>
                <a:ea typeface="仿宋" panose="02010609060101010101" pitchFamily="49" charset="-122"/>
              </a:rPr>
              <a:t>岁，有恋爱经历</a:t>
            </a:r>
            <a:r>
              <a:rPr kumimoji="1" lang="en-US" altLang="zh-CN" sz="2000" dirty="0">
                <a:latin typeface="Times New Roman" panose="02020603050405020304" pitchFamily="18" charset="0"/>
                <a:ea typeface="仿宋" panose="02010609060101010101" pitchFamily="49" charset="-122"/>
              </a:rPr>
              <a:t>129</a:t>
            </a:r>
            <a:r>
              <a:rPr kumimoji="1" lang="zh-CN" altLang="en-US" sz="2000" dirty="0">
                <a:latin typeface="Times New Roman" panose="02020603050405020304" pitchFamily="18" charset="0"/>
                <a:ea typeface="仿宋" panose="02010609060101010101" pitchFamily="49" charset="-122"/>
              </a:rPr>
              <a:t>人，无恋爱经历</a:t>
            </a:r>
            <a:r>
              <a:rPr kumimoji="1" lang="en-US" altLang="zh-CN" sz="2000" dirty="0">
                <a:latin typeface="Times New Roman" panose="02020603050405020304" pitchFamily="18" charset="0"/>
                <a:ea typeface="仿宋" panose="02010609060101010101" pitchFamily="49" charset="-122"/>
              </a:rPr>
              <a:t>38</a:t>
            </a:r>
            <a:r>
              <a:rPr kumimoji="1" lang="zh-CN" altLang="en-US" sz="2000" dirty="0">
                <a:latin typeface="Times New Roman" panose="02020603050405020304" pitchFamily="18" charset="0"/>
                <a:ea typeface="仿宋" panose="02010609060101010101" pitchFamily="49" charset="-122"/>
              </a:rPr>
              <a:t>人 </a:t>
            </a:r>
          </a:p>
        </p:txBody>
      </p:sp>
      <p:pic>
        <p:nvPicPr>
          <p:cNvPr id="4" name="图片 3">
            <a:extLst>
              <a:ext uri="{FF2B5EF4-FFF2-40B4-BE49-F238E27FC236}">
                <a16:creationId xmlns:a16="http://schemas.microsoft.com/office/drawing/2014/main" id="{9D68F553-AF55-5430-2871-312963EC63D6}"/>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2458995" y="1846676"/>
            <a:ext cx="7772400" cy="3886200"/>
          </a:xfrm>
          <a:prstGeom prst="rect">
            <a:avLst/>
          </a:prstGeom>
          <a:effectLst>
            <a:outerShdw blurRad="50800" dist="38100" dir="2700000" algn="tl" rotWithShape="0">
              <a:prstClr val="black">
                <a:alpha val="40000"/>
              </a:prstClr>
            </a:outerShdw>
          </a:effectLst>
        </p:spPr>
      </p:pic>
      <p:sp>
        <p:nvSpPr>
          <p:cNvPr id="3" name="椭圆 2">
            <a:extLst>
              <a:ext uri="{FF2B5EF4-FFF2-40B4-BE49-F238E27FC236}">
                <a16:creationId xmlns:a16="http://schemas.microsoft.com/office/drawing/2014/main" id="{75EA098F-60D8-8887-D97C-2962362B3FA7}"/>
              </a:ext>
            </a:extLst>
          </p:cNvPr>
          <p:cNvSpPr/>
          <p:nvPr/>
        </p:nvSpPr>
        <p:spPr>
          <a:xfrm>
            <a:off x="311822" y="1616104"/>
            <a:ext cx="411138" cy="4111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2</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5" name="椭圆 4">
            <a:extLst>
              <a:ext uri="{FF2B5EF4-FFF2-40B4-BE49-F238E27FC236}">
                <a16:creationId xmlns:a16="http://schemas.microsoft.com/office/drawing/2014/main" id="{A2921CA7-1CA1-7511-3C48-10D2DAC3A72D}"/>
              </a:ext>
            </a:extLst>
          </p:cNvPr>
          <p:cNvSpPr/>
          <p:nvPr/>
        </p:nvSpPr>
        <p:spPr>
          <a:xfrm>
            <a:off x="256505" y="2492532"/>
            <a:ext cx="521772" cy="5218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endParaRPr>
          </a:p>
        </p:txBody>
      </p:sp>
      <p:sp>
        <p:nvSpPr>
          <p:cNvPr id="6" name="椭圆 5">
            <a:extLst>
              <a:ext uri="{FF2B5EF4-FFF2-40B4-BE49-F238E27FC236}">
                <a16:creationId xmlns:a16="http://schemas.microsoft.com/office/drawing/2014/main" id="{F87F2644-D1BB-11A9-4A03-F7DD36DC6686}"/>
              </a:ext>
            </a:extLst>
          </p:cNvPr>
          <p:cNvSpPr/>
          <p:nvPr/>
        </p:nvSpPr>
        <p:spPr>
          <a:xfrm>
            <a:off x="311818" y="3479603"/>
            <a:ext cx="411146" cy="41119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4</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1F8309AF-63D7-08DE-81FF-085FD0B399A6}"/>
              </a:ext>
            </a:extLst>
          </p:cNvPr>
          <p:cNvSpPr/>
          <p:nvPr/>
        </p:nvSpPr>
        <p:spPr>
          <a:xfrm>
            <a:off x="311818" y="4411354"/>
            <a:ext cx="411146" cy="411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5</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B32B47CF-0FC4-A523-AB69-448099848121}"/>
              </a:ext>
            </a:extLst>
          </p:cNvPr>
          <p:cNvSpPr/>
          <p:nvPr/>
        </p:nvSpPr>
        <p:spPr>
          <a:xfrm>
            <a:off x="311818" y="5343107"/>
            <a:ext cx="411146" cy="41119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6</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a16="http://schemas.microsoft.com/office/drawing/2014/main" id="{578A096D-2CDE-7D68-79A0-7B7D8912777F}"/>
              </a:ext>
            </a:extLst>
          </p:cNvPr>
          <p:cNvSpPr/>
          <p:nvPr/>
        </p:nvSpPr>
        <p:spPr>
          <a:xfrm>
            <a:off x="311820" y="684352"/>
            <a:ext cx="411140" cy="411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1</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70633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1D762-39F6-D66E-D190-708FD814A678}"/>
            </a:ext>
          </a:extLst>
        </p:cNvPr>
        <p:cNvGrpSpPr/>
        <p:nvPr/>
      </p:nvGrpSpPr>
      <p:grpSpPr>
        <a:xfrm>
          <a:off x="0" y="0"/>
          <a:ext cx="0" cy="0"/>
          <a:chOff x="0" y="0"/>
          <a:chExt cx="0" cy="0"/>
        </a:xfrm>
      </p:grpSpPr>
      <p:sp>
        <p:nvSpPr>
          <p:cNvPr id="16" name="标题 15">
            <a:extLst>
              <a:ext uri="{FF2B5EF4-FFF2-40B4-BE49-F238E27FC236}">
                <a16:creationId xmlns:a16="http://schemas.microsoft.com/office/drawing/2014/main" id="{2EF84D95-F471-6CA9-474F-287CF656A342}"/>
              </a:ext>
            </a:extLst>
          </p:cNvPr>
          <p:cNvSpPr>
            <a:spLocks noGrp="1"/>
          </p:cNvSpPr>
          <p:nvPr>
            <p:ph type="title"/>
          </p:nvPr>
        </p:nvSpPr>
        <p:spPr/>
        <p:txBody>
          <a:bodyPr/>
          <a:lstStyle/>
          <a:p>
            <a:r>
              <a:rPr lang="en-US" altLang="zh-CN" dirty="0"/>
              <a:t>3.</a:t>
            </a:r>
            <a:r>
              <a:rPr lang="zh-CN" altLang="en-US" dirty="0"/>
              <a:t> 探索性因素分析</a:t>
            </a:r>
            <a:r>
              <a:rPr lang="en-US" altLang="zh-CN" dirty="0"/>
              <a:t>-</a:t>
            </a:r>
            <a:r>
              <a:rPr lang="zh-CN" altLang="en-US" dirty="0"/>
              <a:t>主轴分析</a:t>
            </a:r>
          </a:p>
        </p:txBody>
      </p:sp>
      <p:cxnSp>
        <p:nvCxnSpPr>
          <p:cNvPr id="17" name="直接连接符 3">
            <a:extLst>
              <a:ext uri="{FF2B5EF4-FFF2-40B4-BE49-F238E27FC236}">
                <a16:creationId xmlns:a16="http://schemas.microsoft.com/office/drawing/2014/main" id="{4ECEBB29-344B-95B7-5ED4-9E905C6D2035}"/>
              </a:ext>
            </a:extLst>
          </p:cNvPr>
          <p:cNvCxnSpPr/>
          <p:nvPr/>
        </p:nvCxnSpPr>
        <p:spPr>
          <a:xfrm>
            <a:off x="517389" y="0"/>
            <a:ext cx="0" cy="6858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62CBE501-0662-6827-E5A2-4CC354AB4E2B}"/>
              </a:ext>
            </a:extLst>
          </p:cNvPr>
          <p:cNvSpPr txBox="1"/>
          <p:nvPr/>
        </p:nvSpPr>
        <p:spPr>
          <a:xfrm>
            <a:off x="1655282" y="1185301"/>
            <a:ext cx="9417963" cy="495585"/>
          </a:xfrm>
          <a:prstGeom prst="rect">
            <a:avLst/>
          </a:prstGeom>
          <a:noFill/>
        </p:spPr>
        <p:txBody>
          <a:bodyPr wrap="none" rtlCol="0">
            <a:spAutoFit/>
          </a:bodyPr>
          <a:lstStyle/>
          <a:p>
            <a:pPr>
              <a:lnSpc>
                <a:spcPct val="150000"/>
              </a:lnSpc>
            </a:pPr>
            <a:r>
              <a:rPr kumimoji="1" lang="zh-CN" altLang="en-US" sz="2000" dirty="0">
                <a:latin typeface="Times New Roman" panose="02020603050405020304" pitchFamily="18" charset="0"/>
                <a:ea typeface="仿宋" panose="02010609060101010101" pitchFamily="49" charset="-122"/>
              </a:rPr>
              <a:t>删除因子载荷小于</a:t>
            </a:r>
            <a:r>
              <a:rPr kumimoji="1" lang="en-US" altLang="zh-CN" sz="2000" dirty="0">
                <a:latin typeface="Times New Roman" panose="02020603050405020304" pitchFamily="18" charset="0"/>
                <a:ea typeface="仿宋" panose="02010609060101010101" pitchFamily="49" charset="-122"/>
              </a:rPr>
              <a:t>0.4</a:t>
            </a:r>
            <a:r>
              <a:rPr kumimoji="1" lang="zh-CN" altLang="en-US" sz="2000" dirty="0">
                <a:latin typeface="Times New Roman" panose="02020603050405020304" pitchFamily="18" charset="0"/>
                <a:ea typeface="仿宋" panose="02010609060101010101" pitchFamily="49" charset="-122"/>
              </a:rPr>
              <a:t>，及跨因子载荷之差小于</a:t>
            </a:r>
            <a:r>
              <a:rPr kumimoji="1" lang="en-US" altLang="zh-CN" sz="2000" dirty="0">
                <a:latin typeface="Times New Roman" panose="02020603050405020304" pitchFamily="18" charset="0"/>
                <a:ea typeface="仿宋" panose="02010609060101010101" pitchFamily="49" charset="-122"/>
              </a:rPr>
              <a:t>0.2</a:t>
            </a:r>
            <a:r>
              <a:rPr kumimoji="1" lang="zh-CN" altLang="en-US" sz="2000" dirty="0">
                <a:latin typeface="Times New Roman" panose="02020603050405020304" pitchFamily="18" charset="0"/>
                <a:ea typeface="仿宋" panose="02010609060101010101" pitchFamily="49" charset="-122"/>
              </a:rPr>
              <a:t>的条目，得到</a:t>
            </a:r>
            <a:r>
              <a:rPr kumimoji="1" lang="en-US" altLang="zh-CN" sz="2000" dirty="0">
                <a:latin typeface="Times New Roman" panose="02020603050405020304" pitchFamily="18" charset="0"/>
                <a:ea typeface="仿宋" panose="02010609060101010101" pitchFamily="49" charset="-122"/>
              </a:rPr>
              <a:t>16</a:t>
            </a:r>
            <a:r>
              <a:rPr kumimoji="1" lang="zh-CN" altLang="en-US" sz="2000" dirty="0">
                <a:latin typeface="Times New Roman" panose="02020603050405020304" pitchFamily="18" charset="0"/>
                <a:ea typeface="仿宋" panose="02010609060101010101" pitchFamily="49" charset="-122"/>
              </a:rPr>
              <a:t>个条目、</a:t>
            </a:r>
            <a:r>
              <a:rPr kumimoji="1" lang="en-US" altLang="zh-CN" sz="2000" dirty="0">
                <a:latin typeface="Times New Roman" panose="02020603050405020304" pitchFamily="18" charset="0"/>
                <a:ea typeface="仿宋" panose="02010609060101010101" pitchFamily="49" charset="-122"/>
              </a:rPr>
              <a:t>3</a:t>
            </a:r>
            <a:r>
              <a:rPr kumimoji="1" lang="zh-CN" altLang="en-US" sz="2000" dirty="0">
                <a:latin typeface="Times New Roman" panose="02020603050405020304" pitchFamily="18" charset="0"/>
                <a:ea typeface="仿宋" panose="02010609060101010101" pitchFamily="49" charset="-122"/>
              </a:rPr>
              <a:t>个维度</a:t>
            </a:r>
            <a:endParaRPr kumimoji="1" lang="en-US" altLang="zh-CN" sz="2000" dirty="0">
              <a:latin typeface="Times New Roman" panose="02020603050405020304" pitchFamily="18" charset="0"/>
              <a:ea typeface="仿宋" panose="02010609060101010101" pitchFamily="49" charset="-122"/>
            </a:endParaRPr>
          </a:p>
        </p:txBody>
      </p:sp>
      <p:pic>
        <p:nvPicPr>
          <p:cNvPr id="7" name="图片 6">
            <a:extLst>
              <a:ext uri="{FF2B5EF4-FFF2-40B4-BE49-F238E27FC236}">
                <a16:creationId xmlns:a16="http://schemas.microsoft.com/office/drawing/2014/main" id="{E171BADA-CE60-74E0-0EBC-A2F30B9C494E}"/>
              </a:ext>
            </a:extLst>
          </p:cNvPr>
          <p:cNvPicPr>
            <a:picLocks noChangeAspect="1"/>
          </p:cNvPicPr>
          <p:nvPr/>
        </p:nvPicPr>
        <p:blipFill>
          <a:blip r:embed="rId3"/>
          <a:stretch>
            <a:fillRect/>
          </a:stretch>
        </p:blipFill>
        <p:spPr>
          <a:xfrm>
            <a:off x="2088292" y="2082389"/>
            <a:ext cx="4033621" cy="3463108"/>
          </a:xfrm>
          <a:prstGeom prst="rect">
            <a:avLst/>
          </a:prstGeom>
          <a:effectLst>
            <a:outerShdw blurRad="50800" dist="38100" dir="2700000" algn="tl" rotWithShape="0">
              <a:prstClr val="black">
                <a:alpha val="40000"/>
              </a:prstClr>
            </a:outerShdw>
          </a:effectLst>
        </p:spPr>
      </p:pic>
      <p:pic>
        <p:nvPicPr>
          <p:cNvPr id="9" name="图片 8">
            <a:extLst>
              <a:ext uri="{FF2B5EF4-FFF2-40B4-BE49-F238E27FC236}">
                <a16:creationId xmlns:a16="http://schemas.microsoft.com/office/drawing/2014/main" id="{86B8A56F-D2AE-BDA8-D744-AF61CB93CA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5097" y="2082620"/>
            <a:ext cx="4342216" cy="3464727"/>
          </a:xfrm>
          <a:prstGeom prst="rect">
            <a:avLst/>
          </a:prstGeom>
          <a:effectLst>
            <a:outerShdw blurRad="50800" dist="38100" dir="2700000" algn="tl" rotWithShape="0">
              <a:prstClr val="black">
                <a:alpha val="40000"/>
              </a:prstClr>
            </a:outerShdw>
          </a:effectLst>
        </p:spPr>
      </p:pic>
      <p:sp>
        <p:nvSpPr>
          <p:cNvPr id="3" name="椭圆 2">
            <a:extLst>
              <a:ext uri="{FF2B5EF4-FFF2-40B4-BE49-F238E27FC236}">
                <a16:creationId xmlns:a16="http://schemas.microsoft.com/office/drawing/2014/main" id="{F2D59662-D0D6-73D2-436A-1393AD3E03F8}"/>
              </a:ext>
            </a:extLst>
          </p:cNvPr>
          <p:cNvSpPr/>
          <p:nvPr/>
        </p:nvSpPr>
        <p:spPr>
          <a:xfrm>
            <a:off x="311822" y="1616104"/>
            <a:ext cx="411138" cy="4111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2</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4" name="椭圆 3">
            <a:extLst>
              <a:ext uri="{FF2B5EF4-FFF2-40B4-BE49-F238E27FC236}">
                <a16:creationId xmlns:a16="http://schemas.microsoft.com/office/drawing/2014/main" id="{EEAA9842-4665-1E36-9B88-3FFF3C716F38}"/>
              </a:ext>
            </a:extLst>
          </p:cNvPr>
          <p:cNvSpPr/>
          <p:nvPr/>
        </p:nvSpPr>
        <p:spPr>
          <a:xfrm>
            <a:off x="256505" y="2492532"/>
            <a:ext cx="521772" cy="5218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endParaRPr>
          </a:p>
        </p:txBody>
      </p:sp>
      <p:sp>
        <p:nvSpPr>
          <p:cNvPr id="5" name="椭圆 4">
            <a:extLst>
              <a:ext uri="{FF2B5EF4-FFF2-40B4-BE49-F238E27FC236}">
                <a16:creationId xmlns:a16="http://schemas.microsoft.com/office/drawing/2014/main" id="{1C245DD6-43E3-EE50-3483-C12025094865}"/>
              </a:ext>
            </a:extLst>
          </p:cNvPr>
          <p:cNvSpPr/>
          <p:nvPr/>
        </p:nvSpPr>
        <p:spPr>
          <a:xfrm>
            <a:off x="311818" y="3479603"/>
            <a:ext cx="411146" cy="41119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4</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6" name="椭圆 5">
            <a:extLst>
              <a:ext uri="{FF2B5EF4-FFF2-40B4-BE49-F238E27FC236}">
                <a16:creationId xmlns:a16="http://schemas.microsoft.com/office/drawing/2014/main" id="{452ACF51-88F0-B831-1359-F64F51553B0F}"/>
              </a:ext>
            </a:extLst>
          </p:cNvPr>
          <p:cNvSpPr/>
          <p:nvPr/>
        </p:nvSpPr>
        <p:spPr>
          <a:xfrm>
            <a:off x="311818" y="4411354"/>
            <a:ext cx="411146" cy="411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5</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89D84E11-E67E-496E-AAEA-92E6B8E18928}"/>
              </a:ext>
            </a:extLst>
          </p:cNvPr>
          <p:cNvSpPr/>
          <p:nvPr/>
        </p:nvSpPr>
        <p:spPr>
          <a:xfrm>
            <a:off x="311818" y="5343107"/>
            <a:ext cx="411146" cy="41119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6</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7332ABAB-E020-A8EA-E539-40449897C26F}"/>
              </a:ext>
            </a:extLst>
          </p:cNvPr>
          <p:cNvSpPr/>
          <p:nvPr/>
        </p:nvSpPr>
        <p:spPr>
          <a:xfrm>
            <a:off x="311820" y="684352"/>
            <a:ext cx="411140" cy="411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1</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7729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E4DEA-B760-7842-8CE5-90FD6E975327}"/>
            </a:ext>
          </a:extLst>
        </p:cNvPr>
        <p:cNvGrpSpPr/>
        <p:nvPr/>
      </p:nvGrpSpPr>
      <p:grpSpPr>
        <a:xfrm>
          <a:off x="0" y="0"/>
          <a:ext cx="0" cy="0"/>
          <a:chOff x="0" y="0"/>
          <a:chExt cx="0" cy="0"/>
        </a:xfrm>
      </p:grpSpPr>
      <p:cxnSp>
        <p:nvCxnSpPr>
          <p:cNvPr id="17" name="直接连接符 3">
            <a:extLst>
              <a:ext uri="{FF2B5EF4-FFF2-40B4-BE49-F238E27FC236}">
                <a16:creationId xmlns:a16="http://schemas.microsoft.com/office/drawing/2014/main" id="{1422CF4C-243F-4F34-70E9-EEA29F8E1593}"/>
              </a:ext>
            </a:extLst>
          </p:cNvPr>
          <p:cNvCxnSpPr/>
          <p:nvPr/>
        </p:nvCxnSpPr>
        <p:spPr>
          <a:xfrm>
            <a:off x="517389" y="0"/>
            <a:ext cx="0" cy="6858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0" name="表格 9">
            <a:extLst>
              <a:ext uri="{FF2B5EF4-FFF2-40B4-BE49-F238E27FC236}">
                <a16:creationId xmlns:a16="http://schemas.microsoft.com/office/drawing/2014/main" id="{A6534BCE-F2B0-32F5-2F56-FB0A90467F56}"/>
              </a:ext>
            </a:extLst>
          </p:cNvPr>
          <p:cNvGraphicFramePr>
            <a:graphicFrameLocks noGrp="1"/>
          </p:cNvGraphicFramePr>
          <p:nvPr>
            <p:extLst>
              <p:ext uri="{D42A27DB-BD31-4B8C-83A1-F6EECF244321}">
                <p14:modId xmlns:p14="http://schemas.microsoft.com/office/powerpoint/2010/main" val="1255761759"/>
              </p:ext>
            </p:extLst>
          </p:nvPr>
        </p:nvGraphicFramePr>
        <p:xfrm>
          <a:off x="1583488" y="629029"/>
          <a:ext cx="9780229" cy="5312143"/>
        </p:xfrm>
        <a:graphic>
          <a:graphicData uri="http://schemas.openxmlformats.org/drawingml/2006/table">
            <a:tbl>
              <a:tblPr>
                <a:tableStyleId>{5C22544A-7EE6-4342-B048-85BDC9FD1C3A}</a:tableStyleId>
              </a:tblPr>
              <a:tblGrid>
                <a:gridCol w="1335939">
                  <a:extLst>
                    <a:ext uri="{9D8B030D-6E8A-4147-A177-3AD203B41FA5}">
                      <a16:colId xmlns:a16="http://schemas.microsoft.com/office/drawing/2014/main" val="2508917043"/>
                    </a:ext>
                  </a:extLst>
                </a:gridCol>
                <a:gridCol w="8444290">
                  <a:extLst>
                    <a:ext uri="{9D8B030D-6E8A-4147-A177-3AD203B41FA5}">
                      <a16:colId xmlns:a16="http://schemas.microsoft.com/office/drawing/2014/main" val="3979029611"/>
                    </a:ext>
                  </a:extLst>
                </a:gridCol>
              </a:tblGrid>
              <a:tr h="255961">
                <a:tc>
                  <a:txBody>
                    <a:bodyPr/>
                    <a:lstStyle/>
                    <a:p>
                      <a:pPr algn="ctr" fontAlgn="ctr">
                        <a:lnSpc>
                          <a:spcPts val="2420"/>
                        </a:lnSpc>
                      </a:pPr>
                      <a:r>
                        <a:rPr lang="en" sz="1600" u="none" strike="noStrike" dirty="0" err="1">
                          <a:effectLst/>
                          <a:latin typeface="FangSong" panose="02010609060101010101" pitchFamily="49" charset="-122"/>
                          <a:ea typeface="FangSong" panose="02010609060101010101" pitchFamily="49" charset="-122"/>
                        </a:rPr>
                        <a:t>维度</a:t>
                      </a:r>
                      <a:endParaRPr lang="en"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ts val="2420"/>
                        </a:lnSpc>
                      </a:pPr>
                      <a:r>
                        <a:rPr lang="en" sz="1600" u="none" strike="noStrike" dirty="0" err="1">
                          <a:effectLst/>
                          <a:latin typeface="FangSong" panose="02010609060101010101" pitchFamily="49" charset="-122"/>
                          <a:ea typeface="FangSong" panose="02010609060101010101" pitchFamily="49" charset="-122"/>
                        </a:rPr>
                        <a:t>条目</a:t>
                      </a:r>
                      <a:endParaRPr lang="en"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0931800"/>
                  </a:ext>
                </a:extLst>
              </a:tr>
              <a:tr h="255961">
                <a:tc rowSpan="6">
                  <a:txBody>
                    <a:bodyPr/>
                    <a:lstStyle/>
                    <a:p>
                      <a:pPr algn="ctr" fontAlgn="ctr">
                        <a:lnSpc>
                          <a:spcPts val="2420"/>
                        </a:lnSpc>
                      </a:pPr>
                      <a:r>
                        <a:rPr lang="zh-CN" altLang="en-US" sz="1600" u="none" strike="noStrike" dirty="0">
                          <a:effectLst/>
                          <a:latin typeface="FangSong" panose="02010609060101010101" pitchFamily="49" charset="-122"/>
                          <a:ea typeface="FangSong" panose="02010609060101010101" pitchFamily="49" charset="-122"/>
                        </a:rPr>
                        <a:t>过度牺牲</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lnSpc>
                          <a:spcPts val="2420"/>
                        </a:lnSpc>
                      </a:pPr>
                      <a:r>
                        <a:rPr lang="zh-CN" altLang="en-US" sz="1600" u="none" strike="noStrike" dirty="0">
                          <a:effectLst/>
                          <a:latin typeface="FangSong" panose="02010609060101010101" pitchFamily="49" charset="-122"/>
                          <a:ea typeface="FangSong" panose="02010609060101010101" pitchFamily="49" charset="-122"/>
                        </a:rPr>
                        <a:t>我会为了购买他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她喜欢的东西，不惜花费超出我经济承受范围的钱</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6731564"/>
                  </a:ext>
                </a:extLst>
              </a:tr>
              <a:tr h="255961">
                <a:tc vMerge="1">
                  <a:txBody>
                    <a:bodyPr/>
                    <a:lstStyle/>
                    <a:p>
                      <a:endParaRPr lang="zh-CN" altLang="en-US"/>
                    </a:p>
                  </a:txBody>
                  <a:tcPr/>
                </a:tc>
                <a:tc>
                  <a:txBody>
                    <a:bodyPr/>
                    <a:lstStyle/>
                    <a:p>
                      <a:pPr algn="l" fontAlgn="ctr">
                        <a:lnSpc>
                          <a:spcPts val="2420"/>
                        </a:lnSpc>
                      </a:pPr>
                      <a:r>
                        <a:rPr lang="zh-CN" altLang="en-US" sz="1600" u="none" strike="noStrike" dirty="0">
                          <a:effectLst/>
                          <a:latin typeface="FangSong" panose="02010609060101010101" pitchFamily="49" charset="-122"/>
                          <a:ea typeface="FangSong" panose="02010609060101010101" pitchFamily="49" charset="-122"/>
                        </a:rPr>
                        <a:t>我为了和他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她约会，不惜花费超出我经济承受范围的钱</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57917123"/>
                  </a:ext>
                </a:extLst>
              </a:tr>
              <a:tr h="255961">
                <a:tc vMerge="1">
                  <a:txBody>
                    <a:bodyPr/>
                    <a:lstStyle/>
                    <a:p>
                      <a:endParaRPr lang="zh-CN" altLang="en-US"/>
                    </a:p>
                  </a:txBody>
                  <a:tcPr/>
                </a:tc>
                <a:tc>
                  <a:txBody>
                    <a:bodyPr/>
                    <a:lstStyle/>
                    <a:p>
                      <a:pPr algn="l" fontAlgn="ctr">
                        <a:lnSpc>
                          <a:spcPts val="2420"/>
                        </a:lnSpc>
                      </a:pPr>
                      <a:r>
                        <a:rPr lang="zh-CN" altLang="en-US" sz="1600" u="none" strike="noStrike" dirty="0">
                          <a:effectLst/>
                          <a:latin typeface="FangSong" panose="02010609060101010101" pitchFamily="49" charset="-122"/>
                          <a:ea typeface="FangSong" panose="02010609060101010101" pitchFamily="49" charset="-122"/>
                        </a:rPr>
                        <a:t>我会为了有时间陪伴他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她，而压缩自己十分重视的爱好和兴趣的时间</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74990103"/>
                  </a:ext>
                </a:extLst>
              </a:tr>
              <a:tr h="255961">
                <a:tc vMerge="1">
                  <a:txBody>
                    <a:bodyPr/>
                    <a:lstStyle/>
                    <a:p>
                      <a:endParaRPr lang="zh-CN" altLang="en-US"/>
                    </a:p>
                  </a:txBody>
                  <a:tcPr/>
                </a:tc>
                <a:tc>
                  <a:txBody>
                    <a:bodyPr/>
                    <a:lstStyle/>
                    <a:p>
                      <a:pPr algn="l" fontAlgn="ctr">
                        <a:lnSpc>
                          <a:spcPts val="2420"/>
                        </a:lnSpc>
                      </a:pPr>
                      <a:r>
                        <a:rPr lang="zh-CN" altLang="en-US" sz="1600" u="none" strike="noStrike" dirty="0">
                          <a:effectLst/>
                          <a:latin typeface="FangSong" panose="02010609060101010101" pitchFamily="49" charset="-122"/>
                          <a:ea typeface="FangSong" panose="02010609060101010101" pitchFamily="49" charset="-122"/>
                        </a:rPr>
                        <a:t>*我会经常买过多的礼物送给他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她，即使他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她明确表示没有需要</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83564261"/>
                  </a:ext>
                </a:extLst>
              </a:tr>
              <a:tr h="255961">
                <a:tc vMerge="1">
                  <a:txBody>
                    <a:bodyPr/>
                    <a:lstStyle/>
                    <a:p>
                      <a:endParaRPr lang="zh-CN" altLang="en-US"/>
                    </a:p>
                  </a:txBody>
                  <a:tcPr/>
                </a:tc>
                <a:tc>
                  <a:txBody>
                    <a:bodyPr/>
                    <a:lstStyle/>
                    <a:p>
                      <a:pPr algn="l" fontAlgn="ctr">
                        <a:lnSpc>
                          <a:spcPts val="2420"/>
                        </a:lnSpc>
                      </a:pPr>
                      <a:r>
                        <a:rPr lang="zh-CN" altLang="en-US" sz="1600" u="none" strike="noStrike" dirty="0">
                          <a:effectLst/>
                          <a:latin typeface="FangSong" panose="02010609060101010101" pitchFamily="49" charset="-122"/>
                          <a:ea typeface="FangSong" panose="02010609060101010101" pitchFamily="49" charset="-122"/>
                        </a:rPr>
                        <a:t>*我会为了和他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她一起参加社交活动，而经常拒绝其他朋友的邀请</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5581386"/>
                  </a:ext>
                </a:extLst>
              </a:tr>
              <a:tr h="255961">
                <a:tc vMerge="1">
                  <a:txBody>
                    <a:bodyPr/>
                    <a:lstStyle/>
                    <a:p>
                      <a:endParaRPr lang="zh-CN" altLang="en-US"/>
                    </a:p>
                  </a:txBody>
                  <a:tcPr/>
                </a:tc>
                <a:tc>
                  <a:txBody>
                    <a:bodyPr/>
                    <a:lstStyle/>
                    <a:p>
                      <a:pPr algn="l" fontAlgn="ctr">
                        <a:lnSpc>
                          <a:spcPts val="2420"/>
                        </a:lnSpc>
                      </a:pPr>
                      <a:r>
                        <a:rPr lang="zh-CN" altLang="en-US" sz="1600" u="none" strike="noStrike" dirty="0">
                          <a:effectLst/>
                          <a:latin typeface="FangSong" panose="02010609060101010101" pitchFamily="49" charset="-122"/>
                          <a:ea typeface="FangSong" panose="02010609060101010101" pitchFamily="49" charset="-122"/>
                        </a:rPr>
                        <a:t>我会为了陪伴他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她，而经常推掉推迟或取消自己的其他计划</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5510676"/>
                  </a:ext>
                </a:extLst>
              </a:tr>
              <a:tr h="255961">
                <a:tc rowSpan="6">
                  <a:txBody>
                    <a:bodyPr/>
                    <a:lstStyle/>
                    <a:p>
                      <a:pPr algn="ctr" fontAlgn="ctr">
                        <a:lnSpc>
                          <a:spcPts val="2420"/>
                        </a:lnSpc>
                      </a:pPr>
                      <a:r>
                        <a:rPr lang="zh-CN" altLang="en-US" sz="1600" u="none" strike="noStrike" dirty="0">
                          <a:effectLst/>
                          <a:latin typeface="FangSong" panose="02010609060101010101" pitchFamily="49" charset="-122"/>
                          <a:ea typeface="FangSong" panose="02010609060101010101" pitchFamily="49" charset="-122"/>
                        </a:rPr>
                        <a:t>纠缠挽回</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lnSpc>
                          <a:spcPts val="2420"/>
                        </a:lnSpc>
                      </a:pPr>
                      <a:r>
                        <a:rPr lang="zh-CN" altLang="en-US" sz="1600" u="none" strike="noStrike" dirty="0">
                          <a:effectLst/>
                          <a:latin typeface="FangSong" panose="02010609060101010101" pitchFamily="49" charset="-122"/>
                          <a:ea typeface="FangSong" panose="02010609060101010101" pitchFamily="49" charset="-122"/>
                        </a:rPr>
                        <a:t>分手后，我会经常在社交媒体通过各种方式表达对他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她的依恋</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0223595"/>
                  </a:ext>
                </a:extLst>
              </a:tr>
              <a:tr h="255961">
                <a:tc vMerge="1">
                  <a:txBody>
                    <a:bodyPr/>
                    <a:lstStyle/>
                    <a:p>
                      <a:endParaRPr lang="zh-CN" altLang="en-US"/>
                    </a:p>
                  </a:txBody>
                  <a:tcPr/>
                </a:tc>
                <a:tc>
                  <a:txBody>
                    <a:bodyPr/>
                    <a:lstStyle/>
                    <a:p>
                      <a:pPr algn="l" fontAlgn="ctr">
                        <a:lnSpc>
                          <a:spcPts val="2420"/>
                        </a:lnSpc>
                      </a:pPr>
                      <a:r>
                        <a:rPr lang="zh-CN" altLang="en-US" sz="1600" u="none" strike="noStrike" dirty="0">
                          <a:effectLst/>
                          <a:latin typeface="FangSong" panose="02010609060101010101" pitchFamily="49" charset="-122"/>
                          <a:ea typeface="FangSong" panose="02010609060101010101" pitchFamily="49" charset="-122"/>
                        </a:rPr>
                        <a:t>分手后，我会为了试图挽回他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她，通过共同的朋友或社交圈对他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她施加影响</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25396910"/>
                  </a:ext>
                </a:extLst>
              </a:tr>
              <a:tr h="255961">
                <a:tc vMerge="1">
                  <a:txBody>
                    <a:bodyPr/>
                    <a:lstStyle/>
                    <a:p>
                      <a:endParaRPr lang="zh-CN" altLang="en-US"/>
                    </a:p>
                  </a:txBody>
                  <a:tcPr/>
                </a:tc>
                <a:tc>
                  <a:txBody>
                    <a:bodyPr/>
                    <a:lstStyle/>
                    <a:p>
                      <a:pPr algn="l" fontAlgn="ctr">
                        <a:lnSpc>
                          <a:spcPts val="2420"/>
                        </a:lnSpc>
                      </a:pPr>
                      <a:r>
                        <a:rPr lang="zh-CN" altLang="en-US" sz="1600" u="none" strike="noStrike" dirty="0">
                          <a:effectLst/>
                          <a:latin typeface="FangSong" panose="02010609060101010101" pitchFamily="49" charset="-122"/>
                          <a:ea typeface="FangSong" panose="02010609060101010101" pitchFamily="49" charset="-122"/>
                        </a:rPr>
                        <a:t>分手后，我依然会找各种机会与他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她进行沟通和交流情感问题</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2529240"/>
                  </a:ext>
                </a:extLst>
              </a:tr>
              <a:tr h="255961">
                <a:tc vMerge="1">
                  <a:txBody>
                    <a:bodyPr/>
                    <a:lstStyle/>
                    <a:p>
                      <a:endParaRPr lang="zh-CN" altLang="en-US"/>
                    </a:p>
                  </a:txBody>
                  <a:tcPr/>
                </a:tc>
                <a:tc>
                  <a:txBody>
                    <a:bodyPr/>
                    <a:lstStyle/>
                    <a:p>
                      <a:pPr algn="l" fontAlgn="ctr">
                        <a:lnSpc>
                          <a:spcPts val="2420"/>
                        </a:lnSpc>
                      </a:pPr>
                      <a:r>
                        <a:rPr lang="zh-CN" altLang="en-US" sz="1600" u="none" strike="noStrike" dirty="0">
                          <a:effectLst/>
                          <a:latin typeface="FangSong" panose="02010609060101010101" pitchFamily="49" charset="-122"/>
                          <a:ea typeface="FangSong" panose="02010609060101010101" pitchFamily="49" charset="-122"/>
                        </a:rPr>
                        <a:t>**我会为了确保自己的地位，而过分限制他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她与其他异性的交往</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18190469"/>
                  </a:ext>
                </a:extLst>
              </a:tr>
              <a:tr h="255961">
                <a:tc vMerge="1">
                  <a:txBody>
                    <a:bodyPr/>
                    <a:lstStyle/>
                    <a:p>
                      <a:endParaRPr lang="zh-CN" altLang="en-US"/>
                    </a:p>
                  </a:txBody>
                  <a:tcPr/>
                </a:tc>
                <a:tc>
                  <a:txBody>
                    <a:bodyPr/>
                    <a:lstStyle/>
                    <a:p>
                      <a:pPr algn="l" fontAlgn="ctr">
                        <a:lnSpc>
                          <a:spcPts val="2420"/>
                        </a:lnSpc>
                      </a:pPr>
                      <a:r>
                        <a:rPr lang="zh-CN" altLang="en-US" sz="1600" u="none" strike="noStrike" dirty="0">
                          <a:effectLst/>
                          <a:latin typeface="FangSong" panose="02010609060101010101" pitchFamily="49" charset="-122"/>
                          <a:ea typeface="FangSong" panose="02010609060101010101" pitchFamily="49" charset="-122"/>
                        </a:rPr>
                        <a:t>分手后，我会尝试购买他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她喜欢但超出我经济能力的礼物来挽回这段感情</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79356741"/>
                  </a:ext>
                </a:extLst>
              </a:tr>
              <a:tr h="255961">
                <a:tc vMerge="1">
                  <a:txBody>
                    <a:bodyPr/>
                    <a:lstStyle/>
                    <a:p>
                      <a:endParaRPr lang="zh-CN" altLang="en-US"/>
                    </a:p>
                  </a:txBody>
                  <a:tcPr/>
                </a:tc>
                <a:tc>
                  <a:txBody>
                    <a:bodyPr/>
                    <a:lstStyle/>
                    <a:p>
                      <a:pPr algn="l" fontAlgn="ctr">
                        <a:lnSpc>
                          <a:spcPts val="2420"/>
                        </a:lnSpc>
                      </a:pPr>
                      <a:r>
                        <a:rPr lang="zh-CN" altLang="en-US" sz="1600" u="none" strike="noStrike" dirty="0">
                          <a:effectLst/>
                          <a:latin typeface="FangSong" panose="02010609060101010101" pitchFamily="49" charset="-122"/>
                          <a:ea typeface="FangSong" panose="02010609060101010101" pitchFamily="49" charset="-122"/>
                        </a:rPr>
                        <a:t>分手后，我尝试通过各种方式与他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她保持日常的联系，即使他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她已经明确表示希望保持距离</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02801"/>
                  </a:ext>
                </a:extLst>
              </a:tr>
              <a:tr h="255961">
                <a:tc rowSpan="4">
                  <a:txBody>
                    <a:bodyPr/>
                    <a:lstStyle/>
                    <a:p>
                      <a:pPr algn="ctr" fontAlgn="ctr">
                        <a:lnSpc>
                          <a:spcPts val="2420"/>
                        </a:lnSpc>
                      </a:pPr>
                      <a:r>
                        <a:rPr lang="zh-CN" altLang="en-US" sz="1600" u="none" strike="noStrike" dirty="0">
                          <a:effectLst/>
                          <a:latin typeface="FangSong" panose="02010609060101010101" pitchFamily="49" charset="-122"/>
                          <a:ea typeface="FangSong" panose="02010609060101010101" pitchFamily="49" charset="-122"/>
                        </a:rPr>
                        <a:t>过度干涉</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lnSpc>
                          <a:spcPts val="2420"/>
                        </a:lnSpc>
                      </a:pPr>
                      <a:r>
                        <a:rPr lang="zh-CN" altLang="en-US" sz="1600" u="none" strike="noStrike" dirty="0">
                          <a:effectLst/>
                          <a:latin typeface="FangSong" panose="02010609060101010101" pitchFamily="49" charset="-122"/>
                          <a:ea typeface="FangSong" panose="02010609060101010101" pitchFamily="49" charset="-122"/>
                        </a:rPr>
                        <a:t>我会在他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她处理与朋友或家人的关系时插手，试图用自己的方式解决问题</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12180970"/>
                  </a:ext>
                </a:extLst>
              </a:tr>
              <a:tr h="255961">
                <a:tc vMerge="1">
                  <a:txBody>
                    <a:bodyPr/>
                    <a:lstStyle/>
                    <a:p>
                      <a:endParaRPr lang="zh-CN" altLang="en-US"/>
                    </a:p>
                  </a:txBody>
                  <a:tcPr/>
                </a:tc>
                <a:tc>
                  <a:txBody>
                    <a:bodyPr/>
                    <a:lstStyle/>
                    <a:p>
                      <a:pPr algn="l" fontAlgn="ctr">
                        <a:lnSpc>
                          <a:spcPts val="2420"/>
                        </a:lnSpc>
                      </a:pPr>
                      <a:r>
                        <a:rPr lang="zh-CN" altLang="en-US" sz="1600" u="none" strike="noStrike" dirty="0">
                          <a:effectLst/>
                          <a:latin typeface="FangSong" panose="02010609060101010101" pitchFamily="49" charset="-122"/>
                          <a:ea typeface="FangSong" panose="02010609060101010101" pitchFamily="49" charset="-122"/>
                        </a:rPr>
                        <a:t>我会在他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她的工作学习中提出自己的解决方案，即使他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她表示不需要建议</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8698784"/>
                  </a:ext>
                </a:extLst>
              </a:tr>
              <a:tr h="255961">
                <a:tc vMerge="1">
                  <a:txBody>
                    <a:bodyPr/>
                    <a:lstStyle/>
                    <a:p>
                      <a:endParaRPr lang="zh-CN" altLang="en-US"/>
                    </a:p>
                  </a:txBody>
                  <a:tcPr/>
                </a:tc>
                <a:tc>
                  <a:txBody>
                    <a:bodyPr/>
                    <a:lstStyle/>
                    <a:p>
                      <a:pPr algn="l" fontAlgn="ctr">
                        <a:lnSpc>
                          <a:spcPts val="2420"/>
                        </a:lnSpc>
                      </a:pPr>
                      <a:r>
                        <a:rPr lang="zh-CN" altLang="en-US" sz="1600" u="none" strike="noStrike" dirty="0">
                          <a:effectLst/>
                          <a:latin typeface="FangSong" panose="02010609060101010101" pitchFamily="49" charset="-122"/>
                          <a:ea typeface="FangSong" panose="02010609060101010101" pitchFamily="49" charset="-122"/>
                        </a:rPr>
                        <a:t>我会在他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她进行个人财务管理时提供帮助，即使他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她表示不需要帮助</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69507108"/>
                  </a:ext>
                </a:extLst>
              </a:tr>
              <a:tr h="255961">
                <a:tc vMerge="1">
                  <a:txBody>
                    <a:bodyPr/>
                    <a:lstStyle/>
                    <a:p>
                      <a:endParaRPr lang="zh-CN" altLang="en-US"/>
                    </a:p>
                  </a:txBody>
                  <a:tcPr/>
                </a:tc>
                <a:tc>
                  <a:txBody>
                    <a:bodyPr/>
                    <a:lstStyle/>
                    <a:p>
                      <a:pPr algn="l" fontAlgn="ctr">
                        <a:lnSpc>
                          <a:spcPts val="2420"/>
                        </a:lnSpc>
                      </a:pPr>
                      <a:r>
                        <a:rPr lang="zh-CN" altLang="en-US" sz="1600" u="none" strike="noStrike" dirty="0">
                          <a:effectLst/>
                          <a:latin typeface="FangSong" panose="02010609060101010101" pitchFamily="49" charset="-122"/>
                          <a:ea typeface="FangSong" panose="02010609060101010101" pitchFamily="49" charset="-122"/>
                        </a:rPr>
                        <a:t>我会在他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她遇到小问题时立刻介入，即使这些问题他</a:t>
                      </a:r>
                      <a:r>
                        <a:rPr lang="en-US" altLang="zh-CN" sz="1600" u="none" strike="noStrike" dirty="0">
                          <a:effectLst/>
                          <a:latin typeface="FangSong" panose="02010609060101010101" pitchFamily="49" charset="-122"/>
                          <a:ea typeface="FangSong" panose="02010609060101010101" pitchFamily="49" charset="-122"/>
                        </a:rPr>
                        <a:t>/</a:t>
                      </a:r>
                      <a:r>
                        <a:rPr lang="zh-CN" altLang="en-US" sz="1600" u="none" strike="noStrike" dirty="0">
                          <a:effectLst/>
                          <a:latin typeface="FangSong" panose="02010609060101010101" pitchFamily="49" charset="-122"/>
                          <a:ea typeface="FangSong" panose="02010609060101010101" pitchFamily="49" charset="-122"/>
                        </a:rPr>
                        <a:t>她可以轻松解决</a:t>
                      </a:r>
                      <a:endParaRPr lang="zh-CN" altLang="en-US" sz="1600" b="0" i="0" u="none" strike="noStrike" dirty="0">
                        <a:solidFill>
                          <a:srgbClr val="000000"/>
                        </a:solidFill>
                        <a:effectLst/>
                        <a:latin typeface="FangSong" panose="02010609060101010101" pitchFamily="49" charset="-122"/>
                        <a:ea typeface="FangSong" panose="02010609060101010101" pitchFamily="49" charset="-122"/>
                      </a:endParaRPr>
                    </a:p>
                  </a:txBody>
                  <a:tcPr marL="7679" marR="7679" marT="7679"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7660612"/>
                  </a:ext>
                </a:extLst>
              </a:tr>
            </a:tbl>
          </a:graphicData>
        </a:graphic>
      </p:graphicFrame>
      <p:sp>
        <p:nvSpPr>
          <p:cNvPr id="2" name="椭圆 1">
            <a:extLst>
              <a:ext uri="{FF2B5EF4-FFF2-40B4-BE49-F238E27FC236}">
                <a16:creationId xmlns:a16="http://schemas.microsoft.com/office/drawing/2014/main" id="{8A86D311-437B-0518-B41F-1F5D9A3B0204}"/>
              </a:ext>
            </a:extLst>
          </p:cNvPr>
          <p:cNvSpPr/>
          <p:nvPr/>
        </p:nvSpPr>
        <p:spPr>
          <a:xfrm>
            <a:off x="311822" y="1616104"/>
            <a:ext cx="411138" cy="4111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2</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C068E2E4-43EC-749E-30CB-2F0D1D0D6AF6}"/>
              </a:ext>
            </a:extLst>
          </p:cNvPr>
          <p:cNvSpPr/>
          <p:nvPr/>
        </p:nvSpPr>
        <p:spPr>
          <a:xfrm>
            <a:off x="256505" y="2492532"/>
            <a:ext cx="521772" cy="5218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endParaRPr>
          </a:p>
        </p:txBody>
      </p:sp>
      <p:sp>
        <p:nvSpPr>
          <p:cNvPr id="4" name="椭圆 3">
            <a:extLst>
              <a:ext uri="{FF2B5EF4-FFF2-40B4-BE49-F238E27FC236}">
                <a16:creationId xmlns:a16="http://schemas.microsoft.com/office/drawing/2014/main" id="{64BC6D2F-ED40-29F3-FE6C-FC76B0F67CD5}"/>
              </a:ext>
            </a:extLst>
          </p:cNvPr>
          <p:cNvSpPr/>
          <p:nvPr/>
        </p:nvSpPr>
        <p:spPr>
          <a:xfrm>
            <a:off x="311818" y="3479603"/>
            <a:ext cx="411146" cy="41119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4</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5" name="椭圆 4">
            <a:extLst>
              <a:ext uri="{FF2B5EF4-FFF2-40B4-BE49-F238E27FC236}">
                <a16:creationId xmlns:a16="http://schemas.microsoft.com/office/drawing/2014/main" id="{B6238877-BCB2-7300-58CF-E70ED8ECB25D}"/>
              </a:ext>
            </a:extLst>
          </p:cNvPr>
          <p:cNvSpPr/>
          <p:nvPr/>
        </p:nvSpPr>
        <p:spPr>
          <a:xfrm>
            <a:off x="311818" y="4411354"/>
            <a:ext cx="411146" cy="411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5</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6" name="椭圆 5">
            <a:extLst>
              <a:ext uri="{FF2B5EF4-FFF2-40B4-BE49-F238E27FC236}">
                <a16:creationId xmlns:a16="http://schemas.microsoft.com/office/drawing/2014/main" id="{7CF267B4-9974-6342-7D1E-C84A43614680}"/>
              </a:ext>
            </a:extLst>
          </p:cNvPr>
          <p:cNvSpPr/>
          <p:nvPr/>
        </p:nvSpPr>
        <p:spPr>
          <a:xfrm>
            <a:off x="311818" y="5343107"/>
            <a:ext cx="411146" cy="41119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6</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505A7AA4-08FE-98FD-71DA-8752EF015BED}"/>
              </a:ext>
            </a:extLst>
          </p:cNvPr>
          <p:cNvSpPr/>
          <p:nvPr/>
        </p:nvSpPr>
        <p:spPr>
          <a:xfrm>
            <a:off x="311820" y="684352"/>
            <a:ext cx="411140" cy="411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1</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676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211AC-D07A-F2B6-6BA8-38B0A450456B}"/>
            </a:ext>
          </a:extLst>
        </p:cNvPr>
        <p:cNvGrpSpPr/>
        <p:nvPr/>
      </p:nvGrpSpPr>
      <p:grpSpPr>
        <a:xfrm>
          <a:off x="0" y="0"/>
          <a:ext cx="0" cy="0"/>
          <a:chOff x="0" y="0"/>
          <a:chExt cx="0" cy="0"/>
        </a:xfrm>
      </p:grpSpPr>
      <p:sp>
        <p:nvSpPr>
          <p:cNvPr id="16" name="标题 15">
            <a:extLst>
              <a:ext uri="{FF2B5EF4-FFF2-40B4-BE49-F238E27FC236}">
                <a16:creationId xmlns:a16="http://schemas.microsoft.com/office/drawing/2014/main" id="{2DAC2A66-6482-50FC-B526-BC1B3F29D0E7}"/>
              </a:ext>
            </a:extLst>
          </p:cNvPr>
          <p:cNvSpPr>
            <a:spLocks noGrp="1"/>
          </p:cNvSpPr>
          <p:nvPr>
            <p:ph type="title"/>
          </p:nvPr>
        </p:nvSpPr>
        <p:spPr/>
        <p:txBody>
          <a:bodyPr/>
          <a:lstStyle/>
          <a:p>
            <a:r>
              <a:rPr lang="en-US" altLang="zh-CN" dirty="0"/>
              <a:t>3.</a:t>
            </a:r>
            <a:r>
              <a:rPr lang="zh-CN" altLang="en-US" dirty="0"/>
              <a:t> 探索性因素分析</a:t>
            </a:r>
            <a:r>
              <a:rPr lang="en-US" altLang="zh-CN" dirty="0"/>
              <a:t>-</a:t>
            </a:r>
            <a:r>
              <a:rPr lang="zh-CN" altLang="en-US" dirty="0"/>
              <a:t>主轴分析</a:t>
            </a:r>
          </a:p>
        </p:txBody>
      </p:sp>
      <p:cxnSp>
        <p:nvCxnSpPr>
          <p:cNvPr id="17" name="直接连接符 3">
            <a:extLst>
              <a:ext uri="{FF2B5EF4-FFF2-40B4-BE49-F238E27FC236}">
                <a16:creationId xmlns:a16="http://schemas.microsoft.com/office/drawing/2014/main" id="{21F60871-9D37-EF56-5E03-C42F029E6E0D}"/>
              </a:ext>
            </a:extLst>
          </p:cNvPr>
          <p:cNvCxnSpPr/>
          <p:nvPr/>
        </p:nvCxnSpPr>
        <p:spPr>
          <a:xfrm>
            <a:off x="517389" y="0"/>
            <a:ext cx="0" cy="6858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5782EC74-3E76-E215-C667-01B996622D01}"/>
              </a:ext>
            </a:extLst>
          </p:cNvPr>
          <p:cNvSpPr txBox="1"/>
          <p:nvPr/>
        </p:nvSpPr>
        <p:spPr>
          <a:xfrm>
            <a:off x="1562610" y="1257450"/>
            <a:ext cx="9398727" cy="495585"/>
          </a:xfrm>
          <a:prstGeom prst="rect">
            <a:avLst/>
          </a:prstGeom>
          <a:noFill/>
        </p:spPr>
        <p:txBody>
          <a:bodyPr wrap="none" rtlCol="0">
            <a:spAutoFit/>
          </a:bodyPr>
          <a:lstStyle/>
          <a:p>
            <a:pPr>
              <a:lnSpc>
                <a:spcPct val="150000"/>
              </a:lnSpc>
            </a:pPr>
            <a:r>
              <a:rPr kumimoji="1" lang="zh-CN" altLang="en-US" sz="2000" dirty="0">
                <a:latin typeface="Times New Roman" panose="02020603050405020304" pitchFamily="18" charset="0"/>
                <a:ea typeface="仿宋" panose="02010609060101010101" pitchFamily="49" charset="-122"/>
              </a:rPr>
              <a:t>删除</a:t>
            </a:r>
            <a:r>
              <a:rPr kumimoji="1" lang="en-US" altLang="zh-CN" sz="2000" dirty="0">
                <a:latin typeface="Times New Roman" panose="02020603050405020304" pitchFamily="18" charset="0"/>
                <a:ea typeface="仿宋" panose="02010609060101010101" pitchFamily="49" charset="-122"/>
              </a:rPr>
              <a:t>3</a:t>
            </a:r>
            <a:r>
              <a:rPr kumimoji="1" lang="zh-CN" altLang="en-US" sz="2000" dirty="0">
                <a:latin typeface="Times New Roman" panose="02020603050405020304" pitchFamily="18" charset="0"/>
                <a:ea typeface="仿宋" panose="02010609060101010101" pitchFamily="49" charset="-122"/>
              </a:rPr>
              <a:t>个条目后，所有条目所属维度不变；对</a:t>
            </a:r>
            <a:r>
              <a:rPr kumimoji="1" lang="en-US" altLang="zh-CN" sz="2000" dirty="0">
                <a:latin typeface="Times New Roman" panose="02020603050405020304" pitchFamily="18" charset="0"/>
                <a:ea typeface="仿宋" panose="02010609060101010101" pitchFamily="49" charset="-122"/>
              </a:rPr>
              <a:t>13</a:t>
            </a:r>
            <a:r>
              <a:rPr kumimoji="1" lang="zh-CN" altLang="en-US" sz="2000" dirty="0">
                <a:latin typeface="Times New Roman" panose="02020603050405020304" pitchFamily="18" charset="0"/>
                <a:ea typeface="仿宋" panose="02010609060101010101" pitchFamily="49" charset="-122"/>
              </a:rPr>
              <a:t>个条目进行项目分析，满足</a:t>
            </a:r>
            <a:r>
              <a:rPr kumimoji="1" lang="en-US" altLang="zh-CN" sz="2000" dirty="0">
                <a:latin typeface="Times New Roman" panose="02020603050405020304" pitchFamily="18" charset="0"/>
                <a:ea typeface="仿宋" panose="02010609060101010101" pitchFamily="49" charset="-122"/>
              </a:rPr>
              <a:t>RIT&gt;0.4</a:t>
            </a:r>
          </a:p>
        </p:txBody>
      </p:sp>
      <p:pic>
        <p:nvPicPr>
          <p:cNvPr id="9" name="图片 8">
            <a:extLst>
              <a:ext uri="{FF2B5EF4-FFF2-40B4-BE49-F238E27FC236}">
                <a16:creationId xmlns:a16="http://schemas.microsoft.com/office/drawing/2014/main" id="{E5441576-DE68-C4D0-C3B4-16B97162E7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36723" y="2071815"/>
            <a:ext cx="4424614" cy="3376678"/>
          </a:xfrm>
          <a:prstGeom prst="rect">
            <a:avLst/>
          </a:prstGeom>
          <a:effectLst>
            <a:outerShdw blurRad="50800" dist="38100" dir="2700000" algn="tl" rotWithShape="0">
              <a:prstClr val="black">
                <a:alpha val="40000"/>
              </a:prstClr>
            </a:outerShdw>
          </a:effectLst>
        </p:spPr>
      </p:pic>
      <p:grpSp>
        <p:nvGrpSpPr>
          <p:cNvPr id="8" name="组合 7">
            <a:extLst>
              <a:ext uri="{FF2B5EF4-FFF2-40B4-BE49-F238E27FC236}">
                <a16:creationId xmlns:a16="http://schemas.microsoft.com/office/drawing/2014/main" id="{E8FD47EF-D74A-0B50-6B33-4529D6C0D9A1}"/>
              </a:ext>
            </a:extLst>
          </p:cNvPr>
          <p:cNvGrpSpPr/>
          <p:nvPr/>
        </p:nvGrpSpPr>
        <p:grpSpPr>
          <a:xfrm>
            <a:off x="1754658" y="2076489"/>
            <a:ext cx="4556049" cy="3372004"/>
            <a:chOff x="1668161" y="1821700"/>
            <a:chExt cx="5671748" cy="4197751"/>
          </a:xfrm>
        </p:grpSpPr>
        <p:pic>
          <p:nvPicPr>
            <p:cNvPr id="3" name="图片 2">
              <a:extLst>
                <a:ext uri="{FF2B5EF4-FFF2-40B4-BE49-F238E27FC236}">
                  <a16:creationId xmlns:a16="http://schemas.microsoft.com/office/drawing/2014/main" id="{C0C99751-70D7-D119-AAB0-F3326D9B32B3}"/>
                </a:ext>
              </a:extLst>
            </p:cNvPr>
            <p:cNvPicPr>
              <a:picLocks noChangeAspect="1"/>
            </p:cNvPicPr>
            <p:nvPr/>
          </p:nvPicPr>
          <p:blipFill>
            <a:blip r:embed="rId3"/>
            <a:srcRect r="27027"/>
            <a:stretch/>
          </p:blipFill>
          <p:spPr>
            <a:xfrm>
              <a:off x="1668161" y="1821700"/>
              <a:ext cx="5671748" cy="4197751"/>
            </a:xfrm>
            <a:prstGeom prst="rect">
              <a:avLst/>
            </a:prstGeom>
            <a:effectLst>
              <a:outerShdw blurRad="50800" dist="38100" dir="2700000" algn="tl" rotWithShape="0">
                <a:prstClr val="black">
                  <a:alpha val="40000"/>
                </a:prstClr>
              </a:outerShdw>
            </a:effectLst>
          </p:spPr>
        </p:pic>
        <p:grpSp>
          <p:nvGrpSpPr>
            <p:cNvPr id="6" name="组合 5">
              <a:extLst>
                <a:ext uri="{FF2B5EF4-FFF2-40B4-BE49-F238E27FC236}">
                  <a16:creationId xmlns:a16="http://schemas.microsoft.com/office/drawing/2014/main" id="{B96BE75A-CBD3-536C-281B-0B749669E914}"/>
                </a:ext>
              </a:extLst>
            </p:cNvPr>
            <p:cNvGrpSpPr/>
            <p:nvPr/>
          </p:nvGrpSpPr>
          <p:grpSpPr>
            <a:xfrm>
              <a:off x="2538399" y="2339624"/>
              <a:ext cx="2379021" cy="610232"/>
              <a:chOff x="2538399" y="2438939"/>
              <a:chExt cx="2379021" cy="610232"/>
            </a:xfrm>
          </p:grpSpPr>
          <p:pic>
            <p:nvPicPr>
              <p:cNvPr id="4" name="图片 3">
                <a:extLst>
                  <a:ext uri="{FF2B5EF4-FFF2-40B4-BE49-F238E27FC236}">
                    <a16:creationId xmlns:a16="http://schemas.microsoft.com/office/drawing/2014/main" id="{01D332B3-6A72-375A-A0C0-3349475001C4}"/>
                  </a:ext>
                </a:extLst>
              </p:cNvPr>
              <p:cNvPicPr>
                <a:picLocks noChangeAspect="1"/>
              </p:cNvPicPr>
              <p:nvPr/>
            </p:nvPicPr>
            <p:blipFill>
              <a:blip r:embed="rId3"/>
              <a:srcRect l="72205" t="16195" r="609" b="71588"/>
              <a:stretch/>
            </p:blipFill>
            <p:spPr>
              <a:xfrm>
                <a:off x="2538400" y="2471777"/>
                <a:ext cx="2379020" cy="577394"/>
              </a:xfrm>
              <a:prstGeom prst="rect">
                <a:avLst/>
              </a:prstGeom>
            </p:spPr>
          </p:pic>
          <p:pic>
            <p:nvPicPr>
              <p:cNvPr id="5" name="图片 4">
                <a:extLst>
                  <a:ext uri="{FF2B5EF4-FFF2-40B4-BE49-F238E27FC236}">
                    <a16:creationId xmlns:a16="http://schemas.microsoft.com/office/drawing/2014/main" id="{95F0F0A6-AD23-9755-0F2E-FAD0C0226FF1}"/>
                  </a:ext>
                </a:extLst>
              </p:cNvPr>
              <p:cNvPicPr>
                <a:picLocks noChangeAspect="1"/>
              </p:cNvPicPr>
              <p:nvPr/>
            </p:nvPicPr>
            <p:blipFill>
              <a:blip r:embed="rId3"/>
              <a:srcRect l="72205" t="11721" r="609" b="81837"/>
              <a:stretch/>
            </p:blipFill>
            <p:spPr>
              <a:xfrm>
                <a:off x="2538399" y="2438939"/>
                <a:ext cx="2379021" cy="304491"/>
              </a:xfrm>
              <a:prstGeom prst="rect">
                <a:avLst/>
              </a:prstGeom>
            </p:spPr>
          </p:pic>
        </p:grpSp>
      </p:grpSp>
      <p:sp>
        <p:nvSpPr>
          <p:cNvPr id="7" name="椭圆 6">
            <a:extLst>
              <a:ext uri="{FF2B5EF4-FFF2-40B4-BE49-F238E27FC236}">
                <a16:creationId xmlns:a16="http://schemas.microsoft.com/office/drawing/2014/main" id="{5D939A7B-5623-22A3-5E89-63398AD2FCAE}"/>
              </a:ext>
            </a:extLst>
          </p:cNvPr>
          <p:cNvSpPr/>
          <p:nvPr/>
        </p:nvSpPr>
        <p:spPr>
          <a:xfrm>
            <a:off x="311822" y="1616104"/>
            <a:ext cx="411138" cy="4111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2</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EC0F858A-81F0-FDFE-6865-65CE6240659C}"/>
              </a:ext>
            </a:extLst>
          </p:cNvPr>
          <p:cNvSpPr/>
          <p:nvPr/>
        </p:nvSpPr>
        <p:spPr>
          <a:xfrm>
            <a:off x="256505" y="2492532"/>
            <a:ext cx="521772" cy="5218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latin typeface="微软雅黑" panose="020B0503020204020204" pitchFamily="34" charset="-122"/>
                <a:ea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endParaRPr>
          </a:p>
        </p:txBody>
      </p:sp>
      <p:sp>
        <p:nvSpPr>
          <p:cNvPr id="11" name="椭圆 10">
            <a:extLst>
              <a:ext uri="{FF2B5EF4-FFF2-40B4-BE49-F238E27FC236}">
                <a16:creationId xmlns:a16="http://schemas.microsoft.com/office/drawing/2014/main" id="{5A9CD09D-7F12-0F63-3861-E4FE3FF98AAB}"/>
              </a:ext>
            </a:extLst>
          </p:cNvPr>
          <p:cNvSpPr/>
          <p:nvPr/>
        </p:nvSpPr>
        <p:spPr>
          <a:xfrm>
            <a:off x="311818" y="3479603"/>
            <a:ext cx="411146" cy="41119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4</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71245A60-F255-01AA-6FD3-1C29E2E13C28}"/>
              </a:ext>
            </a:extLst>
          </p:cNvPr>
          <p:cNvSpPr/>
          <p:nvPr/>
        </p:nvSpPr>
        <p:spPr>
          <a:xfrm>
            <a:off x="311818" y="4411354"/>
            <a:ext cx="411146" cy="411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5</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5536263F-93D2-1689-61C2-B28B43C25DDF}"/>
              </a:ext>
            </a:extLst>
          </p:cNvPr>
          <p:cNvSpPr/>
          <p:nvPr/>
        </p:nvSpPr>
        <p:spPr>
          <a:xfrm>
            <a:off x="311818" y="5343107"/>
            <a:ext cx="411146" cy="41119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1600" b="1" dirty="0">
                <a:solidFill>
                  <a:schemeClr val="lt1">
                    <a:alpha val="0"/>
                  </a:schemeClr>
                </a:solidFill>
                <a:latin typeface="微软雅黑" panose="020B0503020204020204" pitchFamily="34" charset="-122"/>
                <a:ea typeface="微软雅黑" panose="020B0503020204020204" pitchFamily="34" charset="-122"/>
              </a:rPr>
              <a:t>6</a:t>
            </a:r>
            <a:endParaRPr lang="zh-CN" altLang="en-US" sz="1600" b="1" dirty="0">
              <a:solidFill>
                <a:schemeClr val="lt1">
                  <a:alpha val="0"/>
                </a:schemeClr>
              </a:solidFill>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E4600CA6-F272-CD6A-10F4-8DE8F11F5BD8}"/>
              </a:ext>
            </a:extLst>
          </p:cNvPr>
          <p:cNvSpPr/>
          <p:nvPr/>
        </p:nvSpPr>
        <p:spPr>
          <a:xfrm>
            <a:off x="311820" y="684352"/>
            <a:ext cx="411140" cy="411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altLang="zh-CN" sz="2000" b="1" dirty="0">
                <a:solidFill>
                  <a:schemeClr val="lt1">
                    <a:alpha val="0"/>
                  </a:schemeClr>
                </a:solidFill>
                <a:latin typeface="微软雅黑" panose="020B0503020204020204" pitchFamily="34" charset="-122"/>
                <a:ea typeface="微软雅黑" panose="020B0503020204020204" pitchFamily="34" charset="-122"/>
              </a:rPr>
              <a:t>1</a:t>
            </a:r>
            <a:endParaRPr lang="zh-CN" altLang="en-US" sz="2000" b="1" dirty="0">
              <a:solidFill>
                <a:schemeClr val="lt1">
                  <a:alpha val="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89292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102">
      <a:dk1>
        <a:sysClr val="windowText" lastClr="000000"/>
      </a:dk1>
      <a:lt1>
        <a:sysClr val="window" lastClr="FFFFFF"/>
      </a:lt1>
      <a:dk2>
        <a:srgbClr val="7CB554"/>
      </a:dk2>
      <a:lt2>
        <a:srgbClr val="D9D9D9"/>
      </a:lt2>
      <a:accent1>
        <a:srgbClr val="2B6F7D"/>
      </a:accent1>
      <a:accent2>
        <a:srgbClr val="1C9494"/>
      </a:accent2>
      <a:accent3>
        <a:srgbClr val="7CB554"/>
      </a:accent3>
      <a:accent4>
        <a:srgbClr val="FAC14D"/>
      </a:accent4>
      <a:accent5>
        <a:srgbClr val="F95647"/>
      </a:accent5>
      <a:accent6>
        <a:srgbClr val="FF0000"/>
      </a:accent6>
      <a:hlink>
        <a:srgbClr val="0000FF"/>
      </a:hlink>
      <a:folHlink>
        <a:srgbClr val="800080"/>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2200</TotalTime>
  <Words>2543</Words>
  <Application>Microsoft Macintosh PowerPoint</Application>
  <PresentationFormat>宽屏</PresentationFormat>
  <Paragraphs>453</Paragraphs>
  <Slides>24</Slides>
  <Notes>18</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等线</vt:lpstr>
      <vt:lpstr>FangSong</vt:lpstr>
      <vt:lpstr>FangSong</vt:lpstr>
      <vt:lpstr>微软雅黑</vt:lpstr>
      <vt:lpstr>XINGKAI SC LIGHT</vt:lpstr>
      <vt:lpstr>XINGKAI SC LIGHT</vt:lpstr>
      <vt:lpstr>Arial</vt:lpstr>
      <vt:lpstr>Arial Black</vt:lpstr>
      <vt:lpstr>Calibri</vt:lpstr>
      <vt:lpstr>Times New Roman</vt:lpstr>
      <vt:lpstr>Office 主题</vt:lpstr>
      <vt:lpstr>PowerPoint 演示文稿</vt:lpstr>
      <vt:lpstr>PowerPoint 演示文稿</vt:lpstr>
      <vt:lpstr>1. 编制过程概览</vt:lpstr>
      <vt:lpstr>2. 条目概览</vt:lpstr>
      <vt:lpstr>2. 条目概览</vt:lpstr>
      <vt:lpstr>3. 探索性因素分析-项目分析</vt:lpstr>
      <vt:lpstr>3. 探索性因素分析-主轴分析</vt:lpstr>
      <vt:lpstr>PowerPoint 演示文稿</vt:lpstr>
      <vt:lpstr>3. 探索性因素分析-主轴分析</vt:lpstr>
      <vt:lpstr>PowerPoint 演示文稿</vt:lpstr>
      <vt:lpstr>4. 量表性能-内部一致性</vt:lpstr>
      <vt:lpstr>4. 量表性能-效度</vt:lpstr>
      <vt:lpstr>5. 验证性因素分析</vt:lpstr>
      <vt:lpstr>6. 人群划分-LPA</vt:lpstr>
      <vt:lpstr>6. 人群划分-LPA</vt:lpstr>
      <vt:lpstr>6. 人群划分-AI</vt:lpstr>
      <vt:lpstr>6. 人群划分-AI</vt:lpstr>
      <vt:lpstr>6. 人群划分</vt:lpstr>
      <vt:lpstr>6. 人格特质</vt:lpstr>
      <vt:lpstr>6. 人格特质</vt:lpstr>
      <vt:lpstr>6. 人格特质</vt:lpstr>
      <vt:lpstr>总结</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dc:creator>
  <cp:lastModifiedBy>peixuan mao</cp:lastModifiedBy>
  <cp:revision>38</cp:revision>
  <dcterms:created xsi:type="dcterms:W3CDTF">2015-05-05T08:02:00Z</dcterms:created>
  <dcterms:modified xsi:type="dcterms:W3CDTF">2025-01-09T13:44:02Z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