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07" r:id="rId3"/>
    <p:sldId id="308" r:id="rId4"/>
    <p:sldId id="309" r:id="rId5"/>
    <p:sldId id="310" r:id="rId6"/>
    <p:sldId id="318" r:id="rId7"/>
    <p:sldId id="312" r:id="rId8"/>
    <p:sldId id="314" r:id="rId9"/>
    <p:sldId id="315" r:id="rId10"/>
    <p:sldId id="319" r:id="rId11"/>
    <p:sldId id="317" r:id="rId12"/>
    <p:sldId id="266" r:id="rId13"/>
    <p:sldId id="288" r:id="rId14"/>
    <p:sldId id="289" r:id="rId15"/>
    <p:sldId id="287" r:id="rId16"/>
    <p:sldId id="290" r:id="rId17"/>
    <p:sldId id="291" r:id="rId18"/>
    <p:sldId id="295" r:id="rId19"/>
    <p:sldId id="320" r:id="rId20"/>
    <p:sldId id="321" r:id="rId21"/>
    <p:sldId id="294" r:id="rId22"/>
    <p:sldId id="296" r:id="rId23"/>
    <p:sldId id="297" r:id="rId24"/>
    <p:sldId id="298" r:id="rId25"/>
    <p:sldId id="322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23" r:id="rId35"/>
    <p:sldId id="313" r:id="rId36"/>
  </p:sldIdLst>
  <p:sldSz cx="12192000" cy="6858000"/>
  <p:notesSz cx="6858000" cy="9144000"/>
  <p:embeddedFontLst>
    <p:embeddedFont>
      <p:font typeface="Impact" panose="020B0806030902050204" pitchFamily="34" charset="0"/>
      <p:regular r:id="rId39"/>
    </p:embeddedFont>
    <p:embeddedFont>
      <p:font typeface="等线" panose="02010600030101010101" pitchFamily="2" charset="-122"/>
      <p:regular r:id="rId40"/>
      <p:bold r:id="rId41"/>
    </p:embeddedFont>
    <p:embeddedFont>
      <p:font typeface="微软雅黑" panose="020B0503020204020204" pitchFamily="34" charset="-122"/>
      <p:regular r:id="rId42"/>
      <p:bold r:id="rId43"/>
    </p:embeddedFont>
  </p:embeddedFontLst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7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1" userDrawn="1">
          <p15:clr>
            <a:srgbClr val="A4A3A4"/>
          </p15:clr>
        </p15:guide>
        <p15:guide id="5" orient="horz" pos="3964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FDF"/>
    <a:srgbClr val="2533B9"/>
    <a:srgbClr val="1C278C"/>
    <a:srgbClr val="1A237E"/>
    <a:srgbClr val="F2F2F2"/>
    <a:srgbClr val="00344A"/>
    <a:srgbClr val="C4C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3" d="100"/>
          <a:sy n="93" d="100"/>
        </p:scale>
        <p:origin x="128" y="268"/>
      </p:cViewPr>
      <p:guideLst>
        <p:guide pos="417"/>
        <p:guide pos="7256"/>
        <p:guide orient="horz" pos="648"/>
        <p:guide orient="horz" pos="711"/>
        <p:guide orient="horz" pos="3964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3300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ED53D-5900-4692-B30E-AEFD90DE758F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F731E-E4EE-48C2-8E2E-8649318C6E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B46B6-7A77-4988-B9DD-817E3CB1D205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8AB5E-128C-403E-BD7D-65B2718876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1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962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341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97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965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953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28AB5E-128C-403E-BD7D-65B2718876B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66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 userDrawn="1"/>
        </p:nvGrpSpPr>
        <p:grpSpPr>
          <a:xfrm>
            <a:off x="9942830" y="0"/>
            <a:ext cx="2249170" cy="6878955"/>
            <a:chOff x="5830322" y="-1"/>
            <a:chExt cx="8443455" cy="6870740"/>
          </a:xfrm>
        </p:grpSpPr>
        <p:sp>
          <p:nvSpPr>
            <p:cNvPr id="38" name="直角三角形 37"/>
            <p:cNvSpPr/>
            <p:nvPr/>
          </p:nvSpPr>
          <p:spPr>
            <a:xfrm rot="10800000">
              <a:off x="8389257" y="-1"/>
              <a:ext cx="3802743" cy="3802743"/>
            </a:xfrm>
            <a:prstGeom prst="rtTriangle">
              <a:avLst/>
            </a:prstGeom>
            <a:solidFill>
              <a:srgbClr val="0034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平行四边形 41"/>
            <p:cNvSpPr/>
            <p:nvPr/>
          </p:nvSpPr>
          <p:spPr>
            <a:xfrm flipH="1">
              <a:off x="5830322" y="-1"/>
              <a:ext cx="5536177" cy="6858001"/>
            </a:xfrm>
            <a:prstGeom prst="parallelogram">
              <a:avLst>
                <a:gd name="adj" fmla="val 726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平行四边形 42"/>
            <p:cNvSpPr/>
            <p:nvPr/>
          </p:nvSpPr>
          <p:spPr>
            <a:xfrm flipH="1">
              <a:off x="7297172" y="-1"/>
              <a:ext cx="5536177" cy="6858001"/>
            </a:xfrm>
            <a:prstGeom prst="parallelogram">
              <a:avLst>
                <a:gd name="adj" fmla="val 7261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平行四边形 43"/>
            <p:cNvSpPr/>
            <p:nvPr/>
          </p:nvSpPr>
          <p:spPr>
            <a:xfrm flipH="1">
              <a:off x="8227824" y="1754"/>
              <a:ext cx="2035790" cy="2521857"/>
            </a:xfrm>
            <a:prstGeom prst="parallelogram">
              <a:avLst>
                <a:gd name="adj" fmla="val 726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平行四边形 51"/>
            <p:cNvSpPr/>
            <p:nvPr/>
          </p:nvSpPr>
          <p:spPr>
            <a:xfrm flipH="1">
              <a:off x="8737600" y="-1"/>
              <a:ext cx="5536177" cy="6858001"/>
            </a:xfrm>
            <a:prstGeom prst="parallelogram">
              <a:avLst>
                <a:gd name="adj" fmla="val 726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六边形 52"/>
            <p:cNvSpPr/>
            <p:nvPr/>
          </p:nvSpPr>
          <p:spPr>
            <a:xfrm>
              <a:off x="9424556" y="1943112"/>
              <a:ext cx="1036672" cy="893684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latin typeface="Impact" panose="020B0806030902050204" pitchFamily="34" charset="0"/>
              </a:endParaRPr>
            </a:p>
          </p:txBody>
        </p:sp>
        <p:sp>
          <p:nvSpPr>
            <p:cNvPr id="54" name="六边形 53"/>
            <p:cNvSpPr/>
            <p:nvPr/>
          </p:nvSpPr>
          <p:spPr>
            <a:xfrm>
              <a:off x="7707251" y="5114438"/>
              <a:ext cx="854131" cy="73632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9075842" y="6155085"/>
              <a:ext cx="1660318" cy="715654"/>
            </a:xfrm>
            <a:custGeom>
              <a:avLst/>
              <a:gdLst>
                <a:gd name="connsiteX0" fmla="*/ 503620 w 2336799"/>
                <a:gd name="connsiteY0" fmla="*/ 0 h 1007241"/>
                <a:gd name="connsiteX1" fmla="*/ 1833178 w 2336799"/>
                <a:gd name="connsiteY1" fmla="*/ 0 h 1007241"/>
                <a:gd name="connsiteX2" fmla="*/ 2336799 w 2336799"/>
                <a:gd name="connsiteY2" fmla="*/ 1007241 h 1007241"/>
                <a:gd name="connsiteX3" fmla="*/ 0 w 2336799"/>
                <a:gd name="connsiteY3" fmla="*/ 1007241 h 1007241"/>
                <a:gd name="connsiteX4" fmla="*/ 503620 w 2336799"/>
                <a:gd name="connsiteY4" fmla="*/ 0 h 100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799" h="1007241">
                  <a:moveTo>
                    <a:pt x="503620" y="0"/>
                  </a:moveTo>
                  <a:lnTo>
                    <a:pt x="1833178" y="0"/>
                  </a:lnTo>
                  <a:lnTo>
                    <a:pt x="2336799" y="1007241"/>
                  </a:lnTo>
                  <a:lnTo>
                    <a:pt x="0" y="1007241"/>
                  </a:lnTo>
                  <a:lnTo>
                    <a:pt x="503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六边形 55"/>
            <p:cNvSpPr/>
            <p:nvPr/>
          </p:nvSpPr>
          <p:spPr>
            <a:xfrm>
              <a:off x="11331914" y="1153532"/>
              <a:ext cx="520719" cy="44889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平行四边形 56"/>
            <p:cNvSpPr/>
            <p:nvPr/>
          </p:nvSpPr>
          <p:spPr>
            <a:xfrm flipH="1">
              <a:off x="8289270" y="3365391"/>
              <a:ext cx="2035790" cy="2521857"/>
            </a:xfrm>
            <a:prstGeom prst="parallelogram">
              <a:avLst>
                <a:gd name="adj" fmla="val 726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任意多边形 57"/>
            <p:cNvSpPr/>
            <p:nvPr/>
          </p:nvSpPr>
          <p:spPr>
            <a:xfrm rot="10800000">
              <a:off x="7218523" y="4272"/>
              <a:ext cx="851263" cy="366924"/>
            </a:xfrm>
            <a:custGeom>
              <a:avLst/>
              <a:gdLst>
                <a:gd name="connsiteX0" fmla="*/ 503620 w 2336799"/>
                <a:gd name="connsiteY0" fmla="*/ 0 h 1007241"/>
                <a:gd name="connsiteX1" fmla="*/ 1833178 w 2336799"/>
                <a:gd name="connsiteY1" fmla="*/ 0 h 1007241"/>
                <a:gd name="connsiteX2" fmla="*/ 2336799 w 2336799"/>
                <a:gd name="connsiteY2" fmla="*/ 1007241 h 1007241"/>
                <a:gd name="connsiteX3" fmla="*/ 0 w 2336799"/>
                <a:gd name="connsiteY3" fmla="*/ 1007241 h 1007241"/>
                <a:gd name="connsiteX4" fmla="*/ 503620 w 2336799"/>
                <a:gd name="connsiteY4" fmla="*/ 0 h 100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799" h="1007241">
                  <a:moveTo>
                    <a:pt x="503620" y="0"/>
                  </a:moveTo>
                  <a:lnTo>
                    <a:pt x="1833178" y="0"/>
                  </a:lnTo>
                  <a:lnTo>
                    <a:pt x="2336799" y="1007241"/>
                  </a:lnTo>
                  <a:lnTo>
                    <a:pt x="0" y="1007241"/>
                  </a:lnTo>
                  <a:lnTo>
                    <a:pt x="503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矩形 12"/>
          <p:cNvSpPr/>
          <p:nvPr userDrawn="1"/>
        </p:nvSpPr>
        <p:spPr>
          <a:xfrm flipH="1">
            <a:off x="662112" y="2275523"/>
            <a:ext cx="91440" cy="1519237"/>
          </a:xfrm>
          <a:prstGeom prst="rect">
            <a:avLst/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0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-635" y="-12700"/>
            <a:ext cx="4041140" cy="6870700"/>
            <a:chOff x="5830322" y="-1"/>
            <a:chExt cx="8443455" cy="6870740"/>
          </a:xfrm>
        </p:grpSpPr>
        <p:sp>
          <p:nvSpPr>
            <p:cNvPr id="3" name="平行四边形 2"/>
            <p:cNvSpPr/>
            <p:nvPr/>
          </p:nvSpPr>
          <p:spPr>
            <a:xfrm flipH="1">
              <a:off x="5830322" y="-1"/>
              <a:ext cx="5536177" cy="6858001"/>
            </a:xfrm>
            <a:prstGeom prst="parallelogram">
              <a:avLst>
                <a:gd name="adj" fmla="val 726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平行四边形 3"/>
            <p:cNvSpPr/>
            <p:nvPr/>
          </p:nvSpPr>
          <p:spPr>
            <a:xfrm flipH="1">
              <a:off x="7297172" y="-1"/>
              <a:ext cx="5536177" cy="6858001"/>
            </a:xfrm>
            <a:prstGeom prst="parallelogram">
              <a:avLst>
                <a:gd name="adj" fmla="val 7261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平行四边形 4"/>
            <p:cNvSpPr/>
            <p:nvPr/>
          </p:nvSpPr>
          <p:spPr>
            <a:xfrm flipH="1">
              <a:off x="8227824" y="1754"/>
              <a:ext cx="2035790" cy="2521857"/>
            </a:xfrm>
            <a:prstGeom prst="parallelogram">
              <a:avLst>
                <a:gd name="adj" fmla="val 726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平行四边形 5"/>
            <p:cNvSpPr/>
            <p:nvPr/>
          </p:nvSpPr>
          <p:spPr>
            <a:xfrm flipH="1">
              <a:off x="8737600" y="-1"/>
              <a:ext cx="5536177" cy="6858001"/>
            </a:xfrm>
            <a:prstGeom prst="parallelogram">
              <a:avLst>
                <a:gd name="adj" fmla="val 726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六边形 6"/>
            <p:cNvSpPr/>
            <p:nvPr/>
          </p:nvSpPr>
          <p:spPr>
            <a:xfrm>
              <a:off x="9424556" y="1943112"/>
              <a:ext cx="1036672" cy="893684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latin typeface="Impact" panose="020B0806030902050204" pitchFamily="34" charset="0"/>
              </a:endParaRPr>
            </a:p>
          </p:txBody>
        </p:sp>
        <p:sp>
          <p:nvSpPr>
            <p:cNvPr id="8" name="六边形 7"/>
            <p:cNvSpPr/>
            <p:nvPr/>
          </p:nvSpPr>
          <p:spPr>
            <a:xfrm>
              <a:off x="7707251" y="5114438"/>
              <a:ext cx="854131" cy="73632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任意多边形 54"/>
            <p:cNvSpPr/>
            <p:nvPr/>
          </p:nvSpPr>
          <p:spPr>
            <a:xfrm>
              <a:off x="9075842" y="6155085"/>
              <a:ext cx="1660318" cy="715654"/>
            </a:xfrm>
            <a:custGeom>
              <a:avLst/>
              <a:gdLst>
                <a:gd name="connsiteX0" fmla="*/ 503620 w 2336799"/>
                <a:gd name="connsiteY0" fmla="*/ 0 h 1007241"/>
                <a:gd name="connsiteX1" fmla="*/ 1833178 w 2336799"/>
                <a:gd name="connsiteY1" fmla="*/ 0 h 1007241"/>
                <a:gd name="connsiteX2" fmla="*/ 2336799 w 2336799"/>
                <a:gd name="connsiteY2" fmla="*/ 1007241 h 1007241"/>
                <a:gd name="connsiteX3" fmla="*/ 0 w 2336799"/>
                <a:gd name="connsiteY3" fmla="*/ 1007241 h 1007241"/>
                <a:gd name="connsiteX4" fmla="*/ 503620 w 2336799"/>
                <a:gd name="connsiteY4" fmla="*/ 0 h 100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799" h="1007241">
                  <a:moveTo>
                    <a:pt x="503620" y="0"/>
                  </a:moveTo>
                  <a:lnTo>
                    <a:pt x="1833178" y="0"/>
                  </a:lnTo>
                  <a:lnTo>
                    <a:pt x="2336799" y="1007241"/>
                  </a:lnTo>
                  <a:lnTo>
                    <a:pt x="0" y="1007241"/>
                  </a:lnTo>
                  <a:lnTo>
                    <a:pt x="503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六边形 9"/>
            <p:cNvSpPr/>
            <p:nvPr/>
          </p:nvSpPr>
          <p:spPr>
            <a:xfrm>
              <a:off x="11331914" y="1153532"/>
              <a:ext cx="520719" cy="44889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平行四边形 10"/>
            <p:cNvSpPr/>
            <p:nvPr/>
          </p:nvSpPr>
          <p:spPr>
            <a:xfrm flipH="1">
              <a:off x="8289270" y="3365391"/>
              <a:ext cx="2035790" cy="2521857"/>
            </a:xfrm>
            <a:prstGeom prst="parallelogram">
              <a:avLst>
                <a:gd name="adj" fmla="val 726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57"/>
            <p:cNvSpPr/>
            <p:nvPr/>
          </p:nvSpPr>
          <p:spPr>
            <a:xfrm rot="10800000">
              <a:off x="7218523" y="4272"/>
              <a:ext cx="851263" cy="366924"/>
            </a:xfrm>
            <a:custGeom>
              <a:avLst/>
              <a:gdLst>
                <a:gd name="connsiteX0" fmla="*/ 503620 w 2336799"/>
                <a:gd name="connsiteY0" fmla="*/ 0 h 1007241"/>
                <a:gd name="connsiteX1" fmla="*/ 1833178 w 2336799"/>
                <a:gd name="connsiteY1" fmla="*/ 0 h 1007241"/>
                <a:gd name="connsiteX2" fmla="*/ 2336799 w 2336799"/>
                <a:gd name="connsiteY2" fmla="*/ 1007241 h 1007241"/>
                <a:gd name="connsiteX3" fmla="*/ 0 w 2336799"/>
                <a:gd name="connsiteY3" fmla="*/ 1007241 h 1007241"/>
                <a:gd name="connsiteX4" fmla="*/ 503620 w 2336799"/>
                <a:gd name="connsiteY4" fmla="*/ 0 h 100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799" h="1007241">
                  <a:moveTo>
                    <a:pt x="503620" y="0"/>
                  </a:moveTo>
                  <a:lnTo>
                    <a:pt x="1833178" y="0"/>
                  </a:lnTo>
                  <a:lnTo>
                    <a:pt x="2336799" y="1007241"/>
                  </a:lnTo>
                  <a:lnTo>
                    <a:pt x="0" y="1007241"/>
                  </a:lnTo>
                  <a:lnTo>
                    <a:pt x="503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28575" y="4926330"/>
            <a:ext cx="1492885" cy="1934845"/>
            <a:chOff x="5830322" y="-1"/>
            <a:chExt cx="8443455" cy="6870740"/>
          </a:xfrm>
        </p:grpSpPr>
        <p:sp>
          <p:nvSpPr>
            <p:cNvPr id="4" name="平行四边形 3"/>
            <p:cNvSpPr/>
            <p:nvPr/>
          </p:nvSpPr>
          <p:spPr>
            <a:xfrm flipH="1">
              <a:off x="5830322" y="-1"/>
              <a:ext cx="5536177" cy="6858001"/>
            </a:xfrm>
            <a:prstGeom prst="parallelogram">
              <a:avLst>
                <a:gd name="adj" fmla="val 726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平行四边形 4"/>
            <p:cNvSpPr/>
            <p:nvPr/>
          </p:nvSpPr>
          <p:spPr>
            <a:xfrm flipH="1">
              <a:off x="7297172" y="-1"/>
              <a:ext cx="5536177" cy="6858001"/>
            </a:xfrm>
            <a:prstGeom prst="parallelogram">
              <a:avLst>
                <a:gd name="adj" fmla="val 7261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平行四边形 5"/>
            <p:cNvSpPr/>
            <p:nvPr/>
          </p:nvSpPr>
          <p:spPr>
            <a:xfrm flipH="1">
              <a:off x="8227824" y="1754"/>
              <a:ext cx="2035790" cy="2521857"/>
            </a:xfrm>
            <a:prstGeom prst="parallelogram">
              <a:avLst>
                <a:gd name="adj" fmla="val 726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/>
            <p:cNvSpPr/>
            <p:nvPr/>
          </p:nvSpPr>
          <p:spPr>
            <a:xfrm flipH="1">
              <a:off x="8737600" y="-1"/>
              <a:ext cx="5536177" cy="6858001"/>
            </a:xfrm>
            <a:prstGeom prst="parallelogram">
              <a:avLst>
                <a:gd name="adj" fmla="val 726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六边形 7"/>
            <p:cNvSpPr/>
            <p:nvPr/>
          </p:nvSpPr>
          <p:spPr>
            <a:xfrm>
              <a:off x="9424556" y="1943112"/>
              <a:ext cx="1036672" cy="893684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latin typeface="Impact" panose="020B0806030902050204" pitchFamily="34" charset="0"/>
              </a:endParaRPr>
            </a:p>
          </p:txBody>
        </p:sp>
        <p:sp>
          <p:nvSpPr>
            <p:cNvPr id="9" name="六边形 8"/>
            <p:cNvSpPr/>
            <p:nvPr/>
          </p:nvSpPr>
          <p:spPr>
            <a:xfrm>
              <a:off x="7707251" y="5114438"/>
              <a:ext cx="854131" cy="73632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任意多边形 54"/>
            <p:cNvSpPr/>
            <p:nvPr/>
          </p:nvSpPr>
          <p:spPr>
            <a:xfrm>
              <a:off x="9075842" y="6155085"/>
              <a:ext cx="1660318" cy="715654"/>
            </a:xfrm>
            <a:custGeom>
              <a:avLst/>
              <a:gdLst>
                <a:gd name="connsiteX0" fmla="*/ 503620 w 2336799"/>
                <a:gd name="connsiteY0" fmla="*/ 0 h 1007241"/>
                <a:gd name="connsiteX1" fmla="*/ 1833178 w 2336799"/>
                <a:gd name="connsiteY1" fmla="*/ 0 h 1007241"/>
                <a:gd name="connsiteX2" fmla="*/ 2336799 w 2336799"/>
                <a:gd name="connsiteY2" fmla="*/ 1007241 h 1007241"/>
                <a:gd name="connsiteX3" fmla="*/ 0 w 2336799"/>
                <a:gd name="connsiteY3" fmla="*/ 1007241 h 1007241"/>
                <a:gd name="connsiteX4" fmla="*/ 503620 w 2336799"/>
                <a:gd name="connsiteY4" fmla="*/ 0 h 100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799" h="1007241">
                  <a:moveTo>
                    <a:pt x="503620" y="0"/>
                  </a:moveTo>
                  <a:lnTo>
                    <a:pt x="1833178" y="0"/>
                  </a:lnTo>
                  <a:lnTo>
                    <a:pt x="2336799" y="1007241"/>
                  </a:lnTo>
                  <a:lnTo>
                    <a:pt x="0" y="1007241"/>
                  </a:lnTo>
                  <a:lnTo>
                    <a:pt x="503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六边形 10"/>
            <p:cNvSpPr/>
            <p:nvPr/>
          </p:nvSpPr>
          <p:spPr>
            <a:xfrm>
              <a:off x="11331914" y="1153532"/>
              <a:ext cx="520719" cy="44889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平行四边形 11"/>
            <p:cNvSpPr/>
            <p:nvPr/>
          </p:nvSpPr>
          <p:spPr>
            <a:xfrm flipH="1">
              <a:off x="8289270" y="3365391"/>
              <a:ext cx="2035790" cy="2521857"/>
            </a:xfrm>
            <a:prstGeom prst="parallelogram">
              <a:avLst>
                <a:gd name="adj" fmla="val 726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57"/>
            <p:cNvSpPr/>
            <p:nvPr/>
          </p:nvSpPr>
          <p:spPr>
            <a:xfrm rot="10800000">
              <a:off x="7218523" y="4272"/>
              <a:ext cx="851263" cy="366924"/>
            </a:xfrm>
            <a:custGeom>
              <a:avLst/>
              <a:gdLst>
                <a:gd name="connsiteX0" fmla="*/ 503620 w 2336799"/>
                <a:gd name="connsiteY0" fmla="*/ 0 h 1007241"/>
                <a:gd name="connsiteX1" fmla="*/ 1833178 w 2336799"/>
                <a:gd name="connsiteY1" fmla="*/ 0 h 1007241"/>
                <a:gd name="connsiteX2" fmla="*/ 2336799 w 2336799"/>
                <a:gd name="connsiteY2" fmla="*/ 1007241 h 1007241"/>
                <a:gd name="connsiteX3" fmla="*/ 0 w 2336799"/>
                <a:gd name="connsiteY3" fmla="*/ 1007241 h 1007241"/>
                <a:gd name="connsiteX4" fmla="*/ 503620 w 2336799"/>
                <a:gd name="connsiteY4" fmla="*/ 0 h 100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799" h="1007241">
                  <a:moveTo>
                    <a:pt x="503620" y="0"/>
                  </a:moveTo>
                  <a:lnTo>
                    <a:pt x="1833178" y="0"/>
                  </a:lnTo>
                  <a:lnTo>
                    <a:pt x="2336799" y="1007241"/>
                  </a:lnTo>
                  <a:lnTo>
                    <a:pt x="0" y="1007241"/>
                  </a:lnTo>
                  <a:lnTo>
                    <a:pt x="503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 userDrawn="1"/>
        </p:nvGrpSpPr>
        <p:grpSpPr>
          <a:xfrm flipH="1">
            <a:off x="10212070" y="4798695"/>
            <a:ext cx="1974215" cy="2030730"/>
            <a:chOff x="5830322" y="-1"/>
            <a:chExt cx="8443455" cy="6870740"/>
          </a:xfrm>
        </p:grpSpPr>
        <p:sp>
          <p:nvSpPr>
            <p:cNvPr id="15" name="平行四边形 14"/>
            <p:cNvSpPr/>
            <p:nvPr/>
          </p:nvSpPr>
          <p:spPr>
            <a:xfrm flipH="1">
              <a:off x="5830322" y="-1"/>
              <a:ext cx="5536177" cy="6858001"/>
            </a:xfrm>
            <a:prstGeom prst="parallelogram">
              <a:avLst>
                <a:gd name="adj" fmla="val 726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flipH="1">
              <a:off x="7297172" y="-1"/>
              <a:ext cx="5536177" cy="6858001"/>
            </a:xfrm>
            <a:prstGeom prst="parallelogram">
              <a:avLst>
                <a:gd name="adj" fmla="val 72611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平行四边形 16"/>
            <p:cNvSpPr/>
            <p:nvPr/>
          </p:nvSpPr>
          <p:spPr>
            <a:xfrm flipH="1">
              <a:off x="8227824" y="1754"/>
              <a:ext cx="2035790" cy="2521857"/>
            </a:xfrm>
            <a:prstGeom prst="parallelogram">
              <a:avLst>
                <a:gd name="adj" fmla="val 726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平行四边形 17"/>
            <p:cNvSpPr/>
            <p:nvPr/>
          </p:nvSpPr>
          <p:spPr>
            <a:xfrm flipH="1">
              <a:off x="8737600" y="-1"/>
              <a:ext cx="5536177" cy="6858001"/>
            </a:xfrm>
            <a:prstGeom prst="parallelogram">
              <a:avLst>
                <a:gd name="adj" fmla="val 726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六边形 18"/>
            <p:cNvSpPr/>
            <p:nvPr/>
          </p:nvSpPr>
          <p:spPr>
            <a:xfrm>
              <a:off x="9424556" y="1943112"/>
              <a:ext cx="1036672" cy="893684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400" dirty="0">
                <a:latin typeface="Impact" panose="020B0806030902050204" pitchFamily="34" charset="0"/>
              </a:endParaRPr>
            </a:p>
          </p:txBody>
        </p:sp>
        <p:sp>
          <p:nvSpPr>
            <p:cNvPr id="20" name="六边形 19"/>
            <p:cNvSpPr/>
            <p:nvPr/>
          </p:nvSpPr>
          <p:spPr>
            <a:xfrm>
              <a:off x="7707251" y="5114438"/>
              <a:ext cx="854131" cy="736320"/>
            </a:xfrm>
            <a:prstGeom prst="hexagon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任意多边形 54"/>
            <p:cNvSpPr/>
            <p:nvPr/>
          </p:nvSpPr>
          <p:spPr>
            <a:xfrm>
              <a:off x="9075842" y="6155085"/>
              <a:ext cx="1660318" cy="715654"/>
            </a:xfrm>
            <a:custGeom>
              <a:avLst/>
              <a:gdLst>
                <a:gd name="connsiteX0" fmla="*/ 503620 w 2336799"/>
                <a:gd name="connsiteY0" fmla="*/ 0 h 1007241"/>
                <a:gd name="connsiteX1" fmla="*/ 1833178 w 2336799"/>
                <a:gd name="connsiteY1" fmla="*/ 0 h 1007241"/>
                <a:gd name="connsiteX2" fmla="*/ 2336799 w 2336799"/>
                <a:gd name="connsiteY2" fmla="*/ 1007241 h 1007241"/>
                <a:gd name="connsiteX3" fmla="*/ 0 w 2336799"/>
                <a:gd name="connsiteY3" fmla="*/ 1007241 h 1007241"/>
                <a:gd name="connsiteX4" fmla="*/ 503620 w 2336799"/>
                <a:gd name="connsiteY4" fmla="*/ 0 h 100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799" h="1007241">
                  <a:moveTo>
                    <a:pt x="503620" y="0"/>
                  </a:moveTo>
                  <a:lnTo>
                    <a:pt x="1833178" y="0"/>
                  </a:lnTo>
                  <a:lnTo>
                    <a:pt x="2336799" y="1007241"/>
                  </a:lnTo>
                  <a:lnTo>
                    <a:pt x="0" y="1007241"/>
                  </a:lnTo>
                  <a:lnTo>
                    <a:pt x="503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六边形 21"/>
            <p:cNvSpPr/>
            <p:nvPr/>
          </p:nvSpPr>
          <p:spPr>
            <a:xfrm>
              <a:off x="11331914" y="1153532"/>
              <a:ext cx="520719" cy="448896"/>
            </a:xfrm>
            <a:prstGeom prst="hexag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 flipH="1">
              <a:off x="8289270" y="3365391"/>
              <a:ext cx="2035790" cy="2521857"/>
            </a:xfrm>
            <a:prstGeom prst="parallelogram">
              <a:avLst>
                <a:gd name="adj" fmla="val 7261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57"/>
            <p:cNvSpPr/>
            <p:nvPr/>
          </p:nvSpPr>
          <p:spPr>
            <a:xfrm rot="10800000">
              <a:off x="7218523" y="4272"/>
              <a:ext cx="851263" cy="366924"/>
            </a:xfrm>
            <a:custGeom>
              <a:avLst/>
              <a:gdLst>
                <a:gd name="connsiteX0" fmla="*/ 503620 w 2336799"/>
                <a:gd name="connsiteY0" fmla="*/ 0 h 1007241"/>
                <a:gd name="connsiteX1" fmla="*/ 1833178 w 2336799"/>
                <a:gd name="connsiteY1" fmla="*/ 0 h 1007241"/>
                <a:gd name="connsiteX2" fmla="*/ 2336799 w 2336799"/>
                <a:gd name="connsiteY2" fmla="*/ 1007241 h 1007241"/>
                <a:gd name="connsiteX3" fmla="*/ 0 w 2336799"/>
                <a:gd name="connsiteY3" fmla="*/ 1007241 h 1007241"/>
                <a:gd name="connsiteX4" fmla="*/ 503620 w 2336799"/>
                <a:gd name="connsiteY4" fmla="*/ 0 h 100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799" h="1007241">
                  <a:moveTo>
                    <a:pt x="503620" y="0"/>
                  </a:moveTo>
                  <a:lnTo>
                    <a:pt x="1833178" y="0"/>
                  </a:lnTo>
                  <a:lnTo>
                    <a:pt x="2336799" y="1007241"/>
                  </a:lnTo>
                  <a:lnTo>
                    <a:pt x="0" y="1007241"/>
                  </a:lnTo>
                  <a:lnTo>
                    <a:pt x="5036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燕尾形 7"/>
          <p:cNvSpPr/>
          <p:nvPr userDrawn="1"/>
        </p:nvSpPr>
        <p:spPr>
          <a:xfrm rot="16200000">
            <a:off x="39859" y="336565"/>
            <a:ext cx="965460" cy="418809"/>
          </a:xfrm>
          <a:prstGeom prst="chevron">
            <a:avLst>
              <a:gd name="adj" fmla="val 34999"/>
            </a:avLst>
          </a:prstGeom>
          <a:solidFill>
            <a:schemeClr val="accent1">
              <a:lumMod val="10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六边形 65"/>
          <p:cNvSpPr/>
          <p:nvPr/>
        </p:nvSpPr>
        <p:spPr>
          <a:xfrm>
            <a:off x="3708547" y="4300819"/>
            <a:ext cx="339172" cy="29239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六边形 64"/>
          <p:cNvSpPr/>
          <p:nvPr/>
        </p:nvSpPr>
        <p:spPr>
          <a:xfrm>
            <a:off x="772352" y="4377072"/>
            <a:ext cx="339172" cy="29239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Docer Falling Dust PPT demo"/>
          <p:cNvGrpSpPr/>
          <p:nvPr/>
        </p:nvGrpSpPr>
        <p:grpSpPr>
          <a:xfrm>
            <a:off x="3825991" y="4262396"/>
            <a:ext cx="2491403" cy="400110"/>
            <a:chOff x="6661786" y="3770412"/>
            <a:chExt cx="2492049" cy="400213"/>
          </a:xfrm>
        </p:grpSpPr>
        <p:grpSp>
          <p:nvGrpSpPr>
            <p:cNvPr id="23" name="Group 16"/>
            <p:cNvGrpSpPr/>
            <p:nvPr/>
          </p:nvGrpSpPr>
          <p:grpSpPr bwMode="auto">
            <a:xfrm>
              <a:off x="6661786" y="3867437"/>
              <a:ext cx="104799" cy="168447"/>
              <a:chOff x="4441" y="3144"/>
              <a:chExt cx="215" cy="345"/>
            </a:xfrm>
          </p:grpSpPr>
          <p:sp>
            <p:nvSpPr>
              <p:cNvPr id="29" name="Docer Falling Dust PPT demo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Docer Falling Dust PPT demo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5" name="Docer Falling Dust PPT demo"/>
            <p:cNvSpPr txBox="1">
              <a:spLocks noChangeArrowheads="1"/>
            </p:cNvSpPr>
            <p:nvPr/>
          </p:nvSpPr>
          <p:spPr bwMode="auto">
            <a:xfrm>
              <a:off x="6868643" y="3770412"/>
              <a:ext cx="2285192" cy="400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日期：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2024.10.17</a:t>
              </a:r>
            </a:p>
          </p:txBody>
        </p:sp>
      </p:grpSp>
      <p:grpSp>
        <p:nvGrpSpPr>
          <p:cNvPr id="31" name="Docer Falling Dust PPT demo"/>
          <p:cNvGrpSpPr/>
          <p:nvPr/>
        </p:nvGrpSpPr>
        <p:grpSpPr>
          <a:xfrm>
            <a:off x="875397" y="4262397"/>
            <a:ext cx="2192672" cy="400110"/>
            <a:chOff x="4320880" y="3778745"/>
            <a:chExt cx="2193244" cy="400213"/>
          </a:xfrm>
        </p:grpSpPr>
        <p:grpSp>
          <p:nvGrpSpPr>
            <p:cNvPr id="32" name="组合 31"/>
            <p:cNvGrpSpPr/>
            <p:nvPr/>
          </p:nvGrpSpPr>
          <p:grpSpPr>
            <a:xfrm>
              <a:off x="4320880" y="3872682"/>
              <a:ext cx="133781" cy="152080"/>
              <a:chOff x="860980" y="3583766"/>
              <a:chExt cx="100336" cy="114060"/>
            </a:xfrm>
          </p:grpSpPr>
          <p:sp>
            <p:nvSpPr>
              <p:cNvPr id="34" name="Docer Falling Dust PPT demo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5" name="Docer Falling Dust PPT demo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3" name="Docer Falling Dust PPT demo"/>
            <p:cNvSpPr/>
            <p:nvPr/>
          </p:nvSpPr>
          <p:spPr>
            <a:xfrm>
              <a:off x="4533578" y="3778745"/>
              <a:ext cx="1980546" cy="400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汇报：第四小组</a:t>
              </a: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012495" y="2227347"/>
            <a:ext cx="8557767" cy="166199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sz="4400" dirty="0">
                <a:solidFill>
                  <a:schemeClr val="accent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人智组队中的</a:t>
            </a:r>
            <a:r>
              <a:rPr lang="zh-CN" altLang="en-US" sz="6000" b="1" dirty="0">
                <a:solidFill>
                  <a:schemeClr val="accent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控制感建构</a:t>
            </a:r>
            <a:r>
              <a:rPr lang="zh-CN" altLang="en-US" sz="4800" b="1" dirty="0">
                <a:solidFill>
                  <a:schemeClr val="accent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r>
              <a:rPr lang="en-US" altLang="zh-CN" sz="4800" dirty="0">
                <a:solidFill>
                  <a:schemeClr val="accent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4800" dirty="0">
                <a:solidFill>
                  <a:schemeClr val="accent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基于自动驾驶系统的研究 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7640743-CE43-D11D-20DC-898416288BE0}"/>
              </a:ext>
            </a:extLst>
          </p:cNvPr>
          <p:cNvSpPr/>
          <p:nvPr/>
        </p:nvSpPr>
        <p:spPr>
          <a:xfrm>
            <a:off x="-10131651" y="593732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BBDFDD2-1BBF-5CF8-4C7C-D0E9C1C9FC6A}"/>
              </a:ext>
            </a:extLst>
          </p:cNvPr>
          <p:cNvSpPr/>
          <p:nvPr/>
        </p:nvSpPr>
        <p:spPr>
          <a:xfrm>
            <a:off x="-9282373" y="5207806"/>
            <a:ext cx="2279514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A7BD8E1-2DE9-EACC-D96F-C29737CA7D1D}"/>
              </a:ext>
            </a:extLst>
          </p:cNvPr>
          <p:cNvSpPr/>
          <p:nvPr/>
        </p:nvSpPr>
        <p:spPr>
          <a:xfrm>
            <a:off x="-8433097" y="4478294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验证性因素分析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0E46C8D-1979-97B2-933E-E1EF03EA39C9}"/>
              </a:ext>
            </a:extLst>
          </p:cNvPr>
          <p:cNvSpPr/>
          <p:nvPr/>
        </p:nvSpPr>
        <p:spPr>
          <a:xfrm>
            <a:off x="-7583819" y="364756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探索性因素分析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06510D8E-3394-D92F-5ADE-431CF63792C2}"/>
              </a:ext>
            </a:extLst>
          </p:cNvPr>
          <p:cNvSpPr/>
          <p:nvPr/>
        </p:nvSpPr>
        <p:spPr>
          <a:xfrm>
            <a:off x="-6734541" y="2918048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项目分析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E2512963-E5FA-6A91-565A-E21C594325DF}"/>
              </a:ext>
            </a:extLst>
          </p:cNvPr>
          <p:cNvSpPr/>
          <p:nvPr/>
        </p:nvSpPr>
        <p:spPr>
          <a:xfrm>
            <a:off x="-5885263" y="2188536"/>
            <a:ext cx="2279515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预测试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27085195-DFF9-4D08-DAE3-8EE9CE8D4CC0}"/>
              </a:ext>
            </a:extLst>
          </p:cNvPr>
          <p:cNvSpPr/>
          <p:nvPr/>
        </p:nvSpPr>
        <p:spPr>
          <a:xfrm>
            <a:off x="-5035986" y="1459024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条目开发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A78FBD4-A579-A349-4C9A-30A063EED351}"/>
              </a:ext>
            </a:extLst>
          </p:cNvPr>
          <p:cNvSpPr/>
          <p:nvPr/>
        </p:nvSpPr>
        <p:spPr>
          <a:xfrm>
            <a:off x="-4186708" y="729512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理论背景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80FDD3F-535D-A024-B729-E66C86E860FA}"/>
              </a:ext>
            </a:extLst>
          </p:cNvPr>
          <p:cNvSpPr/>
          <p:nvPr/>
        </p:nvSpPr>
        <p:spPr>
          <a:xfrm>
            <a:off x="-3337430" y="0"/>
            <a:ext cx="2504985" cy="92068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过程总览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444115" y="1158812"/>
            <a:ext cx="8357870" cy="895985"/>
            <a:chOff x="3849" y="1605"/>
            <a:chExt cx="13162" cy="1411"/>
          </a:xfrm>
        </p:grpSpPr>
        <p:sp>
          <p:nvSpPr>
            <p:cNvPr id="84" name="文本框 83"/>
            <p:cNvSpPr txBox="1"/>
            <p:nvPr/>
          </p:nvSpPr>
          <p:spPr>
            <a:xfrm>
              <a:off x="3849" y="1605"/>
              <a:ext cx="3383" cy="823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marL="457200" indent="-252095"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目的</a:t>
              </a: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575" y="2120"/>
              <a:ext cx="12436" cy="89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评价量表的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内容效度和表面效度</a:t>
              </a:r>
            </a:p>
          </p:txBody>
        </p:sp>
      </p:grpSp>
      <p:sp>
        <p:nvSpPr>
          <p:cNvPr id="29" name="矩形: 圆角 2"/>
          <p:cNvSpPr/>
          <p:nvPr/>
        </p:nvSpPr>
        <p:spPr>
          <a:xfrm>
            <a:off x="4074796" y="288435"/>
            <a:ext cx="5774054" cy="607406"/>
          </a:xfrm>
          <a:prstGeom prst="roundRect">
            <a:avLst>
              <a:gd name="adj" fmla="val 76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ym typeface="+mn-ea"/>
              </a:rPr>
              <a:t>德尔菲法(Delphi method)</a:t>
            </a:r>
            <a:r>
              <a:rPr lang="zh-CN" altLang="en-US" sz="2400" dirty="0">
                <a:sym typeface="+mn-ea"/>
              </a:rPr>
              <a:t>收集专家评价</a:t>
            </a:r>
            <a:endParaRPr lang="zh-CN" altLang="en-US" sz="2400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F75369F-AB82-FDB1-F585-D54E3DA72876}"/>
              </a:ext>
            </a:extLst>
          </p:cNvPr>
          <p:cNvSpPr/>
          <p:nvPr/>
        </p:nvSpPr>
        <p:spPr>
          <a:xfrm>
            <a:off x="-185117" y="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理论背景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B66E3DB-5CD7-CB12-AA47-D79FE368C0D8}"/>
              </a:ext>
            </a:extLst>
          </p:cNvPr>
          <p:cNvSpPr/>
          <p:nvPr/>
        </p:nvSpPr>
        <p:spPr>
          <a:xfrm>
            <a:off x="-185117" y="585000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285C86B-7D01-72A6-B72C-A44192B066DA}"/>
              </a:ext>
            </a:extLst>
          </p:cNvPr>
          <p:cNvSpPr/>
          <p:nvPr/>
        </p:nvSpPr>
        <p:spPr>
          <a:xfrm>
            <a:off x="-185116" y="5014284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F8801E6-834B-5B8F-690D-324C6E38BEAF}"/>
              </a:ext>
            </a:extLst>
          </p:cNvPr>
          <p:cNvSpPr/>
          <p:nvPr/>
        </p:nvSpPr>
        <p:spPr>
          <a:xfrm>
            <a:off x="-185117" y="417857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验证性因素分析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24360FB-6A94-EBA9-0653-0FAA980B2545}"/>
              </a:ext>
            </a:extLst>
          </p:cNvPr>
          <p:cNvSpPr/>
          <p:nvPr/>
        </p:nvSpPr>
        <p:spPr>
          <a:xfrm>
            <a:off x="-185117" y="3342856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探索性因素分析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F10FA804-A68A-24B6-CA04-2D27637149AE}"/>
              </a:ext>
            </a:extLst>
          </p:cNvPr>
          <p:cNvSpPr/>
          <p:nvPr/>
        </p:nvSpPr>
        <p:spPr>
          <a:xfrm>
            <a:off x="-185117" y="2507142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项目分析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C154DCC-E4AA-89EC-B38C-A21328119972}"/>
              </a:ext>
            </a:extLst>
          </p:cNvPr>
          <p:cNvSpPr/>
          <p:nvPr/>
        </p:nvSpPr>
        <p:spPr>
          <a:xfrm>
            <a:off x="-185117" y="1671428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预测试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11F9DBDE-CB27-068C-E7FF-344855B4815D}"/>
              </a:ext>
            </a:extLst>
          </p:cNvPr>
          <p:cNvSpPr/>
          <p:nvPr/>
        </p:nvSpPr>
        <p:spPr>
          <a:xfrm>
            <a:off x="-185117" y="835714"/>
            <a:ext cx="2504772" cy="1008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条目开发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66AB3F8-E489-2EF2-4723-8796AC648224}"/>
              </a:ext>
            </a:extLst>
          </p:cNvPr>
          <p:cNvGrpSpPr/>
          <p:nvPr/>
        </p:nvGrpSpPr>
        <p:grpSpPr>
          <a:xfrm>
            <a:off x="2444115" y="2037300"/>
            <a:ext cx="8357870" cy="895985"/>
            <a:chOff x="3849" y="1605"/>
            <a:chExt cx="13162" cy="1411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0D31C0C-4C12-7747-CF65-D6CD936FB5F2}"/>
                </a:ext>
              </a:extLst>
            </p:cNvPr>
            <p:cNvSpPr txBox="1"/>
            <p:nvPr/>
          </p:nvSpPr>
          <p:spPr>
            <a:xfrm>
              <a:off x="3849" y="1605"/>
              <a:ext cx="3383" cy="823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marL="457200" indent="-252095"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专家类型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44705B8B-20DA-7439-38A7-D468EB24AC93}"/>
                </a:ext>
              </a:extLst>
            </p:cNvPr>
            <p:cNvSpPr txBox="1"/>
            <p:nvPr/>
          </p:nvSpPr>
          <p:spPr>
            <a:xfrm>
              <a:off x="4575" y="2120"/>
              <a:ext cx="12436" cy="89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  <a:sym typeface="+mn-ea"/>
                </a:rPr>
                <a:t>控制感专家、问卷专家、自动驾驶专家、心理学专业训练人士</a:t>
              </a:r>
              <a:endPara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88EB5DF-1E9D-3973-3D43-32C989F2CA78}"/>
              </a:ext>
            </a:extLst>
          </p:cNvPr>
          <p:cNvGrpSpPr/>
          <p:nvPr/>
        </p:nvGrpSpPr>
        <p:grpSpPr>
          <a:xfrm>
            <a:off x="2444115" y="2869433"/>
            <a:ext cx="8357870" cy="895985"/>
            <a:chOff x="3849" y="1605"/>
            <a:chExt cx="13162" cy="141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F1C1B83-83A0-28D5-64D8-781741ED2F70}"/>
                </a:ext>
              </a:extLst>
            </p:cNvPr>
            <p:cNvSpPr txBox="1"/>
            <p:nvPr/>
          </p:nvSpPr>
          <p:spPr>
            <a:xfrm>
              <a:off x="3849" y="1605"/>
              <a:ext cx="3383" cy="823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marL="457200" indent="-252095"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形式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8950FC3-E95E-296B-1E57-4FF6D891F8F7}"/>
                </a:ext>
              </a:extLst>
            </p:cNvPr>
            <p:cNvSpPr txBox="1"/>
            <p:nvPr/>
          </p:nvSpPr>
          <p:spPr>
            <a:xfrm>
              <a:off x="4575" y="2120"/>
              <a:ext cx="12436" cy="89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  <a:sym typeface="+mn-ea"/>
                </a:rPr>
                <a:t>问卷打分</a:t>
              </a: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  <a:sym typeface="+mn-ea"/>
                </a:rPr>
                <a:t>和访谈建议</a:t>
              </a:r>
              <a:endPara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14B76A76-C00B-5E4A-EFF3-C47B0E2AD013}"/>
              </a:ext>
            </a:extLst>
          </p:cNvPr>
          <p:cNvGrpSpPr/>
          <p:nvPr/>
        </p:nvGrpSpPr>
        <p:grpSpPr>
          <a:xfrm>
            <a:off x="2444115" y="3765418"/>
            <a:ext cx="9530080" cy="1834515"/>
            <a:chOff x="3849" y="6175"/>
            <a:chExt cx="15008" cy="2889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B7AB19B-5BC5-D439-31F1-4FB7180B0330}"/>
                </a:ext>
              </a:extLst>
            </p:cNvPr>
            <p:cNvSpPr txBox="1"/>
            <p:nvPr/>
          </p:nvSpPr>
          <p:spPr>
            <a:xfrm>
              <a:off x="3849" y="6175"/>
              <a:ext cx="3383" cy="823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marL="457200" indent="-252095">
                <a:buFont typeface="Arial" panose="020B0604020202020204" pitchFamily="34" charset="0"/>
                <a:buChar char="•"/>
              </a:pPr>
              <a:r>
                <a:rPr lang="zh-CN" altLang="en-US" sz="2800" b="1" dirty="0"/>
                <a:t>过程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36DF736-493C-A14A-F102-249B7CFE7539}"/>
                </a:ext>
              </a:extLst>
            </p:cNvPr>
            <p:cNvSpPr txBox="1"/>
            <p:nvPr/>
          </p:nvSpPr>
          <p:spPr>
            <a:xfrm>
              <a:off x="4575" y="7097"/>
              <a:ext cx="14282" cy="19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dirty="0">
                  <a:sym typeface="+mn-ea"/>
                </a:rPr>
                <a:t>专家对各条目</a:t>
              </a:r>
              <a:r>
                <a:rPr lang="zh-CN" altLang="en-US" sz="2000" b="1" dirty="0">
                  <a:sym typeface="+mn-ea"/>
                </a:rPr>
                <a:t>代表性、清晰度、重要性</a:t>
              </a:r>
              <a:r>
                <a:rPr lang="zh-CN" altLang="en-US" dirty="0">
                  <a:sym typeface="+mn-ea"/>
                </a:rPr>
                <a:t>打分</a:t>
              </a:r>
            </a:p>
            <a:p>
              <a:r>
                <a:rPr lang="en-US" altLang="zh-CN" dirty="0">
                  <a:sym typeface="+mn-ea"/>
                </a:rPr>
                <a:t>→</a:t>
              </a:r>
              <a:r>
                <a:rPr lang="zh-CN" altLang="en-US" dirty="0">
                  <a:sym typeface="+mn-ea"/>
                </a:rPr>
                <a:t>计算各条目</a:t>
              </a:r>
              <a:r>
                <a:rPr lang="zh-CN" altLang="en-US" sz="2000" b="1" dirty="0">
                  <a:sym typeface="+mn-ea"/>
                </a:rPr>
                <a:t>内容效度指数</a:t>
              </a:r>
              <a:r>
                <a:rPr lang="en-US" altLang="zh-CN" sz="2000" b="1" dirty="0">
                  <a:sym typeface="+mn-ea"/>
                </a:rPr>
                <a:t>CVI</a:t>
              </a:r>
              <a:r>
                <a:rPr lang="zh-CN" altLang="en-US" dirty="0">
                  <a:sym typeface="+mn-ea"/>
                </a:rPr>
                <a:t>和</a:t>
              </a:r>
              <a:r>
                <a:rPr lang="zh-CN" altLang="en-US" sz="2000" b="1" dirty="0">
                  <a:sym typeface="+mn-ea"/>
                </a:rPr>
                <a:t>内容效度比率CVR</a:t>
              </a:r>
              <a:endParaRPr lang="en-US" altLang="zh-CN" dirty="0">
                <a:sym typeface="+mn-ea"/>
              </a:endParaRPr>
            </a:p>
            <a:p>
              <a:r>
                <a:rPr lang="en-US" altLang="zh-CN" dirty="0">
                  <a:sym typeface="+mn-ea"/>
                </a:rPr>
                <a:t>→</a:t>
              </a:r>
              <a:r>
                <a:rPr lang="zh-CN" altLang="en-US" dirty="0">
                  <a:sym typeface="+mn-ea"/>
                </a:rPr>
                <a:t>删改CVI 值小于 0.78 (Lynn, 1986)或CVR 值低于 Lawshe(1975)提出的最低标准的条目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2412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/>
          <p:cNvSpPr txBox="1"/>
          <p:nvPr/>
        </p:nvSpPr>
        <p:spPr>
          <a:xfrm>
            <a:off x="2716849" y="1519759"/>
            <a:ext cx="2148205" cy="522605"/>
          </a:xfrm>
          <a:prstGeom prst="rect">
            <a:avLst/>
          </a:prstGeom>
          <a:noFill/>
          <a:effectLst/>
        </p:spPr>
        <p:txBody>
          <a:bodyPr wrap="square" rtlCol="0">
            <a:noAutofit/>
          </a:bodyPr>
          <a:lstStyle/>
          <a:p>
            <a:pPr marL="457200" indent="-252095">
              <a:buFont typeface="Arial" panose="020B0604020202020204" pitchFamily="34" charset="0"/>
              <a:buChar char="•"/>
            </a:pPr>
            <a:r>
              <a:rPr lang="zh-CN" altLang="en-US" sz="2800" b="1" dirty="0"/>
              <a:t>结果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F75369F-AB82-FDB1-F585-D54E3DA72876}"/>
              </a:ext>
            </a:extLst>
          </p:cNvPr>
          <p:cNvSpPr/>
          <p:nvPr/>
        </p:nvSpPr>
        <p:spPr>
          <a:xfrm>
            <a:off x="-185117" y="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理论背景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B66E3DB-5CD7-CB12-AA47-D79FE368C0D8}"/>
              </a:ext>
            </a:extLst>
          </p:cNvPr>
          <p:cNvSpPr/>
          <p:nvPr/>
        </p:nvSpPr>
        <p:spPr>
          <a:xfrm>
            <a:off x="-185117" y="585000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285C86B-7D01-72A6-B72C-A44192B066DA}"/>
              </a:ext>
            </a:extLst>
          </p:cNvPr>
          <p:cNvSpPr/>
          <p:nvPr/>
        </p:nvSpPr>
        <p:spPr>
          <a:xfrm>
            <a:off x="-185116" y="5014284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F8801E6-834B-5B8F-690D-324C6E38BEAF}"/>
              </a:ext>
            </a:extLst>
          </p:cNvPr>
          <p:cNvSpPr/>
          <p:nvPr/>
        </p:nvSpPr>
        <p:spPr>
          <a:xfrm>
            <a:off x="-185117" y="417857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验证性因素分析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24360FB-6A94-EBA9-0653-0FAA980B2545}"/>
              </a:ext>
            </a:extLst>
          </p:cNvPr>
          <p:cNvSpPr/>
          <p:nvPr/>
        </p:nvSpPr>
        <p:spPr>
          <a:xfrm>
            <a:off x="-185117" y="3342856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探索性因素分析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F10FA804-A68A-24B6-CA04-2D27637149AE}"/>
              </a:ext>
            </a:extLst>
          </p:cNvPr>
          <p:cNvSpPr/>
          <p:nvPr/>
        </p:nvSpPr>
        <p:spPr>
          <a:xfrm>
            <a:off x="-185117" y="2507142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项目分析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C154DCC-E4AA-89EC-B38C-A21328119972}"/>
              </a:ext>
            </a:extLst>
          </p:cNvPr>
          <p:cNvSpPr/>
          <p:nvPr/>
        </p:nvSpPr>
        <p:spPr>
          <a:xfrm>
            <a:off x="-185117" y="1671428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预测试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11F9DBDE-CB27-068C-E7FF-344855B4815D}"/>
              </a:ext>
            </a:extLst>
          </p:cNvPr>
          <p:cNvSpPr/>
          <p:nvPr/>
        </p:nvSpPr>
        <p:spPr>
          <a:xfrm>
            <a:off x="-185117" y="835714"/>
            <a:ext cx="2504772" cy="1008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条目开发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8050E81-73B7-CE75-271E-95161A679D98}"/>
              </a:ext>
            </a:extLst>
          </p:cNvPr>
          <p:cNvSpPr/>
          <p:nvPr/>
        </p:nvSpPr>
        <p:spPr>
          <a:xfrm>
            <a:off x="3790952" y="2679428"/>
            <a:ext cx="2148205" cy="95011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</a:rPr>
              <a:t>55</a:t>
            </a:r>
            <a:r>
              <a:rPr lang="zh-CN" altLang="en-US" sz="3200" b="1" dirty="0">
                <a:latin typeface="+mn-ea"/>
              </a:rPr>
              <a:t>条目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D31F5BE-CE6C-89B8-CD9F-5BAB13779BC5}"/>
              </a:ext>
            </a:extLst>
          </p:cNvPr>
          <p:cNvSpPr/>
          <p:nvPr/>
        </p:nvSpPr>
        <p:spPr>
          <a:xfrm>
            <a:off x="6305551" y="2997324"/>
            <a:ext cx="1028700" cy="3143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3DC97EE-F392-05D7-C9AB-E1668E9EFEB7}"/>
              </a:ext>
            </a:extLst>
          </p:cNvPr>
          <p:cNvSpPr/>
          <p:nvPr/>
        </p:nvSpPr>
        <p:spPr>
          <a:xfrm>
            <a:off x="7700645" y="2679428"/>
            <a:ext cx="2148205" cy="950119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latin typeface="+mn-ea"/>
              </a:rPr>
              <a:t>42</a:t>
            </a:r>
            <a:r>
              <a:rPr lang="zh-CN" altLang="en-US" sz="3200" b="1" dirty="0">
                <a:latin typeface="+mn-ea"/>
              </a:rPr>
              <a:t>条目</a:t>
            </a:r>
          </a:p>
        </p:txBody>
      </p:sp>
      <p:sp>
        <p:nvSpPr>
          <p:cNvPr id="8" name="矩形: 圆角 2">
            <a:extLst>
              <a:ext uri="{FF2B5EF4-FFF2-40B4-BE49-F238E27FC236}">
                <a16:creationId xmlns:a16="http://schemas.microsoft.com/office/drawing/2014/main" id="{08A53424-DB8A-5D8A-D8A7-CFD55CEE0C00}"/>
              </a:ext>
            </a:extLst>
          </p:cNvPr>
          <p:cNvSpPr/>
          <p:nvPr/>
        </p:nvSpPr>
        <p:spPr>
          <a:xfrm>
            <a:off x="4074796" y="288435"/>
            <a:ext cx="5774054" cy="607406"/>
          </a:xfrm>
          <a:prstGeom prst="roundRect">
            <a:avLst>
              <a:gd name="adj" fmla="val 76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ym typeface="+mn-ea"/>
              </a:rPr>
              <a:t>德尔菲法(Delphi method)</a:t>
            </a:r>
            <a:r>
              <a:rPr lang="zh-CN" altLang="en-US" sz="2400" dirty="0">
                <a:sym typeface="+mn-ea"/>
              </a:rPr>
              <a:t>收集专家评价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18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14656319-377A-E365-0DE5-B889B6D26B18}"/>
              </a:ext>
            </a:extLst>
          </p:cNvPr>
          <p:cNvSpPr/>
          <p:nvPr/>
        </p:nvSpPr>
        <p:spPr>
          <a:xfrm>
            <a:off x="-185116" y="4452990"/>
            <a:ext cx="2279514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FEDE0B92-7E0A-070E-32BD-E80D27ACE397}"/>
              </a:ext>
            </a:extLst>
          </p:cNvPr>
          <p:cNvSpPr/>
          <p:nvPr/>
        </p:nvSpPr>
        <p:spPr>
          <a:xfrm>
            <a:off x="-185117" y="593732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最终结果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99CACF6E-F2DE-82B5-D369-7F58AD016A26}"/>
              </a:ext>
            </a:extLst>
          </p:cNvPr>
          <p:cNvSpPr/>
          <p:nvPr/>
        </p:nvSpPr>
        <p:spPr>
          <a:xfrm>
            <a:off x="-185116" y="3710825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验证性因素分析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2C45A31-6053-D113-2D84-F894C2245C00}"/>
              </a:ext>
            </a:extLst>
          </p:cNvPr>
          <p:cNvSpPr/>
          <p:nvPr/>
        </p:nvSpPr>
        <p:spPr>
          <a:xfrm>
            <a:off x="-185116" y="296866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探索性因素分析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075294E5-ADC5-C550-A954-AD4C11DAD36C}"/>
              </a:ext>
            </a:extLst>
          </p:cNvPr>
          <p:cNvSpPr/>
          <p:nvPr/>
        </p:nvSpPr>
        <p:spPr>
          <a:xfrm>
            <a:off x="-185116" y="2226495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项目分析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0154BB92-F906-4AAD-A4BA-734C92F5B563}"/>
              </a:ext>
            </a:extLst>
          </p:cNvPr>
          <p:cNvSpPr/>
          <p:nvPr/>
        </p:nvSpPr>
        <p:spPr>
          <a:xfrm>
            <a:off x="-185116" y="148433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条目开发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B1121043-62BA-4001-32E1-EF7BCDBC064C}"/>
              </a:ext>
            </a:extLst>
          </p:cNvPr>
          <p:cNvSpPr/>
          <p:nvPr/>
        </p:nvSpPr>
        <p:spPr>
          <a:xfrm>
            <a:off x="-185115" y="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过程总览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FD35E4B1-FFB2-47C6-F235-DEF58FC56519}"/>
              </a:ext>
            </a:extLst>
          </p:cNvPr>
          <p:cNvSpPr/>
          <p:nvPr/>
        </p:nvSpPr>
        <p:spPr>
          <a:xfrm>
            <a:off x="-185117" y="742165"/>
            <a:ext cx="2504985" cy="920680"/>
          </a:xfrm>
          <a:prstGeom prst="roundRect">
            <a:avLst/>
          </a:prstGeom>
          <a:solidFill>
            <a:srgbClr val="1A237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理论背景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C14D8FA-10D6-83AB-F418-9D1DB0CCABFC}"/>
              </a:ext>
            </a:extLst>
          </p:cNvPr>
          <p:cNvSpPr txBox="1"/>
          <p:nvPr/>
        </p:nvSpPr>
        <p:spPr>
          <a:xfrm>
            <a:off x="2594673" y="680291"/>
            <a:ext cx="214799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控制感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9732738-16C9-2F4B-1A10-BF806B98E786}"/>
              </a:ext>
            </a:extLst>
          </p:cNvPr>
          <p:cNvSpPr txBox="1"/>
          <p:nvPr/>
        </p:nvSpPr>
        <p:spPr>
          <a:xfrm>
            <a:off x="3055311" y="1203511"/>
            <a:ext cx="7896863" cy="775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dirty="0"/>
              <a:t>个体对其与环境互动的信念，具体为对</a:t>
            </a:r>
            <a:r>
              <a:rPr lang="zh-CN" altLang="en-US" sz="2000" b="1" dirty="0"/>
              <a:t>环境响应性</a:t>
            </a:r>
            <a:r>
              <a:rPr lang="zh-CN" altLang="en-US" dirty="0"/>
              <a:t>和</a:t>
            </a:r>
            <a:r>
              <a:rPr lang="zh-CN" altLang="en-US" sz="2000" b="1" dirty="0"/>
              <a:t>行动与结果因果关系</a:t>
            </a:r>
            <a:r>
              <a:rPr lang="zh-CN" altLang="en-US" dirty="0"/>
              <a:t>的认知（</a:t>
            </a:r>
            <a:r>
              <a:rPr lang="en-US" altLang="zh-CN" dirty="0"/>
              <a:t>Skinner, 1996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D12022DB-CE06-70B8-8CF1-2A98C8CD7521}"/>
              </a:ext>
            </a:extLst>
          </p:cNvPr>
          <p:cNvSpPr/>
          <p:nvPr/>
        </p:nvSpPr>
        <p:spPr>
          <a:xfrm>
            <a:off x="-185116" y="4452990"/>
            <a:ext cx="2279514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FEDE0B92-7E0A-070E-32BD-E80D27ACE397}"/>
              </a:ext>
            </a:extLst>
          </p:cNvPr>
          <p:cNvSpPr/>
          <p:nvPr/>
        </p:nvSpPr>
        <p:spPr>
          <a:xfrm>
            <a:off x="-185117" y="593732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最终结果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99CACF6E-F2DE-82B5-D369-7F58AD016A26}"/>
              </a:ext>
            </a:extLst>
          </p:cNvPr>
          <p:cNvSpPr/>
          <p:nvPr/>
        </p:nvSpPr>
        <p:spPr>
          <a:xfrm>
            <a:off x="-185116" y="3710825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验证性因素分析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2C45A31-6053-D113-2D84-F894C2245C00}"/>
              </a:ext>
            </a:extLst>
          </p:cNvPr>
          <p:cNvSpPr/>
          <p:nvPr/>
        </p:nvSpPr>
        <p:spPr>
          <a:xfrm>
            <a:off x="-185116" y="296866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探索性因素分析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075294E5-ADC5-C550-A954-AD4C11DAD36C}"/>
              </a:ext>
            </a:extLst>
          </p:cNvPr>
          <p:cNvSpPr/>
          <p:nvPr/>
        </p:nvSpPr>
        <p:spPr>
          <a:xfrm>
            <a:off x="-185116" y="2226495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项目分析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0154BB92-F906-4AAD-A4BA-734C92F5B563}"/>
              </a:ext>
            </a:extLst>
          </p:cNvPr>
          <p:cNvSpPr/>
          <p:nvPr/>
        </p:nvSpPr>
        <p:spPr>
          <a:xfrm>
            <a:off x="-185116" y="148433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条目开发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B1121043-62BA-4001-32E1-EF7BCDBC064C}"/>
              </a:ext>
            </a:extLst>
          </p:cNvPr>
          <p:cNvSpPr/>
          <p:nvPr/>
        </p:nvSpPr>
        <p:spPr>
          <a:xfrm>
            <a:off x="-185115" y="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过程总览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FD35E4B1-FFB2-47C6-F235-DEF58FC56519}"/>
              </a:ext>
            </a:extLst>
          </p:cNvPr>
          <p:cNvSpPr/>
          <p:nvPr/>
        </p:nvSpPr>
        <p:spPr>
          <a:xfrm>
            <a:off x="-185117" y="742165"/>
            <a:ext cx="2504985" cy="920680"/>
          </a:xfrm>
          <a:prstGeom prst="roundRect">
            <a:avLst/>
          </a:prstGeom>
          <a:solidFill>
            <a:srgbClr val="1A237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理论背景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C14D8FA-10D6-83AB-F418-9D1DB0CCABFC}"/>
              </a:ext>
            </a:extLst>
          </p:cNvPr>
          <p:cNvSpPr txBox="1"/>
          <p:nvPr/>
        </p:nvSpPr>
        <p:spPr>
          <a:xfrm>
            <a:off x="2594673" y="680291"/>
            <a:ext cx="214799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控制感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9732738-16C9-2F4B-1A10-BF806B98E786}"/>
              </a:ext>
            </a:extLst>
          </p:cNvPr>
          <p:cNvSpPr txBox="1"/>
          <p:nvPr/>
        </p:nvSpPr>
        <p:spPr>
          <a:xfrm>
            <a:off x="3055311" y="1203511"/>
            <a:ext cx="7896863" cy="775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个体对其与环境互动的信念，具体为对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环境响应性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和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行动与结果因果关系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的认知（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Skinner, 1996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2B8CF66-69BB-0970-1E70-406E28E51B85}"/>
              </a:ext>
            </a:extLst>
          </p:cNvPr>
          <p:cNvSpPr txBox="1"/>
          <p:nvPr/>
        </p:nvSpPr>
        <p:spPr>
          <a:xfrm>
            <a:off x="2594672" y="2502200"/>
            <a:ext cx="312548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控制感的获取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AAD161F-3EFC-71E2-246C-01AD65CD6674}"/>
              </a:ext>
            </a:extLst>
          </p:cNvPr>
          <p:cNvSpPr txBox="1"/>
          <p:nvPr/>
        </p:nvSpPr>
        <p:spPr>
          <a:xfrm>
            <a:off x="3055311" y="3102364"/>
            <a:ext cx="8054993" cy="1134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/>
              <a:t>预测性模型：</a:t>
            </a:r>
            <a:r>
              <a:rPr lang="zh-CN" altLang="en-US" dirty="0"/>
              <a:t>在过程中，比较预期的感觉结果与实际感受到的结果</a:t>
            </a:r>
            <a:endParaRPr lang="en-US" altLang="zh-CN" dirty="0"/>
          </a:p>
          <a:p>
            <a:pPr>
              <a:lnSpc>
                <a:spcPts val="2800"/>
              </a:lnSpc>
            </a:pPr>
            <a:r>
              <a:rPr lang="zh-CN" altLang="en-US" sz="2000" b="1" dirty="0"/>
              <a:t>回溯性模型：</a:t>
            </a:r>
            <a:r>
              <a:rPr lang="zh-CN" altLang="en-US" dirty="0"/>
              <a:t>经历了行动</a:t>
            </a:r>
            <a:r>
              <a:rPr lang="en-US" altLang="zh-CN" dirty="0"/>
              <a:t>-</a:t>
            </a:r>
            <a:r>
              <a:rPr lang="zh-CN" altLang="en-US" dirty="0"/>
              <a:t>结果效应之后，才将此时产生的预期结果以及其他</a:t>
            </a:r>
            <a:endParaRPr lang="en-US" altLang="zh-CN" dirty="0"/>
          </a:p>
          <a:p>
            <a:pPr>
              <a:lnSpc>
                <a:spcPts val="2800"/>
              </a:lnSpc>
            </a:pPr>
            <a:r>
              <a:rPr lang="en-US" altLang="zh-CN" dirty="0"/>
              <a:t>                           </a:t>
            </a:r>
            <a:r>
              <a:rPr lang="zh-CN" altLang="en-US" dirty="0"/>
              <a:t>想法与实际结果比较</a:t>
            </a:r>
          </a:p>
        </p:txBody>
      </p:sp>
    </p:spTree>
    <p:extLst>
      <p:ext uri="{BB962C8B-B14F-4D97-AF65-F5344CB8AC3E}">
        <p14:creationId xmlns:p14="http://schemas.microsoft.com/office/powerpoint/2010/main" val="2930674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45D2F95-EBE2-82F2-5B7C-62F72E99AC36}"/>
              </a:ext>
            </a:extLst>
          </p:cNvPr>
          <p:cNvSpPr/>
          <p:nvPr/>
        </p:nvSpPr>
        <p:spPr>
          <a:xfrm>
            <a:off x="-185116" y="4452990"/>
            <a:ext cx="2279514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量表测量学性能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FEDE0B92-7E0A-070E-32BD-E80D27ACE397}"/>
              </a:ext>
            </a:extLst>
          </p:cNvPr>
          <p:cNvSpPr/>
          <p:nvPr/>
        </p:nvSpPr>
        <p:spPr>
          <a:xfrm>
            <a:off x="-185117" y="593732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最终结果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99CACF6E-F2DE-82B5-D369-7F58AD016A26}"/>
              </a:ext>
            </a:extLst>
          </p:cNvPr>
          <p:cNvSpPr/>
          <p:nvPr/>
        </p:nvSpPr>
        <p:spPr>
          <a:xfrm>
            <a:off x="-185116" y="3710825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验证性因素分析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2C45A31-6053-D113-2D84-F894C2245C00}"/>
              </a:ext>
            </a:extLst>
          </p:cNvPr>
          <p:cNvSpPr/>
          <p:nvPr/>
        </p:nvSpPr>
        <p:spPr>
          <a:xfrm>
            <a:off x="-185116" y="296866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探索性因素分析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075294E5-ADC5-C550-A954-AD4C11DAD36C}"/>
              </a:ext>
            </a:extLst>
          </p:cNvPr>
          <p:cNvSpPr/>
          <p:nvPr/>
        </p:nvSpPr>
        <p:spPr>
          <a:xfrm>
            <a:off x="-185116" y="2226495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项目分析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0154BB92-F906-4AAD-A4BA-734C92F5B563}"/>
              </a:ext>
            </a:extLst>
          </p:cNvPr>
          <p:cNvSpPr/>
          <p:nvPr/>
        </p:nvSpPr>
        <p:spPr>
          <a:xfrm>
            <a:off x="-185116" y="148433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条目开发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B1121043-62BA-4001-32E1-EF7BCDBC064C}"/>
              </a:ext>
            </a:extLst>
          </p:cNvPr>
          <p:cNvSpPr/>
          <p:nvPr/>
        </p:nvSpPr>
        <p:spPr>
          <a:xfrm>
            <a:off x="-185115" y="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过程总览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FD35E4B1-FFB2-47C6-F235-DEF58FC56519}"/>
              </a:ext>
            </a:extLst>
          </p:cNvPr>
          <p:cNvSpPr/>
          <p:nvPr/>
        </p:nvSpPr>
        <p:spPr>
          <a:xfrm>
            <a:off x="-185117" y="742165"/>
            <a:ext cx="2504985" cy="920680"/>
          </a:xfrm>
          <a:prstGeom prst="roundRect">
            <a:avLst/>
          </a:prstGeom>
          <a:solidFill>
            <a:srgbClr val="1A237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理论背景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C14D8FA-10D6-83AB-F418-9D1DB0CCABFC}"/>
              </a:ext>
            </a:extLst>
          </p:cNvPr>
          <p:cNvSpPr txBox="1"/>
          <p:nvPr/>
        </p:nvSpPr>
        <p:spPr>
          <a:xfrm>
            <a:off x="2594673" y="680291"/>
            <a:ext cx="214799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控制感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9732738-16C9-2F4B-1A10-BF806B98E786}"/>
              </a:ext>
            </a:extLst>
          </p:cNvPr>
          <p:cNvSpPr txBox="1"/>
          <p:nvPr/>
        </p:nvSpPr>
        <p:spPr>
          <a:xfrm>
            <a:off x="3055311" y="1203511"/>
            <a:ext cx="7896863" cy="775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个体对其与环境互动的信念，具体为对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环境响应性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和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行动与结果因果关系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的认知（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Skinner, 1996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2B8CF66-69BB-0970-1E70-406E28E51B85}"/>
              </a:ext>
            </a:extLst>
          </p:cNvPr>
          <p:cNvSpPr txBox="1"/>
          <p:nvPr/>
        </p:nvSpPr>
        <p:spPr>
          <a:xfrm>
            <a:off x="2594672" y="2502200"/>
            <a:ext cx="312548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控制感的获取</a:t>
            </a: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5AAD161F-3EFC-71E2-246C-01AD65CD6674}"/>
              </a:ext>
            </a:extLst>
          </p:cNvPr>
          <p:cNvSpPr txBox="1"/>
          <p:nvPr/>
        </p:nvSpPr>
        <p:spPr>
          <a:xfrm>
            <a:off x="3055311" y="3102364"/>
            <a:ext cx="8054993" cy="1134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预测性模型：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在过程中，比较预期的感觉结果与实际感受到的结果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2800"/>
              </a:lnSpc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回溯性模型：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经历了行动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结果效应之后，才将此时产生的预期结果以及其他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想法与实际结果比较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778AC21-4DC5-65E2-A723-E496178648C5}"/>
              </a:ext>
            </a:extLst>
          </p:cNvPr>
          <p:cNvSpPr txBox="1"/>
          <p:nvPr/>
        </p:nvSpPr>
        <p:spPr>
          <a:xfrm>
            <a:off x="2594672" y="4594991"/>
            <a:ext cx="312548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控制感的测量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F5ADFE9B-D7AC-0337-E99D-2280A4DED6B1}"/>
              </a:ext>
            </a:extLst>
          </p:cNvPr>
          <p:cNvSpPr txBox="1"/>
          <p:nvPr/>
        </p:nvSpPr>
        <p:spPr>
          <a:xfrm>
            <a:off x="3055311" y="5195155"/>
            <a:ext cx="8054993" cy="42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dirty="0"/>
              <a:t>主要是</a:t>
            </a:r>
            <a:r>
              <a:rPr lang="zh-CN" altLang="en-US" sz="2000" b="1" dirty="0"/>
              <a:t>主观测量方法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E086FA-8383-3E68-5B43-F03C071A0998}"/>
              </a:ext>
            </a:extLst>
          </p:cNvPr>
          <p:cNvSpPr txBox="1"/>
          <p:nvPr/>
        </p:nvSpPr>
        <p:spPr>
          <a:xfrm>
            <a:off x="2594673" y="7334531"/>
            <a:ext cx="214799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问题提出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7881AD-9A03-539C-7A24-832A7B7FBE2E}"/>
              </a:ext>
            </a:extLst>
          </p:cNvPr>
          <p:cNvSpPr txBox="1"/>
          <p:nvPr/>
        </p:nvSpPr>
        <p:spPr>
          <a:xfrm>
            <a:off x="3055311" y="7919517"/>
            <a:ext cx="7896863" cy="1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dirty="0"/>
              <a:t>① 人智组队式合作模式中，个体对行动结果的控制感缺失</a:t>
            </a:r>
            <a:endParaRPr lang="en-US" altLang="zh-CN" dirty="0"/>
          </a:p>
          <a:p>
            <a:pPr>
              <a:lnSpc>
                <a:spcPts val="3600"/>
              </a:lnSpc>
            </a:pPr>
            <a:r>
              <a:rPr lang="zh-CN" altLang="en-US" dirty="0"/>
              <a:t>②</a:t>
            </a:r>
            <a:r>
              <a:rPr lang="zh-CN" altLang="en-US" sz="2000" b="1" dirty="0"/>
              <a:t> 人智组队下的控制感构建机理尚不清楚</a:t>
            </a:r>
            <a:r>
              <a:rPr lang="zh-CN" altLang="en-US" dirty="0"/>
              <a:t>，亟需探讨</a:t>
            </a:r>
            <a:endParaRPr lang="en-US" altLang="zh-CN" dirty="0"/>
          </a:p>
          <a:p>
            <a:pPr>
              <a:lnSpc>
                <a:spcPts val="28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394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B0251E2-9743-F384-AA71-3F397FD4C6EA}"/>
              </a:ext>
            </a:extLst>
          </p:cNvPr>
          <p:cNvSpPr/>
          <p:nvPr/>
        </p:nvSpPr>
        <p:spPr>
          <a:xfrm>
            <a:off x="-185116" y="4452990"/>
            <a:ext cx="2279514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FEDE0B92-7E0A-070E-32BD-E80D27ACE397}"/>
              </a:ext>
            </a:extLst>
          </p:cNvPr>
          <p:cNvSpPr/>
          <p:nvPr/>
        </p:nvSpPr>
        <p:spPr>
          <a:xfrm>
            <a:off x="-185117" y="593732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最终结果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99CACF6E-F2DE-82B5-D369-7F58AD016A26}"/>
              </a:ext>
            </a:extLst>
          </p:cNvPr>
          <p:cNvSpPr/>
          <p:nvPr/>
        </p:nvSpPr>
        <p:spPr>
          <a:xfrm>
            <a:off x="-185116" y="3710825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验证性因素分析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2C45A31-6053-D113-2D84-F894C2245C00}"/>
              </a:ext>
            </a:extLst>
          </p:cNvPr>
          <p:cNvSpPr/>
          <p:nvPr/>
        </p:nvSpPr>
        <p:spPr>
          <a:xfrm>
            <a:off x="-185116" y="296866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探索性因素分析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075294E5-ADC5-C550-A954-AD4C11DAD36C}"/>
              </a:ext>
            </a:extLst>
          </p:cNvPr>
          <p:cNvSpPr/>
          <p:nvPr/>
        </p:nvSpPr>
        <p:spPr>
          <a:xfrm>
            <a:off x="-185116" y="2226495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项目分析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0154BB92-F906-4AAD-A4BA-734C92F5B563}"/>
              </a:ext>
            </a:extLst>
          </p:cNvPr>
          <p:cNvSpPr/>
          <p:nvPr/>
        </p:nvSpPr>
        <p:spPr>
          <a:xfrm>
            <a:off x="-185116" y="148433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条目开发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B1121043-62BA-4001-32E1-EF7BCDBC064C}"/>
              </a:ext>
            </a:extLst>
          </p:cNvPr>
          <p:cNvSpPr/>
          <p:nvPr/>
        </p:nvSpPr>
        <p:spPr>
          <a:xfrm>
            <a:off x="-185115" y="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过程总览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FD35E4B1-FFB2-47C6-F235-DEF58FC56519}"/>
              </a:ext>
            </a:extLst>
          </p:cNvPr>
          <p:cNvSpPr/>
          <p:nvPr/>
        </p:nvSpPr>
        <p:spPr>
          <a:xfrm>
            <a:off x="-185117" y="742165"/>
            <a:ext cx="2504985" cy="920680"/>
          </a:xfrm>
          <a:prstGeom prst="roundRect">
            <a:avLst/>
          </a:prstGeom>
          <a:solidFill>
            <a:srgbClr val="1A237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理论背景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C14D8FA-10D6-83AB-F418-9D1DB0CCABFC}"/>
              </a:ext>
            </a:extLst>
          </p:cNvPr>
          <p:cNvSpPr txBox="1"/>
          <p:nvPr/>
        </p:nvSpPr>
        <p:spPr>
          <a:xfrm>
            <a:off x="2594673" y="899344"/>
            <a:ext cx="214799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问题提出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9732738-16C9-2F4B-1A10-BF806B98E786}"/>
              </a:ext>
            </a:extLst>
          </p:cNvPr>
          <p:cNvSpPr txBox="1"/>
          <p:nvPr/>
        </p:nvSpPr>
        <p:spPr>
          <a:xfrm>
            <a:off x="3055311" y="1484330"/>
            <a:ext cx="7896863" cy="1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dirty="0"/>
              <a:t>① 人智组队式合作模式中，个体对行动结果的控制感缺失</a:t>
            </a:r>
            <a:endParaRPr lang="en-US" altLang="zh-CN" dirty="0"/>
          </a:p>
          <a:p>
            <a:pPr>
              <a:lnSpc>
                <a:spcPts val="3600"/>
              </a:lnSpc>
            </a:pPr>
            <a:r>
              <a:rPr lang="zh-CN" altLang="en-US" dirty="0"/>
              <a:t>②</a:t>
            </a:r>
            <a:r>
              <a:rPr lang="zh-CN" altLang="en-US" sz="2000" b="1" dirty="0"/>
              <a:t> 人智组队下的控制感构建机理尚不清楚</a:t>
            </a:r>
            <a:r>
              <a:rPr lang="zh-CN" altLang="en-US" dirty="0"/>
              <a:t>，亟需探讨</a:t>
            </a:r>
            <a:endParaRPr lang="en-US" altLang="zh-CN" dirty="0"/>
          </a:p>
          <a:p>
            <a:pPr>
              <a:lnSpc>
                <a:spcPts val="2800"/>
              </a:lnSpc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B765E9-7075-9864-4CD8-FA6B90A34B0D}"/>
              </a:ext>
            </a:extLst>
          </p:cNvPr>
          <p:cNvSpPr txBox="1"/>
          <p:nvPr/>
        </p:nvSpPr>
        <p:spPr>
          <a:xfrm>
            <a:off x="2594673" y="-5961152"/>
            <a:ext cx="214799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控制感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D0DAA7-67EF-CB73-B23C-C0A24AD88119}"/>
              </a:ext>
            </a:extLst>
          </p:cNvPr>
          <p:cNvSpPr txBox="1"/>
          <p:nvPr/>
        </p:nvSpPr>
        <p:spPr>
          <a:xfrm>
            <a:off x="3055311" y="-5437932"/>
            <a:ext cx="7896863" cy="775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个体对其与环境互动的信念，具体为对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环境响应性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和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行动与结果因果关系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的认知（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Skinner, 1996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B7E751-C211-E0DA-BC6E-88EC5661C0A4}"/>
              </a:ext>
            </a:extLst>
          </p:cNvPr>
          <p:cNvSpPr txBox="1"/>
          <p:nvPr/>
        </p:nvSpPr>
        <p:spPr>
          <a:xfrm>
            <a:off x="2594672" y="-4139243"/>
            <a:ext cx="312548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控制感的获取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867C70-6FCD-3FA0-3C58-F6EAE64665BF}"/>
              </a:ext>
            </a:extLst>
          </p:cNvPr>
          <p:cNvSpPr txBox="1"/>
          <p:nvPr/>
        </p:nvSpPr>
        <p:spPr>
          <a:xfrm>
            <a:off x="3055311" y="-3539079"/>
            <a:ext cx="8054993" cy="1134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预测性模型：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在过程中，比较预期的感觉结果与实际感受到的结果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2800"/>
              </a:lnSpc>
            </a:pP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回溯性模型：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经历了行动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结果效应之后，才将此时产生的预期结果以及其他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28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            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想法与实际结果比较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C4FDD8-D763-E69C-C83E-541A3C687584}"/>
              </a:ext>
            </a:extLst>
          </p:cNvPr>
          <p:cNvSpPr txBox="1"/>
          <p:nvPr/>
        </p:nvSpPr>
        <p:spPr>
          <a:xfrm>
            <a:off x="2594672" y="-2046452"/>
            <a:ext cx="312548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控制感的测量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8991DAE-36F3-101C-98F7-845F34C9FDAC}"/>
              </a:ext>
            </a:extLst>
          </p:cNvPr>
          <p:cNvSpPr txBox="1"/>
          <p:nvPr/>
        </p:nvSpPr>
        <p:spPr>
          <a:xfrm>
            <a:off x="3055311" y="-1446288"/>
            <a:ext cx="8054993" cy="421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主要是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主观测量方法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8252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D7C8AB2-BB1C-2359-23EE-C16C9416D759}"/>
              </a:ext>
            </a:extLst>
          </p:cNvPr>
          <p:cNvSpPr/>
          <p:nvPr/>
        </p:nvSpPr>
        <p:spPr>
          <a:xfrm>
            <a:off x="-185116" y="4452990"/>
            <a:ext cx="2279514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FEDE0B92-7E0A-070E-32BD-E80D27ACE397}"/>
              </a:ext>
            </a:extLst>
          </p:cNvPr>
          <p:cNvSpPr/>
          <p:nvPr/>
        </p:nvSpPr>
        <p:spPr>
          <a:xfrm>
            <a:off x="-185117" y="593732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最终结果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99CACF6E-F2DE-82B5-D369-7F58AD016A26}"/>
              </a:ext>
            </a:extLst>
          </p:cNvPr>
          <p:cNvSpPr/>
          <p:nvPr/>
        </p:nvSpPr>
        <p:spPr>
          <a:xfrm>
            <a:off x="-185116" y="3710825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验证性因素分析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2C45A31-6053-D113-2D84-F894C2245C00}"/>
              </a:ext>
            </a:extLst>
          </p:cNvPr>
          <p:cNvSpPr/>
          <p:nvPr/>
        </p:nvSpPr>
        <p:spPr>
          <a:xfrm>
            <a:off x="-185116" y="296866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探索性因素分析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075294E5-ADC5-C550-A954-AD4C11DAD36C}"/>
              </a:ext>
            </a:extLst>
          </p:cNvPr>
          <p:cNvSpPr/>
          <p:nvPr/>
        </p:nvSpPr>
        <p:spPr>
          <a:xfrm>
            <a:off x="-185116" y="2226495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项目分析</a:t>
            </a:r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0154BB92-F906-4AAD-A4BA-734C92F5B563}"/>
              </a:ext>
            </a:extLst>
          </p:cNvPr>
          <p:cNvSpPr/>
          <p:nvPr/>
        </p:nvSpPr>
        <p:spPr>
          <a:xfrm>
            <a:off x="-185116" y="148433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条目开发</a:t>
            </a: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B1121043-62BA-4001-32E1-EF7BCDBC064C}"/>
              </a:ext>
            </a:extLst>
          </p:cNvPr>
          <p:cNvSpPr/>
          <p:nvPr/>
        </p:nvSpPr>
        <p:spPr>
          <a:xfrm>
            <a:off x="-185115" y="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过程总览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FD35E4B1-FFB2-47C6-F235-DEF58FC56519}"/>
              </a:ext>
            </a:extLst>
          </p:cNvPr>
          <p:cNvSpPr/>
          <p:nvPr/>
        </p:nvSpPr>
        <p:spPr>
          <a:xfrm>
            <a:off x="-185117" y="742165"/>
            <a:ext cx="2504985" cy="920680"/>
          </a:xfrm>
          <a:prstGeom prst="roundRect">
            <a:avLst/>
          </a:prstGeom>
          <a:solidFill>
            <a:srgbClr val="1A237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理论背景</a:t>
            </a: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0C14D8FA-10D6-83AB-F418-9D1DB0CCABFC}"/>
              </a:ext>
            </a:extLst>
          </p:cNvPr>
          <p:cNvSpPr txBox="1"/>
          <p:nvPr/>
        </p:nvSpPr>
        <p:spPr>
          <a:xfrm>
            <a:off x="2594673" y="899344"/>
            <a:ext cx="214799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问题提出</a:t>
            </a: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9732738-16C9-2F4B-1A10-BF806B98E786}"/>
              </a:ext>
            </a:extLst>
          </p:cNvPr>
          <p:cNvSpPr txBox="1"/>
          <p:nvPr/>
        </p:nvSpPr>
        <p:spPr>
          <a:xfrm>
            <a:off x="3055311" y="1484330"/>
            <a:ext cx="7896863" cy="1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① 人智组队式合作模式中，个体对行动结果的控制感缺失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②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人智组队下的控制感构建机理尚不清楚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，亟需探讨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ts val="2800"/>
              </a:lnSpc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349E0E-B09D-24AF-0974-030CA088E4D3}"/>
              </a:ext>
            </a:extLst>
          </p:cNvPr>
          <p:cNvSpPr txBox="1"/>
          <p:nvPr/>
        </p:nvSpPr>
        <p:spPr>
          <a:xfrm>
            <a:off x="2594673" y="3125839"/>
            <a:ext cx="214799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需求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E898BC-0B73-0FFB-8637-5797444445A5}"/>
              </a:ext>
            </a:extLst>
          </p:cNvPr>
          <p:cNvSpPr txBox="1"/>
          <p:nvPr/>
        </p:nvSpPr>
        <p:spPr>
          <a:xfrm>
            <a:off x="3055311" y="3710825"/>
            <a:ext cx="7896863" cy="1339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dirty="0"/>
              <a:t>① </a:t>
            </a:r>
            <a:r>
              <a:rPr lang="zh-CN" altLang="en-US" sz="2400" b="1" dirty="0"/>
              <a:t>面向人智组队的</a:t>
            </a:r>
            <a:r>
              <a:rPr lang="zh-CN" altLang="en-US" sz="2800" b="1" u="sng" dirty="0"/>
              <a:t>控制感内部心智结构</a:t>
            </a:r>
            <a:r>
              <a:rPr lang="zh-CN" altLang="en-US" sz="2400" b="1" dirty="0"/>
              <a:t>（内容）</a:t>
            </a:r>
            <a:endParaRPr lang="en-US" altLang="zh-CN" sz="2400" b="1" dirty="0"/>
          </a:p>
          <a:p>
            <a:pPr>
              <a:lnSpc>
                <a:spcPts val="3600"/>
              </a:lnSpc>
            </a:pPr>
            <a:r>
              <a:rPr lang="zh-CN" altLang="en-US" dirty="0"/>
              <a:t>② 第二智组队中控制感的获取机制（过程）</a:t>
            </a:r>
            <a:endParaRPr lang="en-US" altLang="zh-CN" dirty="0"/>
          </a:p>
          <a:p>
            <a:pPr>
              <a:lnSpc>
                <a:spcPts val="28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8243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0DFED27-5570-C981-2A58-8FF0E248F10D}"/>
              </a:ext>
            </a:extLst>
          </p:cNvPr>
          <p:cNvSpPr/>
          <p:nvPr/>
        </p:nvSpPr>
        <p:spPr>
          <a:xfrm>
            <a:off x="-185116" y="4452990"/>
            <a:ext cx="2279514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B1121043-62BA-4001-32E1-EF7BCDBC064C}"/>
              </a:ext>
            </a:extLst>
          </p:cNvPr>
          <p:cNvSpPr/>
          <p:nvPr/>
        </p:nvSpPr>
        <p:spPr>
          <a:xfrm>
            <a:off x="-185115" y="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过程总览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FEDE0B92-7E0A-070E-32BD-E80D27ACE397}"/>
              </a:ext>
            </a:extLst>
          </p:cNvPr>
          <p:cNvSpPr/>
          <p:nvPr/>
        </p:nvSpPr>
        <p:spPr>
          <a:xfrm>
            <a:off x="-185117" y="593732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最终结果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99CACF6E-F2DE-82B5-D369-7F58AD016A26}"/>
              </a:ext>
            </a:extLst>
          </p:cNvPr>
          <p:cNvSpPr/>
          <p:nvPr/>
        </p:nvSpPr>
        <p:spPr>
          <a:xfrm>
            <a:off x="-185116" y="3710825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验证性因素分析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62C45A31-6053-D113-2D84-F894C2245C00}"/>
              </a:ext>
            </a:extLst>
          </p:cNvPr>
          <p:cNvSpPr/>
          <p:nvPr/>
        </p:nvSpPr>
        <p:spPr>
          <a:xfrm>
            <a:off x="-185116" y="296866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探索性因素分析</a:t>
            </a: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075294E5-ADC5-C550-A954-AD4C11DAD36C}"/>
              </a:ext>
            </a:extLst>
          </p:cNvPr>
          <p:cNvSpPr/>
          <p:nvPr/>
        </p:nvSpPr>
        <p:spPr>
          <a:xfrm>
            <a:off x="-185116" y="2226495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项目分析</a:t>
            </a: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FD35E4B1-FFB2-47C6-F235-DEF58FC56519}"/>
              </a:ext>
            </a:extLst>
          </p:cNvPr>
          <p:cNvSpPr/>
          <p:nvPr/>
        </p:nvSpPr>
        <p:spPr>
          <a:xfrm>
            <a:off x="-185116" y="742165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理论背景</a:t>
            </a:r>
            <a:endParaRPr lang="zh-CN" altLang="en-US" dirty="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0154BB92-F906-4AAD-A4BA-734C92F5B563}"/>
              </a:ext>
            </a:extLst>
          </p:cNvPr>
          <p:cNvSpPr/>
          <p:nvPr/>
        </p:nvSpPr>
        <p:spPr>
          <a:xfrm>
            <a:off x="-185116" y="1484330"/>
            <a:ext cx="2504984" cy="920680"/>
          </a:xfrm>
          <a:prstGeom prst="roundRect">
            <a:avLst/>
          </a:prstGeom>
          <a:solidFill>
            <a:srgbClr val="1A237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/>
              <a:t>条目开发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B5A1FF-A0AD-2549-F4AC-EDC4EFA99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662" y="1075734"/>
            <a:ext cx="6028480" cy="52701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B16981A-C21A-9012-7FBE-449C0F4AD26D}"/>
              </a:ext>
            </a:extLst>
          </p:cNvPr>
          <p:cNvSpPr txBox="1"/>
          <p:nvPr/>
        </p:nvSpPr>
        <p:spPr>
          <a:xfrm>
            <a:off x="2525921" y="336532"/>
            <a:ext cx="214799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理论模型</a:t>
            </a:r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85D964CB-EF85-5907-5892-835371CA3921}"/>
              </a:ext>
            </a:extLst>
          </p:cNvPr>
          <p:cNvCxnSpPr>
            <a:cxnSpLocks/>
          </p:cNvCxnSpPr>
          <p:nvPr/>
        </p:nvCxnSpPr>
        <p:spPr>
          <a:xfrm rot="5400000">
            <a:off x="4164704" y="4077426"/>
            <a:ext cx="1995523" cy="698670"/>
          </a:xfrm>
          <a:prstGeom prst="bentConnector3">
            <a:avLst>
              <a:gd name="adj1" fmla="val 868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227F2CB-8445-C11E-A3AD-191A3A7F141F}"/>
              </a:ext>
            </a:extLst>
          </p:cNvPr>
          <p:cNvCxnSpPr>
            <a:cxnSpLocks/>
          </p:cNvCxnSpPr>
          <p:nvPr/>
        </p:nvCxnSpPr>
        <p:spPr>
          <a:xfrm rot="5400000">
            <a:off x="5145146" y="5057868"/>
            <a:ext cx="573120" cy="160190"/>
          </a:xfrm>
          <a:prstGeom prst="bentConnector3">
            <a:avLst>
              <a:gd name="adj1" fmla="val -3182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8035BAB8-228D-005F-F488-B4CC29E0485A}"/>
              </a:ext>
            </a:extLst>
          </p:cNvPr>
          <p:cNvCxnSpPr>
            <a:cxnSpLocks/>
          </p:cNvCxnSpPr>
          <p:nvPr/>
        </p:nvCxnSpPr>
        <p:spPr>
          <a:xfrm rot="5400000">
            <a:off x="8697423" y="5196381"/>
            <a:ext cx="456279" cy="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659E76E8-6E90-AD6F-B72F-7FEFE4346F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60355" y="4504401"/>
            <a:ext cx="1856165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262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B16981A-C21A-9012-7FBE-449C0F4AD26D}"/>
              </a:ext>
            </a:extLst>
          </p:cNvPr>
          <p:cNvSpPr txBox="1"/>
          <p:nvPr/>
        </p:nvSpPr>
        <p:spPr>
          <a:xfrm>
            <a:off x="2588551" y="541578"/>
            <a:ext cx="6411400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初步项目分析</a:t>
            </a:r>
            <a:endParaRPr lang="en-US" altLang="zh-CN" sz="2800" b="1" dirty="0"/>
          </a:p>
          <a:p>
            <a:pPr marL="457200" indent="-252000">
              <a:buFont typeface="Arial" panose="020B0604020202020204" pitchFamily="34" charset="0"/>
              <a:buChar char="•"/>
            </a:pPr>
            <a:endParaRPr lang="en-US" altLang="zh-CN" sz="2800" b="1" dirty="0"/>
          </a:p>
          <a:p>
            <a:pPr marL="914400" lvl="1" indent="-252000">
              <a:buFont typeface="Arial" panose="020B0604020202020204" pitchFamily="34" charset="0"/>
              <a:buChar char="•"/>
            </a:pPr>
            <a:endParaRPr lang="zh-CN" altLang="en-US" sz="2800" b="1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486B983-337E-F8C4-DF23-50EBBB972752}"/>
              </a:ext>
            </a:extLst>
          </p:cNvPr>
          <p:cNvSpPr/>
          <p:nvPr/>
        </p:nvSpPr>
        <p:spPr>
          <a:xfrm>
            <a:off x="-185117" y="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理论背景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7D45F0A-6F40-0DCC-9BE2-D324A0DB6A12}"/>
              </a:ext>
            </a:extLst>
          </p:cNvPr>
          <p:cNvSpPr/>
          <p:nvPr/>
        </p:nvSpPr>
        <p:spPr>
          <a:xfrm>
            <a:off x="-185117" y="585000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0087BFA-65AE-0FD4-00CF-3CC6DB69BC51}"/>
              </a:ext>
            </a:extLst>
          </p:cNvPr>
          <p:cNvSpPr/>
          <p:nvPr/>
        </p:nvSpPr>
        <p:spPr>
          <a:xfrm>
            <a:off x="-185116" y="5014284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BAF8F0D-A530-0455-DEA2-3ADCA9E8E2AB}"/>
              </a:ext>
            </a:extLst>
          </p:cNvPr>
          <p:cNvSpPr/>
          <p:nvPr/>
        </p:nvSpPr>
        <p:spPr>
          <a:xfrm>
            <a:off x="-185117" y="417857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验证性因素分析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7313739-00B2-8256-ED09-3B68329BD04D}"/>
              </a:ext>
            </a:extLst>
          </p:cNvPr>
          <p:cNvSpPr/>
          <p:nvPr/>
        </p:nvSpPr>
        <p:spPr>
          <a:xfrm>
            <a:off x="-185117" y="3342856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探索性因素分析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1182068-AE75-40D0-C3B4-7F5F9E90C7A7}"/>
              </a:ext>
            </a:extLst>
          </p:cNvPr>
          <p:cNvSpPr/>
          <p:nvPr/>
        </p:nvSpPr>
        <p:spPr>
          <a:xfrm>
            <a:off x="-185117" y="2507142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项目分析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2496AB-6CE2-387E-F2ED-BD3A55B14FA7}"/>
              </a:ext>
            </a:extLst>
          </p:cNvPr>
          <p:cNvSpPr/>
          <p:nvPr/>
        </p:nvSpPr>
        <p:spPr>
          <a:xfrm>
            <a:off x="-185117" y="835714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条目开发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1A7771E-9A4F-4D20-2C3A-B467992A3C83}"/>
              </a:ext>
            </a:extLst>
          </p:cNvPr>
          <p:cNvSpPr/>
          <p:nvPr/>
        </p:nvSpPr>
        <p:spPr>
          <a:xfrm>
            <a:off x="-185117" y="1671428"/>
            <a:ext cx="2504772" cy="1008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预测试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B397DAD-E7DE-6AF7-4334-3B70120106B6}"/>
              </a:ext>
            </a:extLst>
          </p:cNvPr>
          <p:cNvSpPr txBox="1"/>
          <p:nvPr/>
        </p:nvSpPr>
        <p:spPr>
          <a:xfrm>
            <a:off x="2413191" y="1078377"/>
            <a:ext cx="6201418" cy="1134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2400" lvl="1">
              <a:lnSpc>
                <a:spcPts val="2800"/>
              </a:lnSpc>
            </a:pPr>
            <a:r>
              <a:rPr lang="zh-CN" altLang="en-US" dirty="0"/>
              <a:t>传统项目分析</a:t>
            </a:r>
            <a:endParaRPr lang="en-US" altLang="zh-CN" dirty="0"/>
          </a:p>
          <a:p>
            <a:pPr marL="662400" lvl="1">
              <a:lnSpc>
                <a:spcPts val="2800"/>
              </a:lnSpc>
            </a:pPr>
            <a:r>
              <a:rPr lang="zh-CN" altLang="en-US" dirty="0"/>
              <a:t>项目反应分析</a:t>
            </a:r>
            <a:endParaRPr lang="en-US" altLang="zh-CN" dirty="0"/>
          </a:p>
          <a:p>
            <a:pPr marL="662400" lvl="1">
              <a:lnSpc>
                <a:spcPts val="2800"/>
              </a:lnSpc>
            </a:pPr>
            <a:r>
              <a:rPr lang="zh-CN" altLang="en-US" dirty="0"/>
              <a:t>删除</a:t>
            </a:r>
            <a:r>
              <a:rPr lang="en-US" altLang="zh-CN" dirty="0"/>
              <a:t>5</a:t>
            </a:r>
            <a:r>
              <a:rPr lang="zh-CN" altLang="en-US" dirty="0"/>
              <a:t>个条目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7998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B16981A-C21A-9012-7FBE-449C0F4AD26D}"/>
              </a:ext>
            </a:extLst>
          </p:cNvPr>
          <p:cNvSpPr txBox="1"/>
          <p:nvPr/>
        </p:nvSpPr>
        <p:spPr>
          <a:xfrm>
            <a:off x="2588551" y="541578"/>
            <a:ext cx="6411400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初步项目分析</a:t>
            </a:r>
            <a:endParaRPr lang="en-US" altLang="zh-CN" sz="2800" b="1" dirty="0"/>
          </a:p>
          <a:p>
            <a:pPr marL="457200" indent="-252000">
              <a:buFont typeface="Arial" panose="020B0604020202020204" pitchFamily="34" charset="0"/>
              <a:buChar char="•"/>
            </a:pPr>
            <a:endParaRPr lang="en-US" altLang="zh-CN" sz="2800" b="1" dirty="0"/>
          </a:p>
          <a:p>
            <a:pPr marL="914400" lvl="1" indent="-252000">
              <a:buFont typeface="Arial" panose="020B0604020202020204" pitchFamily="34" charset="0"/>
              <a:buChar char="•"/>
            </a:pP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A1BDCD-42FF-DD9A-048C-FB619F3656E2}"/>
              </a:ext>
            </a:extLst>
          </p:cNvPr>
          <p:cNvSpPr txBox="1"/>
          <p:nvPr/>
        </p:nvSpPr>
        <p:spPr>
          <a:xfrm>
            <a:off x="2588549" y="2551178"/>
            <a:ext cx="74761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主成分分析（</a:t>
            </a:r>
            <a:r>
              <a:rPr lang="en-US" altLang="zh-CN" sz="2800" b="1" dirty="0"/>
              <a:t>PCA</a:t>
            </a:r>
            <a:r>
              <a:rPr lang="zh-CN" altLang="en-US" sz="2800" b="1" dirty="0"/>
              <a:t>）</a:t>
            </a:r>
            <a:endParaRPr lang="en-US" altLang="zh-CN" sz="2800" b="1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486B983-337E-F8C4-DF23-50EBBB972752}"/>
              </a:ext>
            </a:extLst>
          </p:cNvPr>
          <p:cNvSpPr/>
          <p:nvPr/>
        </p:nvSpPr>
        <p:spPr>
          <a:xfrm>
            <a:off x="-185117" y="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理论背景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7D45F0A-6F40-0DCC-9BE2-D324A0DB6A12}"/>
              </a:ext>
            </a:extLst>
          </p:cNvPr>
          <p:cNvSpPr/>
          <p:nvPr/>
        </p:nvSpPr>
        <p:spPr>
          <a:xfrm>
            <a:off x="-185117" y="585000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0087BFA-65AE-0FD4-00CF-3CC6DB69BC51}"/>
              </a:ext>
            </a:extLst>
          </p:cNvPr>
          <p:cNvSpPr/>
          <p:nvPr/>
        </p:nvSpPr>
        <p:spPr>
          <a:xfrm>
            <a:off x="-185116" y="5014284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BAF8F0D-A530-0455-DEA2-3ADCA9E8E2AB}"/>
              </a:ext>
            </a:extLst>
          </p:cNvPr>
          <p:cNvSpPr/>
          <p:nvPr/>
        </p:nvSpPr>
        <p:spPr>
          <a:xfrm>
            <a:off x="-185117" y="417857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验证性因素分析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7313739-00B2-8256-ED09-3B68329BD04D}"/>
              </a:ext>
            </a:extLst>
          </p:cNvPr>
          <p:cNvSpPr/>
          <p:nvPr/>
        </p:nvSpPr>
        <p:spPr>
          <a:xfrm>
            <a:off x="-185117" y="3342856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探索性因素分析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1182068-AE75-40D0-C3B4-7F5F9E90C7A7}"/>
              </a:ext>
            </a:extLst>
          </p:cNvPr>
          <p:cNvSpPr/>
          <p:nvPr/>
        </p:nvSpPr>
        <p:spPr>
          <a:xfrm>
            <a:off x="-185117" y="2507142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项目分析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2496AB-6CE2-387E-F2ED-BD3A55B14FA7}"/>
              </a:ext>
            </a:extLst>
          </p:cNvPr>
          <p:cNvSpPr/>
          <p:nvPr/>
        </p:nvSpPr>
        <p:spPr>
          <a:xfrm>
            <a:off x="-185117" y="835714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条目开发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1A7771E-9A4F-4D20-2C3A-B467992A3C83}"/>
              </a:ext>
            </a:extLst>
          </p:cNvPr>
          <p:cNvSpPr/>
          <p:nvPr/>
        </p:nvSpPr>
        <p:spPr>
          <a:xfrm>
            <a:off x="-185117" y="1671428"/>
            <a:ext cx="2504772" cy="1008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预测试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B397DAD-E7DE-6AF7-4334-3B70120106B6}"/>
              </a:ext>
            </a:extLst>
          </p:cNvPr>
          <p:cNvSpPr txBox="1"/>
          <p:nvPr/>
        </p:nvSpPr>
        <p:spPr>
          <a:xfrm>
            <a:off x="2413191" y="1078377"/>
            <a:ext cx="6201418" cy="1134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2400" lvl="1">
              <a:lnSpc>
                <a:spcPts val="2800"/>
              </a:lnSpc>
            </a:pPr>
            <a:r>
              <a:rPr lang="zh-CN" altLang="en-US" dirty="0"/>
              <a:t>传统项目分析</a:t>
            </a:r>
            <a:endParaRPr lang="en-US" altLang="zh-CN" dirty="0"/>
          </a:p>
          <a:p>
            <a:pPr marL="662400" lvl="1">
              <a:lnSpc>
                <a:spcPts val="2800"/>
              </a:lnSpc>
            </a:pPr>
            <a:r>
              <a:rPr lang="zh-CN" altLang="en-US" dirty="0"/>
              <a:t>项目反应分析</a:t>
            </a:r>
            <a:endParaRPr lang="en-US" altLang="zh-CN" dirty="0"/>
          </a:p>
          <a:p>
            <a:pPr marL="662400" lvl="1">
              <a:lnSpc>
                <a:spcPts val="2800"/>
              </a:lnSpc>
            </a:pPr>
            <a:r>
              <a:rPr lang="zh-CN" altLang="en-US" dirty="0"/>
              <a:t>删除</a:t>
            </a:r>
            <a:r>
              <a:rPr lang="en-US" altLang="zh-CN" dirty="0"/>
              <a:t>5</a:t>
            </a:r>
            <a:r>
              <a:rPr lang="zh-CN" altLang="en-US" dirty="0"/>
              <a:t>个条目</a:t>
            </a:r>
            <a:endParaRPr lang="en-US" altLang="zh-CN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7077CD-EFDD-451A-C357-A2AF39A9E3A2}"/>
              </a:ext>
            </a:extLst>
          </p:cNvPr>
          <p:cNvSpPr txBox="1"/>
          <p:nvPr/>
        </p:nvSpPr>
        <p:spPr>
          <a:xfrm>
            <a:off x="2413191" y="3161886"/>
            <a:ext cx="6201418" cy="775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2400" lvl="1">
              <a:lnSpc>
                <a:spcPts val="2800"/>
              </a:lnSpc>
            </a:pPr>
            <a:r>
              <a:rPr lang="zh-CN" altLang="en-US" dirty="0"/>
              <a:t>删除</a:t>
            </a:r>
            <a:r>
              <a:rPr lang="en-US" altLang="zh-CN" dirty="0"/>
              <a:t>7</a:t>
            </a:r>
            <a:r>
              <a:rPr lang="zh-CN" altLang="en-US" dirty="0"/>
              <a:t>个交叉载荷大于</a:t>
            </a:r>
            <a:r>
              <a:rPr lang="en-US" altLang="zh-CN" dirty="0"/>
              <a:t>0.4</a:t>
            </a:r>
            <a:r>
              <a:rPr lang="zh-CN" altLang="en-US" dirty="0"/>
              <a:t>或二者相差</a:t>
            </a:r>
            <a:r>
              <a:rPr lang="en-US" altLang="zh-CN" dirty="0"/>
              <a:t>0.2</a:t>
            </a:r>
            <a:r>
              <a:rPr lang="zh-CN" altLang="en-US" dirty="0"/>
              <a:t>以内的条目</a:t>
            </a:r>
            <a:endParaRPr lang="en-US" altLang="zh-CN" dirty="0"/>
          </a:p>
          <a:p>
            <a:pPr marL="662400" lvl="1">
              <a:lnSpc>
                <a:spcPts val="2800"/>
              </a:lnSpc>
            </a:pPr>
            <a:r>
              <a:rPr lang="zh-CN" altLang="en-US" dirty="0"/>
              <a:t>因子数调整为</a:t>
            </a:r>
            <a:r>
              <a:rPr lang="en-US" altLang="zh-CN" dirty="0"/>
              <a:t>6</a:t>
            </a:r>
            <a:r>
              <a:rPr lang="zh-CN" altLang="en-US" dirty="0"/>
              <a:t>个，重新分配条目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20987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20BB781B-3A72-E382-07B1-2E71B0E09E18}"/>
              </a:ext>
            </a:extLst>
          </p:cNvPr>
          <p:cNvSpPr/>
          <p:nvPr/>
        </p:nvSpPr>
        <p:spPr>
          <a:xfrm>
            <a:off x="-185117" y="593732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F6643EC-992F-A82D-D3F9-EEF245AB0F00}"/>
              </a:ext>
            </a:extLst>
          </p:cNvPr>
          <p:cNvSpPr/>
          <p:nvPr/>
        </p:nvSpPr>
        <p:spPr>
          <a:xfrm>
            <a:off x="-185116" y="5195155"/>
            <a:ext cx="2279514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594ECC-9ED1-13A2-FFA1-2DB6EC482753}"/>
              </a:ext>
            </a:extLst>
          </p:cNvPr>
          <p:cNvSpPr/>
          <p:nvPr/>
        </p:nvSpPr>
        <p:spPr>
          <a:xfrm>
            <a:off x="-185117" y="445299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验证性因素分析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091CCF2-EDCC-1B3B-2CC8-413841A2FA7D}"/>
              </a:ext>
            </a:extLst>
          </p:cNvPr>
          <p:cNvSpPr/>
          <p:nvPr/>
        </p:nvSpPr>
        <p:spPr>
          <a:xfrm>
            <a:off x="-185117" y="3710825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探索性因素分析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3316C63-603C-A0F3-09BA-379926BECCC2}"/>
              </a:ext>
            </a:extLst>
          </p:cNvPr>
          <p:cNvSpPr/>
          <p:nvPr/>
        </p:nvSpPr>
        <p:spPr>
          <a:xfrm>
            <a:off x="-185117" y="296866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项目分析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387337C-BB1E-1A04-FC4A-9D25EDBE8846}"/>
              </a:ext>
            </a:extLst>
          </p:cNvPr>
          <p:cNvSpPr/>
          <p:nvPr/>
        </p:nvSpPr>
        <p:spPr>
          <a:xfrm>
            <a:off x="-185117" y="2226495"/>
            <a:ext cx="2279515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834" y="286775"/>
            <a:ext cx="5524966" cy="628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C603A880-ACEA-5AA8-5540-37F58F1E2641}"/>
              </a:ext>
            </a:extLst>
          </p:cNvPr>
          <p:cNvSpPr/>
          <p:nvPr/>
        </p:nvSpPr>
        <p:spPr>
          <a:xfrm>
            <a:off x="-185117" y="1484330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条目开发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58832F7-7487-DAD5-98C9-819CC2CF9F70}"/>
              </a:ext>
            </a:extLst>
          </p:cNvPr>
          <p:cNvSpPr/>
          <p:nvPr/>
        </p:nvSpPr>
        <p:spPr>
          <a:xfrm>
            <a:off x="-185117" y="742165"/>
            <a:ext cx="2279516" cy="92068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理论背景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F926E89-F9B8-DF26-A3D9-7803566D6A79}"/>
              </a:ext>
            </a:extLst>
          </p:cNvPr>
          <p:cNvSpPr/>
          <p:nvPr/>
        </p:nvSpPr>
        <p:spPr>
          <a:xfrm>
            <a:off x="-185117" y="0"/>
            <a:ext cx="2504985" cy="92068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过程总览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B16981A-C21A-9012-7FBE-449C0F4AD26D}"/>
              </a:ext>
            </a:extLst>
          </p:cNvPr>
          <p:cNvSpPr txBox="1"/>
          <p:nvPr/>
        </p:nvSpPr>
        <p:spPr>
          <a:xfrm>
            <a:off x="2588551" y="541578"/>
            <a:ext cx="6411400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初步项目分析</a:t>
            </a:r>
            <a:endParaRPr lang="en-US" altLang="zh-CN" sz="2800" b="1" dirty="0"/>
          </a:p>
          <a:p>
            <a:pPr marL="457200" indent="-252000">
              <a:buFont typeface="Arial" panose="020B0604020202020204" pitchFamily="34" charset="0"/>
              <a:buChar char="•"/>
            </a:pPr>
            <a:endParaRPr lang="en-US" altLang="zh-CN" sz="2800" b="1" dirty="0"/>
          </a:p>
          <a:p>
            <a:pPr marL="914400" lvl="1" indent="-252000">
              <a:buFont typeface="Arial" panose="020B0604020202020204" pitchFamily="34" charset="0"/>
              <a:buChar char="•"/>
            </a:pPr>
            <a:endParaRPr lang="zh-CN" altLang="en-US" sz="28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A1BDCD-42FF-DD9A-048C-FB619F3656E2}"/>
              </a:ext>
            </a:extLst>
          </p:cNvPr>
          <p:cNvSpPr txBox="1"/>
          <p:nvPr/>
        </p:nvSpPr>
        <p:spPr>
          <a:xfrm>
            <a:off x="2588549" y="2551178"/>
            <a:ext cx="74761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主成分分析（</a:t>
            </a:r>
            <a:r>
              <a:rPr lang="en-US" altLang="zh-CN" sz="2800" b="1" dirty="0"/>
              <a:t>PCA</a:t>
            </a:r>
            <a:r>
              <a:rPr lang="zh-CN" altLang="en-US" sz="2800" b="1" dirty="0"/>
              <a:t>）</a:t>
            </a:r>
            <a:endParaRPr lang="en-US" altLang="zh-CN" sz="2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C9FDDD-5098-E69E-9178-227B04AEFB72}"/>
              </a:ext>
            </a:extLst>
          </p:cNvPr>
          <p:cNvSpPr txBox="1"/>
          <p:nvPr/>
        </p:nvSpPr>
        <p:spPr>
          <a:xfrm>
            <a:off x="2588549" y="4271046"/>
            <a:ext cx="72882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访谈</a:t>
            </a:r>
            <a:endParaRPr lang="en-US" altLang="zh-CN" sz="2800" b="1" dirty="0"/>
          </a:p>
          <a:p>
            <a:pPr marL="914400" lvl="1" indent="-252000">
              <a:buFont typeface="Arial" panose="020B0604020202020204" pitchFamily="34" charset="0"/>
              <a:buChar char="•"/>
            </a:pPr>
            <a:endParaRPr lang="en-US" altLang="zh-CN" sz="2800" b="1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486B983-337E-F8C4-DF23-50EBBB972752}"/>
              </a:ext>
            </a:extLst>
          </p:cNvPr>
          <p:cNvSpPr/>
          <p:nvPr/>
        </p:nvSpPr>
        <p:spPr>
          <a:xfrm>
            <a:off x="-185117" y="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理论背景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57D45F0A-6F40-0DCC-9BE2-D324A0DB6A12}"/>
              </a:ext>
            </a:extLst>
          </p:cNvPr>
          <p:cNvSpPr/>
          <p:nvPr/>
        </p:nvSpPr>
        <p:spPr>
          <a:xfrm>
            <a:off x="-185117" y="585000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0087BFA-65AE-0FD4-00CF-3CC6DB69BC51}"/>
              </a:ext>
            </a:extLst>
          </p:cNvPr>
          <p:cNvSpPr/>
          <p:nvPr/>
        </p:nvSpPr>
        <p:spPr>
          <a:xfrm>
            <a:off x="-185116" y="5014284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BAF8F0D-A530-0455-DEA2-3ADCA9E8E2AB}"/>
              </a:ext>
            </a:extLst>
          </p:cNvPr>
          <p:cNvSpPr/>
          <p:nvPr/>
        </p:nvSpPr>
        <p:spPr>
          <a:xfrm>
            <a:off x="-185117" y="417857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验证性因素分析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7313739-00B2-8256-ED09-3B68329BD04D}"/>
              </a:ext>
            </a:extLst>
          </p:cNvPr>
          <p:cNvSpPr/>
          <p:nvPr/>
        </p:nvSpPr>
        <p:spPr>
          <a:xfrm>
            <a:off x="-185117" y="3342856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探索性因素分析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1182068-AE75-40D0-C3B4-7F5F9E90C7A7}"/>
              </a:ext>
            </a:extLst>
          </p:cNvPr>
          <p:cNvSpPr/>
          <p:nvPr/>
        </p:nvSpPr>
        <p:spPr>
          <a:xfrm>
            <a:off x="-185117" y="2507142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项目分析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42496AB-6CE2-387E-F2ED-BD3A55B14FA7}"/>
              </a:ext>
            </a:extLst>
          </p:cNvPr>
          <p:cNvSpPr/>
          <p:nvPr/>
        </p:nvSpPr>
        <p:spPr>
          <a:xfrm>
            <a:off x="-185117" y="835714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条目开发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1A7771E-9A4F-4D20-2C3A-B467992A3C83}"/>
              </a:ext>
            </a:extLst>
          </p:cNvPr>
          <p:cNvSpPr/>
          <p:nvPr/>
        </p:nvSpPr>
        <p:spPr>
          <a:xfrm>
            <a:off x="-185117" y="1671428"/>
            <a:ext cx="2504772" cy="1008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预测试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B397DAD-E7DE-6AF7-4334-3B70120106B6}"/>
              </a:ext>
            </a:extLst>
          </p:cNvPr>
          <p:cNvSpPr txBox="1"/>
          <p:nvPr/>
        </p:nvSpPr>
        <p:spPr>
          <a:xfrm>
            <a:off x="2413191" y="1078377"/>
            <a:ext cx="6201418" cy="1134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2400" lvl="1">
              <a:lnSpc>
                <a:spcPts val="2800"/>
              </a:lnSpc>
            </a:pPr>
            <a:r>
              <a:rPr lang="zh-CN" altLang="en-US" dirty="0"/>
              <a:t>传统项目分析</a:t>
            </a:r>
            <a:endParaRPr lang="en-US" altLang="zh-CN" dirty="0"/>
          </a:p>
          <a:p>
            <a:pPr marL="662400" lvl="1">
              <a:lnSpc>
                <a:spcPts val="2800"/>
              </a:lnSpc>
            </a:pPr>
            <a:r>
              <a:rPr lang="zh-CN" altLang="en-US" dirty="0"/>
              <a:t>项目反应分析</a:t>
            </a:r>
            <a:endParaRPr lang="en-US" altLang="zh-CN" dirty="0"/>
          </a:p>
          <a:p>
            <a:pPr marL="662400" lvl="1">
              <a:lnSpc>
                <a:spcPts val="2800"/>
              </a:lnSpc>
            </a:pPr>
            <a:r>
              <a:rPr lang="zh-CN" altLang="en-US" dirty="0"/>
              <a:t>删除</a:t>
            </a:r>
            <a:r>
              <a:rPr lang="en-US" altLang="zh-CN" dirty="0"/>
              <a:t>5</a:t>
            </a:r>
            <a:r>
              <a:rPr lang="zh-CN" altLang="en-US" dirty="0"/>
              <a:t>个条目</a:t>
            </a:r>
            <a:endParaRPr lang="en-US" altLang="zh-CN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D7077CD-EFDD-451A-C357-A2AF39A9E3A2}"/>
              </a:ext>
            </a:extLst>
          </p:cNvPr>
          <p:cNvSpPr txBox="1"/>
          <p:nvPr/>
        </p:nvSpPr>
        <p:spPr>
          <a:xfrm>
            <a:off x="2413191" y="3161886"/>
            <a:ext cx="6201418" cy="775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2400" lvl="1">
              <a:lnSpc>
                <a:spcPts val="2800"/>
              </a:lnSpc>
            </a:pPr>
            <a:r>
              <a:rPr lang="zh-CN" altLang="en-US" dirty="0"/>
              <a:t>删除</a:t>
            </a:r>
            <a:r>
              <a:rPr lang="en-US" altLang="zh-CN" dirty="0"/>
              <a:t>7</a:t>
            </a:r>
            <a:r>
              <a:rPr lang="zh-CN" altLang="en-US" dirty="0"/>
              <a:t>个交叉载荷大于</a:t>
            </a:r>
            <a:r>
              <a:rPr lang="en-US" altLang="zh-CN" dirty="0"/>
              <a:t>0.4</a:t>
            </a:r>
            <a:r>
              <a:rPr lang="zh-CN" altLang="en-US" dirty="0"/>
              <a:t>或二者相差</a:t>
            </a:r>
            <a:r>
              <a:rPr lang="en-US" altLang="zh-CN" dirty="0"/>
              <a:t>0.2</a:t>
            </a:r>
            <a:r>
              <a:rPr lang="zh-CN" altLang="en-US" dirty="0"/>
              <a:t>以内的条目</a:t>
            </a:r>
            <a:endParaRPr lang="en-US" altLang="zh-CN" dirty="0"/>
          </a:p>
          <a:p>
            <a:pPr marL="662400" lvl="1">
              <a:lnSpc>
                <a:spcPts val="2800"/>
              </a:lnSpc>
            </a:pPr>
            <a:r>
              <a:rPr lang="zh-CN" altLang="en-US" dirty="0"/>
              <a:t>因子数调整为</a:t>
            </a:r>
            <a:r>
              <a:rPr lang="en-US" altLang="zh-CN" dirty="0"/>
              <a:t>6</a:t>
            </a:r>
            <a:r>
              <a:rPr lang="zh-CN" altLang="en-US" dirty="0"/>
              <a:t>个，重新分配条目</a:t>
            </a:r>
            <a:endParaRPr lang="en-US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B8256E6-241C-8371-2293-F07A1AD0D81F}"/>
              </a:ext>
            </a:extLst>
          </p:cNvPr>
          <p:cNvSpPr txBox="1"/>
          <p:nvPr/>
        </p:nvSpPr>
        <p:spPr>
          <a:xfrm>
            <a:off x="2413191" y="4798835"/>
            <a:ext cx="6201418" cy="775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2400" lvl="1">
              <a:lnSpc>
                <a:spcPts val="2800"/>
              </a:lnSpc>
            </a:pPr>
            <a:r>
              <a:rPr lang="zh-CN" altLang="en-US" dirty="0"/>
              <a:t>修改部分条目的语言，新增</a:t>
            </a:r>
            <a:r>
              <a:rPr lang="en-US" altLang="zh-CN" dirty="0"/>
              <a:t>8</a:t>
            </a:r>
            <a:r>
              <a:rPr lang="zh-CN" altLang="en-US" dirty="0"/>
              <a:t>个条目</a:t>
            </a:r>
            <a:endParaRPr lang="en-US" altLang="zh-CN" dirty="0"/>
          </a:p>
          <a:p>
            <a:pPr marL="662400" lvl="1">
              <a:lnSpc>
                <a:spcPts val="2800"/>
              </a:lnSpc>
            </a:pPr>
            <a:r>
              <a:rPr lang="zh-CN" altLang="en-US" dirty="0"/>
              <a:t>最终保留</a:t>
            </a:r>
            <a:r>
              <a:rPr lang="en-US" altLang="zh-CN" dirty="0"/>
              <a:t>38</a:t>
            </a:r>
            <a:r>
              <a:rPr lang="zh-CN" altLang="en-US" dirty="0"/>
              <a:t>个条目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81601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F88D849-2088-2ACF-C9F9-0BB8657B303E}"/>
              </a:ext>
            </a:extLst>
          </p:cNvPr>
          <p:cNvSpPr/>
          <p:nvPr/>
        </p:nvSpPr>
        <p:spPr>
          <a:xfrm>
            <a:off x="-185117" y="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理论背景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F968F85A-E46B-0662-B21E-FB83BB798482}"/>
              </a:ext>
            </a:extLst>
          </p:cNvPr>
          <p:cNvSpPr/>
          <p:nvPr/>
        </p:nvSpPr>
        <p:spPr>
          <a:xfrm>
            <a:off x="-185117" y="835714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条目开发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5C250F9-092E-6C53-1330-8C1B60A60DB2}"/>
              </a:ext>
            </a:extLst>
          </p:cNvPr>
          <p:cNvSpPr/>
          <p:nvPr/>
        </p:nvSpPr>
        <p:spPr>
          <a:xfrm>
            <a:off x="-185117" y="1671428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预测试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980003-71F6-14D1-CFA5-125028EC4917}"/>
              </a:ext>
            </a:extLst>
          </p:cNvPr>
          <p:cNvSpPr txBox="1"/>
          <p:nvPr/>
        </p:nvSpPr>
        <p:spPr>
          <a:xfrm>
            <a:off x="2594672" y="530295"/>
            <a:ext cx="312548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被试量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9BDAEA-3E9B-565E-0D79-1BF00455B81B}"/>
              </a:ext>
            </a:extLst>
          </p:cNvPr>
          <p:cNvSpPr txBox="1"/>
          <p:nvPr/>
        </p:nvSpPr>
        <p:spPr>
          <a:xfrm>
            <a:off x="3055311" y="1064648"/>
            <a:ext cx="8054993" cy="774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b="1" i="1" dirty="0"/>
              <a:t>N</a:t>
            </a:r>
            <a:r>
              <a:rPr lang="en-US" altLang="zh-CN" b="1" dirty="0"/>
              <a:t> = 246</a:t>
            </a:r>
            <a:r>
              <a:rPr lang="zh-CN" altLang="en-US" dirty="0"/>
              <a:t>，满足样本量在</a:t>
            </a:r>
            <a:r>
              <a:rPr lang="en-US" altLang="zh-CN" dirty="0"/>
              <a:t>150</a:t>
            </a:r>
            <a:r>
              <a:rPr lang="zh-CN" altLang="en-US" dirty="0"/>
              <a:t>以上或为题目数量的</a:t>
            </a:r>
            <a:r>
              <a:rPr lang="en-US" altLang="zh-CN" dirty="0"/>
              <a:t>5-10</a:t>
            </a:r>
            <a:r>
              <a:rPr lang="zh-CN" altLang="en-US" dirty="0"/>
              <a:t>倍（</a:t>
            </a:r>
            <a:r>
              <a:rPr lang="en-US" altLang="zh-CN" dirty="0"/>
              <a:t>Beavers et al., 2013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ts val="2800"/>
              </a:lnSpc>
            </a:pPr>
            <a:r>
              <a:rPr lang="zh-CN" altLang="en-US" dirty="0"/>
              <a:t>目标人群：持有驾照，真实驾龄大于半年或者驾驶里程大于 </a:t>
            </a:r>
            <a:r>
              <a:rPr lang="en-US" altLang="zh-CN" dirty="0"/>
              <a:t>5000km </a:t>
            </a:r>
            <a:r>
              <a:rPr lang="zh-CN" altLang="en-US" dirty="0"/>
              <a:t>的用户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CFFBDA-4B87-D378-CD8E-73FC31B4ABBD}"/>
              </a:ext>
            </a:extLst>
          </p:cNvPr>
          <p:cNvSpPr txBox="1"/>
          <p:nvPr/>
        </p:nvSpPr>
        <p:spPr>
          <a:xfrm>
            <a:off x="2594672" y="2312641"/>
            <a:ext cx="312548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工具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2BE7528-40F0-B87F-4233-C761EFF50A2B}"/>
              </a:ext>
            </a:extLst>
          </p:cNvPr>
          <p:cNvSpPr txBox="1"/>
          <p:nvPr/>
        </p:nvSpPr>
        <p:spPr>
          <a:xfrm>
            <a:off x="3055311" y="2835861"/>
            <a:ext cx="8054993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b="1" dirty="0" err="1"/>
              <a:t>shinyItemAnalysis</a:t>
            </a:r>
            <a:r>
              <a:rPr lang="en-US" altLang="zh-CN" b="1" dirty="0"/>
              <a:t> 1.5.0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B786203-EAD1-C3F1-D76C-379CF6FB5060}"/>
              </a:ext>
            </a:extLst>
          </p:cNvPr>
          <p:cNvSpPr txBox="1"/>
          <p:nvPr/>
        </p:nvSpPr>
        <p:spPr>
          <a:xfrm>
            <a:off x="2594672" y="3702079"/>
            <a:ext cx="312548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指标与结果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350623A-B9A6-FC22-67E7-F2159BC2C6CA}"/>
              </a:ext>
            </a:extLst>
          </p:cNvPr>
          <p:cNvSpPr txBox="1"/>
          <p:nvPr/>
        </p:nvSpPr>
        <p:spPr>
          <a:xfrm>
            <a:off x="3055311" y="4225299"/>
            <a:ext cx="8054993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b="1" dirty="0"/>
              <a:t>难度：</a:t>
            </a:r>
            <a:r>
              <a:rPr lang="en-US" altLang="zh-CN" b="1" dirty="0"/>
              <a:t>0.1~0.9</a:t>
            </a:r>
            <a:r>
              <a:rPr lang="zh-CN" altLang="en-US" dirty="0"/>
              <a:t>，无条目删除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E9477BE-3BC8-1B18-9E87-12D91D254E99}"/>
              </a:ext>
            </a:extLst>
          </p:cNvPr>
          <p:cNvSpPr txBox="1"/>
          <p:nvPr/>
        </p:nvSpPr>
        <p:spPr>
          <a:xfrm>
            <a:off x="3055311" y="4660389"/>
            <a:ext cx="8054993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b="1" dirty="0"/>
              <a:t>区分度：</a:t>
            </a:r>
            <a:r>
              <a:rPr lang="en-US" altLang="zh-CN" b="1" dirty="0"/>
              <a:t>&gt;0.4</a:t>
            </a:r>
            <a:r>
              <a:rPr lang="zh-CN" altLang="en-US" dirty="0"/>
              <a:t>，删除项目</a:t>
            </a:r>
            <a:r>
              <a:rPr lang="en-US" altLang="zh-CN" dirty="0"/>
              <a:t>CS16-21</a:t>
            </a:r>
            <a:r>
              <a:rPr lang="zh-CN" altLang="en-US" dirty="0"/>
              <a:t>、</a:t>
            </a:r>
            <a:r>
              <a:rPr lang="en-US" altLang="zh-CN" dirty="0"/>
              <a:t>CE28</a:t>
            </a:r>
            <a:r>
              <a:rPr lang="zh-CN" altLang="en-US" dirty="0"/>
              <a:t>、</a:t>
            </a:r>
            <a:r>
              <a:rPr lang="en-US" altLang="zh-CN" dirty="0"/>
              <a:t>CE31</a:t>
            </a:r>
            <a:r>
              <a:rPr lang="zh-CN" altLang="en-US" dirty="0"/>
              <a:t>和</a:t>
            </a:r>
            <a:r>
              <a:rPr lang="en-US" altLang="zh-CN" dirty="0"/>
              <a:t>CE32</a:t>
            </a:r>
            <a:endParaRPr lang="zh-CN" altLang="en-US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369A524-FC18-FE95-BC9C-C6E7404CC2D8}"/>
              </a:ext>
            </a:extLst>
          </p:cNvPr>
          <p:cNvSpPr txBox="1"/>
          <p:nvPr/>
        </p:nvSpPr>
        <p:spPr>
          <a:xfrm>
            <a:off x="3055311" y="5091517"/>
            <a:ext cx="8054993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b="1" dirty="0"/>
              <a:t>克隆巴赫系数：</a:t>
            </a:r>
            <a:r>
              <a:rPr lang="en-US" altLang="zh-CN" b="1" dirty="0"/>
              <a:t>0.86</a:t>
            </a:r>
            <a:r>
              <a:rPr lang="zh-CN" altLang="en-US" dirty="0"/>
              <a:t>，任意</a:t>
            </a:r>
            <a:r>
              <a:rPr lang="en-US" altLang="zh-CN" dirty="0" err="1"/>
              <a:t>alpha.drop</a:t>
            </a:r>
            <a:r>
              <a:rPr lang="zh-CN" altLang="en-US" dirty="0"/>
              <a:t>在</a:t>
            </a:r>
            <a:r>
              <a:rPr lang="en-US" altLang="zh-CN" dirty="0"/>
              <a:t>0.82~0.85</a:t>
            </a:r>
            <a:r>
              <a:rPr lang="zh-CN" altLang="en-US" dirty="0"/>
              <a:t>之间，无条目删除</a:t>
            </a:r>
            <a:endParaRPr lang="zh-CN" altLang="en-US" b="1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04705D43-62D3-2B33-1EEE-97854F97D6E7}"/>
              </a:ext>
            </a:extLst>
          </p:cNvPr>
          <p:cNvSpPr/>
          <p:nvPr/>
        </p:nvSpPr>
        <p:spPr>
          <a:xfrm>
            <a:off x="-185117" y="585000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75B447C-579B-2B1D-A7E2-0E782B2F3970}"/>
              </a:ext>
            </a:extLst>
          </p:cNvPr>
          <p:cNvSpPr/>
          <p:nvPr/>
        </p:nvSpPr>
        <p:spPr>
          <a:xfrm>
            <a:off x="-185116" y="5014284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C372C9E-A9E0-5815-880E-7A10AB8719E6}"/>
              </a:ext>
            </a:extLst>
          </p:cNvPr>
          <p:cNvSpPr/>
          <p:nvPr/>
        </p:nvSpPr>
        <p:spPr>
          <a:xfrm>
            <a:off x="-185117" y="417857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验证性因素分析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068D9BC-5B8E-A8EB-57D6-8064A3D53FA5}"/>
              </a:ext>
            </a:extLst>
          </p:cNvPr>
          <p:cNvSpPr/>
          <p:nvPr/>
        </p:nvSpPr>
        <p:spPr>
          <a:xfrm>
            <a:off x="-185117" y="3342856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探索性因素分析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7AA0B31-0AA7-AAAA-69FA-31CCEE1A4B64}"/>
              </a:ext>
            </a:extLst>
          </p:cNvPr>
          <p:cNvSpPr/>
          <p:nvPr/>
        </p:nvSpPr>
        <p:spPr>
          <a:xfrm>
            <a:off x="-185117" y="2507142"/>
            <a:ext cx="2504772" cy="1008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项目分析</a:t>
            </a:r>
          </a:p>
        </p:txBody>
      </p:sp>
    </p:spTree>
    <p:extLst>
      <p:ext uri="{BB962C8B-B14F-4D97-AF65-F5344CB8AC3E}">
        <p14:creationId xmlns:p14="http://schemas.microsoft.com/office/powerpoint/2010/main" val="11303988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2980003-71F6-14D1-CFA5-125028EC4917}"/>
              </a:ext>
            </a:extLst>
          </p:cNvPr>
          <p:cNvSpPr txBox="1"/>
          <p:nvPr/>
        </p:nvSpPr>
        <p:spPr>
          <a:xfrm>
            <a:off x="2594672" y="855972"/>
            <a:ext cx="3125483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3200" b="1" dirty="0"/>
              <a:t>描述统计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F02D93FC-1CA0-21CE-BF33-28AB1BACF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144" y="2100504"/>
            <a:ext cx="8028011" cy="20589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56F80C41-013D-F514-D240-9D2736378B75}"/>
              </a:ext>
            </a:extLst>
          </p:cNvPr>
          <p:cNvSpPr txBox="1"/>
          <p:nvPr/>
        </p:nvSpPr>
        <p:spPr>
          <a:xfrm>
            <a:off x="3080144" y="1555182"/>
            <a:ext cx="6203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每个条目的测度值在</a:t>
            </a:r>
            <a:r>
              <a:rPr lang="en-US" altLang="zh-CN" dirty="0"/>
              <a:t>0.76~0.91</a:t>
            </a:r>
            <a:r>
              <a:rPr lang="zh-CN" altLang="en-US" dirty="0"/>
              <a:t>之间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E2E78B7-838C-4605-89BA-2A69AC6A2F81}"/>
              </a:ext>
            </a:extLst>
          </p:cNvPr>
          <p:cNvSpPr/>
          <p:nvPr/>
        </p:nvSpPr>
        <p:spPr>
          <a:xfrm>
            <a:off x="-185117" y="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理论背景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C6CD748-4662-3050-84D2-41FEC435B953}"/>
              </a:ext>
            </a:extLst>
          </p:cNvPr>
          <p:cNvSpPr/>
          <p:nvPr/>
        </p:nvSpPr>
        <p:spPr>
          <a:xfrm>
            <a:off x="-185117" y="835714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条目开发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B57BFA3-A9AF-5810-F7EA-05F60BDBEE87}"/>
              </a:ext>
            </a:extLst>
          </p:cNvPr>
          <p:cNvSpPr/>
          <p:nvPr/>
        </p:nvSpPr>
        <p:spPr>
          <a:xfrm>
            <a:off x="-185117" y="1671428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预测试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D669E7D-0745-63EF-1CC9-3042E4AFCACC}"/>
              </a:ext>
            </a:extLst>
          </p:cNvPr>
          <p:cNvSpPr/>
          <p:nvPr/>
        </p:nvSpPr>
        <p:spPr>
          <a:xfrm>
            <a:off x="-185117" y="585000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E2499DB3-FE05-3122-E124-CB9DA6D9E5D5}"/>
              </a:ext>
            </a:extLst>
          </p:cNvPr>
          <p:cNvSpPr/>
          <p:nvPr/>
        </p:nvSpPr>
        <p:spPr>
          <a:xfrm>
            <a:off x="-185116" y="5014284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82BD7EE-8D92-E264-56C6-2A71DAB31400}"/>
              </a:ext>
            </a:extLst>
          </p:cNvPr>
          <p:cNvSpPr/>
          <p:nvPr/>
        </p:nvSpPr>
        <p:spPr>
          <a:xfrm>
            <a:off x="-185117" y="417857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验证性因素分析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DF5559BE-F04C-4AD1-A7CD-1F98F0417C4C}"/>
              </a:ext>
            </a:extLst>
          </p:cNvPr>
          <p:cNvSpPr/>
          <p:nvPr/>
        </p:nvSpPr>
        <p:spPr>
          <a:xfrm>
            <a:off x="-185117" y="2507142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项目分析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B6A60B0-1103-5598-A9D0-7C3310D0C1BF}"/>
              </a:ext>
            </a:extLst>
          </p:cNvPr>
          <p:cNvSpPr/>
          <p:nvPr/>
        </p:nvSpPr>
        <p:spPr>
          <a:xfrm>
            <a:off x="-185118" y="3342856"/>
            <a:ext cx="2504771" cy="1008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探索性因素分析</a:t>
            </a:r>
          </a:p>
        </p:txBody>
      </p:sp>
    </p:spTree>
    <p:extLst>
      <p:ext uri="{BB962C8B-B14F-4D97-AF65-F5344CB8AC3E}">
        <p14:creationId xmlns:p14="http://schemas.microsoft.com/office/powerpoint/2010/main" val="38166062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A6C4399-DCF2-2400-1674-242B7FAAE63C}"/>
              </a:ext>
            </a:extLst>
          </p:cNvPr>
          <p:cNvSpPr/>
          <p:nvPr/>
        </p:nvSpPr>
        <p:spPr>
          <a:xfrm>
            <a:off x="-185117" y="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理论背景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1F70E39-3A43-1C1B-0D55-EF7D78162EF9}"/>
              </a:ext>
            </a:extLst>
          </p:cNvPr>
          <p:cNvSpPr/>
          <p:nvPr/>
        </p:nvSpPr>
        <p:spPr>
          <a:xfrm>
            <a:off x="-185117" y="835714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条目开发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1AC8CB5-9D2D-CF5A-6035-458BAF14CAC4}"/>
              </a:ext>
            </a:extLst>
          </p:cNvPr>
          <p:cNvSpPr/>
          <p:nvPr/>
        </p:nvSpPr>
        <p:spPr>
          <a:xfrm>
            <a:off x="-185117" y="1671428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预测试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55A850A-9C25-6DF7-0A9D-A21BC18D5FC6}"/>
              </a:ext>
            </a:extLst>
          </p:cNvPr>
          <p:cNvSpPr/>
          <p:nvPr/>
        </p:nvSpPr>
        <p:spPr>
          <a:xfrm>
            <a:off x="-185117" y="585000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AF4A08EA-D0AD-F75D-CF25-0364F05DD838}"/>
              </a:ext>
            </a:extLst>
          </p:cNvPr>
          <p:cNvSpPr/>
          <p:nvPr/>
        </p:nvSpPr>
        <p:spPr>
          <a:xfrm>
            <a:off x="-185116" y="5014284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722E4CA-EB3C-0B64-DCE6-187D86E90294}"/>
              </a:ext>
            </a:extLst>
          </p:cNvPr>
          <p:cNvSpPr/>
          <p:nvPr/>
        </p:nvSpPr>
        <p:spPr>
          <a:xfrm>
            <a:off x="-185117" y="417857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验证性因素分析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69A988A-32C3-E100-3B9D-039CD587C3C7}"/>
              </a:ext>
            </a:extLst>
          </p:cNvPr>
          <p:cNvSpPr/>
          <p:nvPr/>
        </p:nvSpPr>
        <p:spPr>
          <a:xfrm>
            <a:off x="-185117" y="2507142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项目分析</a:t>
            </a:r>
            <a:endParaRPr lang="zh-CN" altLang="en-US" dirty="0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01AB3FC5-E4A2-AC3C-602F-4D5761BD983D}"/>
              </a:ext>
            </a:extLst>
          </p:cNvPr>
          <p:cNvSpPr/>
          <p:nvPr/>
        </p:nvSpPr>
        <p:spPr>
          <a:xfrm>
            <a:off x="-185118" y="3342856"/>
            <a:ext cx="2504771" cy="1008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探索性因素分析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8F6C402-7673-D416-B828-043A84FDB647}"/>
              </a:ext>
            </a:extLst>
          </p:cNvPr>
          <p:cNvSpPr txBox="1"/>
          <p:nvPr/>
        </p:nvSpPr>
        <p:spPr>
          <a:xfrm>
            <a:off x="2588551" y="891680"/>
            <a:ext cx="6411400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3200" b="1" dirty="0"/>
              <a:t>方法</a:t>
            </a:r>
          </a:p>
          <a:p>
            <a:pPr marL="205200"/>
            <a:endParaRPr lang="en-US" altLang="zh-CN" sz="2800" b="1" dirty="0"/>
          </a:p>
          <a:p>
            <a:pPr marL="914400" lvl="1" indent="-252000">
              <a:buFont typeface="Arial" panose="020B0604020202020204" pitchFamily="34" charset="0"/>
              <a:buChar char="•"/>
            </a:pPr>
            <a:endParaRPr lang="zh-CN" altLang="en-US" sz="2800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CDC5EAB-40EB-D1B5-BA99-7298FD288010}"/>
              </a:ext>
            </a:extLst>
          </p:cNvPr>
          <p:cNvSpPr txBox="1"/>
          <p:nvPr/>
        </p:nvSpPr>
        <p:spPr>
          <a:xfrm>
            <a:off x="2413191" y="1455979"/>
            <a:ext cx="6201418" cy="775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2400" lvl="1">
              <a:lnSpc>
                <a:spcPts val="2800"/>
              </a:lnSpc>
            </a:pPr>
            <a:r>
              <a:rPr lang="en-US" altLang="zh-CN" sz="2000" dirty="0"/>
              <a:t>5</a:t>
            </a:r>
            <a:r>
              <a:rPr lang="zh-CN" altLang="en-US" sz="2000" dirty="0"/>
              <a:t>轮</a:t>
            </a:r>
            <a:r>
              <a:rPr lang="en-US" altLang="zh-CN" sz="2000" dirty="0"/>
              <a:t>PCA</a:t>
            </a:r>
          </a:p>
          <a:p>
            <a:pPr marL="662400" lvl="1">
              <a:lnSpc>
                <a:spcPts val="2800"/>
              </a:lnSpc>
            </a:pPr>
            <a:r>
              <a:rPr lang="en-US" altLang="zh-CN" sz="2000" dirty="0"/>
              <a:t>Promax</a:t>
            </a:r>
            <a:r>
              <a:rPr lang="zh-CN" altLang="en-US" sz="2000" dirty="0"/>
              <a:t>斜交旋转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776A10F-0FFD-2F36-7253-C0884FC62852}"/>
              </a:ext>
            </a:extLst>
          </p:cNvPr>
          <p:cNvSpPr txBox="1"/>
          <p:nvPr/>
        </p:nvSpPr>
        <p:spPr>
          <a:xfrm>
            <a:off x="2588551" y="2950843"/>
            <a:ext cx="6411400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3200" b="1" dirty="0"/>
              <a:t>删除标准</a:t>
            </a:r>
          </a:p>
          <a:p>
            <a:pPr marL="205200"/>
            <a:endParaRPr lang="en-US" altLang="zh-CN" sz="2800" b="1" dirty="0"/>
          </a:p>
          <a:p>
            <a:pPr marL="914400" lvl="1" indent="-252000">
              <a:buFont typeface="Arial" panose="020B0604020202020204" pitchFamily="34" charset="0"/>
              <a:buChar char="•"/>
            </a:pPr>
            <a:endParaRPr lang="zh-CN" altLang="en-US" sz="28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9EBE2FC-9475-DA64-8249-7E42972C9335}"/>
              </a:ext>
            </a:extLst>
          </p:cNvPr>
          <p:cNvSpPr txBox="1"/>
          <p:nvPr/>
        </p:nvSpPr>
        <p:spPr>
          <a:xfrm>
            <a:off x="2413191" y="3515142"/>
            <a:ext cx="6201418" cy="1134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2400" lvl="1">
              <a:lnSpc>
                <a:spcPts val="2800"/>
              </a:lnSpc>
            </a:pPr>
            <a:r>
              <a:rPr lang="zh-CN" altLang="en-US" sz="2000" dirty="0"/>
              <a:t>唯一性</a:t>
            </a:r>
            <a:r>
              <a:rPr lang="en-US" altLang="zh-CN" sz="2000" dirty="0"/>
              <a:t>&lt;0.3</a:t>
            </a:r>
          </a:p>
          <a:p>
            <a:pPr marL="662400" lvl="1">
              <a:lnSpc>
                <a:spcPts val="2800"/>
              </a:lnSpc>
            </a:pPr>
            <a:r>
              <a:rPr lang="zh-CN" altLang="en-US" sz="2000" dirty="0"/>
              <a:t>交叉载荷大于</a:t>
            </a:r>
            <a:r>
              <a:rPr lang="en-US" altLang="zh-CN" sz="2000" dirty="0"/>
              <a:t>0.4</a:t>
            </a:r>
            <a:r>
              <a:rPr lang="zh-CN" altLang="en-US" sz="2000" dirty="0"/>
              <a:t>且二者相差</a:t>
            </a:r>
            <a:r>
              <a:rPr lang="en-US" altLang="zh-CN" sz="2000" dirty="0"/>
              <a:t>0.2</a:t>
            </a:r>
            <a:r>
              <a:rPr lang="zh-CN" altLang="en-US" sz="2000" dirty="0"/>
              <a:t>以内的条目</a:t>
            </a:r>
          </a:p>
          <a:p>
            <a:pPr marL="662400" lvl="1">
              <a:lnSpc>
                <a:spcPts val="2800"/>
              </a:lnSpc>
            </a:pPr>
            <a:r>
              <a:rPr lang="zh-CN" altLang="en-US" sz="2000" dirty="0"/>
              <a:t>低因子载荷小于 </a:t>
            </a:r>
            <a:r>
              <a:rPr lang="en-US" altLang="zh-CN" sz="2000" dirty="0"/>
              <a:t>0.37</a:t>
            </a:r>
          </a:p>
        </p:txBody>
      </p:sp>
    </p:spTree>
    <p:extLst>
      <p:ext uri="{BB962C8B-B14F-4D97-AF65-F5344CB8AC3E}">
        <p14:creationId xmlns:p14="http://schemas.microsoft.com/office/powerpoint/2010/main" val="3551519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053D1FD-F7A8-495D-0384-2D067A8C52F1}"/>
              </a:ext>
            </a:extLst>
          </p:cNvPr>
          <p:cNvSpPr/>
          <p:nvPr/>
        </p:nvSpPr>
        <p:spPr>
          <a:xfrm>
            <a:off x="-185117" y="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理论背景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F74C383-0801-2F90-CF73-9187C702006A}"/>
              </a:ext>
            </a:extLst>
          </p:cNvPr>
          <p:cNvSpPr/>
          <p:nvPr/>
        </p:nvSpPr>
        <p:spPr>
          <a:xfrm>
            <a:off x="-185117" y="835714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条目开发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F766993-6BD0-D3DC-6982-F097196784E5}"/>
              </a:ext>
            </a:extLst>
          </p:cNvPr>
          <p:cNvSpPr/>
          <p:nvPr/>
        </p:nvSpPr>
        <p:spPr>
          <a:xfrm>
            <a:off x="-185117" y="1671428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预测试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5C55213-A339-C163-0024-DFF1992DB8FE}"/>
              </a:ext>
            </a:extLst>
          </p:cNvPr>
          <p:cNvSpPr/>
          <p:nvPr/>
        </p:nvSpPr>
        <p:spPr>
          <a:xfrm>
            <a:off x="-185117" y="585000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4F42957-67EC-A46C-47A5-F9E4C34A087B}"/>
              </a:ext>
            </a:extLst>
          </p:cNvPr>
          <p:cNvSpPr/>
          <p:nvPr/>
        </p:nvSpPr>
        <p:spPr>
          <a:xfrm>
            <a:off x="-185116" y="5014284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DF85CEB-4D85-25C1-CFCD-5C32604B82E8}"/>
              </a:ext>
            </a:extLst>
          </p:cNvPr>
          <p:cNvSpPr/>
          <p:nvPr/>
        </p:nvSpPr>
        <p:spPr>
          <a:xfrm>
            <a:off x="-185117" y="417857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验证性因素分析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B3CF6DA-0703-6E72-D5A7-1FEF3F28CFA9}"/>
              </a:ext>
            </a:extLst>
          </p:cNvPr>
          <p:cNvSpPr/>
          <p:nvPr/>
        </p:nvSpPr>
        <p:spPr>
          <a:xfrm>
            <a:off x="-185117" y="2507142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项目分析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0FF7290-1DC0-402D-973D-17A2E00738B4}"/>
              </a:ext>
            </a:extLst>
          </p:cNvPr>
          <p:cNvSpPr/>
          <p:nvPr/>
        </p:nvSpPr>
        <p:spPr>
          <a:xfrm>
            <a:off x="-185118" y="3342856"/>
            <a:ext cx="2504771" cy="1008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探索性因素分析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4533C4B-5ADC-1E87-2961-F8C07F792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231" y="1734692"/>
            <a:ext cx="3142767" cy="19660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BD7C5A1-B2A9-D21B-6980-FCC173BC6320}"/>
              </a:ext>
            </a:extLst>
          </p:cNvPr>
          <p:cNvSpPr txBox="1"/>
          <p:nvPr/>
        </p:nvSpPr>
        <p:spPr>
          <a:xfrm>
            <a:off x="6193060" y="1852215"/>
            <a:ext cx="6201418" cy="135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spcBef>
                <a:spcPts val="1200"/>
              </a:spcBef>
            </a:pPr>
            <a:r>
              <a:rPr lang="en-US" altLang="zh-CN" dirty="0"/>
              <a:t>16</a:t>
            </a:r>
            <a:r>
              <a:rPr lang="zh-CN" altLang="en-US" dirty="0"/>
              <a:t>个条目，公因子方差提取值均大于</a:t>
            </a:r>
            <a:r>
              <a:rPr lang="en-US" altLang="zh-CN" dirty="0"/>
              <a:t>0.4</a:t>
            </a:r>
          </a:p>
          <a:p>
            <a:pPr>
              <a:lnSpc>
                <a:spcPct val="2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个因子，累计方差贡献率</a:t>
            </a:r>
            <a:r>
              <a:rPr lang="en-US" altLang="zh-CN" dirty="0"/>
              <a:t>51.36%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2976AB8-192C-A885-D993-4B9E1D1BD96C}"/>
              </a:ext>
            </a:extLst>
          </p:cNvPr>
          <p:cNvSpPr txBox="1"/>
          <p:nvPr/>
        </p:nvSpPr>
        <p:spPr>
          <a:xfrm>
            <a:off x="2588551" y="891680"/>
            <a:ext cx="6411400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3200" b="1" dirty="0"/>
              <a:t>结果</a:t>
            </a:r>
          </a:p>
          <a:p>
            <a:pPr marL="205200"/>
            <a:endParaRPr lang="en-US" altLang="zh-CN" sz="2800" b="1" dirty="0"/>
          </a:p>
          <a:p>
            <a:pPr marL="914400" lvl="1" indent="-252000">
              <a:buFont typeface="Arial" panose="020B0604020202020204" pitchFamily="34" charset="0"/>
              <a:buChar char="•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31436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1C0BE85-904D-153C-107A-0D74B0A9E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231" y="4005737"/>
            <a:ext cx="6985359" cy="16256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053D1FD-F7A8-495D-0384-2D067A8C52F1}"/>
              </a:ext>
            </a:extLst>
          </p:cNvPr>
          <p:cNvSpPr/>
          <p:nvPr/>
        </p:nvSpPr>
        <p:spPr>
          <a:xfrm>
            <a:off x="-185117" y="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理论背景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F74C383-0801-2F90-CF73-9187C702006A}"/>
              </a:ext>
            </a:extLst>
          </p:cNvPr>
          <p:cNvSpPr/>
          <p:nvPr/>
        </p:nvSpPr>
        <p:spPr>
          <a:xfrm>
            <a:off x="-185117" y="835714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条目开发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F766993-6BD0-D3DC-6982-F097196784E5}"/>
              </a:ext>
            </a:extLst>
          </p:cNvPr>
          <p:cNvSpPr/>
          <p:nvPr/>
        </p:nvSpPr>
        <p:spPr>
          <a:xfrm>
            <a:off x="-185117" y="1671428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预测试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5C55213-A339-C163-0024-DFF1992DB8FE}"/>
              </a:ext>
            </a:extLst>
          </p:cNvPr>
          <p:cNvSpPr/>
          <p:nvPr/>
        </p:nvSpPr>
        <p:spPr>
          <a:xfrm>
            <a:off x="-185117" y="585000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4F42957-67EC-A46C-47A5-F9E4C34A087B}"/>
              </a:ext>
            </a:extLst>
          </p:cNvPr>
          <p:cNvSpPr/>
          <p:nvPr/>
        </p:nvSpPr>
        <p:spPr>
          <a:xfrm>
            <a:off x="-185116" y="5014284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DF85CEB-4D85-25C1-CFCD-5C32604B82E8}"/>
              </a:ext>
            </a:extLst>
          </p:cNvPr>
          <p:cNvSpPr/>
          <p:nvPr/>
        </p:nvSpPr>
        <p:spPr>
          <a:xfrm>
            <a:off x="-185117" y="417857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验证性因素分析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B3CF6DA-0703-6E72-D5A7-1FEF3F28CFA9}"/>
              </a:ext>
            </a:extLst>
          </p:cNvPr>
          <p:cNvSpPr/>
          <p:nvPr/>
        </p:nvSpPr>
        <p:spPr>
          <a:xfrm>
            <a:off x="-185117" y="2507142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项目分析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80FF7290-1DC0-402D-973D-17A2E00738B4}"/>
              </a:ext>
            </a:extLst>
          </p:cNvPr>
          <p:cNvSpPr/>
          <p:nvPr/>
        </p:nvSpPr>
        <p:spPr>
          <a:xfrm>
            <a:off x="-185118" y="3342856"/>
            <a:ext cx="2504771" cy="1008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探索性因素分析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34533C4B-5ADC-1E87-2961-F8C07F792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231" y="1734692"/>
            <a:ext cx="3142767" cy="19660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BD7C5A1-B2A9-D21B-6980-FCC173BC6320}"/>
              </a:ext>
            </a:extLst>
          </p:cNvPr>
          <p:cNvSpPr txBox="1"/>
          <p:nvPr/>
        </p:nvSpPr>
        <p:spPr>
          <a:xfrm>
            <a:off x="6193060" y="1852215"/>
            <a:ext cx="6201418" cy="1358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spcBef>
                <a:spcPts val="1200"/>
              </a:spcBef>
            </a:pPr>
            <a:r>
              <a:rPr lang="en-US" altLang="zh-CN" dirty="0"/>
              <a:t>16</a:t>
            </a:r>
            <a:r>
              <a:rPr lang="zh-CN" altLang="en-US" dirty="0"/>
              <a:t>个条目，公因子方差提取值均大于</a:t>
            </a:r>
            <a:r>
              <a:rPr lang="en-US" altLang="zh-CN" dirty="0"/>
              <a:t>0.4</a:t>
            </a:r>
          </a:p>
          <a:p>
            <a:pPr>
              <a:lnSpc>
                <a:spcPct val="250000"/>
              </a:lnSpc>
            </a:pPr>
            <a:r>
              <a:rPr lang="en-US" altLang="zh-CN" dirty="0"/>
              <a:t>4</a:t>
            </a:r>
            <a:r>
              <a:rPr lang="zh-CN" altLang="en-US" dirty="0"/>
              <a:t>个因子，累计方差贡献率</a:t>
            </a:r>
            <a:r>
              <a:rPr lang="en-US" altLang="zh-CN" dirty="0"/>
              <a:t>51.36%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C55E21-0512-7EF7-E320-C57ADE773F1A}"/>
              </a:ext>
            </a:extLst>
          </p:cNvPr>
          <p:cNvSpPr txBox="1"/>
          <p:nvPr/>
        </p:nvSpPr>
        <p:spPr>
          <a:xfrm>
            <a:off x="2588551" y="891680"/>
            <a:ext cx="6411400" cy="144655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3200" b="1" dirty="0"/>
              <a:t>结果</a:t>
            </a:r>
          </a:p>
          <a:p>
            <a:pPr marL="205200"/>
            <a:endParaRPr lang="en-US" altLang="zh-CN" sz="2800" b="1" dirty="0"/>
          </a:p>
          <a:p>
            <a:pPr marL="914400" lvl="1" indent="-252000">
              <a:buFont typeface="Arial" panose="020B0604020202020204" pitchFamily="34" charset="0"/>
              <a:buChar char="•"/>
            </a:pP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51199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F2F8241B-711D-9BC8-4F3E-D64DC5F8686F}"/>
              </a:ext>
            </a:extLst>
          </p:cNvPr>
          <p:cNvSpPr txBox="1"/>
          <p:nvPr/>
        </p:nvSpPr>
        <p:spPr>
          <a:xfrm>
            <a:off x="2594672" y="2051891"/>
            <a:ext cx="77332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方法</a:t>
            </a:r>
            <a:endParaRPr lang="en-US" altLang="zh-CN" sz="28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DE0773-3774-3E91-7879-75D54B18A602}"/>
              </a:ext>
            </a:extLst>
          </p:cNvPr>
          <p:cNvSpPr txBox="1"/>
          <p:nvPr/>
        </p:nvSpPr>
        <p:spPr>
          <a:xfrm>
            <a:off x="2594672" y="530295"/>
            <a:ext cx="312548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被试量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E0A85D4-9042-EBAB-6263-387DF25CAE0A}"/>
              </a:ext>
            </a:extLst>
          </p:cNvPr>
          <p:cNvSpPr txBox="1"/>
          <p:nvPr/>
        </p:nvSpPr>
        <p:spPr>
          <a:xfrm>
            <a:off x="3055311" y="1130459"/>
            <a:ext cx="8054993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b="1" i="1" dirty="0"/>
              <a:t>N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 = 253</a:t>
            </a:r>
            <a:r>
              <a:rPr lang="zh-CN" altLang="en-US" dirty="0"/>
              <a:t>，</a:t>
            </a:r>
            <a:r>
              <a:rPr lang="en-US" altLang="zh-CN" b="1" i="1" dirty="0"/>
              <a:t> N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= 250</a:t>
            </a:r>
            <a:r>
              <a:rPr lang="zh-CN" altLang="en-US" dirty="0"/>
              <a:t>，跨场景通用性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899764-2FAC-1333-F13E-C13D9B2AD5A7}"/>
              </a:ext>
            </a:extLst>
          </p:cNvPr>
          <p:cNvSpPr txBox="1"/>
          <p:nvPr/>
        </p:nvSpPr>
        <p:spPr>
          <a:xfrm>
            <a:off x="3055311" y="2686835"/>
            <a:ext cx="6203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对角加权最小二乘法</a:t>
            </a:r>
            <a:endParaRPr lang="en-US" altLang="zh-CN" b="1" dirty="0"/>
          </a:p>
          <a:p>
            <a:r>
              <a:rPr lang="zh-CN" altLang="en-US" dirty="0"/>
              <a:t>该方法的核心在于调整方差和均值以获取更准确的模型估计</a:t>
            </a:r>
            <a:endParaRPr lang="en-US" altLang="zh-CN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41CA4C1-67D8-7A1A-A3CA-79D1DA5DA8F5}"/>
              </a:ext>
            </a:extLst>
          </p:cNvPr>
          <p:cNvSpPr/>
          <p:nvPr/>
        </p:nvSpPr>
        <p:spPr>
          <a:xfrm>
            <a:off x="-185117" y="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理论背景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AF1A16AA-5795-A134-EA02-547CF720F898}"/>
              </a:ext>
            </a:extLst>
          </p:cNvPr>
          <p:cNvSpPr/>
          <p:nvPr/>
        </p:nvSpPr>
        <p:spPr>
          <a:xfrm>
            <a:off x="-185117" y="835714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条目开发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7660705-61AA-7BDD-D247-C81EB5A152E2}"/>
              </a:ext>
            </a:extLst>
          </p:cNvPr>
          <p:cNvSpPr/>
          <p:nvPr/>
        </p:nvSpPr>
        <p:spPr>
          <a:xfrm>
            <a:off x="-185117" y="1671428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预测试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ACB84D6-94DA-8905-B3D3-D9E5F6CA83A4}"/>
              </a:ext>
            </a:extLst>
          </p:cNvPr>
          <p:cNvSpPr/>
          <p:nvPr/>
        </p:nvSpPr>
        <p:spPr>
          <a:xfrm>
            <a:off x="-185117" y="585000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BC3365B-8724-DFE1-7044-D615032FD5E5}"/>
              </a:ext>
            </a:extLst>
          </p:cNvPr>
          <p:cNvSpPr/>
          <p:nvPr/>
        </p:nvSpPr>
        <p:spPr>
          <a:xfrm>
            <a:off x="-185116" y="5014284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F707F43-AF51-8440-E2A9-5BF8A274467C}"/>
              </a:ext>
            </a:extLst>
          </p:cNvPr>
          <p:cNvSpPr/>
          <p:nvPr/>
        </p:nvSpPr>
        <p:spPr>
          <a:xfrm>
            <a:off x="-185117" y="2507142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项目分析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6B211C9-D467-EF38-5F5A-6AD985EFF1C9}"/>
              </a:ext>
            </a:extLst>
          </p:cNvPr>
          <p:cNvSpPr/>
          <p:nvPr/>
        </p:nvSpPr>
        <p:spPr>
          <a:xfrm>
            <a:off x="-185118" y="3342856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探索性因素分析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0DA8F5D-6D3F-2ACE-D4E9-4EE670FCFC7F}"/>
              </a:ext>
            </a:extLst>
          </p:cNvPr>
          <p:cNvSpPr/>
          <p:nvPr/>
        </p:nvSpPr>
        <p:spPr>
          <a:xfrm>
            <a:off x="-185117" y="4178570"/>
            <a:ext cx="2504770" cy="1008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验证性因素分析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41EC746-29A9-9865-609C-CE794E039253}"/>
              </a:ext>
            </a:extLst>
          </p:cNvPr>
          <p:cNvSpPr txBox="1"/>
          <p:nvPr/>
        </p:nvSpPr>
        <p:spPr>
          <a:xfrm>
            <a:off x="2594672" y="3647946"/>
            <a:ext cx="77332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en-US" altLang="zh-CN" sz="2800" b="1" dirty="0"/>
              <a:t>CFA</a:t>
            </a:r>
            <a:r>
              <a:rPr lang="zh-CN" altLang="en-US" sz="2800" b="1" dirty="0"/>
              <a:t>结果</a:t>
            </a:r>
            <a:endParaRPr lang="en-US" altLang="zh-CN" sz="28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BBB1638-1CD5-0D5E-0815-69532CE2F006}"/>
              </a:ext>
            </a:extLst>
          </p:cNvPr>
          <p:cNvSpPr txBox="1"/>
          <p:nvPr/>
        </p:nvSpPr>
        <p:spPr>
          <a:xfrm>
            <a:off x="3055311" y="4282890"/>
            <a:ext cx="6203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删除了一个条目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6211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424426E1-90F6-6610-5A40-DABA8327E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789" y="1330895"/>
            <a:ext cx="7820960" cy="3479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6930D7BE-4EC6-8A88-EE44-E8DB3A7CC6C3}"/>
              </a:ext>
            </a:extLst>
          </p:cNvPr>
          <p:cNvSpPr txBox="1"/>
          <p:nvPr/>
        </p:nvSpPr>
        <p:spPr>
          <a:xfrm>
            <a:off x="2594672" y="460340"/>
            <a:ext cx="312548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结果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场景</a:t>
            </a:r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36D653B-5E40-2801-80FC-C4FFB5387A36}"/>
              </a:ext>
            </a:extLst>
          </p:cNvPr>
          <p:cNvSpPr/>
          <p:nvPr/>
        </p:nvSpPr>
        <p:spPr>
          <a:xfrm>
            <a:off x="-185117" y="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理论背景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269BB84-1785-A1FE-AD2D-5333EC796339}"/>
              </a:ext>
            </a:extLst>
          </p:cNvPr>
          <p:cNvSpPr/>
          <p:nvPr/>
        </p:nvSpPr>
        <p:spPr>
          <a:xfrm>
            <a:off x="-185117" y="835714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条目开发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D7AE30A-9CE2-B540-C4CD-46F757B90F24}"/>
              </a:ext>
            </a:extLst>
          </p:cNvPr>
          <p:cNvSpPr/>
          <p:nvPr/>
        </p:nvSpPr>
        <p:spPr>
          <a:xfrm>
            <a:off x="-185117" y="1671428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预测试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0D0F023-68D6-8383-45A0-4F9DF88BB919}"/>
              </a:ext>
            </a:extLst>
          </p:cNvPr>
          <p:cNvSpPr/>
          <p:nvPr/>
        </p:nvSpPr>
        <p:spPr>
          <a:xfrm>
            <a:off x="-185117" y="585000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7BC2EE3-9E82-5F39-A04D-D3E1A1576C2F}"/>
              </a:ext>
            </a:extLst>
          </p:cNvPr>
          <p:cNvSpPr/>
          <p:nvPr/>
        </p:nvSpPr>
        <p:spPr>
          <a:xfrm>
            <a:off x="-185116" y="5014284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7222F60-FB42-25FE-0D5A-F4AB709C9BCD}"/>
              </a:ext>
            </a:extLst>
          </p:cNvPr>
          <p:cNvSpPr/>
          <p:nvPr/>
        </p:nvSpPr>
        <p:spPr>
          <a:xfrm>
            <a:off x="-185117" y="2507142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项目分析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7D51978-0793-E737-F508-FA27F70DF379}"/>
              </a:ext>
            </a:extLst>
          </p:cNvPr>
          <p:cNvSpPr/>
          <p:nvPr/>
        </p:nvSpPr>
        <p:spPr>
          <a:xfrm>
            <a:off x="-185118" y="3342856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探索性因素分析</a:t>
            </a:r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A030E5F-85F0-C7B1-D0DA-523FA52752B8}"/>
              </a:ext>
            </a:extLst>
          </p:cNvPr>
          <p:cNvSpPr/>
          <p:nvPr/>
        </p:nvSpPr>
        <p:spPr>
          <a:xfrm>
            <a:off x="-185117" y="4178570"/>
            <a:ext cx="2504770" cy="1008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验证性因素分析</a:t>
            </a:r>
          </a:p>
        </p:txBody>
      </p:sp>
    </p:spTree>
    <p:extLst>
      <p:ext uri="{BB962C8B-B14F-4D97-AF65-F5344CB8AC3E}">
        <p14:creationId xmlns:p14="http://schemas.microsoft.com/office/powerpoint/2010/main" val="3875915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C65615C-EFBC-1245-7296-8CB7F6558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99" y="1034528"/>
            <a:ext cx="5006895" cy="5352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B489B6-D570-0F4B-44DC-6DDF9958B681}"/>
              </a:ext>
            </a:extLst>
          </p:cNvPr>
          <p:cNvSpPr txBox="1"/>
          <p:nvPr/>
        </p:nvSpPr>
        <p:spPr>
          <a:xfrm>
            <a:off x="2594672" y="460340"/>
            <a:ext cx="312548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结果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场景</a:t>
            </a:r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F91DCEC-6C8B-7A9B-61C2-45A68DDBCCB5}"/>
              </a:ext>
            </a:extLst>
          </p:cNvPr>
          <p:cNvSpPr/>
          <p:nvPr/>
        </p:nvSpPr>
        <p:spPr>
          <a:xfrm>
            <a:off x="-185117" y="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理论背景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CCC453A-EA26-6322-441D-6C801C637949}"/>
              </a:ext>
            </a:extLst>
          </p:cNvPr>
          <p:cNvSpPr/>
          <p:nvPr/>
        </p:nvSpPr>
        <p:spPr>
          <a:xfrm>
            <a:off x="-185117" y="835714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条目开发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E57C2AE-8D18-DCC5-80B1-831EFF1DF4AB}"/>
              </a:ext>
            </a:extLst>
          </p:cNvPr>
          <p:cNvSpPr/>
          <p:nvPr/>
        </p:nvSpPr>
        <p:spPr>
          <a:xfrm>
            <a:off x="-185117" y="1671428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预测试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5983F256-5332-6920-0F5D-718E29147C77}"/>
              </a:ext>
            </a:extLst>
          </p:cNvPr>
          <p:cNvSpPr/>
          <p:nvPr/>
        </p:nvSpPr>
        <p:spPr>
          <a:xfrm>
            <a:off x="-185117" y="585000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9216F8C4-57C2-B2E5-D0C0-5F253D583C98}"/>
              </a:ext>
            </a:extLst>
          </p:cNvPr>
          <p:cNvSpPr/>
          <p:nvPr/>
        </p:nvSpPr>
        <p:spPr>
          <a:xfrm>
            <a:off x="-185116" y="5014284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4470CAD-64C3-A7A3-5F9A-0244A9B0959F}"/>
              </a:ext>
            </a:extLst>
          </p:cNvPr>
          <p:cNvSpPr/>
          <p:nvPr/>
        </p:nvSpPr>
        <p:spPr>
          <a:xfrm>
            <a:off x="-185117" y="2507142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项目分析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706109F-F156-DED7-A680-41426023A719}"/>
              </a:ext>
            </a:extLst>
          </p:cNvPr>
          <p:cNvSpPr/>
          <p:nvPr/>
        </p:nvSpPr>
        <p:spPr>
          <a:xfrm>
            <a:off x="-185118" y="3342856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探索性因素分析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A1DD894-E9F1-82EB-3547-0E8105E89FEC}"/>
              </a:ext>
            </a:extLst>
          </p:cNvPr>
          <p:cNvSpPr/>
          <p:nvPr/>
        </p:nvSpPr>
        <p:spPr>
          <a:xfrm>
            <a:off x="-185117" y="4178570"/>
            <a:ext cx="2504770" cy="1008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验证性因素分析</a:t>
            </a:r>
          </a:p>
        </p:txBody>
      </p:sp>
    </p:spTree>
    <p:extLst>
      <p:ext uri="{BB962C8B-B14F-4D97-AF65-F5344CB8AC3E}">
        <p14:creationId xmlns:p14="http://schemas.microsoft.com/office/powerpoint/2010/main" val="119520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7B489B6-D570-0F4B-44DC-6DDF9958B681}"/>
              </a:ext>
            </a:extLst>
          </p:cNvPr>
          <p:cNvSpPr txBox="1"/>
          <p:nvPr/>
        </p:nvSpPr>
        <p:spPr>
          <a:xfrm>
            <a:off x="2594672" y="460340"/>
            <a:ext cx="312548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结果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场景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A4E5455-CAF2-2CB1-F907-3E82822D5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6" b="2722"/>
          <a:stretch/>
        </p:blipFill>
        <p:spPr>
          <a:xfrm>
            <a:off x="2981577" y="1336735"/>
            <a:ext cx="7878049" cy="34356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0DB21B5-1AF1-CFE7-DE8C-16BC45D73D2A}"/>
              </a:ext>
            </a:extLst>
          </p:cNvPr>
          <p:cNvSpPr/>
          <p:nvPr/>
        </p:nvSpPr>
        <p:spPr>
          <a:xfrm>
            <a:off x="-185117" y="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理论背景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FDFF7055-721B-6FFC-7AC9-6992D63206DD}"/>
              </a:ext>
            </a:extLst>
          </p:cNvPr>
          <p:cNvSpPr/>
          <p:nvPr/>
        </p:nvSpPr>
        <p:spPr>
          <a:xfrm>
            <a:off x="-185117" y="835714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条目开发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A3546CF-E1B6-E3DC-36DB-5AB696D44032}"/>
              </a:ext>
            </a:extLst>
          </p:cNvPr>
          <p:cNvSpPr/>
          <p:nvPr/>
        </p:nvSpPr>
        <p:spPr>
          <a:xfrm>
            <a:off x="-185117" y="1671428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预测试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068412B-7DAD-DAF9-A18A-43DF3D3D6B97}"/>
              </a:ext>
            </a:extLst>
          </p:cNvPr>
          <p:cNvSpPr/>
          <p:nvPr/>
        </p:nvSpPr>
        <p:spPr>
          <a:xfrm>
            <a:off x="-185117" y="585000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8B5C038-62EA-1374-F8B1-FB55D721F315}"/>
              </a:ext>
            </a:extLst>
          </p:cNvPr>
          <p:cNvSpPr/>
          <p:nvPr/>
        </p:nvSpPr>
        <p:spPr>
          <a:xfrm>
            <a:off x="-185116" y="5014284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F17C41A-210A-C692-ECF9-5B70492B86A0}"/>
              </a:ext>
            </a:extLst>
          </p:cNvPr>
          <p:cNvSpPr/>
          <p:nvPr/>
        </p:nvSpPr>
        <p:spPr>
          <a:xfrm>
            <a:off x="-185117" y="2507142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项目分析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E46A345-A039-2237-A2B7-6DC2F11EB3C7}"/>
              </a:ext>
            </a:extLst>
          </p:cNvPr>
          <p:cNvSpPr/>
          <p:nvPr/>
        </p:nvSpPr>
        <p:spPr>
          <a:xfrm>
            <a:off x="-185118" y="3342856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探索性因素分析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836EF13-2E34-1D86-4867-3B128198F57C}"/>
              </a:ext>
            </a:extLst>
          </p:cNvPr>
          <p:cNvSpPr/>
          <p:nvPr/>
        </p:nvSpPr>
        <p:spPr>
          <a:xfrm>
            <a:off x="-185117" y="4178570"/>
            <a:ext cx="2504770" cy="1008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验证性因素分析</a:t>
            </a:r>
          </a:p>
        </p:txBody>
      </p:sp>
    </p:spTree>
    <p:extLst>
      <p:ext uri="{BB962C8B-B14F-4D97-AF65-F5344CB8AC3E}">
        <p14:creationId xmlns:p14="http://schemas.microsoft.com/office/powerpoint/2010/main" val="10476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 83"/>
          <p:cNvSpPr txBox="1"/>
          <p:nvPr/>
        </p:nvSpPr>
        <p:spPr>
          <a:xfrm>
            <a:off x="2594673" y="680291"/>
            <a:ext cx="214799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95">
              <a:buFont typeface="Arial" panose="020B0604020202020204" pitchFamily="34" charset="0"/>
              <a:buChar char="•"/>
            </a:pPr>
            <a:r>
              <a:rPr lang="zh-CN" altLang="en-US" sz="2800" b="1" dirty="0"/>
              <a:t>控制感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3055311" y="1203511"/>
            <a:ext cx="7896863" cy="808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dirty="0"/>
              <a:t>个体对其与环境互动的信念，具体为对</a:t>
            </a:r>
            <a:r>
              <a:rPr lang="zh-CN" altLang="en-US" sz="2000" b="1" dirty="0"/>
              <a:t>环境响应性</a:t>
            </a:r>
            <a:r>
              <a:rPr lang="zh-CN" altLang="en-US" dirty="0"/>
              <a:t>和</a:t>
            </a:r>
            <a:r>
              <a:rPr lang="zh-CN" altLang="en-US" sz="2000" b="1" dirty="0"/>
              <a:t>行动与结果因果关系</a:t>
            </a:r>
            <a:r>
              <a:rPr lang="zh-CN" altLang="en-US" dirty="0"/>
              <a:t>的认知（</a:t>
            </a:r>
            <a:r>
              <a:rPr lang="en-US" altLang="zh-CN" dirty="0"/>
              <a:t>Skinner, 1996</a:t>
            </a:r>
            <a:r>
              <a:rPr lang="zh-CN" altLang="en-US" dirty="0"/>
              <a:t>）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A205E16A-A4ED-06C8-3F93-BBAB7AEF1977}"/>
              </a:ext>
            </a:extLst>
          </p:cNvPr>
          <p:cNvSpPr/>
          <p:nvPr/>
        </p:nvSpPr>
        <p:spPr>
          <a:xfrm>
            <a:off x="-185117" y="585000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471078D4-7102-5D2E-DCB3-FBA6141C09DB}"/>
              </a:ext>
            </a:extLst>
          </p:cNvPr>
          <p:cNvSpPr/>
          <p:nvPr/>
        </p:nvSpPr>
        <p:spPr>
          <a:xfrm>
            <a:off x="-185116" y="5014284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53EB954F-F9C1-FD00-272E-F6E93675EA87}"/>
              </a:ext>
            </a:extLst>
          </p:cNvPr>
          <p:cNvSpPr/>
          <p:nvPr/>
        </p:nvSpPr>
        <p:spPr>
          <a:xfrm>
            <a:off x="-185117" y="417857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验证性因素分析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67AF83AD-969E-DA24-EBB2-8E00E8B7F2AB}"/>
              </a:ext>
            </a:extLst>
          </p:cNvPr>
          <p:cNvSpPr/>
          <p:nvPr/>
        </p:nvSpPr>
        <p:spPr>
          <a:xfrm>
            <a:off x="-185117" y="3342856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探索性因素分析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B7DE0D9B-DCFE-04C0-955E-CE5AC7496B8F}"/>
              </a:ext>
            </a:extLst>
          </p:cNvPr>
          <p:cNvSpPr/>
          <p:nvPr/>
        </p:nvSpPr>
        <p:spPr>
          <a:xfrm>
            <a:off x="-185117" y="2507142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项目分析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2D2CF390-D10C-CA01-7611-F756F7D506F1}"/>
              </a:ext>
            </a:extLst>
          </p:cNvPr>
          <p:cNvSpPr/>
          <p:nvPr/>
        </p:nvSpPr>
        <p:spPr>
          <a:xfrm>
            <a:off x="-185117" y="1671428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预测试</a:t>
            </a:r>
          </a:p>
        </p:txBody>
      </p:sp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5724DCE3-3AE4-E50F-E112-103291EB499D}"/>
              </a:ext>
            </a:extLst>
          </p:cNvPr>
          <p:cNvSpPr/>
          <p:nvPr/>
        </p:nvSpPr>
        <p:spPr>
          <a:xfrm>
            <a:off x="-185117" y="835714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条目开发</a:t>
            </a: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67DEAC99-E9F9-376E-3600-20A1FEE6F6AC}"/>
              </a:ext>
            </a:extLst>
          </p:cNvPr>
          <p:cNvSpPr/>
          <p:nvPr/>
        </p:nvSpPr>
        <p:spPr>
          <a:xfrm>
            <a:off x="-185118" y="0"/>
            <a:ext cx="2504985" cy="1008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理论背景</a:t>
            </a: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E7C03F62-2C38-DD7A-0B60-DD1039818EF1}"/>
              </a:ext>
            </a:extLst>
          </p:cNvPr>
          <p:cNvSpPr/>
          <p:nvPr/>
        </p:nvSpPr>
        <p:spPr>
          <a:xfrm>
            <a:off x="-185117" y="-1385631"/>
            <a:ext cx="2504985" cy="92068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过程总览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C65615C-EFBC-1245-7296-8CB7F6558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9217" y="1028265"/>
            <a:ext cx="4985258" cy="53525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B489B6-D570-0F4B-44DC-6DDF9958B681}"/>
              </a:ext>
            </a:extLst>
          </p:cNvPr>
          <p:cNvSpPr txBox="1"/>
          <p:nvPr/>
        </p:nvSpPr>
        <p:spPr>
          <a:xfrm>
            <a:off x="2594672" y="460340"/>
            <a:ext cx="312548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结果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场景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8DF7B8A-7B25-677E-7CE8-868B1D22E2DC}"/>
              </a:ext>
            </a:extLst>
          </p:cNvPr>
          <p:cNvSpPr/>
          <p:nvPr/>
        </p:nvSpPr>
        <p:spPr>
          <a:xfrm>
            <a:off x="-185117" y="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理论背景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E9510CC-719E-4FD1-DEAB-29C6C7F2BF80}"/>
              </a:ext>
            </a:extLst>
          </p:cNvPr>
          <p:cNvSpPr/>
          <p:nvPr/>
        </p:nvSpPr>
        <p:spPr>
          <a:xfrm>
            <a:off x="-185117" y="835714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条目开发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AC30CBF-9A05-13E8-A69E-88AA6C27FA13}"/>
              </a:ext>
            </a:extLst>
          </p:cNvPr>
          <p:cNvSpPr/>
          <p:nvPr/>
        </p:nvSpPr>
        <p:spPr>
          <a:xfrm>
            <a:off x="-185117" y="1671428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预测试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BD8B9E5-7DBB-E9BA-0A85-2A8EE5445831}"/>
              </a:ext>
            </a:extLst>
          </p:cNvPr>
          <p:cNvSpPr/>
          <p:nvPr/>
        </p:nvSpPr>
        <p:spPr>
          <a:xfrm>
            <a:off x="-185117" y="585000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2A61EA4-7069-9937-02DA-61A0CCCED0AE}"/>
              </a:ext>
            </a:extLst>
          </p:cNvPr>
          <p:cNvSpPr/>
          <p:nvPr/>
        </p:nvSpPr>
        <p:spPr>
          <a:xfrm>
            <a:off x="-185116" y="5014284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00BE21B-F5D7-88C6-9420-71A85F2A0B15}"/>
              </a:ext>
            </a:extLst>
          </p:cNvPr>
          <p:cNvSpPr/>
          <p:nvPr/>
        </p:nvSpPr>
        <p:spPr>
          <a:xfrm>
            <a:off x="-185117" y="2507142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项目分析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40601AD-0B22-BA7C-67DD-50A06AAB6DA5}"/>
              </a:ext>
            </a:extLst>
          </p:cNvPr>
          <p:cNvSpPr/>
          <p:nvPr/>
        </p:nvSpPr>
        <p:spPr>
          <a:xfrm>
            <a:off x="-185118" y="3342856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探索性因素分析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AD80AE0-8EF1-C670-F5B6-49CA24071ACE}"/>
              </a:ext>
            </a:extLst>
          </p:cNvPr>
          <p:cNvSpPr/>
          <p:nvPr/>
        </p:nvSpPr>
        <p:spPr>
          <a:xfrm>
            <a:off x="-185117" y="4178570"/>
            <a:ext cx="2504770" cy="1008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验证性因素分析</a:t>
            </a:r>
          </a:p>
        </p:txBody>
      </p:sp>
    </p:spTree>
    <p:extLst>
      <p:ext uri="{BB962C8B-B14F-4D97-AF65-F5344CB8AC3E}">
        <p14:creationId xmlns:p14="http://schemas.microsoft.com/office/powerpoint/2010/main" val="2078228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D7B489B6-D570-0F4B-44DC-6DDF9958B681}"/>
              </a:ext>
            </a:extLst>
          </p:cNvPr>
          <p:cNvSpPr txBox="1"/>
          <p:nvPr/>
        </p:nvSpPr>
        <p:spPr>
          <a:xfrm>
            <a:off x="2594672" y="460340"/>
            <a:ext cx="3125483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00">
              <a:buFont typeface="Arial" panose="020B0604020202020204" pitchFamily="34" charset="0"/>
              <a:buChar char="•"/>
            </a:pPr>
            <a:r>
              <a:rPr lang="zh-CN" altLang="en-US" sz="2800" b="1" dirty="0"/>
              <a:t>最终结果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605B5C6-2275-A548-9557-8E0B188E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614" y="1074577"/>
            <a:ext cx="6813900" cy="53977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5EAD660-87AF-303D-ED1D-00468C3AD67C}"/>
              </a:ext>
            </a:extLst>
          </p:cNvPr>
          <p:cNvSpPr/>
          <p:nvPr/>
        </p:nvSpPr>
        <p:spPr>
          <a:xfrm>
            <a:off x="-185117" y="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理论背景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DBF13674-FB92-1697-CA2A-31768DEECDE5}"/>
              </a:ext>
            </a:extLst>
          </p:cNvPr>
          <p:cNvSpPr/>
          <p:nvPr/>
        </p:nvSpPr>
        <p:spPr>
          <a:xfrm>
            <a:off x="-185117" y="835714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条目开发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9D75BD2-1DE9-A6E1-A9E1-2607AF9AD9C6}"/>
              </a:ext>
            </a:extLst>
          </p:cNvPr>
          <p:cNvSpPr/>
          <p:nvPr/>
        </p:nvSpPr>
        <p:spPr>
          <a:xfrm>
            <a:off x="-185117" y="1671428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预测试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38F2F27-064A-EBAF-FF87-5C142B086CFA}"/>
              </a:ext>
            </a:extLst>
          </p:cNvPr>
          <p:cNvSpPr/>
          <p:nvPr/>
        </p:nvSpPr>
        <p:spPr>
          <a:xfrm>
            <a:off x="-185117" y="585000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C2A93DA3-405C-B655-C20E-B8691D19A459}"/>
              </a:ext>
            </a:extLst>
          </p:cNvPr>
          <p:cNvSpPr/>
          <p:nvPr/>
        </p:nvSpPr>
        <p:spPr>
          <a:xfrm>
            <a:off x="-185116" y="5014284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84F46F8-6770-D7C3-8198-64402F2F6423}"/>
              </a:ext>
            </a:extLst>
          </p:cNvPr>
          <p:cNvSpPr/>
          <p:nvPr/>
        </p:nvSpPr>
        <p:spPr>
          <a:xfrm>
            <a:off x="-185117" y="2507142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项目分析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3B6529A-AA8B-8120-C1FA-B05F06454309}"/>
              </a:ext>
            </a:extLst>
          </p:cNvPr>
          <p:cNvSpPr/>
          <p:nvPr/>
        </p:nvSpPr>
        <p:spPr>
          <a:xfrm>
            <a:off x="-185118" y="3342856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探索性因素分析</a:t>
            </a:r>
            <a:endParaRPr lang="zh-CN" altLang="en-US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5B12375-6208-1853-2D62-E4A8F6914E41}"/>
              </a:ext>
            </a:extLst>
          </p:cNvPr>
          <p:cNvSpPr/>
          <p:nvPr/>
        </p:nvSpPr>
        <p:spPr>
          <a:xfrm>
            <a:off x="-185117" y="4178570"/>
            <a:ext cx="2504770" cy="1008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验证性因素分析</a:t>
            </a:r>
          </a:p>
        </p:txBody>
      </p:sp>
    </p:spTree>
    <p:extLst>
      <p:ext uri="{BB962C8B-B14F-4D97-AF65-F5344CB8AC3E}">
        <p14:creationId xmlns:p14="http://schemas.microsoft.com/office/powerpoint/2010/main" val="660510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94A58F0C-67CF-377B-F4C9-5E7B319340FF}"/>
              </a:ext>
            </a:extLst>
          </p:cNvPr>
          <p:cNvSpPr txBox="1"/>
          <p:nvPr/>
        </p:nvSpPr>
        <p:spPr>
          <a:xfrm>
            <a:off x="2705485" y="821533"/>
            <a:ext cx="8136688" cy="4192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总体标准化Cronbach</a:t>
            </a:r>
            <a:r>
              <a:rPr lang="en-US" altLang="zh-CN" sz="2400" b="1" dirty="0"/>
              <a:t>’</a:t>
            </a:r>
            <a:r>
              <a:rPr lang="zh-CN" altLang="en-US" sz="2400" b="1" dirty="0"/>
              <a:t>s α：0.769</a:t>
            </a:r>
            <a:endParaRPr lang="en-US" altLang="zh-CN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所有条目的Alpha.drop介于0.73到0.76之间</a:t>
            </a:r>
            <a:endParaRPr lang="en-US" altLang="zh-CN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量表拥有良好的</a:t>
            </a:r>
            <a:r>
              <a:rPr lang="zh-CN" altLang="en-US" sz="2000" u="sng" dirty="0"/>
              <a:t>内部一致性信度</a:t>
            </a:r>
            <a:endParaRPr lang="en-US" altLang="zh-CN" sz="2000" u="sng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区分度指数介于0.52到0.83之间，均满足大于0.4的标准</a:t>
            </a:r>
            <a:endParaRPr lang="en-US" altLang="zh-CN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说明量表各个条目在区分不同受测者的控制感水平方面表现出</a:t>
            </a:r>
            <a:r>
              <a:rPr lang="zh-CN" altLang="en-US" sz="2000" u="sng" dirty="0"/>
              <a:t>良好的效力</a:t>
            </a:r>
            <a:r>
              <a:rPr lang="zh-CN" altLang="en-US" sz="2000" dirty="0"/>
              <a:t>，确保了量表的测量结果具有可信度和实用价值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B0BFCDA3-6992-BF17-097B-0CE295CD0093}"/>
              </a:ext>
            </a:extLst>
          </p:cNvPr>
          <p:cNvSpPr/>
          <p:nvPr/>
        </p:nvSpPr>
        <p:spPr>
          <a:xfrm>
            <a:off x="-185117" y="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理论背景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D968ABB-28E9-DB65-A539-4FFE2BE60683}"/>
              </a:ext>
            </a:extLst>
          </p:cNvPr>
          <p:cNvSpPr/>
          <p:nvPr/>
        </p:nvSpPr>
        <p:spPr>
          <a:xfrm>
            <a:off x="-185117" y="835714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条目开发</a:t>
            </a:r>
            <a:endParaRPr lang="zh-CN" altLang="en-US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E17E69D-281B-EFA7-02C6-D2FED3115EE2}"/>
              </a:ext>
            </a:extLst>
          </p:cNvPr>
          <p:cNvSpPr/>
          <p:nvPr/>
        </p:nvSpPr>
        <p:spPr>
          <a:xfrm>
            <a:off x="-185117" y="1671428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预测试</a:t>
            </a:r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4D0BBFC-F687-141C-C5E3-F10F34EC47DE}"/>
              </a:ext>
            </a:extLst>
          </p:cNvPr>
          <p:cNvSpPr/>
          <p:nvPr/>
        </p:nvSpPr>
        <p:spPr>
          <a:xfrm>
            <a:off x="-185117" y="585000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E99975D-FE03-B687-1753-D900032E5F7E}"/>
              </a:ext>
            </a:extLst>
          </p:cNvPr>
          <p:cNvSpPr/>
          <p:nvPr/>
        </p:nvSpPr>
        <p:spPr>
          <a:xfrm>
            <a:off x="-185117" y="2507142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项目分析</a:t>
            </a:r>
            <a:endParaRPr lang="zh-CN" altLang="en-US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829C70D9-216B-067F-191D-260956F5FFA9}"/>
              </a:ext>
            </a:extLst>
          </p:cNvPr>
          <p:cNvSpPr/>
          <p:nvPr/>
        </p:nvSpPr>
        <p:spPr>
          <a:xfrm>
            <a:off x="-185118" y="3342856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探索性因素分析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FFF2B66-0CBB-65DE-77CA-44F35B46A4F5}"/>
              </a:ext>
            </a:extLst>
          </p:cNvPr>
          <p:cNvSpPr/>
          <p:nvPr/>
        </p:nvSpPr>
        <p:spPr>
          <a:xfrm>
            <a:off x="-185117" y="4178570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</a:t>
            </a:r>
            <a:r>
              <a:rPr lang="zh-CN" altLang="en-US"/>
              <a:t>性因素分析</a:t>
            </a:r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6F71580F-1F57-219F-BC9A-A9D54B0F444C}"/>
              </a:ext>
            </a:extLst>
          </p:cNvPr>
          <p:cNvSpPr/>
          <p:nvPr/>
        </p:nvSpPr>
        <p:spPr>
          <a:xfrm>
            <a:off x="-185117" y="5014284"/>
            <a:ext cx="2504769" cy="1008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量表测量学性能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1960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714DA5B-9714-5441-D058-9B5373E573D2}"/>
              </a:ext>
            </a:extLst>
          </p:cNvPr>
          <p:cNvSpPr txBox="1"/>
          <p:nvPr/>
        </p:nvSpPr>
        <p:spPr>
          <a:xfrm>
            <a:off x="2675873" y="504000"/>
            <a:ext cx="8754127" cy="5162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800"/>
              </a:spcAft>
            </a:pPr>
            <a:r>
              <a:rPr lang="zh-CN" altLang="zh-CN" sz="3600" b="1" kern="100" dirty="0">
                <a:effectLst/>
                <a:latin typeface="+mn-ea"/>
              </a:rPr>
              <a:t>控制感的心智结构</a:t>
            </a:r>
            <a:endParaRPr lang="zh-CN" altLang="zh-CN" sz="2800" kern="100" dirty="0">
              <a:effectLst/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b="1" kern="100" dirty="0">
                <a:effectLst/>
                <a:latin typeface="+mn-ea"/>
              </a:rPr>
              <a:t>行动自主性（</a:t>
            </a:r>
            <a:r>
              <a:rPr lang="en-US" altLang="zh-CN" sz="2400" b="1" kern="100" dirty="0">
                <a:effectLst/>
                <a:latin typeface="+mn-ea"/>
              </a:rPr>
              <a:t>5</a:t>
            </a:r>
            <a:r>
              <a:rPr lang="zh-CN" altLang="zh-CN" sz="2400" b="1" kern="100" dirty="0">
                <a:effectLst/>
                <a:latin typeface="+mn-ea"/>
              </a:rPr>
              <a:t>）</a:t>
            </a:r>
            <a:endParaRPr lang="en-US" altLang="zh-CN" sz="2400" b="1" kern="100" dirty="0">
              <a:effectLst/>
              <a:latin typeface="+mn-ea"/>
            </a:endParaRPr>
          </a:p>
          <a:p>
            <a:pPr marL="288000" indent="-457200"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+mn-ea"/>
              </a:rPr>
              <a:t>     </a:t>
            </a:r>
            <a:r>
              <a:rPr lang="zh-CN" altLang="zh-CN" kern="100" dirty="0">
                <a:effectLst/>
                <a:latin typeface="+mn-ea"/>
              </a:rPr>
              <a:t>基于个人意愿自主决策和行动的能力</a:t>
            </a:r>
            <a:r>
              <a:rPr lang="en-US" altLang="zh-CN" sz="2000" kern="100" dirty="0">
                <a:effectLst/>
                <a:latin typeface="+mn-ea"/>
              </a:rPr>
              <a:t>  </a:t>
            </a:r>
            <a:endParaRPr lang="zh-CN" altLang="zh-CN" sz="2000" kern="100" dirty="0">
              <a:effectLst/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b="1" kern="100" dirty="0">
                <a:effectLst/>
                <a:latin typeface="+mn-ea"/>
              </a:rPr>
              <a:t>控制胜任力（</a:t>
            </a:r>
            <a:r>
              <a:rPr lang="en-US" altLang="zh-CN" sz="2400" b="1" kern="100" dirty="0">
                <a:effectLst/>
                <a:latin typeface="+mn-ea"/>
              </a:rPr>
              <a:t>3</a:t>
            </a:r>
            <a:r>
              <a:rPr lang="zh-CN" altLang="zh-CN" sz="2400" b="1" kern="100" dirty="0">
                <a:effectLst/>
                <a:latin typeface="+mn-ea"/>
              </a:rPr>
              <a:t>）</a:t>
            </a:r>
            <a:endParaRPr lang="en-US" altLang="zh-CN" sz="2400" b="1" kern="100" dirty="0">
              <a:effectLst/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latin typeface="+mn-ea"/>
              </a:rPr>
              <a:t>     </a:t>
            </a:r>
            <a:r>
              <a:rPr lang="zh-CN" altLang="zh-CN" kern="100" dirty="0">
                <a:effectLst/>
                <a:latin typeface="+mn-ea"/>
              </a:rPr>
              <a:t>对事件和智能体队友实现有效控制的能力</a:t>
            </a:r>
            <a:endParaRPr lang="zh-CN" altLang="zh-CN" sz="2000" kern="100" dirty="0">
              <a:effectLst/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b="1" kern="100" dirty="0">
                <a:effectLst/>
                <a:latin typeface="+mn-ea"/>
              </a:rPr>
              <a:t>首要控制策略（</a:t>
            </a:r>
            <a:r>
              <a:rPr lang="en-US" altLang="zh-CN" sz="2400" b="1" kern="100" dirty="0">
                <a:effectLst/>
                <a:latin typeface="+mn-ea"/>
              </a:rPr>
              <a:t>4</a:t>
            </a:r>
            <a:r>
              <a:rPr lang="zh-CN" altLang="zh-CN" sz="2400" b="1" kern="100" dirty="0">
                <a:effectLst/>
                <a:latin typeface="+mn-ea"/>
              </a:rPr>
              <a:t>）</a:t>
            </a:r>
            <a:endParaRPr lang="en-US" altLang="zh-CN" sz="2400" b="1" kern="100" dirty="0">
              <a:effectLst/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latin typeface="+mn-ea"/>
              </a:rPr>
              <a:t>    </a:t>
            </a:r>
            <a:r>
              <a:rPr lang="zh-CN" altLang="zh-CN" kern="100" dirty="0">
                <a:effectLst/>
                <a:latin typeface="+mn-ea"/>
              </a:rPr>
              <a:t>个体采用直接的外部和内部努力策略以实现实际控制</a:t>
            </a:r>
            <a:endParaRPr lang="zh-CN" altLang="zh-CN" sz="2000" kern="100" dirty="0">
              <a:effectLst/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400" b="1" kern="100" dirty="0">
                <a:effectLst/>
                <a:latin typeface="+mn-ea"/>
              </a:rPr>
              <a:t>补偿控制策略（</a:t>
            </a:r>
            <a:r>
              <a:rPr lang="en-US" altLang="zh-CN" sz="2400" b="1" kern="100" dirty="0">
                <a:effectLst/>
                <a:latin typeface="+mn-ea"/>
              </a:rPr>
              <a:t>4</a:t>
            </a:r>
            <a:r>
              <a:rPr lang="zh-CN" altLang="zh-CN" sz="2400" b="1" kern="100" dirty="0">
                <a:effectLst/>
                <a:latin typeface="+mn-ea"/>
              </a:rPr>
              <a:t>）</a:t>
            </a:r>
            <a:endParaRPr lang="en-US" altLang="zh-CN" sz="2400" b="1" kern="100" dirty="0">
              <a:effectLst/>
              <a:latin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kern="100" dirty="0">
                <a:latin typeface="+mn-ea"/>
              </a:rPr>
              <a:t>    </a:t>
            </a:r>
            <a:r>
              <a:rPr lang="zh-CN" altLang="zh-CN" kern="100" dirty="0">
                <a:effectLst/>
                <a:latin typeface="+mn-ea"/>
              </a:rPr>
              <a:t>个体并未实际控制或难以实现实际控制时所采用的补偿策略</a:t>
            </a:r>
            <a:endParaRPr lang="zh-CN" altLang="zh-CN" sz="2000" kern="100" dirty="0">
              <a:effectLst/>
              <a:latin typeface="+mn-ea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A76C61A-70CA-C08B-7972-32D5E3E25FB8}"/>
              </a:ext>
            </a:extLst>
          </p:cNvPr>
          <p:cNvSpPr/>
          <p:nvPr/>
        </p:nvSpPr>
        <p:spPr>
          <a:xfrm>
            <a:off x="-185117" y="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理论背景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34D7E36-F1A2-510B-FC06-45360E498E77}"/>
              </a:ext>
            </a:extLst>
          </p:cNvPr>
          <p:cNvSpPr/>
          <p:nvPr/>
        </p:nvSpPr>
        <p:spPr>
          <a:xfrm>
            <a:off x="-185117" y="835714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条目开发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52643C8-000E-012A-657C-CE5BFC636E8E}"/>
              </a:ext>
            </a:extLst>
          </p:cNvPr>
          <p:cNvSpPr/>
          <p:nvPr/>
        </p:nvSpPr>
        <p:spPr>
          <a:xfrm>
            <a:off x="-185117" y="1671428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预测试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B749B82-E17C-7F5B-D62D-A58785BCC089}"/>
              </a:ext>
            </a:extLst>
          </p:cNvPr>
          <p:cNvSpPr/>
          <p:nvPr/>
        </p:nvSpPr>
        <p:spPr>
          <a:xfrm>
            <a:off x="-185117" y="2507142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项目分析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C54AFC1-D6AD-7CFB-4CD8-3D424B439934}"/>
              </a:ext>
            </a:extLst>
          </p:cNvPr>
          <p:cNvSpPr/>
          <p:nvPr/>
        </p:nvSpPr>
        <p:spPr>
          <a:xfrm>
            <a:off x="-185118" y="3342856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探索性因素分析</a:t>
            </a:r>
            <a:endParaRPr lang="zh-CN" altLang="en-US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6BA99BD-8999-9E9E-FAB5-7923EBA08DB2}"/>
              </a:ext>
            </a:extLst>
          </p:cNvPr>
          <p:cNvSpPr/>
          <p:nvPr/>
        </p:nvSpPr>
        <p:spPr>
          <a:xfrm>
            <a:off x="-185117" y="4178570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</a:t>
            </a:r>
            <a:r>
              <a:rPr lang="zh-CN" altLang="en-US"/>
              <a:t>性因素分析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23326CD-B139-9DEB-8BBB-B200AF0459C1}"/>
              </a:ext>
            </a:extLst>
          </p:cNvPr>
          <p:cNvSpPr/>
          <p:nvPr/>
        </p:nvSpPr>
        <p:spPr>
          <a:xfrm>
            <a:off x="-185116" y="5014284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C6C98AD-D6B1-2651-7747-AF545C227EDE}"/>
              </a:ext>
            </a:extLst>
          </p:cNvPr>
          <p:cNvSpPr/>
          <p:nvPr/>
        </p:nvSpPr>
        <p:spPr>
          <a:xfrm>
            <a:off x="-185117" y="5850000"/>
            <a:ext cx="2504770" cy="1008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</p:spTree>
    <p:extLst>
      <p:ext uri="{BB962C8B-B14F-4D97-AF65-F5344CB8AC3E}">
        <p14:creationId xmlns:p14="http://schemas.microsoft.com/office/powerpoint/2010/main" val="41789307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9938DE8-11AC-0F9D-7955-49CF0AAC4754}"/>
              </a:ext>
            </a:extLst>
          </p:cNvPr>
          <p:cNvSpPr/>
          <p:nvPr/>
        </p:nvSpPr>
        <p:spPr>
          <a:xfrm>
            <a:off x="-185117" y="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理论背景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C3A9978-F307-C0A1-6770-2326726F3586}"/>
              </a:ext>
            </a:extLst>
          </p:cNvPr>
          <p:cNvSpPr/>
          <p:nvPr/>
        </p:nvSpPr>
        <p:spPr>
          <a:xfrm>
            <a:off x="-185117" y="835714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条目开发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A025833-F563-1FDD-876D-033545573C50}"/>
              </a:ext>
            </a:extLst>
          </p:cNvPr>
          <p:cNvSpPr/>
          <p:nvPr/>
        </p:nvSpPr>
        <p:spPr>
          <a:xfrm>
            <a:off x="-185117" y="1671428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预测试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228C5BC-40A4-7AA7-FB9F-40695942B234}"/>
              </a:ext>
            </a:extLst>
          </p:cNvPr>
          <p:cNvSpPr/>
          <p:nvPr/>
        </p:nvSpPr>
        <p:spPr>
          <a:xfrm>
            <a:off x="-185117" y="2507142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项目分析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57A1A90-5ADB-BACE-6854-05A39B8DDA16}"/>
              </a:ext>
            </a:extLst>
          </p:cNvPr>
          <p:cNvSpPr/>
          <p:nvPr/>
        </p:nvSpPr>
        <p:spPr>
          <a:xfrm>
            <a:off x="-185118" y="3342856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探索性因素分析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44EF4DF-0265-F3D3-BFB6-642FF813BBBA}"/>
              </a:ext>
            </a:extLst>
          </p:cNvPr>
          <p:cNvSpPr/>
          <p:nvPr/>
        </p:nvSpPr>
        <p:spPr>
          <a:xfrm>
            <a:off x="-185117" y="4178570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</a:t>
            </a:r>
            <a:r>
              <a:rPr lang="zh-CN" altLang="en-US"/>
              <a:t>性因素分析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876255C4-F865-4671-3428-4E2FD9F62CAA}"/>
              </a:ext>
            </a:extLst>
          </p:cNvPr>
          <p:cNvSpPr/>
          <p:nvPr/>
        </p:nvSpPr>
        <p:spPr>
          <a:xfrm>
            <a:off x="-185116" y="5014284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C30CFEB-EA3F-6A5A-6A7B-BC3962EF342A}"/>
              </a:ext>
            </a:extLst>
          </p:cNvPr>
          <p:cNvSpPr/>
          <p:nvPr/>
        </p:nvSpPr>
        <p:spPr>
          <a:xfrm>
            <a:off x="-185117" y="5850000"/>
            <a:ext cx="2504770" cy="1008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6E4F10F-2CF1-36AB-3457-EED1C3FFA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812" y="286775"/>
            <a:ext cx="5524966" cy="6284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CA1E00B-48B9-D9A2-DB3C-1FBAB4867FC5}"/>
              </a:ext>
            </a:extLst>
          </p:cNvPr>
          <p:cNvSpPr/>
          <p:nvPr/>
        </p:nvSpPr>
        <p:spPr>
          <a:xfrm>
            <a:off x="9166725" y="2024337"/>
            <a:ext cx="1881702" cy="482805"/>
          </a:xfrm>
          <a:prstGeom prst="round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条目，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个维度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BC521B9-71F9-50FD-40C4-2D8D12E6560C}"/>
              </a:ext>
            </a:extLst>
          </p:cNvPr>
          <p:cNvSpPr/>
          <p:nvPr/>
        </p:nvSpPr>
        <p:spPr>
          <a:xfrm>
            <a:off x="9166725" y="2708741"/>
            <a:ext cx="1881702" cy="48280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条目，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个维度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F615150-849F-DA78-4E55-F6F7F509BD29}"/>
              </a:ext>
            </a:extLst>
          </p:cNvPr>
          <p:cNvSpPr/>
          <p:nvPr/>
        </p:nvSpPr>
        <p:spPr>
          <a:xfrm>
            <a:off x="9166725" y="3815171"/>
            <a:ext cx="1881702" cy="482805"/>
          </a:xfrm>
          <a:prstGeom prst="roundRect">
            <a:avLst/>
          </a:prstGeom>
          <a:noFill/>
          <a:ln>
            <a:solidFill>
              <a:srgbClr val="636F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38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条目，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个维度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0C8E13B-45BB-A4A6-4654-7005DA25ABFA}"/>
              </a:ext>
            </a:extLst>
          </p:cNvPr>
          <p:cNvSpPr/>
          <p:nvPr/>
        </p:nvSpPr>
        <p:spPr>
          <a:xfrm>
            <a:off x="9166725" y="4642819"/>
            <a:ext cx="1881702" cy="482805"/>
          </a:xfrm>
          <a:prstGeom prst="roundRect">
            <a:avLst/>
          </a:prstGeom>
          <a:noFill/>
          <a:ln>
            <a:solidFill>
              <a:srgbClr val="2533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条目，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个维度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CCA4B52-D4DE-37B0-2A79-6A5705C7C5F3}"/>
              </a:ext>
            </a:extLst>
          </p:cNvPr>
          <p:cNvSpPr/>
          <p:nvPr/>
        </p:nvSpPr>
        <p:spPr>
          <a:xfrm>
            <a:off x="9166725" y="5367195"/>
            <a:ext cx="1881702" cy="482805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条目，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个维度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3EF2D6A-7DF6-9892-6570-DEA3872702C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662057" y="2265739"/>
            <a:ext cx="2504668" cy="1"/>
          </a:xfrm>
          <a:prstGeom prst="line">
            <a:avLst/>
          </a:prstGeom>
          <a:ln w="9525">
            <a:solidFill>
              <a:srgbClr val="1A237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A5DD854-3FCB-DF09-D448-A9A3CD78B18C}"/>
              </a:ext>
            </a:extLst>
          </p:cNvPr>
          <p:cNvCxnSpPr>
            <a:cxnSpLocks/>
          </p:cNvCxnSpPr>
          <p:nvPr/>
        </p:nvCxnSpPr>
        <p:spPr>
          <a:xfrm>
            <a:off x="6503928" y="2939655"/>
            <a:ext cx="2662797" cy="10488"/>
          </a:xfrm>
          <a:prstGeom prst="line">
            <a:avLst/>
          </a:prstGeom>
          <a:ln w="9525">
            <a:solidFill>
              <a:srgbClr val="1A237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72FDACB-D4A8-B5ED-52FC-64399D7B2319}"/>
              </a:ext>
            </a:extLst>
          </p:cNvPr>
          <p:cNvCxnSpPr>
            <a:cxnSpLocks/>
          </p:cNvCxnSpPr>
          <p:nvPr/>
        </p:nvCxnSpPr>
        <p:spPr>
          <a:xfrm flipV="1">
            <a:off x="5864535" y="4893151"/>
            <a:ext cx="3302190" cy="266871"/>
          </a:xfrm>
          <a:prstGeom prst="line">
            <a:avLst/>
          </a:prstGeom>
          <a:ln w="9525">
            <a:solidFill>
              <a:srgbClr val="1A237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BC74A5C-A32B-EEF1-3044-3F823877BF5E}"/>
              </a:ext>
            </a:extLst>
          </p:cNvPr>
          <p:cNvCxnSpPr>
            <a:cxnSpLocks/>
          </p:cNvCxnSpPr>
          <p:nvPr/>
        </p:nvCxnSpPr>
        <p:spPr>
          <a:xfrm>
            <a:off x="7150195" y="5436069"/>
            <a:ext cx="2016530" cy="166954"/>
          </a:xfrm>
          <a:prstGeom prst="line">
            <a:avLst/>
          </a:prstGeom>
          <a:ln w="9525">
            <a:solidFill>
              <a:srgbClr val="1A237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697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六边形 65"/>
          <p:cNvSpPr/>
          <p:nvPr/>
        </p:nvSpPr>
        <p:spPr>
          <a:xfrm>
            <a:off x="3708547" y="4300819"/>
            <a:ext cx="339172" cy="29239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六边形 64"/>
          <p:cNvSpPr/>
          <p:nvPr/>
        </p:nvSpPr>
        <p:spPr>
          <a:xfrm>
            <a:off x="772352" y="4300819"/>
            <a:ext cx="339172" cy="29239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Docer Falling Dust PPT demo"/>
          <p:cNvGrpSpPr/>
          <p:nvPr/>
        </p:nvGrpSpPr>
        <p:grpSpPr>
          <a:xfrm>
            <a:off x="3825991" y="4262396"/>
            <a:ext cx="2491403" cy="400110"/>
            <a:chOff x="6661786" y="3770412"/>
            <a:chExt cx="2492049" cy="400213"/>
          </a:xfrm>
        </p:grpSpPr>
        <p:grpSp>
          <p:nvGrpSpPr>
            <p:cNvPr id="23" name="Group 16"/>
            <p:cNvGrpSpPr/>
            <p:nvPr/>
          </p:nvGrpSpPr>
          <p:grpSpPr bwMode="auto">
            <a:xfrm>
              <a:off x="6661786" y="3867437"/>
              <a:ext cx="104799" cy="168447"/>
              <a:chOff x="4441" y="3144"/>
              <a:chExt cx="215" cy="345"/>
            </a:xfrm>
          </p:grpSpPr>
          <p:sp>
            <p:nvSpPr>
              <p:cNvPr id="29" name="Docer Falling Dust PPT demo"/>
              <p:cNvSpPr>
                <a:spLocks noEditPoints="1"/>
              </p:cNvSpPr>
              <p:nvPr/>
            </p:nvSpPr>
            <p:spPr bwMode="auto">
              <a:xfrm>
                <a:off x="4474" y="3144"/>
                <a:ext cx="149" cy="253"/>
              </a:xfrm>
              <a:custGeom>
                <a:avLst/>
                <a:gdLst>
                  <a:gd name="T0" fmla="*/ 31 w 63"/>
                  <a:gd name="T1" fmla="*/ 107 h 107"/>
                  <a:gd name="T2" fmla="*/ 63 w 63"/>
                  <a:gd name="T3" fmla="*/ 78 h 107"/>
                  <a:gd name="T4" fmla="*/ 63 w 63"/>
                  <a:gd name="T5" fmla="*/ 29 h 107"/>
                  <a:gd name="T6" fmla="*/ 31 w 63"/>
                  <a:gd name="T7" fmla="*/ 0 h 107"/>
                  <a:gd name="T8" fmla="*/ 0 w 63"/>
                  <a:gd name="T9" fmla="*/ 29 h 107"/>
                  <a:gd name="T10" fmla="*/ 0 w 63"/>
                  <a:gd name="T11" fmla="*/ 78 h 107"/>
                  <a:gd name="T12" fmla="*/ 31 w 63"/>
                  <a:gd name="T13" fmla="*/ 107 h 107"/>
                  <a:gd name="T14" fmla="*/ 10 w 63"/>
                  <a:gd name="T15" fmla="*/ 29 h 107"/>
                  <a:gd name="T16" fmla="*/ 31 w 63"/>
                  <a:gd name="T17" fmla="*/ 10 h 107"/>
                  <a:gd name="T18" fmla="*/ 53 w 63"/>
                  <a:gd name="T19" fmla="*/ 29 h 107"/>
                  <a:gd name="T20" fmla="*/ 53 w 63"/>
                  <a:gd name="T21" fmla="*/ 78 h 107"/>
                  <a:gd name="T22" fmla="*/ 31 w 63"/>
                  <a:gd name="T23" fmla="*/ 97 h 107"/>
                  <a:gd name="T24" fmla="*/ 10 w 63"/>
                  <a:gd name="T25" fmla="*/ 78 h 107"/>
                  <a:gd name="T26" fmla="*/ 10 w 63"/>
                  <a:gd name="T27" fmla="*/ 2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" h="107">
                    <a:moveTo>
                      <a:pt x="31" y="107"/>
                    </a:moveTo>
                    <a:cubicBezTo>
                      <a:pt x="49" y="107"/>
                      <a:pt x="63" y="94"/>
                      <a:pt x="63" y="78"/>
                    </a:cubicBezTo>
                    <a:cubicBezTo>
                      <a:pt x="63" y="29"/>
                      <a:pt x="63" y="29"/>
                      <a:pt x="63" y="29"/>
                    </a:cubicBezTo>
                    <a:cubicBezTo>
                      <a:pt x="63" y="13"/>
                      <a:pt x="49" y="0"/>
                      <a:pt x="31" y="0"/>
                    </a:cubicBezTo>
                    <a:cubicBezTo>
                      <a:pt x="14" y="0"/>
                      <a:pt x="0" y="13"/>
                      <a:pt x="0" y="2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94"/>
                      <a:pt x="14" y="107"/>
                      <a:pt x="31" y="107"/>
                    </a:cubicBezTo>
                    <a:close/>
                    <a:moveTo>
                      <a:pt x="10" y="29"/>
                    </a:moveTo>
                    <a:cubicBezTo>
                      <a:pt x="10" y="18"/>
                      <a:pt x="19" y="10"/>
                      <a:pt x="31" y="10"/>
                    </a:cubicBezTo>
                    <a:cubicBezTo>
                      <a:pt x="43" y="10"/>
                      <a:pt x="53" y="18"/>
                      <a:pt x="53" y="29"/>
                    </a:cubicBezTo>
                    <a:cubicBezTo>
                      <a:pt x="53" y="78"/>
                      <a:pt x="53" y="78"/>
                      <a:pt x="53" y="78"/>
                    </a:cubicBezTo>
                    <a:cubicBezTo>
                      <a:pt x="53" y="88"/>
                      <a:pt x="43" y="97"/>
                      <a:pt x="31" y="97"/>
                    </a:cubicBezTo>
                    <a:cubicBezTo>
                      <a:pt x="19" y="97"/>
                      <a:pt x="10" y="88"/>
                      <a:pt x="10" y="78"/>
                    </a:cubicBezTo>
                    <a:lnTo>
                      <a:pt x="10" y="29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Docer Falling Dust PPT demo"/>
              <p:cNvSpPr/>
              <p:nvPr/>
            </p:nvSpPr>
            <p:spPr bwMode="auto">
              <a:xfrm>
                <a:off x="4441" y="3267"/>
                <a:ext cx="215" cy="222"/>
              </a:xfrm>
              <a:custGeom>
                <a:avLst/>
                <a:gdLst>
                  <a:gd name="T0" fmla="*/ 86 w 91"/>
                  <a:gd name="T1" fmla="*/ 0 h 94"/>
                  <a:gd name="T2" fmla="*/ 81 w 91"/>
                  <a:gd name="T3" fmla="*/ 5 h 94"/>
                  <a:gd name="T4" fmla="*/ 81 w 91"/>
                  <a:gd name="T5" fmla="*/ 28 h 94"/>
                  <a:gd name="T6" fmla="*/ 45 w 91"/>
                  <a:gd name="T7" fmla="*/ 59 h 94"/>
                  <a:gd name="T8" fmla="*/ 10 w 91"/>
                  <a:gd name="T9" fmla="*/ 28 h 94"/>
                  <a:gd name="T10" fmla="*/ 10 w 91"/>
                  <a:gd name="T11" fmla="*/ 5 h 94"/>
                  <a:gd name="T12" fmla="*/ 5 w 91"/>
                  <a:gd name="T13" fmla="*/ 0 h 94"/>
                  <a:gd name="T14" fmla="*/ 0 w 91"/>
                  <a:gd name="T15" fmla="*/ 5 h 94"/>
                  <a:gd name="T16" fmla="*/ 0 w 91"/>
                  <a:gd name="T17" fmla="*/ 28 h 94"/>
                  <a:gd name="T18" fmla="*/ 40 w 91"/>
                  <a:gd name="T19" fmla="*/ 69 h 94"/>
                  <a:gd name="T20" fmla="*/ 40 w 91"/>
                  <a:gd name="T21" fmla="*/ 84 h 94"/>
                  <a:gd name="T22" fmla="*/ 20 w 91"/>
                  <a:gd name="T23" fmla="*/ 84 h 94"/>
                  <a:gd name="T24" fmla="*/ 15 w 91"/>
                  <a:gd name="T25" fmla="*/ 89 h 94"/>
                  <a:gd name="T26" fmla="*/ 20 w 91"/>
                  <a:gd name="T27" fmla="*/ 94 h 94"/>
                  <a:gd name="T28" fmla="*/ 70 w 91"/>
                  <a:gd name="T29" fmla="*/ 94 h 94"/>
                  <a:gd name="T30" fmla="*/ 75 w 91"/>
                  <a:gd name="T31" fmla="*/ 89 h 94"/>
                  <a:gd name="T32" fmla="*/ 70 w 91"/>
                  <a:gd name="T33" fmla="*/ 84 h 94"/>
                  <a:gd name="T34" fmla="*/ 50 w 91"/>
                  <a:gd name="T35" fmla="*/ 84 h 94"/>
                  <a:gd name="T36" fmla="*/ 50 w 91"/>
                  <a:gd name="T37" fmla="*/ 69 h 94"/>
                  <a:gd name="T38" fmla="*/ 91 w 91"/>
                  <a:gd name="T39" fmla="*/ 28 h 94"/>
                  <a:gd name="T40" fmla="*/ 91 w 91"/>
                  <a:gd name="T41" fmla="*/ 5 h 94"/>
                  <a:gd name="T42" fmla="*/ 86 w 91"/>
                  <a:gd name="T4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91" h="94">
                    <a:moveTo>
                      <a:pt x="86" y="0"/>
                    </a:moveTo>
                    <a:cubicBezTo>
                      <a:pt x="83" y="0"/>
                      <a:pt x="81" y="3"/>
                      <a:pt x="81" y="5"/>
                    </a:cubicBezTo>
                    <a:cubicBezTo>
                      <a:pt x="81" y="28"/>
                      <a:pt x="81" y="28"/>
                      <a:pt x="81" y="28"/>
                    </a:cubicBezTo>
                    <a:cubicBezTo>
                      <a:pt x="81" y="45"/>
                      <a:pt x="65" y="59"/>
                      <a:pt x="45" y="59"/>
                    </a:cubicBezTo>
                    <a:cubicBezTo>
                      <a:pt x="26" y="59"/>
                      <a:pt x="10" y="45"/>
                      <a:pt x="10" y="28"/>
                    </a:cubicBezTo>
                    <a:cubicBezTo>
                      <a:pt x="10" y="5"/>
                      <a:pt x="10" y="5"/>
                      <a:pt x="10" y="5"/>
                    </a:cubicBezTo>
                    <a:cubicBezTo>
                      <a:pt x="10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49"/>
                      <a:pt x="18" y="67"/>
                      <a:pt x="40" y="69"/>
                    </a:cubicBezTo>
                    <a:cubicBezTo>
                      <a:pt x="40" y="84"/>
                      <a:pt x="40" y="84"/>
                      <a:pt x="40" y="84"/>
                    </a:cubicBezTo>
                    <a:cubicBezTo>
                      <a:pt x="20" y="84"/>
                      <a:pt x="20" y="84"/>
                      <a:pt x="20" y="84"/>
                    </a:cubicBezTo>
                    <a:cubicBezTo>
                      <a:pt x="18" y="84"/>
                      <a:pt x="15" y="86"/>
                      <a:pt x="15" y="89"/>
                    </a:cubicBezTo>
                    <a:cubicBezTo>
                      <a:pt x="15" y="92"/>
                      <a:pt x="18" y="94"/>
                      <a:pt x="20" y="94"/>
                    </a:cubicBezTo>
                    <a:cubicBezTo>
                      <a:pt x="70" y="94"/>
                      <a:pt x="70" y="94"/>
                      <a:pt x="70" y="94"/>
                    </a:cubicBezTo>
                    <a:cubicBezTo>
                      <a:pt x="73" y="94"/>
                      <a:pt x="75" y="92"/>
                      <a:pt x="75" y="89"/>
                    </a:cubicBezTo>
                    <a:cubicBezTo>
                      <a:pt x="75" y="86"/>
                      <a:pt x="73" y="84"/>
                      <a:pt x="70" y="84"/>
                    </a:cubicBezTo>
                    <a:cubicBezTo>
                      <a:pt x="50" y="84"/>
                      <a:pt x="50" y="84"/>
                      <a:pt x="50" y="84"/>
                    </a:cubicBezTo>
                    <a:cubicBezTo>
                      <a:pt x="50" y="69"/>
                      <a:pt x="50" y="69"/>
                      <a:pt x="50" y="69"/>
                    </a:cubicBezTo>
                    <a:cubicBezTo>
                      <a:pt x="73" y="67"/>
                      <a:pt x="91" y="49"/>
                      <a:pt x="91" y="28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3"/>
                      <a:pt x="88" y="0"/>
                      <a:pt x="8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25" name="Docer Falling Dust PPT demo"/>
            <p:cNvSpPr txBox="1">
              <a:spLocks noChangeArrowheads="1"/>
            </p:cNvSpPr>
            <p:nvPr/>
          </p:nvSpPr>
          <p:spPr bwMode="auto">
            <a:xfrm>
              <a:off x="6868643" y="3770412"/>
              <a:ext cx="2285192" cy="400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日期：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2024.10.17</a:t>
              </a:r>
            </a:p>
          </p:txBody>
        </p:sp>
      </p:grpSp>
      <p:grpSp>
        <p:nvGrpSpPr>
          <p:cNvPr id="31" name="Docer Falling Dust PPT demo"/>
          <p:cNvGrpSpPr/>
          <p:nvPr/>
        </p:nvGrpSpPr>
        <p:grpSpPr>
          <a:xfrm>
            <a:off x="875397" y="4262397"/>
            <a:ext cx="2192672" cy="400110"/>
            <a:chOff x="4320880" y="3778745"/>
            <a:chExt cx="2193244" cy="400213"/>
          </a:xfrm>
        </p:grpSpPr>
        <p:grpSp>
          <p:nvGrpSpPr>
            <p:cNvPr id="32" name="组合 31"/>
            <p:cNvGrpSpPr/>
            <p:nvPr/>
          </p:nvGrpSpPr>
          <p:grpSpPr>
            <a:xfrm>
              <a:off x="4320880" y="3872682"/>
              <a:ext cx="133781" cy="152080"/>
              <a:chOff x="860980" y="3583766"/>
              <a:chExt cx="100336" cy="114060"/>
            </a:xfrm>
          </p:grpSpPr>
          <p:sp>
            <p:nvSpPr>
              <p:cNvPr id="34" name="Docer Falling Dust PPT demo"/>
              <p:cNvSpPr>
                <a:spLocks noEditPoints="1"/>
              </p:cNvSpPr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5" name="Docer Falling Dust PPT demo"/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888" tIns="60944" rIns="121888" bIns="6094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24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33" name="Docer Falling Dust PPT demo"/>
            <p:cNvSpPr/>
            <p:nvPr/>
          </p:nvSpPr>
          <p:spPr>
            <a:xfrm>
              <a:off x="4533578" y="3778745"/>
              <a:ext cx="1980546" cy="400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汇报：第四小组</a:t>
              </a: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012495" y="2411839"/>
            <a:ext cx="8557767" cy="123110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zh-CN" altLang="en-US" sz="8000" b="1" dirty="0">
                <a:solidFill>
                  <a:schemeClr val="accent1">
                    <a:lumMod val="10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恳请批评指正</a:t>
            </a:r>
          </a:p>
        </p:txBody>
      </p:sp>
    </p:spTree>
    <p:extLst>
      <p:ext uri="{BB962C8B-B14F-4D97-AF65-F5344CB8AC3E}">
        <p14:creationId xmlns:p14="http://schemas.microsoft.com/office/powerpoint/2010/main" val="1272684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 83"/>
          <p:cNvSpPr txBox="1"/>
          <p:nvPr/>
        </p:nvSpPr>
        <p:spPr>
          <a:xfrm>
            <a:off x="2594673" y="680291"/>
            <a:ext cx="214799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95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控制感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3055311" y="1203511"/>
            <a:ext cx="7896863" cy="775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个体对其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与环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境互动的信念，具体为对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环境响应性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和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行动与结果因果关系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的认知（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Skinner, 1996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94673" y="2446936"/>
            <a:ext cx="2147996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95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</a:rPr>
              <a:t>问题提出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55620" y="2915920"/>
            <a:ext cx="7896860" cy="12401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3600"/>
              </a:lnSpc>
            </a:pPr>
            <a:r>
              <a:rPr lang="zh-CN" altLang="en-US" dirty="0">
                <a:solidFill>
                  <a:schemeClr val="tx1"/>
                </a:solidFill>
              </a:rPr>
              <a:t>① 人智组队式合作模式中，个体对</a:t>
            </a:r>
            <a:r>
              <a:rPr lang="zh-CN" altLang="en-US" sz="2000" b="1" dirty="0">
                <a:solidFill>
                  <a:schemeClr val="tx1"/>
                </a:solidFill>
              </a:rPr>
              <a:t>行动结果</a:t>
            </a:r>
            <a:r>
              <a:rPr lang="zh-CN" altLang="en-US" dirty="0">
                <a:solidFill>
                  <a:schemeClr val="tx1"/>
                </a:solidFill>
              </a:rPr>
              <a:t>的控制感缺失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ts val="3600"/>
              </a:lnSpc>
            </a:pPr>
            <a:r>
              <a:rPr lang="zh-CN" altLang="en-US" dirty="0">
                <a:solidFill>
                  <a:schemeClr val="tx1"/>
                </a:solidFill>
              </a:rPr>
              <a:t>②</a:t>
            </a:r>
            <a:r>
              <a:rPr lang="zh-CN" altLang="en-US" sz="2000" b="1" dirty="0">
                <a:solidFill>
                  <a:schemeClr val="tx1"/>
                </a:solidFill>
              </a:rPr>
              <a:t> 人智组队下的控制感构建机理尚不清楚</a:t>
            </a:r>
            <a:r>
              <a:rPr lang="zh-CN" altLang="en-US" dirty="0">
                <a:solidFill>
                  <a:schemeClr val="tx1"/>
                </a:solidFill>
              </a:rPr>
              <a:t>，亟需探讨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ts val="2800"/>
              </a:lnSpc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72D2ED7-594B-A966-1054-64D4E304B23D}"/>
              </a:ext>
            </a:extLst>
          </p:cNvPr>
          <p:cNvSpPr/>
          <p:nvPr/>
        </p:nvSpPr>
        <p:spPr>
          <a:xfrm>
            <a:off x="-185117" y="585000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46FA59B3-6C9A-D769-6780-D5A829B91B4F}"/>
              </a:ext>
            </a:extLst>
          </p:cNvPr>
          <p:cNvSpPr/>
          <p:nvPr/>
        </p:nvSpPr>
        <p:spPr>
          <a:xfrm>
            <a:off x="-185116" y="5014284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336432B-DA8E-C1BF-7EFD-A773C863479E}"/>
              </a:ext>
            </a:extLst>
          </p:cNvPr>
          <p:cNvSpPr/>
          <p:nvPr/>
        </p:nvSpPr>
        <p:spPr>
          <a:xfrm>
            <a:off x="-185117" y="417857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验证性因素分析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616C39A-2948-81B6-1BFC-FF1F2C2454EF}"/>
              </a:ext>
            </a:extLst>
          </p:cNvPr>
          <p:cNvSpPr/>
          <p:nvPr/>
        </p:nvSpPr>
        <p:spPr>
          <a:xfrm>
            <a:off x="-185117" y="3342856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探索性因素分析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6D40702F-A036-738C-5A0E-145E86D7BC3B}"/>
              </a:ext>
            </a:extLst>
          </p:cNvPr>
          <p:cNvSpPr/>
          <p:nvPr/>
        </p:nvSpPr>
        <p:spPr>
          <a:xfrm>
            <a:off x="-185117" y="2507142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项目分析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A0F4332A-4C7D-DF56-C736-A904C8D9B1E0}"/>
              </a:ext>
            </a:extLst>
          </p:cNvPr>
          <p:cNvSpPr/>
          <p:nvPr/>
        </p:nvSpPr>
        <p:spPr>
          <a:xfrm>
            <a:off x="-185117" y="1671428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预测试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810CFFD5-A185-4C79-F407-C5E90C528F83}"/>
              </a:ext>
            </a:extLst>
          </p:cNvPr>
          <p:cNvSpPr/>
          <p:nvPr/>
        </p:nvSpPr>
        <p:spPr>
          <a:xfrm>
            <a:off x="-185117" y="835714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条目开发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CF8BDFA9-BDF0-CCDE-2D82-EE9D73E79BA4}"/>
              </a:ext>
            </a:extLst>
          </p:cNvPr>
          <p:cNvSpPr/>
          <p:nvPr/>
        </p:nvSpPr>
        <p:spPr>
          <a:xfrm>
            <a:off x="-185118" y="0"/>
            <a:ext cx="2504985" cy="1008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理论背景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 83"/>
          <p:cNvSpPr txBox="1"/>
          <p:nvPr/>
        </p:nvSpPr>
        <p:spPr>
          <a:xfrm>
            <a:off x="2594673" y="680291"/>
            <a:ext cx="214799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95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控制感</a:t>
            </a:r>
          </a:p>
        </p:txBody>
      </p:sp>
      <p:sp>
        <p:nvSpPr>
          <p:cNvPr id="85" name="文本框 84"/>
          <p:cNvSpPr txBox="1"/>
          <p:nvPr/>
        </p:nvSpPr>
        <p:spPr>
          <a:xfrm>
            <a:off x="3055311" y="1203511"/>
            <a:ext cx="7896863" cy="775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个体对其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与环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境互动的信念，具体为对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环境响应性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和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行动与结果因果关系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的认知（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Skinner, 1996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94673" y="2446936"/>
            <a:ext cx="2147996" cy="52197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95"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问题提出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55620" y="2915920"/>
            <a:ext cx="7896860" cy="12401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36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① 人智组队式合作模式中，个体对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</a:rPr>
              <a:t>行动结果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的控制感缺失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ts val="36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②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</a:rPr>
              <a:t> 人智组队下的控制感构建机理尚不清楚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，亟需探讨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ts val="2800"/>
              </a:lnSpc>
            </a:pP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94673" y="4452989"/>
            <a:ext cx="214799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457200" indent="-252095">
              <a:buFont typeface="Arial" panose="020B0604020202020204" pitchFamily="34" charset="0"/>
              <a:buChar char="•"/>
            </a:pPr>
            <a:r>
              <a:rPr lang="zh-CN" altLang="en-US" sz="2800" b="1" dirty="0"/>
              <a:t>需求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055311" y="4976380"/>
            <a:ext cx="7896863" cy="1373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dirty="0"/>
              <a:t>① 面向人智组队的</a:t>
            </a:r>
            <a:r>
              <a:rPr lang="zh-CN" altLang="en-US" sz="2000" b="1" dirty="0"/>
              <a:t>控制感内部心智结构</a:t>
            </a:r>
            <a:endParaRPr lang="en-US" altLang="zh-CN" sz="2400" b="1" dirty="0"/>
          </a:p>
          <a:p>
            <a:pPr>
              <a:lnSpc>
                <a:spcPts val="3600"/>
              </a:lnSpc>
            </a:pPr>
            <a:r>
              <a:rPr lang="zh-CN" altLang="en-US" dirty="0"/>
              <a:t>② 开发人智组队中的情境</a:t>
            </a:r>
            <a:r>
              <a:rPr lang="zh-CN" altLang="en-US" sz="2000" b="1" dirty="0"/>
              <a:t>控制感量表</a:t>
            </a:r>
            <a:endParaRPr lang="zh-CN" altLang="en-US" dirty="0"/>
          </a:p>
          <a:p>
            <a:pPr>
              <a:lnSpc>
                <a:spcPts val="2800"/>
              </a:lnSpc>
            </a:pP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309E3D80-CAFE-1F75-5E8E-5B3DEF141F56}"/>
              </a:ext>
            </a:extLst>
          </p:cNvPr>
          <p:cNvSpPr/>
          <p:nvPr/>
        </p:nvSpPr>
        <p:spPr>
          <a:xfrm>
            <a:off x="-185117" y="585000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94D826B7-41CD-F121-C30F-29DA778BBE50}"/>
              </a:ext>
            </a:extLst>
          </p:cNvPr>
          <p:cNvSpPr/>
          <p:nvPr/>
        </p:nvSpPr>
        <p:spPr>
          <a:xfrm>
            <a:off x="-185116" y="5014284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3E8F684-B9CE-CA6B-3B80-147317143F23}"/>
              </a:ext>
            </a:extLst>
          </p:cNvPr>
          <p:cNvSpPr/>
          <p:nvPr/>
        </p:nvSpPr>
        <p:spPr>
          <a:xfrm>
            <a:off x="-185117" y="417857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验证性因素分析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F89EF543-A078-CBF1-982D-04419C8CFAB6}"/>
              </a:ext>
            </a:extLst>
          </p:cNvPr>
          <p:cNvSpPr/>
          <p:nvPr/>
        </p:nvSpPr>
        <p:spPr>
          <a:xfrm>
            <a:off x="-185117" y="3342856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探索性因素分析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9CE6EA83-4491-097A-6483-9DFB9571AE43}"/>
              </a:ext>
            </a:extLst>
          </p:cNvPr>
          <p:cNvSpPr/>
          <p:nvPr/>
        </p:nvSpPr>
        <p:spPr>
          <a:xfrm>
            <a:off x="-185117" y="2507142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项目分析</a:t>
            </a: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FA02D1DE-2803-7D3B-FA30-0B3E9030D49F}"/>
              </a:ext>
            </a:extLst>
          </p:cNvPr>
          <p:cNvSpPr/>
          <p:nvPr/>
        </p:nvSpPr>
        <p:spPr>
          <a:xfrm>
            <a:off x="-185117" y="1671428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预测试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372C8DFF-C106-53CF-7496-C86CE1E8C076}"/>
              </a:ext>
            </a:extLst>
          </p:cNvPr>
          <p:cNvSpPr/>
          <p:nvPr/>
        </p:nvSpPr>
        <p:spPr>
          <a:xfrm>
            <a:off x="-185117" y="835714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条目开发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08CFAE8-9248-E12E-C960-3541FA5A7C75}"/>
              </a:ext>
            </a:extLst>
          </p:cNvPr>
          <p:cNvSpPr/>
          <p:nvPr/>
        </p:nvSpPr>
        <p:spPr>
          <a:xfrm>
            <a:off x="-185118" y="0"/>
            <a:ext cx="2504985" cy="1008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理论背景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BA672F12-44C0-81C9-242B-AD8141B462DA}"/>
              </a:ext>
            </a:extLst>
          </p:cNvPr>
          <p:cNvSpPr/>
          <p:nvPr/>
        </p:nvSpPr>
        <p:spPr>
          <a:xfrm>
            <a:off x="-185117" y="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理论背景</a:t>
            </a:r>
            <a:endParaRPr lang="zh-CN" altLang="en-US" dirty="0"/>
          </a:p>
        </p:txBody>
      </p:sp>
      <p:sp>
        <p:nvSpPr>
          <p:cNvPr id="3" name="矩形: 圆角 2"/>
          <p:cNvSpPr/>
          <p:nvPr/>
        </p:nvSpPr>
        <p:spPr>
          <a:xfrm>
            <a:off x="5922578" y="2784802"/>
            <a:ext cx="2049776" cy="1288396"/>
          </a:xfrm>
          <a:prstGeom prst="roundRect">
            <a:avLst>
              <a:gd name="adj" fmla="val 764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400" b="1" dirty="0"/>
              <a:t>量表架构</a:t>
            </a:r>
          </a:p>
          <a:p>
            <a:pPr algn="ctr">
              <a:lnSpc>
                <a:spcPct val="150000"/>
              </a:lnSpc>
            </a:pPr>
            <a:r>
              <a:rPr lang="zh-CN" altLang="en-US" sz="2400" b="1" dirty="0"/>
              <a:t>形式拟定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94650" y="684834"/>
            <a:ext cx="2335054" cy="369332"/>
          </a:xfrm>
          <a:prstGeom prst="rect">
            <a:avLst/>
          </a:prstGeom>
          <a:solidFill>
            <a:srgbClr val="F2F2F2"/>
          </a:solidFill>
          <a:effectLst/>
        </p:spPr>
        <p:txBody>
          <a:bodyPr wrap="square" rtlCol="0">
            <a:spAutoFit/>
          </a:bodyPr>
          <a:lstStyle/>
          <a:p>
            <a:pPr marL="205105" indent="0" algn="ctr">
              <a:buNone/>
            </a:pPr>
            <a:endParaRPr lang="zh-CN" altLang="en-US" b="1" dirty="0"/>
          </a:p>
        </p:txBody>
      </p:sp>
      <p:cxnSp>
        <p:nvCxnSpPr>
          <p:cNvPr id="12" name="直接箭头连接符 11"/>
          <p:cNvCxnSpPr>
            <a:cxnSpLocks/>
            <a:stCxn id="25" idx="2"/>
            <a:endCxn id="3" idx="0"/>
          </p:cNvCxnSpPr>
          <p:nvPr/>
        </p:nvCxnSpPr>
        <p:spPr>
          <a:xfrm>
            <a:off x="4078826" y="1475140"/>
            <a:ext cx="2868640" cy="1309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: 圆角 2"/>
          <p:cNvSpPr/>
          <p:nvPr/>
        </p:nvSpPr>
        <p:spPr>
          <a:xfrm>
            <a:off x="8638226" y="2945024"/>
            <a:ext cx="1767840" cy="967952"/>
          </a:xfrm>
          <a:prstGeom prst="roundRect">
            <a:avLst>
              <a:gd name="adj" fmla="val 764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+mn-ea"/>
              </a:rPr>
              <a:t>初始量表</a:t>
            </a:r>
          </a:p>
          <a:p>
            <a:pPr algn="ctr"/>
            <a:r>
              <a:rPr lang="zh-CN" altLang="en-US" sz="2400" b="1" dirty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55</a:t>
            </a:r>
            <a:r>
              <a:rPr lang="zh-CN" altLang="en-US" sz="2400" b="1" dirty="0">
                <a:latin typeface="+mn-ea"/>
              </a:rPr>
              <a:t>条目）</a:t>
            </a:r>
          </a:p>
        </p:txBody>
      </p:sp>
      <p:cxnSp>
        <p:nvCxnSpPr>
          <p:cNvPr id="15" name="直接箭头连接符 14"/>
          <p:cNvCxnSpPr>
            <a:cxnSpLocks/>
            <a:stCxn id="68" idx="0"/>
            <a:endCxn id="3" idx="2"/>
          </p:cNvCxnSpPr>
          <p:nvPr/>
        </p:nvCxnSpPr>
        <p:spPr>
          <a:xfrm flipV="1">
            <a:off x="4084387" y="4073198"/>
            <a:ext cx="2863079" cy="13096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cxnSpLocks/>
            <a:stCxn id="3" idx="3"/>
            <a:endCxn id="13" idx="1"/>
          </p:cNvCxnSpPr>
          <p:nvPr/>
        </p:nvCxnSpPr>
        <p:spPr>
          <a:xfrm>
            <a:off x="7972354" y="3429000"/>
            <a:ext cx="6658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DF99DAB-7F16-9826-1B79-665779B17CB5}"/>
              </a:ext>
            </a:extLst>
          </p:cNvPr>
          <p:cNvSpPr/>
          <p:nvPr/>
        </p:nvSpPr>
        <p:spPr>
          <a:xfrm>
            <a:off x="-185117" y="585000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5FE02E7-3FAA-A5AD-04C3-C33A2B317F21}"/>
              </a:ext>
            </a:extLst>
          </p:cNvPr>
          <p:cNvSpPr/>
          <p:nvPr/>
        </p:nvSpPr>
        <p:spPr>
          <a:xfrm>
            <a:off x="-185116" y="5014284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15F1166-E6C1-DAB9-292F-168944A34224}"/>
              </a:ext>
            </a:extLst>
          </p:cNvPr>
          <p:cNvSpPr/>
          <p:nvPr/>
        </p:nvSpPr>
        <p:spPr>
          <a:xfrm>
            <a:off x="-185117" y="417857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验证性因素分析</a:t>
            </a: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9D688E4-EA10-7832-048A-1C2F7D9E28FF}"/>
              </a:ext>
            </a:extLst>
          </p:cNvPr>
          <p:cNvSpPr/>
          <p:nvPr/>
        </p:nvSpPr>
        <p:spPr>
          <a:xfrm>
            <a:off x="-185117" y="3342856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探索性因素分析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5DE30D16-E9F5-1F3A-6AD2-3648D9455F36}"/>
              </a:ext>
            </a:extLst>
          </p:cNvPr>
          <p:cNvSpPr/>
          <p:nvPr/>
        </p:nvSpPr>
        <p:spPr>
          <a:xfrm>
            <a:off x="-185117" y="2507142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项目分析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97096A05-A91C-D646-D389-DE0C12813D42}"/>
              </a:ext>
            </a:extLst>
          </p:cNvPr>
          <p:cNvSpPr/>
          <p:nvPr/>
        </p:nvSpPr>
        <p:spPr>
          <a:xfrm>
            <a:off x="-185117" y="1671428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预测试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9A94D1D2-7930-BE2D-DA1D-5BD234D78C65}"/>
              </a:ext>
            </a:extLst>
          </p:cNvPr>
          <p:cNvSpPr/>
          <p:nvPr/>
        </p:nvSpPr>
        <p:spPr>
          <a:xfrm>
            <a:off x="-185117" y="835714"/>
            <a:ext cx="2504772" cy="1008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条目开发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957E189-E915-6AF6-127F-CA8DF90116C3}"/>
              </a:ext>
            </a:extLst>
          </p:cNvPr>
          <p:cNvSpPr/>
          <p:nvPr/>
        </p:nvSpPr>
        <p:spPr>
          <a:xfrm>
            <a:off x="2939069" y="633191"/>
            <a:ext cx="2279514" cy="841949"/>
          </a:xfrm>
          <a:prstGeom prst="roundRect">
            <a:avLst>
              <a:gd name="adj" fmla="val 764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None/>
            </a:pPr>
            <a:r>
              <a:rPr lang="zh-CN" altLang="en-US" sz="2000" b="1" dirty="0"/>
              <a:t>首要控制和</a:t>
            </a:r>
            <a:endParaRPr lang="en-US" altLang="zh-CN" sz="2000" b="1" dirty="0"/>
          </a:p>
          <a:p>
            <a:pPr indent="0" algn="ctr">
              <a:buNone/>
            </a:pPr>
            <a:r>
              <a:rPr lang="zh-CN" altLang="en-US" sz="2000" b="1" dirty="0"/>
              <a:t>次要控制理论</a:t>
            </a: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35D1B3C5-B590-B622-040B-946AF3206F78}"/>
              </a:ext>
            </a:extLst>
          </p:cNvPr>
          <p:cNvSpPr/>
          <p:nvPr/>
        </p:nvSpPr>
        <p:spPr>
          <a:xfrm>
            <a:off x="2939069" y="5382860"/>
            <a:ext cx="2290635" cy="841949"/>
          </a:xfrm>
          <a:prstGeom prst="roundRect">
            <a:avLst>
              <a:gd name="adj" fmla="val 7644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None/>
            </a:pPr>
            <a:r>
              <a:rPr lang="zh-CN" altLang="en-US" sz="2000" b="1" dirty="0"/>
              <a:t>现有量表和访谈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CCC272C-A0C3-CBF4-B806-07131C5AC343}"/>
              </a:ext>
            </a:extLst>
          </p:cNvPr>
          <p:cNvSpPr txBox="1"/>
          <p:nvPr/>
        </p:nvSpPr>
        <p:spPr>
          <a:xfrm>
            <a:off x="4701874" y="4466419"/>
            <a:ext cx="1679502" cy="307777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pPr marL="108000" indent="-180000">
              <a:buFont typeface="Arial" panose="020B0604020202020204" pitchFamily="34" charset="0"/>
              <a:buAutoNum type="arabicPeriod"/>
            </a:pPr>
            <a:endParaRPr lang="zh-CN" altLang="en-US" sz="1400" dirty="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397859AB-7F6F-44D8-FE3F-31FE780425D6}"/>
              </a:ext>
            </a:extLst>
          </p:cNvPr>
          <p:cNvSpPr/>
          <p:nvPr/>
        </p:nvSpPr>
        <p:spPr>
          <a:xfrm>
            <a:off x="4385246" y="1758262"/>
            <a:ext cx="2049776" cy="789548"/>
          </a:xfrm>
          <a:prstGeom prst="roundRect">
            <a:avLst/>
          </a:prstGeom>
          <a:solidFill>
            <a:schemeClr val="bg1"/>
          </a:solidFill>
          <a:ln>
            <a:solidFill>
              <a:srgbClr val="1A23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80000">
              <a:buFont typeface="Arial" panose="020B0604020202020204" pitchFamily="34" charset="0"/>
              <a:buAutoNum type="arabicPeriod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首要控制努力</a:t>
            </a:r>
          </a:p>
          <a:p>
            <a:pPr marL="108000" indent="-180000">
              <a:buFont typeface="Arial" panose="020B0604020202020204" pitchFamily="34" charset="0"/>
              <a:buAutoNum type="arabicPeriod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控制取向的次级控制</a:t>
            </a:r>
          </a:p>
          <a:p>
            <a:pPr marL="108000" indent="-180000">
              <a:buFont typeface="Arial" panose="020B0604020202020204" pitchFamily="34" charset="0"/>
              <a:buAutoNum type="arabicPeriod"/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适应取向的次级控制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BC608FD6-D22B-EE7C-ED35-BBE644DA8260}"/>
              </a:ext>
            </a:extLst>
          </p:cNvPr>
          <p:cNvSpPr/>
          <p:nvPr/>
        </p:nvSpPr>
        <p:spPr>
          <a:xfrm>
            <a:off x="4385246" y="4388133"/>
            <a:ext cx="2049776" cy="789548"/>
          </a:xfrm>
          <a:prstGeom prst="roundRect">
            <a:avLst/>
          </a:prstGeom>
          <a:solidFill>
            <a:schemeClr val="bg1"/>
          </a:solidFill>
          <a:ln>
            <a:solidFill>
              <a:srgbClr val="1A23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80000">
              <a:buFont typeface="Arial" panose="020B0604020202020204" pitchFamily="34" charset="0"/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归纳关键词</a:t>
            </a:r>
          </a:p>
          <a:p>
            <a:pPr marL="108000" indent="-180000">
              <a:buFont typeface="Arial" panose="020B0604020202020204" pitchFamily="34" charset="0"/>
              <a:buAutoNum type="arabicPeriod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新增条目</a:t>
            </a:r>
          </a:p>
        </p:txBody>
      </p:sp>
    </p:spTree>
    <p:extLst>
      <p:ext uri="{BB962C8B-B14F-4D97-AF65-F5344CB8AC3E}">
        <p14:creationId xmlns:p14="http://schemas.microsoft.com/office/powerpoint/2010/main" val="3554859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444115" y="1158812"/>
            <a:ext cx="8357870" cy="1146175"/>
            <a:chOff x="3849" y="1605"/>
            <a:chExt cx="13162" cy="1805"/>
          </a:xfrm>
        </p:grpSpPr>
        <p:sp>
          <p:nvSpPr>
            <p:cNvPr id="84" name="文本框 83"/>
            <p:cNvSpPr txBox="1"/>
            <p:nvPr/>
          </p:nvSpPr>
          <p:spPr>
            <a:xfrm>
              <a:off x="3849" y="1605"/>
              <a:ext cx="3383" cy="823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marL="457200" indent="-252095">
                <a:buFont typeface="Arial" panose="020B0604020202020204" pitchFamily="34" charset="0"/>
                <a:buChar char="•"/>
              </a:pPr>
              <a:r>
                <a:rPr lang="zh-CN" altLang="en-US" sz="2800" b="1" dirty="0"/>
                <a:t>目的</a:t>
              </a: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575" y="2514"/>
              <a:ext cx="12436" cy="89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dirty="0">
                  <a:sym typeface="+mn-ea"/>
                </a:rPr>
                <a:t>评价量表的</a:t>
              </a:r>
              <a:r>
                <a:rPr lang="zh-CN" altLang="en-US" sz="2000" b="1" dirty="0">
                  <a:sym typeface="+mn-ea"/>
                </a:rPr>
                <a:t>内容效度和表面效度</a:t>
              </a:r>
            </a:p>
          </p:txBody>
        </p:sp>
      </p:grpSp>
      <p:sp>
        <p:nvSpPr>
          <p:cNvPr id="29" name="矩形: 圆角 2"/>
          <p:cNvSpPr/>
          <p:nvPr/>
        </p:nvSpPr>
        <p:spPr>
          <a:xfrm>
            <a:off x="4074796" y="288435"/>
            <a:ext cx="5774054" cy="607406"/>
          </a:xfrm>
          <a:prstGeom prst="roundRect">
            <a:avLst>
              <a:gd name="adj" fmla="val 76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ym typeface="+mn-ea"/>
              </a:rPr>
              <a:t>德尔菲法(Delphi method)</a:t>
            </a:r>
            <a:r>
              <a:rPr lang="zh-CN" altLang="en-US" sz="2400" dirty="0">
                <a:sym typeface="+mn-ea"/>
              </a:rPr>
              <a:t>收集专家评价</a:t>
            </a:r>
            <a:endParaRPr lang="zh-CN" altLang="en-US" sz="2400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F75369F-AB82-FDB1-F585-D54E3DA72876}"/>
              </a:ext>
            </a:extLst>
          </p:cNvPr>
          <p:cNvSpPr/>
          <p:nvPr/>
        </p:nvSpPr>
        <p:spPr>
          <a:xfrm>
            <a:off x="-185117" y="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理论背景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B66E3DB-5CD7-CB12-AA47-D79FE368C0D8}"/>
              </a:ext>
            </a:extLst>
          </p:cNvPr>
          <p:cNvSpPr/>
          <p:nvPr/>
        </p:nvSpPr>
        <p:spPr>
          <a:xfrm>
            <a:off x="-185117" y="585000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285C86B-7D01-72A6-B72C-A44192B066DA}"/>
              </a:ext>
            </a:extLst>
          </p:cNvPr>
          <p:cNvSpPr/>
          <p:nvPr/>
        </p:nvSpPr>
        <p:spPr>
          <a:xfrm>
            <a:off x="-185116" y="5014284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F8801E6-834B-5B8F-690D-324C6E38BEAF}"/>
              </a:ext>
            </a:extLst>
          </p:cNvPr>
          <p:cNvSpPr/>
          <p:nvPr/>
        </p:nvSpPr>
        <p:spPr>
          <a:xfrm>
            <a:off x="-185117" y="417857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验证性因素分析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24360FB-6A94-EBA9-0653-0FAA980B2545}"/>
              </a:ext>
            </a:extLst>
          </p:cNvPr>
          <p:cNvSpPr/>
          <p:nvPr/>
        </p:nvSpPr>
        <p:spPr>
          <a:xfrm>
            <a:off x="-185117" y="3342856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探索性因素分析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F10FA804-A68A-24B6-CA04-2D27637149AE}"/>
              </a:ext>
            </a:extLst>
          </p:cNvPr>
          <p:cNvSpPr/>
          <p:nvPr/>
        </p:nvSpPr>
        <p:spPr>
          <a:xfrm>
            <a:off x="-185117" y="2507142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项目分析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C154DCC-E4AA-89EC-B38C-A21328119972}"/>
              </a:ext>
            </a:extLst>
          </p:cNvPr>
          <p:cNvSpPr/>
          <p:nvPr/>
        </p:nvSpPr>
        <p:spPr>
          <a:xfrm>
            <a:off x="-185117" y="1671428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预测试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11F9DBDE-CB27-068C-E7FF-344855B4815D}"/>
              </a:ext>
            </a:extLst>
          </p:cNvPr>
          <p:cNvSpPr/>
          <p:nvPr/>
        </p:nvSpPr>
        <p:spPr>
          <a:xfrm>
            <a:off x="-185117" y="835714"/>
            <a:ext cx="2504772" cy="1008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条目开发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444115" y="1158812"/>
            <a:ext cx="8357870" cy="895985"/>
            <a:chOff x="3849" y="1605"/>
            <a:chExt cx="13162" cy="1411"/>
          </a:xfrm>
        </p:grpSpPr>
        <p:sp>
          <p:nvSpPr>
            <p:cNvPr id="84" name="文本框 83"/>
            <p:cNvSpPr txBox="1"/>
            <p:nvPr/>
          </p:nvSpPr>
          <p:spPr>
            <a:xfrm>
              <a:off x="3849" y="1605"/>
              <a:ext cx="3383" cy="823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marL="457200" indent="-252095"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目的</a:t>
              </a: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575" y="2120"/>
              <a:ext cx="12436" cy="89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评价量表的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内容效度和表面效度</a:t>
              </a:r>
            </a:p>
          </p:txBody>
        </p:sp>
      </p:grpSp>
      <p:sp>
        <p:nvSpPr>
          <p:cNvPr id="29" name="矩形: 圆角 2"/>
          <p:cNvSpPr/>
          <p:nvPr/>
        </p:nvSpPr>
        <p:spPr>
          <a:xfrm>
            <a:off x="4074796" y="288435"/>
            <a:ext cx="5774054" cy="607406"/>
          </a:xfrm>
          <a:prstGeom prst="roundRect">
            <a:avLst>
              <a:gd name="adj" fmla="val 76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ym typeface="+mn-ea"/>
              </a:rPr>
              <a:t>德尔菲法(Delphi method)</a:t>
            </a:r>
            <a:r>
              <a:rPr lang="zh-CN" altLang="en-US" sz="2400" dirty="0">
                <a:sym typeface="+mn-ea"/>
              </a:rPr>
              <a:t>收集专家评价</a:t>
            </a:r>
            <a:endParaRPr lang="zh-CN" altLang="en-US" sz="2400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F75369F-AB82-FDB1-F585-D54E3DA72876}"/>
              </a:ext>
            </a:extLst>
          </p:cNvPr>
          <p:cNvSpPr/>
          <p:nvPr/>
        </p:nvSpPr>
        <p:spPr>
          <a:xfrm>
            <a:off x="-185117" y="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理论背景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B66E3DB-5CD7-CB12-AA47-D79FE368C0D8}"/>
              </a:ext>
            </a:extLst>
          </p:cNvPr>
          <p:cNvSpPr/>
          <p:nvPr/>
        </p:nvSpPr>
        <p:spPr>
          <a:xfrm>
            <a:off x="-185117" y="585000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285C86B-7D01-72A6-B72C-A44192B066DA}"/>
              </a:ext>
            </a:extLst>
          </p:cNvPr>
          <p:cNvSpPr/>
          <p:nvPr/>
        </p:nvSpPr>
        <p:spPr>
          <a:xfrm>
            <a:off x="-185116" y="5014284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F8801E6-834B-5B8F-690D-324C6E38BEAF}"/>
              </a:ext>
            </a:extLst>
          </p:cNvPr>
          <p:cNvSpPr/>
          <p:nvPr/>
        </p:nvSpPr>
        <p:spPr>
          <a:xfrm>
            <a:off x="-185117" y="417857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验证性因素分析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24360FB-6A94-EBA9-0653-0FAA980B2545}"/>
              </a:ext>
            </a:extLst>
          </p:cNvPr>
          <p:cNvSpPr/>
          <p:nvPr/>
        </p:nvSpPr>
        <p:spPr>
          <a:xfrm>
            <a:off x="-185117" y="3342856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探索性因素分析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F10FA804-A68A-24B6-CA04-2D27637149AE}"/>
              </a:ext>
            </a:extLst>
          </p:cNvPr>
          <p:cNvSpPr/>
          <p:nvPr/>
        </p:nvSpPr>
        <p:spPr>
          <a:xfrm>
            <a:off x="-185117" y="2507142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项目分析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C154DCC-E4AA-89EC-B38C-A21328119972}"/>
              </a:ext>
            </a:extLst>
          </p:cNvPr>
          <p:cNvSpPr/>
          <p:nvPr/>
        </p:nvSpPr>
        <p:spPr>
          <a:xfrm>
            <a:off x="-185117" y="1671428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预测试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11F9DBDE-CB27-068C-E7FF-344855B4815D}"/>
              </a:ext>
            </a:extLst>
          </p:cNvPr>
          <p:cNvSpPr/>
          <p:nvPr/>
        </p:nvSpPr>
        <p:spPr>
          <a:xfrm>
            <a:off x="-185117" y="835714"/>
            <a:ext cx="2504772" cy="1008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条目开发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0E75840-172C-138D-BE4A-21243D1D4621}"/>
              </a:ext>
            </a:extLst>
          </p:cNvPr>
          <p:cNvGrpSpPr/>
          <p:nvPr/>
        </p:nvGrpSpPr>
        <p:grpSpPr>
          <a:xfrm>
            <a:off x="2444115" y="2018234"/>
            <a:ext cx="8357870" cy="1146175"/>
            <a:chOff x="3849" y="1605"/>
            <a:chExt cx="13162" cy="180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25CBDFE-3096-CE01-3AE8-8CD4650C8206}"/>
                </a:ext>
              </a:extLst>
            </p:cNvPr>
            <p:cNvSpPr txBox="1"/>
            <p:nvPr/>
          </p:nvSpPr>
          <p:spPr>
            <a:xfrm>
              <a:off x="3849" y="1605"/>
              <a:ext cx="3383" cy="823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marL="457200" indent="-252095">
                <a:buFont typeface="Arial" panose="020B0604020202020204" pitchFamily="34" charset="0"/>
                <a:buChar char="•"/>
              </a:pPr>
              <a:r>
                <a:rPr lang="zh-CN" altLang="en-US" sz="2800" b="1" dirty="0"/>
                <a:t>专家类型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5ABF3B8-8A7A-C195-A458-E160C55FAEC7}"/>
                </a:ext>
              </a:extLst>
            </p:cNvPr>
            <p:cNvSpPr txBox="1"/>
            <p:nvPr/>
          </p:nvSpPr>
          <p:spPr>
            <a:xfrm>
              <a:off x="4575" y="2514"/>
              <a:ext cx="12436" cy="89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  <a:sym typeface="+mn-ea"/>
                </a:rPr>
                <a:t>控制感专家、问卷专家、自动驾驶专家、心理学专业训练人士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0515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/>
          <p:nvPr/>
        </p:nvGrpSpPr>
        <p:grpSpPr>
          <a:xfrm>
            <a:off x="2444115" y="1158812"/>
            <a:ext cx="8357870" cy="895985"/>
            <a:chOff x="3849" y="1605"/>
            <a:chExt cx="13162" cy="1411"/>
          </a:xfrm>
        </p:grpSpPr>
        <p:sp>
          <p:nvSpPr>
            <p:cNvPr id="84" name="文本框 83"/>
            <p:cNvSpPr txBox="1"/>
            <p:nvPr/>
          </p:nvSpPr>
          <p:spPr>
            <a:xfrm>
              <a:off x="3849" y="1605"/>
              <a:ext cx="3383" cy="823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marL="457200" indent="-252095"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目的</a:t>
              </a:r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4575" y="2120"/>
              <a:ext cx="12436" cy="89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评价量表的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sym typeface="+mn-ea"/>
                </a:rPr>
                <a:t>内容效度和表面效度</a:t>
              </a:r>
            </a:p>
          </p:txBody>
        </p:sp>
      </p:grpSp>
      <p:sp>
        <p:nvSpPr>
          <p:cNvPr id="29" name="矩形: 圆角 2"/>
          <p:cNvSpPr/>
          <p:nvPr/>
        </p:nvSpPr>
        <p:spPr>
          <a:xfrm>
            <a:off x="4074796" y="288435"/>
            <a:ext cx="5774054" cy="607406"/>
          </a:xfrm>
          <a:prstGeom prst="roundRect">
            <a:avLst>
              <a:gd name="adj" fmla="val 76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ym typeface="+mn-ea"/>
              </a:rPr>
              <a:t>德尔菲法(Delphi method)</a:t>
            </a:r>
            <a:r>
              <a:rPr lang="zh-CN" altLang="en-US" sz="2400" dirty="0">
                <a:sym typeface="+mn-ea"/>
              </a:rPr>
              <a:t>收集专家评价</a:t>
            </a:r>
            <a:endParaRPr lang="zh-CN" altLang="en-US" sz="2400" dirty="0"/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DF75369F-AB82-FDB1-F585-D54E3DA72876}"/>
              </a:ext>
            </a:extLst>
          </p:cNvPr>
          <p:cNvSpPr/>
          <p:nvPr/>
        </p:nvSpPr>
        <p:spPr>
          <a:xfrm>
            <a:off x="-185117" y="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理论背景</a:t>
            </a:r>
            <a:endParaRPr lang="zh-CN" altLang="en-US" dirty="0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AB66E3DB-5CD7-CB12-AA47-D79FE368C0D8}"/>
              </a:ext>
            </a:extLst>
          </p:cNvPr>
          <p:cNvSpPr/>
          <p:nvPr/>
        </p:nvSpPr>
        <p:spPr>
          <a:xfrm>
            <a:off x="-185117" y="585000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最终结果</a:t>
            </a: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6285C86B-7D01-72A6-B72C-A44192B066DA}"/>
              </a:ext>
            </a:extLst>
          </p:cNvPr>
          <p:cNvSpPr/>
          <p:nvPr/>
        </p:nvSpPr>
        <p:spPr>
          <a:xfrm>
            <a:off x="-185116" y="5014284"/>
            <a:ext cx="2279514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量</a:t>
            </a:r>
            <a:r>
              <a:rPr lang="zh-CN" altLang="en-US" dirty="0"/>
              <a:t>表</a:t>
            </a:r>
            <a:r>
              <a:rPr lang="zh-CN" altLang="en-US"/>
              <a:t>测量学性能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DF8801E6-834B-5B8F-690D-324C6E38BEAF}"/>
              </a:ext>
            </a:extLst>
          </p:cNvPr>
          <p:cNvSpPr/>
          <p:nvPr/>
        </p:nvSpPr>
        <p:spPr>
          <a:xfrm>
            <a:off x="-185117" y="4178570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验证性因素分析</a:t>
            </a: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324360FB-6A94-EBA9-0653-0FAA980B2545}"/>
              </a:ext>
            </a:extLst>
          </p:cNvPr>
          <p:cNvSpPr/>
          <p:nvPr/>
        </p:nvSpPr>
        <p:spPr>
          <a:xfrm>
            <a:off x="-185117" y="3342856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探索性因素分析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F10FA804-A68A-24B6-CA04-2D27637149AE}"/>
              </a:ext>
            </a:extLst>
          </p:cNvPr>
          <p:cNvSpPr/>
          <p:nvPr/>
        </p:nvSpPr>
        <p:spPr>
          <a:xfrm>
            <a:off x="-185117" y="2507142"/>
            <a:ext cx="2279516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项目分析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C154DCC-E4AA-89EC-B38C-A21328119972}"/>
              </a:ext>
            </a:extLst>
          </p:cNvPr>
          <p:cNvSpPr/>
          <p:nvPr/>
        </p:nvSpPr>
        <p:spPr>
          <a:xfrm>
            <a:off x="-185117" y="1671428"/>
            <a:ext cx="2279515" cy="1008000"/>
          </a:xfrm>
          <a:prstGeom prst="roundRect">
            <a:avLst/>
          </a:prstGeom>
          <a:solidFill>
            <a:srgbClr val="C4C8F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预测试</a:t>
            </a:r>
          </a:p>
        </p:txBody>
      </p: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11F9DBDE-CB27-068C-E7FF-344855B4815D}"/>
              </a:ext>
            </a:extLst>
          </p:cNvPr>
          <p:cNvSpPr/>
          <p:nvPr/>
        </p:nvSpPr>
        <p:spPr>
          <a:xfrm>
            <a:off x="-185117" y="835714"/>
            <a:ext cx="2504772" cy="1008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条目开发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366AB3F8-E489-2EF2-4723-8796AC648224}"/>
              </a:ext>
            </a:extLst>
          </p:cNvPr>
          <p:cNvGrpSpPr/>
          <p:nvPr/>
        </p:nvGrpSpPr>
        <p:grpSpPr>
          <a:xfrm>
            <a:off x="2444115" y="2037300"/>
            <a:ext cx="8357870" cy="895985"/>
            <a:chOff x="3849" y="1605"/>
            <a:chExt cx="13162" cy="1411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0D31C0C-4C12-7747-CF65-D6CD936FB5F2}"/>
                </a:ext>
              </a:extLst>
            </p:cNvPr>
            <p:cNvSpPr txBox="1"/>
            <p:nvPr/>
          </p:nvSpPr>
          <p:spPr>
            <a:xfrm>
              <a:off x="3849" y="1605"/>
              <a:ext cx="3383" cy="823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marL="457200" indent="-252095">
                <a:buFont typeface="Arial" panose="020B0604020202020204" pitchFamily="34" charset="0"/>
                <a:buChar char="•"/>
              </a:pPr>
              <a:r>
                <a:rPr lang="zh-CN" alt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专家类型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44705B8B-20DA-7439-38A7-D468EB24AC93}"/>
                </a:ext>
              </a:extLst>
            </p:cNvPr>
            <p:cNvSpPr txBox="1"/>
            <p:nvPr/>
          </p:nvSpPr>
          <p:spPr>
            <a:xfrm>
              <a:off x="4575" y="2120"/>
              <a:ext cx="12436" cy="89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  <a:sym typeface="+mn-ea"/>
                </a:rPr>
                <a:t>控制感专家、问卷专家、自动驾驶专家、心理学专业训练人士</a:t>
              </a:r>
              <a:endPara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D432412-7F30-0132-1A4A-BB7D2DEB2612}"/>
              </a:ext>
            </a:extLst>
          </p:cNvPr>
          <p:cNvGrpSpPr/>
          <p:nvPr/>
        </p:nvGrpSpPr>
        <p:grpSpPr>
          <a:xfrm>
            <a:off x="2444115" y="2933285"/>
            <a:ext cx="8357870" cy="1146175"/>
            <a:chOff x="3849" y="1605"/>
            <a:chExt cx="13162" cy="1805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185FC72-5C52-6466-D080-735CD1A078AF}"/>
                </a:ext>
              </a:extLst>
            </p:cNvPr>
            <p:cNvSpPr txBox="1"/>
            <p:nvPr/>
          </p:nvSpPr>
          <p:spPr>
            <a:xfrm>
              <a:off x="3849" y="1605"/>
              <a:ext cx="3383" cy="823"/>
            </a:xfrm>
            <a:prstGeom prst="rect">
              <a:avLst/>
            </a:prstGeom>
            <a:noFill/>
            <a:effectLst/>
          </p:spPr>
          <p:txBody>
            <a:bodyPr wrap="square" rtlCol="0">
              <a:noAutofit/>
            </a:bodyPr>
            <a:lstStyle/>
            <a:p>
              <a:pPr marL="457200" indent="-252095">
                <a:buFont typeface="Arial" panose="020B0604020202020204" pitchFamily="34" charset="0"/>
                <a:buChar char="•"/>
              </a:pPr>
              <a:r>
                <a:rPr lang="zh-CN" altLang="en-US" sz="2800" b="1" dirty="0"/>
                <a:t>形式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787690E-56E9-6DE9-457D-CE1246965DC2}"/>
                </a:ext>
              </a:extLst>
            </p:cNvPr>
            <p:cNvSpPr txBox="1"/>
            <p:nvPr/>
          </p:nvSpPr>
          <p:spPr>
            <a:xfrm>
              <a:off x="4575" y="2514"/>
              <a:ext cx="12436" cy="89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8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  <a:sym typeface="+mn-ea"/>
                </a:rPr>
                <a:t>问卷打分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/>
                  <a:ea typeface="微软雅黑"/>
                  <a:cs typeface="+mn-cs"/>
                  <a:sym typeface="+mn-ea"/>
                </a:rPr>
                <a:t>和访谈建议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微软雅黑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3430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  <p:tag name="KSO_WPP_MARK_KEY" val="2b0730dc-5dc9-4165-b850-b0a01206eb05"/>
  <p:tag name="COMMONDATA" val="eyJoZGlkIjoiODA2NGM4M2Q0MTk3ZmNiZjdiODk3MzMwMTRmZjYwOTIifQ=="/>
</p:tagLst>
</file>

<file path=ppt/theme/theme1.xml><?xml version="1.0" encoding="utf-8"?>
<a:theme xmlns:a="http://schemas.openxmlformats.org/drawingml/2006/main" name="Office 主题​​">
  <a:themeElements>
    <a:clrScheme name="自定义 25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1A237E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7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2026</Words>
  <Application>Microsoft Office PowerPoint</Application>
  <PresentationFormat>宽屏</PresentationFormat>
  <Paragraphs>455</Paragraphs>
  <Slides>35</Slides>
  <Notes>8</Notes>
  <HiddenSlides>6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1" baseType="lpstr">
      <vt:lpstr>Impact</vt:lpstr>
      <vt:lpstr>微软雅黑</vt:lpstr>
      <vt:lpstr>等线</vt:lpstr>
      <vt:lpstr>Times New Roman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成龙 于</dc:creator>
  <cp:lastModifiedBy>垠林</cp:lastModifiedBy>
  <cp:revision>24</cp:revision>
  <dcterms:created xsi:type="dcterms:W3CDTF">2024-01-17T15:47:00Z</dcterms:created>
  <dcterms:modified xsi:type="dcterms:W3CDTF">2024-10-16T18:40:07Z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CDD5280CA6484275BB7825439DBD73D2_11</vt:lpwstr>
  </property>
  <property fmtid="{D5CDD505-2E9C-101B-9397-08002B2CF9AE}" pid="3" name="KSOProductBuildVer">
    <vt:lpwstr>2052-12.1.0.18276</vt:lpwstr>
  </property>
  <property fmtid="{D5CDD505-2E9C-101B-9397-08002B2CF9AE}" pid="4" name="KSOTemplateUUID">
    <vt:lpwstr>v1.0_mb_EJvUBjJuUZ1YfUnx3F9k9w==</vt:lpwstr>
  </property>
</Properties>
</file>