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handoutMasterIdLst>
    <p:handoutMasterId r:id="rId32"/>
  </p:handoutMasterIdLst>
  <p:sldIdLst>
    <p:sldId id="256" r:id="rId2"/>
    <p:sldId id="307" r:id="rId3"/>
    <p:sldId id="308" r:id="rId4"/>
    <p:sldId id="309" r:id="rId5"/>
    <p:sldId id="310" r:id="rId6"/>
    <p:sldId id="318" r:id="rId7"/>
    <p:sldId id="312" r:id="rId8"/>
    <p:sldId id="314" r:id="rId9"/>
    <p:sldId id="315" r:id="rId10"/>
    <p:sldId id="319" r:id="rId11"/>
    <p:sldId id="317" r:id="rId12"/>
    <p:sldId id="295" r:id="rId13"/>
    <p:sldId id="320" r:id="rId14"/>
    <p:sldId id="321" r:id="rId15"/>
    <p:sldId id="294" r:id="rId16"/>
    <p:sldId id="296" r:id="rId17"/>
    <p:sldId id="297" r:id="rId18"/>
    <p:sldId id="298" r:id="rId19"/>
    <p:sldId id="322" r:id="rId20"/>
    <p:sldId id="299" r:id="rId21"/>
    <p:sldId id="300" r:id="rId22"/>
    <p:sldId id="301" r:id="rId23"/>
    <p:sldId id="302" r:id="rId24"/>
    <p:sldId id="303" r:id="rId25"/>
    <p:sldId id="304" r:id="rId26"/>
    <p:sldId id="305" r:id="rId27"/>
    <p:sldId id="306" r:id="rId28"/>
    <p:sldId id="323" r:id="rId29"/>
    <p:sldId id="313" r:id="rId30"/>
  </p:sldIdLst>
  <p:sldSz cx="12192000" cy="6858000"/>
  <p:notesSz cx="6858000" cy="9144000"/>
  <p:embeddedFontLst>
    <p:embeddedFont>
      <p:font typeface="Impact" panose="020B0806030902050204" pitchFamily="34" charset="0"/>
      <p:regular r:id="rId33"/>
    </p:embeddedFont>
    <p:embeddedFont>
      <p:font typeface="等线" panose="02010600030101010101" pitchFamily="2" charset="-122"/>
      <p:regular r:id="rId34"/>
      <p:bold r:id="rId35"/>
    </p:embeddedFont>
    <p:embeddedFont>
      <p:font typeface="微软雅黑" panose="020B0503020204020204" pitchFamily="34" charset="-122"/>
      <p:regular r:id="rId36"/>
      <p:bold r:id="rId37"/>
    </p:embeddedFont>
  </p:embeddedFontLst>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7" userDrawn="1">
          <p15:clr>
            <a:srgbClr val="A4A3A4"/>
          </p15:clr>
        </p15:guide>
        <p15:guide id="2" pos="7256" userDrawn="1">
          <p15:clr>
            <a:srgbClr val="A4A3A4"/>
          </p15:clr>
        </p15:guide>
        <p15:guide id="3" orient="horz" pos="635" userDrawn="1">
          <p15:clr>
            <a:srgbClr val="A4A3A4"/>
          </p15:clr>
        </p15:guide>
        <p15:guide id="4" orient="horz" pos="679" userDrawn="1">
          <p15:clr>
            <a:srgbClr val="A4A3A4"/>
          </p15:clr>
        </p15:guide>
        <p15:guide id="5" orient="horz" pos="4002" userDrawn="1">
          <p15:clr>
            <a:srgbClr val="A4A3A4"/>
          </p15:clr>
        </p15:guide>
        <p15:guide id="6" orient="horz" pos="38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FDF"/>
    <a:srgbClr val="2533B9"/>
    <a:srgbClr val="1C278C"/>
    <a:srgbClr val="1A237E"/>
    <a:srgbClr val="F2F2F2"/>
    <a:srgbClr val="00344A"/>
    <a:srgbClr val="C4C8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53" autoAdjust="0"/>
  </p:normalViewPr>
  <p:slideViewPr>
    <p:cSldViewPr snapToGrid="0" showGuides="1">
      <p:cViewPr varScale="1">
        <p:scale>
          <a:sx n="83" d="100"/>
          <a:sy n="83" d="100"/>
        </p:scale>
        <p:origin x="1016" y="56"/>
      </p:cViewPr>
      <p:guideLst>
        <p:guide pos="417"/>
        <p:guide pos="7256"/>
        <p:guide orient="horz" pos="635"/>
        <p:guide orient="horz" pos="679"/>
        <p:guide orient="horz" pos="4002"/>
        <p:guide orient="horz" pos="3860"/>
      </p:guideLst>
    </p:cSldViewPr>
  </p:slideViewPr>
  <p:notesTextViewPr>
    <p:cViewPr>
      <p:scale>
        <a:sx n="1" d="1"/>
        <a:sy n="1" d="1"/>
      </p:scale>
      <p:origin x="0" y="0"/>
    </p:cViewPr>
  </p:notesTextViewPr>
  <p:notesViewPr>
    <p:cSldViewPr snapToGrid="0">
      <p:cViewPr varScale="1">
        <p:scale>
          <a:sx n="75" d="100"/>
          <a:sy n="75" d="100"/>
        </p:scale>
        <p:origin x="330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DED53D-5900-4692-B30E-AEFD90DE758F}" type="datetimeFigureOut">
              <a:rPr lang="zh-CN" altLang="en-US" smtClean="0"/>
              <a:t>2024/10/17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6F731E-E4EE-48C2-8E2E-8649318C6E69}"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B46B6-7A77-4988-B9DD-817E3CB1D205}" type="datetimeFigureOut">
              <a:rPr lang="zh-CN" altLang="en-US" smtClean="0"/>
              <a:t>2024/10/17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8AB5E-128C-403E-BD7D-65B2718876B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严谨和详实</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三个过程</a:t>
            </a:r>
            <a:r>
              <a:rPr lang="en-US" altLang="zh-CN"/>
              <a:t> </a:t>
            </a:r>
            <a:r>
              <a:rPr lang="zh-CN" altLang="en-US"/>
              <a:t>第一个过程</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三个过程</a:t>
            </a:r>
            <a:r>
              <a:rPr lang="en-US" altLang="zh-CN"/>
              <a:t> </a:t>
            </a:r>
            <a:r>
              <a:rPr lang="zh-CN" altLang="en-US"/>
              <a:t>第二个过程</a:t>
            </a:r>
            <a:r>
              <a:rPr lang="en-US" altLang="zh-CN"/>
              <a:t>  </a:t>
            </a:r>
            <a:r>
              <a:rPr lang="zh-CN" altLang="en-US"/>
              <a:t>采用的是探索性因素分析</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三个过程</a:t>
            </a:r>
            <a:r>
              <a:rPr lang="en-US" altLang="zh-CN"/>
              <a:t>  </a:t>
            </a:r>
            <a:r>
              <a:rPr lang="zh-CN" altLang="en-US"/>
              <a:t>第三个过程</a:t>
            </a:r>
            <a:r>
              <a:rPr lang="en-US" altLang="zh-CN"/>
              <a:t>  </a:t>
            </a:r>
            <a:r>
              <a:rPr lang="zh-CN" altLang="en-US"/>
              <a:t>根据用户的反馈和建议</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即删掉任意条目所对应维度的 Cronbach's α 都不能得到提高，说明量表拥有良好的内部 一致性信度，无需删除任何条目</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KMO结果显示，整体测度值为 0.85，每个项目的测度值在 0.76 到 0.91 之间，表明数据在进行因子分析时具有较高的适用性</a:t>
            </a:r>
            <a:endParaRPr lang="zh-CN" altLang="en-US"/>
          </a:p>
          <a:p>
            <a:r>
              <a:rPr lang="zh-CN" altLang="en-US">
                <a:sym typeface="+mn-ea"/>
              </a:rPr>
              <a:t>Bartlett 球形检验有统计学意义</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KMO适应性测度结果同样显示数据在进行因子分析时具有较高适用性，整体的测度值为 0.80之间， 大多数条目的值都较高，进一步支持了因子分析的适用性。所有条目均满足上述 因子载荷标准，故不删除条目。提取的 4 个公因子累计方差贡献率为 51.355%(见 表 2.9)。所有条目均公因子方差提取值均大于 0.4，说明共同因子能够很好地解 释测量指标</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作者发放第二轮问卷，并据此进行了验证性因子分析</a:t>
            </a:r>
            <a:r>
              <a:rPr lang="en-US" altLang="zh-CN">
                <a:sym typeface="+mn-ea"/>
              </a:rPr>
              <a:t>CFA</a:t>
            </a:r>
            <a:r>
              <a:rPr lang="zh-CN" altLang="en-US">
                <a:sym typeface="+mn-ea"/>
              </a:rPr>
              <a:t>，对量表的维度结构进行交叉验证。为进一步验证量表的跨场景 通用性，在本轮问卷发放中新增了一个驾驶场景</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模型适配度检验表明，模型适配度良好，证明四维度与其对应测量指标的关系存在且稳定。</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所有误差变异均达显著水平，潜在变量与其测量指标间的因子载荷量最小为 0.513，最大为 0.715，介于 0.50 和 0.95 之间，说明模型没有叙列误差与辨认问题</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在经过探索性因素分析和验证性因素分析的交叉验证后，量表的结构相比开发阶段有所变化。首先，量表维度由初始的六个因子合并并重新定义为四个新的因子；其次，一个条目在探索性因子分析过程中被剔除，最终得到 15 个条目。这些条目经过挑选和验证，确保了量表的可靠性和有效性。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说明最终形成的四维度量表可用于测量和理解自动驾驶和人工智能交互情境下个体的控制感。</a:t>
            </a:r>
            <a:endParaRPr lang="zh-CN" altLang="en-US" dirty="0"/>
          </a:p>
        </p:txBody>
      </p:sp>
      <p:sp>
        <p:nvSpPr>
          <p:cNvPr id="4" name="灯片编号占位符 3"/>
          <p:cNvSpPr>
            <a:spLocks noGrp="1"/>
          </p:cNvSpPr>
          <p:nvPr>
            <p:ph type="sldNum" sz="quarter" idx="5"/>
          </p:nvPr>
        </p:nvSpPr>
        <p:spPr/>
        <p:txBody>
          <a:bodyPr/>
          <a:lstStyle/>
          <a:p>
            <a:fld id="{4128AB5E-128C-403E-BD7D-65B2718876B8}"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37" name="组合 36"/>
          <p:cNvGrpSpPr/>
          <p:nvPr userDrawn="1"/>
        </p:nvGrpSpPr>
        <p:grpSpPr>
          <a:xfrm>
            <a:off x="9942830" y="0"/>
            <a:ext cx="2249170" cy="6878955"/>
            <a:chOff x="5830322" y="-1"/>
            <a:chExt cx="8443455" cy="6870740"/>
          </a:xfrm>
        </p:grpSpPr>
        <p:sp>
          <p:nvSpPr>
            <p:cNvPr id="38" name="直角三角形 37"/>
            <p:cNvSpPr/>
            <p:nvPr/>
          </p:nvSpPr>
          <p:spPr>
            <a:xfrm rot="10800000">
              <a:off x="8389257" y="-1"/>
              <a:ext cx="3802743" cy="3802743"/>
            </a:xfrm>
            <a:prstGeom prst="rtTriangle">
              <a:avLst/>
            </a:prstGeom>
            <a:solidFill>
              <a:srgbClr val="003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平行四边形 41"/>
            <p:cNvSpPr/>
            <p:nvPr/>
          </p:nvSpPr>
          <p:spPr>
            <a:xfrm flipH="1">
              <a:off x="5830322" y="-1"/>
              <a:ext cx="5536177" cy="6858001"/>
            </a:xfrm>
            <a:prstGeom prst="parallelogram">
              <a:avLst>
                <a:gd name="adj" fmla="val 726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flipH="1">
              <a:off x="7297172" y="-1"/>
              <a:ext cx="5536177" cy="6858001"/>
            </a:xfrm>
            <a:prstGeom prst="parallelogram">
              <a:avLst>
                <a:gd name="adj" fmla="val 726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平行四边形 43"/>
            <p:cNvSpPr/>
            <p:nvPr/>
          </p:nvSpPr>
          <p:spPr>
            <a:xfrm flipH="1">
              <a:off x="8227824" y="1754"/>
              <a:ext cx="2035790" cy="2521857"/>
            </a:xfrm>
            <a:prstGeom prst="parallelogram">
              <a:avLst>
                <a:gd name="adj" fmla="val 7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p:cNvSpPr/>
            <p:nvPr/>
          </p:nvSpPr>
          <p:spPr>
            <a:xfrm flipH="1">
              <a:off x="8737600" y="-1"/>
              <a:ext cx="5536177" cy="6858001"/>
            </a:xfrm>
            <a:prstGeom prst="parallelogram">
              <a:avLst>
                <a:gd name="adj" fmla="val 726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六边形 52"/>
            <p:cNvSpPr/>
            <p:nvPr/>
          </p:nvSpPr>
          <p:spPr>
            <a:xfrm>
              <a:off x="9424556" y="1943112"/>
              <a:ext cx="1036672" cy="893684"/>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latin typeface="Impact" panose="020B0806030902050204" pitchFamily="34" charset="0"/>
              </a:endParaRPr>
            </a:p>
          </p:txBody>
        </p:sp>
        <p:sp>
          <p:nvSpPr>
            <p:cNvPr id="54" name="六边形 53"/>
            <p:cNvSpPr/>
            <p:nvPr/>
          </p:nvSpPr>
          <p:spPr>
            <a:xfrm>
              <a:off x="7707251" y="5114438"/>
              <a:ext cx="854131" cy="73632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任意多边形 54"/>
            <p:cNvSpPr/>
            <p:nvPr/>
          </p:nvSpPr>
          <p:spPr>
            <a:xfrm>
              <a:off x="9075842" y="6155085"/>
              <a:ext cx="1660318" cy="715654"/>
            </a:xfrm>
            <a:custGeom>
              <a:avLst/>
              <a:gdLst>
                <a:gd name="connsiteX0" fmla="*/ 503620 w 2336799"/>
                <a:gd name="connsiteY0" fmla="*/ 0 h 1007241"/>
                <a:gd name="connsiteX1" fmla="*/ 1833178 w 2336799"/>
                <a:gd name="connsiteY1" fmla="*/ 0 h 1007241"/>
                <a:gd name="connsiteX2" fmla="*/ 2336799 w 2336799"/>
                <a:gd name="connsiteY2" fmla="*/ 1007241 h 1007241"/>
                <a:gd name="connsiteX3" fmla="*/ 0 w 2336799"/>
                <a:gd name="connsiteY3" fmla="*/ 1007241 h 1007241"/>
                <a:gd name="connsiteX4" fmla="*/ 503620 w 2336799"/>
                <a:gd name="connsiteY4" fmla="*/ 0 h 100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799" h="1007241">
                  <a:moveTo>
                    <a:pt x="503620" y="0"/>
                  </a:moveTo>
                  <a:lnTo>
                    <a:pt x="1833178" y="0"/>
                  </a:lnTo>
                  <a:lnTo>
                    <a:pt x="2336799" y="1007241"/>
                  </a:lnTo>
                  <a:lnTo>
                    <a:pt x="0" y="1007241"/>
                  </a:lnTo>
                  <a:lnTo>
                    <a:pt x="50362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六边形 55"/>
            <p:cNvSpPr/>
            <p:nvPr/>
          </p:nvSpPr>
          <p:spPr>
            <a:xfrm>
              <a:off x="11331914" y="1153532"/>
              <a:ext cx="520719" cy="44889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平行四边形 56"/>
            <p:cNvSpPr/>
            <p:nvPr/>
          </p:nvSpPr>
          <p:spPr>
            <a:xfrm flipH="1">
              <a:off x="8289270" y="3365391"/>
              <a:ext cx="2035790" cy="2521857"/>
            </a:xfrm>
            <a:prstGeom prst="parallelogram">
              <a:avLst>
                <a:gd name="adj" fmla="val 7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10800000">
              <a:off x="7218523" y="4272"/>
              <a:ext cx="851263" cy="366924"/>
            </a:xfrm>
            <a:custGeom>
              <a:avLst/>
              <a:gdLst>
                <a:gd name="connsiteX0" fmla="*/ 503620 w 2336799"/>
                <a:gd name="connsiteY0" fmla="*/ 0 h 1007241"/>
                <a:gd name="connsiteX1" fmla="*/ 1833178 w 2336799"/>
                <a:gd name="connsiteY1" fmla="*/ 0 h 1007241"/>
                <a:gd name="connsiteX2" fmla="*/ 2336799 w 2336799"/>
                <a:gd name="connsiteY2" fmla="*/ 1007241 h 1007241"/>
                <a:gd name="connsiteX3" fmla="*/ 0 w 2336799"/>
                <a:gd name="connsiteY3" fmla="*/ 1007241 h 1007241"/>
                <a:gd name="connsiteX4" fmla="*/ 503620 w 2336799"/>
                <a:gd name="connsiteY4" fmla="*/ 0 h 100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799" h="1007241">
                  <a:moveTo>
                    <a:pt x="503620" y="0"/>
                  </a:moveTo>
                  <a:lnTo>
                    <a:pt x="1833178" y="0"/>
                  </a:lnTo>
                  <a:lnTo>
                    <a:pt x="2336799" y="1007241"/>
                  </a:lnTo>
                  <a:lnTo>
                    <a:pt x="0" y="1007241"/>
                  </a:lnTo>
                  <a:lnTo>
                    <a:pt x="50362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userDrawn="1"/>
        </p:nvSpPr>
        <p:spPr>
          <a:xfrm flipH="1">
            <a:off x="662112" y="2275523"/>
            <a:ext cx="91440" cy="1519237"/>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a:off x="-635" y="-12700"/>
            <a:ext cx="4041140" cy="6870700"/>
            <a:chOff x="5830322" y="-1"/>
            <a:chExt cx="8443455" cy="6870740"/>
          </a:xfrm>
        </p:grpSpPr>
        <p:sp>
          <p:nvSpPr>
            <p:cNvPr id="3" name="平行四边形 2"/>
            <p:cNvSpPr/>
            <p:nvPr/>
          </p:nvSpPr>
          <p:spPr>
            <a:xfrm flipH="1">
              <a:off x="5830322" y="-1"/>
              <a:ext cx="5536177" cy="6858001"/>
            </a:xfrm>
            <a:prstGeom prst="parallelogram">
              <a:avLst>
                <a:gd name="adj" fmla="val 726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flipH="1">
              <a:off x="7297172" y="-1"/>
              <a:ext cx="5536177" cy="6858001"/>
            </a:xfrm>
            <a:prstGeom prst="parallelogram">
              <a:avLst>
                <a:gd name="adj" fmla="val 726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平行四边形 4"/>
            <p:cNvSpPr/>
            <p:nvPr/>
          </p:nvSpPr>
          <p:spPr>
            <a:xfrm flipH="1">
              <a:off x="8227824" y="1754"/>
              <a:ext cx="2035790" cy="2521857"/>
            </a:xfrm>
            <a:prstGeom prst="parallelogram">
              <a:avLst>
                <a:gd name="adj" fmla="val 7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flipH="1">
              <a:off x="8737600" y="-1"/>
              <a:ext cx="5536177" cy="6858001"/>
            </a:xfrm>
            <a:prstGeom prst="parallelogram">
              <a:avLst>
                <a:gd name="adj" fmla="val 726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六边形 6"/>
            <p:cNvSpPr/>
            <p:nvPr/>
          </p:nvSpPr>
          <p:spPr>
            <a:xfrm>
              <a:off x="9424556" y="1943112"/>
              <a:ext cx="1036672" cy="893684"/>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latin typeface="Impact" panose="020B0806030902050204" pitchFamily="34" charset="0"/>
              </a:endParaRPr>
            </a:p>
          </p:txBody>
        </p:sp>
        <p:sp>
          <p:nvSpPr>
            <p:cNvPr id="8" name="六边形 7"/>
            <p:cNvSpPr/>
            <p:nvPr/>
          </p:nvSpPr>
          <p:spPr>
            <a:xfrm>
              <a:off x="7707251" y="5114438"/>
              <a:ext cx="854131" cy="73632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54"/>
            <p:cNvSpPr/>
            <p:nvPr/>
          </p:nvSpPr>
          <p:spPr>
            <a:xfrm>
              <a:off x="9075842" y="6155085"/>
              <a:ext cx="1660318" cy="715654"/>
            </a:xfrm>
            <a:custGeom>
              <a:avLst/>
              <a:gdLst>
                <a:gd name="connsiteX0" fmla="*/ 503620 w 2336799"/>
                <a:gd name="connsiteY0" fmla="*/ 0 h 1007241"/>
                <a:gd name="connsiteX1" fmla="*/ 1833178 w 2336799"/>
                <a:gd name="connsiteY1" fmla="*/ 0 h 1007241"/>
                <a:gd name="connsiteX2" fmla="*/ 2336799 w 2336799"/>
                <a:gd name="connsiteY2" fmla="*/ 1007241 h 1007241"/>
                <a:gd name="connsiteX3" fmla="*/ 0 w 2336799"/>
                <a:gd name="connsiteY3" fmla="*/ 1007241 h 1007241"/>
                <a:gd name="connsiteX4" fmla="*/ 503620 w 2336799"/>
                <a:gd name="connsiteY4" fmla="*/ 0 h 100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799" h="1007241">
                  <a:moveTo>
                    <a:pt x="503620" y="0"/>
                  </a:moveTo>
                  <a:lnTo>
                    <a:pt x="1833178" y="0"/>
                  </a:lnTo>
                  <a:lnTo>
                    <a:pt x="2336799" y="1007241"/>
                  </a:lnTo>
                  <a:lnTo>
                    <a:pt x="0" y="1007241"/>
                  </a:lnTo>
                  <a:lnTo>
                    <a:pt x="50362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11331914" y="1153532"/>
              <a:ext cx="520719" cy="44889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flipH="1">
              <a:off x="8289270" y="3365391"/>
              <a:ext cx="2035790" cy="2521857"/>
            </a:xfrm>
            <a:prstGeom prst="parallelogram">
              <a:avLst>
                <a:gd name="adj" fmla="val 7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57"/>
            <p:cNvSpPr/>
            <p:nvPr/>
          </p:nvSpPr>
          <p:spPr>
            <a:xfrm rot="10800000">
              <a:off x="7218523" y="4272"/>
              <a:ext cx="851263" cy="366924"/>
            </a:xfrm>
            <a:custGeom>
              <a:avLst/>
              <a:gdLst>
                <a:gd name="connsiteX0" fmla="*/ 503620 w 2336799"/>
                <a:gd name="connsiteY0" fmla="*/ 0 h 1007241"/>
                <a:gd name="connsiteX1" fmla="*/ 1833178 w 2336799"/>
                <a:gd name="connsiteY1" fmla="*/ 0 h 1007241"/>
                <a:gd name="connsiteX2" fmla="*/ 2336799 w 2336799"/>
                <a:gd name="connsiteY2" fmla="*/ 1007241 h 1007241"/>
                <a:gd name="connsiteX3" fmla="*/ 0 w 2336799"/>
                <a:gd name="connsiteY3" fmla="*/ 1007241 h 1007241"/>
                <a:gd name="connsiteX4" fmla="*/ 503620 w 2336799"/>
                <a:gd name="connsiteY4" fmla="*/ 0 h 100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799" h="1007241">
                  <a:moveTo>
                    <a:pt x="503620" y="0"/>
                  </a:moveTo>
                  <a:lnTo>
                    <a:pt x="1833178" y="0"/>
                  </a:lnTo>
                  <a:lnTo>
                    <a:pt x="2336799" y="1007241"/>
                  </a:lnTo>
                  <a:lnTo>
                    <a:pt x="0" y="1007241"/>
                  </a:lnTo>
                  <a:lnTo>
                    <a:pt x="50362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3" name="组合 2"/>
          <p:cNvGrpSpPr/>
          <p:nvPr userDrawn="1"/>
        </p:nvGrpSpPr>
        <p:grpSpPr>
          <a:xfrm>
            <a:off x="28575" y="4926330"/>
            <a:ext cx="1492885" cy="1934845"/>
            <a:chOff x="5830322" y="-1"/>
            <a:chExt cx="8443455" cy="6870740"/>
          </a:xfrm>
        </p:grpSpPr>
        <p:sp>
          <p:nvSpPr>
            <p:cNvPr id="4" name="平行四边形 3"/>
            <p:cNvSpPr/>
            <p:nvPr/>
          </p:nvSpPr>
          <p:spPr>
            <a:xfrm flipH="1">
              <a:off x="5830322" y="-1"/>
              <a:ext cx="5536177" cy="6858001"/>
            </a:xfrm>
            <a:prstGeom prst="parallelogram">
              <a:avLst>
                <a:gd name="adj" fmla="val 726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flipH="1">
              <a:off x="7297172" y="-1"/>
              <a:ext cx="5536177" cy="6858001"/>
            </a:xfrm>
            <a:prstGeom prst="parallelogram">
              <a:avLst>
                <a:gd name="adj" fmla="val 726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5"/>
            <p:cNvSpPr/>
            <p:nvPr/>
          </p:nvSpPr>
          <p:spPr>
            <a:xfrm flipH="1">
              <a:off x="8227824" y="1754"/>
              <a:ext cx="2035790" cy="2521857"/>
            </a:xfrm>
            <a:prstGeom prst="parallelogram">
              <a:avLst>
                <a:gd name="adj" fmla="val 7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flipH="1">
              <a:off x="8737600" y="-1"/>
              <a:ext cx="5536177" cy="6858001"/>
            </a:xfrm>
            <a:prstGeom prst="parallelogram">
              <a:avLst>
                <a:gd name="adj" fmla="val 726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六边形 7"/>
            <p:cNvSpPr/>
            <p:nvPr/>
          </p:nvSpPr>
          <p:spPr>
            <a:xfrm>
              <a:off x="9424556" y="1943112"/>
              <a:ext cx="1036672" cy="893684"/>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latin typeface="Impact" panose="020B0806030902050204" pitchFamily="34" charset="0"/>
              </a:endParaRPr>
            </a:p>
          </p:txBody>
        </p:sp>
        <p:sp>
          <p:nvSpPr>
            <p:cNvPr id="9" name="六边形 8"/>
            <p:cNvSpPr/>
            <p:nvPr/>
          </p:nvSpPr>
          <p:spPr>
            <a:xfrm>
              <a:off x="7707251" y="5114438"/>
              <a:ext cx="854131" cy="73632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任意多边形 54"/>
            <p:cNvSpPr/>
            <p:nvPr/>
          </p:nvSpPr>
          <p:spPr>
            <a:xfrm>
              <a:off x="9075842" y="6155085"/>
              <a:ext cx="1660318" cy="715654"/>
            </a:xfrm>
            <a:custGeom>
              <a:avLst/>
              <a:gdLst>
                <a:gd name="connsiteX0" fmla="*/ 503620 w 2336799"/>
                <a:gd name="connsiteY0" fmla="*/ 0 h 1007241"/>
                <a:gd name="connsiteX1" fmla="*/ 1833178 w 2336799"/>
                <a:gd name="connsiteY1" fmla="*/ 0 h 1007241"/>
                <a:gd name="connsiteX2" fmla="*/ 2336799 w 2336799"/>
                <a:gd name="connsiteY2" fmla="*/ 1007241 h 1007241"/>
                <a:gd name="connsiteX3" fmla="*/ 0 w 2336799"/>
                <a:gd name="connsiteY3" fmla="*/ 1007241 h 1007241"/>
                <a:gd name="connsiteX4" fmla="*/ 503620 w 2336799"/>
                <a:gd name="connsiteY4" fmla="*/ 0 h 100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799" h="1007241">
                  <a:moveTo>
                    <a:pt x="503620" y="0"/>
                  </a:moveTo>
                  <a:lnTo>
                    <a:pt x="1833178" y="0"/>
                  </a:lnTo>
                  <a:lnTo>
                    <a:pt x="2336799" y="1007241"/>
                  </a:lnTo>
                  <a:lnTo>
                    <a:pt x="0" y="1007241"/>
                  </a:lnTo>
                  <a:lnTo>
                    <a:pt x="50362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11331914" y="1153532"/>
              <a:ext cx="520719" cy="44889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flipH="1">
              <a:off x="8289270" y="3365391"/>
              <a:ext cx="2035790" cy="2521857"/>
            </a:xfrm>
            <a:prstGeom prst="parallelogram">
              <a:avLst>
                <a:gd name="adj" fmla="val 7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57"/>
            <p:cNvSpPr/>
            <p:nvPr/>
          </p:nvSpPr>
          <p:spPr>
            <a:xfrm rot="10800000">
              <a:off x="7218523" y="4272"/>
              <a:ext cx="851263" cy="366924"/>
            </a:xfrm>
            <a:custGeom>
              <a:avLst/>
              <a:gdLst>
                <a:gd name="connsiteX0" fmla="*/ 503620 w 2336799"/>
                <a:gd name="connsiteY0" fmla="*/ 0 h 1007241"/>
                <a:gd name="connsiteX1" fmla="*/ 1833178 w 2336799"/>
                <a:gd name="connsiteY1" fmla="*/ 0 h 1007241"/>
                <a:gd name="connsiteX2" fmla="*/ 2336799 w 2336799"/>
                <a:gd name="connsiteY2" fmla="*/ 1007241 h 1007241"/>
                <a:gd name="connsiteX3" fmla="*/ 0 w 2336799"/>
                <a:gd name="connsiteY3" fmla="*/ 1007241 h 1007241"/>
                <a:gd name="connsiteX4" fmla="*/ 503620 w 2336799"/>
                <a:gd name="connsiteY4" fmla="*/ 0 h 100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799" h="1007241">
                  <a:moveTo>
                    <a:pt x="503620" y="0"/>
                  </a:moveTo>
                  <a:lnTo>
                    <a:pt x="1833178" y="0"/>
                  </a:lnTo>
                  <a:lnTo>
                    <a:pt x="2336799" y="1007241"/>
                  </a:lnTo>
                  <a:lnTo>
                    <a:pt x="0" y="1007241"/>
                  </a:lnTo>
                  <a:lnTo>
                    <a:pt x="50362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flipH="1">
            <a:off x="10212070" y="4798695"/>
            <a:ext cx="1974215" cy="2030730"/>
            <a:chOff x="5830322" y="-1"/>
            <a:chExt cx="8443455" cy="6870740"/>
          </a:xfrm>
        </p:grpSpPr>
        <p:sp>
          <p:nvSpPr>
            <p:cNvPr id="15" name="平行四边形 14"/>
            <p:cNvSpPr/>
            <p:nvPr/>
          </p:nvSpPr>
          <p:spPr>
            <a:xfrm flipH="1">
              <a:off x="5830322" y="-1"/>
              <a:ext cx="5536177" cy="6858001"/>
            </a:xfrm>
            <a:prstGeom prst="parallelogram">
              <a:avLst>
                <a:gd name="adj" fmla="val 726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H="1">
              <a:off x="7297172" y="-1"/>
              <a:ext cx="5536177" cy="6858001"/>
            </a:xfrm>
            <a:prstGeom prst="parallelogram">
              <a:avLst>
                <a:gd name="adj" fmla="val 726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平行四边形 16"/>
            <p:cNvSpPr/>
            <p:nvPr/>
          </p:nvSpPr>
          <p:spPr>
            <a:xfrm flipH="1">
              <a:off x="8227824" y="1754"/>
              <a:ext cx="2035790" cy="2521857"/>
            </a:xfrm>
            <a:prstGeom prst="parallelogram">
              <a:avLst>
                <a:gd name="adj" fmla="val 7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H="1">
              <a:off x="8737600" y="-1"/>
              <a:ext cx="5536177" cy="6858001"/>
            </a:xfrm>
            <a:prstGeom prst="parallelogram">
              <a:avLst>
                <a:gd name="adj" fmla="val 726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六边形 18"/>
            <p:cNvSpPr/>
            <p:nvPr/>
          </p:nvSpPr>
          <p:spPr>
            <a:xfrm>
              <a:off x="9424556" y="1943112"/>
              <a:ext cx="1036672" cy="893684"/>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latin typeface="Impact" panose="020B0806030902050204" pitchFamily="34" charset="0"/>
              </a:endParaRPr>
            </a:p>
          </p:txBody>
        </p:sp>
        <p:sp>
          <p:nvSpPr>
            <p:cNvPr id="20" name="六边形 19"/>
            <p:cNvSpPr/>
            <p:nvPr/>
          </p:nvSpPr>
          <p:spPr>
            <a:xfrm>
              <a:off x="7707251" y="5114438"/>
              <a:ext cx="854131" cy="73632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54"/>
            <p:cNvSpPr/>
            <p:nvPr/>
          </p:nvSpPr>
          <p:spPr>
            <a:xfrm>
              <a:off x="9075842" y="6155085"/>
              <a:ext cx="1660318" cy="715654"/>
            </a:xfrm>
            <a:custGeom>
              <a:avLst/>
              <a:gdLst>
                <a:gd name="connsiteX0" fmla="*/ 503620 w 2336799"/>
                <a:gd name="connsiteY0" fmla="*/ 0 h 1007241"/>
                <a:gd name="connsiteX1" fmla="*/ 1833178 w 2336799"/>
                <a:gd name="connsiteY1" fmla="*/ 0 h 1007241"/>
                <a:gd name="connsiteX2" fmla="*/ 2336799 w 2336799"/>
                <a:gd name="connsiteY2" fmla="*/ 1007241 h 1007241"/>
                <a:gd name="connsiteX3" fmla="*/ 0 w 2336799"/>
                <a:gd name="connsiteY3" fmla="*/ 1007241 h 1007241"/>
                <a:gd name="connsiteX4" fmla="*/ 503620 w 2336799"/>
                <a:gd name="connsiteY4" fmla="*/ 0 h 100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799" h="1007241">
                  <a:moveTo>
                    <a:pt x="503620" y="0"/>
                  </a:moveTo>
                  <a:lnTo>
                    <a:pt x="1833178" y="0"/>
                  </a:lnTo>
                  <a:lnTo>
                    <a:pt x="2336799" y="1007241"/>
                  </a:lnTo>
                  <a:lnTo>
                    <a:pt x="0" y="1007241"/>
                  </a:lnTo>
                  <a:lnTo>
                    <a:pt x="50362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六边形 21"/>
            <p:cNvSpPr/>
            <p:nvPr/>
          </p:nvSpPr>
          <p:spPr>
            <a:xfrm>
              <a:off x="11331914" y="1153532"/>
              <a:ext cx="520719" cy="44889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H="1">
              <a:off x="8289270" y="3365391"/>
              <a:ext cx="2035790" cy="2521857"/>
            </a:xfrm>
            <a:prstGeom prst="parallelogram">
              <a:avLst>
                <a:gd name="adj" fmla="val 7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57"/>
            <p:cNvSpPr/>
            <p:nvPr/>
          </p:nvSpPr>
          <p:spPr>
            <a:xfrm rot="10800000">
              <a:off x="7218523" y="4272"/>
              <a:ext cx="851263" cy="366924"/>
            </a:xfrm>
            <a:custGeom>
              <a:avLst/>
              <a:gdLst>
                <a:gd name="connsiteX0" fmla="*/ 503620 w 2336799"/>
                <a:gd name="connsiteY0" fmla="*/ 0 h 1007241"/>
                <a:gd name="connsiteX1" fmla="*/ 1833178 w 2336799"/>
                <a:gd name="connsiteY1" fmla="*/ 0 h 1007241"/>
                <a:gd name="connsiteX2" fmla="*/ 2336799 w 2336799"/>
                <a:gd name="connsiteY2" fmla="*/ 1007241 h 1007241"/>
                <a:gd name="connsiteX3" fmla="*/ 0 w 2336799"/>
                <a:gd name="connsiteY3" fmla="*/ 1007241 h 1007241"/>
                <a:gd name="connsiteX4" fmla="*/ 503620 w 2336799"/>
                <a:gd name="connsiteY4" fmla="*/ 0 h 100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799" h="1007241">
                  <a:moveTo>
                    <a:pt x="503620" y="0"/>
                  </a:moveTo>
                  <a:lnTo>
                    <a:pt x="1833178" y="0"/>
                  </a:lnTo>
                  <a:lnTo>
                    <a:pt x="2336799" y="1007241"/>
                  </a:lnTo>
                  <a:lnTo>
                    <a:pt x="0" y="1007241"/>
                  </a:lnTo>
                  <a:lnTo>
                    <a:pt x="50362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燕尾形 7"/>
          <p:cNvSpPr/>
          <p:nvPr userDrawn="1"/>
        </p:nvSpPr>
        <p:spPr>
          <a:xfrm rot="16200000">
            <a:off x="39859" y="336565"/>
            <a:ext cx="965460" cy="418809"/>
          </a:xfrm>
          <a:prstGeom prst="chevron">
            <a:avLst>
              <a:gd name="adj" fmla="val 34999"/>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六边形 65"/>
          <p:cNvSpPr/>
          <p:nvPr/>
        </p:nvSpPr>
        <p:spPr>
          <a:xfrm>
            <a:off x="3708547" y="4321562"/>
            <a:ext cx="339172" cy="29239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5" name="六边形 64"/>
          <p:cNvSpPr/>
          <p:nvPr/>
        </p:nvSpPr>
        <p:spPr>
          <a:xfrm>
            <a:off x="772352" y="4300819"/>
            <a:ext cx="339172" cy="29239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8" name="Docer Falling Dust PPT demo"/>
          <p:cNvGrpSpPr/>
          <p:nvPr/>
        </p:nvGrpSpPr>
        <p:grpSpPr>
          <a:xfrm>
            <a:off x="3825989" y="4267702"/>
            <a:ext cx="2186833" cy="400110"/>
            <a:chOff x="6661786" y="3775719"/>
            <a:chExt cx="2187400" cy="400213"/>
          </a:xfrm>
        </p:grpSpPr>
        <p:grpSp>
          <p:nvGrpSpPr>
            <p:cNvPr id="23" name="Group 16"/>
            <p:cNvGrpSpPr/>
            <p:nvPr/>
          </p:nvGrpSpPr>
          <p:grpSpPr bwMode="auto">
            <a:xfrm>
              <a:off x="6661786" y="3867437"/>
              <a:ext cx="104799" cy="168447"/>
              <a:chOff x="4441" y="3144"/>
              <a:chExt cx="215" cy="345"/>
            </a:xfrm>
          </p:grpSpPr>
          <p:sp>
            <p:nvSpPr>
              <p:cNvPr id="29" name="Docer Falling Dust PPT demo"/>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30" name="Docer Falling Dust PPT demo"/>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grpSp>
        <p:sp>
          <p:nvSpPr>
            <p:cNvPr id="25" name="Docer Falling Dust PPT demo"/>
            <p:cNvSpPr txBox="1">
              <a:spLocks noChangeArrowheads="1"/>
            </p:cNvSpPr>
            <p:nvPr/>
          </p:nvSpPr>
          <p:spPr bwMode="auto">
            <a:xfrm>
              <a:off x="6868643" y="3775719"/>
              <a:ext cx="1980543" cy="4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cs typeface="+mn-ea"/>
                  <a:sym typeface="+mn-lt"/>
                </a:rPr>
                <a:t>单位：浙江大学</a:t>
              </a:r>
              <a:endParaRPr lang="en-US" altLang="zh-CN" sz="2000" dirty="0">
                <a:latin typeface="微软雅黑" panose="020B0503020204020204" pitchFamily="34" charset="-122"/>
                <a:ea typeface="微软雅黑" panose="020B0503020204020204" pitchFamily="34" charset="-122"/>
                <a:cs typeface="+mn-ea"/>
                <a:sym typeface="+mn-lt"/>
              </a:endParaRPr>
            </a:p>
          </p:txBody>
        </p:sp>
      </p:grpSp>
      <p:grpSp>
        <p:nvGrpSpPr>
          <p:cNvPr id="31" name="Docer Falling Dust PPT demo"/>
          <p:cNvGrpSpPr/>
          <p:nvPr/>
        </p:nvGrpSpPr>
        <p:grpSpPr>
          <a:xfrm>
            <a:off x="875397" y="4246959"/>
            <a:ext cx="1679711" cy="400110"/>
            <a:chOff x="4320880" y="3763303"/>
            <a:chExt cx="1680149" cy="400213"/>
          </a:xfrm>
        </p:grpSpPr>
        <p:grpSp>
          <p:nvGrpSpPr>
            <p:cNvPr id="32" name="组合 31"/>
            <p:cNvGrpSpPr/>
            <p:nvPr/>
          </p:nvGrpSpPr>
          <p:grpSpPr>
            <a:xfrm>
              <a:off x="4320880" y="3872682"/>
              <a:ext cx="133781" cy="152080"/>
              <a:chOff x="860980" y="3583766"/>
              <a:chExt cx="100336" cy="114060"/>
            </a:xfrm>
          </p:grpSpPr>
          <p:sp>
            <p:nvSpPr>
              <p:cNvPr id="34" name="Docer Falling Dust PPT demo"/>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35" name="Docer Falling Dust PPT demo"/>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grpSp>
        <p:sp>
          <p:nvSpPr>
            <p:cNvPr id="33" name="Docer Falling Dust PPT demo"/>
            <p:cNvSpPr/>
            <p:nvPr/>
          </p:nvSpPr>
          <p:spPr>
            <a:xfrm>
              <a:off x="4533578" y="3763303"/>
              <a:ext cx="1467451" cy="4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cs typeface="+mn-ea"/>
                  <a:sym typeface="+mn-lt"/>
                </a:rPr>
                <a:t>作者：高齐</a:t>
              </a:r>
            </a:p>
          </p:txBody>
        </p:sp>
      </p:grpSp>
      <p:sp>
        <p:nvSpPr>
          <p:cNvPr id="36" name="文本框 35"/>
          <p:cNvSpPr txBox="1"/>
          <p:nvPr/>
        </p:nvSpPr>
        <p:spPr>
          <a:xfrm>
            <a:off x="1012495" y="2227347"/>
            <a:ext cx="8557767" cy="1661993"/>
          </a:xfrm>
          <a:prstGeom prst="rect">
            <a:avLst/>
          </a:prstGeom>
          <a:noFill/>
        </p:spPr>
        <p:txBody>
          <a:bodyPr wrap="square" lIns="0" tIns="0" rIns="0" bIns="0" rtlCol="0" anchor="t">
            <a:spAutoFit/>
          </a:bodyPr>
          <a:lstStyle/>
          <a:p>
            <a:r>
              <a:rPr lang="zh-CN" altLang="en-US" sz="4400" dirty="0">
                <a:solidFill>
                  <a:schemeClr val="accent1">
                    <a:lumMod val="100000"/>
                  </a:schemeClr>
                </a:solidFill>
                <a:latin typeface="微软雅黑" panose="020B0503020204020204" pitchFamily="34" charset="-122"/>
                <a:ea typeface="微软雅黑" panose="020B0503020204020204" pitchFamily="34" charset="-122"/>
              </a:rPr>
              <a:t>人智组队中的</a:t>
            </a:r>
            <a:r>
              <a:rPr lang="zh-CN" altLang="en-US" sz="6000" b="1" dirty="0">
                <a:solidFill>
                  <a:schemeClr val="accent1">
                    <a:lumMod val="100000"/>
                  </a:schemeClr>
                </a:solidFill>
                <a:latin typeface="微软雅黑" panose="020B0503020204020204" pitchFamily="34" charset="-122"/>
                <a:ea typeface="微软雅黑" panose="020B0503020204020204" pitchFamily="34" charset="-122"/>
              </a:rPr>
              <a:t>控制感建构</a:t>
            </a:r>
            <a:r>
              <a:rPr lang="zh-CN" altLang="en-US" sz="4800" b="1" dirty="0">
                <a:solidFill>
                  <a:schemeClr val="accent1">
                    <a:lumMod val="100000"/>
                  </a:schemeClr>
                </a:solidFill>
                <a:latin typeface="微软雅黑" panose="020B0503020204020204" pitchFamily="34" charset="-122"/>
                <a:ea typeface="微软雅黑" panose="020B0503020204020204" pitchFamily="34" charset="-122"/>
              </a:rPr>
              <a:t>：</a:t>
            </a:r>
          </a:p>
          <a:p>
            <a:r>
              <a:rPr lang="en-US" altLang="zh-CN" sz="4800" dirty="0">
                <a:solidFill>
                  <a:schemeClr val="accent1">
                    <a:lumMod val="100000"/>
                  </a:schemeClr>
                </a:solidFill>
                <a:latin typeface="微软雅黑" panose="020B0503020204020204" pitchFamily="34" charset="-122"/>
                <a:ea typeface="微软雅黑" panose="020B0503020204020204" pitchFamily="34" charset="-122"/>
              </a:rPr>
              <a:t>	</a:t>
            </a:r>
            <a:r>
              <a:rPr lang="zh-CN" altLang="en-US" sz="4800" dirty="0">
                <a:solidFill>
                  <a:schemeClr val="accent1">
                    <a:lumMod val="100000"/>
                  </a:schemeClr>
                </a:solidFill>
                <a:latin typeface="微软雅黑" panose="020B0503020204020204" pitchFamily="34" charset="-122"/>
                <a:ea typeface="微软雅黑" panose="020B0503020204020204" pitchFamily="34" charset="-122"/>
              </a:rPr>
              <a:t>基于自动驾驶系统的研究 </a:t>
            </a:r>
          </a:p>
        </p:txBody>
      </p:sp>
      <p:sp>
        <p:nvSpPr>
          <p:cNvPr id="2" name="矩形: 圆角 1"/>
          <p:cNvSpPr/>
          <p:nvPr/>
        </p:nvSpPr>
        <p:spPr>
          <a:xfrm>
            <a:off x="-10131651" y="5937320"/>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6" name="矩形: 圆角 5"/>
          <p:cNvSpPr/>
          <p:nvPr/>
        </p:nvSpPr>
        <p:spPr>
          <a:xfrm>
            <a:off x="-9282373" y="5207806"/>
            <a:ext cx="2279514"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13" name="矩形: 圆角 12"/>
          <p:cNvSpPr/>
          <p:nvPr/>
        </p:nvSpPr>
        <p:spPr>
          <a:xfrm>
            <a:off x="-8433097" y="4478294"/>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14" name="矩形: 圆角 13"/>
          <p:cNvSpPr/>
          <p:nvPr/>
        </p:nvSpPr>
        <p:spPr>
          <a:xfrm>
            <a:off x="-7583819" y="3647560"/>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15" name="矩形: 圆角 14"/>
          <p:cNvSpPr/>
          <p:nvPr/>
        </p:nvSpPr>
        <p:spPr>
          <a:xfrm>
            <a:off x="-6734541" y="2918048"/>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16" name="矩形: 圆角 15"/>
          <p:cNvSpPr/>
          <p:nvPr/>
        </p:nvSpPr>
        <p:spPr>
          <a:xfrm>
            <a:off x="-5885263" y="2188536"/>
            <a:ext cx="2279515"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17" name="矩形: 圆角 16"/>
          <p:cNvSpPr/>
          <p:nvPr/>
        </p:nvSpPr>
        <p:spPr>
          <a:xfrm>
            <a:off x="-5035986" y="1459024"/>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条目开发</a:t>
            </a:r>
          </a:p>
        </p:txBody>
      </p:sp>
      <p:sp>
        <p:nvSpPr>
          <p:cNvPr id="19" name="矩形: 圆角 18"/>
          <p:cNvSpPr/>
          <p:nvPr/>
        </p:nvSpPr>
        <p:spPr>
          <a:xfrm>
            <a:off x="-4186708" y="729512"/>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理论背景</a:t>
            </a:r>
          </a:p>
        </p:txBody>
      </p:sp>
      <p:sp>
        <p:nvSpPr>
          <p:cNvPr id="20" name="矩形: 圆角 19"/>
          <p:cNvSpPr/>
          <p:nvPr/>
        </p:nvSpPr>
        <p:spPr>
          <a:xfrm>
            <a:off x="-3337430" y="0"/>
            <a:ext cx="2504985" cy="92068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过程总览</a:t>
            </a:r>
          </a:p>
        </p:txBody>
      </p:sp>
      <p:sp>
        <p:nvSpPr>
          <p:cNvPr id="3" name="六边形 2">
            <a:extLst>
              <a:ext uri="{FF2B5EF4-FFF2-40B4-BE49-F238E27FC236}">
                <a16:creationId xmlns:a16="http://schemas.microsoft.com/office/drawing/2014/main" id="{2AD7EDB5-C1A6-55FA-A073-B08A5E63E80B}"/>
              </a:ext>
            </a:extLst>
          </p:cNvPr>
          <p:cNvSpPr/>
          <p:nvPr/>
        </p:nvSpPr>
        <p:spPr>
          <a:xfrm>
            <a:off x="4551386" y="5061611"/>
            <a:ext cx="339172" cy="29239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六边形 3">
            <a:extLst>
              <a:ext uri="{FF2B5EF4-FFF2-40B4-BE49-F238E27FC236}">
                <a16:creationId xmlns:a16="http://schemas.microsoft.com/office/drawing/2014/main" id="{67ED95DE-7B18-A629-8A8A-035A08BEE9AD}"/>
              </a:ext>
            </a:extLst>
          </p:cNvPr>
          <p:cNvSpPr/>
          <p:nvPr/>
        </p:nvSpPr>
        <p:spPr>
          <a:xfrm>
            <a:off x="1615191" y="5061612"/>
            <a:ext cx="339172" cy="29239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Docer Falling Dust PPT demo">
            <a:extLst>
              <a:ext uri="{FF2B5EF4-FFF2-40B4-BE49-F238E27FC236}">
                <a16:creationId xmlns:a16="http://schemas.microsoft.com/office/drawing/2014/main" id="{A54C9CD5-74D2-FB27-1FF2-0DF8F35F2E92}"/>
              </a:ext>
            </a:extLst>
          </p:cNvPr>
          <p:cNvGrpSpPr/>
          <p:nvPr/>
        </p:nvGrpSpPr>
        <p:grpSpPr>
          <a:xfrm>
            <a:off x="4668830" y="5007751"/>
            <a:ext cx="2491403" cy="400110"/>
            <a:chOff x="6661786" y="3770412"/>
            <a:chExt cx="2492049" cy="400213"/>
          </a:xfrm>
        </p:grpSpPr>
        <p:grpSp>
          <p:nvGrpSpPr>
            <p:cNvPr id="7" name="Group 16">
              <a:extLst>
                <a:ext uri="{FF2B5EF4-FFF2-40B4-BE49-F238E27FC236}">
                  <a16:creationId xmlns:a16="http://schemas.microsoft.com/office/drawing/2014/main" id="{F9C8AE77-5E89-B0C8-95E9-FDF2D8DB47C2}"/>
                </a:ext>
              </a:extLst>
            </p:cNvPr>
            <p:cNvGrpSpPr/>
            <p:nvPr/>
          </p:nvGrpSpPr>
          <p:grpSpPr bwMode="auto">
            <a:xfrm>
              <a:off x="6661786" y="3867437"/>
              <a:ext cx="104799" cy="168447"/>
              <a:chOff x="4441" y="3144"/>
              <a:chExt cx="215" cy="345"/>
            </a:xfrm>
          </p:grpSpPr>
          <p:sp>
            <p:nvSpPr>
              <p:cNvPr id="9" name="Docer Falling Dust PPT demo">
                <a:extLst>
                  <a:ext uri="{FF2B5EF4-FFF2-40B4-BE49-F238E27FC236}">
                    <a16:creationId xmlns:a16="http://schemas.microsoft.com/office/drawing/2014/main" id="{AC8FF815-6B17-85DD-6ACB-0A0EBBD8F804}"/>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0" name="Docer Falling Dust PPT demo">
                <a:extLst>
                  <a:ext uri="{FF2B5EF4-FFF2-40B4-BE49-F238E27FC236}">
                    <a16:creationId xmlns:a16="http://schemas.microsoft.com/office/drawing/2014/main" id="{66AA760E-CD48-D920-DAED-9B587FD768A7}"/>
                  </a:ext>
                </a:extLst>
              </p:cNvPr>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grpSp>
        <p:sp>
          <p:nvSpPr>
            <p:cNvPr id="8" name="Docer Falling Dust PPT demo">
              <a:extLst>
                <a:ext uri="{FF2B5EF4-FFF2-40B4-BE49-F238E27FC236}">
                  <a16:creationId xmlns:a16="http://schemas.microsoft.com/office/drawing/2014/main" id="{AFC66DE6-7B91-7F1C-86B3-38393CDCBFF8}"/>
                </a:ext>
              </a:extLst>
            </p:cNvPr>
            <p:cNvSpPr txBox="1">
              <a:spLocks noChangeArrowheads="1"/>
            </p:cNvSpPr>
            <p:nvPr/>
          </p:nvSpPr>
          <p:spPr bwMode="auto">
            <a:xfrm>
              <a:off x="6868643" y="3770412"/>
              <a:ext cx="2285192" cy="4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cs typeface="+mn-ea"/>
                  <a:sym typeface="+mn-lt"/>
                </a:rPr>
                <a:t>日期：</a:t>
              </a:r>
              <a:r>
                <a:rPr lang="en-US" altLang="zh-CN" sz="2000" dirty="0">
                  <a:latin typeface="微软雅黑" panose="020B0503020204020204" pitchFamily="34" charset="-122"/>
                  <a:ea typeface="微软雅黑" panose="020B0503020204020204" pitchFamily="34" charset="-122"/>
                  <a:cs typeface="+mn-ea"/>
                  <a:sym typeface="+mn-lt"/>
                </a:rPr>
                <a:t>2024.10.17</a:t>
              </a:r>
            </a:p>
          </p:txBody>
        </p:sp>
      </p:grpSp>
      <p:grpSp>
        <p:nvGrpSpPr>
          <p:cNvPr id="11" name="Docer Falling Dust PPT demo">
            <a:extLst>
              <a:ext uri="{FF2B5EF4-FFF2-40B4-BE49-F238E27FC236}">
                <a16:creationId xmlns:a16="http://schemas.microsoft.com/office/drawing/2014/main" id="{87FCEEB3-857A-AE74-3769-6196D80B1106}"/>
              </a:ext>
            </a:extLst>
          </p:cNvPr>
          <p:cNvGrpSpPr/>
          <p:nvPr/>
        </p:nvGrpSpPr>
        <p:grpSpPr>
          <a:xfrm>
            <a:off x="1718236" y="5007752"/>
            <a:ext cx="2192672" cy="400110"/>
            <a:chOff x="4320880" y="3778745"/>
            <a:chExt cx="2193244" cy="400213"/>
          </a:xfrm>
        </p:grpSpPr>
        <p:grpSp>
          <p:nvGrpSpPr>
            <p:cNvPr id="12" name="组合 11">
              <a:extLst>
                <a:ext uri="{FF2B5EF4-FFF2-40B4-BE49-F238E27FC236}">
                  <a16:creationId xmlns:a16="http://schemas.microsoft.com/office/drawing/2014/main" id="{EB72CCC6-D476-B2D1-AEDE-10A578789C1C}"/>
                </a:ext>
              </a:extLst>
            </p:cNvPr>
            <p:cNvGrpSpPr/>
            <p:nvPr/>
          </p:nvGrpSpPr>
          <p:grpSpPr>
            <a:xfrm>
              <a:off x="4320880" y="3872682"/>
              <a:ext cx="133781" cy="152080"/>
              <a:chOff x="860980" y="3583766"/>
              <a:chExt cx="100336" cy="114060"/>
            </a:xfrm>
          </p:grpSpPr>
          <p:sp>
            <p:nvSpPr>
              <p:cNvPr id="22" name="Docer Falling Dust PPT demo">
                <a:extLst>
                  <a:ext uri="{FF2B5EF4-FFF2-40B4-BE49-F238E27FC236}">
                    <a16:creationId xmlns:a16="http://schemas.microsoft.com/office/drawing/2014/main" id="{FBBA2DDC-4AB8-16B3-2DA1-2FF8462E3BE7}"/>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4" name="Docer Falling Dust PPT demo">
                <a:extLst>
                  <a:ext uri="{FF2B5EF4-FFF2-40B4-BE49-F238E27FC236}">
                    <a16:creationId xmlns:a16="http://schemas.microsoft.com/office/drawing/2014/main" id="{0D13BBD7-6615-1CAA-53E4-6B67792C59D2}"/>
                  </a:ext>
                </a:extLst>
              </p:cNvPr>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grpSp>
        <p:sp>
          <p:nvSpPr>
            <p:cNvPr id="21" name="Docer Falling Dust PPT demo">
              <a:extLst>
                <a:ext uri="{FF2B5EF4-FFF2-40B4-BE49-F238E27FC236}">
                  <a16:creationId xmlns:a16="http://schemas.microsoft.com/office/drawing/2014/main" id="{8159FA37-83FF-D6C1-B3B0-EEA5928E2B83}"/>
                </a:ext>
              </a:extLst>
            </p:cNvPr>
            <p:cNvSpPr/>
            <p:nvPr/>
          </p:nvSpPr>
          <p:spPr>
            <a:xfrm>
              <a:off x="4533578" y="3778745"/>
              <a:ext cx="1980546" cy="4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cs typeface="+mn-ea"/>
                  <a:sym typeface="+mn-lt"/>
                </a:rPr>
                <a:t>汇报：第四小组</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444115" y="1158812"/>
            <a:ext cx="8357870" cy="895985"/>
            <a:chOff x="3849" y="1605"/>
            <a:chExt cx="13162" cy="1411"/>
          </a:xfrm>
        </p:grpSpPr>
        <p:sp>
          <p:nvSpPr>
            <p:cNvPr id="84" name="文本框 83"/>
            <p:cNvSpPr txBox="1"/>
            <p:nvPr/>
          </p:nvSpPr>
          <p:spPr>
            <a:xfrm>
              <a:off x="3849" y="160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000" dirty="0">
                  <a:solidFill>
                    <a:schemeClr val="tx1">
                      <a:lumMod val="50000"/>
                      <a:lumOff val="50000"/>
                    </a:schemeClr>
                  </a:solidFill>
                </a:rPr>
                <a:t>目的</a:t>
              </a:r>
            </a:p>
          </p:txBody>
        </p:sp>
        <p:sp>
          <p:nvSpPr>
            <p:cNvPr id="85" name="文本框 84"/>
            <p:cNvSpPr txBox="1"/>
            <p:nvPr/>
          </p:nvSpPr>
          <p:spPr>
            <a:xfrm>
              <a:off x="4575" y="2120"/>
              <a:ext cx="12436" cy="896"/>
            </a:xfrm>
            <a:prstGeom prst="rect">
              <a:avLst/>
            </a:prstGeom>
            <a:noFill/>
          </p:spPr>
          <p:txBody>
            <a:bodyPr wrap="square" rtlCol="0">
              <a:noAutofit/>
            </a:bodyPr>
            <a:lstStyle/>
            <a:p>
              <a:pPr>
                <a:lnSpc>
                  <a:spcPts val="2800"/>
                </a:lnSpc>
              </a:pPr>
              <a:r>
                <a:rPr lang="zh-CN" altLang="en-US" sz="1400" dirty="0">
                  <a:solidFill>
                    <a:schemeClr val="tx1">
                      <a:lumMod val="50000"/>
                      <a:lumOff val="50000"/>
                    </a:schemeClr>
                  </a:solidFill>
                  <a:sym typeface="+mn-ea"/>
                </a:rPr>
                <a:t>评价量表的</a:t>
              </a:r>
              <a:r>
                <a:rPr lang="zh-CN" altLang="en-US" sz="1600" dirty="0">
                  <a:solidFill>
                    <a:schemeClr val="tx1">
                      <a:lumMod val="50000"/>
                      <a:lumOff val="50000"/>
                    </a:schemeClr>
                  </a:solidFill>
                  <a:sym typeface="+mn-ea"/>
                </a:rPr>
                <a:t>内容效度和表面效度</a:t>
              </a:r>
            </a:p>
          </p:txBody>
        </p:sp>
      </p:grpSp>
      <p:sp>
        <p:nvSpPr>
          <p:cNvPr id="29" name="矩形: 圆角 2"/>
          <p:cNvSpPr/>
          <p:nvPr/>
        </p:nvSpPr>
        <p:spPr>
          <a:xfrm>
            <a:off x="4074796" y="288435"/>
            <a:ext cx="5774054" cy="607406"/>
          </a:xfrm>
          <a:prstGeom prst="roundRect">
            <a:avLst>
              <a:gd name="adj" fmla="val 76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ym typeface="+mn-ea"/>
              </a:rPr>
              <a:t>德尔菲法(Delphi method)</a:t>
            </a:r>
            <a:r>
              <a:rPr lang="zh-CN" altLang="en-US" sz="2400" dirty="0">
                <a:sym typeface="+mn-ea"/>
              </a:rPr>
              <a:t>收集专家评价</a:t>
            </a:r>
            <a:endParaRPr lang="zh-CN" altLang="en-US" sz="2400" dirty="0"/>
          </a:p>
        </p:txBody>
      </p:sp>
      <p:sp>
        <p:nvSpPr>
          <p:cNvPr id="47" name="矩形: 圆角 46"/>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48" name="矩形: 圆角 47"/>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49" name="矩形: 圆角 4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50" name="矩形: 圆角 4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51" name="矩形: 圆角 50"/>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52" name="矩形: 圆角 51"/>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53" name="矩形: 圆角 52"/>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54" name="矩形: 圆角 53"/>
          <p:cNvSpPr/>
          <p:nvPr/>
        </p:nvSpPr>
        <p:spPr>
          <a:xfrm>
            <a:off x="-185117" y="835714"/>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条目开发</a:t>
            </a:r>
          </a:p>
        </p:txBody>
      </p:sp>
      <p:grpSp>
        <p:nvGrpSpPr>
          <p:cNvPr id="55" name="组合 54"/>
          <p:cNvGrpSpPr/>
          <p:nvPr/>
        </p:nvGrpSpPr>
        <p:grpSpPr>
          <a:xfrm>
            <a:off x="2444115" y="2037300"/>
            <a:ext cx="8357870" cy="895985"/>
            <a:chOff x="3849" y="1605"/>
            <a:chExt cx="13162" cy="1411"/>
          </a:xfrm>
        </p:grpSpPr>
        <p:sp>
          <p:nvSpPr>
            <p:cNvPr id="56" name="文本框 55"/>
            <p:cNvSpPr txBox="1"/>
            <p:nvPr/>
          </p:nvSpPr>
          <p:spPr>
            <a:xfrm>
              <a:off x="3849" y="160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000" dirty="0">
                  <a:solidFill>
                    <a:schemeClr val="tx1">
                      <a:lumMod val="50000"/>
                      <a:lumOff val="50000"/>
                    </a:schemeClr>
                  </a:solidFill>
                </a:rPr>
                <a:t>专家类型</a:t>
              </a:r>
            </a:p>
          </p:txBody>
        </p:sp>
        <p:sp>
          <p:nvSpPr>
            <p:cNvPr id="57" name="文本框 56"/>
            <p:cNvSpPr txBox="1"/>
            <p:nvPr/>
          </p:nvSpPr>
          <p:spPr>
            <a:xfrm>
              <a:off x="4575" y="2120"/>
              <a:ext cx="12436" cy="896"/>
            </a:xfrm>
            <a:prstGeom prst="rect">
              <a:avLst/>
            </a:prstGeom>
            <a:noFill/>
          </p:spPr>
          <p:txBody>
            <a:bodyPr wrap="square" rtlCol="0">
              <a:noAutofit/>
            </a:bodyPr>
            <a:lstStyle/>
            <a:p>
              <a:pPr marL="0" marR="0" lvl="0" indent="0" algn="l" defTabSz="914400" rtl="0" eaLnBrk="1" fontAlgn="auto" latinLnBrk="0" hangingPunct="1">
                <a:lnSpc>
                  <a:spcPts val="2800"/>
                </a:lnSpc>
                <a:spcBef>
                  <a:spcPts val="0"/>
                </a:spcBef>
                <a:spcAft>
                  <a:spcPts val="0"/>
                </a:spcAft>
                <a:buClrTx/>
                <a:buSzTx/>
                <a:buFontTx/>
                <a:buNone/>
                <a:defRPr/>
              </a:pPr>
              <a:r>
                <a:rPr kumimoji="0" lang="zh-CN" altLang="en-US" sz="1400" i="0" u="none" strike="noStrike" kern="1200" cap="none" spc="0" normalizeH="0" baseline="0" noProof="0" dirty="0">
                  <a:ln>
                    <a:noFill/>
                  </a:ln>
                  <a:solidFill>
                    <a:schemeClr val="tx1">
                      <a:lumMod val="50000"/>
                      <a:lumOff val="50000"/>
                    </a:schemeClr>
                  </a:solidFill>
                  <a:effectLst/>
                  <a:uLnTx/>
                  <a:uFillTx/>
                  <a:latin typeface="Times New Roman" panose="02020603050405020304"/>
                  <a:ea typeface="微软雅黑" panose="020B0503020204020204" pitchFamily="34" charset="-122"/>
                  <a:cs typeface="+mn-cs"/>
                  <a:sym typeface="+mn-ea"/>
                </a:rPr>
                <a:t>控制感专家、问卷专家、自动驾驶专家、心理学专业训练人士</a:t>
              </a:r>
              <a:endParaRPr kumimoji="0" lang="zh-CN" altLang="en-US" sz="1400" i="0" u="none" strike="noStrike" kern="1200" cap="none" spc="0" normalizeH="0" baseline="0" noProof="0" dirty="0">
                <a:ln>
                  <a:noFill/>
                </a:ln>
                <a:solidFill>
                  <a:schemeClr val="tx1">
                    <a:lumMod val="50000"/>
                    <a:lumOff val="50000"/>
                  </a:schemeClr>
                </a:solidFill>
                <a:effectLst/>
                <a:uLnTx/>
                <a:uFillTx/>
                <a:latin typeface="Times New Roman" panose="02020603050405020304"/>
                <a:ea typeface="微软雅黑" panose="020B0503020204020204" pitchFamily="34" charset="-122"/>
                <a:cs typeface="+mn-cs"/>
              </a:endParaRPr>
            </a:p>
          </p:txBody>
        </p:sp>
      </p:grpSp>
      <p:grpSp>
        <p:nvGrpSpPr>
          <p:cNvPr id="5" name="组合 4"/>
          <p:cNvGrpSpPr/>
          <p:nvPr/>
        </p:nvGrpSpPr>
        <p:grpSpPr>
          <a:xfrm>
            <a:off x="2444115" y="2869433"/>
            <a:ext cx="8357870" cy="895985"/>
            <a:chOff x="3849" y="1605"/>
            <a:chExt cx="13162" cy="1411"/>
          </a:xfrm>
        </p:grpSpPr>
        <p:sp>
          <p:nvSpPr>
            <p:cNvPr id="6" name="文本框 5"/>
            <p:cNvSpPr txBox="1"/>
            <p:nvPr/>
          </p:nvSpPr>
          <p:spPr>
            <a:xfrm>
              <a:off x="3849" y="160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000" dirty="0">
                  <a:solidFill>
                    <a:schemeClr val="tx1">
                      <a:lumMod val="50000"/>
                      <a:lumOff val="50000"/>
                    </a:schemeClr>
                  </a:solidFill>
                </a:rPr>
                <a:t>形式</a:t>
              </a:r>
            </a:p>
          </p:txBody>
        </p:sp>
        <p:sp>
          <p:nvSpPr>
            <p:cNvPr id="7" name="文本框 6"/>
            <p:cNvSpPr txBox="1"/>
            <p:nvPr/>
          </p:nvSpPr>
          <p:spPr>
            <a:xfrm>
              <a:off x="4575" y="2120"/>
              <a:ext cx="12436" cy="896"/>
            </a:xfrm>
            <a:prstGeom prst="rect">
              <a:avLst/>
            </a:prstGeom>
            <a:noFill/>
          </p:spPr>
          <p:txBody>
            <a:bodyPr wrap="square" rtlCol="0">
              <a:noAutofit/>
            </a:bodyPr>
            <a:lstStyle/>
            <a:p>
              <a:pPr marL="0" marR="0" lvl="0" indent="0" algn="l" defTabSz="914400" rtl="0" eaLnBrk="1" fontAlgn="auto" latinLnBrk="0" hangingPunct="1">
                <a:lnSpc>
                  <a:spcPts val="2800"/>
                </a:lnSpc>
                <a:spcBef>
                  <a:spcPts val="0"/>
                </a:spcBef>
                <a:spcAft>
                  <a:spcPts val="0"/>
                </a:spcAft>
                <a:buClrTx/>
                <a:buSzTx/>
                <a:buFontTx/>
                <a:buNone/>
                <a:defRPr/>
              </a:pPr>
              <a:r>
                <a:rPr kumimoji="0" lang="zh-CN" altLang="en-US" sz="1600" i="0" u="none" strike="noStrike" kern="1200" cap="none" spc="0" normalizeH="0" baseline="0" noProof="0" dirty="0">
                  <a:ln>
                    <a:noFill/>
                  </a:ln>
                  <a:solidFill>
                    <a:schemeClr val="tx1">
                      <a:lumMod val="50000"/>
                      <a:lumOff val="50000"/>
                    </a:schemeClr>
                  </a:solidFill>
                  <a:effectLst/>
                  <a:uLnTx/>
                  <a:uFillTx/>
                  <a:latin typeface="Times New Roman" panose="02020603050405020304"/>
                  <a:ea typeface="微软雅黑" panose="020B0503020204020204" pitchFamily="34" charset="-122"/>
                  <a:cs typeface="+mn-cs"/>
                  <a:sym typeface="+mn-ea"/>
                </a:rPr>
                <a:t>问卷打分</a:t>
              </a:r>
              <a:r>
                <a:rPr kumimoji="0" lang="zh-CN" altLang="en-US" sz="1400" i="0" u="none" strike="noStrike" kern="1200" cap="none" spc="0" normalizeH="0" baseline="0" noProof="0" dirty="0">
                  <a:ln>
                    <a:noFill/>
                  </a:ln>
                  <a:solidFill>
                    <a:schemeClr val="tx1">
                      <a:lumMod val="50000"/>
                      <a:lumOff val="50000"/>
                    </a:schemeClr>
                  </a:solidFill>
                  <a:effectLst/>
                  <a:uLnTx/>
                  <a:uFillTx/>
                  <a:latin typeface="Times New Roman" panose="02020603050405020304"/>
                  <a:ea typeface="微软雅黑" panose="020B0503020204020204" pitchFamily="34" charset="-122"/>
                  <a:cs typeface="+mn-cs"/>
                  <a:sym typeface="+mn-ea"/>
                </a:rPr>
                <a:t>和访谈建议</a:t>
              </a:r>
              <a:endParaRPr kumimoji="0" lang="zh-CN" altLang="en-US" sz="1400" i="0" u="none" strike="noStrike" kern="1200" cap="none" spc="0" normalizeH="0" baseline="0" noProof="0" dirty="0">
                <a:ln>
                  <a:noFill/>
                </a:ln>
                <a:solidFill>
                  <a:schemeClr val="tx1">
                    <a:lumMod val="50000"/>
                    <a:lumOff val="50000"/>
                  </a:schemeClr>
                </a:solidFill>
                <a:effectLst/>
                <a:uLnTx/>
                <a:uFillTx/>
                <a:latin typeface="Times New Roman" panose="02020603050405020304"/>
                <a:ea typeface="微软雅黑" panose="020B0503020204020204" pitchFamily="34" charset="-122"/>
                <a:cs typeface="+mn-cs"/>
              </a:endParaRPr>
            </a:p>
          </p:txBody>
        </p:sp>
      </p:grpSp>
      <p:grpSp>
        <p:nvGrpSpPr>
          <p:cNvPr id="8" name="组合 7"/>
          <p:cNvGrpSpPr/>
          <p:nvPr/>
        </p:nvGrpSpPr>
        <p:grpSpPr>
          <a:xfrm>
            <a:off x="2444115" y="3765418"/>
            <a:ext cx="9530080" cy="1834515"/>
            <a:chOff x="3849" y="6175"/>
            <a:chExt cx="15008" cy="2889"/>
          </a:xfrm>
        </p:grpSpPr>
        <p:sp>
          <p:nvSpPr>
            <p:cNvPr id="9" name="文本框 8"/>
            <p:cNvSpPr txBox="1"/>
            <p:nvPr/>
          </p:nvSpPr>
          <p:spPr>
            <a:xfrm>
              <a:off x="3849" y="617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800" b="1" dirty="0"/>
                <a:t>过程</a:t>
              </a:r>
            </a:p>
          </p:txBody>
        </p:sp>
        <p:sp>
          <p:nvSpPr>
            <p:cNvPr id="10" name="文本框 9"/>
            <p:cNvSpPr txBox="1"/>
            <p:nvPr/>
          </p:nvSpPr>
          <p:spPr>
            <a:xfrm>
              <a:off x="4575" y="7097"/>
              <a:ext cx="14282" cy="1967"/>
            </a:xfrm>
            <a:prstGeom prst="rect">
              <a:avLst/>
            </a:prstGeom>
            <a:noFill/>
          </p:spPr>
          <p:txBody>
            <a:bodyPr wrap="square" rtlCol="0">
              <a:noAutofit/>
            </a:bodyPr>
            <a:lstStyle/>
            <a:p>
              <a:r>
                <a:rPr lang="zh-CN" altLang="en-US" dirty="0">
                  <a:sym typeface="+mn-ea"/>
                </a:rPr>
                <a:t>专家对各条目</a:t>
              </a:r>
              <a:r>
                <a:rPr lang="zh-CN" altLang="en-US" sz="2000" b="1" dirty="0">
                  <a:sym typeface="+mn-ea"/>
                </a:rPr>
                <a:t>代表性、清晰度、重要性</a:t>
              </a:r>
              <a:r>
                <a:rPr lang="zh-CN" altLang="en-US" dirty="0">
                  <a:sym typeface="+mn-ea"/>
                </a:rPr>
                <a:t>打分</a:t>
              </a:r>
            </a:p>
            <a:p>
              <a:r>
                <a:rPr lang="en-US" altLang="zh-CN" dirty="0">
                  <a:sym typeface="+mn-ea"/>
                </a:rPr>
                <a:t>→</a:t>
              </a:r>
              <a:r>
                <a:rPr lang="zh-CN" altLang="en-US" dirty="0">
                  <a:sym typeface="+mn-ea"/>
                </a:rPr>
                <a:t>计算各条目</a:t>
              </a:r>
              <a:r>
                <a:rPr lang="zh-CN" altLang="en-US" sz="2000" b="1" dirty="0">
                  <a:sym typeface="+mn-ea"/>
                </a:rPr>
                <a:t>内容效度指数</a:t>
              </a:r>
              <a:r>
                <a:rPr lang="en-US" altLang="zh-CN" sz="2000" b="1" dirty="0">
                  <a:sym typeface="+mn-ea"/>
                </a:rPr>
                <a:t>CVI</a:t>
              </a:r>
              <a:r>
                <a:rPr lang="zh-CN" altLang="en-US" dirty="0">
                  <a:sym typeface="+mn-ea"/>
                </a:rPr>
                <a:t>和</a:t>
              </a:r>
              <a:r>
                <a:rPr lang="zh-CN" altLang="en-US" sz="2000" b="1" dirty="0">
                  <a:sym typeface="+mn-ea"/>
                </a:rPr>
                <a:t>内容效度比率CVR</a:t>
              </a:r>
              <a:endParaRPr lang="en-US" altLang="zh-CN" dirty="0">
                <a:sym typeface="+mn-ea"/>
              </a:endParaRPr>
            </a:p>
            <a:p>
              <a:r>
                <a:rPr lang="en-US" altLang="zh-CN" dirty="0">
                  <a:sym typeface="+mn-ea"/>
                </a:rPr>
                <a:t>→</a:t>
              </a:r>
              <a:r>
                <a:rPr lang="zh-CN" altLang="en-US" b="1" dirty="0">
                  <a:sym typeface="+mn-ea"/>
                </a:rPr>
                <a:t>删改</a:t>
              </a:r>
              <a:r>
                <a:rPr lang="zh-CN" altLang="en-US" dirty="0">
                  <a:sym typeface="+mn-ea"/>
                </a:rPr>
                <a:t>CVI 值小于 0.78 (Lynn, 1986)或CVR 值低于 Lawshe(1975)提出的最低标准的条目</a:t>
              </a:r>
              <a:endParaRPr lang="zh-CN" altLang="en-US" dirty="0"/>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2716849" y="1519759"/>
            <a:ext cx="2148205" cy="522605"/>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800" b="1" dirty="0"/>
              <a:t>结果</a:t>
            </a:r>
          </a:p>
        </p:txBody>
      </p:sp>
      <p:sp>
        <p:nvSpPr>
          <p:cNvPr id="47" name="矩形: 圆角 46"/>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48" name="矩形: 圆角 47"/>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49" name="矩形: 圆角 4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50" name="矩形: 圆角 4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51" name="矩形: 圆角 50"/>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52" name="矩形: 圆角 51"/>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53" name="矩形: 圆角 52"/>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54" name="矩形: 圆角 53"/>
          <p:cNvSpPr/>
          <p:nvPr/>
        </p:nvSpPr>
        <p:spPr>
          <a:xfrm>
            <a:off x="-185117" y="835714"/>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条目开发</a:t>
            </a:r>
          </a:p>
        </p:txBody>
      </p:sp>
      <p:sp>
        <p:nvSpPr>
          <p:cNvPr id="3" name="矩形: 圆角 2"/>
          <p:cNvSpPr/>
          <p:nvPr/>
        </p:nvSpPr>
        <p:spPr>
          <a:xfrm>
            <a:off x="3790952" y="2679428"/>
            <a:ext cx="2148205" cy="950119"/>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n-ea"/>
              </a:rPr>
              <a:t>55</a:t>
            </a:r>
            <a:r>
              <a:rPr lang="zh-CN" altLang="en-US" sz="3200" b="1" dirty="0">
                <a:latin typeface="+mn-ea"/>
              </a:rPr>
              <a:t>条目</a:t>
            </a:r>
          </a:p>
        </p:txBody>
      </p:sp>
      <p:sp>
        <p:nvSpPr>
          <p:cNvPr id="4" name="箭头: 右 3"/>
          <p:cNvSpPr/>
          <p:nvPr/>
        </p:nvSpPr>
        <p:spPr>
          <a:xfrm>
            <a:off x="6305551" y="2997324"/>
            <a:ext cx="1028700" cy="314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7700645" y="2679428"/>
            <a:ext cx="2148205" cy="950119"/>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n-ea"/>
              </a:rPr>
              <a:t>42</a:t>
            </a:r>
            <a:r>
              <a:rPr lang="zh-CN" altLang="en-US" sz="3200" b="1" dirty="0">
                <a:latin typeface="+mn-ea"/>
              </a:rPr>
              <a:t>条目</a:t>
            </a:r>
          </a:p>
        </p:txBody>
      </p:sp>
      <p:sp>
        <p:nvSpPr>
          <p:cNvPr id="8" name="矩形: 圆角 2"/>
          <p:cNvSpPr/>
          <p:nvPr/>
        </p:nvSpPr>
        <p:spPr>
          <a:xfrm>
            <a:off x="4074796" y="288435"/>
            <a:ext cx="5774054" cy="607406"/>
          </a:xfrm>
          <a:prstGeom prst="roundRect">
            <a:avLst>
              <a:gd name="adj" fmla="val 76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ym typeface="+mn-ea"/>
              </a:rPr>
              <a:t>德尔菲法(Delphi method)</a:t>
            </a:r>
            <a:r>
              <a:rPr lang="zh-CN" altLang="en-US" sz="2400" dirty="0">
                <a:sym typeface="+mn-ea"/>
              </a:rPr>
              <a:t>收集专家评价</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588551" y="541578"/>
            <a:ext cx="6411400" cy="1384995"/>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初步项目分析</a:t>
            </a:r>
            <a:endParaRPr lang="en-US" altLang="zh-CN" sz="2800" b="1" dirty="0"/>
          </a:p>
          <a:p>
            <a:pPr marL="457200" indent="-252095">
              <a:buFont typeface="Arial" panose="020B0604020202020204" pitchFamily="34" charset="0"/>
              <a:buChar char="•"/>
            </a:pPr>
            <a:endParaRPr lang="en-US" altLang="zh-CN" sz="2800" b="1" dirty="0"/>
          </a:p>
          <a:p>
            <a:pPr marL="914400" lvl="1" indent="-252095">
              <a:buFont typeface="Arial" panose="020B0604020202020204" pitchFamily="34" charset="0"/>
              <a:buChar char="•"/>
            </a:pPr>
            <a:endParaRPr lang="zh-CN" altLang="en-US" sz="2800" b="1" dirty="0"/>
          </a:p>
        </p:txBody>
      </p:sp>
      <p:sp>
        <p:nvSpPr>
          <p:cNvPr id="18" name="矩形: 圆角 17"/>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9" name="矩形: 圆角 18"/>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0" name="矩形: 圆角 19"/>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1" name="矩形: 圆角 20"/>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22" name="矩形: 圆角 21"/>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23" name="矩形: 圆角 22"/>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24" name="矩形: 圆角 23"/>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25" name="矩形: 圆角 24"/>
          <p:cNvSpPr/>
          <p:nvPr/>
        </p:nvSpPr>
        <p:spPr>
          <a:xfrm>
            <a:off x="-185117" y="1671428"/>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pitchFamily="34" charset="-122"/>
                <a:ea typeface="微软雅黑" panose="020B0503020204020204" pitchFamily="34" charset="-122"/>
              </a:rPr>
              <a:t>预测试</a:t>
            </a:r>
            <a:endParaRPr lang="zh-CN" altLang="en-US"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2413191" y="1078377"/>
            <a:ext cx="6201418" cy="1168400"/>
          </a:xfrm>
          <a:prstGeom prst="rect">
            <a:avLst/>
          </a:prstGeom>
          <a:noFill/>
        </p:spPr>
        <p:txBody>
          <a:bodyPr wrap="square">
            <a:spAutoFit/>
          </a:bodyPr>
          <a:lstStyle/>
          <a:p>
            <a:pPr marL="662305" lvl="1">
              <a:lnSpc>
                <a:spcPts val="2800"/>
              </a:lnSpc>
            </a:pPr>
            <a:r>
              <a:rPr lang="zh-CN" altLang="en-US" dirty="0"/>
              <a:t>传统项目分析</a:t>
            </a:r>
            <a:endParaRPr lang="en-US" altLang="zh-CN" dirty="0"/>
          </a:p>
          <a:p>
            <a:pPr marL="662305" lvl="1">
              <a:lnSpc>
                <a:spcPts val="2800"/>
              </a:lnSpc>
            </a:pPr>
            <a:r>
              <a:rPr lang="zh-CN" altLang="en-US" dirty="0"/>
              <a:t>项目反应分析</a:t>
            </a:r>
            <a:endParaRPr lang="en-US" altLang="zh-CN" dirty="0"/>
          </a:p>
          <a:p>
            <a:pPr marL="662305" lvl="1">
              <a:lnSpc>
                <a:spcPts val="2800"/>
              </a:lnSpc>
            </a:pPr>
            <a:r>
              <a:rPr lang="zh-CN" altLang="en-US" b="1" dirty="0"/>
              <a:t>删除</a:t>
            </a:r>
            <a:r>
              <a:rPr lang="en-US" altLang="zh-CN" b="1" dirty="0"/>
              <a:t>5</a:t>
            </a:r>
            <a:r>
              <a:rPr lang="zh-CN" altLang="en-US" b="1" dirty="0"/>
              <a:t>个条目</a:t>
            </a:r>
            <a:endParaRPr lang="en-US" altLang="zh-CN" b="1"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588551" y="541578"/>
            <a:ext cx="6411400" cy="1384995"/>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初步项目分析</a:t>
            </a:r>
            <a:endParaRPr lang="en-US" altLang="zh-CN" sz="2800" b="1" dirty="0"/>
          </a:p>
          <a:p>
            <a:pPr marL="457200" indent="-252095">
              <a:buFont typeface="Arial" panose="020B0604020202020204" pitchFamily="34" charset="0"/>
              <a:buChar char="•"/>
            </a:pPr>
            <a:endParaRPr lang="en-US" altLang="zh-CN" sz="2800" b="1" dirty="0"/>
          </a:p>
          <a:p>
            <a:pPr marL="914400" lvl="1" indent="-252095">
              <a:buFont typeface="Arial" panose="020B0604020202020204" pitchFamily="34" charset="0"/>
              <a:buChar char="•"/>
            </a:pPr>
            <a:endParaRPr lang="zh-CN" altLang="en-US" sz="2800" b="1" dirty="0"/>
          </a:p>
        </p:txBody>
      </p:sp>
      <p:sp>
        <p:nvSpPr>
          <p:cNvPr id="5" name="文本框 4"/>
          <p:cNvSpPr txBox="1"/>
          <p:nvPr/>
        </p:nvSpPr>
        <p:spPr>
          <a:xfrm>
            <a:off x="2588549" y="2551178"/>
            <a:ext cx="7476113" cy="523220"/>
          </a:xfrm>
          <a:prstGeom prst="rect">
            <a:avLst/>
          </a:prstGeom>
          <a:noFill/>
        </p:spPr>
        <p:txBody>
          <a:bodyPr wrap="square">
            <a:spAutoFit/>
          </a:bodyPr>
          <a:lstStyle/>
          <a:p>
            <a:pPr marL="457200" indent="-252095">
              <a:buFont typeface="Arial" panose="020B0604020202020204" pitchFamily="34" charset="0"/>
              <a:buChar char="•"/>
            </a:pPr>
            <a:r>
              <a:rPr lang="zh-CN" altLang="en-US" sz="2800" b="1" dirty="0"/>
              <a:t>主成分分析（</a:t>
            </a:r>
            <a:r>
              <a:rPr lang="en-US" altLang="zh-CN" sz="2800" b="1" dirty="0"/>
              <a:t>PCA</a:t>
            </a:r>
            <a:r>
              <a:rPr lang="zh-CN" altLang="en-US" sz="2800" b="1" dirty="0"/>
              <a:t>）</a:t>
            </a:r>
            <a:endParaRPr lang="en-US" altLang="zh-CN" sz="2800" b="1" dirty="0"/>
          </a:p>
        </p:txBody>
      </p:sp>
      <p:sp>
        <p:nvSpPr>
          <p:cNvPr id="18" name="矩形: 圆角 17"/>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9" name="矩形: 圆角 18"/>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0" name="矩形: 圆角 19"/>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1" name="矩形: 圆角 20"/>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22" name="矩形: 圆角 21"/>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23" name="矩形: 圆角 22"/>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24" name="矩形: 圆角 23"/>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25" name="矩形: 圆角 24"/>
          <p:cNvSpPr/>
          <p:nvPr/>
        </p:nvSpPr>
        <p:spPr>
          <a:xfrm>
            <a:off x="-185117" y="1671428"/>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pitchFamily="34" charset="-122"/>
                <a:ea typeface="微软雅黑" panose="020B0503020204020204" pitchFamily="34" charset="-122"/>
              </a:rPr>
              <a:t>预测试</a:t>
            </a:r>
            <a:endParaRPr lang="zh-CN" altLang="en-US"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2413191" y="1078377"/>
            <a:ext cx="6201418" cy="1168400"/>
          </a:xfrm>
          <a:prstGeom prst="rect">
            <a:avLst/>
          </a:prstGeom>
          <a:noFill/>
        </p:spPr>
        <p:txBody>
          <a:bodyPr wrap="square">
            <a:spAutoFit/>
          </a:bodyPr>
          <a:lstStyle/>
          <a:p>
            <a:pPr marL="662305" lvl="1">
              <a:lnSpc>
                <a:spcPts val="2800"/>
              </a:lnSpc>
            </a:pPr>
            <a:r>
              <a:rPr lang="zh-CN" altLang="en-US" dirty="0">
                <a:sym typeface="+mn-ea"/>
              </a:rPr>
              <a:t>传统项目分析</a:t>
            </a:r>
            <a:endParaRPr lang="en-US" altLang="zh-CN" dirty="0"/>
          </a:p>
          <a:p>
            <a:pPr marL="662305" lvl="1">
              <a:lnSpc>
                <a:spcPts val="2800"/>
              </a:lnSpc>
            </a:pPr>
            <a:r>
              <a:rPr lang="zh-CN" altLang="en-US" dirty="0">
                <a:sym typeface="+mn-ea"/>
              </a:rPr>
              <a:t>项目反应分析</a:t>
            </a:r>
            <a:endParaRPr lang="en-US" altLang="zh-CN" dirty="0"/>
          </a:p>
          <a:p>
            <a:pPr marL="662305" lvl="1">
              <a:lnSpc>
                <a:spcPts val="2800"/>
              </a:lnSpc>
            </a:pPr>
            <a:r>
              <a:rPr lang="zh-CN" altLang="en-US" dirty="0">
                <a:sym typeface="+mn-ea"/>
              </a:rPr>
              <a:t>删除</a:t>
            </a:r>
            <a:r>
              <a:rPr lang="en-US" altLang="zh-CN" dirty="0">
                <a:sym typeface="+mn-ea"/>
              </a:rPr>
              <a:t>5</a:t>
            </a:r>
            <a:r>
              <a:rPr lang="zh-CN" altLang="en-US" dirty="0">
                <a:sym typeface="+mn-ea"/>
              </a:rPr>
              <a:t>个条目</a:t>
            </a:r>
            <a:endParaRPr lang="en-US" altLang="zh-CN" dirty="0"/>
          </a:p>
        </p:txBody>
      </p:sp>
      <p:sp>
        <p:nvSpPr>
          <p:cNvPr id="29" name="文本框 28"/>
          <p:cNvSpPr txBox="1"/>
          <p:nvPr/>
        </p:nvSpPr>
        <p:spPr>
          <a:xfrm>
            <a:off x="2413191" y="3161886"/>
            <a:ext cx="6201418" cy="808990"/>
          </a:xfrm>
          <a:prstGeom prst="rect">
            <a:avLst/>
          </a:prstGeom>
          <a:noFill/>
        </p:spPr>
        <p:txBody>
          <a:bodyPr wrap="square">
            <a:spAutoFit/>
          </a:bodyPr>
          <a:lstStyle/>
          <a:p>
            <a:pPr marL="662305" lvl="1">
              <a:lnSpc>
                <a:spcPts val="2800"/>
              </a:lnSpc>
            </a:pPr>
            <a:r>
              <a:rPr lang="zh-CN" altLang="en-US" b="1" dirty="0"/>
              <a:t>删除</a:t>
            </a:r>
            <a:r>
              <a:rPr lang="en-US" altLang="zh-CN" b="1" dirty="0"/>
              <a:t>7</a:t>
            </a:r>
            <a:r>
              <a:rPr lang="zh-CN" altLang="en-US" b="1" dirty="0"/>
              <a:t>个</a:t>
            </a:r>
            <a:r>
              <a:rPr lang="zh-CN" altLang="en-US" dirty="0"/>
              <a:t>交叉载荷大于</a:t>
            </a:r>
            <a:r>
              <a:rPr lang="en-US" altLang="zh-CN" dirty="0"/>
              <a:t>0.4</a:t>
            </a:r>
            <a:r>
              <a:rPr lang="zh-CN" altLang="en-US" dirty="0"/>
              <a:t>或二者相差</a:t>
            </a:r>
            <a:r>
              <a:rPr lang="en-US" altLang="zh-CN" dirty="0"/>
              <a:t>0.2</a:t>
            </a:r>
            <a:r>
              <a:rPr lang="zh-CN" altLang="en-US" dirty="0"/>
              <a:t>以内的条目</a:t>
            </a:r>
            <a:endParaRPr lang="en-US" altLang="zh-CN" dirty="0"/>
          </a:p>
          <a:p>
            <a:pPr marL="662305" lvl="1">
              <a:lnSpc>
                <a:spcPts val="2800"/>
              </a:lnSpc>
            </a:pPr>
            <a:r>
              <a:rPr lang="zh-CN" altLang="en-US" b="1" dirty="0"/>
              <a:t>因子数调整为</a:t>
            </a:r>
            <a:r>
              <a:rPr lang="en-US" altLang="zh-CN" b="1" dirty="0"/>
              <a:t>6</a:t>
            </a:r>
            <a:r>
              <a:rPr lang="zh-CN" altLang="en-US" b="1" dirty="0"/>
              <a:t>个</a:t>
            </a:r>
            <a:r>
              <a:rPr lang="zh-CN" altLang="en-US" dirty="0"/>
              <a:t>，重新分配条目</a:t>
            </a:r>
            <a:endParaRPr lang="en-US" altLang="zh-CN"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588551" y="541578"/>
            <a:ext cx="6411400" cy="1384995"/>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初步项目分析</a:t>
            </a:r>
            <a:endParaRPr lang="en-US" altLang="zh-CN" sz="2800" b="1" dirty="0"/>
          </a:p>
          <a:p>
            <a:pPr marL="457200" indent="-252095">
              <a:buFont typeface="Arial" panose="020B0604020202020204" pitchFamily="34" charset="0"/>
              <a:buChar char="•"/>
            </a:pPr>
            <a:endParaRPr lang="en-US" altLang="zh-CN" sz="2800" b="1" dirty="0"/>
          </a:p>
          <a:p>
            <a:pPr marL="914400" lvl="1" indent="-252095">
              <a:buFont typeface="Arial" panose="020B0604020202020204" pitchFamily="34" charset="0"/>
              <a:buChar char="•"/>
            </a:pPr>
            <a:endParaRPr lang="zh-CN" altLang="en-US" sz="2800" b="1" dirty="0"/>
          </a:p>
        </p:txBody>
      </p:sp>
      <p:sp>
        <p:nvSpPr>
          <p:cNvPr id="5" name="文本框 4"/>
          <p:cNvSpPr txBox="1"/>
          <p:nvPr/>
        </p:nvSpPr>
        <p:spPr>
          <a:xfrm>
            <a:off x="2588549" y="2551178"/>
            <a:ext cx="7476113" cy="523220"/>
          </a:xfrm>
          <a:prstGeom prst="rect">
            <a:avLst/>
          </a:prstGeom>
          <a:noFill/>
        </p:spPr>
        <p:txBody>
          <a:bodyPr wrap="square">
            <a:spAutoFit/>
          </a:bodyPr>
          <a:lstStyle/>
          <a:p>
            <a:pPr marL="457200" indent="-252095">
              <a:buFont typeface="Arial" panose="020B0604020202020204" pitchFamily="34" charset="0"/>
              <a:buChar char="•"/>
            </a:pPr>
            <a:r>
              <a:rPr lang="zh-CN" altLang="en-US" sz="2800" b="1" dirty="0"/>
              <a:t>主成分分析（</a:t>
            </a:r>
            <a:r>
              <a:rPr lang="en-US" altLang="zh-CN" sz="2800" b="1" dirty="0"/>
              <a:t>PCA</a:t>
            </a:r>
            <a:r>
              <a:rPr lang="zh-CN" altLang="en-US" sz="2800" b="1" dirty="0"/>
              <a:t>）</a:t>
            </a:r>
            <a:endParaRPr lang="en-US" altLang="zh-CN" sz="2800" b="1" dirty="0"/>
          </a:p>
        </p:txBody>
      </p:sp>
      <p:sp>
        <p:nvSpPr>
          <p:cNvPr id="8" name="文本框 7"/>
          <p:cNvSpPr txBox="1"/>
          <p:nvPr/>
        </p:nvSpPr>
        <p:spPr>
          <a:xfrm>
            <a:off x="2588549" y="4271046"/>
            <a:ext cx="7288224" cy="954107"/>
          </a:xfrm>
          <a:prstGeom prst="rect">
            <a:avLst/>
          </a:prstGeom>
          <a:noFill/>
        </p:spPr>
        <p:txBody>
          <a:bodyPr wrap="square">
            <a:spAutoFit/>
          </a:bodyPr>
          <a:lstStyle/>
          <a:p>
            <a:pPr marL="457200" indent="-252095">
              <a:buFont typeface="Arial" panose="020B0604020202020204" pitchFamily="34" charset="0"/>
              <a:buChar char="•"/>
            </a:pPr>
            <a:r>
              <a:rPr lang="zh-CN" altLang="en-US" sz="2800" b="1" dirty="0"/>
              <a:t>访谈</a:t>
            </a:r>
            <a:endParaRPr lang="en-US" altLang="zh-CN" sz="2800" b="1" dirty="0"/>
          </a:p>
          <a:p>
            <a:pPr marL="914400" lvl="1" indent="-252095">
              <a:buFont typeface="Arial" panose="020B0604020202020204" pitchFamily="34" charset="0"/>
              <a:buChar char="•"/>
            </a:pPr>
            <a:endParaRPr lang="en-US" altLang="zh-CN" sz="2800" b="1" dirty="0"/>
          </a:p>
        </p:txBody>
      </p:sp>
      <p:sp>
        <p:nvSpPr>
          <p:cNvPr id="18" name="矩形: 圆角 17"/>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9" name="矩形: 圆角 18"/>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0" name="矩形: 圆角 19"/>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1" name="矩形: 圆角 20"/>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22" name="矩形: 圆角 21"/>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23" name="矩形: 圆角 22"/>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24" name="矩形: 圆角 23"/>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25" name="矩形: 圆角 24"/>
          <p:cNvSpPr/>
          <p:nvPr/>
        </p:nvSpPr>
        <p:spPr>
          <a:xfrm>
            <a:off x="-185117" y="1671428"/>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pitchFamily="34" charset="-122"/>
                <a:ea typeface="微软雅黑" panose="020B0503020204020204" pitchFamily="34" charset="-122"/>
              </a:rPr>
              <a:t>预测试</a:t>
            </a:r>
            <a:endParaRPr lang="zh-CN" altLang="en-US"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2413191" y="1078377"/>
            <a:ext cx="6201418" cy="1168400"/>
          </a:xfrm>
          <a:prstGeom prst="rect">
            <a:avLst/>
          </a:prstGeom>
          <a:noFill/>
        </p:spPr>
        <p:txBody>
          <a:bodyPr wrap="square">
            <a:spAutoFit/>
          </a:bodyPr>
          <a:lstStyle/>
          <a:p>
            <a:pPr marL="662305" lvl="1">
              <a:lnSpc>
                <a:spcPts val="2800"/>
              </a:lnSpc>
            </a:pPr>
            <a:r>
              <a:rPr lang="zh-CN" altLang="en-US" dirty="0"/>
              <a:t>传统项目分析</a:t>
            </a:r>
            <a:endParaRPr lang="en-US" altLang="zh-CN" dirty="0"/>
          </a:p>
          <a:p>
            <a:pPr marL="662305" lvl="1">
              <a:lnSpc>
                <a:spcPts val="2800"/>
              </a:lnSpc>
            </a:pPr>
            <a:r>
              <a:rPr lang="zh-CN" altLang="en-US" dirty="0"/>
              <a:t>项目反应分析</a:t>
            </a:r>
            <a:endParaRPr lang="en-US" altLang="zh-CN" dirty="0"/>
          </a:p>
          <a:p>
            <a:pPr marL="662305" lvl="1">
              <a:lnSpc>
                <a:spcPts val="2800"/>
              </a:lnSpc>
            </a:pPr>
            <a:r>
              <a:rPr lang="zh-CN" altLang="en-US" dirty="0"/>
              <a:t>删除5个条目</a:t>
            </a:r>
          </a:p>
        </p:txBody>
      </p:sp>
      <p:sp>
        <p:nvSpPr>
          <p:cNvPr id="29" name="文本框 28"/>
          <p:cNvSpPr txBox="1"/>
          <p:nvPr/>
        </p:nvSpPr>
        <p:spPr>
          <a:xfrm>
            <a:off x="2413191" y="3161886"/>
            <a:ext cx="6201418" cy="808990"/>
          </a:xfrm>
          <a:prstGeom prst="rect">
            <a:avLst/>
          </a:prstGeom>
          <a:noFill/>
        </p:spPr>
        <p:txBody>
          <a:bodyPr wrap="square">
            <a:spAutoFit/>
          </a:bodyPr>
          <a:lstStyle/>
          <a:p>
            <a:pPr marL="662305" lvl="1">
              <a:lnSpc>
                <a:spcPts val="2800"/>
              </a:lnSpc>
            </a:pPr>
            <a:r>
              <a:rPr lang="zh-CN" altLang="en-US" dirty="0"/>
              <a:t>删除</a:t>
            </a:r>
            <a:r>
              <a:rPr lang="en-US" altLang="zh-CN" dirty="0"/>
              <a:t>7</a:t>
            </a:r>
            <a:r>
              <a:rPr lang="zh-CN" altLang="en-US" dirty="0"/>
              <a:t>个交叉载荷大于</a:t>
            </a:r>
            <a:r>
              <a:rPr lang="en-US" altLang="zh-CN" dirty="0"/>
              <a:t>0.4</a:t>
            </a:r>
            <a:r>
              <a:rPr lang="zh-CN" altLang="en-US" dirty="0"/>
              <a:t>或二者相差</a:t>
            </a:r>
            <a:r>
              <a:rPr lang="en-US" altLang="zh-CN" dirty="0"/>
              <a:t>0.2</a:t>
            </a:r>
            <a:r>
              <a:rPr lang="zh-CN" altLang="en-US" dirty="0"/>
              <a:t>以内的条目</a:t>
            </a:r>
            <a:endParaRPr lang="en-US" altLang="zh-CN" dirty="0"/>
          </a:p>
          <a:p>
            <a:pPr marL="662305" lvl="1">
              <a:lnSpc>
                <a:spcPts val="2800"/>
              </a:lnSpc>
            </a:pPr>
            <a:r>
              <a:rPr lang="zh-CN" altLang="en-US" dirty="0"/>
              <a:t>因子数调整为6个，重新分配条目</a:t>
            </a:r>
            <a:endParaRPr lang="en-US" altLang="zh-CN" dirty="0"/>
          </a:p>
        </p:txBody>
      </p:sp>
      <p:sp>
        <p:nvSpPr>
          <p:cNvPr id="31" name="文本框 30"/>
          <p:cNvSpPr txBox="1"/>
          <p:nvPr/>
        </p:nvSpPr>
        <p:spPr>
          <a:xfrm>
            <a:off x="2413191" y="4798835"/>
            <a:ext cx="6201418" cy="808990"/>
          </a:xfrm>
          <a:prstGeom prst="rect">
            <a:avLst/>
          </a:prstGeom>
          <a:noFill/>
        </p:spPr>
        <p:txBody>
          <a:bodyPr wrap="square">
            <a:spAutoFit/>
          </a:bodyPr>
          <a:lstStyle/>
          <a:p>
            <a:pPr marL="662305" lvl="1">
              <a:lnSpc>
                <a:spcPts val="2800"/>
              </a:lnSpc>
            </a:pPr>
            <a:r>
              <a:rPr lang="zh-CN" altLang="en-US" dirty="0"/>
              <a:t>修改部分条目的语言，</a:t>
            </a:r>
            <a:r>
              <a:rPr lang="zh-CN" altLang="en-US" b="1" dirty="0"/>
              <a:t>新增</a:t>
            </a:r>
            <a:r>
              <a:rPr lang="en-US" altLang="zh-CN" b="1" dirty="0"/>
              <a:t>8</a:t>
            </a:r>
            <a:r>
              <a:rPr lang="zh-CN" altLang="en-US" b="1" dirty="0"/>
              <a:t>个条目</a:t>
            </a:r>
            <a:endParaRPr lang="en-US" altLang="zh-CN" dirty="0"/>
          </a:p>
          <a:p>
            <a:pPr marL="662305" lvl="1">
              <a:lnSpc>
                <a:spcPts val="2800"/>
              </a:lnSpc>
            </a:pPr>
            <a:r>
              <a:rPr lang="zh-CN" altLang="en-US" dirty="0"/>
              <a:t>最终保留</a:t>
            </a:r>
            <a:r>
              <a:rPr lang="en-US" altLang="zh-CN" sz="2400" b="1" dirty="0"/>
              <a:t>38</a:t>
            </a:r>
            <a:r>
              <a:rPr lang="zh-CN" altLang="en-US" sz="2400" b="1" dirty="0"/>
              <a:t>个条目</a:t>
            </a:r>
            <a:endParaRPr lang="en-US" altLang="zh-CN" sz="2400" b="1"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23" name="矩形: 圆角 22"/>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24" name="矩形: 圆角 23"/>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8" name="文本框 7"/>
          <p:cNvSpPr txBox="1"/>
          <p:nvPr/>
        </p:nvSpPr>
        <p:spPr>
          <a:xfrm>
            <a:off x="2594672" y="530295"/>
            <a:ext cx="3125483"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被试量</a:t>
            </a:r>
          </a:p>
        </p:txBody>
      </p:sp>
      <p:sp>
        <p:nvSpPr>
          <p:cNvPr id="9" name="文本框 8"/>
          <p:cNvSpPr txBox="1"/>
          <p:nvPr/>
        </p:nvSpPr>
        <p:spPr>
          <a:xfrm>
            <a:off x="3055311" y="1064648"/>
            <a:ext cx="8054993" cy="808990"/>
          </a:xfrm>
          <a:prstGeom prst="rect">
            <a:avLst/>
          </a:prstGeom>
          <a:noFill/>
        </p:spPr>
        <p:txBody>
          <a:bodyPr wrap="square" rtlCol="0">
            <a:spAutoFit/>
          </a:bodyPr>
          <a:lstStyle/>
          <a:p>
            <a:pPr>
              <a:lnSpc>
                <a:spcPts val="2800"/>
              </a:lnSpc>
            </a:pPr>
            <a:r>
              <a:rPr lang="en-US" altLang="zh-CN" b="1" i="1" dirty="0"/>
              <a:t>N</a:t>
            </a:r>
            <a:r>
              <a:rPr lang="en-US" altLang="zh-CN" b="1" dirty="0"/>
              <a:t> = 246</a:t>
            </a:r>
            <a:r>
              <a:rPr lang="zh-CN" altLang="en-US" dirty="0"/>
              <a:t>，满足样本量在</a:t>
            </a:r>
            <a:r>
              <a:rPr lang="en-US" altLang="zh-CN" dirty="0"/>
              <a:t>150</a:t>
            </a:r>
            <a:r>
              <a:rPr lang="zh-CN" altLang="en-US" dirty="0"/>
              <a:t>以上或为题目数量的</a:t>
            </a:r>
            <a:r>
              <a:rPr lang="en-US" altLang="zh-CN" dirty="0"/>
              <a:t>5-10</a:t>
            </a:r>
            <a:r>
              <a:rPr lang="zh-CN" altLang="en-US" dirty="0"/>
              <a:t>倍（</a:t>
            </a:r>
            <a:r>
              <a:rPr lang="en-US" altLang="zh-CN" dirty="0"/>
              <a:t>Beavers et al., 2013</a:t>
            </a:r>
            <a:r>
              <a:rPr lang="zh-CN" altLang="en-US" dirty="0"/>
              <a:t>）</a:t>
            </a:r>
            <a:endParaRPr lang="en-US" altLang="zh-CN" dirty="0"/>
          </a:p>
          <a:p>
            <a:pPr>
              <a:lnSpc>
                <a:spcPts val="2800"/>
              </a:lnSpc>
            </a:pPr>
            <a:r>
              <a:rPr lang="zh-CN" altLang="en-US" dirty="0"/>
              <a:t>目标人群：持有驾照，</a:t>
            </a:r>
            <a:r>
              <a:rPr lang="zh-CN" altLang="en-US" b="1" dirty="0"/>
              <a:t>真实驾龄</a:t>
            </a:r>
            <a:r>
              <a:rPr lang="zh-CN" altLang="en-US" dirty="0"/>
              <a:t>大于半年或者</a:t>
            </a:r>
            <a:r>
              <a:rPr lang="zh-CN" altLang="en-US" b="1" dirty="0"/>
              <a:t>驾驶里程</a:t>
            </a:r>
            <a:r>
              <a:rPr lang="zh-CN" altLang="en-US" dirty="0"/>
              <a:t>大于 </a:t>
            </a:r>
            <a:r>
              <a:rPr lang="en-US" altLang="zh-CN" dirty="0"/>
              <a:t>5000km </a:t>
            </a:r>
            <a:r>
              <a:rPr lang="zh-CN" altLang="en-US" dirty="0"/>
              <a:t>的用户</a:t>
            </a:r>
          </a:p>
        </p:txBody>
      </p:sp>
      <p:sp>
        <p:nvSpPr>
          <p:cNvPr id="10" name="文本框 9"/>
          <p:cNvSpPr txBox="1"/>
          <p:nvPr/>
        </p:nvSpPr>
        <p:spPr>
          <a:xfrm>
            <a:off x="2594672" y="2312641"/>
            <a:ext cx="3125483"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工具</a:t>
            </a:r>
          </a:p>
        </p:txBody>
      </p:sp>
      <p:sp>
        <p:nvSpPr>
          <p:cNvPr id="11" name="文本框 10"/>
          <p:cNvSpPr txBox="1"/>
          <p:nvPr/>
        </p:nvSpPr>
        <p:spPr>
          <a:xfrm>
            <a:off x="3055311" y="2835861"/>
            <a:ext cx="8054993" cy="416396"/>
          </a:xfrm>
          <a:prstGeom prst="rect">
            <a:avLst/>
          </a:prstGeom>
          <a:noFill/>
        </p:spPr>
        <p:txBody>
          <a:bodyPr wrap="square" rtlCol="0">
            <a:spAutoFit/>
          </a:bodyPr>
          <a:lstStyle/>
          <a:p>
            <a:pPr>
              <a:lnSpc>
                <a:spcPts val="2800"/>
              </a:lnSpc>
            </a:pPr>
            <a:r>
              <a:rPr lang="en-US" altLang="zh-CN" b="1" dirty="0" err="1"/>
              <a:t>shinyItemAnalysis</a:t>
            </a:r>
            <a:r>
              <a:rPr lang="en-US" altLang="zh-CN" b="1" dirty="0"/>
              <a:t> 1.5.0</a:t>
            </a:r>
            <a:endParaRPr lang="zh-CN" altLang="en-US" b="1" dirty="0"/>
          </a:p>
        </p:txBody>
      </p:sp>
      <p:sp>
        <p:nvSpPr>
          <p:cNvPr id="12" name="文本框 11"/>
          <p:cNvSpPr txBox="1"/>
          <p:nvPr/>
        </p:nvSpPr>
        <p:spPr>
          <a:xfrm>
            <a:off x="2594672" y="3702079"/>
            <a:ext cx="3125483"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指标与结果</a:t>
            </a:r>
          </a:p>
        </p:txBody>
      </p:sp>
      <p:sp>
        <p:nvSpPr>
          <p:cNvPr id="13" name="文本框 12"/>
          <p:cNvSpPr txBox="1"/>
          <p:nvPr/>
        </p:nvSpPr>
        <p:spPr>
          <a:xfrm>
            <a:off x="3055311" y="4225299"/>
            <a:ext cx="8054993" cy="450215"/>
          </a:xfrm>
          <a:prstGeom prst="rect">
            <a:avLst/>
          </a:prstGeom>
          <a:noFill/>
        </p:spPr>
        <p:txBody>
          <a:bodyPr wrap="square" rtlCol="0">
            <a:spAutoFit/>
          </a:bodyPr>
          <a:lstStyle/>
          <a:p>
            <a:pPr>
              <a:lnSpc>
                <a:spcPts val="2800"/>
              </a:lnSpc>
            </a:pPr>
            <a:r>
              <a:rPr lang="zh-CN" altLang="en-US" b="1" dirty="0"/>
              <a:t>难度：</a:t>
            </a:r>
            <a:r>
              <a:rPr lang="en-US" altLang="zh-CN" b="1" dirty="0"/>
              <a:t>0.1~0.9</a:t>
            </a:r>
            <a:r>
              <a:rPr lang="zh-CN" altLang="en-US" dirty="0"/>
              <a:t>，</a:t>
            </a:r>
            <a:r>
              <a:rPr lang="zh-CN" altLang="en-US" b="1" dirty="0"/>
              <a:t>无条目删除</a:t>
            </a:r>
          </a:p>
        </p:txBody>
      </p:sp>
      <p:sp>
        <p:nvSpPr>
          <p:cNvPr id="14" name="文本框 13"/>
          <p:cNvSpPr txBox="1"/>
          <p:nvPr/>
        </p:nvSpPr>
        <p:spPr>
          <a:xfrm>
            <a:off x="3055311" y="4660389"/>
            <a:ext cx="8054993" cy="450215"/>
          </a:xfrm>
          <a:prstGeom prst="rect">
            <a:avLst/>
          </a:prstGeom>
          <a:noFill/>
        </p:spPr>
        <p:txBody>
          <a:bodyPr wrap="square" rtlCol="0">
            <a:spAutoFit/>
          </a:bodyPr>
          <a:lstStyle/>
          <a:p>
            <a:pPr>
              <a:lnSpc>
                <a:spcPts val="2800"/>
              </a:lnSpc>
            </a:pPr>
            <a:r>
              <a:rPr lang="zh-CN" altLang="en-US" b="1" dirty="0"/>
              <a:t>区分度：</a:t>
            </a:r>
            <a:r>
              <a:rPr lang="en-US" altLang="zh-CN" b="1" dirty="0"/>
              <a:t>&gt;0.4</a:t>
            </a:r>
            <a:r>
              <a:rPr lang="zh-CN" altLang="en-US" dirty="0"/>
              <a:t>，</a:t>
            </a:r>
            <a:r>
              <a:rPr lang="zh-CN" altLang="en-US" b="1" dirty="0"/>
              <a:t>删除</a:t>
            </a:r>
            <a:r>
              <a:rPr lang="zh-CN" altLang="en-US" dirty="0"/>
              <a:t>项目</a:t>
            </a:r>
            <a:r>
              <a:rPr lang="en-US" altLang="zh-CN" dirty="0"/>
              <a:t>CS16-21</a:t>
            </a:r>
            <a:r>
              <a:rPr lang="zh-CN" altLang="en-US" dirty="0"/>
              <a:t>、</a:t>
            </a:r>
            <a:r>
              <a:rPr lang="en-US" altLang="zh-CN" dirty="0"/>
              <a:t>CE28</a:t>
            </a:r>
            <a:r>
              <a:rPr lang="zh-CN" altLang="en-US" dirty="0"/>
              <a:t>、</a:t>
            </a:r>
            <a:r>
              <a:rPr lang="en-US" altLang="zh-CN" dirty="0"/>
              <a:t>CE31</a:t>
            </a:r>
            <a:r>
              <a:rPr lang="zh-CN" altLang="en-US" dirty="0"/>
              <a:t>和</a:t>
            </a:r>
            <a:r>
              <a:rPr lang="en-US" altLang="zh-CN" dirty="0"/>
              <a:t>CE32</a:t>
            </a:r>
            <a:endParaRPr lang="zh-CN" altLang="en-US" b="1" dirty="0"/>
          </a:p>
        </p:txBody>
      </p:sp>
      <p:sp>
        <p:nvSpPr>
          <p:cNvPr id="15" name="文本框 14"/>
          <p:cNvSpPr txBox="1"/>
          <p:nvPr/>
        </p:nvSpPr>
        <p:spPr>
          <a:xfrm>
            <a:off x="3055311" y="5091517"/>
            <a:ext cx="8054993" cy="450215"/>
          </a:xfrm>
          <a:prstGeom prst="rect">
            <a:avLst/>
          </a:prstGeom>
          <a:noFill/>
        </p:spPr>
        <p:txBody>
          <a:bodyPr wrap="square" rtlCol="0">
            <a:spAutoFit/>
          </a:bodyPr>
          <a:lstStyle/>
          <a:p>
            <a:pPr>
              <a:lnSpc>
                <a:spcPts val="2800"/>
              </a:lnSpc>
            </a:pPr>
            <a:r>
              <a:rPr lang="zh-CN" altLang="en-US" b="1" dirty="0"/>
              <a:t>克隆巴赫系数：</a:t>
            </a:r>
            <a:r>
              <a:rPr lang="en-US" altLang="zh-CN" b="1" dirty="0"/>
              <a:t>0.86</a:t>
            </a:r>
            <a:r>
              <a:rPr lang="zh-CN" altLang="en-US" dirty="0"/>
              <a:t>，任意</a:t>
            </a:r>
            <a:r>
              <a:rPr lang="en-US" altLang="zh-CN" dirty="0" err="1"/>
              <a:t>alpha.drop</a:t>
            </a:r>
            <a:r>
              <a:rPr lang="zh-CN" altLang="en-US" dirty="0"/>
              <a:t>在</a:t>
            </a:r>
            <a:r>
              <a:rPr lang="en-US" altLang="zh-CN" dirty="0"/>
              <a:t>0.82~0.85</a:t>
            </a:r>
            <a:r>
              <a:rPr lang="zh-CN" altLang="en-US" dirty="0"/>
              <a:t>之间，</a:t>
            </a:r>
            <a:r>
              <a:rPr lang="zh-CN" altLang="en-US" b="1" dirty="0"/>
              <a:t>无条目删除</a:t>
            </a:r>
          </a:p>
        </p:txBody>
      </p:sp>
      <p:sp>
        <p:nvSpPr>
          <p:cNvPr id="18" name="矩形: 圆角 17"/>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19" name="矩形: 圆角 1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0" name="矩形: 圆角 1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21" name="矩形: 圆角 20"/>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22" name="矩形: 圆角 21"/>
          <p:cNvSpPr/>
          <p:nvPr/>
        </p:nvSpPr>
        <p:spPr>
          <a:xfrm>
            <a:off x="-185117" y="2507142"/>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项目分析</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594672" y="855972"/>
            <a:ext cx="3125483" cy="584775"/>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3200" b="1" dirty="0"/>
              <a:t>描述统计</a:t>
            </a:r>
          </a:p>
        </p:txBody>
      </p:sp>
      <p:pic>
        <p:nvPicPr>
          <p:cNvPr id="20" name="图片 19"/>
          <p:cNvPicPr>
            <a:picLocks noChangeAspect="1"/>
          </p:cNvPicPr>
          <p:nvPr/>
        </p:nvPicPr>
        <p:blipFill>
          <a:blip r:embed="rId3"/>
          <a:stretch>
            <a:fillRect/>
          </a:stretch>
        </p:blipFill>
        <p:spPr>
          <a:xfrm>
            <a:off x="3080144" y="2100504"/>
            <a:ext cx="8028011" cy="2058985"/>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3080144" y="1555182"/>
            <a:ext cx="6203514" cy="368300"/>
          </a:xfrm>
          <a:prstGeom prst="rect">
            <a:avLst/>
          </a:prstGeom>
          <a:noFill/>
        </p:spPr>
        <p:txBody>
          <a:bodyPr wrap="square">
            <a:spAutoFit/>
          </a:bodyPr>
          <a:lstStyle/>
          <a:p>
            <a:r>
              <a:rPr lang="zh-CN" altLang="en-US" b="1" dirty="0"/>
              <a:t>每个条目</a:t>
            </a:r>
            <a:r>
              <a:rPr lang="zh-CN" altLang="en-US" dirty="0"/>
              <a:t>的测度值在</a:t>
            </a:r>
            <a:r>
              <a:rPr lang="en-US" altLang="zh-CN" dirty="0"/>
              <a:t>0.76~0.91</a:t>
            </a:r>
            <a:r>
              <a:rPr lang="zh-CN" altLang="en-US" dirty="0"/>
              <a:t>之间</a:t>
            </a:r>
          </a:p>
        </p:txBody>
      </p:sp>
      <p:sp>
        <p:nvSpPr>
          <p:cNvPr id="24" name="矩形: 圆角 23"/>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25" name="矩形: 圆角 24"/>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26" name="矩形: 圆角 25"/>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27" name="矩形: 圆角 26"/>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8" name="矩形: 圆角 27"/>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9" name="矩形: 圆角 28"/>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31" name="矩形: 圆角 30"/>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30" name="矩形: 圆角 29"/>
          <p:cNvSpPr/>
          <p:nvPr/>
        </p:nvSpPr>
        <p:spPr>
          <a:xfrm>
            <a:off x="-185118" y="3342856"/>
            <a:ext cx="2504771"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探索性因素分析</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27" name="矩形: 圆角 26"/>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28" name="矩形: 圆角 27"/>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29" name="矩形: 圆角 28"/>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30" name="矩形: 圆角 29"/>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31" name="矩形: 圆角 30"/>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32" name="矩形: 圆角 31"/>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33" name="矩形: 圆角 32"/>
          <p:cNvSpPr/>
          <p:nvPr/>
        </p:nvSpPr>
        <p:spPr>
          <a:xfrm>
            <a:off x="-185118" y="3342856"/>
            <a:ext cx="2504771"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探索性因素分析</a:t>
            </a:r>
          </a:p>
        </p:txBody>
      </p:sp>
      <p:sp>
        <p:nvSpPr>
          <p:cNvPr id="34" name="文本框 33"/>
          <p:cNvSpPr txBox="1"/>
          <p:nvPr/>
        </p:nvSpPr>
        <p:spPr>
          <a:xfrm>
            <a:off x="2588551" y="891680"/>
            <a:ext cx="6411400" cy="144655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3200" b="1" dirty="0"/>
              <a:t>方法</a:t>
            </a:r>
          </a:p>
          <a:p>
            <a:pPr marL="205105"/>
            <a:endParaRPr lang="en-US" altLang="zh-CN" sz="2800" b="1" dirty="0"/>
          </a:p>
          <a:p>
            <a:pPr marL="914400" lvl="1" indent="-252095">
              <a:buFont typeface="Arial" panose="020B0604020202020204" pitchFamily="34" charset="0"/>
              <a:buChar char="•"/>
            </a:pPr>
            <a:endParaRPr lang="zh-CN" altLang="en-US" sz="2800" b="1" dirty="0"/>
          </a:p>
        </p:txBody>
      </p:sp>
      <p:sp>
        <p:nvSpPr>
          <p:cNvPr id="35" name="文本框 34"/>
          <p:cNvSpPr txBox="1"/>
          <p:nvPr/>
        </p:nvSpPr>
        <p:spPr>
          <a:xfrm>
            <a:off x="2413191" y="1455979"/>
            <a:ext cx="6201418" cy="808990"/>
          </a:xfrm>
          <a:prstGeom prst="rect">
            <a:avLst/>
          </a:prstGeom>
          <a:noFill/>
        </p:spPr>
        <p:txBody>
          <a:bodyPr wrap="square">
            <a:spAutoFit/>
          </a:bodyPr>
          <a:lstStyle/>
          <a:p>
            <a:pPr marL="662305" lvl="1">
              <a:lnSpc>
                <a:spcPts val="2800"/>
              </a:lnSpc>
            </a:pPr>
            <a:r>
              <a:rPr lang="en-US" altLang="zh-CN" sz="2000" b="1" dirty="0"/>
              <a:t>5</a:t>
            </a:r>
            <a:r>
              <a:rPr lang="zh-CN" altLang="en-US" sz="2000" b="1" dirty="0"/>
              <a:t>轮</a:t>
            </a:r>
            <a:r>
              <a:rPr lang="en-US" altLang="zh-CN" sz="2000" dirty="0"/>
              <a:t>PCA</a:t>
            </a:r>
          </a:p>
          <a:p>
            <a:pPr marL="662305" lvl="1">
              <a:lnSpc>
                <a:spcPts val="2800"/>
              </a:lnSpc>
            </a:pPr>
            <a:r>
              <a:rPr lang="en-US" altLang="zh-CN" sz="2000" dirty="0"/>
              <a:t>Promax</a:t>
            </a:r>
            <a:r>
              <a:rPr lang="zh-CN" altLang="en-US" sz="2000" b="1" dirty="0"/>
              <a:t>斜交</a:t>
            </a:r>
            <a:r>
              <a:rPr lang="zh-CN" altLang="en-US" sz="2000" dirty="0"/>
              <a:t>旋转</a:t>
            </a:r>
          </a:p>
        </p:txBody>
      </p:sp>
      <p:sp>
        <p:nvSpPr>
          <p:cNvPr id="38" name="文本框 37"/>
          <p:cNvSpPr txBox="1"/>
          <p:nvPr/>
        </p:nvSpPr>
        <p:spPr>
          <a:xfrm>
            <a:off x="2588551" y="2950843"/>
            <a:ext cx="6411400" cy="144655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3200" b="1" dirty="0"/>
              <a:t>删除标准</a:t>
            </a:r>
          </a:p>
          <a:p>
            <a:pPr marL="205105"/>
            <a:endParaRPr lang="en-US" altLang="zh-CN" sz="2800" b="1" dirty="0"/>
          </a:p>
          <a:p>
            <a:pPr marL="914400" lvl="1" indent="-252095">
              <a:buFont typeface="Arial" panose="020B0604020202020204" pitchFamily="34" charset="0"/>
              <a:buChar char="•"/>
            </a:pPr>
            <a:endParaRPr lang="zh-CN" altLang="en-US" sz="2800" b="1" dirty="0"/>
          </a:p>
        </p:txBody>
      </p:sp>
      <p:sp>
        <p:nvSpPr>
          <p:cNvPr id="39" name="文本框 38"/>
          <p:cNvSpPr txBox="1"/>
          <p:nvPr/>
        </p:nvSpPr>
        <p:spPr>
          <a:xfrm>
            <a:off x="2413191" y="3515142"/>
            <a:ext cx="6201418" cy="1168400"/>
          </a:xfrm>
          <a:prstGeom prst="rect">
            <a:avLst/>
          </a:prstGeom>
          <a:noFill/>
        </p:spPr>
        <p:txBody>
          <a:bodyPr wrap="square">
            <a:spAutoFit/>
          </a:bodyPr>
          <a:lstStyle/>
          <a:p>
            <a:pPr marL="662305" lvl="1">
              <a:lnSpc>
                <a:spcPts val="2800"/>
              </a:lnSpc>
            </a:pPr>
            <a:r>
              <a:rPr lang="zh-CN" altLang="en-US" sz="2000" b="1" dirty="0"/>
              <a:t>唯一性</a:t>
            </a:r>
            <a:r>
              <a:rPr lang="en-US" altLang="zh-CN" sz="2000" dirty="0"/>
              <a:t>&lt;0.3</a:t>
            </a:r>
          </a:p>
          <a:p>
            <a:pPr marL="662305" lvl="1">
              <a:lnSpc>
                <a:spcPts val="2800"/>
              </a:lnSpc>
            </a:pPr>
            <a:r>
              <a:rPr lang="zh-CN" altLang="en-US" sz="2000" b="1" dirty="0"/>
              <a:t>交叉载荷</a:t>
            </a:r>
            <a:r>
              <a:rPr lang="zh-CN" altLang="en-US" sz="2000" dirty="0"/>
              <a:t>大于</a:t>
            </a:r>
            <a:r>
              <a:rPr lang="en-US" altLang="zh-CN" sz="2000" dirty="0"/>
              <a:t>0.4</a:t>
            </a:r>
            <a:r>
              <a:rPr lang="zh-CN" altLang="en-US" sz="2000" dirty="0"/>
              <a:t>或二者相差</a:t>
            </a:r>
            <a:r>
              <a:rPr lang="en-US" altLang="zh-CN" sz="2000" dirty="0"/>
              <a:t>0.2</a:t>
            </a:r>
            <a:r>
              <a:rPr lang="zh-CN" altLang="en-US" sz="2000" dirty="0"/>
              <a:t>以内的条目</a:t>
            </a:r>
          </a:p>
          <a:p>
            <a:pPr marL="662305" lvl="1">
              <a:lnSpc>
                <a:spcPts val="2800"/>
              </a:lnSpc>
            </a:pPr>
            <a:r>
              <a:rPr lang="zh-CN" altLang="en-US" sz="2000" b="1" dirty="0"/>
              <a:t>低因子载荷</a:t>
            </a:r>
            <a:r>
              <a:rPr lang="zh-CN" altLang="en-US" sz="2000" dirty="0"/>
              <a:t>小于 </a:t>
            </a:r>
            <a:r>
              <a:rPr lang="en-US" altLang="zh-CN" sz="2000" dirty="0"/>
              <a:t>0.37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3" name="矩形: 圆角 12"/>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14" name="矩形: 圆角 13"/>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15" name="矩形: 圆角 14"/>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19" name="矩形: 圆角 1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0" name="矩形: 圆角 1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21" name="矩形: 圆角 20"/>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3" name="矩形: 圆角 22"/>
          <p:cNvSpPr/>
          <p:nvPr/>
        </p:nvSpPr>
        <p:spPr>
          <a:xfrm>
            <a:off x="-185118" y="3342856"/>
            <a:ext cx="2504771"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探索性因素分析</a:t>
            </a:r>
          </a:p>
        </p:txBody>
      </p:sp>
      <p:pic>
        <p:nvPicPr>
          <p:cNvPr id="25" name="图片 24"/>
          <p:cNvPicPr>
            <a:picLocks noChangeAspect="1"/>
          </p:cNvPicPr>
          <p:nvPr/>
        </p:nvPicPr>
        <p:blipFill>
          <a:blip r:embed="rId2"/>
          <a:stretch>
            <a:fillRect/>
          </a:stretch>
        </p:blipFill>
        <p:spPr>
          <a:xfrm>
            <a:off x="2898231" y="1734692"/>
            <a:ext cx="3142767" cy="1966091"/>
          </a:xfrm>
          <a:prstGeom prst="rect">
            <a:avLst/>
          </a:prstGeom>
          <a:effectLst>
            <a:outerShdw blurRad="50800" dist="38100" dir="2700000" algn="tl" rotWithShape="0">
              <a:prstClr val="black">
                <a:alpha val="40000"/>
              </a:prstClr>
            </a:outerShdw>
          </a:effectLst>
        </p:spPr>
      </p:pic>
      <p:sp>
        <p:nvSpPr>
          <p:cNvPr id="27" name="文本框 26"/>
          <p:cNvSpPr txBox="1"/>
          <p:nvPr/>
        </p:nvSpPr>
        <p:spPr>
          <a:xfrm>
            <a:off x="6193060" y="1852215"/>
            <a:ext cx="6201418" cy="1476375"/>
          </a:xfrm>
          <a:prstGeom prst="rect">
            <a:avLst/>
          </a:prstGeom>
          <a:noFill/>
        </p:spPr>
        <p:txBody>
          <a:bodyPr wrap="square">
            <a:spAutoFit/>
          </a:bodyPr>
          <a:lstStyle/>
          <a:p>
            <a:pPr>
              <a:lnSpc>
                <a:spcPct val="250000"/>
              </a:lnSpc>
              <a:spcBef>
                <a:spcPts val="1200"/>
              </a:spcBef>
            </a:pPr>
            <a:r>
              <a:rPr lang="en-US" altLang="zh-CN" b="1" dirty="0"/>
              <a:t>16</a:t>
            </a:r>
            <a:r>
              <a:rPr lang="zh-CN" altLang="en-US" b="1" dirty="0"/>
              <a:t>个条目</a:t>
            </a:r>
            <a:r>
              <a:rPr lang="zh-CN" altLang="en-US" dirty="0"/>
              <a:t>，公因子方差提取值均大于</a:t>
            </a:r>
            <a:r>
              <a:rPr lang="en-US" altLang="zh-CN" dirty="0"/>
              <a:t>0.4</a:t>
            </a:r>
          </a:p>
          <a:p>
            <a:pPr>
              <a:lnSpc>
                <a:spcPct val="250000"/>
              </a:lnSpc>
            </a:pPr>
            <a:r>
              <a:rPr lang="en-US" altLang="zh-CN" b="1" dirty="0"/>
              <a:t>4</a:t>
            </a:r>
            <a:r>
              <a:rPr lang="zh-CN" altLang="en-US" b="1" dirty="0"/>
              <a:t>个因子</a:t>
            </a:r>
            <a:r>
              <a:rPr lang="zh-CN" altLang="en-US" dirty="0"/>
              <a:t>，累计方差贡献率</a:t>
            </a:r>
            <a:r>
              <a:rPr lang="en-US" altLang="zh-CN" dirty="0"/>
              <a:t>51.36%</a:t>
            </a:r>
          </a:p>
        </p:txBody>
      </p:sp>
      <p:sp>
        <p:nvSpPr>
          <p:cNvPr id="28" name="文本框 27"/>
          <p:cNvSpPr txBox="1"/>
          <p:nvPr/>
        </p:nvSpPr>
        <p:spPr>
          <a:xfrm>
            <a:off x="2588551" y="891680"/>
            <a:ext cx="6411400" cy="144655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3200" b="1" dirty="0"/>
              <a:t>结果</a:t>
            </a:r>
          </a:p>
          <a:p>
            <a:pPr marL="205105"/>
            <a:endParaRPr lang="en-US" altLang="zh-CN" sz="2800" b="1" dirty="0"/>
          </a:p>
          <a:p>
            <a:pPr marL="914400" lvl="1" indent="-252095">
              <a:buFont typeface="Arial" panose="020B0604020202020204" pitchFamily="34" charset="0"/>
              <a:buChar char="•"/>
            </a:pPr>
            <a:endParaRPr lang="zh-CN" altLang="en-US" sz="2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2898231" y="4005737"/>
            <a:ext cx="6985359" cy="162568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2" name="矩形: 圆角 11"/>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3" name="矩形: 圆角 12"/>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14" name="矩形: 圆角 13"/>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15" name="矩形: 圆角 14"/>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19" name="矩形: 圆角 1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0" name="矩形: 圆角 1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21" name="矩形: 圆角 20"/>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3" name="矩形: 圆角 22"/>
          <p:cNvSpPr/>
          <p:nvPr/>
        </p:nvSpPr>
        <p:spPr>
          <a:xfrm>
            <a:off x="-185118" y="3342856"/>
            <a:ext cx="2504771"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探索性因素分析</a:t>
            </a:r>
          </a:p>
        </p:txBody>
      </p:sp>
      <p:pic>
        <p:nvPicPr>
          <p:cNvPr id="25" name="图片 24"/>
          <p:cNvPicPr>
            <a:picLocks noChangeAspect="1"/>
          </p:cNvPicPr>
          <p:nvPr/>
        </p:nvPicPr>
        <p:blipFill>
          <a:blip r:embed="rId4"/>
          <a:stretch>
            <a:fillRect/>
          </a:stretch>
        </p:blipFill>
        <p:spPr>
          <a:xfrm>
            <a:off x="2898231" y="1734692"/>
            <a:ext cx="3142767" cy="1966091"/>
          </a:xfrm>
          <a:prstGeom prst="rect">
            <a:avLst/>
          </a:prstGeom>
          <a:effectLst>
            <a:outerShdw blurRad="50800" dist="38100" dir="2700000" algn="tl" rotWithShape="0">
              <a:prstClr val="black">
                <a:alpha val="40000"/>
              </a:prstClr>
            </a:outerShdw>
          </a:effectLst>
        </p:spPr>
      </p:pic>
      <p:sp>
        <p:nvSpPr>
          <p:cNvPr id="27" name="文本框 26"/>
          <p:cNvSpPr txBox="1"/>
          <p:nvPr/>
        </p:nvSpPr>
        <p:spPr>
          <a:xfrm>
            <a:off x="6193060" y="1852215"/>
            <a:ext cx="6201418" cy="1358962"/>
          </a:xfrm>
          <a:prstGeom prst="rect">
            <a:avLst/>
          </a:prstGeom>
          <a:noFill/>
        </p:spPr>
        <p:txBody>
          <a:bodyPr wrap="square">
            <a:spAutoFit/>
          </a:bodyPr>
          <a:lstStyle/>
          <a:p>
            <a:pPr>
              <a:lnSpc>
                <a:spcPct val="250000"/>
              </a:lnSpc>
              <a:spcBef>
                <a:spcPts val="1200"/>
              </a:spcBef>
            </a:pPr>
            <a:r>
              <a:rPr lang="en-US" altLang="zh-CN" dirty="0"/>
              <a:t>16</a:t>
            </a:r>
            <a:r>
              <a:rPr lang="zh-CN" altLang="en-US" dirty="0"/>
              <a:t>个条目，公因子方差提取值均大于</a:t>
            </a:r>
            <a:r>
              <a:rPr lang="en-US" altLang="zh-CN" dirty="0"/>
              <a:t>0.4</a:t>
            </a:r>
          </a:p>
          <a:p>
            <a:pPr>
              <a:lnSpc>
                <a:spcPct val="250000"/>
              </a:lnSpc>
            </a:pPr>
            <a:r>
              <a:rPr lang="en-US" altLang="zh-CN" dirty="0"/>
              <a:t>4</a:t>
            </a:r>
            <a:r>
              <a:rPr lang="zh-CN" altLang="en-US" dirty="0"/>
              <a:t>个因子，累计方差贡献率</a:t>
            </a:r>
            <a:r>
              <a:rPr lang="en-US" altLang="zh-CN" dirty="0"/>
              <a:t>51.36%</a:t>
            </a:r>
          </a:p>
        </p:txBody>
      </p:sp>
      <p:sp>
        <p:nvSpPr>
          <p:cNvPr id="2" name="文本框 1"/>
          <p:cNvSpPr txBox="1"/>
          <p:nvPr/>
        </p:nvSpPr>
        <p:spPr>
          <a:xfrm>
            <a:off x="2588551" y="891680"/>
            <a:ext cx="6411400" cy="144655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3200" b="1" dirty="0"/>
              <a:t>结果</a:t>
            </a:r>
          </a:p>
          <a:p>
            <a:pPr marL="205105"/>
            <a:endParaRPr lang="en-US" altLang="zh-CN" sz="2800" b="1" dirty="0"/>
          </a:p>
          <a:p>
            <a:pPr marL="914400" lvl="1" indent="-252095">
              <a:buFont typeface="Arial" panose="020B0604020202020204" pitchFamily="34" charset="0"/>
              <a:buChar char="•"/>
            </a:pPr>
            <a:endParaRPr lang="zh-CN" alt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85117" y="5937320"/>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10" name="矩形: 圆角 9"/>
          <p:cNvSpPr/>
          <p:nvPr/>
        </p:nvSpPr>
        <p:spPr>
          <a:xfrm>
            <a:off x="-185116" y="5195155"/>
            <a:ext cx="2279514"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4" name="矩形: 圆角 3"/>
          <p:cNvSpPr/>
          <p:nvPr/>
        </p:nvSpPr>
        <p:spPr>
          <a:xfrm>
            <a:off x="-185117" y="4452990"/>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5" name="矩形: 圆角 4"/>
          <p:cNvSpPr/>
          <p:nvPr/>
        </p:nvSpPr>
        <p:spPr>
          <a:xfrm>
            <a:off x="-185117" y="3710825"/>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6" name="矩形: 圆角 5"/>
          <p:cNvSpPr/>
          <p:nvPr/>
        </p:nvSpPr>
        <p:spPr>
          <a:xfrm>
            <a:off x="-185117" y="2968660"/>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11" name="矩形: 圆角 10"/>
          <p:cNvSpPr/>
          <p:nvPr/>
        </p:nvSpPr>
        <p:spPr>
          <a:xfrm>
            <a:off x="-185117" y="2226495"/>
            <a:ext cx="2279515"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pic>
        <p:nvPicPr>
          <p:cNvPr id="3" name="图片 2"/>
          <p:cNvPicPr>
            <a:picLocks noChangeAspect="1"/>
          </p:cNvPicPr>
          <p:nvPr/>
        </p:nvPicPr>
        <p:blipFill>
          <a:blip r:embed="rId3"/>
          <a:stretch>
            <a:fillRect/>
          </a:stretch>
        </p:blipFill>
        <p:spPr>
          <a:xfrm>
            <a:off x="4050834" y="286775"/>
            <a:ext cx="5524966" cy="6284450"/>
          </a:xfrm>
          <a:prstGeom prst="rect">
            <a:avLst/>
          </a:prstGeom>
          <a:effectLst>
            <a:outerShdw blurRad="50800" dist="38100" dir="2700000" algn="tl" rotWithShape="0">
              <a:prstClr val="black">
                <a:alpha val="40000"/>
              </a:prstClr>
            </a:outerShdw>
          </a:effectLst>
        </p:spPr>
      </p:pic>
      <p:sp>
        <p:nvSpPr>
          <p:cNvPr id="7" name="矩形: 圆角 6"/>
          <p:cNvSpPr/>
          <p:nvPr/>
        </p:nvSpPr>
        <p:spPr>
          <a:xfrm>
            <a:off x="-185117" y="1484330"/>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条目开发</a:t>
            </a:r>
          </a:p>
        </p:txBody>
      </p:sp>
      <p:sp>
        <p:nvSpPr>
          <p:cNvPr id="8" name="矩形: 圆角 7"/>
          <p:cNvSpPr/>
          <p:nvPr/>
        </p:nvSpPr>
        <p:spPr>
          <a:xfrm>
            <a:off x="-185117" y="742165"/>
            <a:ext cx="2279516" cy="92068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理论背景</a:t>
            </a:r>
          </a:p>
        </p:txBody>
      </p:sp>
      <p:sp>
        <p:nvSpPr>
          <p:cNvPr id="9" name="矩形: 圆角 8"/>
          <p:cNvSpPr/>
          <p:nvPr/>
        </p:nvSpPr>
        <p:spPr>
          <a:xfrm>
            <a:off x="-185117" y="0"/>
            <a:ext cx="2504985" cy="92068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过程总览</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594672" y="2051891"/>
            <a:ext cx="7733255" cy="523220"/>
          </a:xfrm>
          <a:prstGeom prst="rect">
            <a:avLst/>
          </a:prstGeom>
          <a:noFill/>
        </p:spPr>
        <p:txBody>
          <a:bodyPr wrap="square">
            <a:spAutoFit/>
          </a:bodyPr>
          <a:lstStyle/>
          <a:p>
            <a:pPr marL="457200" indent="-252095">
              <a:buFont typeface="Arial" panose="020B0604020202020204" pitchFamily="34" charset="0"/>
              <a:buChar char="•"/>
            </a:pPr>
            <a:r>
              <a:rPr lang="zh-CN" altLang="en-US" sz="2800" b="1" dirty="0"/>
              <a:t>方法</a:t>
            </a:r>
            <a:endParaRPr lang="en-US" altLang="zh-CN" sz="2800" b="1" dirty="0"/>
          </a:p>
        </p:txBody>
      </p:sp>
      <p:sp>
        <p:nvSpPr>
          <p:cNvPr id="11" name="文本框 10"/>
          <p:cNvSpPr txBox="1"/>
          <p:nvPr/>
        </p:nvSpPr>
        <p:spPr>
          <a:xfrm>
            <a:off x="2594672" y="530295"/>
            <a:ext cx="3125483"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被试量</a:t>
            </a:r>
          </a:p>
        </p:txBody>
      </p:sp>
      <p:sp>
        <p:nvSpPr>
          <p:cNvPr id="12" name="文本框 11"/>
          <p:cNvSpPr txBox="1"/>
          <p:nvPr/>
        </p:nvSpPr>
        <p:spPr>
          <a:xfrm>
            <a:off x="3055311" y="1130459"/>
            <a:ext cx="8054993" cy="450215"/>
          </a:xfrm>
          <a:prstGeom prst="rect">
            <a:avLst/>
          </a:prstGeom>
          <a:noFill/>
        </p:spPr>
        <p:txBody>
          <a:bodyPr wrap="square" rtlCol="0">
            <a:spAutoFit/>
          </a:bodyPr>
          <a:lstStyle/>
          <a:p>
            <a:pPr>
              <a:lnSpc>
                <a:spcPts val="2800"/>
              </a:lnSpc>
            </a:pPr>
            <a:r>
              <a:rPr lang="en-US" altLang="zh-CN" b="1" i="1" dirty="0"/>
              <a:t>N</a:t>
            </a:r>
            <a:r>
              <a:rPr lang="en-US" altLang="zh-CN" b="1" baseline="-25000" dirty="0"/>
              <a:t>1</a:t>
            </a:r>
            <a:r>
              <a:rPr lang="en-US" altLang="zh-CN" b="1" dirty="0"/>
              <a:t> = 253</a:t>
            </a:r>
            <a:r>
              <a:rPr lang="zh-CN" altLang="en-US" dirty="0"/>
              <a:t>，</a:t>
            </a:r>
            <a:r>
              <a:rPr lang="en-US" altLang="zh-CN" b="1" i="1" dirty="0"/>
              <a:t> N</a:t>
            </a:r>
            <a:r>
              <a:rPr lang="en-US" altLang="zh-CN" b="1" baseline="-25000" dirty="0"/>
              <a:t>2</a:t>
            </a:r>
            <a:r>
              <a:rPr lang="en-US" altLang="zh-CN" b="1" dirty="0"/>
              <a:t> = 250</a:t>
            </a:r>
            <a:r>
              <a:rPr lang="zh-CN" altLang="en-US" dirty="0"/>
              <a:t>，</a:t>
            </a:r>
            <a:r>
              <a:rPr lang="zh-CN" altLang="en-US" b="1" dirty="0"/>
              <a:t>跨场景</a:t>
            </a:r>
            <a:r>
              <a:rPr lang="zh-CN" altLang="en-US" dirty="0"/>
              <a:t>通用性</a:t>
            </a:r>
          </a:p>
        </p:txBody>
      </p:sp>
      <p:sp>
        <p:nvSpPr>
          <p:cNvPr id="14" name="文本框 13"/>
          <p:cNvSpPr txBox="1"/>
          <p:nvPr/>
        </p:nvSpPr>
        <p:spPr>
          <a:xfrm>
            <a:off x="3055311" y="2686835"/>
            <a:ext cx="6203514" cy="645160"/>
          </a:xfrm>
          <a:prstGeom prst="rect">
            <a:avLst/>
          </a:prstGeom>
          <a:noFill/>
        </p:spPr>
        <p:txBody>
          <a:bodyPr wrap="square">
            <a:spAutoFit/>
          </a:bodyPr>
          <a:lstStyle/>
          <a:p>
            <a:r>
              <a:rPr lang="zh-CN" altLang="en-US" b="1" dirty="0"/>
              <a:t>对角加权最小二乘法</a:t>
            </a:r>
            <a:endParaRPr lang="en-US" altLang="zh-CN" b="1" dirty="0"/>
          </a:p>
          <a:p>
            <a:r>
              <a:rPr lang="zh-CN" altLang="en-US" dirty="0"/>
              <a:t>该方法的核心在于</a:t>
            </a:r>
            <a:r>
              <a:rPr lang="zh-CN" altLang="en-US" b="1" dirty="0"/>
              <a:t>调整方差和均值</a:t>
            </a:r>
            <a:r>
              <a:rPr lang="zh-CN" altLang="en-US" dirty="0"/>
              <a:t>以获取更准确的模型估计</a:t>
            </a:r>
            <a:endParaRPr lang="en-US" altLang="zh-CN" dirty="0"/>
          </a:p>
        </p:txBody>
      </p:sp>
      <p:sp>
        <p:nvSpPr>
          <p:cNvPr id="21" name="矩形: 圆角 20"/>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23" name="矩形: 圆角 22"/>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24" name="矩形: 圆角 23"/>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25" name="矩形: 圆角 24"/>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6" name="矩形: 圆角 25"/>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8" name="矩形: 圆角 27"/>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9" name="矩形: 圆角 28"/>
          <p:cNvSpPr/>
          <p:nvPr/>
        </p:nvSpPr>
        <p:spPr>
          <a:xfrm>
            <a:off x="-185118" y="3342856"/>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探索性因素分析</a:t>
            </a:r>
            <a:endParaRPr lang="zh-CN" altLang="en-US" dirty="0"/>
          </a:p>
        </p:txBody>
      </p:sp>
      <p:sp>
        <p:nvSpPr>
          <p:cNvPr id="27" name="矩形: 圆角 26"/>
          <p:cNvSpPr/>
          <p:nvPr/>
        </p:nvSpPr>
        <p:spPr>
          <a:xfrm>
            <a:off x="-185117" y="4178570"/>
            <a:ext cx="2504770"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验证性因素分析</a:t>
            </a:r>
          </a:p>
        </p:txBody>
      </p:sp>
      <p:sp>
        <p:nvSpPr>
          <p:cNvPr id="30" name="文本框 29"/>
          <p:cNvSpPr txBox="1"/>
          <p:nvPr/>
        </p:nvSpPr>
        <p:spPr>
          <a:xfrm>
            <a:off x="2594672" y="3647946"/>
            <a:ext cx="7733255" cy="523220"/>
          </a:xfrm>
          <a:prstGeom prst="rect">
            <a:avLst/>
          </a:prstGeom>
          <a:noFill/>
        </p:spPr>
        <p:txBody>
          <a:bodyPr wrap="square">
            <a:spAutoFit/>
          </a:bodyPr>
          <a:lstStyle/>
          <a:p>
            <a:pPr marL="457200" indent="-252095">
              <a:buFont typeface="Arial" panose="020B0604020202020204" pitchFamily="34" charset="0"/>
              <a:buChar char="•"/>
            </a:pPr>
            <a:r>
              <a:rPr lang="en-US" altLang="zh-CN" sz="2800" b="1" dirty="0"/>
              <a:t>CFA</a:t>
            </a:r>
            <a:r>
              <a:rPr lang="zh-CN" altLang="en-US" sz="2800" b="1" dirty="0"/>
              <a:t>结果</a:t>
            </a:r>
            <a:endParaRPr lang="en-US" altLang="zh-CN" sz="2800" b="1" dirty="0"/>
          </a:p>
        </p:txBody>
      </p:sp>
      <p:sp>
        <p:nvSpPr>
          <p:cNvPr id="31" name="文本框 30"/>
          <p:cNvSpPr txBox="1"/>
          <p:nvPr/>
        </p:nvSpPr>
        <p:spPr>
          <a:xfrm>
            <a:off x="3055311" y="4282890"/>
            <a:ext cx="6203514" cy="368300"/>
          </a:xfrm>
          <a:prstGeom prst="rect">
            <a:avLst/>
          </a:prstGeom>
          <a:noFill/>
        </p:spPr>
        <p:txBody>
          <a:bodyPr wrap="square">
            <a:spAutoFit/>
          </a:bodyPr>
          <a:lstStyle/>
          <a:p>
            <a:r>
              <a:rPr lang="zh-CN" altLang="en-US" b="1" dirty="0"/>
              <a:t>删除</a:t>
            </a:r>
            <a:r>
              <a:rPr lang="zh-CN" altLang="en-US" dirty="0"/>
              <a:t>了一个条目</a:t>
            </a:r>
            <a:endParaRPr lang="en-US" altLang="zh-CN" sz="2400" b="1" dirty="0"/>
          </a:p>
        </p:txBody>
      </p:sp>
      <p:sp>
        <p:nvSpPr>
          <p:cNvPr id="2" name="矩形: 圆角 2"/>
          <p:cNvSpPr/>
          <p:nvPr/>
        </p:nvSpPr>
        <p:spPr>
          <a:xfrm>
            <a:off x="4157347" y="5186408"/>
            <a:ext cx="2148205" cy="950119"/>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n-ea"/>
              </a:rPr>
              <a:t>16</a:t>
            </a:r>
            <a:r>
              <a:rPr lang="zh-CN" altLang="en-US" sz="3200" b="1" dirty="0">
                <a:latin typeface="+mn-ea"/>
              </a:rPr>
              <a:t>条目</a:t>
            </a:r>
          </a:p>
        </p:txBody>
      </p:sp>
      <p:sp>
        <p:nvSpPr>
          <p:cNvPr id="6" name="箭头: 右 3"/>
          <p:cNvSpPr/>
          <p:nvPr/>
        </p:nvSpPr>
        <p:spPr>
          <a:xfrm>
            <a:off x="6671946" y="5504304"/>
            <a:ext cx="1028700" cy="314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4"/>
          <p:cNvSpPr/>
          <p:nvPr/>
        </p:nvSpPr>
        <p:spPr>
          <a:xfrm>
            <a:off x="8067040" y="5186408"/>
            <a:ext cx="2148205" cy="950119"/>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n-ea"/>
              </a:rPr>
              <a:t>15</a:t>
            </a:r>
            <a:r>
              <a:rPr lang="zh-CN" altLang="en-US" sz="3200" b="1" dirty="0">
                <a:latin typeface="+mn-ea"/>
              </a:rPr>
              <a:t>条目</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2962789" y="1330895"/>
            <a:ext cx="7820960" cy="3479100"/>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2594672" y="460340"/>
            <a:ext cx="3125483"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结果</a:t>
            </a:r>
            <a:r>
              <a:rPr lang="en-US" altLang="zh-CN" sz="2800" b="1" dirty="0"/>
              <a:t>-</a:t>
            </a:r>
            <a:r>
              <a:rPr lang="zh-CN" altLang="en-US" sz="2800" b="1" dirty="0"/>
              <a:t>场景</a:t>
            </a:r>
            <a:r>
              <a:rPr lang="en-US" altLang="zh-CN" sz="2800" b="1" dirty="0"/>
              <a:t>1</a:t>
            </a:r>
            <a:endParaRPr lang="zh-CN" altLang="en-US" sz="2800" b="1" dirty="0"/>
          </a:p>
        </p:txBody>
      </p:sp>
      <p:sp>
        <p:nvSpPr>
          <p:cNvPr id="21" name="矩形: 圆角 20"/>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22" name="矩形: 圆角 21"/>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23" name="矩形: 圆角 22"/>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24" name="矩形: 圆角 23"/>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5" name="矩形: 圆角 24"/>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6" name="矩形: 圆角 25"/>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7" name="矩形: 圆角 26"/>
          <p:cNvSpPr/>
          <p:nvPr/>
        </p:nvSpPr>
        <p:spPr>
          <a:xfrm>
            <a:off x="-185118" y="3342856"/>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探索性因素分析</a:t>
            </a:r>
            <a:endParaRPr lang="zh-CN" altLang="en-US" dirty="0"/>
          </a:p>
        </p:txBody>
      </p:sp>
      <p:sp>
        <p:nvSpPr>
          <p:cNvPr id="28" name="矩形: 圆角 27"/>
          <p:cNvSpPr/>
          <p:nvPr/>
        </p:nvSpPr>
        <p:spPr>
          <a:xfrm>
            <a:off x="-185117" y="4178570"/>
            <a:ext cx="2504770"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验证性因素分析</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3968399" y="1034528"/>
            <a:ext cx="5006895" cy="5352594"/>
          </a:xfrm>
          <a:prstGeom prst="rect">
            <a:avLst/>
          </a:prstGeom>
          <a:effectLst>
            <a:outerShdw blurRad="50800" dist="38100" dir="2700000" algn="tl" rotWithShape="0">
              <a:prstClr val="black">
                <a:alpha val="40000"/>
              </a:prstClr>
            </a:outerShdw>
          </a:effectLst>
        </p:spPr>
      </p:pic>
      <p:sp>
        <p:nvSpPr>
          <p:cNvPr id="9" name="文本框 8"/>
          <p:cNvSpPr txBox="1"/>
          <p:nvPr/>
        </p:nvSpPr>
        <p:spPr>
          <a:xfrm>
            <a:off x="2594672" y="460340"/>
            <a:ext cx="3125483"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结果</a:t>
            </a:r>
            <a:r>
              <a:rPr lang="en-US" altLang="zh-CN" sz="2800" b="1" dirty="0"/>
              <a:t>-</a:t>
            </a:r>
            <a:r>
              <a:rPr lang="zh-CN" altLang="en-US" sz="2800" b="1" dirty="0"/>
              <a:t>场景</a:t>
            </a:r>
            <a:r>
              <a:rPr lang="en-US" altLang="zh-CN" sz="2800" b="1" dirty="0"/>
              <a:t>1</a:t>
            </a:r>
            <a:endParaRPr lang="zh-CN" altLang="en-US" sz="2800" b="1" dirty="0"/>
          </a:p>
        </p:txBody>
      </p:sp>
      <p:sp>
        <p:nvSpPr>
          <p:cNvPr id="12" name="矩形: 圆角 11"/>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3" name="矩形: 圆角 12"/>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14" name="矩形: 圆角 13"/>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15" name="矩形: 圆角 14"/>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19" name="矩形: 圆角 1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0" name="矩形: 圆角 19"/>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1" name="矩形: 圆角 20"/>
          <p:cNvSpPr/>
          <p:nvPr/>
        </p:nvSpPr>
        <p:spPr>
          <a:xfrm>
            <a:off x="-185118" y="3342856"/>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探索性因素分析</a:t>
            </a:r>
            <a:endParaRPr lang="zh-CN" altLang="en-US" dirty="0"/>
          </a:p>
        </p:txBody>
      </p:sp>
      <p:sp>
        <p:nvSpPr>
          <p:cNvPr id="22" name="矩形: 圆角 21"/>
          <p:cNvSpPr/>
          <p:nvPr/>
        </p:nvSpPr>
        <p:spPr>
          <a:xfrm>
            <a:off x="-185117" y="4178570"/>
            <a:ext cx="2504770"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验证性因素分析</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594672" y="460340"/>
            <a:ext cx="3125483"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结果</a:t>
            </a:r>
            <a:r>
              <a:rPr lang="en-US" altLang="zh-CN" sz="2800" b="1" dirty="0"/>
              <a:t>-</a:t>
            </a:r>
            <a:r>
              <a:rPr lang="zh-CN" altLang="en-US" sz="2800" b="1" dirty="0"/>
              <a:t>场景</a:t>
            </a:r>
            <a:r>
              <a:rPr lang="en-US" altLang="zh-CN" sz="2800" b="1" dirty="0"/>
              <a:t>2</a:t>
            </a:r>
            <a:endParaRPr lang="zh-CN" altLang="en-US" sz="2800" b="1"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rcRect r="1106" b="2722"/>
          <a:stretch>
            <a:fillRect/>
          </a:stretch>
        </p:blipFill>
        <p:spPr>
          <a:xfrm>
            <a:off x="2981577" y="1336735"/>
            <a:ext cx="7878049" cy="3435681"/>
          </a:xfrm>
          <a:prstGeom prst="rect">
            <a:avLst/>
          </a:prstGeom>
          <a:effectLst>
            <a:outerShdw blurRad="50800" dist="38100" dir="2700000" algn="tl" rotWithShape="0">
              <a:prstClr val="black">
                <a:alpha val="40000"/>
              </a:prstClr>
            </a:outerShdw>
          </a:effectLst>
        </p:spPr>
      </p:pic>
      <p:sp>
        <p:nvSpPr>
          <p:cNvPr id="14" name="矩形: 圆角 13"/>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5" name="矩形: 圆角 14"/>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19" name="矩形: 圆角 18"/>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20" name="矩形: 圆角 19"/>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1" name="矩形: 圆角 20"/>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2" name="矩形: 圆角 21"/>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3" name="矩形: 圆角 22"/>
          <p:cNvSpPr/>
          <p:nvPr/>
        </p:nvSpPr>
        <p:spPr>
          <a:xfrm>
            <a:off x="-185118" y="3342856"/>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探索性因素分析</a:t>
            </a:r>
            <a:endParaRPr lang="zh-CN" altLang="en-US" dirty="0"/>
          </a:p>
        </p:txBody>
      </p:sp>
      <p:sp>
        <p:nvSpPr>
          <p:cNvPr id="24" name="矩形: 圆角 23"/>
          <p:cNvSpPr/>
          <p:nvPr/>
        </p:nvSpPr>
        <p:spPr>
          <a:xfrm>
            <a:off x="-185117" y="4178570"/>
            <a:ext cx="2504770"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验证性因素分析</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979217" y="1028265"/>
            <a:ext cx="4985258" cy="5352594"/>
          </a:xfrm>
          <a:prstGeom prst="rect">
            <a:avLst/>
          </a:prstGeom>
          <a:effectLst>
            <a:outerShdw blurRad="50800" dist="38100" dir="2700000" algn="tl" rotWithShape="0">
              <a:prstClr val="black">
                <a:alpha val="40000"/>
              </a:prstClr>
            </a:outerShdw>
          </a:effectLst>
        </p:spPr>
      </p:pic>
      <p:sp>
        <p:nvSpPr>
          <p:cNvPr id="9" name="文本框 8"/>
          <p:cNvSpPr txBox="1"/>
          <p:nvPr/>
        </p:nvSpPr>
        <p:spPr>
          <a:xfrm>
            <a:off x="2594672" y="460340"/>
            <a:ext cx="3125483"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结果</a:t>
            </a:r>
            <a:r>
              <a:rPr lang="en-US" altLang="zh-CN" sz="2800" b="1" dirty="0"/>
              <a:t>-</a:t>
            </a:r>
            <a:r>
              <a:rPr lang="zh-CN" altLang="en-US" sz="2800" b="1" dirty="0"/>
              <a:t>场景</a:t>
            </a:r>
            <a:r>
              <a:rPr lang="en-US" altLang="zh-CN" sz="2800" b="1" dirty="0"/>
              <a:t>2</a:t>
            </a:r>
            <a:endParaRPr lang="zh-CN" altLang="en-US" sz="2800" b="1" dirty="0"/>
          </a:p>
        </p:txBody>
      </p:sp>
      <p:sp>
        <p:nvSpPr>
          <p:cNvPr id="11" name="矩形: 圆角 10"/>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2" name="矩形: 圆角 11"/>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13" name="矩形: 圆角 12"/>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14" name="矩形: 圆角 13"/>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15" name="矩形: 圆角 14"/>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19" name="矩形: 圆角 18"/>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0" name="矩形: 圆角 19"/>
          <p:cNvSpPr/>
          <p:nvPr/>
        </p:nvSpPr>
        <p:spPr>
          <a:xfrm>
            <a:off x="-185118" y="3342856"/>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探索性因素分析</a:t>
            </a:r>
            <a:endParaRPr lang="zh-CN" altLang="en-US" dirty="0"/>
          </a:p>
        </p:txBody>
      </p:sp>
      <p:sp>
        <p:nvSpPr>
          <p:cNvPr id="21" name="矩形: 圆角 20"/>
          <p:cNvSpPr/>
          <p:nvPr/>
        </p:nvSpPr>
        <p:spPr>
          <a:xfrm>
            <a:off x="-185117" y="4178570"/>
            <a:ext cx="2504770"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验证性因素分析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594672" y="460340"/>
            <a:ext cx="3125483"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最终结果</a:t>
            </a:r>
          </a:p>
        </p:txBody>
      </p:sp>
      <p:pic>
        <p:nvPicPr>
          <p:cNvPr id="11" name="图片 10"/>
          <p:cNvPicPr>
            <a:picLocks noChangeAspect="1"/>
          </p:cNvPicPr>
          <p:nvPr/>
        </p:nvPicPr>
        <p:blipFill>
          <a:blip r:embed="rId3"/>
          <a:stretch>
            <a:fillRect/>
          </a:stretch>
        </p:blipFill>
        <p:spPr>
          <a:xfrm>
            <a:off x="3321614" y="1074577"/>
            <a:ext cx="6813900" cy="5397777"/>
          </a:xfrm>
          <a:prstGeom prst="rect">
            <a:avLst/>
          </a:prstGeom>
          <a:effectLst>
            <a:outerShdw blurRad="50800" dist="38100" dir="2700000" algn="tl" rotWithShape="0">
              <a:prstClr val="black">
                <a:alpha val="40000"/>
              </a:prstClr>
            </a:outerShdw>
          </a:effectLst>
        </p:spPr>
      </p:pic>
      <p:sp>
        <p:nvSpPr>
          <p:cNvPr id="13" name="矩形: 圆角 12"/>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4" name="矩形: 圆角 13"/>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15" name="矩形: 圆角 14"/>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19" name="矩形: 圆角 18"/>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0" name="矩形: 圆角 19"/>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21" name="矩形: 圆角 20"/>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2" name="矩形: 圆角 21"/>
          <p:cNvSpPr/>
          <p:nvPr/>
        </p:nvSpPr>
        <p:spPr>
          <a:xfrm>
            <a:off x="-185118" y="3342856"/>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探索性因素分析</a:t>
            </a:r>
            <a:endParaRPr lang="zh-CN" altLang="en-US" dirty="0"/>
          </a:p>
        </p:txBody>
      </p:sp>
      <p:sp>
        <p:nvSpPr>
          <p:cNvPr id="23" name="矩形: 圆角 22"/>
          <p:cNvSpPr/>
          <p:nvPr/>
        </p:nvSpPr>
        <p:spPr>
          <a:xfrm>
            <a:off x="-185117" y="4178570"/>
            <a:ext cx="2504770"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验证性因素分析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705485" y="821533"/>
            <a:ext cx="8136688" cy="424624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400" b="1" dirty="0"/>
              <a:t>总体标准化Cronbach</a:t>
            </a:r>
            <a:r>
              <a:rPr lang="en-US" altLang="zh-CN" sz="2400" b="1" dirty="0"/>
              <a:t>’</a:t>
            </a:r>
            <a:r>
              <a:rPr lang="zh-CN" altLang="en-US" sz="2400" b="1" dirty="0"/>
              <a:t>s α：0.769</a:t>
            </a:r>
            <a:endParaRPr lang="en-US" altLang="zh-CN" sz="2400" b="1" dirty="0"/>
          </a:p>
          <a:p>
            <a:pPr marL="285750" indent="-285750">
              <a:lnSpc>
                <a:spcPct val="150000"/>
              </a:lnSpc>
              <a:buFont typeface="Arial" panose="020B0604020202020204" pitchFamily="34" charset="0"/>
              <a:buChar char="•"/>
            </a:pPr>
            <a:r>
              <a:rPr lang="zh-CN" altLang="en-US" sz="2400" b="1" dirty="0"/>
              <a:t>所有条目的Alpha.drop介于0.73到0.76之间</a:t>
            </a:r>
            <a:endParaRPr lang="en-US" altLang="zh-CN" sz="2400" b="1" dirty="0"/>
          </a:p>
          <a:p>
            <a:pPr marL="285750" indent="-285750">
              <a:lnSpc>
                <a:spcPct val="150000"/>
              </a:lnSpc>
              <a:buFont typeface="Arial" panose="020B0604020202020204" pitchFamily="34" charset="0"/>
              <a:buChar char="•"/>
            </a:pPr>
            <a:r>
              <a:rPr lang="zh-CN" altLang="en-US" sz="2000" dirty="0"/>
              <a:t>量表拥有良好的</a:t>
            </a:r>
            <a:r>
              <a:rPr lang="zh-CN" altLang="en-US" sz="2000" b="1" u="sng" dirty="0"/>
              <a:t>内部一致性信度</a:t>
            </a:r>
            <a:endParaRPr lang="en-US" altLang="zh-CN" sz="2000" u="sng" dirty="0"/>
          </a:p>
          <a:p>
            <a:pPr>
              <a:lnSpc>
                <a:spcPct val="150000"/>
              </a:lnSpc>
            </a:pPr>
            <a:endParaRPr lang="en-US" altLang="zh-CN" sz="2400" dirty="0"/>
          </a:p>
          <a:p>
            <a:pPr>
              <a:lnSpc>
                <a:spcPct val="150000"/>
              </a:lnSpc>
            </a:pPr>
            <a:endParaRPr lang="en-US" altLang="zh-CN" sz="2400" dirty="0"/>
          </a:p>
          <a:p>
            <a:pPr marL="285750" indent="-285750">
              <a:lnSpc>
                <a:spcPct val="150000"/>
              </a:lnSpc>
              <a:buFont typeface="Arial" panose="020B0604020202020204" pitchFamily="34" charset="0"/>
              <a:buChar char="•"/>
            </a:pPr>
            <a:r>
              <a:rPr lang="zh-CN" altLang="en-US" sz="2400" b="1" dirty="0"/>
              <a:t>区分度指数介于0.52到0.83之间，均满足大于0.4的标准</a:t>
            </a:r>
            <a:endParaRPr lang="en-US" altLang="zh-CN" sz="2400" b="1" dirty="0"/>
          </a:p>
          <a:p>
            <a:pPr marL="285750" indent="-285750">
              <a:lnSpc>
                <a:spcPct val="150000"/>
              </a:lnSpc>
              <a:buFont typeface="Arial" panose="020B0604020202020204" pitchFamily="34" charset="0"/>
              <a:buChar char="•"/>
            </a:pPr>
            <a:r>
              <a:rPr lang="zh-CN" altLang="en-US" sz="2000" dirty="0"/>
              <a:t>说明量表各个条目在区分不同受测者的控制感水平方面表现出</a:t>
            </a:r>
            <a:r>
              <a:rPr lang="zh-CN" altLang="en-US" sz="2000" b="1" u="sng" dirty="0"/>
              <a:t>良好的效力</a:t>
            </a:r>
            <a:r>
              <a:rPr lang="zh-CN" altLang="en-US" sz="2000" dirty="0"/>
              <a:t>，确保了量表的测量结果具有可信度和实用价值</a:t>
            </a:r>
          </a:p>
        </p:txBody>
      </p:sp>
      <p:sp>
        <p:nvSpPr>
          <p:cNvPr id="23" name="矩形: 圆角 22"/>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24" name="矩形: 圆角 23"/>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25" name="矩形: 圆角 24"/>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26" name="矩形: 圆角 25"/>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8" name="矩形: 圆角 27"/>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9" name="矩形: 圆角 28"/>
          <p:cNvSpPr/>
          <p:nvPr/>
        </p:nvSpPr>
        <p:spPr>
          <a:xfrm>
            <a:off x="-185118" y="3342856"/>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探索性因素分析</a:t>
            </a:r>
            <a:endParaRPr lang="zh-CN" altLang="en-US" dirty="0"/>
          </a:p>
        </p:txBody>
      </p:sp>
      <p:sp>
        <p:nvSpPr>
          <p:cNvPr id="30" name="矩形: 圆角 29"/>
          <p:cNvSpPr/>
          <p:nvPr/>
        </p:nvSpPr>
        <p:spPr>
          <a:xfrm>
            <a:off x="-185117" y="4178570"/>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验证</a:t>
            </a:r>
            <a:r>
              <a:rPr lang="zh-CN" altLang="en-US"/>
              <a:t>性因素分析</a:t>
            </a:r>
            <a:endParaRPr lang="zh-CN" altLang="en-US" dirty="0"/>
          </a:p>
        </p:txBody>
      </p:sp>
      <p:sp>
        <p:nvSpPr>
          <p:cNvPr id="27" name="矩形: 圆角 26"/>
          <p:cNvSpPr/>
          <p:nvPr/>
        </p:nvSpPr>
        <p:spPr>
          <a:xfrm>
            <a:off x="-185117" y="5014284"/>
            <a:ext cx="2504769"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latin typeface="微软雅黑" panose="020B0503020204020204" pitchFamily="34" charset="-122"/>
                <a:ea typeface="微软雅黑" panose="020B0503020204020204" pitchFamily="34" charset="-122"/>
              </a:rPr>
              <a:t>量表测量学性能</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675873" y="504000"/>
            <a:ext cx="8754127" cy="5162439"/>
          </a:xfrm>
          <a:prstGeom prst="rect">
            <a:avLst/>
          </a:prstGeom>
          <a:noFill/>
        </p:spPr>
        <p:txBody>
          <a:bodyPr wrap="square">
            <a:spAutoFit/>
          </a:bodyPr>
          <a:lstStyle/>
          <a:p>
            <a:pPr algn="just">
              <a:lnSpc>
                <a:spcPct val="150000"/>
              </a:lnSpc>
              <a:spcAft>
                <a:spcPts val="1800"/>
              </a:spcAft>
            </a:pPr>
            <a:r>
              <a:rPr lang="zh-CN" altLang="zh-CN" sz="3600" b="1" kern="100" dirty="0">
                <a:effectLst/>
                <a:latin typeface="+mn-ea"/>
              </a:rPr>
              <a:t>控制感的心智结构</a:t>
            </a:r>
            <a:endParaRPr lang="zh-CN" altLang="zh-CN" sz="2800" kern="100" dirty="0">
              <a:effectLst/>
              <a:latin typeface="+mn-ea"/>
            </a:endParaRPr>
          </a:p>
          <a:p>
            <a:pPr marL="342900" indent="-342900" algn="just">
              <a:lnSpc>
                <a:spcPct val="150000"/>
              </a:lnSpc>
              <a:buFont typeface="Arial" panose="020B0604020202020204" pitchFamily="34" charset="0"/>
              <a:buChar char="•"/>
            </a:pPr>
            <a:r>
              <a:rPr lang="zh-CN" altLang="zh-CN" sz="2400" b="1" kern="100" dirty="0">
                <a:effectLst/>
                <a:latin typeface="+mn-ea"/>
              </a:rPr>
              <a:t>行动自主性（</a:t>
            </a:r>
            <a:r>
              <a:rPr lang="en-US" altLang="zh-CN" sz="2400" b="1" kern="100" dirty="0">
                <a:effectLst/>
                <a:latin typeface="+mn-ea"/>
              </a:rPr>
              <a:t>5</a:t>
            </a:r>
            <a:r>
              <a:rPr lang="zh-CN" altLang="zh-CN" sz="2400" b="1" kern="100" dirty="0">
                <a:effectLst/>
                <a:latin typeface="+mn-ea"/>
              </a:rPr>
              <a:t>）</a:t>
            </a:r>
            <a:endParaRPr lang="en-US" altLang="zh-CN" sz="2400" b="1" kern="100" dirty="0">
              <a:effectLst/>
              <a:latin typeface="+mn-ea"/>
            </a:endParaRPr>
          </a:p>
          <a:p>
            <a:pPr marL="288290" indent="-457200" algn="just">
              <a:lnSpc>
                <a:spcPct val="150000"/>
              </a:lnSpc>
            </a:pPr>
            <a:r>
              <a:rPr lang="en-US" altLang="zh-CN" sz="2000" kern="100" dirty="0">
                <a:effectLst/>
                <a:latin typeface="+mn-ea"/>
              </a:rPr>
              <a:t>     </a:t>
            </a:r>
            <a:r>
              <a:rPr lang="zh-CN" altLang="zh-CN" kern="100" dirty="0">
                <a:effectLst/>
                <a:latin typeface="+mn-ea"/>
              </a:rPr>
              <a:t>基于个人意愿自主决策和行动的能力</a:t>
            </a:r>
            <a:r>
              <a:rPr lang="en-US" altLang="zh-CN" sz="2000" kern="100" dirty="0">
                <a:effectLst/>
                <a:latin typeface="+mn-ea"/>
              </a:rPr>
              <a:t>  </a:t>
            </a:r>
            <a:endParaRPr lang="zh-CN" altLang="zh-CN" sz="2000" kern="100" dirty="0">
              <a:effectLst/>
              <a:latin typeface="+mn-ea"/>
            </a:endParaRPr>
          </a:p>
          <a:p>
            <a:pPr marL="342900" indent="-342900" algn="just">
              <a:lnSpc>
                <a:spcPct val="150000"/>
              </a:lnSpc>
              <a:buFont typeface="Arial" panose="020B0604020202020204" pitchFamily="34" charset="0"/>
              <a:buChar char="•"/>
            </a:pPr>
            <a:r>
              <a:rPr lang="zh-CN" altLang="zh-CN" sz="2400" b="1" kern="100" dirty="0">
                <a:effectLst/>
                <a:latin typeface="+mn-ea"/>
              </a:rPr>
              <a:t>控制胜任力（</a:t>
            </a:r>
            <a:r>
              <a:rPr lang="en-US" altLang="zh-CN" sz="2400" b="1" kern="100" dirty="0">
                <a:effectLst/>
                <a:latin typeface="+mn-ea"/>
              </a:rPr>
              <a:t>3</a:t>
            </a:r>
            <a:r>
              <a:rPr lang="zh-CN" altLang="zh-CN" sz="2400" b="1" kern="100" dirty="0">
                <a:effectLst/>
                <a:latin typeface="+mn-ea"/>
              </a:rPr>
              <a:t>）</a:t>
            </a:r>
            <a:endParaRPr lang="en-US" altLang="zh-CN" sz="2400" b="1" kern="100" dirty="0">
              <a:effectLst/>
              <a:latin typeface="+mn-ea"/>
            </a:endParaRPr>
          </a:p>
          <a:p>
            <a:pPr algn="just">
              <a:lnSpc>
                <a:spcPct val="150000"/>
              </a:lnSpc>
            </a:pPr>
            <a:r>
              <a:rPr lang="en-US" altLang="zh-CN" sz="2000" b="1" kern="100" dirty="0">
                <a:latin typeface="+mn-ea"/>
              </a:rPr>
              <a:t>     </a:t>
            </a:r>
            <a:r>
              <a:rPr lang="zh-CN" altLang="zh-CN" kern="100" dirty="0">
                <a:effectLst/>
                <a:latin typeface="+mn-ea"/>
              </a:rPr>
              <a:t>对事件和智能体队友实现有效控制的能力</a:t>
            </a:r>
            <a:endParaRPr lang="zh-CN" altLang="zh-CN" sz="2000" kern="100" dirty="0">
              <a:effectLst/>
              <a:latin typeface="+mn-ea"/>
            </a:endParaRPr>
          </a:p>
          <a:p>
            <a:pPr marL="342900" indent="-342900" algn="just">
              <a:lnSpc>
                <a:spcPct val="150000"/>
              </a:lnSpc>
              <a:buFont typeface="Arial" panose="020B0604020202020204" pitchFamily="34" charset="0"/>
              <a:buChar char="•"/>
            </a:pPr>
            <a:r>
              <a:rPr lang="zh-CN" altLang="zh-CN" sz="2400" b="1" kern="100" dirty="0">
                <a:effectLst/>
                <a:latin typeface="+mn-ea"/>
              </a:rPr>
              <a:t>首要控制策略（</a:t>
            </a:r>
            <a:r>
              <a:rPr lang="en-US" altLang="zh-CN" sz="2400" b="1" kern="100" dirty="0">
                <a:latin typeface="+mn-ea"/>
              </a:rPr>
              <a:t>3</a:t>
            </a:r>
            <a:r>
              <a:rPr lang="zh-CN" altLang="zh-CN" sz="2400" b="1" kern="100">
                <a:effectLst/>
                <a:latin typeface="+mn-ea"/>
              </a:rPr>
              <a:t>）</a:t>
            </a:r>
            <a:endParaRPr lang="en-US" altLang="zh-CN" sz="2400" b="1" kern="100" dirty="0">
              <a:effectLst/>
              <a:latin typeface="+mn-ea"/>
            </a:endParaRPr>
          </a:p>
          <a:p>
            <a:pPr algn="just">
              <a:lnSpc>
                <a:spcPct val="150000"/>
              </a:lnSpc>
            </a:pPr>
            <a:r>
              <a:rPr lang="en-US" altLang="zh-CN" sz="2000" b="1" kern="100" dirty="0">
                <a:latin typeface="+mn-ea"/>
              </a:rPr>
              <a:t>    </a:t>
            </a:r>
            <a:r>
              <a:rPr lang="zh-CN" altLang="zh-CN" kern="100" dirty="0">
                <a:effectLst/>
                <a:latin typeface="+mn-ea"/>
              </a:rPr>
              <a:t>个体采用直接的外部和内部努力策略以实现实际控制</a:t>
            </a:r>
            <a:endParaRPr lang="zh-CN" altLang="zh-CN" sz="2000" kern="100" dirty="0">
              <a:effectLst/>
              <a:latin typeface="+mn-ea"/>
            </a:endParaRPr>
          </a:p>
          <a:p>
            <a:pPr marL="342900" indent="-342900" algn="just">
              <a:lnSpc>
                <a:spcPct val="150000"/>
              </a:lnSpc>
              <a:buFont typeface="Arial" panose="020B0604020202020204" pitchFamily="34" charset="0"/>
              <a:buChar char="•"/>
            </a:pPr>
            <a:r>
              <a:rPr lang="zh-CN" altLang="zh-CN" sz="2400" b="1" kern="100" dirty="0">
                <a:effectLst/>
                <a:latin typeface="+mn-ea"/>
              </a:rPr>
              <a:t>补偿控制策略（</a:t>
            </a:r>
            <a:r>
              <a:rPr lang="en-US" altLang="zh-CN" sz="2400" b="1" kern="100" dirty="0">
                <a:effectLst/>
                <a:latin typeface="+mn-ea"/>
              </a:rPr>
              <a:t>4</a:t>
            </a:r>
            <a:r>
              <a:rPr lang="zh-CN" altLang="zh-CN" sz="2400" b="1" kern="100" dirty="0">
                <a:effectLst/>
                <a:latin typeface="+mn-ea"/>
              </a:rPr>
              <a:t>）</a:t>
            </a:r>
            <a:endParaRPr lang="en-US" altLang="zh-CN" sz="2400" b="1" kern="100" dirty="0">
              <a:effectLst/>
              <a:latin typeface="+mn-ea"/>
            </a:endParaRPr>
          </a:p>
          <a:p>
            <a:pPr algn="just">
              <a:lnSpc>
                <a:spcPct val="150000"/>
              </a:lnSpc>
            </a:pPr>
            <a:r>
              <a:rPr lang="en-US" altLang="zh-CN" sz="2000" b="1" kern="100" dirty="0">
                <a:latin typeface="+mn-ea"/>
              </a:rPr>
              <a:t>    </a:t>
            </a:r>
            <a:r>
              <a:rPr lang="zh-CN" altLang="zh-CN" kern="100" dirty="0">
                <a:effectLst/>
                <a:latin typeface="+mn-ea"/>
              </a:rPr>
              <a:t>个体并未实际控制或难以实现实际控制时所采用的补偿策略</a:t>
            </a:r>
            <a:endParaRPr lang="zh-CN" altLang="zh-CN" sz="2000" kern="100" dirty="0">
              <a:effectLst/>
              <a:latin typeface="+mn-ea"/>
            </a:endParaRPr>
          </a:p>
        </p:txBody>
      </p:sp>
      <p:sp>
        <p:nvSpPr>
          <p:cNvPr id="12" name="矩形: 圆角 11"/>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13" name="矩形: 圆角 12"/>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14" name="矩形: 圆角 13"/>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20" name="矩形: 圆角 19"/>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21" name="矩形: 圆角 20"/>
          <p:cNvSpPr/>
          <p:nvPr/>
        </p:nvSpPr>
        <p:spPr>
          <a:xfrm>
            <a:off x="-185118" y="3342856"/>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探索性因素分析</a:t>
            </a:r>
            <a:endParaRPr lang="zh-CN" altLang="en-US" dirty="0"/>
          </a:p>
        </p:txBody>
      </p:sp>
      <p:sp>
        <p:nvSpPr>
          <p:cNvPr id="22" name="矩形: 圆角 21"/>
          <p:cNvSpPr/>
          <p:nvPr/>
        </p:nvSpPr>
        <p:spPr>
          <a:xfrm>
            <a:off x="-185117" y="4178570"/>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验证</a:t>
            </a:r>
            <a:r>
              <a:rPr lang="zh-CN" altLang="en-US"/>
              <a:t>性因素分析</a:t>
            </a:r>
            <a:endParaRPr lang="zh-CN" altLang="en-US" dirty="0"/>
          </a:p>
        </p:txBody>
      </p:sp>
      <p:sp>
        <p:nvSpPr>
          <p:cNvPr id="19" name="矩形: 圆角 1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15" name="矩形: 圆角 14"/>
          <p:cNvSpPr/>
          <p:nvPr/>
        </p:nvSpPr>
        <p:spPr>
          <a:xfrm>
            <a:off x="-185117" y="5850000"/>
            <a:ext cx="2504770"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最终结果</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5" name="矩形: 圆角 4"/>
          <p:cNvSpPr/>
          <p:nvPr/>
        </p:nvSpPr>
        <p:spPr>
          <a:xfrm>
            <a:off x="-185117" y="835714"/>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条目开发</a:t>
            </a:r>
            <a:endParaRPr lang="zh-CN" altLang="en-US" dirty="0"/>
          </a:p>
        </p:txBody>
      </p:sp>
      <p:sp>
        <p:nvSpPr>
          <p:cNvPr id="6" name="矩形: 圆角 5"/>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预测试</a:t>
            </a:r>
            <a:endParaRPr lang="zh-CN" altLang="en-US" dirty="0"/>
          </a:p>
        </p:txBody>
      </p:sp>
      <p:sp>
        <p:nvSpPr>
          <p:cNvPr id="7" name="矩形: 圆角 6"/>
          <p:cNvSpPr/>
          <p:nvPr/>
        </p:nvSpPr>
        <p:spPr>
          <a:xfrm>
            <a:off x="-185117" y="2507142"/>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项目分析</a:t>
            </a:r>
            <a:endParaRPr lang="zh-CN" altLang="en-US" dirty="0"/>
          </a:p>
        </p:txBody>
      </p:sp>
      <p:sp>
        <p:nvSpPr>
          <p:cNvPr id="8" name="矩形: 圆角 7"/>
          <p:cNvSpPr/>
          <p:nvPr/>
        </p:nvSpPr>
        <p:spPr>
          <a:xfrm>
            <a:off x="-185118" y="3342856"/>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探索性因素分析</a:t>
            </a:r>
            <a:endParaRPr lang="zh-CN" altLang="en-US" dirty="0"/>
          </a:p>
        </p:txBody>
      </p:sp>
      <p:sp>
        <p:nvSpPr>
          <p:cNvPr id="9" name="矩形: 圆角 8"/>
          <p:cNvSpPr/>
          <p:nvPr/>
        </p:nvSpPr>
        <p:spPr>
          <a:xfrm>
            <a:off x="-185117" y="4178570"/>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验证</a:t>
            </a:r>
            <a:r>
              <a:rPr lang="zh-CN" altLang="en-US"/>
              <a:t>性因素分析</a:t>
            </a:r>
            <a:endParaRPr lang="zh-CN" altLang="en-US" dirty="0"/>
          </a:p>
        </p:txBody>
      </p:sp>
      <p:sp>
        <p:nvSpPr>
          <p:cNvPr id="10" name="矩形: 圆角 9"/>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16" name="矩形: 圆角 15"/>
          <p:cNvSpPr/>
          <p:nvPr/>
        </p:nvSpPr>
        <p:spPr>
          <a:xfrm>
            <a:off x="-185117" y="5850000"/>
            <a:ext cx="2504770"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最终结果</a:t>
            </a:r>
          </a:p>
        </p:txBody>
      </p:sp>
      <p:pic>
        <p:nvPicPr>
          <p:cNvPr id="17" name="图片 16"/>
          <p:cNvPicPr>
            <a:picLocks noChangeAspect="1"/>
          </p:cNvPicPr>
          <p:nvPr/>
        </p:nvPicPr>
        <p:blipFill>
          <a:blip r:embed="rId2"/>
          <a:stretch>
            <a:fillRect/>
          </a:stretch>
        </p:blipFill>
        <p:spPr>
          <a:xfrm>
            <a:off x="3225812" y="286775"/>
            <a:ext cx="5524966" cy="6284450"/>
          </a:xfrm>
          <a:prstGeom prst="rect">
            <a:avLst/>
          </a:prstGeom>
          <a:effectLst>
            <a:outerShdw blurRad="50800" dist="38100" dir="2700000" algn="tl" rotWithShape="0">
              <a:prstClr val="black">
                <a:alpha val="40000"/>
              </a:prstClr>
            </a:outerShdw>
          </a:effectLst>
        </p:spPr>
      </p:pic>
      <p:sp>
        <p:nvSpPr>
          <p:cNvPr id="18" name="矩形: 圆角 17"/>
          <p:cNvSpPr/>
          <p:nvPr/>
        </p:nvSpPr>
        <p:spPr>
          <a:xfrm>
            <a:off x="9166725" y="2024337"/>
            <a:ext cx="1881702" cy="482805"/>
          </a:xfrm>
          <a:prstGeom prst="roundRect">
            <a:avLst/>
          </a:prstGeom>
          <a:no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lumMod val="75000"/>
                    <a:lumOff val="25000"/>
                  </a:schemeClr>
                </a:solidFill>
              </a:rPr>
              <a:t>55</a:t>
            </a:r>
            <a:r>
              <a:rPr lang="zh-CN" altLang="en-US" sz="1600" dirty="0">
                <a:solidFill>
                  <a:schemeClr val="tx1">
                    <a:lumMod val="75000"/>
                    <a:lumOff val="25000"/>
                  </a:schemeClr>
                </a:solidFill>
              </a:rPr>
              <a:t>条目，</a:t>
            </a:r>
            <a:r>
              <a:rPr lang="en-US" altLang="zh-CN" sz="1600" b="1" dirty="0">
                <a:solidFill>
                  <a:schemeClr val="tx1">
                    <a:lumMod val="75000"/>
                    <a:lumOff val="25000"/>
                  </a:schemeClr>
                </a:solidFill>
              </a:rPr>
              <a:t>3</a:t>
            </a:r>
            <a:r>
              <a:rPr lang="zh-CN" altLang="en-US" sz="1600" dirty="0">
                <a:solidFill>
                  <a:schemeClr val="tx1">
                    <a:lumMod val="75000"/>
                    <a:lumOff val="25000"/>
                  </a:schemeClr>
                </a:solidFill>
              </a:rPr>
              <a:t>个维度</a:t>
            </a:r>
          </a:p>
        </p:txBody>
      </p:sp>
      <p:sp>
        <p:nvSpPr>
          <p:cNvPr id="23" name="矩形: 圆角 22"/>
          <p:cNvSpPr/>
          <p:nvPr/>
        </p:nvSpPr>
        <p:spPr>
          <a:xfrm>
            <a:off x="9166725" y="2708741"/>
            <a:ext cx="1881702" cy="482805"/>
          </a:xfrm>
          <a:prstGeom prst="roundRect">
            <a:avLst/>
          </a:prstGeom>
          <a:no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lumMod val="75000"/>
                    <a:lumOff val="25000"/>
                  </a:schemeClr>
                </a:solidFill>
              </a:rPr>
              <a:t>42</a:t>
            </a:r>
            <a:r>
              <a:rPr lang="zh-CN" altLang="en-US" sz="1600" dirty="0">
                <a:solidFill>
                  <a:schemeClr val="tx1">
                    <a:lumMod val="75000"/>
                    <a:lumOff val="25000"/>
                  </a:schemeClr>
                </a:solidFill>
              </a:rPr>
              <a:t>条目，</a:t>
            </a:r>
            <a:r>
              <a:rPr lang="en-US" altLang="zh-CN" sz="1600" b="1" dirty="0">
                <a:solidFill>
                  <a:schemeClr val="tx1">
                    <a:lumMod val="75000"/>
                    <a:lumOff val="25000"/>
                  </a:schemeClr>
                </a:solidFill>
              </a:rPr>
              <a:t>3</a:t>
            </a:r>
            <a:r>
              <a:rPr lang="zh-CN" altLang="en-US" sz="1600" dirty="0">
                <a:solidFill>
                  <a:schemeClr val="tx1">
                    <a:lumMod val="75000"/>
                    <a:lumOff val="25000"/>
                  </a:schemeClr>
                </a:solidFill>
              </a:rPr>
              <a:t>个维度</a:t>
            </a:r>
          </a:p>
        </p:txBody>
      </p:sp>
      <p:sp>
        <p:nvSpPr>
          <p:cNvPr id="24" name="矩形: 圆角 23"/>
          <p:cNvSpPr/>
          <p:nvPr/>
        </p:nvSpPr>
        <p:spPr>
          <a:xfrm>
            <a:off x="9166725" y="3815171"/>
            <a:ext cx="1881702" cy="482805"/>
          </a:xfrm>
          <a:prstGeom prst="roundRect">
            <a:avLst/>
          </a:prstGeom>
          <a:noFill/>
          <a:ln>
            <a:solidFill>
              <a:srgbClr val="636FD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lumMod val="75000"/>
                    <a:lumOff val="25000"/>
                  </a:schemeClr>
                </a:solidFill>
              </a:rPr>
              <a:t>38</a:t>
            </a:r>
            <a:r>
              <a:rPr lang="zh-CN" altLang="en-US" sz="1600" dirty="0">
                <a:solidFill>
                  <a:schemeClr val="tx1">
                    <a:lumMod val="75000"/>
                    <a:lumOff val="25000"/>
                  </a:schemeClr>
                </a:solidFill>
              </a:rPr>
              <a:t>条目，</a:t>
            </a:r>
            <a:r>
              <a:rPr lang="en-US" altLang="zh-CN" sz="1600" b="1" dirty="0">
                <a:solidFill>
                  <a:schemeClr val="tx1">
                    <a:lumMod val="75000"/>
                    <a:lumOff val="25000"/>
                  </a:schemeClr>
                </a:solidFill>
              </a:rPr>
              <a:t>6</a:t>
            </a:r>
            <a:r>
              <a:rPr lang="zh-CN" altLang="en-US" sz="1600" dirty="0">
                <a:solidFill>
                  <a:schemeClr val="tx1">
                    <a:lumMod val="75000"/>
                    <a:lumOff val="25000"/>
                  </a:schemeClr>
                </a:solidFill>
              </a:rPr>
              <a:t>个维度</a:t>
            </a:r>
          </a:p>
        </p:txBody>
      </p:sp>
      <p:sp>
        <p:nvSpPr>
          <p:cNvPr id="25" name="矩形: 圆角 24"/>
          <p:cNvSpPr/>
          <p:nvPr/>
        </p:nvSpPr>
        <p:spPr>
          <a:xfrm>
            <a:off x="9166725" y="4642819"/>
            <a:ext cx="1881702" cy="482805"/>
          </a:xfrm>
          <a:prstGeom prst="roundRect">
            <a:avLst/>
          </a:prstGeom>
          <a:noFill/>
          <a:ln>
            <a:solidFill>
              <a:srgbClr val="2533B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lumMod val="75000"/>
                    <a:lumOff val="25000"/>
                  </a:schemeClr>
                </a:solidFill>
              </a:rPr>
              <a:t>16</a:t>
            </a:r>
            <a:r>
              <a:rPr lang="zh-CN" altLang="en-US" sz="1600" dirty="0">
                <a:solidFill>
                  <a:schemeClr val="tx1">
                    <a:lumMod val="75000"/>
                    <a:lumOff val="25000"/>
                  </a:schemeClr>
                </a:solidFill>
              </a:rPr>
              <a:t>条目，</a:t>
            </a:r>
            <a:r>
              <a:rPr lang="en-US" altLang="zh-CN" sz="1600" b="1" dirty="0">
                <a:solidFill>
                  <a:schemeClr val="tx1">
                    <a:lumMod val="75000"/>
                    <a:lumOff val="25000"/>
                  </a:schemeClr>
                </a:solidFill>
              </a:rPr>
              <a:t>4</a:t>
            </a:r>
            <a:r>
              <a:rPr lang="zh-CN" altLang="en-US" sz="1600" dirty="0">
                <a:solidFill>
                  <a:schemeClr val="tx1">
                    <a:lumMod val="75000"/>
                    <a:lumOff val="25000"/>
                  </a:schemeClr>
                </a:solidFill>
              </a:rPr>
              <a:t>个维度</a:t>
            </a:r>
          </a:p>
        </p:txBody>
      </p:sp>
      <p:sp>
        <p:nvSpPr>
          <p:cNvPr id="26" name="矩形: 圆角 25"/>
          <p:cNvSpPr/>
          <p:nvPr/>
        </p:nvSpPr>
        <p:spPr>
          <a:xfrm>
            <a:off x="9166725" y="5367195"/>
            <a:ext cx="1881702" cy="482805"/>
          </a:xfrm>
          <a:prstGeom prst="round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lumMod val="75000"/>
                    <a:lumOff val="25000"/>
                  </a:schemeClr>
                </a:solidFill>
              </a:rPr>
              <a:t>15</a:t>
            </a:r>
            <a:r>
              <a:rPr lang="zh-CN" altLang="en-US" sz="1600" dirty="0">
                <a:solidFill>
                  <a:schemeClr val="tx1">
                    <a:lumMod val="75000"/>
                    <a:lumOff val="25000"/>
                  </a:schemeClr>
                </a:solidFill>
              </a:rPr>
              <a:t>条目，</a:t>
            </a:r>
            <a:r>
              <a:rPr lang="en-US" altLang="zh-CN" sz="1600" b="1" dirty="0">
                <a:solidFill>
                  <a:schemeClr val="tx1">
                    <a:lumMod val="75000"/>
                    <a:lumOff val="25000"/>
                  </a:schemeClr>
                </a:solidFill>
              </a:rPr>
              <a:t>4</a:t>
            </a:r>
            <a:r>
              <a:rPr lang="zh-CN" altLang="en-US" sz="1600" dirty="0">
                <a:solidFill>
                  <a:schemeClr val="tx1">
                    <a:lumMod val="75000"/>
                    <a:lumOff val="25000"/>
                  </a:schemeClr>
                </a:solidFill>
              </a:rPr>
              <a:t>个维度</a:t>
            </a:r>
          </a:p>
        </p:txBody>
      </p:sp>
      <p:cxnSp>
        <p:nvCxnSpPr>
          <p:cNvPr id="28" name="直接连接符 27"/>
          <p:cNvCxnSpPr>
            <a:endCxn id="18" idx="1"/>
          </p:cNvCxnSpPr>
          <p:nvPr/>
        </p:nvCxnSpPr>
        <p:spPr>
          <a:xfrm>
            <a:off x="6662057" y="2265739"/>
            <a:ext cx="2504668" cy="1"/>
          </a:xfrm>
          <a:prstGeom prst="line">
            <a:avLst/>
          </a:prstGeom>
          <a:ln w="9525">
            <a:solidFill>
              <a:srgbClr val="1A237E"/>
            </a:solidFill>
          </a:ln>
        </p:spPr>
        <p:style>
          <a:lnRef idx="2">
            <a:schemeClr val="accent1"/>
          </a:lnRef>
          <a:fillRef idx="0">
            <a:schemeClr val="accent1"/>
          </a:fillRef>
          <a:effectRef idx="1">
            <a:schemeClr val="accent1"/>
          </a:effectRef>
          <a:fontRef idx="minor">
            <a:schemeClr val="tx1"/>
          </a:fontRef>
        </p:style>
      </p:cxnSp>
      <p:cxnSp>
        <p:nvCxnSpPr>
          <p:cNvPr id="30" name="直接连接符 29"/>
          <p:cNvCxnSpPr/>
          <p:nvPr/>
        </p:nvCxnSpPr>
        <p:spPr>
          <a:xfrm>
            <a:off x="6503928" y="2939655"/>
            <a:ext cx="2662797" cy="10488"/>
          </a:xfrm>
          <a:prstGeom prst="line">
            <a:avLst/>
          </a:prstGeom>
          <a:ln w="9525">
            <a:solidFill>
              <a:srgbClr val="1A237E"/>
            </a:solidFill>
          </a:ln>
        </p:spPr>
        <p:style>
          <a:lnRef idx="2">
            <a:schemeClr val="accent1"/>
          </a:lnRef>
          <a:fillRef idx="0">
            <a:schemeClr val="accent1"/>
          </a:fillRef>
          <a:effectRef idx="1">
            <a:schemeClr val="accent1"/>
          </a:effectRef>
          <a:fontRef idx="minor">
            <a:schemeClr val="tx1"/>
          </a:fontRef>
        </p:style>
      </p:cxnSp>
      <p:cxnSp>
        <p:nvCxnSpPr>
          <p:cNvPr id="32" name="直接连接符 31"/>
          <p:cNvCxnSpPr/>
          <p:nvPr/>
        </p:nvCxnSpPr>
        <p:spPr>
          <a:xfrm flipV="1">
            <a:off x="5864535" y="4893151"/>
            <a:ext cx="3302190" cy="266871"/>
          </a:xfrm>
          <a:prstGeom prst="line">
            <a:avLst/>
          </a:prstGeom>
          <a:ln w="9525">
            <a:solidFill>
              <a:srgbClr val="1A237E"/>
            </a:solidFill>
          </a:ln>
        </p:spPr>
        <p:style>
          <a:lnRef idx="2">
            <a:schemeClr val="accent1"/>
          </a:lnRef>
          <a:fillRef idx="0">
            <a:schemeClr val="accent1"/>
          </a:fillRef>
          <a:effectRef idx="1">
            <a:schemeClr val="accent1"/>
          </a:effectRef>
          <a:fontRef idx="minor">
            <a:schemeClr val="tx1"/>
          </a:fontRef>
        </p:style>
      </p:cxnSp>
      <p:cxnSp>
        <p:nvCxnSpPr>
          <p:cNvPr id="35" name="直接连接符 34"/>
          <p:cNvCxnSpPr/>
          <p:nvPr/>
        </p:nvCxnSpPr>
        <p:spPr>
          <a:xfrm>
            <a:off x="7150195" y="5436069"/>
            <a:ext cx="2016530" cy="166954"/>
          </a:xfrm>
          <a:prstGeom prst="line">
            <a:avLst/>
          </a:prstGeom>
          <a:ln w="9525">
            <a:solidFill>
              <a:srgbClr val="1A237E"/>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六边形 65"/>
          <p:cNvSpPr/>
          <p:nvPr/>
        </p:nvSpPr>
        <p:spPr>
          <a:xfrm>
            <a:off x="3708547" y="4300819"/>
            <a:ext cx="339172" cy="29239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5" name="六边形 64"/>
          <p:cNvSpPr/>
          <p:nvPr/>
        </p:nvSpPr>
        <p:spPr>
          <a:xfrm>
            <a:off x="772352" y="4300819"/>
            <a:ext cx="339172" cy="29239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8" name="Docer Falling Dust PPT demo"/>
          <p:cNvGrpSpPr/>
          <p:nvPr/>
        </p:nvGrpSpPr>
        <p:grpSpPr>
          <a:xfrm>
            <a:off x="3825991" y="4262396"/>
            <a:ext cx="2491403" cy="400110"/>
            <a:chOff x="6661786" y="3770412"/>
            <a:chExt cx="2492049" cy="400213"/>
          </a:xfrm>
        </p:grpSpPr>
        <p:grpSp>
          <p:nvGrpSpPr>
            <p:cNvPr id="23" name="Group 16"/>
            <p:cNvGrpSpPr/>
            <p:nvPr/>
          </p:nvGrpSpPr>
          <p:grpSpPr bwMode="auto">
            <a:xfrm>
              <a:off x="6661786" y="3867437"/>
              <a:ext cx="104799" cy="168447"/>
              <a:chOff x="4441" y="3144"/>
              <a:chExt cx="215" cy="345"/>
            </a:xfrm>
          </p:grpSpPr>
          <p:sp>
            <p:nvSpPr>
              <p:cNvPr id="29" name="Docer Falling Dust PPT demo"/>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30" name="Docer Falling Dust PPT demo"/>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grpSp>
        <p:sp>
          <p:nvSpPr>
            <p:cNvPr id="25" name="Docer Falling Dust PPT demo"/>
            <p:cNvSpPr txBox="1">
              <a:spLocks noChangeArrowheads="1"/>
            </p:cNvSpPr>
            <p:nvPr/>
          </p:nvSpPr>
          <p:spPr bwMode="auto">
            <a:xfrm>
              <a:off x="6868643" y="3770412"/>
              <a:ext cx="2285192" cy="4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cs typeface="+mn-ea"/>
                  <a:sym typeface="+mn-lt"/>
                </a:rPr>
                <a:t>日期：</a:t>
              </a:r>
              <a:r>
                <a:rPr lang="en-US" altLang="zh-CN" sz="2000" dirty="0">
                  <a:latin typeface="微软雅黑" panose="020B0503020204020204" pitchFamily="34" charset="-122"/>
                  <a:ea typeface="微软雅黑" panose="020B0503020204020204" pitchFamily="34" charset="-122"/>
                  <a:cs typeface="+mn-ea"/>
                  <a:sym typeface="+mn-lt"/>
                </a:rPr>
                <a:t>2024.10.17</a:t>
              </a:r>
            </a:p>
          </p:txBody>
        </p:sp>
      </p:grpSp>
      <p:grpSp>
        <p:nvGrpSpPr>
          <p:cNvPr id="31" name="Docer Falling Dust PPT demo"/>
          <p:cNvGrpSpPr/>
          <p:nvPr/>
        </p:nvGrpSpPr>
        <p:grpSpPr>
          <a:xfrm>
            <a:off x="875397" y="4262397"/>
            <a:ext cx="2192672" cy="400110"/>
            <a:chOff x="4320880" y="3778745"/>
            <a:chExt cx="2193244" cy="400213"/>
          </a:xfrm>
        </p:grpSpPr>
        <p:grpSp>
          <p:nvGrpSpPr>
            <p:cNvPr id="32" name="组合 31"/>
            <p:cNvGrpSpPr/>
            <p:nvPr/>
          </p:nvGrpSpPr>
          <p:grpSpPr>
            <a:xfrm>
              <a:off x="4320880" y="3872682"/>
              <a:ext cx="133781" cy="152080"/>
              <a:chOff x="860980" y="3583766"/>
              <a:chExt cx="100336" cy="114060"/>
            </a:xfrm>
          </p:grpSpPr>
          <p:sp>
            <p:nvSpPr>
              <p:cNvPr id="34" name="Docer Falling Dust PPT demo"/>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35" name="Docer Falling Dust PPT demo"/>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grpSp>
        <p:sp>
          <p:nvSpPr>
            <p:cNvPr id="33" name="Docer Falling Dust PPT demo"/>
            <p:cNvSpPr/>
            <p:nvPr/>
          </p:nvSpPr>
          <p:spPr>
            <a:xfrm>
              <a:off x="4533578" y="3778745"/>
              <a:ext cx="1980546" cy="4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panose="020B0503020204020204" pitchFamily="34" charset="-122"/>
                  <a:ea typeface="微软雅黑" panose="020B0503020204020204" pitchFamily="34" charset="-122"/>
                  <a:cs typeface="+mn-ea"/>
                  <a:sym typeface="+mn-lt"/>
                </a:rPr>
                <a:t>汇报：第四小组</a:t>
              </a:r>
            </a:p>
          </p:txBody>
        </p:sp>
      </p:grpSp>
      <p:sp>
        <p:nvSpPr>
          <p:cNvPr id="36" name="文本框 35"/>
          <p:cNvSpPr txBox="1"/>
          <p:nvPr/>
        </p:nvSpPr>
        <p:spPr>
          <a:xfrm>
            <a:off x="1012495" y="2411839"/>
            <a:ext cx="8557767" cy="1231106"/>
          </a:xfrm>
          <a:prstGeom prst="rect">
            <a:avLst/>
          </a:prstGeom>
          <a:noFill/>
        </p:spPr>
        <p:txBody>
          <a:bodyPr wrap="square" lIns="0" tIns="0" rIns="0" bIns="0" rtlCol="0" anchor="t">
            <a:spAutoFit/>
          </a:bodyPr>
          <a:lstStyle/>
          <a:p>
            <a:r>
              <a:rPr lang="zh-CN" altLang="en-US" sz="8000" b="1" dirty="0">
                <a:solidFill>
                  <a:schemeClr val="accent1">
                    <a:lumMod val="100000"/>
                  </a:schemeClr>
                </a:solidFill>
                <a:latin typeface="微软雅黑" panose="020B0503020204020204" pitchFamily="34" charset="-122"/>
                <a:ea typeface="微软雅黑" panose="020B0503020204020204" pitchFamily="34" charset="-122"/>
              </a:rPr>
              <a:t>恳请批评指正</a:t>
            </a:r>
          </a:p>
        </p:txBody>
      </p:sp>
      <p:sp>
        <p:nvSpPr>
          <p:cNvPr id="5" name="六边形 4"/>
          <p:cNvSpPr/>
          <p:nvPr/>
        </p:nvSpPr>
        <p:spPr>
          <a:xfrm>
            <a:off x="772352" y="5033592"/>
            <a:ext cx="339172" cy="29239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 name="Docer Falling Dust PPT demo"/>
          <p:cNvGrpSpPr/>
          <p:nvPr/>
        </p:nvGrpSpPr>
        <p:grpSpPr>
          <a:xfrm>
            <a:off x="875406" y="5010510"/>
            <a:ext cx="6288314" cy="337185"/>
            <a:chOff x="4320880" y="3794087"/>
            <a:chExt cx="6289938" cy="337272"/>
          </a:xfrm>
        </p:grpSpPr>
        <p:grpSp>
          <p:nvGrpSpPr>
            <p:cNvPr id="7" name="组合 6"/>
            <p:cNvGrpSpPr/>
            <p:nvPr/>
          </p:nvGrpSpPr>
          <p:grpSpPr>
            <a:xfrm>
              <a:off x="4320880" y="3872682"/>
              <a:ext cx="133781" cy="152080"/>
              <a:chOff x="860980" y="3583766"/>
              <a:chExt cx="100336" cy="114060"/>
            </a:xfrm>
          </p:grpSpPr>
          <p:sp>
            <p:nvSpPr>
              <p:cNvPr id="9" name="Docer Falling Dust PPT demo"/>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0" name="Docer Falling Dust PPT demo"/>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dist"/>
                <a:endParaRPr lang="zh-CN" altLang="en-US" sz="2400">
                  <a:solidFill>
                    <a:schemeClr val="tx1"/>
                  </a:solidFill>
                  <a:latin typeface="微软雅黑" panose="020B0503020204020204" pitchFamily="34" charset="-122"/>
                  <a:ea typeface="微软雅黑" panose="020B0503020204020204" pitchFamily="34" charset="-122"/>
                  <a:cs typeface="+mn-ea"/>
                  <a:sym typeface="+mn-lt"/>
                </a:endParaRPr>
              </a:p>
            </p:txBody>
          </p:sp>
        </p:grpSp>
        <p:sp>
          <p:nvSpPr>
            <p:cNvPr id="8" name="Docer Falling Dust PPT demo"/>
            <p:cNvSpPr/>
            <p:nvPr/>
          </p:nvSpPr>
          <p:spPr>
            <a:xfrm>
              <a:off x="4533569" y="3794087"/>
              <a:ext cx="6077249" cy="33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latin typeface="微软雅黑" panose="020B0503020204020204" pitchFamily="34" charset="-122"/>
                  <a:ea typeface="微软雅黑" panose="020B0503020204020204" pitchFamily="34" charset="-122"/>
                  <a:cs typeface="+mn-ea"/>
                  <a:sym typeface="+mn-lt"/>
                </a:rPr>
                <a:t>成员：毛沛炫、余楚如、楼涵怿、潘宇航、秦翊嘉、周家瑞、崔好</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2594673" y="680291"/>
            <a:ext cx="2147996"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控制感</a:t>
            </a:r>
          </a:p>
        </p:txBody>
      </p:sp>
      <p:sp>
        <p:nvSpPr>
          <p:cNvPr id="85" name="文本框 84"/>
          <p:cNvSpPr txBox="1"/>
          <p:nvPr/>
        </p:nvSpPr>
        <p:spPr>
          <a:xfrm>
            <a:off x="3055311" y="1203511"/>
            <a:ext cx="7896863" cy="808990"/>
          </a:xfrm>
          <a:prstGeom prst="rect">
            <a:avLst/>
          </a:prstGeom>
          <a:noFill/>
        </p:spPr>
        <p:txBody>
          <a:bodyPr wrap="square" rtlCol="0">
            <a:spAutoFit/>
          </a:bodyPr>
          <a:lstStyle/>
          <a:p>
            <a:pPr>
              <a:lnSpc>
                <a:spcPts val="2800"/>
              </a:lnSpc>
            </a:pPr>
            <a:r>
              <a:rPr lang="zh-CN" altLang="en-US" dirty="0"/>
              <a:t>个体对其与环境互动的信念，具体为对</a:t>
            </a:r>
            <a:r>
              <a:rPr lang="zh-CN" altLang="en-US" sz="2000" b="1" dirty="0"/>
              <a:t>环境响应性</a:t>
            </a:r>
            <a:r>
              <a:rPr lang="zh-CN" altLang="en-US" dirty="0"/>
              <a:t>和</a:t>
            </a:r>
            <a:r>
              <a:rPr lang="zh-CN" altLang="en-US" sz="2000" b="1" dirty="0"/>
              <a:t>行动与结果因果关系</a:t>
            </a:r>
            <a:r>
              <a:rPr lang="zh-CN" altLang="en-US" dirty="0"/>
              <a:t>的认知（</a:t>
            </a:r>
            <a:r>
              <a:rPr lang="en-US" altLang="zh-CN" dirty="0"/>
              <a:t>Skinner, 1996</a:t>
            </a:r>
            <a:r>
              <a:rPr lang="zh-CN" altLang="en-US" dirty="0"/>
              <a:t>）</a:t>
            </a:r>
          </a:p>
        </p:txBody>
      </p:sp>
      <p:sp>
        <p:nvSpPr>
          <p:cNvPr id="65" name="矩形: 圆角 64"/>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66" name="矩形: 圆角 65"/>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67" name="矩形: 圆角 66"/>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68" name="矩形: 圆角 67"/>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69" name="矩形: 圆角 68"/>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70" name="矩形: 圆角 69"/>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71" name="矩形: 圆角 70"/>
          <p:cNvSpPr/>
          <p:nvPr/>
        </p:nvSpPr>
        <p:spPr>
          <a:xfrm>
            <a:off x="-185117" y="835714"/>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条目开发</a:t>
            </a:r>
          </a:p>
        </p:txBody>
      </p:sp>
      <p:sp>
        <p:nvSpPr>
          <p:cNvPr id="72" name="矩形: 圆角 71"/>
          <p:cNvSpPr/>
          <p:nvPr/>
        </p:nvSpPr>
        <p:spPr>
          <a:xfrm>
            <a:off x="-185118" y="0"/>
            <a:ext cx="2504985"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理论背景</a:t>
            </a:r>
          </a:p>
        </p:txBody>
      </p:sp>
      <p:sp>
        <p:nvSpPr>
          <p:cNvPr id="81" name="矩形: 圆角 80"/>
          <p:cNvSpPr/>
          <p:nvPr/>
        </p:nvSpPr>
        <p:spPr>
          <a:xfrm>
            <a:off x="-185117" y="-1385631"/>
            <a:ext cx="2504985" cy="92068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过程总览</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2594673" y="680291"/>
            <a:ext cx="2147996"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solidFill>
                  <a:schemeClr val="tx1">
                    <a:lumMod val="50000"/>
                    <a:lumOff val="50000"/>
                  </a:schemeClr>
                </a:solidFill>
              </a:rPr>
              <a:t>控制感</a:t>
            </a:r>
          </a:p>
        </p:txBody>
      </p:sp>
      <p:sp>
        <p:nvSpPr>
          <p:cNvPr id="85" name="文本框 84"/>
          <p:cNvSpPr txBox="1"/>
          <p:nvPr/>
        </p:nvSpPr>
        <p:spPr>
          <a:xfrm>
            <a:off x="3055311" y="1203511"/>
            <a:ext cx="7896863" cy="775469"/>
          </a:xfrm>
          <a:prstGeom prst="rect">
            <a:avLst/>
          </a:prstGeom>
          <a:noFill/>
        </p:spPr>
        <p:txBody>
          <a:bodyPr wrap="square" rtlCol="0">
            <a:spAutoFit/>
          </a:bodyPr>
          <a:lstStyle/>
          <a:p>
            <a:pPr>
              <a:lnSpc>
                <a:spcPts val="2800"/>
              </a:lnSpc>
            </a:pPr>
            <a:r>
              <a:rPr lang="zh-CN" altLang="en-US" dirty="0">
                <a:solidFill>
                  <a:schemeClr val="tx1">
                    <a:lumMod val="50000"/>
                    <a:lumOff val="50000"/>
                  </a:schemeClr>
                </a:solidFill>
              </a:rPr>
              <a:t>个体对其</a:t>
            </a:r>
            <a:r>
              <a:rPr lang="zh-CN" altLang="en-US" dirty="0">
                <a:solidFill>
                  <a:schemeClr val="bg1">
                    <a:lumMod val="50000"/>
                  </a:schemeClr>
                </a:solidFill>
              </a:rPr>
              <a:t>与环</a:t>
            </a:r>
            <a:r>
              <a:rPr lang="zh-CN" altLang="en-US" dirty="0">
                <a:solidFill>
                  <a:schemeClr val="tx1">
                    <a:lumMod val="50000"/>
                    <a:lumOff val="50000"/>
                  </a:schemeClr>
                </a:solidFill>
              </a:rPr>
              <a:t>境互动的信念，具体为对</a:t>
            </a:r>
            <a:r>
              <a:rPr lang="zh-CN" altLang="en-US" sz="2000" b="1" dirty="0">
                <a:solidFill>
                  <a:schemeClr val="tx1">
                    <a:lumMod val="50000"/>
                    <a:lumOff val="50000"/>
                  </a:schemeClr>
                </a:solidFill>
              </a:rPr>
              <a:t>环境响应性</a:t>
            </a:r>
            <a:r>
              <a:rPr lang="zh-CN" altLang="en-US" dirty="0">
                <a:solidFill>
                  <a:schemeClr val="tx1">
                    <a:lumMod val="50000"/>
                    <a:lumOff val="50000"/>
                  </a:schemeClr>
                </a:solidFill>
              </a:rPr>
              <a:t>和</a:t>
            </a:r>
            <a:r>
              <a:rPr lang="zh-CN" altLang="en-US" sz="2000" b="1" dirty="0">
                <a:solidFill>
                  <a:schemeClr val="tx1">
                    <a:lumMod val="50000"/>
                    <a:lumOff val="50000"/>
                  </a:schemeClr>
                </a:solidFill>
              </a:rPr>
              <a:t>行动与结果因果关系</a:t>
            </a:r>
            <a:r>
              <a:rPr lang="zh-CN" altLang="en-US" dirty="0">
                <a:solidFill>
                  <a:schemeClr val="tx1">
                    <a:lumMod val="50000"/>
                    <a:lumOff val="50000"/>
                  </a:schemeClr>
                </a:solidFill>
              </a:rPr>
              <a:t>的认知（</a:t>
            </a:r>
            <a:r>
              <a:rPr lang="en-US" altLang="zh-CN" dirty="0">
                <a:solidFill>
                  <a:schemeClr val="tx1">
                    <a:lumMod val="50000"/>
                    <a:lumOff val="50000"/>
                  </a:schemeClr>
                </a:solidFill>
              </a:rPr>
              <a:t>Skinner, 1996</a:t>
            </a:r>
            <a:r>
              <a:rPr lang="zh-CN" altLang="en-US" dirty="0">
                <a:solidFill>
                  <a:schemeClr val="tx1">
                    <a:lumMod val="50000"/>
                    <a:lumOff val="50000"/>
                  </a:schemeClr>
                </a:solidFill>
              </a:rPr>
              <a:t>）</a:t>
            </a:r>
          </a:p>
        </p:txBody>
      </p:sp>
      <p:sp>
        <p:nvSpPr>
          <p:cNvPr id="2" name="文本框 1"/>
          <p:cNvSpPr txBox="1"/>
          <p:nvPr/>
        </p:nvSpPr>
        <p:spPr>
          <a:xfrm>
            <a:off x="2594673" y="2446936"/>
            <a:ext cx="2147996" cy="521970"/>
          </a:xfrm>
          <a:prstGeom prst="rect">
            <a:avLst/>
          </a:prstGeom>
          <a:noFill/>
          <a:effectLst/>
        </p:spPr>
        <p:txBody>
          <a:bodyPr wrap="square" rtlCol="0">
            <a:spAutoFit/>
          </a:bodyPr>
          <a:lstStyle/>
          <a:p>
            <a:pPr marL="457200" indent="-252095" algn="l">
              <a:buClrTx/>
              <a:buSzTx/>
              <a:buFont typeface="Arial" panose="020B0604020202020204" pitchFamily="34" charset="0"/>
              <a:buChar char="•"/>
            </a:pPr>
            <a:r>
              <a:rPr lang="zh-CN" altLang="en-US" sz="2800" b="1" dirty="0">
                <a:solidFill>
                  <a:schemeClr val="tx1"/>
                </a:solidFill>
              </a:rPr>
              <a:t>问题提出</a:t>
            </a:r>
          </a:p>
        </p:txBody>
      </p:sp>
      <p:sp>
        <p:nvSpPr>
          <p:cNvPr id="3" name="文本框 2"/>
          <p:cNvSpPr txBox="1"/>
          <p:nvPr/>
        </p:nvSpPr>
        <p:spPr>
          <a:xfrm>
            <a:off x="3055620" y="2915920"/>
            <a:ext cx="7896860" cy="1240155"/>
          </a:xfrm>
          <a:prstGeom prst="rect">
            <a:avLst/>
          </a:prstGeom>
          <a:noFill/>
        </p:spPr>
        <p:txBody>
          <a:bodyPr wrap="square" rtlCol="0">
            <a:noAutofit/>
          </a:bodyPr>
          <a:lstStyle/>
          <a:p>
            <a:pPr>
              <a:lnSpc>
                <a:spcPts val="3600"/>
              </a:lnSpc>
            </a:pPr>
            <a:r>
              <a:rPr lang="zh-CN" altLang="en-US" dirty="0">
                <a:solidFill>
                  <a:schemeClr val="tx1"/>
                </a:solidFill>
              </a:rPr>
              <a:t>① 人智组队式合作模式中，个体对</a:t>
            </a:r>
            <a:r>
              <a:rPr lang="zh-CN" altLang="en-US" sz="2000" b="1" dirty="0">
                <a:solidFill>
                  <a:schemeClr val="tx1"/>
                </a:solidFill>
              </a:rPr>
              <a:t>行动与结果因果关系</a:t>
            </a:r>
            <a:r>
              <a:rPr lang="zh-CN" altLang="en-US" dirty="0">
                <a:solidFill>
                  <a:schemeClr val="tx1"/>
                </a:solidFill>
              </a:rPr>
              <a:t>的控制感缺失</a:t>
            </a:r>
            <a:endParaRPr lang="en-US" altLang="zh-CN" dirty="0">
              <a:solidFill>
                <a:schemeClr val="tx1"/>
              </a:solidFill>
            </a:endParaRPr>
          </a:p>
          <a:p>
            <a:pPr>
              <a:lnSpc>
                <a:spcPts val="3600"/>
              </a:lnSpc>
            </a:pPr>
            <a:r>
              <a:rPr lang="zh-CN" altLang="en-US" dirty="0">
                <a:solidFill>
                  <a:schemeClr val="tx1"/>
                </a:solidFill>
              </a:rPr>
              <a:t>②</a:t>
            </a:r>
            <a:r>
              <a:rPr lang="zh-CN" altLang="en-US" sz="2000" b="1" dirty="0">
                <a:solidFill>
                  <a:schemeClr val="tx1"/>
                </a:solidFill>
              </a:rPr>
              <a:t> 人智组队下的控制感构建机理尚不清楚</a:t>
            </a:r>
            <a:r>
              <a:rPr lang="zh-CN" altLang="en-US" dirty="0">
                <a:solidFill>
                  <a:schemeClr val="tx1"/>
                </a:solidFill>
              </a:rPr>
              <a:t>，亟需探讨</a:t>
            </a:r>
            <a:endParaRPr lang="en-US" altLang="zh-CN" dirty="0">
              <a:solidFill>
                <a:schemeClr val="tx1"/>
              </a:solidFill>
            </a:endParaRPr>
          </a:p>
          <a:p>
            <a:pPr>
              <a:lnSpc>
                <a:spcPts val="2800"/>
              </a:lnSpc>
            </a:pPr>
            <a:endParaRPr lang="en-US" altLang="zh-CN" dirty="0">
              <a:solidFill>
                <a:schemeClr val="tx1"/>
              </a:solidFill>
            </a:endParaRPr>
          </a:p>
        </p:txBody>
      </p:sp>
      <p:sp>
        <p:nvSpPr>
          <p:cNvPr id="28" name="矩形: 圆角 27"/>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9" name="矩形: 圆角 2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30" name="矩形: 圆角 2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31" name="矩形: 圆角 30"/>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64" name="矩形: 圆角 63"/>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65" name="矩形: 圆角 64"/>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66" name="矩形: 圆角 65"/>
          <p:cNvSpPr/>
          <p:nvPr/>
        </p:nvSpPr>
        <p:spPr>
          <a:xfrm>
            <a:off x="-185117" y="835714"/>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条目开发</a:t>
            </a:r>
          </a:p>
        </p:txBody>
      </p:sp>
      <p:sp>
        <p:nvSpPr>
          <p:cNvPr id="67" name="矩形: 圆角 66"/>
          <p:cNvSpPr/>
          <p:nvPr/>
        </p:nvSpPr>
        <p:spPr>
          <a:xfrm>
            <a:off x="-185118" y="0"/>
            <a:ext cx="2504985"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理论背景</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83"/>
          <p:cNvSpPr txBox="1"/>
          <p:nvPr/>
        </p:nvSpPr>
        <p:spPr>
          <a:xfrm>
            <a:off x="2594673" y="680291"/>
            <a:ext cx="2147996"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solidFill>
                  <a:schemeClr val="tx1">
                    <a:lumMod val="50000"/>
                    <a:lumOff val="50000"/>
                  </a:schemeClr>
                </a:solidFill>
              </a:rPr>
              <a:t>控制感</a:t>
            </a:r>
          </a:p>
        </p:txBody>
      </p:sp>
      <p:sp>
        <p:nvSpPr>
          <p:cNvPr id="85" name="文本框 84"/>
          <p:cNvSpPr txBox="1"/>
          <p:nvPr/>
        </p:nvSpPr>
        <p:spPr>
          <a:xfrm>
            <a:off x="3055311" y="1203511"/>
            <a:ext cx="7896863" cy="775469"/>
          </a:xfrm>
          <a:prstGeom prst="rect">
            <a:avLst/>
          </a:prstGeom>
          <a:noFill/>
        </p:spPr>
        <p:txBody>
          <a:bodyPr wrap="square" rtlCol="0">
            <a:spAutoFit/>
          </a:bodyPr>
          <a:lstStyle/>
          <a:p>
            <a:pPr>
              <a:lnSpc>
                <a:spcPts val="2800"/>
              </a:lnSpc>
            </a:pPr>
            <a:r>
              <a:rPr lang="zh-CN" altLang="en-US" dirty="0">
                <a:solidFill>
                  <a:schemeClr val="tx1">
                    <a:lumMod val="50000"/>
                    <a:lumOff val="50000"/>
                  </a:schemeClr>
                </a:solidFill>
              </a:rPr>
              <a:t>个体对其</a:t>
            </a:r>
            <a:r>
              <a:rPr lang="zh-CN" altLang="en-US" dirty="0">
                <a:solidFill>
                  <a:schemeClr val="bg1">
                    <a:lumMod val="50000"/>
                  </a:schemeClr>
                </a:solidFill>
              </a:rPr>
              <a:t>与环</a:t>
            </a:r>
            <a:r>
              <a:rPr lang="zh-CN" altLang="en-US" dirty="0">
                <a:solidFill>
                  <a:schemeClr val="tx1">
                    <a:lumMod val="50000"/>
                    <a:lumOff val="50000"/>
                  </a:schemeClr>
                </a:solidFill>
              </a:rPr>
              <a:t>境互动的信念，具体为对</a:t>
            </a:r>
            <a:r>
              <a:rPr lang="zh-CN" altLang="en-US" sz="2000" b="1" dirty="0">
                <a:solidFill>
                  <a:schemeClr val="tx1">
                    <a:lumMod val="50000"/>
                    <a:lumOff val="50000"/>
                  </a:schemeClr>
                </a:solidFill>
              </a:rPr>
              <a:t>环境响应性</a:t>
            </a:r>
            <a:r>
              <a:rPr lang="zh-CN" altLang="en-US" dirty="0">
                <a:solidFill>
                  <a:schemeClr val="tx1">
                    <a:lumMod val="50000"/>
                    <a:lumOff val="50000"/>
                  </a:schemeClr>
                </a:solidFill>
              </a:rPr>
              <a:t>和</a:t>
            </a:r>
            <a:r>
              <a:rPr lang="zh-CN" altLang="en-US" sz="2000" b="1" dirty="0">
                <a:solidFill>
                  <a:schemeClr val="tx1">
                    <a:lumMod val="50000"/>
                    <a:lumOff val="50000"/>
                  </a:schemeClr>
                </a:solidFill>
              </a:rPr>
              <a:t>行动与结果因果关系</a:t>
            </a:r>
            <a:r>
              <a:rPr lang="zh-CN" altLang="en-US" dirty="0">
                <a:solidFill>
                  <a:schemeClr val="tx1">
                    <a:lumMod val="50000"/>
                    <a:lumOff val="50000"/>
                  </a:schemeClr>
                </a:solidFill>
              </a:rPr>
              <a:t>的认知（</a:t>
            </a:r>
            <a:r>
              <a:rPr lang="en-US" altLang="zh-CN" dirty="0">
                <a:solidFill>
                  <a:schemeClr val="tx1">
                    <a:lumMod val="50000"/>
                    <a:lumOff val="50000"/>
                  </a:schemeClr>
                </a:solidFill>
              </a:rPr>
              <a:t>Skinner, 1996</a:t>
            </a:r>
            <a:r>
              <a:rPr lang="zh-CN" altLang="en-US" dirty="0">
                <a:solidFill>
                  <a:schemeClr val="tx1">
                    <a:lumMod val="50000"/>
                    <a:lumOff val="50000"/>
                  </a:schemeClr>
                </a:solidFill>
              </a:rPr>
              <a:t>）</a:t>
            </a:r>
          </a:p>
        </p:txBody>
      </p:sp>
      <p:sp>
        <p:nvSpPr>
          <p:cNvPr id="2" name="文本框 1"/>
          <p:cNvSpPr txBox="1"/>
          <p:nvPr/>
        </p:nvSpPr>
        <p:spPr>
          <a:xfrm>
            <a:off x="2594673" y="2446936"/>
            <a:ext cx="2147996" cy="521970"/>
          </a:xfrm>
          <a:prstGeom prst="rect">
            <a:avLst/>
          </a:prstGeom>
          <a:noFill/>
          <a:effectLst/>
        </p:spPr>
        <p:txBody>
          <a:bodyPr wrap="square" rtlCol="0">
            <a:spAutoFit/>
          </a:bodyPr>
          <a:lstStyle/>
          <a:p>
            <a:pPr marL="457200" indent="-252095" algn="l">
              <a:buClrTx/>
              <a:buSzTx/>
              <a:buFont typeface="Arial" panose="020B0604020202020204" pitchFamily="34" charset="0"/>
              <a:buChar char="•"/>
            </a:pPr>
            <a:r>
              <a:rPr lang="zh-CN" altLang="en-US" sz="2800" b="1" dirty="0">
                <a:solidFill>
                  <a:schemeClr val="tx1">
                    <a:lumMod val="50000"/>
                    <a:lumOff val="50000"/>
                  </a:schemeClr>
                </a:solidFill>
              </a:rPr>
              <a:t>问题提出</a:t>
            </a:r>
          </a:p>
        </p:txBody>
      </p:sp>
      <p:sp>
        <p:nvSpPr>
          <p:cNvPr id="3" name="文本框 2"/>
          <p:cNvSpPr txBox="1"/>
          <p:nvPr/>
        </p:nvSpPr>
        <p:spPr>
          <a:xfrm>
            <a:off x="3055620" y="2915920"/>
            <a:ext cx="7896860" cy="1240155"/>
          </a:xfrm>
          <a:prstGeom prst="rect">
            <a:avLst/>
          </a:prstGeom>
          <a:noFill/>
        </p:spPr>
        <p:txBody>
          <a:bodyPr wrap="square" rtlCol="0">
            <a:noAutofit/>
          </a:bodyPr>
          <a:lstStyle/>
          <a:p>
            <a:pPr>
              <a:lnSpc>
                <a:spcPts val="3600"/>
              </a:lnSpc>
            </a:pPr>
            <a:r>
              <a:rPr lang="zh-CN" altLang="en-US" dirty="0">
                <a:solidFill>
                  <a:schemeClr val="bg1">
                    <a:lumMod val="50000"/>
                  </a:schemeClr>
                </a:solidFill>
              </a:rPr>
              <a:t>① 人智组队式合作模式中，个体对</a:t>
            </a:r>
            <a:r>
              <a:rPr lang="zh-CN" altLang="en-US" sz="2000" b="1" dirty="0">
                <a:solidFill>
                  <a:schemeClr val="bg1">
                    <a:lumMod val="50000"/>
                  </a:schemeClr>
                </a:solidFill>
                <a:sym typeface="+mn-ea"/>
              </a:rPr>
              <a:t>行动与结果因果关系</a:t>
            </a:r>
            <a:r>
              <a:rPr lang="zh-CN" altLang="en-US" dirty="0">
                <a:solidFill>
                  <a:schemeClr val="bg1">
                    <a:lumMod val="50000"/>
                  </a:schemeClr>
                </a:solidFill>
              </a:rPr>
              <a:t>的控制感缺失</a:t>
            </a:r>
            <a:endParaRPr lang="en-US" altLang="zh-CN" dirty="0">
              <a:solidFill>
                <a:schemeClr val="bg1">
                  <a:lumMod val="50000"/>
                </a:schemeClr>
              </a:solidFill>
            </a:endParaRPr>
          </a:p>
          <a:p>
            <a:pPr>
              <a:lnSpc>
                <a:spcPts val="3600"/>
              </a:lnSpc>
            </a:pPr>
            <a:r>
              <a:rPr lang="zh-CN" altLang="en-US" dirty="0">
                <a:solidFill>
                  <a:schemeClr val="bg1">
                    <a:lumMod val="50000"/>
                  </a:schemeClr>
                </a:solidFill>
              </a:rPr>
              <a:t>②</a:t>
            </a:r>
            <a:r>
              <a:rPr lang="zh-CN" altLang="en-US" sz="2000" b="1" dirty="0">
                <a:solidFill>
                  <a:schemeClr val="bg1">
                    <a:lumMod val="50000"/>
                  </a:schemeClr>
                </a:solidFill>
              </a:rPr>
              <a:t> 人智组队下的控制感构建机理尚不清楚</a:t>
            </a:r>
            <a:r>
              <a:rPr lang="zh-CN" altLang="en-US" dirty="0">
                <a:solidFill>
                  <a:schemeClr val="bg1">
                    <a:lumMod val="50000"/>
                  </a:schemeClr>
                </a:solidFill>
              </a:rPr>
              <a:t>，亟需探讨</a:t>
            </a:r>
            <a:endParaRPr lang="en-US" altLang="zh-CN" dirty="0">
              <a:solidFill>
                <a:schemeClr val="bg1">
                  <a:lumMod val="50000"/>
                </a:schemeClr>
              </a:solidFill>
            </a:endParaRPr>
          </a:p>
          <a:p>
            <a:pPr>
              <a:lnSpc>
                <a:spcPts val="2800"/>
              </a:lnSpc>
            </a:pPr>
            <a:endParaRPr lang="en-US" altLang="zh-CN" dirty="0">
              <a:solidFill>
                <a:schemeClr val="bg1">
                  <a:lumMod val="50000"/>
                </a:schemeClr>
              </a:solidFill>
            </a:endParaRPr>
          </a:p>
        </p:txBody>
      </p:sp>
      <p:sp>
        <p:nvSpPr>
          <p:cNvPr id="4" name="文本框 3"/>
          <p:cNvSpPr txBox="1"/>
          <p:nvPr/>
        </p:nvSpPr>
        <p:spPr>
          <a:xfrm>
            <a:off x="2594673" y="4452989"/>
            <a:ext cx="2147996" cy="523220"/>
          </a:xfrm>
          <a:prstGeom prst="rect">
            <a:avLst/>
          </a:prstGeom>
          <a:noFill/>
          <a:effectLst/>
        </p:spPr>
        <p:txBody>
          <a:bodyPr wrap="square" rtlCol="0">
            <a:spAutoFit/>
          </a:bodyPr>
          <a:lstStyle/>
          <a:p>
            <a:pPr marL="457200" indent="-252095">
              <a:buFont typeface="Arial" panose="020B0604020202020204" pitchFamily="34" charset="0"/>
              <a:buChar char="•"/>
            </a:pPr>
            <a:r>
              <a:rPr lang="zh-CN" altLang="en-US" sz="2800" b="1" dirty="0"/>
              <a:t>需求</a:t>
            </a:r>
          </a:p>
        </p:txBody>
      </p:sp>
      <p:sp>
        <p:nvSpPr>
          <p:cNvPr id="5" name="文本框 4"/>
          <p:cNvSpPr txBox="1"/>
          <p:nvPr/>
        </p:nvSpPr>
        <p:spPr>
          <a:xfrm>
            <a:off x="3055311" y="4976380"/>
            <a:ext cx="7896863" cy="1373505"/>
          </a:xfrm>
          <a:prstGeom prst="rect">
            <a:avLst/>
          </a:prstGeom>
          <a:noFill/>
        </p:spPr>
        <p:txBody>
          <a:bodyPr wrap="square" rtlCol="0">
            <a:spAutoFit/>
          </a:bodyPr>
          <a:lstStyle/>
          <a:p>
            <a:pPr>
              <a:lnSpc>
                <a:spcPts val="3600"/>
              </a:lnSpc>
            </a:pPr>
            <a:r>
              <a:rPr lang="zh-CN" altLang="en-US" dirty="0"/>
              <a:t>① 确定面向人智组队的</a:t>
            </a:r>
            <a:r>
              <a:rPr lang="zh-CN" altLang="en-US" sz="2000" b="1" dirty="0"/>
              <a:t>控制感内部心智结构</a:t>
            </a:r>
            <a:endParaRPr lang="en-US" altLang="zh-CN" sz="2400" b="1" dirty="0"/>
          </a:p>
          <a:p>
            <a:pPr>
              <a:lnSpc>
                <a:spcPts val="3600"/>
              </a:lnSpc>
            </a:pPr>
            <a:r>
              <a:rPr lang="zh-CN" altLang="en-US" dirty="0"/>
              <a:t>② 开发人智组队</a:t>
            </a:r>
            <a:r>
              <a:rPr lang="zh-CN" altLang="en-US" dirty="0">
                <a:sym typeface="+mn-ea"/>
              </a:rPr>
              <a:t>情境</a:t>
            </a:r>
            <a:r>
              <a:rPr lang="zh-CN" altLang="en-US" dirty="0"/>
              <a:t>中的</a:t>
            </a:r>
            <a:r>
              <a:rPr lang="zh-CN" altLang="en-US" sz="2000" b="1" dirty="0"/>
              <a:t>控制感量表</a:t>
            </a:r>
            <a:endParaRPr lang="zh-CN" altLang="en-US" dirty="0"/>
          </a:p>
          <a:p>
            <a:pPr>
              <a:lnSpc>
                <a:spcPts val="2800"/>
              </a:lnSpc>
            </a:pPr>
            <a:endParaRPr lang="zh-CN" altLang="en-US" dirty="0"/>
          </a:p>
        </p:txBody>
      </p:sp>
      <p:sp>
        <p:nvSpPr>
          <p:cNvPr id="30" name="矩形: 圆角 29"/>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31" name="矩形: 圆角 30"/>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64" name="矩形: 圆角 63"/>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65" name="矩形: 圆角 64"/>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66" name="矩形: 圆角 65"/>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67" name="矩形: 圆角 66"/>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68" name="矩形: 圆角 67"/>
          <p:cNvSpPr/>
          <p:nvPr/>
        </p:nvSpPr>
        <p:spPr>
          <a:xfrm>
            <a:off x="-185117" y="835714"/>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条目开发</a:t>
            </a:r>
          </a:p>
        </p:txBody>
      </p:sp>
      <p:sp>
        <p:nvSpPr>
          <p:cNvPr id="69" name="矩形: 圆角 68"/>
          <p:cNvSpPr/>
          <p:nvPr/>
        </p:nvSpPr>
        <p:spPr>
          <a:xfrm>
            <a:off x="-185118" y="0"/>
            <a:ext cx="2504985"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理论背景</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圆角 66"/>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3" name="矩形: 圆角 2"/>
          <p:cNvSpPr/>
          <p:nvPr/>
        </p:nvSpPr>
        <p:spPr>
          <a:xfrm>
            <a:off x="5922578" y="2784802"/>
            <a:ext cx="2049776" cy="1288396"/>
          </a:xfrm>
          <a:prstGeom prst="roundRect">
            <a:avLst>
              <a:gd name="adj" fmla="val 7644"/>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b="1" dirty="0"/>
              <a:t>量表架构</a:t>
            </a:r>
          </a:p>
          <a:p>
            <a:pPr algn="ctr">
              <a:lnSpc>
                <a:spcPct val="150000"/>
              </a:lnSpc>
            </a:pPr>
            <a:r>
              <a:rPr lang="zh-CN" altLang="en-US" sz="2400" b="1" dirty="0"/>
              <a:t>形式拟定</a:t>
            </a:r>
          </a:p>
        </p:txBody>
      </p:sp>
      <p:sp>
        <p:nvSpPr>
          <p:cNvPr id="4" name="文本框 3"/>
          <p:cNvSpPr txBox="1"/>
          <p:nvPr/>
        </p:nvSpPr>
        <p:spPr>
          <a:xfrm>
            <a:off x="2894650" y="684834"/>
            <a:ext cx="2335054" cy="369332"/>
          </a:xfrm>
          <a:prstGeom prst="rect">
            <a:avLst/>
          </a:prstGeom>
          <a:solidFill>
            <a:srgbClr val="F2F2F2"/>
          </a:solidFill>
          <a:effectLst/>
        </p:spPr>
        <p:txBody>
          <a:bodyPr wrap="square" rtlCol="0">
            <a:spAutoFit/>
          </a:bodyPr>
          <a:lstStyle/>
          <a:p>
            <a:pPr marL="205105" indent="0" algn="ctr">
              <a:buNone/>
            </a:pPr>
            <a:endParaRPr lang="zh-CN" altLang="en-US" b="1" dirty="0"/>
          </a:p>
        </p:txBody>
      </p:sp>
      <p:cxnSp>
        <p:nvCxnSpPr>
          <p:cNvPr id="12" name="直接箭头连接符 11"/>
          <p:cNvCxnSpPr>
            <a:stCxn id="25" idx="2"/>
            <a:endCxn id="3" idx="0"/>
          </p:cNvCxnSpPr>
          <p:nvPr/>
        </p:nvCxnSpPr>
        <p:spPr>
          <a:xfrm>
            <a:off x="4078826" y="1475140"/>
            <a:ext cx="2868640" cy="13096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矩形: 圆角 2"/>
          <p:cNvSpPr/>
          <p:nvPr/>
        </p:nvSpPr>
        <p:spPr>
          <a:xfrm>
            <a:off x="8638540" y="2945130"/>
            <a:ext cx="2615565" cy="967740"/>
          </a:xfrm>
          <a:prstGeom prst="roundRect">
            <a:avLst>
              <a:gd name="adj" fmla="val 7644"/>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mn-ea"/>
              </a:rPr>
              <a:t>初始量表</a:t>
            </a:r>
          </a:p>
          <a:p>
            <a:pPr algn="ctr"/>
            <a:r>
              <a:rPr lang="zh-CN" altLang="en-US" sz="2400" b="1" dirty="0">
                <a:latin typeface="+mn-ea"/>
              </a:rPr>
              <a:t>（</a:t>
            </a:r>
            <a:r>
              <a:rPr lang="en-US" altLang="zh-CN" sz="2400" b="1" dirty="0">
                <a:latin typeface="+mn-ea"/>
              </a:rPr>
              <a:t>3</a:t>
            </a:r>
            <a:r>
              <a:rPr lang="zh-CN" altLang="en-US" sz="2400" b="1" dirty="0">
                <a:latin typeface="+mn-ea"/>
              </a:rPr>
              <a:t>维度</a:t>
            </a:r>
            <a:r>
              <a:rPr lang="en-US" altLang="zh-CN" sz="2400" b="1" dirty="0">
                <a:latin typeface="+mn-ea"/>
              </a:rPr>
              <a:t> 55</a:t>
            </a:r>
            <a:r>
              <a:rPr lang="zh-CN" altLang="en-US" sz="2400" b="1" dirty="0">
                <a:latin typeface="+mn-ea"/>
              </a:rPr>
              <a:t>条目）</a:t>
            </a:r>
          </a:p>
        </p:txBody>
      </p:sp>
      <p:cxnSp>
        <p:nvCxnSpPr>
          <p:cNvPr id="15" name="直接箭头连接符 14"/>
          <p:cNvCxnSpPr>
            <a:stCxn id="68" idx="0"/>
            <a:endCxn id="3" idx="2"/>
          </p:cNvCxnSpPr>
          <p:nvPr/>
        </p:nvCxnSpPr>
        <p:spPr>
          <a:xfrm flipV="1">
            <a:off x="4084387" y="4073198"/>
            <a:ext cx="2863079" cy="13096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接箭头连接符 19"/>
          <p:cNvCxnSpPr>
            <a:stCxn id="3" idx="3"/>
            <a:endCxn id="13" idx="1"/>
          </p:cNvCxnSpPr>
          <p:nvPr/>
        </p:nvCxnSpPr>
        <p:spPr>
          <a:xfrm flipV="1">
            <a:off x="7972354" y="3429000"/>
            <a:ext cx="666115" cy="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矩形: 圆角 27"/>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29" name="矩形: 圆角 2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30" name="矩形: 圆角 2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31" name="矩形: 圆角 30"/>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64" name="矩形: 圆角 63"/>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65" name="矩形: 圆角 64"/>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66" name="矩形: 圆角 65"/>
          <p:cNvSpPr/>
          <p:nvPr/>
        </p:nvSpPr>
        <p:spPr>
          <a:xfrm>
            <a:off x="-185117" y="835714"/>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条目开发</a:t>
            </a:r>
          </a:p>
        </p:txBody>
      </p:sp>
      <p:sp>
        <p:nvSpPr>
          <p:cNvPr id="25" name="矩形: 圆角 24"/>
          <p:cNvSpPr/>
          <p:nvPr/>
        </p:nvSpPr>
        <p:spPr>
          <a:xfrm>
            <a:off x="2939069" y="633191"/>
            <a:ext cx="2279514" cy="841949"/>
          </a:xfrm>
          <a:prstGeom prst="roundRect">
            <a:avLst>
              <a:gd name="adj" fmla="val 7644"/>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indent="0" algn="ctr">
              <a:buNone/>
            </a:pPr>
            <a:r>
              <a:rPr lang="zh-CN" altLang="en-US" sz="2000" b="1" dirty="0"/>
              <a:t>首要控制和</a:t>
            </a:r>
            <a:endParaRPr lang="en-US" altLang="zh-CN" sz="2000" b="1" dirty="0"/>
          </a:p>
          <a:p>
            <a:pPr indent="0" algn="ctr">
              <a:buNone/>
            </a:pPr>
            <a:r>
              <a:rPr lang="zh-CN" altLang="en-US" sz="2000" b="1" dirty="0"/>
              <a:t>次要控制理论</a:t>
            </a:r>
          </a:p>
        </p:txBody>
      </p:sp>
      <p:sp>
        <p:nvSpPr>
          <p:cNvPr id="68" name="矩形: 圆角 67"/>
          <p:cNvSpPr/>
          <p:nvPr/>
        </p:nvSpPr>
        <p:spPr>
          <a:xfrm>
            <a:off x="2939069" y="5382860"/>
            <a:ext cx="2290635" cy="841949"/>
          </a:xfrm>
          <a:prstGeom prst="roundRect">
            <a:avLst>
              <a:gd name="adj" fmla="val 7644"/>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indent="0" algn="ctr">
              <a:buNone/>
            </a:pPr>
            <a:r>
              <a:rPr lang="zh-CN" altLang="en-US" sz="2000" b="1" dirty="0"/>
              <a:t>现有量表和访谈</a:t>
            </a:r>
          </a:p>
        </p:txBody>
      </p:sp>
      <p:sp>
        <p:nvSpPr>
          <p:cNvPr id="77" name="文本框 76"/>
          <p:cNvSpPr txBox="1"/>
          <p:nvPr/>
        </p:nvSpPr>
        <p:spPr>
          <a:xfrm>
            <a:off x="4701874" y="4466419"/>
            <a:ext cx="1679502" cy="307777"/>
          </a:xfrm>
          <a:prstGeom prst="rect">
            <a:avLst/>
          </a:prstGeom>
          <a:solidFill>
            <a:srgbClr val="F2F2F2"/>
          </a:solidFill>
        </p:spPr>
        <p:txBody>
          <a:bodyPr wrap="square" rtlCol="0">
            <a:spAutoFit/>
          </a:bodyPr>
          <a:lstStyle/>
          <a:p>
            <a:pPr marL="107950" indent="-179705">
              <a:buFont typeface="Arial" panose="020B0604020202020204" pitchFamily="34" charset="0"/>
              <a:buAutoNum type="arabicPeriod"/>
            </a:pPr>
            <a:endParaRPr lang="zh-CN" altLang="en-US" sz="1400" dirty="0"/>
          </a:p>
        </p:txBody>
      </p:sp>
      <p:sp>
        <p:nvSpPr>
          <p:cNvPr id="78" name="矩形: 圆角 77"/>
          <p:cNvSpPr/>
          <p:nvPr/>
        </p:nvSpPr>
        <p:spPr>
          <a:xfrm>
            <a:off x="4385246" y="1758262"/>
            <a:ext cx="2049776" cy="789548"/>
          </a:xfrm>
          <a:prstGeom prst="roundRect">
            <a:avLst/>
          </a:prstGeom>
          <a:solidFill>
            <a:schemeClr val="bg1"/>
          </a:solidFill>
          <a:ln>
            <a:solidFill>
              <a:srgbClr val="1A23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07950" indent="-179705">
              <a:buFont typeface="Arial" panose="020B0604020202020204" pitchFamily="34" charset="0"/>
              <a:buAutoNum type="arabicPeriod"/>
            </a:pPr>
            <a:r>
              <a:rPr lang="zh-CN" altLang="en-US" sz="1400">
                <a:solidFill>
                  <a:schemeClr val="tx1">
                    <a:lumMod val="75000"/>
                    <a:lumOff val="25000"/>
                  </a:schemeClr>
                </a:solidFill>
              </a:rPr>
              <a:t>首要控制努力</a:t>
            </a:r>
          </a:p>
          <a:p>
            <a:pPr marL="107950" indent="-179705">
              <a:buFont typeface="Arial" panose="020B0604020202020204" pitchFamily="34" charset="0"/>
              <a:buAutoNum type="arabicPeriod"/>
            </a:pPr>
            <a:r>
              <a:rPr lang="zh-CN" altLang="en-US" sz="1400">
                <a:solidFill>
                  <a:schemeClr val="tx1">
                    <a:lumMod val="75000"/>
                    <a:lumOff val="25000"/>
                  </a:schemeClr>
                </a:solidFill>
              </a:rPr>
              <a:t>控制取向的次级控制</a:t>
            </a:r>
          </a:p>
          <a:p>
            <a:pPr marL="107950" indent="-179705">
              <a:buFont typeface="Arial" panose="020B0604020202020204" pitchFamily="34" charset="0"/>
              <a:buAutoNum type="arabicPeriod"/>
            </a:pPr>
            <a:r>
              <a:rPr lang="zh-CN" altLang="en-US" sz="1400">
                <a:solidFill>
                  <a:schemeClr val="tx1">
                    <a:lumMod val="75000"/>
                    <a:lumOff val="25000"/>
                  </a:schemeClr>
                </a:solidFill>
              </a:rPr>
              <a:t>适应取向的次级控制</a:t>
            </a:r>
            <a:endParaRPr lang="zh-CN" altLang="en-US" sz="1400" dirty="0">
              <a:solidFill>
                <a:schemeClr val="tx1">
                  <a:lumMod val="75000"/>
                  <a:lumOff val="25000"/>
                </a:schemeClr>
              </a:solidFill>
            </a:endParaRPr>
          </a:p>
        </p:txBody>
      </p:sp>
      <p:sp>
        <p:nvSpPr>
          <p:cNvPr id="79" name="矩形: 圆角 78"/>
          <p:cNvSpPr/>
          <p:nvPr/>
        </p:nvSpPr>
        <p:spPr>
          <a:xfrm>
            <a:off x="4385246" y="4388133"/>
            <a:ext cx="2049776" cy="789548"/>
          </a:xfrm>
          <a:prstGeom prst="roundRect">
            <a:avLst/>
          </a:prstGeom>
          <a:solidFill>
            <a:schemeClr val="bg1"/>
          </a:solidFill>
          <a:ln>
            <a:solidFill>
              <a:srgbClr val="1A23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07950" indent="-179705">
              <a:buFont typeface="Arial" panose="020B0604020202020204" pitchFamily="34" charset="0"/>
              <a:buAutoNum type="arabicPeriod"/>
            </a:pPr>
            <a:r>
              <a:rPr lang="zh-CN" altLang="en-US" sz="1400" dirty="0">
                <a:solidFill>
                  <a:schemeClr val="tx1">
                    <a:lumMod val="75000"/>
                    <a:lumOff val="25000"/>
                  </a:schemeClr>
                </a:solidFill>
              </a:rPr>
              <a:t>归纳关键词</a:t>
            </a:r>
          </a:p>
          <a:p>
            <a:pPr marL="107950" indent="-179705">
              <a:buFont typeface="Arial" panose="020B0604020202020204" pitchFamily="34" charset="0"/>
              <a:buAutoNum type="arabicPeriod"/>
            </a:pPr>
            <a:r>
              <a:rPr lang="zh-CN" altLang="en-US" sz="1400" dirty="0">
                <a:solidFill>
                  <a:schemeClr val="tx1">
                    <a:lumMod val="75000"/>
                    <a:lumOff val="25000"/>
                  </a:schemeClr>
                </a:solidFill>
              </a:rPr>
              <a:t>新增条目</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444115" y="1158812"/>
            <a:ext cx="8357870" cy="1146175"/>
            <a:chOff x="3849" y="1605"/>
            <a:chExt cx="13162" cy="1805"/>
          </a:xfrm>
        </p:grpSpPr>
        <p:sp>
          <p:nvSpPr>
            <p:cNvPr id="84" name="文本框 83"/>
            <p:cNvSpPr txBox="1"/>
            <p:nvPr/>
          </p:nvSpPr>
          <p:spPr>
            <a:xfrm>
              <a:off x="3849" y="160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800" b="1" dirty="0"/>
                <a:t>目的</a:t>
              </a:r>
            </a:p>
          </p:txBody>
        </p:sp>
        <p:sp>
          <p:nvSpPr>
            <p:cNvPr id="85" name="文本框 84"/>
            <p:cNvSpPr txBox="1"/>
            <p:nvPr/>
          </p:nvSpPr>
          <p:spPr>
            <a:xfrm>
              <a:off x="4575" y="2514"/>
              <a:ext cx="12436" cy="896"/>
            </a:xfrm>
            <a:prstGeom prst="rect">
              <a:avLst/>
            </a:prstGeom>
            <a:noFill/>
          </p:spPr>
          <p:txBody>
            <a:bodyPr wrap="square" rtlCol="0">
              <a:noAutofit/>
            </a:bodyPr>
            <a:lstStyle/>
            <a:p>
              <a:pPr>
                <a:lnSpc>
                  <a:spcPts val="2800"/>
                </a:lnSpc>
              </a:pPr>
              <a:r>
                <a:rPr lang="zh-CN" altLang="en-US" dirty="0">
                  <a:sym typeface="+mn-ea"/>
                </a:rPr>
                <a:t>评价量表的</a:t>
              </a:r>
              <a:r>
                <a:rPr lang="zh-CN" altLang="en-US" sz="2000" b="1" dirty="0">
                  <a:sym typeface="+mn-ea"/>
                </a:rPr>
                <a:t>内容效度和表面效度</a:t>
              </a:r>
            </a:p>
          </p:txBody>
        </p:sp>
      </p:grpSp>
      <p:sp>
        <p:nvSpPr>
          <p:cNvPr id="29" name="矩形: 圆角 2"/>
          <p:cNvSpPr/>
          <p:nvPr/>
        </p:nvSpPr>
        <p:spPr>
          <a:xfrm>
            <a:off x="4074796" y="288435"/>
            <a:ext cx="5774054" cy="607406"/>
          </a:xfrm>
          <a:prstGeom prst="roundRect">
            <a:avLst>
              <a:gd name="adj" fmla="val 76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ym typeface="+mn-ea"/>
              </a:rPr>
              <a:t>德尔菲法(Delphi method)</a:t>
            </a:r>
            <a:r>
              <a:rPr lang="zh-CN" altLang="en-US" sz="2400" dirty="0">
                <a:sym typeface="+mn-ea"/>
              </a:rPr>
              <a:t>收集专家评价</a:t>
            </a:r>
            <a:endParaRPr lang="zh-CN" altLang="en-US" sz="2400" dirty="0"/>
          </a:p>
        </p:txBody>
      </p:sp>
      <p:sp>
        <p:nvSpPr>
          <p:cNvPr id="47" name="矩形: 圆角 46"/>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48" name="矩形: 圆角 47"/>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49" name="矩形: 圆角 4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50" name="矩形: 圆角 4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51" name="矩形: 圆角 50"/>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52" name="矩形: 圆角 51"/>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53" name="矩形: 圆角 52"/>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54" name="矩形: 圆角 53"/>
          <p:cNvSpPr/>
          <p:nvPr/>
        </p:nvSpPr>
        <p:spPr>
          <a:xfrm>
            <a:off x="-185117" y="835714"/>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条目开发</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444115" y="1158812"/>
            <a:ext cx="8357870" cy="895985"/>
            <a:chOff x="3849" y="1605"/>
            <a:chExt cx="13162" cy="1411"/>
          </a:xfrm>
        </p:grpSpPr>
        <p:sp>
          <p:nvSpPr>
            <p:cNvPr id="84" name="文本框 83"/>
            <p:cNvSpPr txBox="1"/>
            <p:nvPr/>
          </p:nvSpPr>
          <p:spPr>
            <a:xfrm>
              <a:off x="3849" y="160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000" dirty="0">
                  <a:solidFill>
                    <a:schemeClr val="tx1">
                      <a:lumMod val="50000"/>
                      <a:lumOff val="50000"/>
                    </a:schemeClr>
                  </a:solidFill>
                </a:rPr>
                <a:t>目的</a:t>
              </a:r>
            </a:p>
          </p:txBody>
        </p:sp>
        <p:sp>
          <p:nvSpPr>
            <p:cNvPr id="85" name="文本框 84"/>
            <p:cNvSpPr txBox="1"/>
            <p:nvPr/>
          </p:nvSpPr>
          <p:spPr>
            <a:xfrm>
              <a:off x="4575" y="2120"/>
              <a:ext cx="12436" cy="896"/>
            </a:xfrm>
            <a:prstGeom prst="rect">
              <a:avLst/>
            </a:prstGeom>
            <a:noFill/>
          </p:spPr>
          <p:txBody>
            <a:bodyPr wrap="square" rtlCol="0">
              <a:noAutofit/>
            </a:bodyPr>
            <a:lstStyle/>
            <a:p>
              <a:pPr>
                <a:lnSpc>
                  <a:spcPts val="2800"/>
                </a:lnSpc>
              </a:pPr>
              <a:r>
                <a:rPr lang="zh-CN" altLang="en-US" sz="1400" dirty="0">
                  <a:solidFill>
                    <a:schemeClr val="tx1">
                      <a:lumMod val="50000"/>
                      <a:lumOff val="50000"/>
                    </a:schemeClr>
                  </a:solidFill>
                  <a:sym typeface="+mn-ea"/>
                </a:rPr>
                <a:t>评价量表的</a:t>
              </a:r>
              <a:r>
                <a:rPr lang="zh-CN" altLang="en-US" sz="1600" dirty="0">
                  <a:solidFill>
                    <a:schemeClr val="tx1">
                      <a:lumMod val="50000"/>
                      <a:lumOff val="50000"/>
                    </a:schemeClr>
                  </a:solidFill>
                  <a:sym typeface="+mn-ea"/>
                </a:rPr>
                <a:t>内容效度和表面效度</a:t>
              </a:r>
            </a:p>
          </p:txBody>
        </p:sp>
      </p:grpSp>
      <p:sp>
        <p:nvSpPr>
          <p:cNvPr id="29" name="矩形: 圆角 2"/>
          <p:cNvSpPr/>
          <p:nvPr/>
        </p:nvSpPr>
        <p:spPr>
          <a:xfrm>
            <a:off x="4074796" y="288435"/>
            <a:ext cx="5774054" cy="607406"/>
          </a:xfrm>
          <a:prstGeom prst="roundRect">
            <a:avLst>
              <a:gd name="adj" fmla="val 76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ym typeface="+mn-ea"/>
              </a:rPr>
              <a:t>德尔菲法(Delphi method)</a:t>
            </a:r>
            <a:r>
              <a:rPr lang="zh-CN" altLang="en-US" sz="2400" dirty="0">
                <a:sym typeface="+mn-ea"/>
              </a:rPr>
              <a:t>收集专家评价</a:t>
            </a:r>
            <a:endParaRPr lang="zh-CN" altLang="en-US" sz="2400" dirty="0"/>
          </a:p>
        </p:txBody>
      </p:sp>
      <p:sp>
        <p:nvSpPr>
          <p:cNvPr id="47" name="矩形: 圆角 46"/>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48" name="矩形: 圆角 47"/>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49" name="矩形: 圆角 4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50" name="矩形: 圆角 4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51" name="矩形: 圆角 50"/>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52" name="矩形: 圆角 51"/>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53" name="矩形: 圆角 52"/>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54" name="矩形: 圆角 53"/>
          <p:cNvSpPr/>
          <p:nvPr/>
        </p:nvSpPr>
        <p:spPr>
          <a:xfrm>
            <a:off x="-185117" y="835714"/>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条目开发</a:t>
            </a:r>
          </a:p>
        </p:txBody>
      </p:sp>
      <p:grpSp>
        <p:nvGrpSpPr>
          <p:cNvPr id="2" name="组合 1"/>
          <p:cNvGrpSpPr/>
          <p:nvPr/>
        </p:nvGrpSpPr>
        <p:grpSpPr>
          <a:xfrm>
            <a:off x="2444115" y="2018234"/>
            <a:ext cx="8357870" cy="1146175"/>
            <a:chOff x="3849" y="1605"/>
            <a:chExt cx="13162" cy="1805"/>
          </a:xfrm>
        </p:grpSpPr>
        <p:sp>
          <p:nvSpPr>
            <p:cNvPr id="3" name="文本框 2"/>
            <p:cNvSpPr txBox="1"/>
            <p:nvPr/>
          </p:nvSpPr>
          <p:spPr>
            <a:xfrm>
              <a:off x="3849" y="160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800" b="1" dirty="0"/>
                <a:t>专家类型</a:t>
              </a:r>
            </a:p>
          </p:txBody>
        </p:sp>
        <p:sp>
          <p:nvSpPr>
            <p:cNvPr id="4" name="文本框 3"/>
            <p:cNvSpPr txBox="1"/>
            <p:nvPr/>
          </p:nvSpPr>
          <p:spPr>
            <a:xfrm>
              <a:off x="4575" y="2514"/>
              <a:ext cx="12436" cy="896"/>
            </a:xfrm>
            <a:prstGeom prst="rect">
              <a:avLst/>
            </a:prstGeom>
            <a:noFill/>
          </p:spPr>
          <p:txBody>
            <a:bodyPr wrap="square" rtlCol="0">
              <a:noAutofit/>
            </a:bodyPr>
            <a:lstStyle/>
            <a:p>
              <a:pPr marL="0" marR="0" lvl="0" indent="0" algn="l" defTabSz="914400" rtl="0" eaLnBrk="1" fontAlgn="auto" latinLnBrk="0" hangingPunct="1">
                <a:lnSpc>
                  <a:spcPts val="28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cs typeface="+mn-cs"/>
                  <a:sym typeface="+mn-ea"/>
                </a:rPr>
                <a:t>控制感专家、问卷专家、自动驾驶专家、心理学专业训练人士</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cs typeface="+mn-cs"/>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444115" y="1158812"/>
            <a:ext cx="8357870" cy="895985"/>
            <a:chOff x="3849" y="1605"/>
            <a:chExt cx="13162" cy="1411"/>
          </a:xfrm>
        </p:grpSpPr>
        <p:sp>
          <p:nvSpPr>
            <p:cNvPr id="84" name="文本框 83"/>
            <p:cNvSpPr txBox="1"/>
            <p:nvPr/>
          </p:nvSpPr>
          <p:spPr>
            <a:xfrm>
              <a:off x="3849" y="160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000" dirty="0">
                  <a:solidFill>
                    <a:schemeClr val="tx1">
                      <a:lumMod val="50000"/>
                      <a:lumOff val="50000"/>
                    </a:schemeClr>
                  </a:solidFill>
                </a:rPr>
                <a:t>目的</a:t>
              </a:r>
            </a:p>
          </p:txBody>
        </p:sp>
        <p:sp>
          <p:nvSpPr>
            <p:cNvPr id="85" name="文本框 84"/>
            <p:cNvSpPr txBox="1"/>
            <p:nvPr/>
          </p:nvSpPr>
          <p:spPr>
            <a:xfrm>
              <a:off x="4575" y="2120"/>
              <a:ext cx="12436" cy="896"/>
            </a:xfrm>
            <a:prstGeom prst="rect">
              <a:avLst/>
            </a:prstGeom>
            <a:noFill/>
          </p:spPr>
          <p:txBody>
            <a:bodyPr wrap="square" rtlCol="0">
              <a:noAutofit/>
            </a:bodyPr>
            <a:lstStyle/>
            <a:p>
              <a:pPr>
                <a:lnSpc>
                  <a:spcPts val="2800"/>
                </a:lnSpc>
              </a:pPr>
              <a:r>
                <a:rPr lang="zh-CN" altLang="en-US" sz="1400" dirty="0">
                  <a:solidFill>
                    <a:schemeClr val="tx1">
                      <a:lumMod val="50000"/>
                      <a:lumOff val="50000"/>
                    </a:schemeClr>
                  </a:solidFill>
                  <a:sym typeface="+mn-ea"/>
                </a:rPr>
                <a:t>评价量表的</a:t>
              </a:r>
              <a:r>
                <a:rPr lang="zh-CN" altLang="en-US" sz="1600" dirty="0">
                  <a:solidFill>
                    <a:schemeClr val="tx1">
                      <a:lumMod val="50000"/>
                      <a:lumOff val="50000"/>
                    </a:schemeClr>
                  </a:solidFill>
                  <a:sym typeface="+mn-ea"/>
                </a:rPr>
                <a:t>内容效度和表面效度</a:t>
              </a:r>
            </a:p>
          </p:txBody>
        </p:sp>
      </p:grpSp>
      <p:sp>
        <p:nvSpPr>
          <p:cNvPr id="29" name="矩形: 圆角 2"/>
          <p:cNvSpPr/>
          <p:nvPr/>
        </p:nvSpPr>
        <p:spPr>
          <a:xfrm>
            <a:off x="4074796" y="288435"/>
            <a:ext cx="5774054" cy="607406"/>
          </a:xfrm>
          <a:prstGeom prst="roundRect">
            <a:avLst>
              <a:gd name="adj" fmla="val 76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ym typeface="+mn-ea"/>
              </a:rPr>
              <a:t>德尔菲法(Delphi method)</a:t>
            </a:r>
            <a:r>
              <a:rPr lang="zh-CN" altLang="en-US" sz="2400" dirty="0">
                <a:sym typeface="+mn-ea"/>
              </a:rPr>
              <a:t>收集专家评价</a:t>
            </a:r>
            <a:endParaRPr lang="zh-CN" altLang="en-US" sz="2400" dirty="0"/>
          </a:p>
        </p:txBody>
      </p:sp>
      <p:sp>
        <p:nvSpPr>
          <p:cNvPr id="47" name="矩形: 圆角 46"/>
          <p:cNvSpPr/>
          <p:nvPr/>
        </p:nvSpPr>
        <p:spPr>
          <a:xfrm>
            <a:off x="-185117" y="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理论背景</a:t>
            </a:r>
            <a:endParaRPr lang="zh-CN" altLang="en-US" dirty="0"/>
          </a:p>
        </p:txBody>
      </p:sp>
      <p:sp>
        <p:nvSpPr>
          <p:cNvPr id="48" name="矩形: 圆角 47"/>
          <p:cNvSpPr/>
          <p:nvPr/>
        </p:nvSpPr>
        <p:spPr>
          <a:xfrm>
            <a:off x="-185117" y="585000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最终结果</a:t>
            </a:r>
          </a:p>
        </p:txBody>
      </p:sp>
      <p:sp>
        <p:nvSpPr>
          <p:cNvPr id="49" name="矩形: 圆角 48"/>
          <p:cNvSpPr/>
          <p:nvPr/>
        </p:nvSpPr>
        <p:spPr>
          <a:xfrm>
            <a:off x="-185116" y="5014284"/>
            <a:ext cx="2279514"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量</a:t>
            </a:r>
            <a:r>
              <a:rPr lang="zh-CN" altLang="en-US" dirty="0"/>
              <a:t>表</a:t>
            </a:r>
            <a:r>
              <a:rPr lang="zh-CN" altLang="en-US"/>
              <a:t>测量学性能</a:t>
            </a:r>
            <a:endParaRPr lang="zh-CN" altLang="en-US" dirty="0"/>
          </a:p>
        </p:txBody>
      </p:sp>
      <p:sp>
        <p:nvSpPr>
          <p:cNvPr id="50" name="矩形: 圆角 49"/>
          <p:cNvSpPr/>
          <p:nvPr/>
        </p:nvSpPr>
        <p:spPr>
          <a:xfrm>
            <a:off x="-185117" y="4178570"/>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验证性因素分析</a:t>
            </a:r>
          </a:p>
        </p:txBody>
      </p:sp>
      <p:sp>
        <p:nvSpPr>
          <p:cNvPr id="51" name="矩形: 圆角 50"/>
          <p:cNvSpPr/>
          <p:nvPr/>
        </p:nvSpPr>
        <p:spPr>
          <a:xfrm>
            <a:off x="-185117" y="3342856"/>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探索性因素分析</a:t>
            </a:r>
          </a:p>
        </p:txBody>
      </p:sp>
      <p:sp>
        <p:nvSpPr>
          <p:cNvPr id="52" name="矩形: 圆角 51"/>
          <p:cNvSpPr/>
          <p:nvPr/>
        </p:nvSpPr>
        <p:spPr>
          <a:xfrm>
            <a:off x="-185117" y="2507142"/>
            <a:ext cx="2279516"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项目分析</a:t>
            </a:r>
          </a:p>
        </p:txBody>
      </p:sp>
      <p:sp>
        <p:nvSpPr>
          <p:cNvPr id="53" name="矩形: 圆角 52"/>
          <p:cNvSpPr/>
          <p:nvPr/>
        </p:nvSpPr>
        <p:spPr>
          <a:xfrm>
            <a:off x="-185117" y="1671428"/>
            <a:ext cx="2279515" cy="1008000"/>
          </a:xfrm>
          <a:prstGeom prst="roundRect">
            <a:avLst/>
          </a:prstGeom>
          <a:solidFill>
            <a:srgbClr val="C4C8F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预测试</a:t>
            </a:r>
          </a:p>
        </p:txBody>
      </p:sp>
      <p:sp>
        <p:nvSpPr>
          <p:cNvPr id="54" name="矩形: 圆角 53"/>
          <p:cNvSpPr/>
          <p:nvPr/>
        </p:nvSpPr>
        <p:spPr>
          <a:xfrm>
            <a:off x="-185117" y="835714"/>
            <a:ext cx="2504772" cy="1008000"/>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条目开发</a:t>
            </a:r>
          </a:p>
        </p:txBody>
      </p:sp>
      <p:grpSp>
        <p:nvGrpSpPr>
          <p:cNvPr id="55" name="组合 54"/>
          <p:cNvGrpSpPr/>
          <p:nvPr/>
        </p:nvGrpSpPr>
        <p:grpSpPr>
          <a:xfrm>
            <a:off x="2444115" y="2037300"/>
            <a:ext cx="8357870" cy="895985"/>
            <a:chOff x="3849" y="1605"/>
            <a:chExt cx="13162" cy="1411"/>
          </a:xfrm>
        </p:grpSpPr>
        <p:sp>
          <p:nvSpPr>
            <p:cNvPr id="56" name="文本框 55"/>
            <p:cNvSpPr txBox="1"/>
            <p:nvPr/>
          </p:nvSpPr>
          <p:spPr>
            <a:xfrm>
              <a:off x="3849" y="160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000" dirty="0">
                  <a:solidFill>
                    <a:schemeClr val="tx1">
                      <a:lumMod val="50000"/>
                      <a:lumOff val="50000"/>
                    </a:schemeClr>
                  </a:solidFill>
                </a:rPr>
                <a:t>专家类型</a:t>
              </a:r>
            </a:p>
          </p:txBody>
        </p:sp>
        <p:sp>
          <p:nvSpPr>
            <p:cNvPr id="57" name="文本框 56"/>
            <p:cNvSpPr txBox="1"/>
            <p:nvPr/>
          </p:nvSpPr>
          <p:spPr>
            <a:xfrm>
              <a:off x="4575" y="2120"/>
              <a:ext cx="12436" cy="896"/>
            </a:xfrm>
            <a:prstGeom prst="rect">
              <a:avLst/>
            </a:prstGeom>
            <a:noFill/>
          </p:spPr>
          <p:txBody>
            <a:bodyPr wrap="square" rtlCol="0">
              <a:noAutofit/>
            </a:bodyPr>
            <a:lstStyle/>
            <a:p>
              <a:pPr marL="0" marR="0" lvl="0" indent="0" algn="l" defTabSz="914400" rtl="0" eaLnBrk="1" fontAlgn="auto" latinLnBrk="0" hangingPunct="1">
                <a:lnSpc>
                  <a:spcPts val="2800"/>
                </a:lnSpc>
                <a:spcBef>
                  <a:spcPts val="0"/>
                </a:spcBef>
                <a:spcAft>
                  <a:spcPts val="0"/>
                </a:spcAft>
                <a:buClrTx/>
                <a:buSzTx/>
                <a:buFontTx/>
                <a:buNone/>
                <a:defRPr/>
              </a:pPr>
              <a:r>
                <a:rPr kumimoji="0" lang="zh-CN" altLang="en-US" sz="1400" i="0" u="none" strike="noStrike" kern="1200" cap="none" spc="0" normalizeH="0" baseline="0" noProof="0" dirty="0">
                  <a:ln>
                    <a:noFill/>
                  </a:ln>
                  <a:solidFill>
                    <a:schemeClr val="tx1">
                      <a:lumMod val="50000"/>
                      <a:lumOff val="50000"/>
                    </a:schemeClr>
                  </a:solidFill>
                  <a:effectLst/>
                  <a:uLnTx/>
                  <a:uFillTx/>
                  <a:latin typeface="Times New Roman" panose="02020603050405020304"/>
                  <a:ea typeface="微软雅黑" panose="020B0503020204020204" pitchFamily="34" charset="-122"/>
                  <a:cs typeface="+mn-cs"/>
                  <a:sym typeface="+mn-ea"/>
                </a:rPr>
                <a:t>控制感专家、问卷专家、自动驾驶专家、心理学专业训练人士</a:t>
              </a:r>
              <a:endParaRPr kumimoji="0" lang="zh-CN" altLang="en-US" sz="1400" i="0" u="none" strike="noStrike" kern="1200" cap="none" spc="0" normalizeH="0" baseline="0" noProof="0" dirty="0">
                <a:ln>
                  <a:noFill/>
                </a:ln>
                <a:solidFill>
                  <a:schemeClr val="tx1">
                    <a:lumMod val="50000"/>
                    <a:lumOff val="50000"/>
                  </a:schemeClr>
                </a:solidFill>
                <a:effectLst/>
                <a:uLnTx/>
                <a:uFillTx/>
                <a:latin typeface="Times New Roman" panose="02020603050405020304"/>
                <a:ea typeface="微软雅黑" panose="020B0503020204020204" pitchFamily="34" charset="-122"/>
                <a:cs typeface="+mn-cs"/>
              </a:endParaRPr>
            </a:p>
          </p:txBody>
        </p:sp>
      </p:grpSp>
      <p:grpSp>
        <p:nvGrpSpPr>
          <p:cNvPr id="2" name="组合 1"/>
          <p:cNvGrpSpPr/>
          <p:nvPr/>
        </p:nvGrpSpPr>
        <p:grpSpPr>
          <a:xfrm>
            <a:off x="2444115" y="2933285"/>
            <a:ext cx="8357870" cy="1146175"/>
            <a:chOff x="3849" y="1605"/>
            <a:chExt cx="13162" cy="1805"/>
          </a:xfrm>
        </p:grpSpPr>
        <p:sp>
          <p:nvSpPr>
            <p:cNvPr id="3" name="文本框 2"/>
            <p:cNvSpPr txBox="1"/>
            <p:nvPr/>
          </p:nvSpPr>
          <p:spPr>
            <a:xfrm>
              <a:off x="3849" y="1605"/>
              <a:ext cx="3383" cy="823"/>
            </a:xfrm>
            <a:prstGeom prst="rect">
              <a:avLst/>
            </a:prstGeom>
            <a:noFill/>
            <a:effectLst/>
          </p:spPr>
          <p:txBody>
            <a:bodyPr wrap="square" rtlCol="0">
              <a:noAutofit/>
            </a:bodyPr>
            <a:lstStyle/>
            <a:p>
              <a:pPr marL="457200" indent="-252095">
                <a:buFont typeface="Arial" panose="020B0604020202020204" pitchFamily="34" charset="0"/>
                <a:buChar char="•"/>
              </a:pPr>
              <a:r>
                <a:rPr lang="zh-CN" altLang="en-US" sz="2800" b="1" dirty="0"/>
                <a:t>形式</a:t>
              </a:r>
            </a:p>
          </p:txBody>
        </p:sp>
        <p:sp>
          <p:nvSpPr>
            <p:cNvPr id="4" name="文本框 3"/>
            <p:cNvSpPr txBox="1"/>
            <p:nvPr/>
          </p:nvSpPr>
          <p:spPr>
            <a:xfrm>
              <a:off x="4575" y="2514"/>
              <a:ext cx="12436" cy="896"/>
            </a:xfrm>
            <a:prstGeom prst="rect">
              <a:avLst/>
            </a:prstGeom>
            <a:noFill/>
          </p:spPr>
          <p:txBody>
            <a:bodyPr wrap="square" rtlCol="0">
              <a:noAutofit/>
            </a:bodyPr>
            <a:lstStyle/>
            <a:p>
              <a:pPr marL="0" marR="0" lvl="0" indent="0" algn="l" defTabSz="914400" rtl="0" eaLnBrk="1" fontAlgn="auto" latinLnBrk="0" hangingPunct="1">
                <a:lnSpc>
                  <a:spcPts val="28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cs typeface="+mn-cs"/>
                  <a:sym typeface="+mn-ea"/>
                </a:rPr>
                <a:t>问卷打分</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cs typeface="+mn-cs"/>
                  <a:sym typeface="+mn-ea"/>
                </a:rPr>
                <a:t>和访谈建议</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cs typeface="+mn-cs"/>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KSO_WPP_MARK_KEY" val="2b0730dc-5dc9-4165-b850-b0a01206eb05"/>
  <p:tag name="COMMONDATA" val="eyJjb3VudCI6MiwiaGRpZCI6IjY5MmEyNGY1MGJmNTU3N2NlMmM4NTcxMWJjZDFmYTc5IiwidXNlckNvdW50IjoyfQ=="/>
</p:tagLst>
</file>

<file path=ppt/theme/theme1.xml><?xml version="1.0" encoding="utf-8"?>
<a:theme xmlns:a="http://schemas.openxmlformats.org/drawingml/2006/main" name="Office 主题​​">
  <a:themeElements>
    <a:clrScheme name="自定义 25">
      <a:dk1>
        <a:sysClr val="windowText" lastClr="000000"/>
      </a:dk1>
      <a:lt1>
        <a:sysClr val="window" lastClr="FFFFFF"/>
      </a:lt1>
      <a:dk2>
        <a:srgbClr val="505046"/>
      </a:dk2>
      <a:lt2>
        <a:srgbClr val="EEECE1"/>
      </a:lt2>
      <a:accent1>
        <a:srgbClr val="1A237E"/>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自定义 7">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1954</Words>
  <Application>Microsoft Office PowerPoint</Application>
  <PresentationFormat>宽屏</PresentationFormat>
  <Paragraphs>388</Paragraphs>
  <Slides>29</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Impact</vt:lpstr>
      <vt:lpstr>微软雅黑</vt:lpstr>
      <vt:lpstr>等线</vt:lpstr>
      <vt:lpstr>Times New Roman</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成龙 于</dc:creator>
  <cp:lastModifiedBy>垠林</cp:lastModifiedBy>
  <cp:revision>43</cp:revision>
  <dcterms:created xsi:type="dcterms:W3CDTF">2024-01-17T15:47:00Z</dcterms:created>
  <dcterms:modified xsi:type="dcterms:W3CDTF">2024-10-17T03:02:53Z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CDD5280CA6484275BB7825439DBD73D2_11</vt:lpwstr>
  </property>
  <property fmtid="{D5CDD505-2E9C-101B-9397-08002B2CF9AE}" pid="3" name="KSOProductBuildVer">
    <vt:lpwstr>2052-12.1.0.16929</vt:lpwstr>
  </property>
  <property fmtid="{D5CDD505-2E9C-101B-9397-08002B2CF9AE}" pid="4" name="KSOTemplateUUID">
    <vt:lpwstr>v1.0_mb_EJvUBjJuUZ1YfUnx3F9k9w==</vt:lpwstr>
  </property>
</Properties>
</file>