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79" r:id="rId4"/>
    <p:sldId id="395" r:id="rId5"/>
    <p:sldId id="380" r:id="rId6"/>
    <p:sldId id="406" r:id="rId7"/>
    <p:sldId id="381" r:id="rId8"/>
    <p:sldId id="260" r:id="rId9"/>
    <p:sldId id="382" r:id="rId10"/>
    <p:sldId id="262" r:id="rId11"/>
    <p:sldId id="304" r:id="rId12"/>
    <p:sldId id="409" r:id="rId13"/>
    <p:sldId id="330" r:id="rId14"/>
    <p:sldId id="394" r:id="rId15"/>
    <p:sldId id="393" r:id="rId16"/>
    <p:sldId id="305" r:id="rId17"/>
    <p:sldId id="339" r:id="rId18"/>
    <p:sldId id="383" r:id="rId19"/>
    <p:sldId id="333" r:id="rId20"/>
    <p:sldId id="324" r:id="rId21"/>
    <p:sldId id="325" r:id="rId22"/>
    <p:sldId id="334" r:id="rId23"/>
    <p:sldId id="264" r:id="rId24"/>
    <p:sldId id="265" r:id="rId25"/>
    <p:sldId id="307" r:id="rId26"/>
    <p:sldId id="266" r:id="rId27"/>
    <p:sldId id="267" r:id="rId28"/>
    <p:sldId id="268" r:id="rId29"/>
    <p:sldId id="331" r:id="rId30"/>
    <p:sldId id="384" r:id="rId31"/>
    <p:sldId id="269" r:id="rId32"/>
    <p:sldId id="335" r:id="rId33"/>
    <p:sldId id="271" r:id="rId34"/>
    <p:sldId id="396" r:id="rId35"/>
    <p:sldId id="397" r:id="rId36"/>
    <p:sldId id="404" r:id="rId37"/>
    <p:sldId id="405" r:id="rId38"/>
    <p:sldId id="274" r:id="rId39"/>
    <p:sldId id="420" r:id="rId40"/>
    <p:sldId id="275" r:id="rId41"/>
    <p:sldId id="308" r:id="rId42"/>
    <p:sldId id="309" r:id="rId43"/>
    <p:sldId id="278" r:id="rId44"/>
    <p:sldId id="345" r:id="rId45"/>
    <p:sldId id="385" r:id="rId46"/>
    <p:sldId id="386" r:id="rId47"/>
    <p:sldId id="280" r:id="rId48"/>
    <p:sldId id="407" r:id="rId49"/>
    <p:sldId id="281" r:id="rId50"/>
    <p:sldId id="310" r:id="rId51"/>
    <p:sldId id="284" r:id="rId52"/>
    <p:sldId id="387" r:id="rId53"/>
    <p:sldId id="388" r:id="rId54"/>
    <p:sldId id="389" r:id="rId55"/>
    <p:sldId id="401" r:id="rId56"/>
    <p:sldId id="399" r:id="rId57"/>
    <p:sldId id="400" r:id="rId58"/>
    <p:sldId id="415" r:id="rId59"/>
    <p:sldId id="285" r:id="rId60"/>
    <p:sldId id="286" r:id="rId61"/>
    <p:sldId id="416" r:id="rId62"/>
    <p:sldId id="403" r:id="rId63"/>
    <p:sldId id="351" r:id="rId64"/>
    <p:sldId id="352" r:id="rId65"/>
    <p:sldId id="353" r:id="rId66"/>
    <p:sldId id="354" r:id="rId67"/>
    <p:sldId id="355" r:id="rId68"/>
    <p:sldId id="402" r:id="rId69"/>
    <p:sldId id="356" r:id="rId70"/>
    <p:sldId id="357" r:id="rId71"/>
    <p:sldId id="410" r:id="rId72"/>
    <p:sldId id="413" r:id="rId73"/>
    <p:sldId id="359" r:id="rId74"/>
    <p:sldId id="408" r:id="rId75"/>
    <p:sldId id="361" r:id="rId76"/>
    <p:sldId id="362" r:id="rId77"/>
    <p:sldId id="411" r:id="rId78"/>
    <p:sldId id="412" r:id="rId79"/>
    <p:sldId id="417" r:id="rId80"/>
    <p:sldId id="418" r:id="rId81"/>
    <p:sldId id="419" r:id="rId82"/>
    <p:sldId id="421" r:id="rId83"/>
    <p:sldId id="422" r:id="rId84"/>
    <p:sldId id="423" r:id="rId85"/>
    <p:sldId id="363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414" r:id="rId94"/>
    <p:sldId id="373" r:id="rId95"/>
    <p:sldId id="374" r:id="rId96"/>
    <p:sldId id="375" r:id="rId97"/>
    <p:sldId id="376" r:id="rId98"/>
    <p:sldId id="377" r:id="rId99"/>
    <p:sldId id="390" r:id="rId100"/>
    <p:sldId id="392" r:id="rId101"/>
    <p:sldId id="378" r:id="rId102"/>
    <p:sldId id="300" r:id="rId10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C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08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30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136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el, Inhal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557213"/>
            <a:ext cx="10972800" cy="1143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4417" y="2071688"/>
            <a:ext cx="5384800" cy="4525962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6212417" y="2071689"/>
            <a:ext cx="5384800" cy="21859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6212417" y="4410076"/>
            <a:ext cx="5384800" cy="2187575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BBD14-B1F3-40F6-8480-40802DE868A1}" type="datetime1">
              <a:rPr lang="de-DE"/>
              <a:pPr>
                <a:defRPr/>
              </a:pPr>
              <a:t>23.09.2024</a:t>
            </a:fld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6A323-9F4B-4E7B-8A44-B25A0EBBB82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426206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807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96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3528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599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98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158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35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246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6112F-8E66-4A0C-956C-E95C41AE209B}" type="datetimeFigureOut">
              <a:rPr lang="de-DE" smtClean="0"/>
              <a:pPr/>
              <a:t>23.09.2024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54B09-1E38-49F2-A354-80ACE74E5DF1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54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26273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de-DE" altLang="de-DE" dirty="0" err="1"/>
              <a:t>Important</a:t>
            </a:r>
            <a:r>
              <a:rPr lang="de-DE" altLang="de-DE" dirty="0"/>
              <a:t> </a:t>
            </a:r>
            <a:r>
              <a:rPr lang="de-DE" altLang="de-DE" dirty="0" err="1"/>
              <a:t>concepts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definitions</a:t>
            </a:r>
            <a:r>
              <a:rPr lang="de-DE" altLang="de-DE" dirty="0"/>
              <a:t>:</a:t>
            </a:r>
            <a:br>
              <a:rPr lang="de-DE" altLang="de-DE" dirty="0"/>
            </a:br>
            <a:br>
              <a:rPr lang="de-DE" altLang="de-DE" dirty="0"/>
            </a:br>
            <a:r>
              <a:rPr lang="de-DE" altLang="de-DE" sz="4400" dirty="0"/>
              <a:t>Notation, vectors, matrices and structure of models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931855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de-DE" altLang="de-DE" b="1" dirty="0"/>
              <a:t>Formation </a:t>
            </a:r>
            <a:r>
              <a:rPr lang="de-DE" altLang="de-DE" b="1" dirty="0" err="1"/>
              <a:t>of</a:t>
            </a:r>
            <a:r>
              <a:rPr lang="de-DE" altLang="de-DE" b="1" dirty="0"/>
              <a:t> </a:t>
            </a:r>
            <a:r>
              <a:rPr lang="de-DE" altLang="de-DE" b="1" dirty="0" err="1"/>
              <a:t>hypotheses</a:t>
            </a:r>
            <a:endParaRPr lang="de-DE" altLang="de-DE" b="1" dirty="0"/>
          </a:p>
          <a:p>
            <a:pPr marL="609600" indent="-609600">
              <a:buFontTx/>
              <a:buAutoNum type="arabicPeriod"/>
            </a:pPr>
            <a:r>
              <a:rPr lang="de-DE" altLang="de-DE" dirty="0"/>
              <a:t>Path </a:t>
            </a:r>
            <a:r>
              <a:rPr lang="de-DE" altLang="de-DE" dirty="0" err="1"/>
              <a:t>diagram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specification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  <a:p>
            <a:pPr marL="609600" indent="-609600">
              <a:buFontTx/>
              <a:buAutoNum type="arabicPeriod"/>
            </a:pP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  <a:p>
            <a:pPr marL="609600" indent="-609600">
              <a:buFontTx/>
              <a:buAutoNum type="arabicPeriod"/>
            </a:pP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Estimation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parameters</a:t>
            </a:r>
            <a:endParaRPr lang="de-DE" altLang="de-DE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Evaluation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de-DE" altLang="de-DE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modification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structure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557213"/>
            <a:ext cx="82296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4000" dirty="0"/>
              <a:t>1. Formation </a:t>
            </a:r>
            <a:r>
              <a:rPr lang="de-DE" altLang="de-DE" sz="4000" dirty="0" err="1"/>
              <a:t>of</a:t>
            </a:r>
            <a:r>
              <a:rPr lang="de-DE" altLang="de-DE" sz="4000" dirty="0"/>
              <a:t> </a:t>
            </a:r>
            <a:r>
              <a:rPr lang="de-DE" altLang="de-DE" sz="4000" dirty="0" err="1"/>
              <a:t>hypotheses</a:t>
            </a:r>
            <a:endParaRPr lang="de-DE" altLang="de-DE" sz="4000" dirty="0"/>
          </a:p>
        </p:txBody>
      </p:sp>
    </p:spTree>
    <p:extLst>
      <p:ext uri="{BB962C8B-B14F-4D97-AF65-F5344CB8AC3E}">
        <p14:creationId xmlns:p14="http://schemas.microsoft.com/office/powerpoint/2010/main" val="243759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026"/>
          <p:cNvSpPr txBox="1">
            <a:spLocks noChangeArrowheads="1"/>
          </p:cNvSpPr>
          <p:nvPr/>
        </p:nvSpPr>
        <p:spPr bwMode="auto">
          <a:xfrm>
            <a:off x="711200" y="533400"/>
            <a:ext cx="1076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4000" i="1" dirty="0"/>
              <a:t>S</a:t>
            </a:r>
            <a:r>
              <a:rPr lang="de-DE" altLang="de-DE" i="1" dirty="0"/>
              <a:t>ummary </a:t>
            </a:r>
            <a:r>
              <a:rPr lang="de-DE" altLang="de-DE" i="1" dirty="0" err="1"/>
              <a:t>and</a:t>
            </a:r>
            <a:r>
              <a:rPr lang="de-DE" altLang="de-DE" i="1" dirty="0"/>
              <a:t> </a:t>
            </a:r>
            <a:r>
              <a:rPr lang="de-DE" altLang="de-DE" i="1" dirty="0" err="1"/>
              <a:t>brush</a:t>
            </a:r>
            <a:r>
              <a:rPr lang="de-DE" altLang="de-DE" i="1" dirty="0"/>
              <a:t> </a:t>
            </a:r>
            <a:r>
              <a:rPr lang="de-DE" altLang="de-DE" i="1" dirty="0" err="1"/>
              <a:t>up</a:t>
            </a:r>
            <a:r>
              <a:rPr lang="de-DE" altLang="de-DE" i="1" dirty="0"/>
              <a:t>:  </a:t>
            </a:r>
            <a:endParaRPr lang="en-US" altLang="de-DE" i="1" dirty="0"/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7142693" y="3789363"/>
            <a:ext cx="4714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e-DE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… </a:t>
            </a:r>
            <a:r>
              <a:rPr lang="de-DE" altLang="en-US" sz="1800" dirty="0" err="1">
                <a:solidFill>
                  <a:srgbClr val="FF0000"/>
                </a:solidFill>
                <a:latin typeface="Calibri" panose="020F0502020204030204" pitchFamily="34" charset="0"/>
              </a:rPr>
              <a:t>being</a:t>
            </a:r>
            <a:r>
              <a:rPr lang="de-DE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1800" dirty="0" err="1">
                <a:solidFill>
                  <a:srgbClr val="FF0000"/>
                </a:solidFill>
                <a:latin typeface="Calibri" panose="020F0502020204030204" pitchFamily="34" charset="0"/>
              </a:rPr>
              <a:t>able</a:t>
            </a:r>
            <a:r>
              <a:rPr lang="de-DE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1800" dirty="0" err="1">
                <a:solidFill>
                  <a:srgbClr val="FF0000"/>
                </a:solidFill>
                <a:latin typeface="Calibri" panose="020F0502020204030204" pitchFamily="34" charset="0"/>
              </a:rPr>
              <a:t>to</a:t>
            </a:r>
            <a:r>
              <a:rPr lang="de-DE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1800" dirty="0" err="1">
                <a:solidFill>
                  <a:srgbClr val="FF0000"/>
                </a:solidFill>
                <a:latin typeface="Calibri" panose="020F0502020204030204" pitchFamily="34" charset="0"/>
              </a:rPr>
              <a:t>compute</a:t>
            </a:r>
            <a:r>
              <a:rPr lang="de-DE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1800" dirty="0" err="1">
                <a:solidFill>
                  <a:srgbClr val="FF0000"/>
                </a:solidFill>
                <a:latin typeface="Calibri" panose="020F0502020204030204" pitchFamily="34" charset="0"/>
              </a:rPr>
              <a:t>degrees</a:t>
            </a:r>
            <a:r>
              <a:rPr lang="de-DE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1800" dirty="0" err="1">
                <a:solidFill>
                  <a:srgbClr val="FF0000"/>
                </a:solidFill>
                <a:latin typeface="Calibri" panose="020F0502020204030204" pitchFamily="34" charset="0"/>
              </a:rPr>
              <a:t>of</a:t>
            </a:r>
            <a:r>
              <a:rPr lang="de-DE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1800" dirty="0" err="1">
                <a:solidFill>
                  <a:srgbClr val="FF0000"/>
                </a:solidFill>
                <a:latin typeface="Calibri" panose="020F0502020204030204" pitchFamily="34" charset="0"/>
              </a:rPr>
              <a:t>freedom</a:t>
            </a:r>
            <a:r>
              <a:rPr lang="de-DE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1800" dirty="0" err="1">
                <a:solidFill>
                  <a:srgbClr val="FF0000"/>
                </a:solidFill>
                <a:latin typeface="Calibri" panose="020F0502020204030204" pitchFamily="34" charset="0"/>
              </a:rPr>
              <a:t>for</a:t>
            </a:r>
            <a:r>
              <a:rPr lang="de-DE" altLang="en-US" sz="1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de-DE" altLang="en-US" sz="1800" dirty="0" err="1">
                <a:solidFill>
                  <a:srgbClr val="FF0000"/>
                </a:solidFill>
                <a:latin typeface="Calibri" panose="020F0502020204030204" pitchFamily="34" charset="0"/>
              </a:rPr>
              <a:t>substructures</a:t>
            </a:r>
            <a:endParaRPr lang="en-US" altLang="en-US" sz="18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de-DE" altLang="de-DE" dirty="0"/>
              <a:t>0. </a:t>
            </a:r>
            <a:r>
              <a:rPr lang="de-DE" altLang="de-DE" dirty="0" err="1"/>
              <a:t>Introductory</a:t>
            </a:r>
            <a:r>
              <a:rPr lang="de-DE" altLang="de-DE" dirty="0"/>
              <a:t> </a:t>
            </a:r>
            <a:r>
              <a:rPr lang="de-DE" altLang="de-DE" dirty="0" err="1"/>
              <a:t>remarks</a:t>
            </a:r>
            <a:r>
              <a:rPr lang="de-DE" altLang="de-DE" dirty="0"/>
              <a:t> </a:t>
            </a:r>
          </a:p>
          <a:p>
            <a:pPr>
              <a:lnSpc>
                <a:spcPct val="8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de-DE" altLang="de-DE" dirty="0"/>
              <a:t>1. 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endParaRPr lang="de-DE" altLang="de-DE" dirty="0"/>
          </a:p>
          <a:p>
            <a:pPr>
              <a:lnSpc>
                <a:spcPct val="8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de-DE" altLang="de-DE" dirty="0"/>
              <a:t>2. Path </a:t>
            </a:r>
            <a:r>
              <a:rPr lang="de-DE" altLang="de-DE" dirty="0" err="1"/>
              <a:t>diagram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specification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  <a:p>
            <a:pPr>
              <a:lnSpc>
                <a:spcPct val="80000"/>
              </a:lnSpc>
              <a:spcBef>
                <a:spcPts val="2400"/>
              </a:spcBef>
              <a:buFont typeface="Arial" panose="020B0604020202020204" pitchFamily="34" charset="0"/>
              <a:buNone/>
            </a:pPr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479118" y="1600200"/>
            <a:ext cx="547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rgbClr val="00B050"/>
                </a:solidFill>
              </a:rPr>
              <a:t>What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>
                <a:solidFill>
                  <a:srgbClr val="00B050"/>
                </a:solidFill>
              </a:rPr>
              <a:t>are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>
                <a:solidFill>
                  <a:srgbClr val="00B050"/>
                </a:solidFill>
              </a:rPr>
              <a:t>exogeneous</a:t>
            </a:r>
            <a:r>
              <a:rPr lang="de-DE" altLang="de-DE" dirty="0">
                <a:solidFill>
                  <a:srgbClr val="00B050"/>
                </a:solidFill>
              </a:rPr>
              <a:t> / </a:t>
            </a:r>
            <a:r>
              <a:rPr lang="de-DE" altLang="de-DE" dirty="0" err="1">
                <a:solidFill>
                  <a:srgbClr val="00B050"/>
                </a:solidFill>
              </a:rPr>
              <a:t>endogeneous</a:t>
            </a:r>
            <a:r>
              <a:rPr lang="de-DE" altLang="de-DE" dirty="0">
                <a:solidFill>
                  <a:srgbClr val="00B050"/>
                </a:solidFill>
              </a:rPr>
              <a:t> latent variables?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534150" y="1924050"/>
            <a:ext cx="470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… </a:t>
            </a:r>
            <a:r>
              <a:rPr lang="de-DE" dirty="0" err="1">
                <a:solidFill>
                  <a:srgbClr val="FF0000"/>
                </a:solidFill>
              </a:rPr>
              <a:t>independent</a:t>
            </a:r>
            <a:r>
              <a:rPr lang="de-DE" dirty="0">
                <a:solidFill>
                  <a:srgbClr val="FF0000"/>
                </a:solidFill>
              </a:rPr>
              <a:t> / </a:t>
            </a:r>
            <a:r>
              <a:rPr lang="de-DE" dirty="0" err="1">
                <a:solidFill>
                  <a:srgbClr val="FF0000"/>
                </a:solidFill>
              </a:rPr>
              <a:t>dependent</a:t>
            </a:r>
            <a:r>
              <a:rPr lang="de-DE" dirty="0">
                <a:solidFill>
                  <a:srgbClr val="FF0000"/>
                </a:solidFill>
              </a:rPr>
              <a:t> latent variables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943600" y="2452091"/>
            <a:ext cx="5913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… </a:t>
            </a:r>
            <a:r>
              <a:rPr lang="de-DE" dirty="0" err="1">
                <a:solidFill>
                  <a:srgbClr val="FF0000"/>
                </a:solidFill>
              </a:rPr>
              <a:t>being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able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state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research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questions</a:t>
            </a:r>
            <a:r>
              <a:rPr lang="de-DE" dirty="0">
                <a:solidFill>
                  <a:srgbClr val="FF0000"/>
                </a:solidFill>
              </a:rPr>
              <a:t> / </a:t>
            </a:r>
            <a:r>
              <a:rPr lang="de-DE" dirty="0" err="1">
                <a:solidFill>
                  <a:srgbClr val="FF0000"/>
                </a:solidFill>
              </a:rPr>
              <a:t>hypotheses</a:t>
            </a:r>
            <a:endParaRPr lang="de-DE" dirty="0">
              <a:solidFill>
                <a:srgbClr val="FF0000"/>
              </a:solidFill>
            </a:endParaRPr>
          </a:p>
          <a:p>
            <a:r>
              <a:rPr lang="de-DE" dirty="0">
                <a:solidFill>
                  <a:srgbClr val="FF0000"/>
                </a:solidFill>
              </a:rPr>
              <a:t>    …. </a:t>
            </a:r>
            <a:r>
              <a:rPr lang="de-DE" dirty="0" err="1">
                <a:solidFill>
                  <a:srgbClr val="FF0000"/>
                </a:solidFill>
              </a:rPr>
              <a:t>being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able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to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identify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the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constructs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find </a:t>
            </a:r>
            <a:r>
              <a:rPr lang="de-DE" dirty="0" err="1">
                <a:solidFill>
                  <a:srgbClr val="FF0000"/>
                </a:solidFill>
              </a:rPr>
              <a:t>indicators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7429500" y="3181350"/>
            <a:ext cx="44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… </a:t>
            </a:r>
            <a:r>
              <a:rPr lang="de-DE" dirty="0" err="1">
                <a:solidFill>
                  <a:srgbClr val="FF0000"/>
                </a:solidFill>
              </a:rPr>
              <a:t>draw</a:t>
            </a:r>
            <a:r>
              <a:rPr lang="de-DE" dirty="0">
                <a:solidFill>
                  <a:srgbClr val="FF0000"/>
                </a:solidFill>
              </a:rPr>
              <a:t> a </a:t>
            </a:r>
            <a:r>
              <a:rPr lang="de-DE" dirty="0" err="1">
                <a:solidFill>
                  <a:srgbClr val="FF0000"/>
                </a:solidFill>
              </a:rPr>
              <a:t>path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diagram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and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add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parameters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79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i="1" dirty="0" err="1"/>
              <a:t>Questions</a:t>
            </a:r>
            <a:r>
              <a:rPr lang="de-DE" altLang="de-DE" i="1" dirty="0"/>
              <a:t> </a:t>
            </a:r>
            <a:r>
              <a:rPr lang="de-DE" altLang="de-DE" i="1" dirty="0" err="1"/>
              <a:t>regarding</a:t>
            </a:r>
            <a:r>
              <a:rPr lang="de-DE" altLang="de-DE" i="1" dirty="0"/>
              <a:t> </a:t>
            </a:r>
            <a:r>
              <a:rPr lang="de-DE" altLang="de-DE" i="1" dirty="0" err="1"/>
              <a:t>course</a:t>
            </a:r>
            <a:r>
              <a:rPr lang="de-DE" altLang="de-DE" i="1" dirty="0"/>
              <a:t> </a:t>
            </a:r>
            <a:r>
              <a:rPr lang="de-DE" altLang="de-DE" i="1" dirty="0" err="1"/>
              <a:t>unit</a:t>
            </a:r>
            <a:r>
              <a:rPr lang="de-DE" altLang="de-DE" i="1"/>
              <a:t> 2</a:t>
            </a:r>
            <a:endParaRPr lang="de-DE" altLang="de-DE" i="1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270809"/>
            <a:ext cx="10515600" cy="4351338"/>
          </a:xfrm>
        </p:spPr>
        <p:txBody>
          <a:bodyPr/>
          <a:lstStyle/>
          <a:p>
            <a:pPr eaLnBrk="1" hangingPunct="1"/>
            <a:r>
              <a:rPr lang="de-DE" altLang="de-DE" dirty="0" err="1"/>
              <a:t>What</a:t>
            </a:r>
            <a:r>
              <a:rPr lang="de-DE" altLang="de-DE" dirty="0"/>
              <a:t> </a:t>
            </a:r>
            <a:r>
              <a:rPr lang="de-DE" altLang="de-DE" dirty="0" err="1"/>
              <a:t>are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components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 </a:t>
            </a:r>
            <a:r>
              <a:rPr lang="de-DE" altLang="de-DE" dirty="0" err="1"/>
              <a:t>complete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r>
              <a:rPr lang="de-DE" altLang="de-DE" dirty="0"/>
              <a:t>?</a:t>
            </a:r>
          </a:p>
          <a:p>
            <a:pPr eaLnBrk="1" hangingPunct="1"/>
            <a:r>
              <a:rPr lang="de-DE" altLang="de-DE" dirty="0"/>
              <a:t>What is the basic assumption regarding the relationship of the true part (=systematic part) and the error part of measurement?</a:t>
            </a:r>
          </a:p>
          <a:p>
            <a:pPr eaLnBrk="1" hangingPunct="1"/>
            <a:r>
              <a:rPr lang="de-DE" altLang="de-DE" dirty="0"/>
              <a:t>What means that „the model is identified“?</a:t>
            </a:r>
          </a:p>
          <a:p>
            <a:pPr eaLnBrk="1" hangingPunct="1"/>
            <a:r>
              <a:rPr lang="de-DE" altLang="de-DE" dirty="0"/>
              <a:t>What is the meaning of degree of freedom?</a:t>
            </a:r>
          </a:p>
        </p:txBody>
      </p:sp>
    </p:spTree>
    <p:extLst>
      <p:ext uri="{BB962C8B-B14F-4D97-AF65-F5344CB8AC3E}">
        <p14:creationId xmlns:p14="http://schemas.microsoft.com/office/powerpoint/2010/main" val="40171827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de-DE" dirty="0" err="1"/>
              <a:t>Literature</a:t>
            </a:r>
            <a:endParaRPr lang="de-DE" altLang="de-DE" dirty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de-DE" altLang="de-DE" sz="2000" b="1" dirty="0"/>
              <a:t>Kline, R. B. (2011). </a:t>
            </a:r>
            <a:r>
              <a:rPr lang="de-DE" altLang="de-DE" sz="2000" b="1" i="1" dirty="0" err="1"/>
              <a:t>Principles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and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practices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of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structural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equation</a:t>
            </a:r>
            <a:r>
              <a:rPr lang="de-DE" altLang="de-DE" sz="2000" b="1" i="1" dirty="0"/>
              <a:t> </a:t>
            </a:r>
            <a:r>
              <a:rPr lang="de-DE" altLang="de-DE" sz="2000" b="1" i="1" dirty="0" err="1"/>
              <a:t>modeling</a:t>
            </a:r>
            <a:r>
              <a:rPr lang="de-DE" altLang="de-DE" sz="2000" b="1" i="1" dirty="0"/>
              <a:t> </a:t>
            </a:r>
            <a:r>
              <a:rPr lang="de-DE" altLang="de-DE" sz="2000" b="1" dirty="0"/>
              <a:t>(3rd </a:t>
            </a:r>
            <a:r>
              <a:rPr lang="de-DE" altLang="de-DE" sz="2000" b="1" dirty="0" err="1"/>
              <a:t>edition</a:t>
            </a:r>
            <a:r>
              <a:rPr lang="de-DE" altLang="de-DE" sz="2000" b="1" dirty="0"/>
              <a:t>) (Chapter 1: </a:t>
            </a:r>
            <a:r>
              <a:rPr lang="de-DE" altLang="de-DE" sz="2000" b="1" dirty="0" err="1"/>
              <a:t>Introduction</a:t>
            </a:r>
            <a:r>
              <a:rPr lang="de-DE" altLang="de-DE" sz="2000" b="1" dirty="0"/>
              <a:t>). New York, NY: The </a:t>
            </a:r>
            <a:r>
              <a:rPr lang="de-DE" altLang="de-DE" sz="2000" b="1" dirty="0" err="1"/>
              <a:t>Guilford</a:t>
            </a:r>
            <a:r>
              <a:rPr lang="de-DE" altLang="de-DE" sz="2000" b="1" dirty="0"/>
              <a:t> Press.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de-DE" alt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911739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de-DE" dirty="0"/>
              <a:t>   The </a:t>
            </a:r>
            <a:r>
              <a:rPr lang="de-DE" altLang="de-DE" dirty="0" err="1"/>
              <a:t>formation</a:t>
            </a:r>
            <a:r>
              <a:rPr lang="de-DE" altLang="de-DE" dirty="0"/>
              <a:t> </a:t>
            </a:r>
            <a:r>
              <a:rPr lang="de-DE" altLang="de-DE" dirty="0" err="1"/>
              <a:t>requires</a:t>
            </a:r>
            <a:r>
              <a:rPr lang="de-DE" altLang="de-DE" dirty="0"/>
              <a:t> </a:t>
            </a:r>
            <a:r>
              <a:rPr lang="de-DE" altLang="de-DE" dirty="0" err="1"/>
              <a:t>being</a:t>
            </a:r>
            <a:r>
              <a:rPr lang="de-DE" altLang="de-DE" dirty="0"/>
              <a:t> </a:t>
            </a:r>
            <a:r>
              <a:rPr lang="de-DE" altLang="de-DE" dirty="0" err="1"/>
              <a:t>concerned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…</a:t>
            </a:r>
          </a:p>
          <a:p>
            <a:pPr>
              <a:buFontTx/>
              <a:buNone/>
            </a:pPr>
            <a:r>
              <a:rPr lang="de-DE" altLang="de-DE" sz="2400" dirty="0"/>
              <a:t>      - </a:t>
            </a:r>
            <a:r>
              <a:rPr lang="de-DE" altLang="de-DE" sz="2400" dirty="0" err="1"/>
              <a:t>research</a:t>
            </a:r>
            <a:r>
              <a:rPr lang="de-DE" altLang="de-DE" sz="2400" dirty="0"/>
              <a:t> </a:t>
            </a:r>
            <a:r>
              <a:rPr lang="de-DE" altLang="de-DE" sz="2400" dirty="0" err="1"/>
              <a:t>questions</a:t>
            </a:r>
            <a:r>
              <a:rPr lang="de-DE" altLang="de-DE" sz="2400" dirty="0"/>
              <a:t> </a:t>
            </a:r>
          </a:p>
          <a:p>
            <a:pPr>
              <a:buFontTx/>
              <a:buNone/>
            </a:pPr>
            <a:r>
              <a:rPr lang="de-DE" altLang="de-DE" sz="2400" dirty="0"/>
              <a:t>      - </a:t>
            </a:r>
            <a:r>
              <a:rPr lang="de-DE" altLang="de-DE" sz="2400" dirty="0" err="1"/>
              <a:t>hypotheses</a:t>
            </a:r>
            <a:endParaRPr lang="de-DE" altLang="de-DE" sz="2400" dirty="0"/>
          </a:p>
          <a:p>
            <a:pPr>
              <a:buFontTx/>
              <a:buNone/>
            </a:pPr>
            <a:r>
              <a:rPr lang="de-DE" altLang="de-DE" sz="2400" dirty="0"/>
              <a:t>      - constructs</a:t>
            </a:r>
          </a:p>
          <a:p>
            <a:pPr>
              <a:buFontTx/>
              <a:buNone/>
            </a:pPr>
            <a:r>
              <a:rPr lang="de-DE" altLang="de-DE" sz="2400" dirty="0"/>
              <a:t>      - </a:t>
            </a:r>
            <a:r>
              <a:rPr lang="de-DE" altLang="de-DE" sz="2400" dirty="0" err="1"/>
              <a:t>indicators</a:t>
            </a:r>
            <a:endParaRPr lang="de-DE" altLang="de-DE" sz="2400" dirty="0"/>
          </a:p>
          <a:p>
            <a:pPr>
              <a:buFontTx/>
              <a:buNone/>
            </a:pPr>
            <a:r>
              <a:rPr lang="de-DE" altLang="de-DE" sz="2400" dirty="0"/>
              <a:t>      - </a:t>
            </a:r>
            <a:r>
              <a:rPr lang="de-DE" altLang="de-DE" sz="2400" dirty="0" err="1"/>
              <a:t>associations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constructs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indicators</a:t>
            </a:r>
            <a:endParaRPr lang="de-DE" altLang="de-DE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557213"/>
            <a:ext cx="82296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4000" dirty="0"/>
              <a:t>1. Formation </a:t>
            </a:r>
            <a:r>
              <a:rPr lang="de-DE" altLang="de-DE" sz="4000" dirty="0" err="1"/>
              <a:t>of</a:t>
            </a:r>
            <a:r>
              <a:rPr lang="de-DE" altLang="de-DE" sz="4000" dirty="0"/>
              <a:t> </a:t>
            </a:r>
            <a:r>
              <a:rPr lang="de-DE" altLang="de-DE" sz="4000" dirty="0" err="1"/>
              <a:t>hypotheses</a:t>
            </a:r>
            <a:endParaRPr lang="de-DE" altLang="de-DE" sz="4000" dirty="0"/>
          </a:p>
        </p:txBody>
      </p:sp>
    </p:spTree>
    <p:extLst>
      <p:ext uri="{BB962C8B-B14F-4D97-AF65-F5344CB8AC3E}">
        <p14:creationId xmlns:p14="http://schemas.microsoft.com/office/powerpoint/2010/main" val="138538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de-DE" dirty="0"/>
              <a:t>   The </a:t>
            </a:r>
            <a:r>
              <a:rPr lang="de-DE" altLang="de-DE" dirty="0" err="1"/>
              <a:t>formation</a:t>
            </a:r>
            <a:r>
              <a:rPr lang="de-DE" altLang="de-DE" dirty="0"/>
              <a:t> </a:t>
            </a:r>
            <a:r>
              <a:rPr lang="de-DE" altLang="de-DE" dirty="0" err="1"/>
              <a:t>usually</a:t>
            </a:r>
            <a:r>
              <a:rPr lang="de-DE" altLang="de-DE" dirty="0"/>
              <a:t> </a:t>
            </a:r>
            <a:r>
              <a:rPr lang="de-DE" altLang="de-DE" dirty="0" err="1"/>
              <a:t>starts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a </a:t>
            </a:r>
            <a:r>
              <a:rPr lang="de-DE" altLang="de-DE" dirty="0" err="1"/>
              <a:t>research</a:t>
            </a:r>
            <a:r>
              <a:rPr lang="de-DE" altLang="de-DE" dirty="0"/>
              <a:t> </a:t>
            </a:r>
            <a:r>
              <a:rPr lang="de-DE" altLang="de-DE" dirty="0" err="1"/>
              <a:t>question</a:t>
            </a:r>
            <a:r>
              <a:rPr lang="de-DE" altLang="de-DE" dirty="0"/>
              <a:t>! </a:t>
            </a:r>
          </a:p>
          <a:p>
            <a:pPr>
              <a:buFontTx/>
              <a:buNone/>
            </a:pPr>
            <a:r>
              <a:rPr lang="de-DE" altLang="de-DE" sz="2400" dirty="0"/>
              <a:t>      -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researcher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selects</a:t>
            </a:r>
            <a:r>
              <a:rPr lang="de-DE" altLang="de-DE" sz="2400" dirty="0"/>
              <a:t> a </a:t>
            </a:r>
            <a:r>
              <a:rPr lang="de-DE" altLang="de-DE" sz="2400" dirty="0" err="1"/>
              <a:t>topic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that</a:t>
            </a:r>
            <a:r>
              <a:rPr lang="de-DE" altLang="de-DE" sz="2400" dirty="0"/>
              <a:t> he/</a:t>
            </a:r>
            <a:r>
              <a:rPr lang="de-DE" altLang="de-DE" sz="2400" dirty="0" err="1"/>
              <a:t>she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perceived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as</a:t>
            </a:r>
            <a:endParaRPr lang="de-DE" altLang="de-DE" sz="2400" dirty="0"/>
          </a:p>
          <a:p>
            <a:pPr>
              <a:buFontTx/>
              <a:buNone/>
            </a:pPr>
            <a:r>
              <a:rPr lang="de-DE" altLang="de-DE" sz="2400" dirty="0"/>
              <a:t>         </a:t>
            </a:r>
            <a:r>
              <a:rPr lang="de-DE" altLang="de-DE" sz="2400" dirty="0" err="1"/>
              <a:t>interesting</a:t>
            </a:r>
            <a:r>
              <a:rPr lang="de-DE" altLang="de-DE" sz="2400" dirty="0"/>
              <a:t>/</a:t>
            </a:r>
            <a:r>
              <a:rPr lang="de-DE" altLang="de-DE" sz="2400" dirty="0" err="1"/>
              <a:t>important</a:t>
            </a:r>
            <a:r>
              <a:rPr lang="de-DE" altLang="de-DE" sz="2400" dirty="0"/>
              <a:t> …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557213"/>
            <a:ext cx="82296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sz="4000" dirty="0"/>
              <a:t>1. Formation </a:t>
            </a:r>
            <a:r>
              <a:rPr lang="de-DE" altLang="de-DE" sz="4000" dirty="0" err="1"/>
              <a:t>of</a:t>
            </a:r>
            <a:r>
              <a:rPr lang="de-DE" altLang="de-DE" sz="4000" dirty="0"/>
              <a:t> </a:t>
            </a:r>
            <a:r>
              <a:rPr lang="de-DE" altLang="de-DE" sz="4000" dirty="0" err="1"/>
              <a:t>hypotheses</a:t>
            </a:r>
            <a:endParaRPr lang="de-DE" altLang="de-DE" sz="4000" dirty="0"/>
          </a:p>
        </p:txBody>
      </p:sp>
    </p:spTree>
    <p:extLst>
      <p:ext uri="{BB962C8B-B14F-4D97-AF65-F5344CB8AC3E}">
        <p14:creationId xmlns:p14="http://schemas.microsoft.com/office/powerpoint/2010/main" val="109857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1.Formation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endParaRPr lang="de-DE" altLang="de-DE" i="1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9409112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de-DE" b="1" dirty="0" err="1"/>
              <a:t>Typical</a:t>
            </a:r>
            <a:r>
              <a:rPr lang="de-DE" altLang="de-DE" b="1" dirty="0"/>
              <a:t> </a:t>
            </a:r>
            <a:r>
              <a:rPr lang="de-DE" altLang="de-DE" b="1" dirty="0" err="1"/>
              <a:t>research</a:t>
            </a:r>
            <a:r>
              <a:rPr lang="de-DE" altLang="de-DE" b="1" dirty="0"/>
              <a:t> </a:t>
            </a:r>
            <a:r>
              <a:rPr lang="de-DE" altLang="de-DE" b="1" dirty="0" err="1"/>
              <a:t>questions</a:t>
            </a:r>
            <a:r>
              <a:rPr lang="de-DE" altLang="de-DE" b="1" dirty="0"/>
              <a:t> </a:t>
            </a:r>
            <a:r>
              <a:rPr lang="de-DE" altLang="de-DE" b="1" dirty="0" err="1"/>
              <a:t>that</a:t>
            </a:r>
            <a:r>
              <a:rPr lang="de-DE" altLang="de-DE" b="1" dirty="0"/>
              <a:t> </a:t>
            </a:r>
            <a:r>
              <a:rPr lang="de-DE" altLang="de-DE" b="1" dirty="0" err="1"/>
              <a:t>can</a:t>
            </a:r>
            <a:r>
              <a:rPr lang="de-DE" altLang="de-DE" b="1" dirty="0"/>
              <a:t> </a:t>
            </a:r>
            <a:r>
              <a:rPr lang="de-DE" altLang="de-DE" b="1" dirty="0" err="1"/>
              <a:t>be</a:t>
            </a:r>
            <a:r>
              <a:rPr lang="de-DE" altLang="de-DE" b="1" dirty="0"/>
              <a:t> </a:t>
            </a:r>
            <a:r>
              <a:rPr lang="de-DE" altLang="de-DE" b="1" dirty="0" err="1"/>
              <a:t>investigated</a:t>
            </a:r>
            <a:r>
              <a:rPr lang="de-DE" altLang="de-DE" b="1" dirty="0"/>
              <a:t> in </a:t>
            </a:r>
            <a:r>
              <a:rPr lang="de-DE" altLang="de-DE" b="1" dirty="0" err="1"/>
              <a:t>the</a:t>
            </a:r>
            <a:r>
              <a:rPr lang="de-DE" altLang="de-DE" b="1" dirty="0"/>
              <a:t> </a:t>
            </a:r>
            <a:r>
              <a:rPr lang="de-DE" altLang="de-DE" b="1" dirty="0" err="1"/>
              <a:t>factor-analytic</a:t>
            </a:r>
            <a:r>
              <a:rPr lang="de-DE" altLang="de-DE" b="1" dirty="0"/>
              <a:t> </a:t>
            </a:r>
            <a:r>
              <a:rPr lang="de-DE" altLang="de-DE" b="1" dirty="0" err="1"/>
              <a:t>framework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 SEM  ... </a:t>
            </a:r>
          </a:p>
          <a:p>
            <a:pPr marL="0" indent="0">
              <a:buNone/>
            </a:pPr>
            <a:r>
              <a:rPr lang="de-DE" altLang="de-DE" dirty="0"/>
              <a:t>… </a:t>
            </a:r>
            <a:r>
              <a:rPr lang="de-DE" altLang="de-DE" dirty="0" err="1"/>
              <a:t>are</a:t>
            </a:r>
            <a:r>
              <a:rPr lang="de-DE" altLang="de-DE" dirty="0"/>
              <a:t> </a:t>
            </a:r>
            <a:r>
              <a:rPr lang="de-DE" altLang="de-DE" dirty="0" err="1"/>
              <a:t>questions</a:t>
            </a:r>
            <a:r>
              <a:rPr lang="de-DE" altLang="de-DE" dirty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a </a:t>
            </a:r>
            <a:r>
              <a:rPr lang="de-DE" altLang="de-DE" u="sng" dirty="0" err="1"/>
              <a:t>relationship</a:t>
            </a:r>
            <a:r>
              <a:rPr lang="de-DE" altLang="de-DE" dirty="0"/>
              <a:t>: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de-DE" altLang="de-DE" b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altLang="de-DE" dirty="0"/>
              <a:t>… </a:t>
            </a:r>
            <a:r>
              <a:rPr lang="de-DE" altLang="de-DE" dirty="0" err="1"/>
              <a:t>are</a:t>
            </a:r>
            <a:r>
              <a:rPr lang="de-DE" altLang="de-DE" dirty="0"/>
              <a:t> </a:t>
            </a:r>
            <a:r>
              <a:rPr lang="de-DE" altLang="de-DE" dirty="0" err="1"/>
              <a:t>questions</a:t>
            </a:r>
            <a:r>
              <a:rPr lang="de-DE" altLang="de-DE" dirty="0"/>
              <a:t> </a:t>
            </a:r>
            <a:r>
              <a:rPr lang="de-DE" altLang="de-DE" dirty="0" err="1"/>
              <a:t>concerning</a:t>
            </a:r>
            <a:r>
              <a:rPr lang="de-DE" altLang="de-DE" dirty="0"/>
              <a:t> a </a:t>
            </a:r>
            <a:r>
              <a:rPr lang="de-DE" altLang="de-DE" u="sng" dirty="0"/>
              <a:t>differential </a:t>
            </a:r>
            <a:r>
              <a:rPr lang="de-DE" altLang="de-DE" u="sng" dirty="0" err="1"/>
              <a:t>construct</a:t>
            </a:r>
            <a:r>
              <a:rPr lang="de-DE" altLang="de-DE" dirty="0"/>
              <a:t>: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66926" y="3438525"/>
            <a:ext cx="878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>
                <a:solidFill>
                  <a:srgbClr val="FF0000"/>
                </a:solidFill>
              </a:rPr>
              <a:t>Is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extraversion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related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to</a:t>
            </a:r>
            <a:r>
              <a:rPr lang="de-DE" sz="2800" i="1" dirty="0">
                <a:solidFill>
                  <a:srgbClr val="FF0000"/>
                </a:solidFill>
              </a:rPr>
              <a:t> professional </a:t>
            </a:r>
            <a:r>
              <a:rPr lang="de-DE" sz="2800" i="1" dirty="0" err="1">
                <a:solidFill>
                  <a:srgbClr val="FF0000"/>
                </a:solidFill>
              </a:rPr>
              <a:t>success</a:t>
            </a:r>
            <a:r>
              <a:rPr lang="de-DE" sz="2800" i="1" dirty="0">
                <a:solidFill>
                  <a:srgbClr val="FF0000"/>
                </a:solidFill>
              </a:rPr>
              <a:t>?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85976" y="4762500"/>
            <a:ext cx="928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>
                <a:solidFill>
                  <a:srgbClr val="FF0000"/>
                </a:solidFill>
              </a:rPr>
              <a:t>Is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extraversion</a:t>
            </a:r>
            <a:r>
              <a:rPr lang="de-DE" sz="2800" i="1" dirty="0">
                <a:solidFill>
                  <a:srgbClr val="FF0000"/>
                </a:solidFill>
              </a:rPr>
              <a:t> an </a:t>
            </a:r>
            <a:r>
              <a:rPr lang="de-DE" sz="2800" i="1" dirty="0" err="1">
                <a:solidFill>
                  <a:srgbClr val="FF0000"/>
                </a:solidFill>
              </a:rPr>
              <a:t>empirical</a:t>
            </a:r>
            <a:r>
              <a:rPr lang="de-DE" sz="2800" i="1" dirty="0">
                <a:solidFill>
                  <a:srgbClr val="FF0000"/>
                </a:solidFill>
              </a:rPr>
              <a:t> (= </a:t>
            </a:r>
            <a:r>
              <a:rPr lang="de-DE" sz="2800" i="1" dirty="0" err="1">
                <a:solidFill>
                  <a:srgbClr val="FF0000"/>
                </a:solidFill>
              </a:rPr>
              <a:t>measureable</a:t>
            </a:r>
            <a:r>
              <a:rPr lang="de-DE" sz="2800" i="1" dirty="0">
                <a:solidFill>
                  <a:srgbClr val="FF0000"/>
                </a:solidFill>
              </a:rPr>
              <a:t>) </a:t>
            </a:r>
            <a:r>
              <a:rPr lang="de-DE" sz="2800" i="1" dirty="0" err="1">
                <a:solidFill>
                  <a:srgbClr val="FF0000"/>
                </a:solidFill>
              </a:rPr>
              <a:t>attribute</a:t>
            </a:r>
            <a:r>
              <a:rPr lang="de-DE" sz="2800" i="1" dirty="0">
                <a:solidFill>
                  <a:srgbClr val="FF0000"/>
                </a:solidFill>
              </a:rPr>
              <a:t>?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66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1.Formation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endParaRPr lang="de-DE" altLang="de-DE" i="1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9409112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de-DE" b="1" dirty="0" err="1"/>
              <a:t>Typical</a:t>
            </a:r>
            <a:r>
              <a:rPr lang="de-DE" altLang="de-DE" b="1" dirty="0"/>
              <a:t> </a:t>
            </a:r>
            <a:r>
              <a:rPr lang="de-DE" altLang="de-DE" b="1" dirty="0" err="1"/>
              <a:t>research</a:t>
            </a:r>
            <a:r>
              <a:rPr lang="de-DE" altLang="de-DE" b="1" dirty="0"/>
              <a:t> </a:t>
            </a:r>
            <a:r>
              <a:rPr lang="de-DE" altLang="de-DE" b="1" dirty="0" err="1"/>
              <a:t>questions</a:t>
            </a:r>
            <a:r>
              <a:rPr lang="de-DE" altLang="de-DE" b="1" dirty="0"/>
              <a:t> </a:t>
            </a:r>
            <a:r>
              <a:rPr lang="de-DE" altLang="de-DE" b="1" dirty="0" err="1"/>
              <a:t>that</a:t>
            </a:r>
            <a:r>
              <a:rPr lang="de-DE" altLang="de-DE" b="1" dirty="0"/>
              <a:t> </a:t>
            </a:r>
            <a:r>
              <a:rPr lang="de-DE" altLang="de-DE" b="1" dirty="0" err="1"/>
              <a:t>can</a:t>
            </a:r>
            <a:r>
              <a:rPr lang="de-DE" altLang="de-DE" b="1" dirty="0"/>
              <a:t> </a:t>
            </a:r>
            <a:r>
              <a:rPr lang="de-DE" altLang="de-DE" b="1" dirty="0" err="1"/>
              <a:t>be</a:t>
            </a:r>
            <a:r>
              <a:rPr lang="de-DE" altLang="de-DE" b="1" dirty="0"/>
              <a:t> </a:t>
            </a:r>
            <a:r>
              <a:rPr lang="de-DE" altLang="de-DE" b="1" dirty="0" err="1"/>
              <a:t>investigated</a:t>
            </a:r>
            <a:r>
              <a:rPr lang="de-DE" altLang="de-DE" b="1" dirty="0"/>
              <a:t> in </a:t>
            </a:r>
            <a:r>
              <a:rPr lang="de-DE" altLang="de-DE" b="1" dirty="0" err="1"/>
              <a:t>the</a:t>
            </a:r>
            <a:r>
              <a:rPr lang="de-DE" altLang="de-DE" b="1" dirty="0"/>
              <a:t> </a:t>
            </a:r>
            <a:r>
              <a:rPr lang="de-DE" altLang="de-DE" b="1" dirty="0" err="1"/>
              <a:t>factor-analytic</a:t>
            </a:r>
            <a:r>
              <a:rPr lang="de-DE" altLang="de-DE" b="1" dirty="0"/>
              <a:t> </a:t>
            </a:r>
            <a:r>
              <a:rPr lang="de-DE" altLang="de-DE" b="1" dirty="0" err="1"/>
              <a:t>framework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 SEM …   </a:t>
            </a:r>
          </a:p>
          <a:p>
            <a:pPr marL="0" indent="0">
              <a:buNone/>
            </a:pPr>
            <a:r>
              <a:rPr lang="de-DE" altLang="de-DE" dirty="0"/>
              <a:t>… </a:t>
            </a:r>
            <a:r>
              <a:rPr lang="de-DE" altLang="de-DE" dirty="0" err="1"/>
              <a:t>are</a:t>
            </a:r>
            <a:r>
              <a:rPr lang="de-DE" altLang="de-DE" dirty="0"/>
              <a:t> </a:t>
            </a:r>
            <a:r>
              <a:rPr lang="de-DE" altLang="de-DE" dirty="0" err="1"/>
              <a:t>questions</a:t>
            </a:r>
            <a:r>
              <a:rPr lang="de-DE" altLang="de-DE" dirty="0"/>
              <a:t> </a:t>
            </a:r>
            <a:r>
              <a:rPr lang="de-DE" altLang="de-DE" dirty="0" err="1"/>
              <a:t>regarding</a:t>
            </a:r>
            <a:r>
              <a:rPr lang="de-DE" altLang="de-DE" dirty="0"/>
              <a:t> a </a:t>
            </a:r>
            <a:r>
              <a:rPr lang="de-DE" altLang="de-DE" u="sng" dirty="0" err="1"/>
              <a:t>relationship</a:t>
            </a:r>
            <a:r>
              <a:rPr lang="de-DE" altLang="de-DE" dirty="0"/>
              <a:t>:</a:t>
            </a:r>
          </a:p>
          <a:p>
            <a:pPr marL="0" indent="0">
              <a:buNone/>
            </a:pPr>
            <a:endParaRPr lang="de-DE" altLang="de-DE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de-DE" altLang="de-DE" b="1" dirty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altLang="de-DE" dirty="0"/>
              <a:t>… </a:t>
            </a:r>
            <a:r>
              <a:rPr lang="de-DE" altLang="de-DE" dirty="0" err="1"/>
              <a:t>are</a:t>
            </a:r>
            <a:r>
              <a:rPr lang="de-DE" altLang="de-DE" dirty="0"/>
              <a:t> </a:t>
            </a:r>
            <a:r>
              <a:rPr lang="de-DE" altLang="de-DE" dirty="0" err="1"/>
              <a:t>questions</a:t>
            </a:r>
            <a:r>
              <a:rPr lang="de-DE" altLang="de-DE" dirty="0"/>
              <a:t> </a:t>
            </a:r>
            <a:r>
              <a:rPr lang="de-DE" altLang="de-DE" dirty="0" err="1"/>
              <a:t>concerning</a:t>
            </a:r>
            <a:r>
              <a:rPr lang="de-DE" altLang="de-DE" dirty="0"/>
              <a:t> a </a:t>
            </a:r>
            <a:r>
              <a:rPr lang="de-DE" altLang="de-DE" u="sng" dirty="0"/>
              <a:t>differential </a:t>
            </a:r>
            <a:r>
              <a:rPr lang="de-DE" altLang="de-DE" u="sng" dirty="0" err="1"/>
              <a:t>construct</a:t>
            </a:r>
            <a:r>
              <a:rPr lang="de-DE" altLang="de-DE" dirty="0"/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ts val="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ts val="2400"/>
              </a:spcBef>
              <a:buNone/>
            </a:pPr>
            <a:r>
              <a:rPr lang="de-DE" altLang="de-DE" b="1" dirty="0"/>
              <a:t>But </a:t>
            </a:r>
            <a:r>
              <a:rPr lang="de-DE" altLang="de-DE" b="1" dirty="0" err="1"/>
              <a:t>questions</a:t>
            </a:r>
            <a:r>
              <a:rPr lang="de-DE" altLang="de-DE" b="1" dirty="0"/>
              <a:t> </a:t>
            </a:r>
            <a:r>
              <a:rPr lang="de-DE" altLang="de-DE" b="1" dirty="0" err="1"/>
              <a:t>regarding</a:t>
            </a:r>
            <a:r>
              <a:rPr lang="de-DE" altLang="de-DE" b="1" dirty="0"/>
              <a:t> </a:t>
            </a:r>
            <a:r>
              <a:rPr lang="de-DE" altLang="de-DE" b="1" dirty="0" err="1"/>
              <a:t>effects</a:t>
            </a:r>
            <a:r>
              <a:rPr lang="de-DE" altLang="de-DE" b="1" dirty="0"/>
              <a:t> </a:t>
            </a:r>
            <a:r>
              <a:rPr lang="de-DE" altLang="de-DE" b="1" dirty="0" err="1"/>
              <a:t>are</a:t>
            </a:r>
            <a:r>
              <a:rPr lang="de-DE" altLang="de-DE" b="1" dirty="0"/>
              <a:t> </a:t>
            </a:r>
            <a:r>
              <a:rPr lang="de-DE" altLang="de-DE" b="1" dirty="0" err="1"/>
              <a:t>excluded</a:t>
            </a:r>
            <a:r>
              <a:rPr lang="de-DE" altLang="de-DE" b="1" dirty="0"/>
              <a:t>: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2066926" y="3438525"/>
            <a:ext cx="8785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>
                <a:solidFill>
                  <a:srgbClr val="FF0000"/>
                </a:solidFill>
              </a:rPr>
              <a:t>Is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extraversion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related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to</a:t>
            </a:r>
            <a:r>
              <a:rPr lang="de-DE" sz="2800" i="1" dirty="0">
                <a:solidFill>
                  <a:srgbClr val="FF0000"/>
                </a:solidFill>
              </a:rPr>
              <a:t> professional </a:t>
            </a:r>
            <a:r>
              <a:rPr lang="de-DE" sz="2800" i="1" dirty="0" err="1">
                <a:solidFill>
                  <a:srgbClr val="FF0000"/>
                </a:solidFill>
              </a:rPr>
              <a:t>success</a:t>
            </a:r>
            <a:r>
              <a:rPr lang="de-DE" sz="2800" i="1" dirty="0">
                <a:solidFill>
                  <a:srgbClr val="FF0000"/>
                </a:solidFill>
              </a:rPr>
              <a:t>?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2085976" y="4762500"/>
            <a:ext cx="928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>
                <a:solidFill>
                  <a:srgbClr val="FF0000"/>
                </a:solidFill>
              </a:rPr>
              <a:t>Is</a:t>
            </a:r>
            <a:r>
              <a:rPr lang="de-DE" sz="2800" i="1" dirty="0">
                <a:solidFill>
                  <a:srgbClr val="FF0000"/>
                </a:solidFill>
              </a:rPr>
              <a:t> </a:t>
            </a:r>
            <a:r>
              <a:rPr lang="de-DE" sz="2800" i="1" dirty="0" err="1">
                <a:solidFill>
                  <a:srgbClr val="FF0000"/>
                </a:solidFill>
              </a:rPr>
              <a:t>extraversion</a:t>
            </a:r>
            <a:r>
              <a:rPr lang="de-DE" sz="2800" i="1" dirty="0">
                <a:solidFill>
                  <a:srgbClr val="FF0000"/>
                </a:solidFill>
              </a:rPr>
              <a:t> an </a:t>
            </a:r>
            <a:r>
              <a:rPr lang="de-DE" sz="2800" i="1" dirty="0" err="1">
                <a:solidFill>
                  <a:srgbClr val="FF0000"/>
                </a:solidFill>
              </a:rPr>
              <a:t>empirical</a:t>
            </a:r>
            <a:r>
              <a:rPr lang="de-DE" sz="2800" i="1" dirty="0">
                <a:solidFill>
                  <a:srgbClr val="FF0000"/>
                </a:solidFill>
              </a:rPr>
              <a:t> (= </a:t>
            </a:r>
            <a:r>
              <a:rPr lang="de-DE" sz="2800" i="1" dirty="0" err="1">
                <a:solidFill>
                  <a:srgbClr val="FF0000"/>
                </a:solidFill>
              </a:rPr>
              <a:t>measureable</a:t>
            </a:r>
            <a:r>
              <a:rPr lang="de-DE" sz="2800" i="1" dirty="0">
                <a:solidFill>
                  <a:srgbClr val="FF0000"/>
                </a:solidFill>
              </a:rPr>
              <a:t>) </a:t>
            </a:r>
            <a:r>
              <a:rPr lang="de-DE" sz="2800" i="1" dirty="0" err="1">
                <a:solidFill>
                  <a:srgbClr val="FF0000"/>
                </a:solidFill>
              </a:rPr>
              <a:t>construct</a:t>
            </a:r>
            <a:r>
              <a:rPr lang="de-DE" sz="2800" i="1" dirty="0">
                <a:solidFill>
                  <a:srgbClr val="FF0000"/>
                </a:solidFill>
              </a:rPr>
              <a:t>?</a:t>
            </a:r>
            <a:endParaRPr lang="en-US" sz="2800" i="1" dirty="0">
              <a:solidFill>
                <a:srgbClr val="FF0000"/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2085975" y="6212443"/>
            <a:ext cx="9544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i="1" dirty="0" err="1"/>
              <a:t>Does</a:t>
            </a:r>
            <a:r>
              <a:rPr lang="de-DE" sz="2800" i="1" dirty="0"/>
              <a:t> </a:t>
            </a:r>
            <a:r>
              <a:rPr lang="de-DE" sz="2800" i="1" dirty="0" err="1"/>
              <a:t>noise</a:t>
            </a:r>
            <a:r>
              <a:rPr lang="de-DE" sz="2800" i="1" dirty="0"/>
              <a:t> impair </a:t>
            </a:r>
            <a:r>
              <a:rPr lang="de-DE" sz="2800" i="1" dirty="0" err="1"/>
              <a:t>performance</a:t>
            </a:r>
            <a:r>
              <a:rPr lang="de-DE" sz="2800" i="1" dirty="0"/>
              <a:t> in </a:t>
            </a:r>
            <a:r>
              <a:rPr lang="de-DE" sz="2800" i="1" dirty="0" err="1"/>
              <a:t>completing</a:t>
            </a:r>
            <a:r>
              <a:rPr lang="de-DE" sz="2800" i="1" dirty="0"/>
              <a:t> </a:t>
            </a:r>
            <a:r>
              <a:rPr lang="de-DE" sz="2800" i="1" dirty="0" err="1"/>
              <a:t>cognitive</a:t>
            </a:r>
            <a:r>
              <a:rPr lang="de-DE" sz="2800" i="1" dirty="0"/>
              <a:t> </a:t>
            </a:r>
            <a:r>
              <a:rPr lang="de-DE" sz="2800" i="1" dirty="0" err="1"/>
              <a:t>tests</a:t>
            </a:r>
            <a:r>
              <a:rPr lang="de-DE" sz="2800" i="1" dirty="0"/>
              <a:t>? 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0011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1.Formation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r>
              <a:rPr lang="de-DE" altLang="de-DE" dirty="0"/>
              <a:t>: </a:t>
            </a:r>
            <a:r>
              <a:rPr lang="de-DE" altLang="de-DE" dirty="0" err="1"/>
              <a:t>examples</a:t>
            </a:r>
            <a:endParaRPr lang="de-DE" altLang="de-DE" i="1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de-DE" b="1" dirty="0"/>
              <a:t>Research </a:t>
            </a:r>
            <a:r>
              <a:rPr lang="de-DE" altLang="de-DE" b="1" dirty="0" err="1"/>
              <a:t>question</a:t>
            </a:r>
            <a:r>
              <a:rPr lang="de-DE" altLang="de-DE" b="1" dirty="0"/>
              <a:t> 1: </a:t>
            </a:r>
          </a:p>
          <a:p>
            <a:pPr marL="0" indent="0">
              <a:buNone/>
            </a:pP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conscientiousness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related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success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?</a:t>
            </a:r>
          </a:p>
          <a:p>
            <a:pPr marL="0" indent="0" eaLnBrk="1" hangingPunct="1">
              <a:buNone/>
            </a:pPr>
            <a:endParaRPr lang="de-DE" altLang="de-DE" b="1" dirty="0"/>
          </a:p>
          <a:p>
            <a:pPr marL="0" indent="0">
              <a:buNone/>
            </a:pPr>
            <a:r>
              <a:rPr lang="de-DE" altLang="de-DE" b="1" dirty="0"/>
              <a:t>Research </a:t>
            </a:r>
            <a:r>
              <a:rPr lang="de-DE" altLang="de-DE" b="1" dirty="0" err="1"/>
              <a:t>question</a:t>
            </a:r>
            <a:r>
              <a:rPr lang="de-DE" altLang="de-DE" b="1" dirty="0"/>
              <a:t> 2: </a:t>
            </a:r>
          </a:p>
          <a:p>
            <a:pPr marL="0" indent="0" eaLnBrk="1" hangingPunct="1">
              <a:buNone/>
            </a:pP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work</a:t>
            </a:r>
            <a:r>
              <a:rPr lang="de-DE" altLang="de-DE" dirty="0"/>
              <a:t> </a:t>
            </a:r>
            <a:r>
              <a:rPr lang="de-DE" altLang="de-DE" dirty="0" err="1"/>
              <a:t>motivation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related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reputation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?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7791450" y="3219450"/>
            <a:ext cx="363855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err="1"/>
              <a:t>Conscientiousness</a:t>
            </a:r>
            <a:r>
              <a:rPr lang="de-DE" dirty="0"/>
              <a:t> </a:t>
            </a:r>
            <a:r>
              <a:rPr lang="de-DE" i="1" dirty="0" err="1"/>
              <a:t>means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careful</a:t>
            </a:r>
            <a:r>
              <a:rPr lang="de-DE" dirty="0"/>
              <a:t> in </a:t>
            </a:r>
            <a:r>
              <a:rPr lang="de-DE" dirty="0" err="1"/>
              <a:t>working</a:t>
            </a:r>
            <a:r>
              <a:rPr lang="de-DE" dirty="0"/>
              <a:t> / </a:t>
            </a:r>
            <a:r>
              <a:rPr lang="de-DE" dirty="0" err="1"/>
              <a:t>completing</a:t>
            </a:r>
            <a:r>
              <a:rPr lang="de-DE" dirty="0"/>
              <a:t>  </a:t>
            </a:r>
            <a:r>
              <a:rPr lang="de-DE" dirty="0" err="1"/>
              <a:t>something</a:t>
            </a:r>
            <a:r>
              <a:rPr lang="de-DE" dirty="0"/>
              <a:t> / etc.</a:t>
            </a:r>
            <a:endParaRPr lang="en-US" dirty="0"/>
          </a:p>
        </p:txBody>
      </p:sp>
      <p:cxnSp>
        <p:nvCxnSpPr>
          <p:cNvPr id="4" name="Gerade Verbindung 3"/>
          <p:cNvCxnSpPr>
            <a:endCxn id="2" idx="1"/>
          </p:cNvCxnSpPr>
          <p:nvPr/>
        </p:nvCxnSpPr>
        <p:spPr>
          <a:xfrm>
            <a:off x="4171950" y="2924175"/>
            <a:ext cx="3619500" cy="756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7810500" y="5057775"/>
            <a:ext cx="363855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Work </a:t>
            </a:r>
            <a:r>
              <a:rPr lang="de-DE" dirty="0" err="1"/>
              <a:t>motivation</a:t>
            </a:r>
            <a:r>
              <a:rPr lang="de-DE" dirty="0"/>
              <a:t> </a:t>
            </a:r>
            <a:r>
              <a:rPr lang="de-DE" i="1" dirty="0" err="1"/>
              <a:t>means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 err="1"/>
              <a:t>feels</a:t>
            </a:r>
            <a:r>
              <a:rPr lang="de-DE" dirty="0"/>
              <a:t> </a:t>
            </a:r>
            <a:r>
              <a:rPr lang="de-DE" dirty="0" err="1"/>
              <a:t>pressured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a 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job</a:t>
            </a:r>
            <a:r>
              <a:rPr lang="de-DE" dirty="0"/>
              <a:t> out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itself</a:t>
            </a:r>
            <a:r>
              <a:rPr lang="de-DE" dirty="0"/>
              <a:t>.</a:t>
            </a:r>
            <a:endParaRPr lang="en-US" dirty="0"/>
          </a:p>
        </p:txBody>
      </p:sp>
      <p:cxnSp>
        <p:nvCxnSpPr>
          <p:cNvPr id="6" name="Gerade Verbindung 5"/>
          <p:cNvCxnSpPr>
            <a:endCxn id="7" idx="1"/>
          </p:cNvCxnSpPr>
          <p:nvPr/>
        </p:nvCxnSpPr>
        <p:spPr>
          <a:xfrm>
            <a:off x="4019550" y="4829175"/>
            <a:ext cx="3790950" cy="690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78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1.Formation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r>
              <a:rPr lang="de-DE" altLang="de-DE" dirty="0"/>
              <a:t>: </a:t>
            </a:r>
            <a:r>
              <a:rPr lang="de-DE" altLang="de-DE" dirty="0" err="1"/>
              <a:t>examples</a:t>
            </a:r>
            <a:endParaRPr lang="de-DE" altLang="de-DE" i="1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buNone/>
            </a:pPr>
            <a:r>
              <a:rPr lang="de-DE" altLang="de-DE" dirty="0"/>
              <a:t>There is a tradition to conduct research on the basis of hypotheses instead of </a:t>
            </a:r>
            <a:r>
              <a:rPr lang="de-DE" altLang="de-DE" dirty="0" err="1"/>
              <a:t>research</a:t>
            </a:r>
            <a:r>
              <a:rPr lang="de-DE" altLang="de-DE" dirty="0"/>
              <a:t> questions.</a:t>
            </a:r>
            <a:r>
              <a:rPr lang="de-DE" altLang="de-DE" baseline="30000" dirty="0"/>
              <a:t>1,2,3</a:t>
            </a:r>
          </a:p>
          <a:p>
            <a:pPr eaLnBrk="1" hangingPunct="1">
              <a:spcBef>
                <a:spcPts val="1800"/>
              </a:spcBef>
              <a:buNone/>
            </a:pPr>
            <a:r>
              <a:rPr lang="de-DE" altLang="de-DE" dirty="0"/>
              <a:t>Therefore, the research question has to be transformed into a hypothesis in the first step.</a:t>
            </a:r>
          </a:p>
          <a:p>
            <a:pPr eaLnBrk="1" hangingPunct="1">
              <a:buNone/>
            </a:pPr>
            <a:r>
              <a:rPr lang="de-DE" altLang="de-DE" dirty="0"/>
              <a:t>_______________</a:t>
            </a:r>
          </a:p>
          <a:p>
            <a:pPr eaLnBrk="1" hangingPunct="1">
              <a:buNone/>
            </a:pPr>
            <a:r>
              <a:rPr lang="de-DE" altLang="de-DE" sz="2000" dirty="0" err="1"/>
              <a:t>Reasons</a:t>
            </a:r>
            <a:r>
              <a:rPr lang="de-DE" altLang="de-DE" sz="2000" dirty="0"/>
              <a:t>:</a:t>
            </a:r>
          </a:p>
          <a:p>
            <a:pPr eaLnBrk="1" hangingPunct="1">
              <a:buNone/>
            </a:pPr>
            <a:r>
              <a:rPr lang="de-DE" altLang="de-DE" sz="2000" dirty="0"/>
              <a:t>(1) the research question reflects the motivation of the researcher that has to be eliminated</a:t>
            </a:r>
          </a:p>
          <a:p>
            <a:pPr eaLnBrk="1" hangingPunct="1">
              <a:buNone/>
            </a:pPr>
            <a:r>
              <a:rPr lang="de-DE" altLang="de-DE" sz="2000" dirty="0"/>
              <a:t>(2) The question can be answered by a Yes or No response; the </a:t>
            </a:r>
            <a:r>
              <a:rPr lang="de-DE" altLang="de-DE" sz="2000" dirty="0" err="1"/>
              <a:t>hypothesis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may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demand</a:t>
            </a:r>
            <a:r>
              <a:rPr lang="de-DE" altLang="de-DE" sz="2000" dirty="0"/>
              <a:t> a </a:t>
            </a:r>
            <a:r>
              <a:rPr lang="de-DE" altLang="de-DE" sz="2000" dirty="0" err="1"/>
              <a:t>more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differentiated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outcome</a:t>
            </a:r>
            <a:endParaRPr lang="de-DE" altLang="de-DE" sz="2000" dirty="0"/>
          </a:p>
          <a:p>
            <a:pPr eaLnBrk="1" hangingPunct="1">
              <a:buNone/>
            </a:pPr>
            <a:r>
              <a:rPr lang="de-DE" altLang="de-DE" sz="2000" dirty="0"/>
              <a:t>(3) Knowledge </a:t>
            </a:r>
            <a:r>
              <a:rPr lang="de-DE" altLang="de-DE" sz="2000" dirty="0" err="1"/>
              <a:t>has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structure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a </a:t>
            </a:r>
            <a:r>
              <a:rPr lang="de-DE" altLang="de-DE" sz="2000" dirty="0" err="1"/>
              <a:t>statement</a:t>
            </a:r>
            <a:r>
              <a:rPr lang="de-DE" altLang="de-DE" sz="2000" dirty="0"/>
              <a:t> but not a </a:t>
            </a:r>
            <a:r>
              <a:rPr lang="de-DE" altLang="de-DE" sz="2000" dirty="0" err="1"/>
              <a:t>question</a:t>
            </a:r>
            <a:r>
              <a:rPr lang="de-DE" alt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345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1.Formation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r>
              <a:rPr lang="de-DE" altLang="de-DE" dirty="0"/>
              <a:t>: </a:t>
            </a:r>
            <a:r>
              <a:rPr lang="de-DE" altLang="de-DE" dirty="0" err="1"/>
              <a:t>examples</a:t>
            </a:r>
            <a:endParaRPr lang="de-DE" altLang="de-DE" i="1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de-DE" altLang="de-DE" b="1" dirty="0"/>
              <a:t>H1: </a:t>
            </a:r>
            <a:r>
              <a:rPr lang="de-DE" altLang="de-DE" dirty="0"/>
              <a:t>The </a:t>
            </a:r>
            <a:r>
              <a:rPr lang="de-DE" altLang="de-DE" dirty="0" err="1"/>
              <a:t>more</a:t>
            </a:r>
            <a:r>
              <a:rPr lang="de-DE" altLang="de-DE" dirty="0"/>
              <a:t> </a:t>
            </a:r>
            <a:r>
              <a:rPr lang="de-DE" altLang="de-DE" dirty="0" err="1"/>
              <a:t>conscientious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larger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success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.</a:t>
            </a:r>
          </a:p>
          <a:p>
            <a:pPr marL="0" indent="0">
              <a:buNone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Is the conscientiousness of a person related to the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     professional success of this person?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  </a:t>
            </a:r>
            <a:endParaRPr lang="de-DE" altLang="de-DE" sz="3600" b="1" dirty="0"/>
          </a:p>
          <a:p>
            <a:pPr eaLnBrk="1" hangingPunct="1">
              <a:spcBef>
                <a:spcPts val="3600"/>
              </a:spcBef>
            </a:pPr>
            <a:r>
              <a:rPr lang="de-DE" altLang="de-DE" b="1" dirty="0"/>
              <a:t>H2: </a:t>
            </a:r>
            <a:r>
              <a:rPr lang="de-DE" altLang="de-DE" dirty="0"/>
              <a:t>The larger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work</a:t>
            </a:r>
            <a:r>
              <a:rPr lang="de-DE" altLang="de-DE" dirty="0"/>
              <a:t> </a:t>
            </a:r>
            <a:r>
              <a:rPr lang="de-DE" altLang="de-DE" dirty="0" err="1"/>
              <a:t>motivation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larger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reputation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.</a:t>
            </a:r>
          </a:p>
          <a:p>
            <a:pPr marL="0" indent="0">
              <a:buNone/>
            </a:pPr>
            <a:r>
              <a:rPr lang="de-DE" altLang="de-DE" dirty="0"/>
              <a:t>   </a:t>
            </a:r>
            <a:r>
              <a:rPr lang="de-DE" altLang="de-DE" b="1" dirty="0"/>
              <a:t> </a:t>
            </a: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Is the work motivation of a person related to the professional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400" dirty="0">
                <a:solidFill>
                  <a:schemeClr val="bg1">
                    <a:lumMod val="65000"/>
                  </a:schemeClr>
                </a:solidFill>
              </a:rPr>
              <a:t>     reputation of this person?</a:t>
            </a:r>
          </a:p>
          <a:p>
            <a:pPr marL="0" indent="0">
              <a:buNone/>
            </a:pPr>
            <a:endParaRPr lang="de-DE" altLang="de-DE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7134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1.Formation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r>
              <a:rPr lang="de-DE" altLang="de-DE" dirty="0"/>
              <a:t>: </a:t>
            </a:r>
            <a:r>
              <a:rPr lang="de-DE" altLang="de-DE" dirty="0" err="1"/>
              <a:t>examples</a:t>
            </a:r>
            <a:endParaRPr lang="de-DE" altLang="de-DE" i="1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8229600" cy="4525962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de-DE" altLang="de-DE" b="1" dirty="0"/>
              <a:t>A </a:t>
            </a:r>
            <a:r>
              <a:rPr lang="de-DE" altLang="de-DE" b="1" dirty="0" err="1"/>
              <a:t>note</a:t>
            </a:r>
            <a:r>
              <a:rPr lang="de-DE" altLang="de-DE" b="1" dirty="0"/>
              <a:t>.</a:t>
            </a:r>
          </a:p>
          <a:p>
            <a:pPr marL="0" indent="0" eaLnBrk="1" hangingPunct="1">
              <a:buNone/>
            </a:pPr>
            <a:endParaRPr lang="de-DE" altLang="de-DE" b="1" dirty="0"/>
          </a:p>
          <a:p>
            <a:pPr marL="0" indent="0" eaLnBrk="1" hangingPunct="1">
              <a:buNone/>
            </a:pPr>
            <a:r>
              <a:rPr lang="de-DE" altLang="de-DE" sz="2400" dirty="0"/>
              <a:t>In </a:t>
            </a:r>
            <a:r>
              <a:rPr lang="de-DE" altLang="de-DE" sz="2400" dirty="0" err="1"/>
              <a:t>psychological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research</a:t>
            </a:r>
            <a:r>
              <a:rPr lang="de-DE" altLang="de-DE" sz="2400" dirty="0"/>
              <a:t> </a:t>
            </a:r>
            <a:r>
              <a:rPr lang="de-DE" altLang="de-DE" sz="2400" dirty="0" err="1"/>
              <a:t>we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have</a:t>
            </a:r>
            <a:r>
              <a:rPr lang="de-DE" altLang="de-DE" sz="2400" dirty="0"/>
              <a:t> a </a:t>
            </a:r>
            <a:r>
              <a:rPr lang="de-DE" altLang="de-DE" sz="2400" dirty="0" err="1"/>
              <a:t>new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tend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regarding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research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strategy</a:t>
            </a:r>
            <a:r>
              <a:rPr lang="de-DE" altLang="de-DE" sz="2400" dirty="0"/>
              <a:t>. </a:t>
            </a:r>
          </a:p>
          <a:p>
            <a:pPr marL="0" indent="0" eaLnBrk="1" hangingPunct="1">
              <a:buNone/>
            </a:pPr>
            <a:r>
              <a:rPr lang="de-DE" altLang="de-DE" sz="2400" dirty="0"/>
              <a:t>    •  </a:t>
            </a:r>
            <a:r>
              <a:rPr lang="de-DE" altLang="de-DE" sz="2400" dirty="0" err="1"/>
              <a:t>old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strategy</a:t>
            </a:r>
            <a:r>
              <a:rPr lang="de-DE" altLang="de-DE" sz="2400" dirty="0"/>
              <a:t>: </a:t>
            </a:r>
            <a:r>
              <a:rPr lang="de-DE" altLang="de-DE" sz="2400" dirty="0" err="1"/>
              <a:t>investigation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a </a:t>
            </a:r>
            <a:r>
              <a:rPr lang="de-DE" altLang="de-DE" sz="2400" dirty="0" err="1"/>
              <a:t>single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hypothesis</a:t>
            </a:r>
            <a:endParaRPr lang="de-DE" altLang="de-DE" sz="2400" dirty="0"/>
          </a:p>
          <a:p>
            <a:pPr marL="0" indent="0">
              <a:buNone/>
            </a:pPr>
            <a:r>
              <a:rPr lang="de-DE" altLang="de-DE" sz="2400" dirty="0"/>
              <a:t>    •  </a:t>
            </a:r>
            <a:r>
              <a:rPr lang="de-DE" altLang="de-DE" sz="2400" dirty="0" err="1"/>
              <a:t>new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strategy</a:t>
            </a:r>
            <a:r>
              <a:rPr lang="de-DE" altLang="de-DE" sz="2400" dirty="0"/>
              <a:t>: </a:t>
            </a:r>
            <a:r>
              <a:rPr lang="de-DE" altLang="de-DE" sz="2400" dirty="0" err="1"/>
              <a:t>consideration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 </a:t>
            </a:r>
            <a:r>
              <a:rPr lang="de-DE" altLang="de-DE" sz="2400" dirty="0" err="1"/>
              <a:t>several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hypotheses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and</a:t>
            </a:r>
            <a:endParaRPr lang="de-DE" altLang="de-DE" sz="2400" dirty="0"/>
          </a:p>
          <a:p>
            <a:pPr marL="0" indent="0">
              <a:buNone/>
            </a:pPr>
            <a:r>
              <a:rPr lang="de-DE" altLang="de-DE" sz="2400" dirty="0"/>
              <a:t>                                 </a:t>
            </a:r>
            <a:r>
              <a:rPr lang="de-DE" altLang="de-DE" sz="2400" dirty="0" err="1"/>
              <a:t>comparing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them</a:t>
            </a:r>
            <a:endParaRPr lang="de-DE" altLang="de-DE" sz="2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400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23973490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1.Formation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r>
              <a:rPr lang="de-DE" altLang="de-DE" dirty="0"/>
              <a:t>: </a:t>
            </a:r>
            <a:r>
              <a:rPr lang="de-DE" altLang="de-DE" dirty="0" err="1"/>
              <a:t>examples</a:t>
            </a:r>
            <a:endParaRPr lang="de-DE" altLang="de-DE" i="1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8229600" cy="4525962"/>
          </a:xfrm>
        </p:spPr>
        <p:txBody>
          <a:bodyPr/>
          <a:lstStyle/>
          <a:p>
            <a:pPr eaLnBrk="1" hangingPunct="1"/>
            <a:r>
              <a:rPr lang="de-DE" altLang="de-DE" b="1" dirty="0"/>
              <a:t>H1: </a:t>
            </a:r>
            <a:r>
              <a:rPr lang="de-DE" altLang="de-DE" dirty="0"/>
              <a:t>The </a:t>
            </a:r>
            <a:r>
              <a:rPr lang="de-DE" altLang="de-DE" dirty="0" err="1"/>
              <a:t>more</a:t>
            </a:r>
            <a:r>
              <a:rPr lang="de-DE" altLang="de-DE" dirty="0"/>
              <a:t> </a:t>
            </a:r>
            <a:r>
              <a:rPr lang="de-DE" altLang="de-DE" dirty="0" err="1"/>
              <a:t>conscientious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larger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success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.</a:t>
            </a:r>
          </a:p>
          <a:p>
            <a:pPr marL="0" indent="0" eaLnBrk="1" hangingPunct="1">
              <a:buNone/>
            </a:pPr>
            <a:r>
              <a:rPr lang="de-DE" altLang="de-DE" b="1" dirty="0"/>
              <a:t>   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altLang="de-DE" b="1" dirty="0">
                <a:solidFill>
                  <a:schemeClr val="bg1">
                    <a:lumMod val="50000"/>
                  </a:schemeClr>
                </a:solidFill>
              </a:rPr>
              <a:t>Alternative </a:t>
            </a:r>
            <a:r>
              <a:rPr lang="de-DE" altLang="de-DE" b="1" dirty="0" err="1">
                <a:solidFill>
                  <a:schemeClr val="bg1">
                    <a:lumMod val="50000"/>
                  </a:schemeClr>
                </a:solidFill>
              </a:rPr>
              <a:t>hypothesis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there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relationship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consientiousness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professional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success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eaLnBrk="1" hangingPunct="1"/>
            <a:endParaRPr lang="de-DE" altLang="de-DE" b="1" dirty="0"/>
          </a:p>
          <a:p>
            <a:pPr eaLnBrk="1" hangingPunct="1"/>
            <a:r>
              <a:rPr lang="de-DE" altLang="de-DE" b="1" dirty="0"/>
              <a:t>H2: </a:t>
            </a:r>
            <a:r>
              <a:rPr lang="de-DE" altLang="de-DE" dirty="0"/>
              <a:t>The larger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work</a:t>
            </a:r>
            <a:r>
              <a:rPr lang="de-DE" altLang="de-DE" dirty="0"/>
              <a:t> </a:t>
            </a:r>
            <a:r>
              <a:rPr lang="de-DE" altLang="de-DE" dirty="0" err="1"/>
              <a:t>motivation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larger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reputation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.</a:t>
            </a:r>
          </a:p>
          <a:p>
            <a:pPr marL="0" indent="0">
              <a:buNone/>
            </a:pPr>
            <a:r>
              <a:rPr lang="de-DE" altLang="de-DE" dirty="0"/>
              <a:t>   </a:t>
            </a:r>
            <a:r>
              <a:rPr lang="de-DE" altLang="de-DE" b="1" dirty="0"/>
              <a:t> 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de-DE" altLang="de-DE" b="1" dirty="0">
                <a:solidFill>
                  <a:schemeClr val="bg1">
                    <a:lumMod val="50000"/>
                  </a:schemeClr>
                </a:solidFill>
              </a:rPr>
              <a:t>Alternative </a:t>
            </a:r>
            <a:r>
              <a:rPr lang="de-DE" altLang="de-DE" b="1" dirty="0" err="1">
                <a:solidFill>
                  <a:schemeClr val="bg1">
                    <a:lumMod val="50000"/>
                  </a:schemeClr>
                </a:solidFill>
              </a:rPr>
              <a:t>hypothesis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there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no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relationship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between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work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motivation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reputation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28899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None/>
            </a:pPr>
            <a:r>
              <a:rPr lang="de-DE" altLang="de-DE" dirty="0"/>
              <a:t>0. Introductory remarks </a:t>
            </a:r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1. 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2. Path </a:t>
            </a:r>
            <a:r>
              <a:rPr lang="de-DE" altLang="de-DE" dirty="0" err="1"/>
              <a:t>diagram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specification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  <a:p>
            <a:pPr>
              <a:lnSpc>
                <a:spcPct val="80000"/>
              </a:lnSpc>
              <a:buNone/>
            </a:pPr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Titel 3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4213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1.Formation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r>
              <a:rPr lang="de-DE" altLang="de-DE" dirty="0"/>
              <a:t>: </a:t>
            </a:r>
            <a:r>
              <a:rPr lang="de-DE" altLang="de-DE" dirty="0" err="1"/>
              <a:t>examples</a:t>
            </a:r>
            <a:endParaRPr lang="de-DE" altLang="de-DE" i="1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8229600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e-DE" altLang="de-DE" b="1" dirty="0"/>
              <a:t>The identification of the relevant constructs:</a:t>
            </a:r>
          </a:p>
          <a:p>
            <a:pPr eaLnBrk="1" hangingPunct="1"/>
            <a:r>
              <a:rPr lang="de-DE" altLang="de-DE" b="1" dirty="0"/>
              <a:t>H1: </a:t>
            </a:r>
            <a:r>
              <a:rPr lang="de-DE" altLang="de-DE" dirty="0"/>
              <a:t>The </a:t>
            </a:r>
            <a:r>
              <a:rPr lang="de-DE" altLang="de-DE" dirty="0" err="1"/>
              <a:t>more</a:t>
            </a:r>
            <a:r>
              <a:rPr lang="de-DE" altLang="de-DE" dirty="0"/>
              <a:t> </a:t>
            </a:r>
            <a:r>
              <a:rPr lang="de-DE" altLang="de-DE" dirty="0" err="1"/>
              <a:t>conscientious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larger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success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.</a:t>
            </a:r>
          </a:p>
          <a:p>
            <a:pPr eaLnBrk="1" hangingPunct="1"/>
            <a:r>
              <a:rPr lang="de-DE" altLang="de-DE" b="1" dirty="0"/>
              <a:t>H2: </a:t>
            </a:r>
            <a:r>
              <a:rPr lang="de-DE" altLang="de-DE" dirty="0"/>
              <a:t>The larger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work</a:t>
            </a:r>
            <a:r>
              <a:rPr lang="de-DE" altLang="de-DE" dirty="0"/>
              <a:t> </a:t>
            </a:r>
            <a:r>
              <a:rPr lang="de-DE" altLang="de-DE" dirty="0" err="1"/>
              <a:t>motivation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larger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reputation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.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285979" y="4870283"/>
            <a:ext cx="8205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The </a:t>
            </a:r>
            <a:r>
              <a:rPr lang="de-DE" sz="2400" dirty="0" err="1">
                <a:solidFill>
                  <a:srgbClr val="FF0000"/>
                </a:solidFill>
              </a:rPr>
              <a:t>constructs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have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to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be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represented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dirty="0" err="1">
                <a:solidFill>
                  <a:srgbClr val="FF0000"/>
                </a:solidFill>
              </a:rPr>
              <a:t>by</a:t>
            </a:r>
            <a:r>
              <a:rPr lang="de-DE" sz="2400" dirty="0">
                <a:solidFill>
                  <a:srgbClr val="FF0000"/>
                </a:solidFill>
              </a:rPr>
              <a:t> latent variables.</a:t>
            </a:r>
          </a:p>
        </p:txBody>
      </p:sp>
      <p:cxnSp>
        <p:nvCxnSpPr>
          <p:cNvPr id="4" name="Gerade Verbindung 3"/>
          <p:cNvCxnSpPr/>
          <p:nvPr/>
        </p:nvCxnSpPr>
        <p:spPr>
          <a:xfrm flipV="1">
            <a:off x="4439653" y="2983848"/>
            <a:ext cx="1937084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5025006" y="3870202"/>
            <a:ext cx="2574934" cy="55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>
          <a:xfrm flipV="1">
            <a:off x="2354101" y="3352824"/>
            <a:ext cx="290369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V="1">
            <a:off x="3781893" y="4227145"/>
            <a:ext cx="3437054" cy="2406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/>
          <p:cNvSpPr txBox="1"/>
          <p:nvPr/>
        </p:nvSpPr>
        <p:spPr>
          <a:xfrm>
            <a:off x="8820150" y="3105150"/>
            <a:ext cx="312420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altLang="de-DE" dirty="0"/>
              <a:t>… </a:t>
            </a:r>
            <a:r>
              <a:rPr lang="de-DE" altLang="de-DE" dirty="0" err="1"/>
              <a:t>meaning</a:t>
            </a:r>
            <a:r>
              <a:rPr lang="de-DE" altLang="de-DE" dirty="0"/>
              <a:t> </a:t>
            </a:r>
            <a:r>
              <a:rPr lang="de-DE" altLang="de-DE" dirty="0" err="1"/>
              <a:t>conscientiousness</a:t>
            </a:r>
            <a:endParaRPr lang="en-US" dirty="0"/>
          </a:p>
        </p:txBody>
      </p:sp>
      <p:cxnSp>
        <p:nvCxnSpPr>
          <p:cNvPr id="6" name="Gerade Verbindung 5"/>
          <p:cNvCxnSpPr>
            <a:endCxn id="3" idx="1"/>
          </p:cNvCxnSpPr>
          <p:nvPr/>
        </p:nvCxnSpPr>
        <p:spPr>
          <a:xfrm>
            <a:off x="5500420" y="2905125"/>
            <a:ext cx="3319730" cy="3846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00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1.Formation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r>
              <a:rPr lang="de-DE" altLang="de-DE" dirty="0"/>
              <a:t>: </a:t>
            </a:r>
            <a:r>
              <a:rPr lang="de-DE" altLang="de-DE" dirty="0" err="1"/>
              <a:t>examples</a:t>
            </a:r>
            <a:endParaRPr lang="de-DE" altLang="de-DE" i="1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8229600" cy="45259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de-DE" altLang="de-DE" b="1" dirty="0"/>
              <a:t>The identification of the relationships:</a:t>
            </a:r>
          </a:p>
          <a:p>
            <a:pPr eaLnBrk="1" hangingPunct="1"/>
            <a:r>
              <a:rPr lang="de-DE" altLang="de-DE" b="1" dirty="0"/>
              <a:t>H1: </a:t>
            </a:r>
            <a:r>
              <a:rPr lang="de-DE" altLang="de-DE" dirty="0"/>
              <a:t>The </a:t>
            </a:r>
            <a:r>
              <a:rPr lang="de-DE" altLang="de-DE" dirty="0" err="1"/>
              <a:t>more</a:t>
            </a:r>
            <a:r>
              <a:rPr lang="de-DE" altLang="de-DE" dirty="0"/>
              <a:t> </a:t>
            </a:r>
            <a:r>
              <a:rPr lang="de-DE" altLang="de-DE" dirty="0" err="1"/>
              <a:t>conscientious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larger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success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.</a:t>
            </a:r>
          </a:p>
          <a:p>
            <a:pPr eaLnBrk="1" hangingPunct="1"/>
            <a:r>
              <a:rPr lang="de-DE" altLang="de-DE" b="1" dirty="0"/>
              <a:t>H2: </a:t>
            </a:r>
            <a:r>
              <a:rPr lang="de-DE" altLang="de-DE" dirty="0"/>
              <a:t>The larger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work</a:t>
            </a:r>
            <a:r>
              <a:rPr lang="de-DE" altLang="de-DE" dirty="0"/>
              <a:t> </a:t>
            </a:r>
            <a:r>
              <a:rPr lang="de-DE" altLang="de-DE" dirty="0" err="1"/>
              <a:t>motivation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larger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reputation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.</a:t>
            </a:r>
          </a:p>
        </p:txBody>
      </p:sp>
      <p:cxnSp>
        <p:nvCxnSpPr>
          <p:cNvPr id="3" name="Gerade Verbindung 2"/>
          <p:cNvCxnSpPr/>
          <p:nvPr/>
        </p:nvCxnSpPr>
        <p:spPr>
          <a:xfrm flipV="1">
            <a:off x="3513221" y="2995880"/>
            <a:ext cx="830179" cy="1203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8746958" y="2995880"/>
            <a:ext cx="806116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 flipV="1">
            <a:off x="3513221" y="3838090"/>
            <a:ext cx="830179" cy="1203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9"/>
          <p:cNvCxnSpPr/>
          <p:nvPr/>
        </p:nvCxnSpPr>
        <p:spPr>
          <a:xfrm flipV="1">
            <a:off x="2334126" y="4259196"/>
            <a:ext cx="842211" cy="12031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3693695" y="4632158"/>
            <a:ext cx="61240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The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relationships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have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to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be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identified</a:t>
            </a:r>
            <a:endParaRPr lang="de-DE" sz="24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…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and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the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direction</a:t>
            </a:r>
            <a:r>
              <a:rPr lang="de-DE" sz="24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8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1.Formation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r>
              <a:rPr lang="de-DE" altLang="de-DE" dirty="0"/>
              <a:t>: </a:t>
            </a:r>
            <a:r>
              <a:rPr lang="de-DE" altLang="de-DE" dirty="0" err="1"/>
              <a:t>examples</a:t>
            </a:r>
            <a:endParaRPr lang="de-DE" altLang="de-DE" i="1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8229600" cy="1912245"/>
          </a:xfrm>
        </p:spPr>
        <p:txBody>
          <a:bodyPr>
            <a:normAutofit lnSpcReduction="10000"/>
          </a:bodyPr>
          <a:lstStyle/>
          <a:p>
            <a:pPr marL="0" indent="0" eaLnBrk="1" hangingPunct="1">
              <a:buNone/>
            </a:pPr>
            <a:r>
              <a:rPr lang="de-DE" altLang="de-DE" b="1" dirty="0"/>
              <a:t>The selection of indicators:</a:t>
            </a:r>
          </a:p>
          <a:p>
            <a:pPr eaLnBrk="1" hangingPunct="1"/>
            <a:r>
              <a:rPr lang="de-DE" altLang="de-DE" dirty="0" err="1"/>
              <a:t>Conscientiousness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,  </a:t>
            </a:r>
            <a:r>
              <a:rPr lang="de-DE" altLang="de-DE" dirty="0" err="1"/>
              <a:t>measured</a:t>
            </a:r>
            <a:r>
              <a:rPr lang="de-DE" altLang="de-DE" dirty="0"/>
              <a:t> </a:t>
            </a:r>
            <a:r>
              <a:rPr lang="de-DE" altLang="de-DE" dirty="0" err="1"/>
              <a:t>by</a:t>
            </a:r>
            <a:r>
              <a:rPr lang="de-DE" altLang="de-DE" dirty="0"/>
              <a:t> </a:t>
            </a:r>
          </a:p>
          <a:p>
            <a:pPr marL="0" indent="0" eaLnBrk="1" hangingPunct="1">
              <a:spcBef>
                <a:spcPts val="600"/>
              </a:spcBef>
              <a:buNone/>
            </a:pPr>
            <a:r>
              <a:rPr lang="de-DE" altLang="de-DE" dirty="0"/>
              <a:t>   NEO PI-R </a:t>
            </a:r>
            <a:r>
              <a:rPr lang="de-DE" altLang="de-DE" dirty="0" err="1"/>
              <a:t>and</a:t>
            </a:r>
            <a:r>
              <a:rPr lang="de-DE" altLang="de-DE" dirty="0"/>
              <a:t> IPIP NEO.</a:t>
            </a:r>
          </a:p>
          <a:p>
            <a:pPr eaLnBrk="1" hangingPunct="1"/>
            <a:r>
              <a:rPr lang="de-DE" altLang="de-DE" b="1" dirty="0"/>
              <a:t>…</a:t>
            </a:r>
            <a:endParaRPr lang="de-DE" alt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5191126" y="3429000"/>
            <a:ext cx="4210050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Questionnaires</a:t>
            </a:r>
            <a:r>
              <a:rPr lang="de-DE" dirty="0"/>
              <a:t> </a:t>
            </a:r>
            <a:r>
              <a:rPr lang="de-DE" dirty="0" err="1"/>
              <a:t>requiring</a:t>
            </a:r>
            <a:r>
              <a:rPr lang="de-DE" dirty="0"/>
              <a:t> </a:t>
            </a:r>
            <a:r>
              <a:rPr lang="de-DE" dirty="0" err="1"/>
              <a:t>self-description</a:t>
            </a:r>
            <a:endParaRPr lang="en-US" dirty="0"/>
          </a:p>
        </p:txBody>
      </p:sp>
      <p:cxnSp>
        <p:nvCxnSpPr>
          <p:cNvPr id="6" name="Gerade Verbindung 5"/>
          <p:cNvCxnSpPr/>
          <p:nvPr/>
        </p:nvCxnSpPr>
        <p:spPr>
          <a:xfrm>
            <a:off x="4610100" y="3171825"/>
            <a:ext cx="581026" cy="273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>
            <a:endCxn id="4" idx="1"/>
          </p:cNvCxnSpPr>
          <p:nvPr/>
        </p:nvCxnSpPr>
        <p:spPr>
          <a:xfrm>
            <a:off x="3162300" y="3276600"/>
            <a:ext cx="2028826" cy="337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2324100" y="4552950"/>
            <a:ext cx="2733675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Revised</a:t>
            </a:r>
            <a:r>
              <a:rPr lang="de-DE" dirty="0"/>
              <a:t> NEO </a:t>
            </a:r>
            <a:r>
              <a:rPr lang="de-DE" dirty="0" err="1"/>
              <a:t>Personality</a:t>
            </a:r>
            <a:r>
              <a:rPr lang="de-DE" dirty="0"/>
              <a:t> </a:t>
            </a:r>
            <a:r>
              <a:rPr lang="de-DE" dirty="0" err="1"/>
              <a:t>Inventory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5400676" y="4115484"/>
            <a:ext cx="2762250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International </a:t>
            </a:r>
            <a:r>
              <a:rPr lang="de-DE" dirty="0" err="1"/>
              <a:t>Personality</a:t>
            </a:r>
            <a:r>
              <a:rPr lang="de-DE" dirty="0"/>
              <a:t> Item Pool</a:t>
            </a:r>
            <a:endParaRPr lang="en-US" dirty="0"/>
          </a:p>
        </p:txBody>
      </p:sp>
      <p:cxnSp>
        <p:nvCxnSpPr>
          <p:cNvPr id="13" name="Gerade Verbindung 12"/>
          <p:cNvCxnSpPr/>
          <p:nvPr/>
        </p:nvCxnSpPr>
        <p:spPr>
          <a:xfrm>
            <a:off x="3019425" y="3308479"/>
            <a:ext cx="476250" cy="12444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4524375" y="3276600"/>
            <a:ext cx="876300" cy="1162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58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1675"/>
            <a:ext cx="8229600" cy="1143000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pPr algn="ctr"/>
            <a:r>
              <a:rPr lang="de-DE" altLang="de-DE" dirty="0"/>
              <a:t>2.Path </a:t>
            </a:r>
            <a:r>
              <a:rPr lang="de-DE" altLang="de-DE" dirty="0" err="1"/>
              <a:t>diagram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specification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de-DE" altLang="de-DE" dirty="0"/>
              <a:t>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hypothesis</a:t>
            </a:r>
            <a:endParaRPr lang="de-DE" altLang="de-DE" dirty="0"/>
          </a:p>
          <a:p>
            <a:pPr marL="609600" indent="-609600">
              <a:buFontTx/>
              <a:buAutoNum type="arabicPeriod"/>
            </a:pPr>
            <a:r>
              <a:rPr lang="de-DE" altLang="de-DE" b="1" dirty="0"/>
              <a:t>Path </a:t>
            </a:r>
            <a:r>
              <a:rPr lang="de-DE" altLang="de-DE" b="1" dirty="0" err="1"/>
              <a:t>diagram</a:t>
            </a:r>
            <a:r>
              <a:rPr lang="de-DE" altLang="de-DE" b="1" dirty="0"/>
              <a:t> </a:t>
            </a:r>
            <a:r>
              <a:rPr lang="de-DE" altLang="de-DE" b="1" dirty="0" err="1"/>
              <a:t>and</a:t>
            </a:r>
            <a:r>
              <a:rPr lang="de-DE" altLang="de-DE" b="1" dirty="0"/>
              <a:t> </a:t>
            </a:r>
            <a:r>
              <a:rPr lang="de-DE" altLang="de-DE" b="1" dirty="0" err="1"/>
              <a:t>specification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 </a:t>
            </a:r>
            <a:r>
              <a:rPr lang="de-DE" altLang="de-DE" b="1" dirty="0" err="1"/>
              <a:t>model</a:t>
            </a:r>
            <a:endParaRPr lang="de-DE" altLang="de-DE" b="1" dirty="0"/>
          </a:p>
          <a:p>
            <a:pPr marL="609600" indent="-609600">
              <a:buFontTx/>
              <a:buAutoNum type="arabicPeriod"/>
            </a:pP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  <a:p>
            <a:pPr marL="609600" indent="-609600">
              <a:buFontTx/>
              <a:buAutoNum type="arabicPeriod"/>
            </a:pP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Estimation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parameters</a:t>
            </a:r>
            <a:endParaRPr lang="de-DE" altLang="de-DE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Evaluation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de-DE" altLang="de-DE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modification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structure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1266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ctr"/>
            <a:r>
              <a:rPr lang="de-DE" altLang="de-DE" dirty="0"/>
              <a:t>2. Path </a:t>
            </a:r>
            <a:r>
              <a:rPr lang="de-DE" altLang="de-DE" dirty="0" err="1"/>
              <a:t>diagram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specification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18557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de-DE" b="1" dirty="0"/>
              <a:t>Components </a:t>
            </a:r>
            <a:r>
              <a:rPr lang="de-DE" altLang="de-DE" b="1" dirty="0" err="1"/>
              <a:t>of</a:t>
            </a:r>
            <a:r>
              <a:rPr lang="de-DE" altLang="de-DE" b="1" dirty="0"/>
              <a:t> a </a:t>
            </a:r>
            <a:r>
              <a:rPr lang="de-DE" altLang="de-DE" b="1" dirty="0" err="1"/>
              <a:t>complete</a:t>
            </a:r>
            <a:r>
              <a:rPr lang="de-DE" altLang="de-DE" b="1" dirty="0"/>
              <a:t> </a:t>
            </a:r>
            <a:r>
              <a:rPr lang="de-DE" altLang="de-DE" b="1" dirty="0" err="1"/>
              <a:t>structural</a:t>
            </a:r>
            <a:r>
              <a:rPr lang="de-DE" altLang="de-DE" b="1" dirty="0"/>
              <a:t> </a:t>
            </a:r>
            <a:r>
              <a:rPr lang="de-DE" altLang="de-DE" b="1" dirty="0" err="1"/>
              <a:t>equation</a:t>
            </a:r>
            <a:r>
              <a:rPr lang="de-DE" altLang="de-DE" b="1" dirty="0"/>
              <a:t> </a:t>
            </a:r>
            <a:r>
              <a:rPr lang="de-DE" altLang="de-DE" b="1" dirty="0" err="1"/>
              <a:t>model</a:t>
            </a:r>
            <a:r>
              <a:rPr lang="de-DE" altLang="de-DE" b="1" dirty="0"/>
              <a:t> </a:t>
            </a:r>
            <a:r>
              <a:rPr lang="de-DE" altLang="de-DE" dirty="0"/>
              <a:t>(</a:t>
            </a:r>
            <a:r>
              <a:rPr lang="de-DE" altLang="de-DE" dirty="0" err="1"/>
              <a:t>three</a:t>
            </a:r>
            <a:r>
              <a:rPr lang="de-DE" altLang="de-DE" dirty="0"/>
              <a:t> </a:t>
            </a:r>
            <a:r>
              <a:rPr lang="de-DE" altLang="de-DE" dirty="0" err="1"/>
              <a:t>parts</a:t>
            </a:r>
            <a:r>
              <a:rPr lang="de-DE" altLang="de-DE" dirty="0"/>
              <a:t>):</a:t>
            </a:r>
          </a:p>
          <a:p>
            <a:pPr>
              <a:buFontTx/>
              <a:buNone/>
            </a:pPr>
            <a:endParaRPr lang="de-DE" altLang="de-DE" sz="2000" dirty="0"/>
          </a:p>
          <a:p>
            <a:r>
              <a:rPr lang="de-DE" altLang="de-DE" sz="2000" b="1" dirty="0" err="1"/>
              <a:t>Structural</a:t>
            </a:r>
            <a:r>
              <a:rPr lang="de-DE" altLang="de-DE" sz="2000" b="1" dirty="0"/>
              <a:t> </a:t>
            </a:r>
            <a:r>
              <a:rPr lang="de-DE" altLang="de-DE" sz="2000" b="1" dirty="0" err="1"/>
              <a:t>model</a:t>
            </a:r>
            <a:r>
              <a:rPr lang="de-DE" altLang="de-DE" sz="2000" dirty="0"/>
              <a:t>: </a:t>
            </a:r>
            <a:br>
              <a:rPr lang="de-DE" altLang="de-DE" sz="2000" dirty="0"/>
            </a:br>
            <a:r>
              <a:rPr lang="de-DE" altLang="de-DE" sz="2000" dirty="0"/>
              <a:t>… </a:t>
            </a:r>
            <a:r>
              <a:rPr lang="de-DE" altLang="de-DE" sz="2000" dirty="0" err="1"/>
              <a:t>includes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theoretially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assumed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relationships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between</a:t>
            </a:r>
            <a:r>
              <a:rPr lang="de-DE" altLang="de-DE" sz="2000" dirty="0"/>
              <a:t> latent variables</a:t>
            </a:r>
            <a:br>
              <a:rPr lang="de-DE" altLang="de-DE" sz="2000" dirty="0"/>
            </a:br>
            <a:r>
              <a:rPr lang="de-DE" altLang="de-DE" sz="2000" dirty="0">
                <a:cs typeface="Arial" panose="020B0604020202020204" pitchFamily="34" charset="0"/>
              </a:rPr>
              <a:t>→ </a:t>
            </a:r>
            <a:r>
              <a:rPr lang="de-DE" altLang="de-DE" sz="2000" dirty="0"/>
              <a:t>Regression </a:t>
            </a:r>
            <a:r>
              <a:rPr lang="de-DE" altLang="de-DE" sz="2000" dirty="0" err="1"/>
              <a:t>analysis</a:t>
            </a:r>
            <a:r>
              <a:rPr lang="de-DE" altLang="de-DE" sz="2000" dirty="0"/>
              <a:t> / Path </a:t>
            </a:r>
            <a:r>
              <a:rPr lang="de-DE" altLang="de-DE" sz="2000" dirty="0" err="1"/>
              <a:t>analysis</a:t>
            </a:r>
            <a:endParaRPr lang="de-DE" altLang="de-DE" sz="2000" dirty="0"/>
          </a:p>
          <a:p>
            <a:endParaRPr lang="de-DE" altLang="de-DE" sz="2000" dirty="0"/>
          </a:p>
          <a:p>
            <a:r>
              <a:rPr lang="de-DE" altLang="de-DE" sz="2000" b="1" dirty="0"/>
              <a:t>Models </a:t>
            </a:r>
            <a:r>
              <a:rPr lang="de-DE" altLang="de-DE" sz="2000" b="1" dirty="0" err="1"/>
              <a:t>of</a:t>
            </a:r>
            <a:r>
              <a:rPr lang="de-DE" altLang="de-DE" sz="2000" b="1" dirty="0"/>
              <a:t> </a:t>
            </a:r>
            <a:r>
              <a:rPr lang="de-DE" altLang="de-DE" sz="2000" b="1" dirty="0" err="1"/>
              <a:t>measurement</a:t>
            </a:r>
            <a:r>
              <a:rPr lang="de-DE" altLang="de-DE" sz="2000" b="1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latenten variables: </a:t>
            </a:r>
          </a:p>
          <a:p>
            <a:pPr lvl="1"/>
            <a:r>
              <a:rPr lang="de-DE" altLang="de-DE" sz="2000" dirty="0" err="1"/>
              <a:t>includes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indicators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originating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from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operationalization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constructs</a:t>
            </a:r>
            <a:endParaRPr lang="de-DE" altLang="de-DE" sz="2000" dirty="0"/>
          </a:p>
          <a:p>
            <a:pPr lvl="1"/>
            <a:r>
              <a:rPr lang="de-DE" altLang="de-DE" sz="2000" dirty="0" err="1"/>
              <a:t>is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specified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according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to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assumed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relationships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between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indicators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and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latent variables</a:t>
            </a:r>
          </a:p>
          <a:p>
            <a:pPr>
              <a:buFontTx/>
              <a:buNone/>
            </a:pPr>
            <a:r>
              <a:rPr lang="de-DE" altLang="de-DE" sz="2000" dirty="0"/>
              <a:t>    	</a:t>
            </a:r>
            <a:r>
              <a:rPr lang="de-DE" altLang="de-DE" sz="2000" dirty="0">
                <a:cs typeface="Arial" panose="020B0604020202020204" pitchFamily="34" charset="0"/>
              </a:rPr>
              <a:t>→ </a:t>
            </a:r>
            <a:r>
              <a:rPr lang="de-DE" altLang="de-DE" sz="2000" dirty="0" err="1"/>
              <a:t>Confirmatory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factor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analysis</a:t>
            </a:r>
            <a:endParaRPr lang="de-DE" altLang="de-DE" sz="2000" dirty="0"/>
          </a:p>
        </p:txBody>
      </p:sp>
    </p:spTree>
    <p:extLst>
      <p:ext uri="{BB962C8B-B14F-4D97-AF65-F5344CB8AC3E}">
        <p14:creationId xmlns:p14="http://schemas.microsoft.com/office/powerpoint/2010/main" val="3972741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  <a:solidFill>
            <a:srgbClr val="00B050"/>
          </a:solidFill>
        </p:spPr>
        <p:txBody>
          <a:bodyPr>
            <a:noAutofit/>
          </a:bodyPr>
          <a:lstStyle/>
          <a:p>
            <a:pPr algn="ctr"/>
            <a:r>
              <a:rPr lang="de-DE" altLang="de-DE" dirty="0"/>
              <a:t>2. Path </a:t>
            </a:r>
            <a:r>
              <a:rPr lang="de-DE" altLang="de-DE" dirty="0" err="1"/>
              <a:t>diagram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specification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18557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de-DE" b="1" dirty="0"/>
              <a:t>Components </a:t>
            </a:r>
            <a:r>
              <a:rPr lang="de-DE" altLang="de-DE" b="1" dirty="0" err="1"/>
              <a:t>of</a:t>
            </a:r>
            <a:r>
              <a:rPr lang="de-DE" altLang="de-DE" b="1" dirty="0"/>
              <a:t> a </a:t>
            </a:r>
            <a:r>
              <a:rPr lang="de-DE" altLang="de-DE" b="1" dirty="0" err="1"/>
              <a:t>complete</a:t>
            </a:r>
            <a:r>
              <a:rPr lang="de-DE" altLang="de-DE" b="1" dirty="0"/>
              <a:t> </a:t>
            </a:r>
            <a:r>
              <a:rPr lang="de-DE" altLang="de-DE" b="1" dirty="0" err="1"/>
              <a:t>structural</a:t>
            </a:r>
            <a:r>
              <a:rPr lang="de-DE" altLang="de-DE" b="1" dirty="0"/>
              <a:t> </a:t>
            </a:r>
            <a:r>
              <a:rPr lang="de-DE" altLang="de-DE" b="1" dirty="0" err="1"/>
              <a:t>equation</a:t>
            </a:r>
            <a:r>
              <a:rPr lang="de-DE" altLang="de-DE" b="1" dirty="0"/>
              <a:t> </a:t>
            </a:r>
            <a:r>
              <a:rPr lang="de-DE" altLang="de-DE" b="1" dirty="0" err="1"/>
              <a:t>model</a:t>
            </a:r>
            <a:r>
              <a:rPr lang="de-DE" altLang="de-DE" b="1" dirty="0"/>
              <a:t> (</a:t>
            </a:r>
            <a:r>
              <a:rPr lang="de-DE" altLang="de-DE" b="1" dirty="0" err="1"/>
              <a:t>three</a:t>
            </a:r>
            <a:r>
              <a:rPr lang="de-DE" altLang="de-DE" b="1" dirty="0"/>
              <a:t> </a:t>
            </a:r>
            <a:r>
              <a:rPr lang="de-DE" altLang="de-DE" b="1" dirty="0" err="1"/>
              <a:t>parts</a:t>
            </a:r>
            <a:r>
              <a:rPr lang="de-DE" altLang="de-DE" b="1" dirty="0"/>
              <a:t>):</a:t>
            </a:r>
          </a:p>
          <a:p>
            <a:pPr>
              <a:buFontTx/>
              <a:buNone/>
            </a:pPr>
            <a:endParaRPr lang="de-DE" altLang="de-DE" sz="2000" dirty="0"/>
          </a:p>
          <a:p>
            <a:r>
              <a:rPr lang="de-DE" altLang="de-DE" sz="2000" b="1" dirty="0" err="1"/>
              <a:t>Structural</a:t>
            </a:r>
            <a:r>
              <a:rPr lang="de-DE" altLang="de-DE" sz="2000" b="1" dirty="0"/>
              <a:t> </a:t>
            </a:r>
            <a:r>
              <a:rPr lang="de-DE" altLang="de-DE" sz="2000" b="1" dirty="0" err="1"/>
              <a:t>model</a:t>
            </a:r>
            <a:r>
              <a:rPr lang="de-DE" altLang="de-DE" sz="2000" dirty="0"/>
              <a:t>: </a:t>
            </a:r>
            <a:br>
              <a:rPr lang="de-DE" altLang="de-DE" sz="2000" dirty="0"/>
            </a:br>
            <a:r>
              <a:rPr lang="de-DE" altLang="de-DE" sz="2000" dirty="0"/>
              <a:t>… </a:t>
            </a:r>
            <a:r>
              <a:rPr lang="de-DE" altLang="de-DE" sz="2000" dirty="0" err="1"/>
              <a:t>includes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theoretially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assumed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relationships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between</a:t>
            </a:r>
            <a:r>
              <a:rPr lang="de-DE" altLang="de-DE" sz="2000" dirty="0"/>
              <a:t> latent variables</a:t>
            </a:r>
            <a:br>
              <a:rPr lang="de-DE" altLang="de-DE" sz="2000" dirty="0"/>
            </a:br>
            <a:r>
              <a:rPr lang="de-DE" altLang="de-DE" sz="2000" dirty="0">
                <a:cs typeface="Arial" panose="020B0604020202020204" pitchFamily="34" charset="0"/>
              </a:rPr>
              <a:t>→ </a:t>
            </a:r>
            <a:r>
              <a:rPr lang="de-DE" altLang="de-DE" sz="2000" dirty="0"/>
              <a:t>Regression </a:t>
            </a:r>
            <a:r>
              <a:rPr lang="de-DE" altLang="de-DE" sz="2000" dirty="0" err="1"/>
              <a:t>analysis</a:t>
            </a:r>
            <a:r>
              <a:rPr lang="de-DE" altLang="de-DE" sz="2000" dirty="0"/>
              <a:t> / Path </a:t>
            </a:r>
            <a:r>
              <a:rPr lang="de-DE" altLang="de-DE" sz="2000" dirty="0" err="1"/>
              <a:t>analysis</a:t>
            </a:r>
            <a:endParaRPr lang="de-DE" altLang="de-DE" sz="2000" dirty="0"/>
          </a:p>
          <a:p>
            <a:endParaRPr lang="de-DE" altLang="de-DE" sz="2000" dirty="0"/>
          </a:p>
          <a:p>
            <a:r>
              <a:rPr lang="de-DE" altLang="de-DE" sz="2000" b="1" dirty="0"/>
              <a:t>Models </a:t>
            </a:r>
            <a:r>
              <a:rPr lang="de-DE" altLang="de-DE" sz="2000" b="1" dirty="0" err="1"/>
              <a:t>of</a:t>
            </a:r>
            <a:r>
              <a:rPr lang="de-DE" altLang="de-DE" sz="2000" b="1" dirty="0"/>
              <a:t> </a:t>
            </a:r>
            <a:r>
              <a:rPr lang="de-DE" altLang="de-DE" sz="2000" b="1" dirty="0" err="1"/>
              <a:t>measurement</a:t>
            </a:r>
            <a:r>
              <a:rPr lang="de-DE" altLang="de-DE" sz="2000" b="1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latenten variables: </a:t>
            </a:r>
          </a:p>
          <a:p>
            <a:pPr lvl="1"/>
            <a:r>
              <a:rPr lang="de-DE" altLang="de-DE" sz="2000" dirty="0" err="1"/>
              <a:t>one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for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i="1" dirty="0" err="1"/>
              <a:t>endogenous</a:t>
            </a:r>
            <a:r>
              <a:rPr lang="de-DE" altLang="de-DE" sz="2000" i="1" dirty="0"/>
              <a:t> </a:t>
            </a:r>
            <a:r>
              <a:rPr lang="de-DE" altLang="de-DE" sz="2000" i="1" dirty="0" err="1"/>
              <a:t>part</a:t>
            </a:r>
            <a:r>
              <a:rPr lang="de-DE" altLang="de-DE" sz="2000" i="1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complete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structural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equation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model</a:t>
            </a:r>
            <a:endParaRPr lang="de-DE" altLang="de-DE" sz="2000" dirty="0"/>
          </a:p>
          <a:p>
            <a:pPr lvl="1"/>
            <a:r>
              <a:rPr lang="de-DE" altLang="de-DE" sz="2000" dirty="0" err="1"/>
              <a:t>one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for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i="1" dirty="0" err="1"/>
              <a:t>exogenous</a:t>
            </a:r>
            <a:r>
              <a:rPr lang="de-DE" altLang="de-DE" sz="2000" i="1" dirty="0"/>
              <a:t> </a:t>
            </a:r>
            <a:r>
              <a:rPr lang="de-DE" altLang="de-DE" sz="2000" i="1" dirty="0" err="1"/>
              <a:t>part</a:t>
            </a:r>
            <a:r>
              <a:rPr lang="de-DE" altLang="de-DE" sz="2000" i="1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complete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structural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equation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model</a:t>
            </a:r>
            <a:endParaRPr lang="de-DE" altLang="de-DE" sz="2000" dirty="0"/>
          </a:p>
          <a:p>
            <a:pPr>
              <a:buFontTx/>
              <a:buNone/>
            </a:pPr>
            <a:endParaRPr lang="de-DE" altLang="de-DE" sz="2000" dirty="0"/>
          </a:p>
        </p:txBody>
      </p:sp>
    </p:spTree>
    <p:extLst>
      <p:ext uri="{BB962C8B-B14F-4D97-AF65-F5344CB8AC3E}">
        <p14:creationId xmlns:p14="http://schemas.microsoft.com/office/powerpoint/2010/main" val="863639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&gt; </a:t>
            </a:r>
            <a:r>
              <a:rPr lang="de-DE" altLang="de-DE" dirty="0" err="1"/>
              <a:t>Composition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path</a:t>
            </a:r>
            <a:r>
              <a:rPr lang="de-DE" altLang="de-DE" dirty="0"/>
              <a:t> </a:t>
            </a:r>
            <a:r>
              <a:rPr lang="de-DE" altLang="de-DE" dirty="0" err="1"/>
              <a:t>diagram</a:t>
            </a:r>
            <a:r>
              <a:rPr lang="de-DE" altLang="de-DE" dirty="0"/>
              <a:t> (1)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700213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/>
              <a:t>The latent variables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depicted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ellipses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accompanied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by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lower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case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greek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letters</a:t>
            </a:r>
            <a:r>
              <a:rPr lang="de-DE" altLang="de-DE" sz="2400" dirty="0"/>
              <a:t>.</a:t>
            </a:r>
          </a:p>
          <a:p>
            <a:endParaRPr lang="de-DE" altLang="de-DE" sz="2400" dirty="0"/>
          </a:p>
          <a:p>
            <a:r>
              <a:rPr lang="de-DE" altLang="de-DE" sz="2400" dirty="0"/>
              <a:t>                                                                </a:t>
            </a:r>
          </a:p>
          <a:p>
            <a:endParaRPr lang="de-DE" altLang="de-DE" sz="2400" dirty="0"/>
          </a:p>
          <a:p>
            <a:r>
              <a:rPr lang="de-DE" altLang="de-DE" sz="2400" dirty="0"/>
              <a:t>The manifest variables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depicted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rectangles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accompanied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by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lower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case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latin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letters</a:t>
            </a:r>
            <a:r>
              <a:rPr lang="de-DE" altLang="de-DE" sz="2400" dirty="0"/>
              <a:t>.</a:t>
            </a:r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1619250" y="2781300"/>
            <a:ext cx="1800225" cy="863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195513" y="2924175"/>
            <a:ext cx="64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l-GR" altLang="de-DE" dirty="0">
                <a:cs typeface="Arial" panose="020B0604020202020204" pitchFamily="34" charset="0"/>
              </a:rPr>
              <a:t>ξ</a:t>
            </a:r>
            <a:r>
              <a:rPr lang="de-DE" altLang="de-DE" baseline="-25000" dirty="0">
                <a:cs typeface="Arial" panose="020B0604020202020204" pitchFamily="34" charset="0"/>
              </a:rPr>
              <a:t>i</a:t>
            </a:r>
            <a:endParaRPr lang="el-GR" altLang="de-DE" baseline="-25000" dirty="0">
              <a:cs typeface="Arial" panose="020B0604020202020204" pitchFamily="34" charset="0"/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508625" y="2781300"/>
            <a:ext cx="1800225" cy="863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6084888" y="2924175"/>
            <a:ext cx="720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l-GR" altLang="de-DE" dirty="0">
                <a:cs typeface="Arial" panose="020B0604020202020204" pitchFamily="34" charset="0"/>
              </a:rPr>
              <a:t>η</a:t>
            </a:r>
            <a:r>
              <a:rPr lang="de-DE" altLang="de-DE" baseline="-25000" dirty="0">
                <a:cs typeface="Arial" panose="020B0604020202020204" pitchFamily="34" charset="0"/>
              </a:rPr>
              <a:t>i</a:t>
            </a:r>
            <a:endParaRPr lang="el-GR" altLang="de-DE" baseline="-25000" dirty="0">
              <a:cs typeface="Arial" panose="020B0604020202020204" pitchFamily="34" charset="0"/>
            </a:endParaRPr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1668133" y="5229225"/>
            <a:ext cx="1655762" cy="647700"/>
            <a:chOff x="2200" y="3294"/>
            <a:chExt cx="1043" cy="408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i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580063" y="5229225"/>
            <a:ext cx="1655762" cy="647700"/>
            <a:chOff x="2200" y="3294"/>
            <a:chExt cx="1043" cy="408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de-DE">
                  <a:cs typeface="Arial" panose="020B0604020202020204" pitchFamily="34" charset="0"/>
                </a:rPr>
                <a:t>y</a:t>
              </a:r>
              <a:r>
                <a:rPr lang="de-DE" altLang="de-DE" baseline="-25000">
                  <a:cs typeface="Arial" panose="020B0604020202020204" pitchFamily="34" charset="0"/>
                </a:rPr>
                <a:t>i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145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dirty="0" err="1"/>
              <a:t>Directed</a:t>
            </a:r>
            <a:r>
              <a:rPr lang="de-DE" altLang="de-DE" dirty="0"/>
              <a:t> </a:t>
            </a:r>
            <a:r>
              <a:rPr lang="de-DE" altLang="de-DE" dirty="0" err="1"/>
              <a:t>relationships</a:t>
            </a:r>
            <a:r>
              <a:rPr lang="de-DE" altLang="de-DE" dirty="0"/>
              <a:t> </a:t>
            </a:r>
            <a:r>
              <a:rPr lang="de-DE" altLang="de-DE" dirty="0" err="1"/>
              <a:t>are</a:t>
            </a:r>
            <a:r>
              <a:rPr lang="de-DE" altLang="de-DE" dirty="0"/>
              <a:t> </a:t>
            </a:r>
            <a:r>
              <a:rPr lang="de-DE" altLang="de-DE" dirty="0" err="1"/>
              <a:t>depicted</a:t>
            </a:r>
            <a:r>
              <a:rPr lang="de-DE" altLang="de-DE" dirty="0"/>
              <a:t> </a:t>
            </a:r>
            <a:r>
              <a:rPr lang="de-DE" altLang="de-DE" dirty="0" err="1"/>
              <a:t>by</a:t>
            </a:r>
            <a:r>
              <a:rPr lang="de-DE" altLang="de-DE" dirty="0"/>
              <a:t> </a:t>
            </a:r>
            <a:r>
              <a:rPr lang="de-DE" altLang="de-DE" dirty="0" err="1"/>
              <a:t>arrows</a:t>
            </a:r>
            <a:r>
              <a:rPr lang="de-DE" altLang="de-DE" dirty="0"/>
              <a:t>:</a:t>
            </a:r>
          </a:p>
          <a:p>
            <a:pPr marL="0" indent="0">
              <a:buNone/>
            </a:pPr>
            <a:br>
              <a:rPr lang="de-DE" altLang="de-DE" dirty="0"/>
            </a:br>
            <a:r>
              <a:rPr lang="de-DE" altLang="de-DE" dirty="0"/>
              <a:t>   The </a:t>
            </a:r>
            <a:r>
              <a:rPr lang="de-DE" altLang="de-DE" dirty="0" err="1"/>
              <a:t>arrow</a:t>
            </a:r>
            <a:r>
              <a:rPr lang="de-DE" altLang="de-DE" dirty="0"/>
              <a:t> </a:t>
            </a:r>
            <a:r>
              <a:rPr lang="de-DE" altLang="de-DE" dirty="0" err="1"/>
              <a:t>head</a:t>
            </a:r>
            <a:r>
              <a:rPr lang="de-DE" altLang="de-DE" dirty="0"/>
              <a:t> </a:t>
            </a:r>
            <a:r>
              <a:rPr lang="de-DE" altLang="de-DE" dirty="0" err="1"/>
              <a:t>points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variable </a:t>
            </a:r>
            <a:r>
              <a:rPr lang="de-DE" altLang="de-DE" dirty="0" err="1"/>
              <a:t>that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</a:p>
          <a:p>
            <a:pPr marL="0" indent="0">
              <a:buNone/>
            </a:pPr>
            <a:r>
              <a:rPr lang="de-DE" altLang="de-DE" dirty="0"/>
              <a:t>   </a:t>
            </a:r>
            <a:r>
              <a:rPr lang="de-DE" altLang="de-DE" dirty="0" err="1"/>
              <a:t>influenced</a:t>
            </a:r>
            <a:r>
              <a:rPr lang="de-DE" altLang="de-DE" dirty="0"/>
              <a:t>.</a:t>
            </a:r>
          </a:p>
          <a:p>
            <a:pPr marL="0" indent="0">
              <a:buNone/>
            </a:pPr>
            <a:endParaRPr lang="de-DE" altLang="de-DE" dirty="0"/>
          </a:p>
          <a:p>
            <a:r>
              <a:rPr lang="de-DE" altLang="de-DE" dirty="0"/>
              <a:t>Non-directed relationships are depicted by bended double-headed arrows: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427538" y="2698500"/>
            <a:ext cx="1219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21199532">
            <a:off x="4310910" y="5256595"/>
            <a:ext cx="1225550" cy="298450"/>
          </a:xfrm>
          <a:custGeom>
            <a:avLst/>
            <a:gdLst>
              <a:gd name="T0" fmla="*/ 0 w 772"/>
              <a:gd name="T1" fmla="*/ 360383138 h 188"/>
              <a:gd name="T2" fmla="*/ 1030743113 w 772"/>
              <a:gd name="T3" fmla="*/ 17640300 h 188"/>
              <a:gd name="T4" fmla="*/ 1945560625 w 772"/>
              <a:gd name="T5" fmla="*/ 473789375 h 188"/>
              <a:gd name="T6" fmla="*/ 0 60000 65536"/>
              <a:gd name="T7" fmla="*/ 0 60000 65536"/>
              <a:gd name="T8" fmla="*/ 0 60000 65536"/>
              <a:gd name="T9" fmla="*/ 0 w 772"/>
              <a:gd name="T10" fmla="*/ 0 h 188"/>
              <a:gd name="T11" fmla="*/ 772 w 772"/>
              <a:gd name="T12" fmla="*/ 188 h 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72" h="188">
                <a:moveTo>
                  <a:pt x="0" y="143"/>
                </a:moveTo>
                <a:cubicBezTo>
                  <a:pt x="140" y="71"/>
                  <a:pt x="280" y="0"/>
                  <a:pt x="409" y="7"/>
                </a:cubicBezTo>
                <a:cubicBezTo>
                  <a:pt x="538" y="14"/>
                  <a:pt x="655" y="101"/>
                  <a:pt x="772" y="188"/>
                </a:cubicBezTo>
              </a:path>
            </a:pathLst>
          </a:custGeom>
          <a:noFill/>
          <a:ln w="476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557213"/>
            <a:ext cx="82296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&gt; </a:t>
            </a:r>
            <a:r>
              <a:rPr lang="de-DE" altLang="de-DE" dirty="0" err="1"/>
              <a:t>Composition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path</a:t>
            </a:r>
            <a:r>
              <a:rPr lang="de-DE" altLang="de-DE" dirty="0"/>
              <a:t> </a:t>
            </a:r>
            <a:r>
              <a:rPr lang="de-DE" altLang="de-DE" dirty="0" err="1"/>
              <a:t>diagram</a:t>
            </a:r>
            <a:r>
              <a:rPr lang="de-DE" altLang="de-DE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532212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&gt;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de-DE" dirty="0"/>
              <a:t>Illustration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relationships</a:t>
            </a:r>
            <a:r>
              <a:rPr lang="de-DE" altLang="de-DE" dirty="0"/>
              <a:t> </a:t>
            </a:r>
            <a:r>
              <a:rPr lang="de-DE" altLang="de-DE" dirty="0" err="1"/>
              <a:t>between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latent variables:</a:t>
            </a:r>
          </a:p>
          <a:p>
            <a:pPr>
              <a:buFontTx/>
              <a:buNone/>
            </a:pPr>
            <a:r>
              <a:rPr lang="de-DE" altLang="de-DE" dirty="0"/>
              <a:t>        </a:t>
            </a:r>
            <a:r>
              <a:rPr lang="de-DE" altLang="de-DE" dirty="0" err="1"/>
              <a:t>exogenous</a:t>
            </a:r>
            <a:r>
              <a:rPr lang="de-DE" altLang="de-DE" dirty="0"/>
              <a:t>              </a:t>
            </a:r>
            <a:r>
              <a:rPr lang="de-DE" altLang="de-DE" dirty="0" err="1"/>
              <a:t>endogenous</a:t>
            </a:r>
            <a:endParaRPr lang="de-DE" altLang="de-DE" dirty="0"/>
          </a:p>
          <a:p>
            <a:pPr>
              <a:buFontTx/>
              <a:buNone/>
            </a:pPr>
            <a:r>
              <a:rPr lang="de-DE" altLang="de-DE" dirty="0"/>
              <a:t>                                   </a:t>
            </a:r>
            <a:r>
              <a:rPr lang="el-GR" altLang="de-DE" dirty="0">
                <a:cs typeface="Arial" panose="020B0604020202020204" pitchFamily="34" charset="0"/>
              </a:rPr>
              <a:t>γ</a:t>
            </a:r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r>
              <a:rPr lang="de-DE" altLang="de-DE" dirty="0">
                <a:cs typeface="Arial" panose="020B0604020202020204" pitchFamily="34" charset="0"/>
              </a:rPr>
              <a:t>  </a:t>
            </a:r>
          </a:p>
          <a:p>
            <a:pPr>
              <a:buFontTx/>
              <a:buNone/>
            </a:pPr>
            <a:r>
              <a:rPr lang="de-DE" altLang="de-DE" dirty="0">
                <a:cs typeface="Arial" panose="020B0604020202020204" pitchFamily="34" charset="0"/>
              </a:rPr>
              <a:t>              </a:t>
            </a:r>
            <a:r>
              <a:rPr lang="el-GR" altLang="de-DE" dirty="0">
                <a:cs typeface="Arial" panose="020B0604020202020204" pitchFamily="34" charset="0"/>
              </a:rPr>
              <a:t>ξ</a:t>
            </a:r>
            <a:r>
              <a:rPr lang="de-DE" altLang="de-DE" dirty="0">
                <a:cs typeface="Arial" panose="020B0604020202020204" pitchFamily="34" charset="0"/>
              </a:rPr>
              <a:t> = „</a:t>
            </a:r>
            <a:r>
              <a:rPr lang="de-DE" altLang="de-DE" dirty="0" err="1">
                <a:cs typeface="Arial" panose="020B0604020202020204" pitchFamily="34" charset="0"/>
              </a:rPr>
              <a:t>ksi</a:t>
            </a:r>
            <a:r>
              <a:rPr lang="de-DE" altLang="de-DE" dirty="0">
                <a:cs typeface="Arial" panose="020B0604020202020204" pitchFamily="34" charset="0"/>
              </a:rPr>
              <a:t>“             </a:t>
            </a:r>
            <a:r>
              <a:rPr lang="el-GR" altLang="de-DE" dirty="0">
                <a:cs typeface="Arial" panose="020B0604020202020204" pitchFamily="34" charset="0"/>
              </a:rPr>
              <a:t>η</a:t>
            </a:r>
            <a:r>
              <a:rPr lang="de-DE" altLang="de-DE" dirty="0">
                <a:cs typeface="Arial" panose="020B0604020202020204" pitchFamily="34" charset="0"/>
              </a:rPr>
              <a:t> = „</a:t>
            </a:r>
            <a:r>
              <a:rPr lang="de-DE" altLang="de-DE" dirty="0" err="1">
                <a:cs typeface="Arial" panose="020B0604020202020204" pitchFamily="34" charset="0"/>
              </a:rPr>
              <a:t>eta</a:t>
            </a:r>
            <a:r>
              <a:rPr lang="de-DE" altLang="de-DE" dirty="0">
                <a:cs typeface="Arial" panose="020B0604020202020204" pitchFamily="34" charset="0"/>
              </a:rPr>
              <a:t>“</a:t>
            </a:r>
          </a:p>
          <a:p>
            <a:pPr>
              <a:buFontTx/>
              <a:buNone/>
            </a:pPr>
            <a:r>
              <a:rPr lang="de-DE" altLang="de-DE" dirty="0">
                <a:cs typeface="Arial" panose="020B0604020202020204" pitchFamily="34" charset="0"/>
              </a:rPr>
              <a:t>                            </a:t>
            </a:r>
            <a:r>
              <a:rPr lang="el-GR" altLang="de-DE" dirty="0">
                <a:cs typeface="Arial" panose="020B0604020202020204" pitchFamily="34" charset="0"/>
              </a:rPr>
              <a:t>γ</a:t>
            </a:r>
            <a:r>
              <a:rPr lang="de-DE" altLang="de-DE" dirty="0">
                <a:cs typeface="Arial" panose="020B0604020202020204" pitchFamily="34" charset="0"/>
              </a:rPr>
              <a:t> = „</a:t>
            </a:r>
            <a:r>
              <a:rPr lang="de-DE" altLang="de-DE" dirty="0" err="1">
                <a:cs typeface="Arial" panose="020B0604020202020204" pitchFamily="34" charset="0"/>
              </a:rPr>
              <a:t>gamma</a:t>
            </a:r>
            <a:r>
              <a:rPr lang="de-DE" altLang="de-DE" dirty="0">
                <a:cs typeface="Arial" panose="020B0604020202020204" pitchFamily="34" charset="0"/>
              </a:rPr>
              <a:t>“</a:t>
            </a:r>
            <a:endParaRPr lang="el-GR" altLang="de-DE" dirty="0">
              <a:cs typeface="Arial" panose="020B0604020202020204" pitchFamily="34" charset="0"/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32552" y="3580040"/>
            <a:ext cx="1800225" cy="863600"/>
            <a:chOff x="2109" y="1752"/>
            <a:chExt cx="1134" cy="544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>
                  <a:cs typeface="Arial" panose="020B0604020202020204" pitchFamily="34" charset="0"/>
                </a:rPr>
                <a:t>ξ</a:t>
              </a:r>
              <a:r>
                <a:rPr lang="de-DE" altLang="de-DE" baseline="-25000">
                  <a:cs typeface="Arial" panose="020B0604020202020204" pitchFamily="34" charset="0"/>
                </a:rPr>
                <a:t>i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4016570" y="3580040"/>
            <a:ext cx="1800225" cy="863600"/>
            <a:chOff x="3152" y="2341"/>
            <a:chExt cx="1134" cy="544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152" y="2341"/>
              <a:ext cx="1134" cy="544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515" y="2387"/>
              <a:ext cx="45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/>
                <a:t>η</a:t>
              </a:r>
              <a:r>
                <a:rPr lang="de-DE" altLang="de-DE" baseline="-25000">
                  <a:cs typeface="Arial" panose="020B0604020202020204" pitchFamily="34" charset="0"/>
                </a:rPr>
                <a:t>i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932782" y="4021157"/>
            <a:ext cx="1047692" cy="1271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6877050" y="3143250"/>
            <a:ext cx="2552700" cy="64633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Parameter (variable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estimation</a:t>
            </a:r>
            <a:r>
              <a:rPr lang="de-DE" dirty="0"/>
              <a:t>)</a:t>
            </a:r>
            <a:endParaRPr lang="en-US" dirty="0"/>
          </a:p>
        </p:txBody>
      </p:sp>
      <p:cxnSp>
        <p:nvCxnSpPr>
          <p:cNvPr id="13" name="Gerade Verbindung 12"/>
          <p:cNvCxnSpPr/>
          <p:nvPr/>
        </p:nvCxnSpPr>
        <p:spPr>
          <a:xfrm flipH="1">
            <a:off x="3667125" y="3466415"/>
            <a:ext cx="3209925" cy="186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7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&gt;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de-DE" dirty="0"/>
              <a:t>Illustration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relationships</a:t>
            </a:r>
            <a:r>
              <a:rPr lang="de-DE" altLang="de-DE" dirty="0"/>
              <a:t> </a:t>
            </a:r>
            <a:r>
              <a:rPr lang="de-DE" altLang="de-DE" dirty="0" err="1"/>
              <a:t>between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latent variables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 (H1):</a:t>
            </a:r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r>
              <a:rPr lang="de-DE" altLang="de-DE" dirty="0"/>
              <a:t>        </a:t>
            </a:r>
            <a:r>
              <a:rPr lang="de-DE" altLang="de-DE" dirty="0" err="1">
                <a:solidFill>
                  <a:srgbClr val="FF0000"/>
                </a:solidFill>
              </a:rPr>
              <a:t>Conscientiousness</a:t>
            </a:r>
            <a:r>
              <a:rPr lang="de-DE" altLang="de-DE" dirty="0">
                <a:solidFill>
                  <a:srgbClr val="FF0000"/>
                </a:solidFill>
              </a:rPr>
              <a:t>              Professional </a:t>
            </a:r>
            <a:r>
              <a:rPr lang="de-DE" altLang="de-DE" dirty="0" err="1">
                <a:solidFill>
                  <a:srgbClr val="FF0000"/>
                </a:solidFill>
              </a:rPr>
              <a:t>success</a:t>
            </a:r>
            <a:endParaRPr lang="de-DE" altLang="de-DE" dirty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de-DE" altLang="de-DE" dirty="0"/>
              <a:t>                                              </a:t>
            </a:r>
            <a:endParaRPr lang="el-GR" altLang="de-DE" dirty="0">
              <a:cs typeface="Arial" panose="020B0604020202020204" pitchFamily="34" charset="0"/>
            </a:endParaRPr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r>
              <a:rPr lang="de-DE" altLang="de-DE" dirty="0">
                <a:cs typeface="Arial" panose="020B0604020202020204" pitchFamily="34" charset="0"/>
              </a:rPr>
              <a:t>  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132552" y="3580040"/>
            <a:ext cx="1800225" cy="863600"/>
            <a:chOff x="2109" y="1752"/>
            <a:chExt cx="1134" cy="544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>
                  <a:cs typeface="Arial" panose="020B0604020202020204" pitchFamily="34" charset="0"/>
                </a:rPr>
                <a:t>ξ</a:t>
              </a:r>
              <a:r>
                <a:rPr lang="de-DE" altLang="de-DE" baseline="-25000">
                  <a:cs typeface="Arial" panose="020B0604020202020204" pitchFamily="34" charset="0"/>
                </a:rPr>
                <a:t>i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664954" y="3580040"/>
            <a:ext cx="1800225" cy="863600"/>
            <a:chOff x="3152" y="2341"/>
            <a:chExt cx="1134" cy="544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152" y="2341"/>
              <a:ext cx="1134" cy="544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515" y="2387"/>
              <a:ext cx="45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/>
                <a:t>η</a:t>
              </a:r>
              <a:r>
                <a:rPr lang="de-DE" altLang="de-DE" baseline="-25000">
                  <a:cs typeface="Arial" panose="020B0604020202020204" pitchFamily="34" charset="0"/>
                </a:rPr>
                <a:t>i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932782" y="4027514"/>
            <a:ext cx="2732172" cy="635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78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0.Introductory remarks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5013" y="1998663"/>
            <a:ext cx="8380412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sz="2400" b="1" dirty="0"/>
              <a:t>This </a:t>
            </a:r>
            <a:r>
              <a:rPr lang="de-DE" altLang="de-DE" sz="2400" b="1" dirty="0" err="1"/>
              <a:t>course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unit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is</a:t>
            </a:r>
            <a:r>
              <a:rPr lang="de-DE" altLang="de-DE" sz="2400" b="1" dirty="0"/>
              <a:t> on </a:t>
            </a:r>
            <a:r>
              <a:rPr lang="de-DE" altLang="de-DE" sz="2400" b="1" dirty="0" err="1"/>
              <a:t>the</a:t>
            </a:r>
            <a:r>
              <a:rPr lang="de-DE" altLang="de-DE" sz="2400" b="1" dirty="0"/>
              <a:t> </a:t>
            </a:r>
            <a:r>
              <a:rPr lang="de-DE" altLang="de-DE" sz="2400" b="1" i="1" dirty="0"/>
              <a:t>formal </a:t>
            </a:r>
            <a:r>
              <a:rPr lang="de-DE" altLang="de-DE" sz="2400" b="1" i="1" dirty="0" err="1"/>
              <a:t>foundation</a:t>
            </a:r>
            <a:r>
              <a:rPr lang="de-DE" altLang="de-DE" sz="2400" b="1" i="1" dirty="0"/>
              <a:t> </a:t>
            </a:r>
            <a:r>
              <a:rPr lang="de-DE" altLang="de-DE" sz="2400" b="1" dirty="0" err="1"/>
              <a:t>of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structural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equation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modeling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and</a:t>
            </a:r>
            <a:r>
              <a:rPr lang="de-DE" altLang="de-DE" sz="2400" b="1" dirty="0"/>
              <a:t> on </a:t>
            </a:r>
            <a:r>
              <a:rPr lang="de-DE" altLang="de-DE" sz="2400" b="1" dirty="0" err="1"/>
              <a:t>the</a:t>
            </a:r>
            <a:r>
              <a:rPr lang="de-DE" altLang="de-DE" sz="2400" b="1" dirty="0"/>
              <a:t> </a:t>
            </a:r>
            <a:r>
              <a:rPr lang="de-DE" altLang="de-DE" sz="2400" b="1" i="1" dirty="0" err="1"/>
              <a:t>preparation</a:t>
            </a:r>
            <a:r>
              <a:rPr lang="de-DE" altLang="de-DE" sz="2400" b="1" i="1" dirty="0"/>
              <a:t> </a:t>
            </a:r>
            <a:r>
              <a:rPr lang="de-DE" altLang="de-DE" sz="2400" b="1" i="1" dirty="0" err="1"/>
              <a:t>for</a:t>
            </a:r>
            <a:r>
              <a:rPr lang="de-DE" altLang="de-DE" sz="2400" b="1" i="1" dirty="0"/>
              <a:t> </a:t>
            </a:r>
            <a:r>
              <a:rPr lang="de-DE" altLang="de-DE" sz="2400" b="1" i="1" dirty="0" err="1"/>
              <a:t>the</a:t>
            </a:r>
            <a:r>
              <a:rPr lang="de-DE" altLang="de-DE" sz="2400" b="1" i="1" dirty="0"/>
              <a:t> </a:t>
            </a:r>
            <a:r>
              <a:rPr lang="de-DE" altLang="de-DE" sz="2400" b="1" i="1" dirty="0" err="1"/>
              <a:t>statistical</a:t>
            </a:r>
            <a:r>
              <a:rPr lang="de-DE" altLang="de-DE" sz="2400" b="1" i="1" dirty="0"/>
              <a:t> </a:t>
            </a:r>
            <a:r>
              <a:rPr lang="de-DE" altLang="de-DE" sz="2400" b="1" i="1" dirty="0" err="1"/>
              <a:t>investigation</a:t>
            </a:r>
            <a:endParaRPr lang="de-DE" altLang="de-DE" sz="2400" b="1" i="1" dirty="0"/>
          </a:p>
          <a:p>
            <a:pPr marL="0" indent="0">
              <a:buNone/>
            </a:pPr>
            <a:endParaRPr lang="de-DE" altLang="de-DE" sz="2400" b="1" dirty="0"/>
          </a:p>
          <a:p>
            <a:pPr>
              <a:buFontTx/>
              <a:buChar char="-"/>
            </a:pPr>
            <a:r>
              <a:rPr lang="de-DE" altLang="de-DE" sz="2400" b="1" dirty="0" err="1"/>
              <a:t>it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reaches</a:t>
            </a:r>
            <a:r>
              <a:rPr lang="de-DE" altLang="de-DE" sz="2400" b="1" dirty="0"/>
              <a:t> out </a:t>
            </a:r>
            <a:r>
              <a:rPr lang="de-DE" altLang="de-DE" sz="2400" b="1" dirty="0" err="1"/>
              <a:t>to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the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first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stage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of</a:t>
            </a:r>
            <a:r>
              <a:rPr lang="de-DE" altLang="de-DE" sz="2400" b="1" dirty="0"/>
              <a:t> an </a:t>
            </a:r>
            <a:r>
              <a:rPr lang="de-DE" altLang="de-DE" sz="2400" b="1" dirty="0" err="1"/>
              <a:t>investigation</a:t>
            </a:r>
            <a:endParaRPr lang="de-DE" altLang="de-DE" sz="2400" b="1" dirty="0"/>
          </a:p>
          <a:p>
            <a:pPr>
              <a:buFontTx/>
              <a:buChar char="-"/>
            </a:pPr>
            <a:r>
              <a:rPr lang="de-DE" altLang="de-DE" sz="2400" b="1" dirty="0" err="1"/>
              <a:t>it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assures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that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the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statistical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investigation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is</a:t>
            </a:r>
            <a:r>
              <a:rPr lang="de-DE" altLang="de-DE" sz="2400" b="1" dirty="0"/>
              <a:t> in </a:t>
            </a:r>
            <a:r>
              <a:rPr lang="de-DE" altLang="de-DE" sz="2400" b="1" dirty="0" err="1"/>
              <a:t>line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with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the</a:t>
            </a:r>
            <a:r>
              <a:rPr lang="de-DE" altLang="de-DE" sz="2400" b="1" dirty="0"/>
              <a:t> plan </a:t>
            </a:r>
            <a:r>
              <a:rPr lang="de-DE" altLang="de-DE" sz="2400" b="1" dirty="0" err="1"/>
              <a:t>that</a:t>
            </a:r>
            <a:r>
              <a:rPr lang="de-DE" altLang="de-DE" sz="2400" b="1" dirty="0"/>
              <a:t> so </a:t>
            </a:r>
            <a:r>
              <a:rPr lang="de-DE" altLang="de-DE" sz="2400" b="1" dirty="0" err="1"/>
              <a:t>far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guided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the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research</a:t>
            </a:r>
            <a:endParaRPr lang="de-DE" altLang="de-DE" sz="2400" b="1" dirty="0"/>
          </a:p>
          <a:p>
            <a:pPr>
              <a:buFontTx/>
              <a:buChar char="-"/>
            </a:pPr>
            <a:endParaRPr lang="de-DE" altLang="de-DE" sz="2400" b="1" dirty="0"/>
          </a:p>
          <a:p>
            <a:pPr marL="0" indent="0">
              <a:buNone/>
            </a:pPr>
            <a:endParaRPr lang="de-DE" altLang="de-DE" sz="2400" b="1" dirty="0"/>
          </a:p>
          <a:p>
            <a:pPr>
              <a:buFontTx/>
              <a:buChar char="-"/>
            </a:pPr>
            <a:endParaRPr lang="de-DE" altLang="de-DE" sz="2400" b="1" dirty="0"/>
          </a:p>
          <a:p>
            <a:pPr>
              <a:buNone/>
            </a:pPr>
            <a:endParaRPr lang="de-DE" altLang="de-DE" sz="2400" dirty="0"/>
          </a:p>
          <a:p>
            <a:endParaRPr lang="de-DE" altLang="de-DE" sz="2400" dirty="0"/>
          </a:p>
          <a:p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2388512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&gt;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de-DE" dirty="0"/>
              <a:t>Illustration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relationships</a:t>
            </a:r>
            <a:r>
              <a:rPr lang="de-DE" altLang="de-DE" dirty="0"/>
              <a:t> </a:t>
            </a:r>
            <a:r>
              <a:rPr lang="de-DE" altLang="de-DE" dirty="0" err="1"/>
              <a:t>between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latent variables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 (H1):</a:t>
            </a:r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endParaRPr lang="de-DE" altLang="de-DE" dirty="0"/>
          </a:p>
          <a:p>
            <a:pPr>
              <a:buFontTx/>
              <a:buNone/>
            </a:pPr>
            <a:r>
              <a:rPr lang="de-DE" altLang="de-DE" dirty="0"/>
              <a:t>        </a:t>
            </a:r>
          </a:p>
          <a:p>
            <a:pPr>
              <a:buFontTx/>
              <a:buNone/>
            </a:pPr>
            <a:r>
              <a:rPr lang="de-DE" altLang="de-DE" dirty="0">
                <a:cs typeface="Arial" panose="020B0604020202020204" pitchFamily="34" charset="0"/>
              </a:rPr>
              <a:t>  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057941" y="3580040"/>
            <a:ext cx="1943101" cy="863600"/>
            <a:chOff x="2062" y="1752"/>
            <a:chExt cx="1224" cy="544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062" y="1870"/>
              <a:ext cx="122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600" dirty="0" err="1">
                  <a:cs typeface="Arial" panose="020B0604020202020204" pitchFamily="34" charset="0"/>
                </a:rPr>
                <a:t>Conscientiousness</a:t>
              </a:r>
              <a:r>
                <a:rPr lang="de-DE" altLang="de-DE" sz="1600" dirty="0">
                  <a:cs typeface="Arial" panose="020B0604020202020204" pitchFamily="34" charset="0"/>
                </a:rPr>
                <a:t>(</a:t>
              </a:r>
              <a:r>
                <a:rPr lang="el-GR" altLang="de-DE" sz="1600" dirty="0">
                  <a:cs typeface="Arial" panose="020B0604020202020204" pitchFamily="34" charset="0"/>
                </a:rPr>
                <a:t>ξ</a:t>
              </a:r>
              <a:r>
                <a:rPr lang="de-DE" altLang="de-DE" sz="1600" baseline="-25000" dirty="0">
                  <a:cs typeface="Arial" panose="020B0604020202020204" pitchFamily="34" charset="0"/>
                </a:rPr>
                <a:t>i</a:t>
              </a:r>
              <a:r>
                <a:rPr lang="de-DE" altLang="de-DE" sz="1600" dirty="0">
                  <a:cs typeface="Arial" panose="020B0604020202020204" pitchFamily="34" charset="0"/>
                </a:rPr>
                <a:t>)</a:t>
              </a:r>
              <a:endParaRPr lang="el-GR" altLang="de-DE" sz="1600" dirty="0">
                <a:cs typeface="Arial" panose="020B0604020202020204" pitchFamily="34" charset="0"/>
              </a:endParaRP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5664954" y="3580040"/>
            <a:ext cx="1800225" cy="863600"/>
            <a:chOff x="3152" y="2341"/>
            <a:chExt cx="1134" cy="544"/>
          </a:xfrm>
        </p:grpSpPr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152" y="2341"/>
              <a:ext cx="1134" cy="544"/>
            </a:xfrm>
            <a:prstGeom prst="ellipse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3152" y="2435"/>
              <a:ext cx="113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1600" dirty="0"/>
                <a:t>Professional </a:t>
              </a:r>
              <a:r>
                <a:rPr lang="de-DE" altLang="de-DE" sz="1600" dirty="0" err="1"/>
                <a:t>success</a:t>
              </a:r>
              <a:r>
                <a:rPr lang="de-DE" altLang="de-DE" sz="1600" dirty="0"/>
                <a:t> (</a:t>
              </a:r>
              <a:r>
                <a:rPr lang="de-DE" altLang="de-DE" sz="1600" dirty="0" err="1"/>
                <a:t>η</a:t>
              </a:r>
              <a:r>
                <a:rPr lang="de-DE" altLang="de-DE" sz="1600" baseline="-25000" dirty="0" err="1">
                  <a:cs typeface="Arial" panose="020B0604020202020204" pitchFamily="34" charset="0"/>
                </a:rPr>
                <a:t>i</a:t>
              </a:r>
              <a:r>
                <a:rPr lang="de-DE" altLang="de-DE" sz="1600" dirty="0">
                  <a:cs typeface="Arial" panose="020B0604020202020204" pitchFamily="34" charset="0"/>
                </a:rPr>
                <a:t>)</a:t>
              </a:r>
              <a:endParaRPr lang="el-GR" altLang="de-DE" sz="1600" dirty="0">
                <a:cs typeface="Arial" panose="020B0604020202020204" pitchFamily="34" charset="0"/>
              </a:endParaRPr>
            </a:p>
          </p:txBody>
        </p:sp>
      </p:grpSp>
      <p:sp>
        <p:nvSpPr>
          <p:cNvPr id="12" name="Line 10"/>
          <p:cNvSpPr>
            <a:spLocks noChangeShapeType="1"/>
          </p:cNvSpPr>
          <p:nvPr/>
        </p:nvSpPr>
        <p:spPr bwMode="auto">
          <a:xfrm flipV="1">
            <a:off x="2932782" y="4027514"/>
            <a:ext cx="2732172" cy="635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521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&gt; Model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measurement</a:t>
            </a:r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de-DE" dirty="0" err="1"/>
              <a:t>Operationalization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latent variable (</a:t>
            </a:r>
            <a:r>
              <a:rPr lang="de-DE" altLang="de-DE" dirty="0" err="1"/>
              <a:t>exogenous</a:t>
            </a:r>
            <a:r>
              <a:rPr lang="de-DE" altLang="de-DE" dirty="0"/>
              <a:t> </a:t>
            </a:r>
            <a:r>
              <a:rPr lang="de-DE" altLang="de-DE" dirty="0" err="1"/>
              <a:t>part</a:t>
            </a:r>
            <a:r>
              <a:rPr lang="de-DE" altLang="de-DE" dirty="0"/>
              <a:t>):</a:t>
            </a:r>
          </a:p>
        </p:txBody>
      </p:sp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1763713" y="35734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1906588" y="36449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2400" dirty="0">
                <a:cs typeface="Arial" panose="020B0604020202020204" pitchFamily="34" charset="0"/>
              </a:rPr>
              <a:t>δ</a:t>
            </a:r>
            <a:r>
              <a:rPr lang="de-DE" altLang="de-DE" sz="2400" baseline="-25000" dirty="0"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987675" y="3573463"/>
            <a:ext cx="1655763" cy="647700"/>
            <a:chOff x="2200" y="3294"/>
            <a:chExt cx="1043" cy="408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1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2411413" y="38608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2987675" y="4652963"/>
            <a:ext cx="1655763" cy="647700"/>
            <a:chOff x="2200" y="3294"/>
            <a:chExt cx="1043" cy="408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472" y="3294"/>
              <a:ext cx="4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>
                  <a:cs typeface="Arial" panose="020B0604020202020204" pitchFamily="34" charset="0"/>
                </a:rPr>
                <a:t>x</a:t>
              </a:r>
              <a:r>
                <a:rPr lang="de-DE" altLang="de-DE" baseline="-25000">
                  <a:cs typeface="Arial" panose="020B0604020202020204" pitchFamily="34" charset="0"/>
                </a:rPr>
                <a:t>2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2400" dirty="0">
                <a:cs typeface="Arial" panose="020B0604020202020204" pitchFamily="34" charset="0"/>
              </a:rPr>
              <a:t>δ</a:t>
            </a:r>
            <a:r>
              <a:rPr lang="de-DE" altLang="de-DE" sz="2400" baseline="-25000" dirty="0"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4643438" y="3860800"/>
            <a:ext cx="13684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4643438" y="4437063"/>
            <a:ext cx="13684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6011863" y="4005263"/>
            <a:ext cx="1800225" cy="863600"/>
            <a:chOff x="2109" y="1752"/>
            <a:chExt cx="1134" cy="544"/>
          </a:xfrm>
        </p:grpSpPr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2109" y="1752"/>
              <a:ext cx="1134" cy="54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2472" y="1840"/>
              <a:ext cx="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>
                  <a:cs typeface="Arial" panose="020B0604020202020204" pitchFamily="34" charset="0"/>
                </a:rPr>
                <a:t>ξ</a:t>
              </a:r>
              <a:r>
                <a:rPr lang="de-DE" altLang="de-DE" baseline="-25000">
                  <a:cs typeface="Arial" panose="020B0604020202020204" pitchFamily="34" charset="0"/>
                </a:rPr>
                <a:t>i</a:t>
              </a:r>
              <a:endParaRPr lang="el-GR" altLang="de-DE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" name="Textfeld 1"/>
          <p:cNvSpPr txBox="1"/>
          <p:nvPr/>
        </p:nvSpPr>
        <p:spPr>
          <a:xfrm>
            <a:off x="5248275" y="3714750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Symbol" panose="05050102010706020507" pitchFamily="18" charset="2"/>
              </a:rPr>
              <a:t>l</a:t>
            </a:r>
            <a:r>
              <a:rPr lang="de-DE" baseline="-25000" dirty="0"/>
              <a:t>11</a:t>
            </a:r>
            <a:endParaRPr lang="en-US" baseline="-25000" dirty="0"/>
          </a:p>
        </p:txBody>
      </p:sp>
      <p:sp>
        <p:nvSpPr>
          <p:cNvPr id="23" name="Textfeld 22"/>
          <p:cNvSpPr txBox="1"/>
          <p:nvPr/>
        </p:nvSpPr>
        <p:spPr>
          <a:xfrm>
            <a:off x="5267325" y="4848225"/>
            <a:ext cx="561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Symbol" panose="05050102010706020507" pitchFamily="18" charset="2"/>
              </a:rPr>
              <a:t>l</a:t>
            </a:r>
            <a:r>
              <a:rPr lang="de-DE" baseline="-25000" dirty="0"/>
              <a:t>21</a:t>
            </a:r>
            <a:endParaRPr lang="en-US" baseline="-25000" dirty="0"/>
          </a:p>
        </p:txBody>
      </p:sp>
      <p:sp>
        <p:nvSpPr>
          <p:cNvPr id="3" name="Textfeld 2"/>
          <p:cNvSpPr txBox="1"/>
          <p:nvPr/>
        </p:nvSpPr>
        <p:spPr>
          <a:xfrm>
            <a:off x="5267325" y="5695950"/>
            <a:ext cx="2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Symbol" panose="05050102010706020507" pitchFamily="18" charset="2"/>
              </a:rPr>
              <a:t>l  </a:t>
            </a:r>
            <a:r>
              <a:rPr lang="de-DE" sz="2400" dirty="0"/>
              <a:t>=  „</a:t>
            </a:r>
            <a:r>
              <a:rPr lang="de-DE" sz="2400" dirty="0" err="1"/>
              <a:t>lambda</a:t>
            </a:r>
            <a:r>
              <a:rPr lang="de-DE" sz="2400" dirty="0"/>
              <a:t>“</a:t>
            </a:r>
            <a:endParaRPr lang="en-US" sz="2400" dirty="0"/>
          </a:p>
        </p:txBody>
      </p:sp>
      <p:sp>
        <p:nvSpPr>
          <p:cNvPr id="24" name="Textfeld 23"/>
          <p:cNvSpPr txBox="1"/>
          <p:nvPr/>
        </p:nvSpPr>
        <p:spPr>
          <a:xfrm>
            <a:off x="1190625" y="5695950"/>
            <a:ext cx="245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latin typeface="Symbol" panose="05050102010706020507" pitchFamily="18" charset="2"/>
              </a:rPr>
              <a:t>d  </a:t>
            </a:r>
            <a:r>
              <a:rPr lang="de-DE" sz="2400" dirty="0"/>
              <a:t>=  „</a:t>
            </a:r>
            <a:r>
              <a:rPr lang="de-DE" sz="2400" dirty="0" err="1"/>
              <a:t>delta</a:t>
            </a:r>
            <a:r>
              <a:rPr lang="de-DE" sz="2400" dirty="0"/>
              <a:t>“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517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&gt; Model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measurement</a:t>
            </a:r>
            <a:endParaRPr lang="de-DE" altLang="de-DE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10865434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de-DE" dirty="0" err="1"/>
              <a:t>Operationalization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latent variable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 (</a:t>
            </a:r>
            <a:r>
              <a:rPr lang="de-DE" altLang="de-DE" dirty="0" err="1"/>
              <a:t>exogenous</a:t>
            </a:r>
            <a:r>
              <a:rPr lang="de-DE" altLang="de-DE" dirty="0"/>
              <a:t> </a:t>
            </a:r>
            <a:r>
              <a:rPr lang="de-DE" altLang="de-DE" dirty="0" err="1"/>
              <a:t>part</a:t>
            </a:r>
            <a:r>
              <a:rPr lang="de-DE" altLang="de-DE" dirty="0"/>
              <a:t>):</a:t>
            </a:r>
          </a:p>
        </p:txBody>
      </p:sp>
      <p:sp>
        <p:nvSpPr>
          <p:cNvPr id="6" name="Oval 13"/>
          <p:cNvSpPr>
            <a:spLocks noChangeArrowheads="1"/>
          </p:cNvSpPr>
          <p:nvPr/>
        </p:nvSpPr>
        <p:spPr bwMode="auto">
          <a:xfrm>
            <a:off x="1763713" y="35734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1906588" y="36449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2400" dirty="0">
                <a:cs typeface="Arial" panose="020B0604020202020204" pitchFamily="34" charset="0"/>
              </a:rPr>
              <a:t>δ</a:t>
            </a:r>
            <a:r>
              <a:rPr lang="de-DE" altLang="de-DE" sz="2400" baseline="-25000" dirty="0">
                <a:cs typeface="Arial" panose="020B0604020202020204" pitchFamily="34" charset="0"/>
              </a:rPr>
              <a:t>1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987675" y="3573466"/>
            <a:ext cx="1655763" cy="658813"/>
            <a:chOff x="2200" y="3294"/>
            <a:chExt cx="1043" cy="415"/>
          </a:xfrm>
        </p:grpSpPr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200" y="3302"/>
              <a:ext cx="10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de-DE" altLang="de-DE" sz="2000" dirty="0">
                  <a:cs typeface="Arial" panose="020B0604020202020204" pitchFamily="34" charset="0"/>
                </a:rPr>
                <a:t>NEO PI-R </a:t>
              </a:r>
              <a:r>
                <a:rPr lang="de-DE" altLang="de-DE" sz="1600" dirty="0">
                  <a:cs typeface="Arial" panose="020B0604020202020204" pitchFamily="34" charset="0"/>
                </a:rPr>
                <a:t>(x</a:t>
              </a:r>
              <a:r>
                <a:rPr lang="de-DE" altLang="de-DE" sz="1600" baseline="-25000" dirty="0">
                  <a:cs typeface="Arial" panose="020B0604020202020204" pitchFamily="34" charset="0"/>
                </a:rPr>
                <a:t>1</a:t>
              </a:r>
              <a:r>
                <a:rPr lang="de-DE" altLang="de-DE" sz="1600" dirty="0"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2411413" y="3860800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2987675" y="4652966"/>
            <a:ext cx="1655763" cy="658813"/>
            <a:chOff x="2200" y="3294"/>
            <a:chExt cx="1043" cy="415"/>
          </a:xfrm>
        </p:grpSpPr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2200" y="3294"/>
              <a:ext cx="1043" cy="4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200" y="3302"/>
              <a:ext cx="1043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None/>
              </a:pPr>
              <a:r>
                <a:rPr lang="de-DE" altLang="de-DE" sz="2000" dirty="0">
                  <a:cs typeface="Arial" panose="020B0604020202020204" pitchFamily="34" charset="0"/>
                </a:rPr>
                <a:t>IPIP NEO </a:t>
              </a:r>
              <a:r>
                <a:rPr lang="de-DE" altLang="de-DE" sz="1600" dirty="0">
                  <a:cs typeface="Arial" panose="020B0604020202020204" pitchFamily="34" charset="0"/>
                </a:rPr>
                <a:t>(x</a:t>
              </a:r>
              <a:r>
                <a:rPr lang="de-DE" altLang="de-DE" sz="1600" baseline="-25000" dirty="0">
                  <a:cs typeface="Arial" panose="020B0604020202020204" pitchFamily="34" charset="0"/>
                </a:rPr>
                <a:t>2</a:t>
              </a:r>
              <a:r>
                <a:rPr lang="de-DE" altLang="de-DE" sz="1600" dirty="0">
                  <a:cs typeface="Arial" panose="020B0604020202020204" pitchFamily="34" charset="0"/>
                </a:rPr>
                <a:t>)</a:t>
              </a:r>
              <a:endParaRPr lang="el-GR" altLang="de-DE" sz="1600" baseline="-25000" dirty="0">
                <a:cs typeface="Arial" panose="020B0604020202020204" pitchFamily="34" charset="0"/>
              </a:endParaRPr>
            </a:p>
          </p:txBody>
        </p:sp>
      </p:grp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763713" y="4652963"/>
            <a:ext cx="647700" cy="6477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1906588" y="4724400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2400" dirty="0">
                <a:cs typeface="Arial" panose="020B0604020202020204" pitchFamily="34" charset="0"/>
              </a:rPr>
              <a:t>δ</a:t>
            </a:r>
            <a:r>
              <a:rPr lang="de-DE" altLang="de-DE" sz="2400" baseline="-25000" dirty="0">
                <a:cs typeface="Arial" panose="020B0604020202020204" pitchFamily="34" charset="0"/>
              </a:rPr>
              <a:t>2</a:t>
            </a:r>
            <a:endParaRPr lang="el-GR" altLang="de-DE" sz="2400" baseline="-25000" dirty="0">
              <a:cs typeface="Arial" panose="020B0604020202020204" pitchFamily="34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411413" y="5013325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4643438" y="3860800"/>
            <a:ext cx="1368425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4643438" y="4437063"/>
            <a:ext cx="13684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1" name="Oval 5"/>
          <p:cNvSpPr>
            <a:spLocks noChangeArrowheads="1"/>
          </p:cNvSpPr>
          <p:nvPr/>
        </p:nvSpPr>
        <p:spPr bwMode="auto">
          <a:xfrm>
            <a:off x="6011863" y="4005263"/>
            <a:ext cx="3444958" cy="863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" name="Textfeld 1"/>
          <p:cNvSpPr txBox="1"/>
          <p:nvPr/>
        </p:nvSpPr>
        <p:spPr>
          <a:xfrm>
            <a:off x="6521116" y="4078492"/>
            <a:ext cx="2622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Conscientiousness</a:t>
            </a:r>
            <a:endParaRPr lang="de-DE" sz="2400" dirty="0"/>
          </a:p>
          <a:p>
            <a:r>
              <a:rPr lang="de-DE" sz="2400" dirty="0"/>
              <a:t>               </a:t>
            </a:r>
            <a:r>
              <a:rPr lang="de-DE" dirty="0"/>
              <a:t>(</a:t>
            </a:r>
            <a:r>
              <a:rPr lang="de-DE" dirty="0">
                <a:latin typeface="Symbol" panose="05050102010706020507" pitchFamily="18" charset="2"/>
              </a:rPr>
              <a:t>x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5232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78"/>
          <p:cNvSpPr>
            <a:spLocks noChangeArrowheads="1"/>
          </p:cNvSpPr>
          <p:nvPr/>
        </p:nvSpPr>
        <p:spPr bwMode="auto">
          <a:xfrm>
            <a:off x="6167439" y="2349500"/>
            <a:ext cx="4249737" cy="34559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37" name="Rectangle 79"/>
          <p:cNvSpPr>
            <a:spLocks noChangeArrowheads="1"/>
          </p:cNvSpPr>
          <p:nvPr/>
        </p:nvSpPr>
        <p:spPr bwMode="auto">
          <a:xfrm>
            <a:off x="4583113" y="1916114"/>
            <a:ext cx="2736850" cy="424973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38" name="Rectangle 77"/>
          <p:cNvSpPr>
            <a:spLocks noChangeArrowheads="1"/>
          </p:cNvSpPr>
          <p:nvPr/>
        </p:nvSpPr>
        <p:spPr bwMode="auto">
          <a:xfrm>
            <a:off x="1774826" y="2349500"/>
            <a:ext cx="3889375" cy="34559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&gt; </a:t>
            </a:r>
            <a:r>
              <a:rPr lang="de-DE" altLang="de-DE" dirty="0" err="1"/>
              <a:t>Complete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4572000" y="3536950"/>
            <a:ext cx="1092200" cy="5032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4872038" y="35734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l-GR" altLang="de-DE" sz="2400">
                <a:cs typeface="Arial" panose="020B0604020202020204" pitchFamily="34" charset="0"/>
              </a:rPr>
              <a:t>ξ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735264" y="3284539"/>
            <a:ext cx="1004887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2997200" y="3213100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x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735264" y="3914776"/>
            <a:ext cx="1004887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927351" y="3860800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x</a:t>
            </a:r>
            <a:r>
              <a:rPr lang="de-DE" altLang="de-DE" sz="2400" baseline="-25000">
                <a:cs typeface="Arial" panose="020B0604020202020204" pitchFamily="34" charset="0"/>
              </a:rPr>
              <a:t>2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1992313" y="3284539"/>
            <a:ext cx="39370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1992313" y="3914776"/>
            <a:ext cx="39370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386013" y="345281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2386013" y="412432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 flipV="1">
            <a:off x="3740150" y="3452813"/>
            <a:ext cx="83185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3740150" y="3787775"/>
            <a:ext cx="8318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992314" y="3284538"/>
            <a:ext cx="466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992314" y="3933826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54" name="Oval 26"/>
          <p:cNvSpPr>
            <a:spLocks noChangeArrowheads="1"/>
          </p:cNvSpPr>
          <p:nvPr/>
        </p:nvSpPr>
        <p:spPr bwMode="auto">
          <a:xfrm>
            <a:off x="6240464" y="3500438"/>
            <a:ext cx="1081087" cy="5762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55" name="Text Box 27"/>
          <p:cNvSpPr txBox="1">
            <a:spLocks noChangeArrowheads="1"/>
          </p:cNvSpPr>
          <p:nvPr/>
        </p:nvSpPr>
        <p:spPr bwMode="auto">
          <a:xfrm>
            <a:off x="6527801" y="3500438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/>
              <a:t>η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56" name="Line 30"/>
          <p:cNvSpPr>
            <a:spLocks noChangeShapeType="1"/>
          </p:cNvSpPr>
          <p:nvPr/>
        </p:nvSpPr>
        <p:spPr bwMode="auto">
          <a:xfrm>
            <a:off x="5664201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8457" name="Group 88"/>
          <p:cNvGrpSpPr>
            <a:grpSpLocks/>
          </p:cNvGrpSpPr>
          <p:nvPr/>
        </p:nvGrpSpPr>
        <p:grpSpPr bwMode="auto">
          <a:xfrm>
            <a:off x="9264651" y="3240089"/>
            <a:ext cx="504825" cy="377825"/>
            <a:chOff x="4876" y="2251"/>
            <a:chExt cx="318" cy="238"/>
          </a:xfrm>
        </p:grpSpPr>
        <p:sp>
          <p:nvSpPr>
            <p:cNvPr id="18483" name="Oval 85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8484" name="Text Box 7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8458" name="Oval 80"/>
          <p:cNvSpPr>
            <a:spLocks noChangeArrowheads="1"/>
          </p:cNvSpPr>
          <p:nvPr/>
        </p:nvSpPr>
        <p:spPr bwMode="auto">
          <a:xfrm>
            <a:off x="6816725" y="2924176"/>
            <a:ext cx="39370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59" name="Text Box 76"/>
          <p:cNvSpPr txBox="1">
            <a:spLocks noChangeArrowheads="1"/>
          </p:cNvSpPr>
          <p:nvPr/>
        </p:nvSpPr>
        <p:spPr bwMode="auto">
          <a:xfrm>
            <a:off x="6816726" y="2924176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60" name="Rectangle 81"/>
          <p:cNvSpPr>
            <a:spLocks noChangeArrowheads="1"/>
          </p:cNvSpPr>
          <p:nvPr/>
        </p:nvSpPr>
        <p:spPr bwMode="auto">
          <a:xfrm>
            <a:off x="7899400" y="3284539"/>
            <a:ext cx="1004888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61" name="Text Box 82"/>
          <p:cNvSpPr txBox="1">
            <a:spLocks noChangeArrowheads="1"/>
          </p:cNvSpPr>
          <p:nvPr/>
        </p:nvSpPr>
        <p:spPr bwMode="auto">
          <a:xfrm>
            <a:off x="8161338" y="3213100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y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62" name="Line 83"/>
          <p:cNvSpPr>
            <a:spLocks noChangeShapeType="1"/>
          </p:cNvSpPr>
          <p:nvPr/>
        </p:nvSpPr>
        <p:spPr bwMode="auto">
          <a:xfrm flipV="1">
            <a:off x="7319963" y="3429001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3" name="Line 87"/>
          <p:cNvSpPr>
            <a:spLocks noChangeShapeType="1"/>
          </p:cNvSpPr>
          <p:nvPr/>
        </p:nvSpPr>
        <p:spPr bwMode="auto">
          <a:xfrm flipH="1">
            <a:off x="8904288" y="34559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4" name="Line 89"/>
          <p:cNvSpPr>
            <a:spLocks noChangeShapeType="1"/>
          </p:cNvSpPr>
          <p:nvPr/>
        </p:nvSpPr>
        <p:spPr bwMode="auto">
          <a:xfrm flipH="1">
            <a:off x="6888164" y="3284538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5" name="Text Box 90"/>
          <p:cNvSpPr txBox="1">
            <a:spLocks noChangeArrowheads="1"/>
          </p:cNvSpPr>
          <p:nvPr/>
        </p:nvSpPr>
        <p:spPr bwMode="auto">
          <a:xfrm>
            <a:off x="4656138" y="1916113"/>
            <a:ext cx="2519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18466" name="Text Box 91"/>
          <p:cNvSpPr txBox="1">
            <a:spLocks noChangeArrowheads="1"/>
          </p:cNvSpPr>
          <p:nvPr/>
        </p:nvSpPr>
        <p:spPr bwMode="auto">
          <a:xfrm>
            <a:off x="2135189" y="2349500"/>
            <a:ext cx="2376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endParaRPr lang="de-DE" altLang="de-DE" sz="1800" dirty="0"/>
          </a:p>
        </p:txBody>
      </p:sp>
      <p:sp>
        <p:nvSpPr>
          <p:cNvPr id="18467" name="Text Box 92"/>
          <p:cNvSpPr txBox="1">
            <a:spLocks noChangeArrowheads="1"/>
          </p:cNvSpPr>
          <p:nvPr/>
        </p:nvSpPr>
        <p:spPr bwMode="auto">
          <a:xfrm>
            <a:off x="7464425" y="2355850"/>
            <a:ext cx="25923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endParaRPr lang="de-DE" altLang="de-DE" sz="1800" dirty="0"/>
          </a:p>
        </p:txBody>
      </p:sp>
      <p:sp>
        <p:nvSpPr>
          <p:cNvPr id="18468" name="Text Box 93"/>
          <p:cNvSpPr txBox="1">
            <a:spLocks noChangeArrowheads="1"/>
          </p:cNvSpPr>
          <p:nvPr/>
        </p:nvSpPr>
        <p:spPr bwMode="auto">
          <a:xfrm>
            <a:off x="4943475" y="5805488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18469" name="Text Box 94"/>
          <p:cNvSpPr txBox="1">
            <a:spLocks noChangeArrowheads="1"/>
          </p:cNvSpPr>
          <p:nvPr/>
        </p:nvSpPr>
        <p:spPr bwMode="auto">
          <a:xfrm>
            <a:off x="2568576" y="536733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18470" name="Text Box 95"/>
          <p:cNvSpPr txBox="1">
            <a:spLocks noChangeArrowheads="1"/>
          </p:cNvSpPr>
          <p:nvPr/>
        </p:nvSpPr>
        <p:spPr bwMode="auto">
          <a:xfrm>
            <a:off x="7896226" y="537368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18471" name="Text Box 96"/>
          <p:cNvSpPr txBox="1">
            <a:spLocks noChangeArrowheads="1"/>
          </p:cNvSpPr>
          <p:nvPr/>
        </p:nvSpPr>
        <p:spPr bwMode="auto">
          <a:xfrm>
            <a:off x="4008439" y="32845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2" name="Text Box 97"/>
          <p:cNvSpPr txBox="1">
            <a:spLocks noChangeArrowheads="1"/>
          </p:cNvSpPr>
          <p:nvPr/>
        </p:nvSpPr>
        <p:spPr bwMode="auto">
          <a:xfrm>
            <a:off x="4008439" y="3933826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3" name="Text Box 99"/>
          <p:cNvSpPr txBox="1">
            <a:spLocks noChangeArrowheads="1"/>
          </p:cNvSpPr>
          <p:nvPr/>
        </p:nvSpPr>
        <p:spPr bwMode="auto">
          <a:xfrm>
            <a:off x="7319964" y="3244851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4" name="Text Box 100"/>
          <p:cNvSpPr txBox="1">
            <a:spLocks noChangeArrowheads="1"/>
          </p:cNvSpPr>
          <p:nvPr/>
        </p:nvSpPr>
        <p:spPr bwMode="auto">
          <a:xfrm>
            <a:off x="5735639" y="3429001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5" name="Rectangle 101"/>
          <p:cNvSpPr>
            <a:spLocks noChangeArrowheads="1"/>
          </p:cNvSpPr>
          <p:nvPr/>
        </p:nvSpPr>
        <p:spPr bwMode="auto">
          <a:xfrm>
            <a:off x="7899400" y="4005264"/>
            <a:ext cx="1004888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76" name="Text Box 102"/>
          <p:cNvSpPr txBox="1">
            <a:spLocks noChangeArrowheads="1"/>
          </p:cNvSpPr>
          <p:nvPr/>
        </p:nvSpPr>
        <p:spPr bwMode="auto">
          <a:xfrm>
            <a:off x="8161338" y="3933825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y</a:t>
            </a:r>
            <a:r>
              <a:rPr lang="de-DE" altLang="de-DE" sz="2400" baseline="-25000">
                <a:cs typeface="Arial" panose="020B0604020202020204" pitchFamily="34" charset="0"/>
              </a:rPr>
              <a:t>2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77" name="Line 103"/>
          <p:cNvSpPr>
            <a:spLocks noChangeShapeType="1"/>
          </p:cNvSpPr>
          <p:nvPr/>
        </p:nvSpPr>
        <p:spPr bwMode="auto">
          <a:xfrm>
            <a:off x="7319963" y="3860801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78" name="Text Box 104"/>
          <p:cNvSpPr txBox="1">
            <a:spLocks noChangeArrowheads="1"/>
          </p:cNvSpPr>
          <p:nvPr/>
        </p:nvSpPr>
        <p:spPr bwMode="auto">
          <a:xfrm>
            <a:off x="7319964" y="40052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18479" name="Group 105"/>
          <p:cNvGrpSpPr>
            <a:grpSpLocks/>
          </p:cNvGrpSpPr>
          <p:nvPr/>
        </p:nvGrpSpPr>
        <p:grpSpPr bwMode="auto">
          <a:xfrm>
            <a:off x="9264651" y="4005264"/>
            <a:ext cx="504825" cy="377825"/>
            <a:chOff x="4876" y="2251"/>
            <a:chExt cx="318" cy="238"/>
          </a:xfrm>
        </p:grpSpPr>
        <p:sp>
          <p:nvSpPr>
            <p:cNvPr id="18481" name="Oval 106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8482" name="Text Box 107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8480" name="Line 108"/>
          <p:cNvSpPr>
            <a:spLocks noChangeShapeType="1"/>
          </p:cNvSpPr>
          <p:nvPr/>
        </p:nvSpPr>
        <p:spPr bwMode="auto">
          <a:xfrm flipH="1">
            <a:off x="8904288" y="42211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0161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78"/>
          <p:cNvSpPr>
            <a:spLocks noChangeArrowheads="1"/>
          </p:cNvSpPr>
          <p:nvPr/>
        </p:nvSpPr>
        <p:spPr bwMode="auto">
          <a:xfrm>
            <a:off x="6167439" y="2349500"/>
            <a:ext cx="4249737" cy="3455988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37" name="Rectangle 79"/>
          <p:cNvSpPr>
            <a:spLocks noChangeArrowheads="1"/>
          </p:cNvSpPr>
          <p:nvPr/>
        </p:nvSpPr>
        <p:spPr bwMode="auto">
          <a:xfrm>
            <a:off x="4583113" y="1916114"/>
            <a:ext cx="2736850" cy="4249737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38" name="Rectangle 77"/>
          <p:cNvSpPr>
            <a:spLocks noChangeArrowheads="1"/>
          </p:cNvSpPr>
          <p:nvPr/>
        </p:nvSpPr>
        <p:spPr bwMode="auto">
          <a:xfrm>
            <a:off x="1774826" y="2349500"/>
            <a:ext cx="3889375" cy="34559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&gt; </a:t>
            </a:r>
            <a:r>
              <a:rPr lang="de-DE" altLang="de-DE" dirty="0" err="1"/>
              <a:t>Complete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4572000" y="3536950"/>
            <a:ext cx="1092200" cy="50323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4872038" y="35734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l-GR" altLang="de-DE" sz="2400">
                <a:cs typeface="Arial" panose="020B0604020202020204" pitchFamily="34" charset="0"/>
              </a:rPr>
              <a:t>ξ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735264" y="3284539"/>
            <a:ext cx="1004887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2997200" y="3213100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x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735264" y="3914776"/>
            <a:ext cx="1004887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927351" y="3860800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x</a:t>
            </a:r>
            <a:r>
              <a:rPr lang="de-DE" altLang="de-DE" sz="2400" baseline="-25000">
                <a:cs typeface="Arial" panose="020B0604020202020204" pitchFamily="34" charset="0"/>
              </a:rPr>
              <a:t>2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1992313" y="3284539"/>
            <a:ext cx="39370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1992313" y="3914776"/>
            <a:ext cx="39370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386013" y="345281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2386013" y="412432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 flipV="1">
            <a:off x="3740150" y="3452813"/>
            <a:ext cx="83185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3740150" y="3787775"/>
            <a:ext cx="8318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992314" y="3284538"/>
            <a:ext cx="466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992314" y="3933826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54" name="Oval 26"/>
          <p:cNvSpPr>
            <a:spLocks noChangeArrowheads="1"/>
          </p:cNvSpPr>
          <p:nvPr/>
        </p:nvSpPr>
        <p:spPr bwMode="auto">
          <a:xfrm>
            <a:off x="6240464" y="3500438"/>
            <a:ext cx="1081087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55" name="Text Box 27"/>
          <p:cNvSpPr txBox="1">
            <a:spLocks noChangeArrowheads="1"/>
          </p:cNvSpPr>
          <p:nvPr/>
        </p:nvSpPr>
        <p:spPr bwMode="auto">
          <a:xfrm>
            <a:off x="6527801" y="3500438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/>
              <a:t>η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56" name="Line 30"/>
          <p:cNvSpPr>
            <a:spLocks noChangeShapeType="1"/>
          </p:cNvSpPr>
          <p:nvPr/>
        </p:nvSpPr>
        <p:spPr bwMode="auto">
          <a:xfrm>
            <a:off x="5664201" y="37893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8457" name="Group 88"/>
          <p:cNvGrpSpPr>
            <a:grpSpLocks/>
          </p:cNvGrpSpPr>
          <p:nvPr/>
        </p:nvGrpSpPr>
        <p:grpSpPr bwMode="auto">
          <a:xfrm>
            <a:off x="9264651" y="3240089"/>
            <a:ext cx="504825" cy="377825"/>
            <a:chOff x="4876" y="2251"/>
            <a:chExt cx="318" cy="238"/>
          </a:xfrm>
        </p:grpSpPr>
        <p:sp>
          <p:nvSpPr>
            <p:cNvPr id="18483" name="Oval 85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8484" name="Text Box 7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2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8458" name="Oval 80"/>
          <p:cNvSpPr>
            <a:spLocks noChangeArrowheads="1"/>
          </p:cNvSpPr>
          <p:nvPr/>
        </p:nvSpPr>
        <p:spPr bwMode="auto">
          <a:xfrm>
            <a:off x="6816725" y="2924176"/>
            <a:ext cx="39370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59" name="Text Box 76"/>
          <p:cNvSpPr txBox="1">
            <a:spLocks noChangeArrowheads="1"/>
          </p:cNvSpPr>
          <p:nvPr/>
        </p:nvSpPr>
        <p:spPr bwMode="auto">
          <a:xfrm>
            <a:off x="6816726" y="2924176"/>
            <a:ext cx="504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60" name="Rectangle 81"/>
          <p:cNvSpPr>
            <a:spLocks noChangeArrowheads="1"/>
          </p:cNvSpPr>
          <p:nvPr/>
        </p:nvSpPr>
        <p:spPr bwMode="auto">
          <a:xfrm>
            <a:off x="7899400" y="3284539"/>
            <a:ext cx="1004888" cy="377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61" name="Text Box 82"/>
          <p:cNvSpPr txBox="1">
            <a:spLocks noChangeArrowheads="1"/>
          </p:cNvSpPr>
          <p:nvPr/>
        </p:nvSpPr>
        <p:spPr bwMode="auto">
          <a:xfrm>
            <a:off x="8161338" y="3213100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y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62" name="Line 83"/>
          <p:cNvSpPr>
            <a:spLocks noChangeShapeType="1"/>
          </p:cNvSpPr>
          <p:nvPr/>
        </p:nvSpPr>
        <p:spPr bwMode="auto">
          <a:xfrm flipV="1">
            <a:off x="7319963" y="3429001"/>
            <a:ext cx="57626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3" name="Line 87"/>
          <p:cNvSpPr>
            <a:spLocks noChangeShapeType="1"/>
          </p:cNvSpPr>
          <p:nvPr/>
        </p:nvSpPr>
        <p:spPr bwMode="auto">
          <a:xfrm flipH="1">
            <a:off x="8904288" y="34559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4" name="Line 89"/>
          <p:cNvSpPr>
            <a:spLocks noChangeShapeType="1"/>
          </p:cNvSpPr>
          <p:nvPr/>
        </p:nvSpPr>
        <p:spPr bwMode="auto">
          <a:xfrm flipH="1">
            <a:off x="6888164" y="3284538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5" name="Text Box 90"/>
          <p:cNvSpPr txBox="1">
            <a:spLocks noChangeArrowheads="1"/>
          </p:cNvSpPr>
          <p:nvPr/>
        </p:nvSpPr>
        <p:spPr bwMode="auto">
          <a:xfrm>
            <a:off x="4656138" y="1916113"/>
            <a:ext cx="2519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18466" name="Text Box 91"/>
          <p:cNvSpPr txBox="1">
            <a:spLocks noChangeArrowheads="1"/>
          </p:cNvSpPr>
          <p:nvPr/>
        </p:nvSpPr>
        <p:spPr bwMode="auto">
          <a:xfrm>
            <a:off x="2135189" y="2349500"/>
            <a:ext cx="2376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endParaRPr lang="de-DE" altLang="de-DE" sz="1800" dirty="0"/>
          </a:p>
        </p:txBody>
      </p:sp>
      <p:sp>
        <p:nvSpPr>
          <p:cNvPr id="18467" name="Text Box 92"/>
          <p:cNvSpPr txBox="1">
            <a:spLocks noChangeArrowheads="1"/>
          </p:cNvSpPr>
          <p:nvPr/>
        </p:nvSpPr>
        <p:spPr bwMode="auto">
          <a:xfrm>
            <a:off x="7464425" y="2355850"/>
            <a:ext cx="25923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endParaRPr lang="de-DE" altLang="de-DE" sz="1800" dirty="0"/>
          </a:p>
        </p:txBody>
      </p:sp>
      <p:sp>
        <p:nvSpPr>
          <p:cNvPr id="18468" name="Text Box 93"/>
          <p:cNvSpPr txBox="1">
            <a:spLocks noChangeArrowheads="1"/>
          </p:cNvSpPr>
          <p:nvPr/>
        </p:nvSpPr>
        <p:spPr bwMode="auto">
          <a:xfrm>
            <a:off x="4943475" y="5805488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18469" name="Text Box 94"/>
          <p:cNvSpPr txBox="1">
            <a:spLocks noChangeArrowheads="1"/>
          </p:cNvSpPr>
          <p:nvPr/>
        </p:nvSpPr>
        <p:spPr bwMode="auto">
          <a:xfrm>
            <a:off x="2568576" y="536733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18470" name="Text Box 95"/>
          <p:cNvSpPr txBox="1">
            <a:spLocks noChangeArrowheads="1"/>
          </p:cNvSpPr>
          <p:nvPr/>
        </p:nvSpPr>
        <p:spPr bwMode="auto">
          <a:xfrm>
            <a:off x="7896226" y="537368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18471" name="Text Box 96"/>
          <p:cNvSpPr txBox="1">
            <a:spLocks noChangeArrowheads="1"/>
          </p:cNvSpPr>
          <p:nvPr/>
        </p:nvSpPr>
        <p:spPr bwMode="auto">
          <a:xfrm>
            <a:off x="4008439" y="32845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2" name="Text Box 97"/>
          <p:cNvSpPr txBox="1">
            <a:spLocks noChangeArrowheads="1"/>
          </p:cNvSpPr>
          <p:nvPr/>
        </p:nvSpPr>
        <p:spPr bwMode="auto">
          <a:xfrm>
            <a:off x="4008439" y="3933826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3" name="Text Box 99"/>
          <p:cNvSpPr txBox="1">
            <a:spLocks noChangeArrowheads="1"/>
          </p:cNvSpPr>
          <p:nvPr/>
        </p:nvSpPr>
        <p:spPr bwMode="auto">
          <a:xfrm>
            <a:off x="7319964" y="3244851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4" name="Text Box 100"/>
          <p:cNvSpPr txBox="1">
            <a:spLocks noChangeArrowheads="1"/>
          </p:cNvSpPr>
          <p:nvPr/>
        </p:nvSpPr>
        <p:spPr bwMode="auto">
          <a:xfrm>
            <a:off x="5735639" y="3429001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5" name="Rectangle 101"/>
          <p:cNvSpPr>
            <a:spLocks noChangeArrowheads="1"/>
          </p:cNvSpPr>
          <p:nvPr/>
        </p:nvSpPr>
        <p:spPr bwMode="auto">
          <a:xfrm>
            <a:off x="7899400" y="4005264"/>
            <a:ext cx="1004888" cy="377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76" name="Text Box 102"/>
          <p:cNvSpPr txBox="1">
            <a:spLocks noChangeArrowheads="1"/>
          </p:cNvSpPr>
          <p:nvPr/>
        </p:nvSpPr>
        <p:spPr bwMode="auto">
          <a:xfrm>
            <a:off x="8161338" y="3933825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y</a:t>
            </a:r>
            <a:r>
              <a:rPr lang="de-DE" altLang="de-DE" sz="2400" baseline="-25000">
                <a:cs typeface="Arial" panose="020B0604020202020204" pitchFamily="34" charset="0"/>
              </a:rPr>
              <a:t>2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77" name="Line 103"/>
          <p:cNvSpPr>
            <a:spLocks noChangeShapeType="1"/>
          </p:cNvSpPr>
          <p:nvPr/>
        </p:nvSpPr>
        <p:spPr bwMode="auto">
          <a:xfrm>
            <a:off x="7319963" y="3860801"/>
            <a:ext cx="57626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78" name="Text Box 104"/>
          <p:cNvSpPr txBox="1">
            <a:spLocks noChangeArrowheads="1"/>
          </p:cNvSpPr>
          <p:nvPr/>
        </p:nvSpPr>
        <p:spPr bwMode="auto">
          <a:xfrm>
            <a:off x="7319964" y="40052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18479" name="Group 105"/>
          <p:cNvGrpSpPr>
            <a:grpSpLocks/>
          </p:cNvGrpSpPr>
          <p:nvPr/>
        </p:nvGrpSpPr>
        <p:grpSpPr bwMode="auto">
          <a:xfrm>
            <a:off x="9264651" y="4005264"/>
            <a:ext cx="504825" cy="377825"/>
            <a:chOff x="4876" y="2251"/>
            <a:chExt cx="318" cy="238"/>
          </a:xfrm>
        </p:grpSpPr>
        <p:sp>
          <p:nvSpPr>
            <p:cNvPr id="18481" name="Oval 106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8482" name="Text Box 107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8480" name="Line 108"/>
          <p:cNvSpPr>
            <a:spLocks noChangeShapeType="1"/>
          </p:cNvSpPr>
          <p:nvPr/>
        </p:nvSpPr>
        <p:spPr bwMode="auto">
          <a:xfrm flipH="1">
            <a:off x="8904288" y="42211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0734675" y="2428875"/>
            <a:ext cx="145732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FF0000"/>
                </a:solidFill>
              </a:rPr>
              <a:t>Considered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as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u="sng" dirty="0">
                <a:solidFill>
                  <a:srgbClr val="FF0000"/>
                </a:solidFill>
              </a:rPr>
              <a:t>pure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model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of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measurement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there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is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no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b="1" dirty="0">
                <a:solidFill>
                  <a:srgbClr val="FF0000"/>
                </a:solidFill>
                <a:latin typeface="Symbol" panose="05050102010706020507" pitchFamily="18" charset="2"/>
              </a:rPr>
              <a:t>z</a:t>
            </a:r>
            <a:endParaRPr lang="en-US" sz="1600" b="1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  <p:cxnSp>
        <p:nvCxnSpPr>
          <p:cNvPr id="4" name="Gerade Verbindung 3"/>
          <p:cNvCxnSpPr>
            <a:endCxn id="2" idx="1"/>
          </p:cNvCxnSpPr>
          <p:nvPr/>
        </p:nvCxnSpPr>
        <p:spPr>
          <a:xfrm flipV="1">
            <a:off x="7175500" y="2967484"/>
            <a:ext cx="3559175" cy="140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00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78"/>
          <p:cNvSpPr>
            <a:spLocks noChangeArrowheads="1"/>
          </p:cNvSpPr>
          <p:nvPr/>
        </p:nvSpPr>
        <p:spPr bwMode="auto">
          <a:xfrm>
            <a:off x="6167439" y="2349500"/>
            <a:ext cx="4249737" cy="3455988"/>
          </a:xfrm>
          <a:prstGeom prst="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37" name="Rectangle 79"/>
          <p:cNvSpPr>
            <a:spLocks noChangeArrowheads="1"/>
          </p:cNvSpPr>
          <p:nvPr/>
        </p:nvSpPr>
        <p:spPr bwMode="auto">
          <a:xfrm>
            <a:off x="4583113" y="1916114"/>
            <a:ext cx="2736850" cy="424973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38" name="Rectangle 77"/>
          <p:cNvSpPr>
            <a:spLocks noChangeArrowheads="1"/>
          </p:cNvSpPr>
          <p:nvPr/>
        </p:nvSpPr>
        <p:spPr bwMode="auto">
          <a:xfrm>
            <a:off x="1774826" y="2349500"/>
            <a:ext cx="3889375" cy="3455988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&gt; </a:t>
            </a:r>
            <a:r>
              <a:rPr lang="de-DE" altLang="de-DE" dirty="0" err="1"/>
              <a:t>Complete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4572000" y="3536950"/>
            <a:ext cx="1092200" cy="50323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1" name="Text Box 7"/>
          <p:cNvSpPr txBox="1">
            <a:spLocks noChangeArrowheads="1"/>
          </p:cNvSpPr>
          <p:nvPr/>
        </p:nvSpPr>
        <p:spPr bwMode="auto">
          <a:xfrm>
            <a:off x="4872038" y="3573463"/>
            <a:ext cx="51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l-GR" altLang="de-DE" sz="2400">
                <a:cs typeface="Arial" panose="020B0604020202020204" pitchFamily="34" charset="0"/>
              </a:rPr>
              <a:t>ξ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2" name="Rectangle 9"/>
          <p:cNvSpPr>
            <a:spLocks noChangeArrowheads="1"/>
          </p:cNvSpPr>
          <p:nvPr/>
        </p:nvSpPr>
        <p:spPr bwMode="auto">
          <a:xfrm>
            <a:off x="2735264" y="3284539"/>
            <a:ext cx="1004887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2997200" y="3213100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x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2735264" y="3914776"/>
            <a:ext cx="1004887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2927351" y="3860800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x</a:t>
            </a:r>
            <a:r>
              <a:rPr lang="de-DE" altLang="de-DE" sz="2400" baseline="-25000">
                <a:cs typeface="Arial" panose="020B0604020202020204" pitchFamily="34" charset="0"/>
              </a:rPr>
              <a:t>2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46" name="Oval 14"/>
          <p:cNvSpPr>
            <a:spLocks noChangeArrowheads="1"/>
          </p:cNvSpPr>
          <p:nvPr/>
        </p:nvSpPr>
        <p:spPr bwMode="auto">
          <a:xfrm>
            <a:off x="1992313" y="3284539"/>
            <a:ext cx="39370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7" name="Oval 15"/>
          <p:cNvSpPr>
            <a:spLocks noChangeArrowheads="1"/>
          </p:cNvSpPr>
          <p:nvPr/>
        </p:nvSpPr>
        <p:spPr bwMode="auto">
          <a:xfrm>
            <a:off x="1992313" y="3914776"/>
            <a:ext cx="393700" cy="377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2386013" y="3452813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49" name="Line 17"/>
          <p:cNvSpPr>
            <a:spLocks noChangeShapeType="1"/>
          </p:cNvSpPr>
          <p:nvPr/>
        </p:nvSpPr>
        <p:spPr bwMode="auto">
          <a:xfrm>
            <a:off x="2386013" y="4124325"/>
            <a:ext cx="349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0" name="Line 18"/>
          <p:cNvSpPr>
            <a:spLocks noChangeShapeType="1"/>
          </p:cNvSpPr>
          <p:nvPr/>
        </p:nvSpPr>
        <p:spPr bwMode="auto">
          <a:xfrm flipH="1" flipV="1">
            <a:off x="3740150" y="3452813"/>
            <a:ext cx="83185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1" name="Line 19"/>
          <p:cNvSpPr>
            <a:spLocks noChangeShapeType="1"/>
          </p:cNvSpPr>
          <p:nvPr/>
        </p:nvSpPr>
        <p:spPr bwMode="auto">
          <a:xfrm flipH="1">
            <a:off x="3740150" y="3787775"/>
            <a:ext cx="831850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992314" y="3284538"/>
            <a:ext cx="466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1992314" y="3933826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54" name="Oval 26"/>
          <p:cNvSpPr>
            <a:spLocks noChangeArrowheads="1"/>
          </p:cNvSpPr>
          <p:nvPr/>
        </p:nvSpPr>
        <p:spPr bwMode="auto">
          <a:xfrm>
            <a:off x="6240464" y="3500438"/>
            <a:ext cx="1081087" cy="57626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55" name="Text Box 27"/>
          <p:cNvSpPr txBox="1">
            <a:spLocks noChangeArrowheads="1"/>
          </p:cNvSpPr>
          <p:nvPr/>
        </p:nvSpPr>
        <p:spPr bwMode="auto">
          <a:xfrm>
            <a:off x="6527801" y="3500438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/>
              <a:t>η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56" name="Line 30"/>
          <p:cNvSpPr>
            <a:spLocks noChangeShapeType="1"/>
          </p:cNvSpPr>
          <p:nvPr/>
        </p:nvSpPr>
        <p:spPr bwMode="auto">
          <a:xfrm>
            <a:off x="5664201" y="3789363"/>
            <a:ext cx="5762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18457" name="Group 88"/>
          <p:cNvGrpSpPr>
            <a:grpSpLocks/>
          </p:cNvGrpSpPr>
          <p:nvPr/>
        </p:nvGrpSpPr>
        <p:grpSpPr bwMode="auto">
          <a:xfrm>
            <a:off x="9264651" y="3240089"/>
            <a:ext cx="504825" cy="377825"/>
            <a:chOff x="4876" y="2251"/>
            <a:chExt cx="318" cy="238"/>
          </a:xfrm>
        </p:grpSpPr>
        <p:sp>
          <p:nvSpPr>
            <p:cNvPr id="18483" name="Oval 85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8484" name="Text Box 7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23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8458" name="Oval 80"/>
          <p:cNvSpPr>
            <a:spLocks noChangeArrowheads="1"/>
          </p:cNvSpPr>
          <p:nvPr/>
        </p:nvSpPr>
        <p:spPr bwMode="auto">
          <a:xfrm>
            <a:off x="6816725" y="2924176"/>
            <a:ext cx="393700" cy="377825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59" name="Text Box 76"/>
          <p:cNvSpPr txBox="1">
            <a:spLocks noChangeArrowheads="1"/>
          </p:cNvSpPr>
          <p:nvPr/>
        </p:nvSpPr>
        <p:spPr bwMode="auto">
          <a:xfrm>
            <a:off x="6816726" y="2914651"/>
            <a:ext cx="5048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ζ</a:t>
            </a:r>
            <a:r>
              <a:rPr lang="de-DE" altLang="de-DE" sz="1800" baseline="-25000" dirty="0">
                <a:cs typeface="Arial" panose="020B0604020202020204" pitchFamily="34" charset="0"/>
              </a:rPr>
              <a:t>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18460" name="Rectangle 81"/>
          <p:cNvSpPr>
            <a:spLocks noChangeArrowheads="1"/>
          </p:cNvSpPr>
          <p:nvPr/>
        </p:nvSpPr>
        <p:spPr bwMode="auto">
          <a:xfrm>
            <a:off x="7899400" y="3284539"/>
            <a:ext cx="1004888" cy="377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61" name="Text Box 82"/>
          <p:cNvSpPr txBox="1">
            <a:spLocks noChangeArrowheads="1"/>
          </p:cNvSpPr>
          <p:nvPr/>
        </p:nvSpPr>
        <p:spPr bwMode="auto">
          <a:xfrm>
            <a:off x="8161338" y="3213100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y</a:t>
            </a:r>
            <a:r>
              <a:rPr lang="de-DE" altLang="de-DE" sz="2400" baseline="-25000">
                <a:cs typeface="Arial" panose="020B0604020202020204" pitchFamily="34" charset="0"/>
              </a:rPr>
              <a:t>1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62" name="Line 83"/>
          <p:cNvSpPr>
            <a:spLocks noChangeShapeType="1"/>
          </p:cNvSpPr>
          <p:nvPr/>
        </p:nvSpPr>
        <p:spPr bwMode="auto">
          <a:xfrm flipV="1">
            <a:off x="7319963" y="3429001"/>
            <a:ext cx="57626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3" name="Line 87"/>
          <p:cNvSpPr>
            <a:spLocks noChangeShapeType="1"/>
          </p:cNvSpPr>
          <p:nvPr/>
        </p:nvSpPr>
        <p:spPr bwMode="auto">
          <a:xfrm flipH="1">
            <a:off x="8904288" y="3455988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4" name="Line 89"/>
          <p:cNvSpPr>
            <a:spLocks noChangeShapeType="1"/>
          </p:cNvSpPr>
          <p:nvPr/>
        </p:nvSpPr>
        <p:spPr bwMode="auto">
          <a:xfrm flipH="1">
            <a:off x="6888164" y="3284538"/>
            <a:ext cx="71437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65" name="Text Box 90"/>
          <p:cNvSpPr txBox="1">
            <a:spLocks noChangeArrowheads="1"/>
          </p:cNvSpPr>
          <p:nvPr/>
        </p:nvSpPr>
        <p:spPr bwMode="auto">
          <a:xfrm>
            <a:off x="4656138" y="1916113"/>
            <a:ext cx="2519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18466" name="Text Box 91"/>
          <p:cNvSpPr txBox="1">
            <a:spLocks noChangeArrowheads="1"/>
          </p:cNvSpPr>
          <p:nvPr/>
        </p:nvSpPr>
        <p:spPr bwMode="auto">
          <a:xfrm>
            <a:off x="2135189" y="2349500"/>
            <a:ext cx="23764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endParaRPr lang="de-DE" altLang="de-DE" sz="1800" dirty="0"/>
          </a:p>
        </p:txBody>
      </p:sp>
      <p:sp>
        <p:nvSpPr>
          <p:cNvPr id="18467" name="Text Box 92"/>
          <p:cNvSpPr txBox="1">
            <a:spLocks noChangeArrowheads="1"/>
          </p:cNvSpPr>
          <p:nvPr/>
        </p:nvSpPr>
        <p:spPr bwMode="auto">
          <a:xfrm>
            <a:off x="7464425" y="2355850"/>
            <a:ext cx="25923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part</a:t>
            </a:r>
            <a:endParaRPr lang="de-DE" altLang="de-DE" sz="1800" dirty="0"/>
          </a:p>
        </p:txBody>
      </p:sp>
      <p:sp>
        <p:nvSpPr>
          <p:cNvPr id="18468" name="Text Box 93"/>
          <p:cNvSpPr txBox="1">
            <a:spLocks noChangeArrowheads="1"/>
          </p:cNvSpPr>
          <p:nvPr/>
        </p:nvSpPr>
        <p:spPr bwMode="auto">
          <a:xfrm>
            <a:off x="4943475" y="5805488"/>
            <a:ext cx="208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18469" name="Text Box 94"/>
          <p:cNvSpPr txBox="1">
            <a:spLocks noChangeArrowheads="1"/>
          </p:cNvSpPr>
          <p:nvPr/>
        </p:nvSpPr>
        <p:spPr bwMode="auto">
          <a:xfrm>
            <a:off x="2568576" y="536733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18470" name="Text Box 95"/>
          <p:cNvSpPr txBox="1">
            <a:spLocks noChangeArrowheads="1"/>
          </p:cNvSpPr>
          <p:nvPr/>
        </p:nvSpPr>
        <p:spPr bwMode="auto">
          <a:xfrm>
            <a:off x="7896226" y="5373688"/>
            <a:ext cx="14398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18471" name="Text Box 96"/>
          <p:cNvSpPr txBox="1">
            <a:spLocks noChangeArrowheads="1"/>
          </p:cNvSpPr>
          <p:nvPr/>
        </p:nvSpPr>
        <p:spPr bwMode="auto">
          <a:xfrm>
            <a:off x="4008439" y="32845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2" name="Text Box 97"/>
          <p:cNvSpPr txBox="1">
            <a:spLocks noChangeArrowheads="1"/>
          </p:cNvSpPr>
          <p:nvPr/>
        </p:nvSpPr>
        <p:spPr bwMode="auto">
          <a:xfrm>
            <a:off x="4008439" y="3933826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3" name="Text Box 99"/>
          <p:cNvSpPr txBox="1">
            <a:spLocks noChangeArrowheads="1"/>
          </p:cNvSpPr>
          <p:nvPr/>
        </p:nvSpPr>
        <p:spPr bwMode="auto">
          <a:xfrm>
            <a:off x="7319964" y="3244851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4" name="Text Box 100"/>
          <p:cNvSpPr txBox="1">
            <a:spLocks noChangeArrowheads="1"/>
          </p:cNvSpPr>
          <p:nvPr/>
        </p:nvSpPr>
        <p:spPr bwMode="auto">
          <a:xfrm>
            <a:off x="5735639" y="3429001"/>
            <a:ext cx="5032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8475" name="Rectangle 101"/>
          <p:cNvSpPr>
            <a:spLocks noChangeArrowheads="1"/>
          </p:cNvSpPr>
          <p:nvPr/>
        </p:nvSpPr>
        <p:spPr bwMode="auto">
          <a:xfrm>
            <a:off x="7899400" y="4005264"/>
            <a:ext cx="1004888" cy="37782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476" name="Text Box 102"/>
          <p:cNvSpPr txBox="1">
            <a:spLocks noChangeArrowheads="1"/>
          </p:cNvSpPr>
          <p:nvPr/>
        </p:nvSpPr>
        <p:spPr bwMode="auto">
          <a:xfrm>
            <a:off x="8161338" y="3933825"/>
            <a:ext cx="577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2400">
                <a:cs typeface="Arial" panose="020B0604020202020204" pitchFamily="34" charset="0"/>
              </a:rPr>
              <a:t>y</a:t>
            </a:r>
            <a:r>
              <a:rPr lang="de-DE" altLang="de-DE" sz="2400" baseline="-25000">
                <a:cs typeface="Arial" panose="020B0604020202020204" pitchFamily="34" charset="0"/>
              </a:rPr>
              <a:t>2</a:t>
            </a:r>
            <a:endParaRPr lang="el-GR" altLang="de-DE" sz="2400" baseline="-25000">
              <a:cs typeface="Arial" panose="020B0604020202020204" pitchFamily="34" charset="0"/>
            </a:endParaRPr>
          </a:p>
        </p:txBody>
      </p:sp>
      <p:sp>
        <p:nvSpPr>
          <p:cNvPr id="18477" name="Line 103"/>
          <p:cNvSpPr>
            <a:spLocks noChangeShapeType="1"/>
          </p:cNvSpPr>
          <p:nvPr/>
        </p:nvSpPr>
        <p:spPr bwMode="auto">
          <a:xfrm>
            <a:off x="7319963" y="3860801"/>
            <a:ext cx="576262" cy="360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8478" name="Text Box 104"/>
          <p:cNvSpPr txBox="1">
            <a:spLocks noChangeArrowheads="1"/>
          </p:cNvSpPr>
          <p:nvPr/>
        </p:nvSpPr>
        <p:spPr bwMode="auto">
          <a:xfrm>
            <a:off x="7319964" y="4005263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18479" name="Group 105"/>
          <p:cNvGrpSpPr>
            <a:grpSpLocks/>
          </p:cNvGrpSpPr>
          <p:nvPr/>
        </p:nvGrpSpPr>
        <p:grpSpPr bwMode="auto">
          <a:xfrm>
            <a:off x="9264651" y="4005264"/>
            <a:ext cx="504825" cy="377825"/>
            <a:chOff x="4876" y="2251"/>
            <a:chExt cx="318" cy="238"/>
          </a:xfrm>
        </p:grpSpPr>
        <p:sp>
          <p:nvSpPr>
            <p:cNvPr id="18481" name="Oval 106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18482" name="Text Box 107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23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18480" name="Line 108"/>
          <p:cNvSpPr>
            <a:spLocks noChangeShapeType="1"/>
          </p:cNvSpPr>
          <p:nvPr/>
        </p:nvSpPr>
        <p:spPr bwMode="auto">
          <a:xfrm flipH="1">
            <a:off x="8904288" y="4221163"/>
            <a:ext cx="360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10734675" y="2428875"/>
            <a:ext cx="1457325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rgbClr val="FF0000"/>
                </a:solidFill>
              </a:rPr>
              <a:t>Since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b="1" dirty="0">
                <a:solidFill>
                  <a:srgbClr val="FF0000"/>
                </a:solidFill>
                <a:latin typeface="Symbol" panose="05050102010706020507" pitchFamily="18" charset="2"/>
              </a:rPr>
              <a:t>x</a:t>
            </a:r>
            <a:r>
              <a:rPr lang="de-DE" sz="1600" b="1" baseline="-25000" dirty="0">
                <a:solidFill>
                  <a:srgbClr val="FF0000"/>
                </a:solidFill>
              </a:rPr>
              <a:t>1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does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normally</a:t>
            </a:r>
            <a:r>
              <a:rPr lang="de-DE" sz="1600" dirty="0">
                <a:solidFill>
                  <a:srgbClr val="FF0000"/>
                </a:solidFill>
              </a:rPr>
              <a:t> not </a:t>
            </a:r>
            <a:r>
              <a:rPr lang="de-DE" sz="1600" dirty="0" err="1">
                <a:solidFill>
                  <a:srgbClr val="FF0000"/>
                </a:solidFill>
              </a:rPr>
              <a:t>completely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predict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b="1" dirty="0">
                <a:solidFill>
                  <a:srgbClr val="FF0000"/>
                </a:solidFill>
                <a:latin typeface="Symbol" panose="05050102010706020507" pitchFamily="18" charset="2"/>
              </a:rPr>
              <a:t>h</a:t>
            </a:r>
            <a:r>
              <a:rPr lang="de-DE" sz="1600" b="1" baseline="-25000" dirty="0">
                <a:solidFill>
                  <a:srgbClr val="FF0000"/>
                </a:solidFill>
              </a:rPr>
              <a:t>1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there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is</a:t>
            </a:r>
            <a:r>
              <a:rPr lang="de-DE" sz="1600" dirty="0">
                <a:solidFill>
                  <a:srgbClr val="FF0000"/>
                </a:solidFill>
              </a:rPr>
              <a:t> a </a:t>
            </a:r>
            <a:r>
              <a:rPr lang="de-DE" sz="1600" dirty="0" err="1">
                <a:solidFill>
                  <a:srgbClr val="FF0000"/>
                </a:solidFill>
              </a:rPr>
              <a:t>remainder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that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is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represented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dirty="0" err="1">
                <a:solidFill>
                  <a:srgbClr val="FF0000"/>
                </a:solidFill>
              </a:rPr>
              <a:t>by</a:t>
            </a:r>
            <a:r>
              <a:rPr lang="de-DE" sz="1600" dirty="0">
                <a:solidFill>
                  <a:srgbClr val="FF0000"/>
                </a:solidFill>
              </a:rPr>
              <a:t> </a:t>
            </a:r>
            <a:r>
              <a:rPr lang="de-DE" sz="1600" b="1" dirty="0">
                <a:solidFill>
                  <a:srgbClr val="FF0000"/>
                </a:solidFill>
                <a:latin typeface="Symbol" panose="05050102010706020507" pitchFamily="18" charset="2"/>
              </a:rPr>
              <a:t>z</a:t>
            </a:r>
            <a:endParaRPr lang="en-US" sz="1600" b="1" dirty="0">
              <a:solidFill>
                <a:srgbClr val="FF0000"/>
              </a:solidFill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1638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2021983" y="3181082"/>
            <a:ext cx="8178085" cy="297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60" name="Rectangle 109"/>
          <p:cNvSpPr>
            <a:spLocks noGrp="1" noChangeArrowheads="1"/>
          </p:cNvSpPr>
          <p:nvPr>
            <p:ph type="title"/>
          </p:nvPr>
        </p:nvSpPr>
        <p:spPr>
          <a:xfrm>
            <a:off x="609600" y="193304"/>
            <a:ext cx="10972800" cy="1143000"/>
          </a:xfrm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&gt; Notation </a:t>
            </a:r>
          </a:p>
        </p:txBody>
      </p:sp>
      <p:graphicFrame>
        <p:nvGraphicFramePr>
          <p:cNvPr id="42125" name="Group 14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56830261"/>
              </p:ext>
            </p:extLst>
          </p:nvPr>
        </p:nvGraphicFramePr>
        <p:xfrm>
          <a:off x="1992314" y="1555751"/>
          <a:ext cx="8207375" cy="1944939"/>
        </p:xfrm>
        <a:graphic>
          <a:graphicData uri="http://schemas.openxmlformats.org/drawingml/2006/table">
            <a:tbl>
              <a:tblPr/>
              <a:tblGrid>
                <a:gridCol w="80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0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ξ</a:t>
                      </a:r>
                      <a:r>
                        <a:rPr kumimoji="0" lang="de-DE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Ksi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Latent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η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Latent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ζ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Zeta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Residual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associated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latent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9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Gamma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coefficient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regarding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relationship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latent variables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β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coefficient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regarding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latent variables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111" name="Group 12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047842358"/>
              </p:ext>
            </p:extLst>
          </p:nvPr>
        </p:nvGraphicFramePr>
        <p:xfrm>
          <a:off x="1992313" y="3860800"/>
          <a:ext cx="4038600" cy="2663790"/>
        </p:xfrm>
        <a:graphic>
          <a:graphicData uri="http://schemas.openxmlformats.org/drawingml/2006/table">
            <a:tbl>
              <a:tblPr/>
              <a:tblGrid>
                <a:gridCol w="36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de-DE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exogenous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λ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Lambda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coefficient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observed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</a:t>
                      </a:r>
                      <a:r>
                        <a:rPr kumimoji="0" lang="de-DE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latent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ξ</a:t>
                      </a:r>
                      <a:r>
                        <a:rPr kumimoji="0" lang="de-DE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de-DE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δ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Delta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Residual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exogenous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Indikator variable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102" name="Group 11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61040725"/>
              </p:ext>
            </p:extLst>
          </p:nvPr>
        </p:nvGraphicFramePr>
        <p:xfrm>
          <a:off x="6167438" y="3860800"/>
          <a:ext cx="4038600" cy="2663790"/>
        </p:xfrm>
        <a:graphic>
          <a:graphicData uri="http://schemas.openxmlformats.org/drawingml/2006/table">
            <a:tbl>
              <a:tblPr/>
              <a:tblGrid>
                <a:gridCol w="36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de-DE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ariable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λ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Lambda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coefficient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observed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de-DE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latent variablen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η</a:t>
                      </a:r>
                      <a:r>
                        <a:rPr kumimoji="0" lang="de-DE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  <a:endParaRPr kumimoji="0" lang="de-DE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ε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Epsilon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Residual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Indikator variable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10410825" y="2524125"/>
            <a:ext cx="1619250" cy="95410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Alternative </a:t>
            </a:r>
            <a:r>
              <a:rPr lang="de-DE" sz="1400" dirty="0" err="1"/>
              <a:t>denotation</a:t>
            </a:r>
            <a:r>
              <a:rPr lang="de-DE" sz="1400" dirty="0"/>
              <a:t> „</a:t>
            </a:r>
            <a:r>
              <a:rPr lang="de-DE" sz="1400" b="1" dirty="0" err="1"/>
              <a:t>regression</a:t>
            </a:r>
            <a:r>
              <a:rPr lang="de-DE" sz="1400" b="1" dirty="0"/>
              <a:t> </a:t>
            </a:r>
            <a:r>
              <a:rPr lang="de-DE" sz="1400" b="1" dirty="0" err="1"/>
              <a:t>weight</a:t>
            </a:r>
            <a:r>
              <a:rPr lang="de-DE" sz="1400" dirty="0"/>
              <a:t>“</a:t>
            </a:r>
            <a:endParaRPr lang="en-US" sz="1400" dirty="0"/>
          </a:p>
        </p:txBody>
      </p:sp>
      <p:cxnSp>
        <p:nvCxnSpPr>
          <p:cNvPr id="4" name="Gerade Verbindung 3"/>
          <p:cNvCxnSpPr>
            <a:stCxn id="2" idx="1"/>
          </p:cNvCxnSpPr>
          <p:nvPr/>
        </p:nvCxnSpPr>
        <p:spPr>
          <a:xfrm flipH="1" flipV="1">
            <a:off x="4810125" y="2818329"/>
            <a:ext cx="5600700" cy="18285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10420350" y="4476750"/>
            <a:ext cx="1619250" cy="738664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de-DE" sz="1400" dirty="0"/>
              <a:t>Alternative </a:t>
            </a:r>
            <a:r>
              <a:rPr lang="de-DE" sz="1400" dirty="0" err="1"/>
              <a:t>denotation</a:t>
            </a:r>
            <a:r>
              <a:rPr lang="de-DE" sz="1400" dirty="0"/>
              <a:t> „</a:t>
            </a:r>
            <a:r>
              <a:rPr lang="de-DE" sz="1400" b="1" dirty="0" err="1"/>
              <a:t>factor</a:t>
            </a:r>
            <a:r>
              <a:rPr lang="de-DE" sz="1400" b="1" dirty="0"/>
              <a:t> </a:t>
            </a:r>
            <a:r>
              <a:rPr lang="de-DE" sz="1400" b="1" dirty="0" err="1"/>
              <a:t>loading</a:t>
            </a:r>
            <a:r>
              <a:rPr lang="de-DE" sz="1400" dirty="0"/>
              <a:t> “</a:t>
            </a:r>
            <a:endParaRPr lang="en-US" sz="1400" dirty="0"/>
          </a:p>
        </p:txBody>
      </p:sp>
      <p:cxnSp>
        <p:nvCxnSpPr>
          <p:cNvPr id="7" name="Gerade Verbindung 6"/>
          <p:cNvCxnSpPr>
            <a:stCxn id="10" idx="1"/>
          </p:cNvCxnSpPr>
          <p:nvPr/>
        </p:nvCxnSpPr>
        <p:spPr>
          <a:xfrm flipH="1" flipV="1">
            <a:off x="4905375" y="4667250"/>
            <a:ext cx="5514975" cy="17883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>
            <a:stCxn id="10" idx="1"/>
          </p:cNvCxnSpPr>
          <p:nvPr/>
        </p:nvCxnSpPr>
        <p:spPr>
          <a:xfrm flipH="1" flipV="1">
            <a:off x="9048750" y="4581525"/>
            <a:ext cx="1371600" cy="26455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48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2012458" y="4448174"/>
            <a:ext cx="8178085" cy="11906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/>
          <p:cNvSpPr/>
          <p:nvPr/>
        </p:nvSpPr>
        <p:spPr>
          <a:xfrm>
            <a:off x="2002933" y="2562225"/>
            <a:ext cx="8178085" cy="100743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60" name="Rectangle 109"/>
          <p:cNvSpPr>
            <a:spLocks noGrp="1" noChangeArrowheads="1"/>
          </p:cNvSpPr>
          <p:nvPr>
            <p:ph type="title"/>
          </p:nvPr>
        </p:nvSpPr>
        <p:spPr>
          <a:xfrm>
            <a:off x="609600" y="193304"/>
            <a:ext cx="10972800" cy="1143000"/>
          </a:xfrm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&gt; Notation </a:t>
            </a:r>
          </a:p>
        </p:txBody>
      </p:sp>
      <p:graphicFrame>
        <p:nvGraphicFramePr>
          <p:cNvPr id="42125" name="Group 14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2655126"/>
              </p:ext>
            </p:extLst>
          </p:nvPr>
        </p:nvGraphicFramePr>
        <p:xfrm>
          <a:off x="1992315" y="1546226"/>
          <a:ext cx="8189910" cy="2017981"/>
        </p:xfrm>
        <a:graphic>
          <a:graphicData uri="http://schemas.openxmlformats.org/drawingml/2006/table">
            <a:tbl>
              <a:tblPr/>
              <a:tblGrid>
                <a:gridCol w="791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7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ξ</a:t>
                      </a:r>
                      <a:r>
                        <a:rPr kumimoji="0" lang="de-DE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Ksi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Latent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η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Eta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Latent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ζ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Zeta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Residual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associated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with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latent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1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γ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Gamma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coefficient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regarding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the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relationship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of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latent variables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β</a:t>
                      </a:r>
                      <a:r>
                        <a:rPr kumimoji="0" lang="de-DE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  <a:endParaRPr kumimoji="0" lang="de-DE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Beta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coefficient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regarding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two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latent variables</a:t>
                      </a:r>
                    </a:p>
                  </a:txBody>
                  <a:tcPr marT="45696" marB="456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2111" name="Group 127"/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611690429"/>
              </p:ext>
            </p:extLst>
          </p:nvPr>
        </p:nvGraphicFramePr>
        <p:xfrm>
          <a:off x="1992313" y="3860800"/>
          <a:ext cx="4038600" cy="2663790"/>
        </p:xfrm>
        <a:graphic>
          <a:graphicData uri="http://schemas.openxmlformats.org/drawingml/2006/table">
            <a:tbl>
              <a:tblPr/>
              <a:tblGrid>
                <a:gridCol w="36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r>
                        <a:rPr kumimoji="0" lang="de-DE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exogenous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variable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λ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Lambda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coefficient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observed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x</a:t>
                      </a:r>
                      <a:r>
                        <a:rPr kumimoji="0" lang="de-DE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latent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ξ</a:t>
                      </a:r>
                      <a:r>
                        <a:rPr kumimoji="0" lang="de-DE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δ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Delta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Residual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exogenous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102" name="Group 118"/>
          <p:cNvGraphicFramePr>
            <a:graphicFrameLocks noGrp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280433240"/>
              </p:ext>
            </p:extLst>
          </p:nvPr>
        </p:nvGraphicFramePr>
        <p:xfrm>
          <a:off x="6167438" y="3860800"/>
          <a:ext cx="4038600" cy="2663790"/>
        </p:xfrm>
        <a:graphic>
          <a:graphicData uri="http://schemas.openxmlformats.org/drawingml/2006/table">
            <a:tbl>
              <a:tblPr/>
              <a:tblGrid>
                <a:gridCol w="366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89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de-DE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ariable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7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λ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ij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Lambda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Path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coefficient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between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observed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indicators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  <a:r>
                        <a:rPr kumimoji="0" lang="de-DE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de-DE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latent variablen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η</a:t>
                      </a:r>
                      <a:r>
                        <a:rPr kumimoji="0" lang="de-DE" sz="16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  <a:endParaRPr kumimoji="0" lang="de-DE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68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ε</a:t>
                      </a:r>
                      <a:r>
                        <a:rPr kumimoji="0" lang="de-DE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Epsilon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Residual variable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endogenous</a:t>
                      </a:r>
                      <a:r>
                        <a:rPr kumimoji="0" lang="de-DE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de-DE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Indicator</a:t>
                      </a:r>
                      <a:r>
                        <a:rPr kumimoji="0" lang="de-DE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variable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228600" y="3419475"/>
            <a:ext cx="1524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Parameters</a:t>
            </a:r>
            <a:endParaRPr lang="en-US" dirty="0"/>
          </a:p>
        </p:txBody>
      </p:sp>
      <p:cxnSp>
        <p:nvCxnSpPr>
          <p:cNvPr id="8" name="Gerade Verbindung 7"/>
          <p:cNvCxnSpPr>
            <a:stCxn id="5" idx="0"/>
          </p:cNvCxnSpPr>
          <p:nvPr/>
        </p:nvCxnSpPr>
        <p:spPr>
          <a:xfrm flipV="1">
            <a:off x="990600" y="3065941"/>
            <a:ext cx="1012333" cy="3535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>
            <a:stCxn id="5" idx="2"/>
            <a:endCxn id="42111" idx="1"/>
          </p:cNvCxnSpPr>
          <p:nvPr/>
        </p:nvCxnSpPr>
        <p:spPr>
          <a:xfrm>
            <a:off x="990600" y="3788807"/>
            <a:ext cx="1001713" cy="14038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51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199" y="365125"/>
            <a:ext cx="10853057" cy="1325563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&gt; Notation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/>
              <a:t>matrices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vectors</a:t>
            </a:r>
            <a:endParaRPr lang="de-DE" altLang="de-DE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3" name="Textfeld 2"/>
          <p:cNvSpPr txBox="1"/>
          <p:nvPr/>
        </p:nvSpPr>
        <p:spPr>
          <a:xfrm>
            <a:off x="1708732" y="2209800"/>
            <a:ext cx="8940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More </a:t>
            </a:r>
            <a:r>
              <a:rPr lang="de-DE" sz="2400" dirty="0" err="1"/>
              <a:t>complex</a:t>
            </a:r>
            <a:r>
              <a:rPr lang="de-DE" sz="2400" dirty="0"/>
              <a:t> </a:t>
            </a:r>
            <a:r>
              <a:rPr lang="de-DE" sz="2400" dirty="0" err="1"/>
              <a:t>structural</a:t>
            </a:r>
            <a:r>
              <a:rPr lang="de-DE" sz="2400" dirty="0"/>
              <a:t> </a:t>
            </a:r>
            <a:r>
              <a:rPr lang="de-DE" sz="2400" dirty="0" err="1"/>
              <a:t>equation</a:t>
            </a:r>
            <a:r>
              <a:rPr lang="de-DE" sz="2400" dirty="0"/>
              <a:t> </a:t>
            </a:r>
            <a:r>
              <a:rPr lang="de-DE" sz="2400" dirty="0" err="1"/>
              <a:t>models</a:t>
            </a:r>
            <a:r>
              <a:rPr lang="de-DE" sz="2400" dirty="0"/>
              <a:t> </a:t>
            </a:r>
            <a:r>
              <a:rPr lang="de-DE" sz="2400" dirty="0" err="1"/>
              <a:t>require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use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vectors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matrices</a:t>
            </a:r>
            <a:r>
              <a:rPr lang="de-DE" sz="2400" dirty="0"/>
              <a:t> </a:t>
            </a:r>
            <a:r>
              <a:rPr lang="de-DE" sz="2400" dirty="0" err="1"/>
              <a:t>instead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individual variables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parameters</a:t>
            </a:r>
            <a:r>
              <a:rPr lang="de-DE" sz="2400" dirty="0"/>
              <a:t>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1184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199" y="365125"/>
            <a:ext cx="10853057" cy="1325563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&gt; Notation </a:t>
            </a:r>
            <a:r>
              <a:rPr lang="de-DE" altLang="de-DE" dirty="0" err="1"/>
              <a:t>regarding</a:t>
            </a:r>
            <a:r>
              <a:rPr lang="de-DE" altLang="de-DE" dirty="0"/>
              <a:t> </a:t>
            </a:r>
            <a:r>
              <a:rPr lang="de-DE" altLang="de-DE" dirty="0" err="1"/>
              <a:t>matrices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vectors</a:t>
            </a:r>
            <a:endParaRPr lang="de-DE" altLang="de-DE" dirty="0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864694"/>
              </p:ext>
            </p:extLst>
          </p:nvPr>
        </p:nvGraphicFramePr>
        <p:xfrm>
          <a:off x="6919913" y="2844800"/>
          <a:ext cx="3144837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714320" imgH="939600" progId="Equation.3">
                  <p:embed/>
                </p:oleObj>
              </mc:Choice>
              <mc:Fallback>
                <p:oleObj name="Formel" r:id="rId2" imgW="171432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2844800"/>
                        <a:ext cx="3144837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524001" y="2772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graphicFrame>
        <p:nvGraphicFramePr>
          <p:cNvPr id="204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723527"/>
              </p:ext>
            </p:extLst>
          </p:nvPr>
        </p:nvGraphicFramePr>
        <p:xfrm>
          <a:off x="2336588" y="2881313"/>
          <a:ext cx="1354137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4" imgW="774360" imgH="939600" progId="Equation.3">
                  <p:embed/>
                </p:oleObj>
              </mc:Choice>
              <mc:Fallback>
                <p:oleObj name="Formel" r:id="rId4" imgW="7743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588" y="2881313"/>
                        <a:ext cx="1354137" cy="165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4211054" y="6027843"/>
            <a:ext cx="202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 err="1"/>
              <a:t>Printed</a:t>
            </a:r>
            <a:r>
              <a:rPr lang="de-DE" sz="2400" i="1" dirty="0"/>
              <a:t> </a:t>
            </a:r>
            <a:r>
              <a:rPr lang="de-DE" sz="2400" i="1" dirty="0" err="1"/>
              <a:t>bold</a:t>
            </a:r>
            <a:r>
              <a:rPr lang="de-DE" sz="2400" i="1" dirty="0"/>
              <a:t>!</a:t>
            </a:r>
          </a:p>
        </p:txBody>
      </p:sp>
      <p:cxnSp>
        <p:nvCxnSpPr>
          <p:cNvPr id="4" name="Gerade Verbindung 3"/>
          <p:cNvCxnSpPr/>
          <p:nvPr/>
        </p:nvCxnSpPr>
        <p:spPr>
          <a:xfrm>
            <a:off x="2755232" y="4295274"/>
            <a:ext cx="1311442" cy="1732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/>
          <p:cNvCxnSpPr/>
          <p:nvPr/>
        </p:nvCxnSpPr>
        <p:spPr>
          <a:xfrm flipH="1">
            <a:off x="5931568" y="4199021"/>
            <a:ext cx="1287379" cy="17445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5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0.Introductory remarks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5013" y="1998663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sz="2400" b="1" dirty="0"/>
              <a:t>Research </a:t>
            </a:r>
            <a:r>
              <a:rPr lang="de-DE" altLang="de-DE" sz="2400" b="1" dirty="0" err="1"/>
              <a:t>means</a:t>
            </a:r>
            <a:r>
              <a:rPr lang="de-DE" altLang="de-DE" sz="2400" b="1" dirty="0"/>
              <a:t> </a:t>
            </a:r>
          </a:p>
          <a:p>
            <a:pPr>
              <a:buFontTx/>
              <a:buChar char="-"/>
            </a:pPr>
            <a:r>
              <a:rPr lang="de-DE" altLang="de-DE" sz="2400" b="1" dirty="0" err="1"/>
              <a:t>creating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new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knowledge</a:t>
            </a:r>
            <a:endParaRPr lang="de-DE" altLang="de-DE" sz="2400" b="1" dirty="0"/>
          </a:p>
          <a:p>
            <a:pPr>
              <a:buFontTx/>
              <a:buChar char="-"/>
            </a:pPr>
            <a:r>
              <a:rPr lang="de-DE" altLang="de-DE" sz="2400" b="1" dirty="0" err="1"/>
              <a:t>providing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answers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to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research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questions</a:t>
            </a:r>
            <a:endParaRPr lang="de-DE" altLang="de-DE" sz="2400" b="1" dirty="0"/>
          </a:p>
          <a:p>
            <a:pPr>
              <a:buFontTx/>
              <a:buChar char="-"/>
            </a:pPr>
            <a:r>
              <a:rPr lang="de-DE" altLang="de-DE" sz="2400" b="1" dirty="0" err="1"/>
              <a:t>providing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empirical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evidence</a:t>
            </a:r>
            <a:r>
              <a:rPr lang="de-DE" altLang="de-DE" sz="2400" b="1" dirty="0"/>
              <a:t> in </a:t>
            </a:r>
            <a:r>
              <a:rPr lang="de-DE" altLang="de-DE" sz="2400" b="1" dirty="0" err="1"/>
              <a:t>favor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or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against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hypotheses</a:t>
            </a:r>
            <a:endParaRPr lang="de-DE" altLang="de-DE" sz="2400" b="1" dirty="0"/>
          </a:p>
          <a:p>
            <a:pPr>
              <a:buFontTx/>
              <a:buChar char="-"/>
            </a:pPr>
            <a:r>
              <a:rPr lang="de-DE" altLang="de-DE" sz="2400" b="1" dirty="0" err="1"/>
              <a:t>comparing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controversial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ideas</a:t>
            </a:r>
            <a:r>
              <a:rPr lang="de-DE" altLang="de-DE" sz="2400" b="1" dirty="0"/>
              <a:t> / </a:t>
            </a:r>
            <a:r>
              <a:rPr lang="de-DE" altLang="de-DE" sz="2400" b="1" dirty="0" err="1"/>
              <a:t>theories</a:t>
            </a:r>
            <a:endParaRPr lang="de-DE" altLang="de-DE" sz="2400" b="1" dirty="0"/>
          </a:p>
          <a:p>
            <a:pPr>
              <a:buFontTx/>
              <a:buChar char="-"/>
            </a:pPr>
            <a:endParaRPr lang="de-DE" altLang="de-DE" sz="2400" b="1" dirty="0"/>
          </a:p>
          <a:p>
            <a:pPr marL="0" indent="0">
              <a:buNone/>
            </a:pPr>
            <a:r>
              <a:rPr lang="de-DE" altLang="de-DE" sz="2400" b="1" dirty="0"/>
              <a:t>In </a:t>
            </a:r>
            <a:r>
              <a:rPr lang="de-DE" altLang="de-DE" sz="2400" b="1" dirty="0" err="1"/>
              <a:t>empirical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research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this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means</a:t>
            </a:r>
            <a:r>
              <a:rPr lang="de-DE" altLang="de-DE" sz="2400" b="1" dirty="0"/>
              <a:t> </a:t>
            </a:r>
          </a:p>
          <a:p>
            <a:pPr marL="0" indent="0">
              <a:buNone/>
            </a:pPr>
            <a:r>
              <a:rPr lang="de-DE" altLang="de-DE" sz="2400" b="1" dirty="0"/>
              <a:t>- </a:t>
            </a:r>
            <a:r>
              <a:rPr lang="de-DE" altLang="de-DE" sz="2400" b="1" dirty="0" err="1"/>
              <a:t>selecting</a:t>
            </a:r>
            <a:r>
              <a:rPr lang="de-DE" altLang="de-DE" sz="2400" b="1" dirty="0"/>
              <a:t> a </a:t>
            </a:r>
            <a:r>
              <a:rPr lang="de-DE" altLang="de-DE" sz="2400" b="1" dirty="0" err="1"/>
              <a:t>research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question</a:t>
            </a:r>
            <a:r>
              <a:rPr lang="de-DE" altLang="de-DE" sz="2400" b="1" dirty="0"/>
              <a:t> / </a:t>
            </a:r>
            <a:r>
              <a:rPr lang="de-DE" altLang="de-DE" sz="2400" b="1" dirty="0" err="1"/>
              <a:t>hypothesis</a:t>
            </a:r>
            <a:endParaRPr lang="de-DE" altLang="de-DE" sz="2400" b="1" dirty="0"/>
          </a:p>
          <a:p>
            <a:pPr marL="0" indent="0">
              <a:buNone/>
            </a:pPr>
            <a:r>
              <a:rPr lang="de-DE" altLang="de-DE" sz="2400" b="1" dirty="0"/>
              <a:t>- </a:t>
            </a:r>
            <a:r>
              <a:rPr lang="de-DE" altLang="de-DE" sz="2400" b="1" dirty="0" err="1"/>
              <a:t>designing</a:t>
            </a:r>
            <a:r>
              <a:rPr lang="de-DE" altLang="de-DE" sz="2400" b="1" dirty="0"/>
              <a:t> a </a:t>
            </a:r>
            <a:r>
              <a:rPr lang="de-DE" altLang="de-DE" sz="2400" b="1" dirty="0" err="1"/>
              <a:t>research</a:t>
            </a:r>
            <a:r>
              <a:rPr lang="de-DE" altLang="de-DE" sz="2400" b="1" dirty="0"/>
              <a:t> plan</a:t>
            </a:r>
          </a:p>
          <a:p>
            <a:pPr marL="0" indent="0">
              <a:buNone/>
            </a:pPr>
            <a:r>
              <a:rPr lang="de-DE" altLang="de-DE" sz="2400" b="1" dirty="0"/>
              <a:t>- </a:t>
            </a:r>
            <a:r>
              <a:rPr lang="de-DE" altLang="de-DE" sz="2400" b="1" dirty="0" err="1"/>
              <a:t>data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collection</a:t>
            </a:r>
            <a:r>
              <a:rPr lang="de-DE" altLang="de-DE" sz="2400" b="1" dirty="0"/>
              <a:t>  </a:t>
            </a:r>
          </a:p>
          <a:p>
            <a:pPr marL="0" indent="0">
              <a:buNone/>
            </a:pPr>
            <a:r>
              <a:rPr lang="de-DE" altLang="de-DE" sz="2400" b="1" dirty="0"/>
              <a:t>- </a:t>
            </a:r>
            <a:r>
              <a:rPr lang="de-DE" altLang="de-DE" sz="2400" b="1" dirty="0" err="1"/>
              <a:t>statistical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investigation</a:t>
            </a:r>
            <a:r>
              <a:rPr lang="de-DE" altLang="de-DE" sz="2400" b="1" dirty="0"/>
              <a:t> </a:t>
            </a:r>
          </a:p>
          <a:p>
            <a:pPr marL="0" indent="0">
              <a:buNone/>
            </a:pPr>
            <a:r>
              <a:rPr lang="de-DE" altLang="de-DE" sz="2400" b="1" dirty="0"/>
              <a:t>- </a:t>
            </a:r>
            <a:r>
              <a:rPr lang="de-DE" altLang="de-DE" sz="2400" b="1" dirty="0" err="1"/>
              <a:t>drawing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conclusions</a:t>
            </a:r>
            <a:endParaRPr lang="de-DE" altLang="de-DE" sz="2400" b="1" dirty="0"/>
          </a:p>
          <a:p>
            <a:pPr>
              <a:buFontTx/>
              <a:buChar char="-"/>
            </a:pPr>
            <a:endParaRPr lang="de-DE" altLang="de-DE" sz="2400" b="1" dirty="0"/>
          </a:p>
          <a:p>
            <a:pPr>
              <a:buNone/>
            </a:pPr>
            <a:endParaRPr lang="de-DE" altLang="de-DE" sz="2400" dirty="0"/>
          </a:p>
          <a:p>
            <a:endParaRPr lang="de-DE" altLang="de-DE" sz="2400" dirty="0"/>
          </a:p>
          <a:p>
            <a:endParaRPr lang="de-DE" alt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4849813" y="5524500"/>
            <a:ext cx="436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err="1">
                <a:solidFill>
                  <a:srgbClr val="FF0000"/>
                </a:solidFill>
              </a:rPr>
              <a:t>Structural</a:t>
            </a:r>
            <a:r>
              <a:rPr lang="de-DE" sz="2400" b="1" i="1" dirty="0">
                <a:solidFill>
                  <a:srgbClr val="FF0000"/>
                </a:solidFill>
              </a:rPr>
              <a:t> </a:t>
            </a:r>
            <a:r>
              <a:rPr lang="de-DE" sz="2400" b="1" i="1" dirty="0" err="1">
                <a:solidFill>
                  <a:srgbClr val="FF0000"/>
                </a:solidFill>
              </a:rPr>
              <a:t>equation</a:t>
            </a:r>
            <a:r>
              <a:rPr lang="de-DE" sz="2400" b="1" i="1" dirty="0">
                <a:solidFill>
                  <a:srgbClr val="FF0000"/>
                </a:solidFill>
              </a:rPr>
              <a:t> </a:t>
            </a:r>
            <a:r>
              <a:rPr lang="de-DE" sz="2400" b="1" i="1" dirty="0" err="1">
                <a:solidFill>
                  <a:srgbClr val="FF0000"/>
                </a:solidFill>
              </a:rPr>
              <a:t>modeling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6" name="Gerade Verbindung mit Pfeil 5"/>
          <p:cNvCxnSpPr/>
          <p:nvPr/>
        </p:nvCxnSpPr>
        <p:spPr>
          <a:xfrm>
            <a:off x="3933825" y="5774382"/>
            <a:ext cx="78105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/>
          <p:cNvCxnSpPr/>
          <p:nvPr/>
        </p:nvCxnSpPr>
        <p:spPr>
          <a:xfrm>
            <a:off x="3943350" y="5869632"/>
            <a:ext cx="781050" cy="11653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 flipV="1">
            <a:off x="3971925" y="5601816"/>
            <a:ext cx="781050" cy="7731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307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4425" y="549275"/>
            <a:ext cx="82296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&gt; </a:t>
            </a:r>
            <a:r>
              <a:rPr lang="de-DE" altLang="de-DE" dirty="0" err="1"/>
              <a:t>Vectors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matrices</a:t>
            </a:r>
            <a:r>
              <a:rPr lang="de-DE" altLang="de-DE" dirty="0"/>
              <a:t> (1)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77323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r>
              <a:rPr lang="de-DE" altLang="de-DE" dirty="0"/>
              <a:t>:</a:t>
            </a:r>
          </a:p>
          <a:p>
            <a:pPr algn="ctr" eaLnBrk="1" hangingPunct="1">
              <a:buFontTx/>
              <a:buNone/>
            </a:pPr>
            <a:endParaRPr lang="de-DE" altLang="de-DE" dirty="0"/>
          </a:p>
          <a:p>
            <a:pPr>
              <a:spcBef>
                <a:spcPct val="0"/>
              </a:spcBef>
              <a:buNone/>
            </a:pPr>
            <a:r>
              <a:rPr lang="de-DE" altLang="de-DE" dirty="0"/>
              <a:t>η       </a:t>
            </a:r>
            <a:r>
              <a:rPr lang="de-DE" altLang="de-DE" b="1" dirty="0"/>
              <a:t>=           </a:t>
            </a:r>
            <a:r>
              <a:rPr lang="de-DE" altLang="de-DE" b="1" dirty="0">
                <a:latin typeface="Symbol" panose="05050102010706020507" pitchFamily="18" charset="2"/>
              </a:rPr>
              <a:t>g </a:t>
            </a:r>
            <a:r>
              <a:rPr lang="de-DE" altLang="de-DE" dirty="0"/>
              <a:t>× ξ       </a:t>
            </a:r>
            <a:r>
              <a:rPr lang="de-DE" altLang="de-DE" b="1" dirty="0"/>
              <a:t>+       </a:t>
            </a:r>
            <a:r>
              <a:rPr lang="de-DE" altLang="de-DE" dirty="0"/>
              <a:t>ζ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dirty="0"/>
              <a:t>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de-DE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400" dirty="0">
                <a:cs typeface="Arial" panose="020B0604020202020204" pitchFamily="34" charset="0"/>
              </a:rPr>
              <a:t>                                       </a:t>
            </a:r>
            <a:endParaRPr lang="en-US" altLang="de-DE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21511" name="Text Box 11"/>
          <p:cNvSpPr txBox="1">
            <a:spLocks noChangeArrowheads="1"/>
          </p:cNvSpPr>
          <p:nvPr/>
        </p:nvSpPr>
        <p:spPr bwMode="auto">
          <a:xfrm>
            <a:off x="1547262" y="3429000"/>
            <a:ext cx="1308651" cy="132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altLang="de-DE" sz="1400" dirty="0" err="1"/>
              <a:t>Vector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i="1" dirty="0" err="1"/>
              <a:t>endogenous</a:t>
            </a:r>
            <a:r>
              <a:rPr lang="de-DE" altLang="de-DE" sz="1400" i="1" dirty="0"/>
              <a:t> </a:t>
            </a:r>
            <a:br>
              <a:rPr lang="de-DE" altLang="de-DE" sz="1400" i="1" dirty="0"/>
            </a:br>
            <a:r>
              <a:rPr lang="de-DE" altLang="de-DE" sz="1400" dirty="0"/>
              <a:t>latent variables </a:t>
            </a:r>
            <a:r>
              <a:rPr lang="de-DE" altLang="de-DE" sz="1400" dirty="0" err="1"/>
              <a:t>η</a:t>
            </a:r>
            <a:r>
              <a:rPr lang="de-DE" altLang="de-DE" sz="1400" baseline="-25000" dirty="0" err="1"/>
              <a:t>i</a:t>
            </a:r>
            <a:endParaRPr lang="de-DE" altLang="de-DE" sz="1400" baseline="-25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altLang="de-DE" sz="1200" dirty="0"/>
              <a:t>(m x 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e-DE" altLang="de-DE" sz="1400" dirty="0"/>
          </a:p>
        </p:txBody>
      </p:sp>
      <p:sp>
        <p:nvSpPr>
          <p:cNvPr id="21512" name="Text Box 12"/>
          <p:cNvSpPr txBox="1">
            <a:spLocks noChangeArrowheads="1"/>
          </p:cNvSpPr>
          <p:nvPr/>
        </p:nvSpPr>
        <p:spPr bwMode="auto">
          <a:xfrm>
            <a:off x="2902568" y="3429001"/>
            <a:ext cx="1295399" cy="14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Gamma</a:t>
            </a:r>
            <a:r>
              <a:rPr lang="de-DE" altLang="de-DE" sz="1400" b="1" dirty="0">
                <a:cs typeface="Arial" panose="020B0604020202020204" pitchFamily="34" charset="0"/>
              </a:rPr>
              <a:t> </a:t>
            </a:r>
            <a:r>
              <a:rPr lang="de-DE" altLang="de-DE" sz="1400" dirty="0"/>
              <a:t> </a:t>
            </a:r>
            <a:r>
              <a:rPr lang="de-DE" altLang="de-DE" sz="1400" dirty="0" err="1"/>
              <a:t>coefficients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ξ</a:t>
            </a:r>
            <a:r>
              <a:rPr lang="de-DE" altLang="de-DE" sz="1400" baseline="-25000" dirty="0" err="1"/>
              <a:t>i</a:t>
            </a:r>
            <a:r>
              <a:rPr lang="de-DE" altLang="de-DE" sz="1400" dirty="0"/>
              <a:t> </a:t>
            </a:r>
            <a:r>
              <a:rPr lang="de-DE" altLang="de-DE" sz="1400" dirty="0" err="1"/>
              <a:t>and</a:t>
            </a:r>
            <a:r>
              <a:rPr lang="de-DE" altLang="de-DE" sz="1400" dirty="0"/>
              <a:t> </a:t>
            </a:r>
            <a:r>
              <a:rPr lang="de-DE" altLang="de-DE" sz="1400" dirty="0" err="1"/>
              <a:t>η</a:t>
            </a:r>
            <a:r>
              <a:rPr lang="de-DE" altLang="de-DE" sz="1400" baseline="-25000" dirty="0" err="1"/>
              <a:t>j</a:t>
            </a:r>
            <a:r>
              <a:rPr lang="de-DE" altLang="de-DE" sz="1400" dirty="0"/>
              <a:t> variables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de-DE" altLang="de-DE" sz="1200" dirty="0"/>
              <a:t>(m x n)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e-DE" altLang="de-DE" sz="1200" dirty="0"/>
          </a:p>
        </p:txBody>
      </p:sp>
      <p:sp>
        <p:nvSpPr>
          <p:cNvPr id="21513" name="Text Box 13"/>
          <p:cNvSpPr txBox="1">
            <a:spLocks noChangeArrowheads="1"/>
          </p:cNvSpPr>
          <p:nvPr/>
        </p:nvSpPr>
        <p:spPr bwMode="auto">
          <a:xfrm>
            <a:off x="3988824" y="3435122"/>
            <a:ext cx="1143009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/>
              <a:t>Vector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 err="1"/>
              <a:t>exogenous</a:t>
            </a:r>
            <a:endParaRPr lang="de-DE" altLang="de-DE" sz="14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latent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variables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/>
              <a:t>(n x 1)</a:t>
            </a:r>
          </a:p>
          <a:p>
            <a:pPr eaLnBrk="1" hangingPunct="1">
              <a:lnSpc>
                <a:spcPct val="80000"/>
              </a:lnSpc>
            </a:pPr>
            <a:endParaRPr lang="de-DE" altLang="de-DE" sz="1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e-DE" altLang="de-DE" sz="1000" dirty="0"/>
          </a:p>
        </p:txBody>
      </p:sp>
      <p:sp>
        <p:nvSpPr>
          <p:cNvPr id="21514" name="Text Box 14"/>
          <p:cNvSpPr txBox="1">
            <a:spLocks noChangeArrowheads="1"/>
          </p:cNvSpPr>
          <p:nvPr/>
        </p:nvSpPr>
        <p:spPr bwMode="auto">
          <a:xfrm>
            <a:off x="5290647" y="3435122"/>
            <a:ext cx="199656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/>
              <a:t>Vector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residual variables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i="1" dirty="0"/>
              <a:t>latent </a:t>
            </a:r>
            <a:r>
              <a:rPr lang="de-DE" altLang="de-DE" sz="1400" i="1" dirty="0" err="1"/>
              <a:t>endogenous</a:t>
            </a:r>
            <a:endParaRPr lang="de-DE" altLang="de-DE" sz="14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variables </a:t>
            </a:r>
            <a:r>
              <a:rPr lang="de-DE" altLang="de-DE" sz="1400" dirty="0" err="1"/>
              <a:t>η</a:t>
            </a:r>
            <a:r>
              <a:rPr lang="de-DE" altLang="de-DE" sz="1400" baseline="-25000" dirty="0" err="1"/>
              <a:t>i</a:t>
            </a:r>
            <a:endParaRPr lang="de-DE" altLang="de-DE" sz="1400" baseline="-25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/>
              <a:t>(m x 1)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4450706" y="3853486"/>
            <a:ext cx="391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latin typeface="Symbol" panose="05050102010706020507" pitchFamily="18" charset="2"/>
              </a:rPr>
              <a:t>x</a:t>
            </a:r>
            <a:r>
              <a:rPr lang="de-DE" baseline="-25000" dirty="0"/>
              <a:t>i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3666853" y="2625941"/>
            <a:ext cx="401072" cy="80021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sz="2800" b="1" dirty="0">
                <a:latin typeface="Symbol" panose="05050102010706020507" pitchFamily="18" charset="2"/>
              </a:rPr>
              <a:t>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749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30238"/>
            <a:ext cx="82296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&gt; </a:t>
            </a:r>
            <a:r>
              <a:rPr lang="de-DE" altLang="de-DE" dirty="0" err="1"/>
              <a:t>Vectors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matrices</a:t>
            </a:r>
            <a:r>
              <a:rPr lang="de-DE" altLang="de-DE" dirty="0"/>
              <a:t> (2)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measurement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latent </a:t>
            </a:r>
            <a:r>
              <a:rPr lang="de-DE" altLang="de-DE" i="1" dirty="0" err="1"/>
              <a:t>exogenous</a:t>
            </a:r>
            <a:r>
              <a:rPr lang="de-DE" altLang="de-DE" dirty="0"/>
              <a:t> variables:    </a:t>
            </a:r>
          </a:p>
          <a:p>
            <a:pPr marL="0" indent="0">
              <a:buNone/>
            </a:pPr>
            <a:r>
              <a:rPr lang="de-DE" altLang="de-DE" dirty="0"/>
              <a:t>                 x = </a:t>
            </a:r>
            <a:r>
              <a:rPr lang="de-DE" altLang="de-DE" b="1" dirty="0" err="1"/>
              <a:t>Λ</a:t>
            </a:r>
            <a:r>
              <a:rPr lang="de-DE" altLang="de-DE" dirty="0" err="1"/>
              <a:t>ξ</a:t>
            </a:r>
            <a:r>
              <a:rPr lang="de-DE" altLang="de-DE" dirty="0"/>
              <a:t> + δ        (</a:t>
            </a:r>
            <a:r>
              <a:rPr lang="de-DE" altLang="de-DE" dirty="0" err="1"/>
              <a:t>new</a:t>
            </a:r>
            <a:r>
              <a:rPr lang="de-DE" altLang="de-DE" dirty="0"/>
              <a:t>   X =  </a:t>
            </a:r>
            <a:r>
              <a:rPr lang="de-DE" altLang="de-DE" b="1" dirty="0">
                <a:latin typeface="Symbol" panose="05050102010706020507" pitchFamily="18" charset="2"/>
              </a:rPr>
              <a:t>m</a:t>
            </a:r>
            <a:r>
              <a:rPr lang="de-DE" altLang="de-DE" dirty="0"/>
              <a:t>  +  </a:t>
            </a:r>
            <a:r>
              <a:rPr lang="de-DE" altLang="de-DE" b="1" dirty="0" err="1"/>
              <a:t>Λ</a:t>
            </a:r>
            <a:r>
              <a:rPr lang="de-DE" altLang="de-DE" dirty="0" err="1"/>
              <a:t>ξ</a:t>
            </a:r>
            <a:r>
              <a:rPr lang="de-DE" altLang="de-DE" dirty="0"/>
              <a:t>  +  δ)</a:t>
            </a:r>
          </a:p>
          <a:p>
            <a:pPr eaLnBrk="1" hangingPunct="1">
              <a:buFontTx/>
              <a:buNone/>
            </a:pPr>
            <a:r>
              <a:rPr lang="de-DE" altLang="de-DE" sz="2000" dirty="0"/>
              <a:t>            </a:t>
            </a:r>
          </a:p>
          <a:p>
            <a:pPr eaLnBrk="1" hangingPunct="1">
              <a:buFontTx/>
              <a:buNone/>
            </a:pPr>
            <a:r>
              <a:rPr lang="de-DE" altLang="de-DE" sz="2000" dirty="0"/>
              <a:t>                                            </a:t>
            </a:r>
            <a:r>
              <a:rPr lang="de-DE" altLang="de-DE" sz="2000" dirty="0">
                <a:cs typeface="Arial" panose="020B0604020202020204" pitchFamily="34" charset="0"/>
              </a:rPr>
              <a:t>                                                 </a:t>
            </a:r>
            <a:endParaRPr lang="el-GR" altLang="de-DE" sz="2000" baseline="-25000" dirty="0">
              <a:cs typeface="Arial" panose="020B0604020202020204" pitchFamily="34" charset="0"/>
            </a:endParaRPr>
          </a:p>
          <a:p>
            <a:pPr>
              <a:buNone/>
            </a:pPr>
            <a:r>
              <a:rPr lang="de-DE" altLang="de-DE" sz="2000" dirty="0"/>
              <a:t>   </a:t>
            </a:r>
            <a:r>
              <a:rPr lang="de-DE" altLang="de-DE" sz="2400" b="1" dirty="0"/>
              <a:t>x</a:t>
            </a:r>
            <a:r>
              <a:rPr lang="de-DE" altLang="de-DE" sz="2000" dirty="0"/>
              <a:t>               =                  </a:t>
            </a:r>
            <a:r>
              <a:rPr lang="de-DE" altLang="de-DE" sz="2000" b="1" dirty="0"/>
              <a:t>Λ</a:t>
            </a:r>
            <a:r>
              <a:rPr lang="de-DE" altLang="de-DE" sz="2000" dirty="0"/>
              <a:t>           ×            </a:t>
            </a:r>
            <a:r>
              <a:rPr lang="el-GR" altLang="de-DE" sz="2000" dirty="0">
                <a:cs typeface="Arial" panose="020B0604020202020204" pitchFamily="34" charset="0"/>
              </a:rPr>
              <a:t>ξ</a:t>
            </a:r>
            <a:r>
              <a:rPr lang="de-DE" altLang="de-DE" sz="2000" dirty="0">
                <a:cs typeface="Arial" panose="020B0604020202020204" pitchFamily="34" charset="0"/>
              </a:rPr>
              <a:t>                 +                  </a:t>
            </a:r>
            <a:r>
              <a:rPr lang="de-DE" altLang="de-DE" sz="2000" dirty="0"/>
              <a:t>δ</a:t>
            </a:r>
            <a:r>
              <a:rPr lang="de-DE" altLang="de-DE" sz="2000" dirty="0">
                <a:cs typeface="Arial" panose="020B0604020202020204" pitchFamily="34" charset="0"/>
              </a:rPr>
              <a:t>    </a:t>
            </a:r>
            <a:endParaRPr lang="el-GR" altLang="de-DE" sz="2000" dirty="0">
              <a:cs typeface="Arial" panose="020B0604020202020204" pitchFamily="34" charset="0"/>
            </a:endParaRPr>
          </a:p>
          <a:p>
            <a:pPr eaLnBrk="1" hangingPunct="1"/>
            <a:endParaRPr lang="de-DE" altLang="de-DE" sz="2400" dirty="0"/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623737" y="4365626"/>
            <a:ext cx="10795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/>
              <a:t>Vector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i="1" dirty="0" err="1"/>
              <a:t>exogenous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indicators</a:t>
            </a:r>
            <a:endParaRPr lang="de-DE" altLang="de-DE" sz="1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200" dirty="0"/>
              <a:t>(p x 1)</a:t>
            </a:r>
          </a:p>
        </p:txBody>
      </p:sp>
      <p:sp>
        <p:nvSpPr>
          <p:cNvPr id="22538" name="Text Box 8"/>
          <p:cNvSpPr txBox="1">
            <a:spLocks noChangeArrowheads="1"/>
          </p:cNvSpPr>
          <p:nvPr/>
        </p:nvSpPr>
        <p:spPr bwMode="auto">
          <a:xfrm>
            <a:off x="2551800" y="4385911"/>
            <a:ext cx="161897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Matrix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(</a:t>
            </a:r>
            <a:r>
              <a:rPr lang="de-DE" altLang="de-DE" sz="1400" dirty="0" err="1"/>
              <a:t>path</a:t>
            </a:r>
            <a:r>
              <a:rPr lang="de-DE" altLang="de-DE" sz="1400" dirty="0"/>
              <a:t>) </a:t>
            </a:r>
            <a:r>
              <a:rPr lang="de-DE" altLang="de-DE" sz="1400" dirty="0" err="1"/>
              <a:t>coefficients</a:t>
            </a:r>
            <a:r>
              <a:rPr lang="de-DE" altLang="de-DE" sz="14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(</a:t>
            </a:r>
            <a:r>
              <a:rPr lang="de-DE" altLang="de-DE" sz="1400" dirty="0" err="1"/>
              <a:t>factor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loadings</a:t>
            </a:r>
            <a:r>
              <a:rPr lang="de-DE" altLang="de-DE" sz="1400" dirty="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model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measurement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i="1" dirty="0" err="1"/>
              <a:t>exogenous</a:t>
            </a:r>
            <a:r>
              <a:rPr lang="de-DE" altLang="de-DE" sz="1400" i="1" dirty="0"/>
              <a:t> v</a:t>
            </a:r>
            <a:r>
              <a:rPr lang="de-DE" altLang="de-DE" sz="1400" dirty="0"/>
              <a:t>ariables</a:t>
            </a:r>
            <a:br>
              <a:rPr lang="de-DE" altLang="de-DE" sz="1400" dirty="0"/>
            </a:br>
            <a:r>
              <a:rPr lang="de-DE" altLang="de-DE" sz="1200" dirty="0"/>
              <a:t>(p x n)</a:t>
            </a: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6636624" y="4365626"/>
            <a:ext cx="122396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/>
              <a:t>Vector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residuals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i="1" dirty="0" err="1"/>
              <a:t>exogenous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indicators</a:t>
            </a:r>
            <a:br>
              <a:rPr lang="de-DE" altLang="de-DE" sz="1400" dirty="0"/>
            </a:br>
            <a:r>
              <a:rPr lang="de-DE" altLang="de-DE" sz="1200" dirty="0"/>
              <a:t>(p x 1)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399388" y="4396215"/>
            <a:ext cx="1143009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/>
              <a:t>Vector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 err="1"/>
              <a:t>exogenous</a:t>
            </a:r>
            <a:endParaRPr lang="de-DE" altLang="de-DE" sz="14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latent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variables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/>
              <a:t>(n x 1)</a:t>
            </a:r>
          </a:p>
          <a:p>
            <a:pPr eaLnBrk="1" hangingPunct="1">
              <a:lnSpc>
                <a:spcPct val="80000"/>
              </a:lnSpc>
            </a:pPr>
            <a:endParaRPr lang="de-DE" altLang="de-DE" sz="1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e-DE" altLang="de-DE" sz="1000" dirty="0"/>
          </a:p>
        </p:txBody>
      </p:sp>
    </p:spTree>
    <p:extLst>
      <p:ext uri="{BB962C8B-B14F-4D97-AF65-F5344CB8AC3E}">
        <p14:creationId xmlns:p14="http://schemas.microsoft.com/office/powerpoint/2010/main" val="34149015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30238"/>
            <a:ext cx="82296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&gt; </a:t>
            </a:r>
            <a:r>
              <a:rPr lang="de-DE" altLang="de-DE" dirty="0" err="1"/>
              <a:t>Vectors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matrices</a:t>
            </a:r>
            <a:r>
              <a:rPr lang="de-DE" altLang="de-DE" dirty="0"/>
              <a:t> (3)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measurement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latent </a:t>
            </a:r>
            <a:r>
              <a:rPr lang="de-DE" altLang="de-DE" i="1" dirty="0" err="1"/>
              <a:t>endogenous</a:t>
            </a:r>
            <a:r>
              <a:rPr lang="de-DE" altLang="de-DE" dirty="0"/>
              <a:t> variables:    </a:t>
            </a:r>
          </a:p>
          <a:p>
            <a:pPr marL="0" indent="0">
              <a:buNone/>
            </a:pPr>
            <a:r>
              <a:rPr lang="de-DE" altLang="de-DE" dirty="0"/>
              <a:t>                 y = </a:t>
            </a:r>
            <a:r>
              <a:rPr lang="de-DE" altLang="de-DE" b="1" dirty="0" err="1"/>
              <a:t>Λ</a:t>
            </a:r>
            <a:r>
              <a:rPr lang="de-DE" altLang="de-DE" b="1" dirty="0" err="1">
                <a:latin typeface="Symbol" panose="05050102010706020507" pitchFamily="18" charset="2"/>
              </a:rPr>
              <a:t>h</a:t>
            </a:r>
            <a:r>
              <a:rPr lang="de-DE" altLang="de-DE" dirty="0"/>
              <a:t> + </a:t>
            </a:r>
            <a:r>
              <a:rPr lang="de-DE" altLang="de-DE" b="1" dirty="0">
                <a:latin typeface="Symbol" panose="05050102010706020507" pitchFamily="18" charset="2"/>
              </a:rPr>
              <a:t>e </a:t>
            </a:r>
            <a:r>
              <a:rPr lang="de-DE" altLang="de-DE" dirty="0"/>
              <a:t>        (</a:t>
            </a:r>
            <a:r>
              <a:rPr lang="de-DE" altLang="de-DE" dirty="0" err="1"/>
              <a:t>new</a:t>
            </a:r>
            <a:r>
              <a:rPr lang="de-DE" altLang="de-DE" dirty="0"/>
              <a:t> Y =  </a:t>
            </a:r>
            <a:r>
              <a:rPr lang="de-DE" altLang="de-DE" b="1" dirty="0">
                <a:latin typeface="Symbol" panose="05050102010706020507" pitchFamily="18" charset="2"/>
              </a:rPr>
              <a:t>m</a:t>
            </a:r>
            <a:r>
              <a:rPr lang="de-DE" altLang="de-DE" dirty="0"/>
              <a:t>  +  </a:t>
            </a:r>
            <a:r>
              <a:rPr lang="de-DE" altLang="de-DE" b="1" dirty="0" err="1"/>
              <a:t>Λ</a:t>
            </a:r>
            <a:r>
              <a:rPr lang="de-DE" altLang="de-DE" b="1" dirty="0" err="1">
                <a:latin typeface="Symbol" panose="05050102010706020507" pitchFamily="18" charset="2"/>
              </a:rPr>
              <a:t>h</a:t>
            </a:r>
            <a:r>
              <a:rPr lang="de-DE" altLang="de-DE" dirty="0"/>
              <a:t>  + </a:t>
            </a:r>
            <a:r>
              <a:rPr lang="de-DE" altLang="de-DE" b="1" dirty="0">
                <a:latin typeface="Symbol" panose="05050102010706020507" pitchFamily="18" charset="2"/>
              </a:rPr>
              <a:t>e </a:t>
            </a:r>
            <a:r>
              <a:rPr lang="de-DE" altLang="de-DE" dirty="0"/>
              <a:t>)</a:t>
            </a:r>
          </a:p>
          <a:p>
            <a:pPr eaLnBrk="1" hangingPunct="1">
              <a:buFontTx/>
              <a:buNone/>
            </a:pPr>
            <a:r>
              <a:rPr lang="de-DE" altLang="de-DE" sz="2000" dirty="0"/>
              <a:t>            </a:t>
            </a:r>
          </a:p>
          <a:p>
            <a:pPr eaLnBrk="1" hangingPunct="1">
              <a:buFontTx/>
              <a:buNone/>
            </a:pPr>
            <a:r>
              <a:rPr lang="de-DE" altLang="de-DE" sz="2000" dirty="0"/>
              <a:t>                                            </a:t>
            </a:r>
            <a:r>
              <a:rPr lang="de-DE" altLang="de-DE" sz="2000" dirty="0">
                <a:cs typeface="Arial" panose="020B0604020202020204" pitchFamily="34" charset="0"/>
              </a:rPr>
              <a:t>                                                 </a:t>
            </a:r>
            <a:endParaRPr lang="el-GR" altLang="de-DE" sz="2000" baseline="-25000" dirty="0">
              <a:cs typeface="Arial" panose="020B0604020202020204" pitchFamily="34" charset="0"/>
            </a:endParaRPr>
          </a:p>
          <a:p>
            <a:pPr>
              <a:buNone/>
            </a:pPr>
            <a:r>
              <a:rPr lang="de-DE" altLang="de-DE" sz="2000" dirty="0"/>
              <a:t>   </a:t>
            </a:r>
            <a:r>
              <a:rPr lang="de-DE" altLang="de-DE" sz="2400" b="1" dirty="0"/>
              <a:t>y</a:t>
            </a:r>
            <a:r>
              <a:rPr lang="de-DE" altLang="de-DE" sz="2000" dirty="0"/>
              <a:t>               =                  </a:t>
            </a:r>
            <a:r>
              <a:rPr lang="de-DE" altLang="de-DE" sz="2000" b="1" dirty="0"/>
              <a:t>Λ</a:t>
            </a:r>
            <a:r>
              <a:rPr lang="de-DE" altLang="de-DE" sz="2000" dirty="0"/>
              <a:t>           ×            </a:t>
            </a:r>
            <a:r>
              <a:rPr lang="de-DE" altLang="de-DE" sz="2000" b="1" dirty="0">
                <a:latin typeface="Symbol" panose="05050102010706020507" pitchFamily="18" charset="2"/>
              </a:rPr>
              <a:t>h</a:t>
            </a:r>
            <a:r>
              <a:rPr lang="de-DE" altLang="de-DE" sz="2000" dirty="0">
                <a:cs typeface="Arial" panose="020B0604020202020204" pitchFamily="34" charset="0"/>
              </a:rPr>
              <a:t>                 +                </a:t>
            </a:r>
            <a:r>
              <a:rPr lang="de-DE" altLang="de-DE" sz="2000" b="1" dirty="0">
                <a:latin typeface="Symbol" panose="05050102010706020507" pitchFamily="18" charset="2"/>
              </a:rPr>
              <a:t>e </a:t>
            </a:r>
            <a:r>
              <a:rPr lang="de-DE" altLang="de-DE" sz="2000" dirty="0">
                <a:cs typeface="Arial" panose="020B0604020202020204" pitchFamily="34" charset="0"/>
              </a:rPr>
              <a:t>    </a:t>
            </a:r>
            <a:endParaRPr lang="el-GR" altLang="de-DE" sz="2000" dirty="0">
              <a:cs typeface="Arial" panose="020B0604020202020204" pitchFamily="34" charset="0"/>
            </a:endParaRPr>
          </a:p>
          <a:p>
            <a:pPr eaLnBrk="1" hangingPunct="1"/>
            <a:endParaRPr lang="de-DE" altLang="de-DE" sz="2400" dirty="0"/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22537" name="Text Box 7"/>
          <p:cNvSpPr txBox="1">
            <a:spLocks noChangeArrowheads="1"/>
          </p:cNvSpPr>
          <p:nvPr/>
        </p:nvSpPr>
        <p:spPr bwMode="auto">
          <a:xfrm>
            <a:off x="623737" y="4365626"/>
            <a:ext cx="1195732" cy="1554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/>
              <a:t>Vector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i="1" dirty="0" err="1"/>
              <a:t>endogenous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indicators</a:t>
            </a:r>
            <a:endParaRPr lang="de-DE" altLang="de-DE" sz="14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(manifest variables)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200" dirty="0"/>
              <a:t>(q x 1)</a:t>
            </a:r>
          </a:p>
        </p:txBody>
      </p:sp>
      <p:sp>
        <p:nvSpPr>
          <p:cNvPr id="22538" name="Text Box 8"/>
          <p:cNvSpPr txBox="1">
            <a:spLocks noChangeArrowheads="1"/>
          </p:cNvSpPr>
          <p:nvPr/>
        </p:nvSpPr>
        <p:spPr bwMode="auto">
          <a:xfrm>
            <a:off x="2551800" y="4385911"/>
            <a:ext cx="1618974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Matrix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(</a:t>
            </a:r>
            <a:r>
              <a:rPr lang="de-DE" altLang="de-DE" sz="1400" dirty="0" err="1"/>
              <a:t>path</a:t>
            </a:r>
            <a:r>
              <a:rPr lang="de-DE" altLang="de-DE" sz="1400" dirty="0"/>
              <a:t>) </a:t>
            </a:r>
            <a:r>
              <a:rPr lang="de-DE" altLang="de-DE" sz="1400" dirty="0" err="1"/>
              <a:t>coefficients</a:t>
            </a:r>
            <a:r>
              <a:rPr lang="de-DE" altLang="de-DE" sz="1400" dirty="0"/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(</a:t>
            </a:r>
            <a:r>
              <a:rPr lang="de-DE" altLang="de-DE" sz="1400" dirty="0" err="1"/>
              <a:t>factor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loadings</a:t>
            </a:r>
            <a:r>
              <a:rPr lang="de-DE" altLang="de-DE" sz="1400" dirty="0"/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model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measurement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the</a:t>
            </a:r>
            <a:r>
              <a:rPr lang="de-DE" altLang="de-DE" sz="1400" dirty="0"/>
              <a:t> </a:t>
            </a:r>
            <a:r>
              <a:rPr lang="de-DE" altLang="de-DE" sz="1400" i="1" dirty="0" err="1"/>
              <a:t>endogenous</a:t>
            </a:r>
            <a:r>
              <a:rPr lang="de-DE" altLang="de-DE" sz="1400" i="1" dirty="0"/>
              <a:t> v</a:t>
            </a:r>
            <a:r>
              <a:rPr lang="de-DE" altLang="de-DE" sz="1400" dirty="0"/>
              <a:t>ariables</a:t>
            </a:r>
            <a:br>
              <a:rPr lang="de-DE" altLang="de-DE" sz="1400" dirty="0"/>
            </a:br>
            <a:r>
              <a:rPr lang="de-DE" altLang="de-DE" sz="1200" dirty="0"/>
              <a:t>(q x m)</a:t>
            </a:r>
          </a:p>
        </p:txBody>
      </p:sp>
      <p:sp>
        <p:nvSpPr>
          <p:cNvPr id="22539" name="Text Box 9"/>
          <p:cNvSpPr txBox="1">
            <a:spLocks noChangeArrowheads="1"/>
          </p:cNvSpPr>
          <p:nvPr/>
        </p:nvSpPr>
        <p:spPr bwMode="auto">
          <a:xfrm>
            <a:off x="6636624" y="4365626"/>
            <a:ext cx="122396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/>
              <a:t>Vector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dirty="0" err="1"/>
              <a:t>residuals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r>
              <a:rPr lang="de-DE" altLang="de-DE" sz="1400" dirty="0"/>
              <a:t> </a:t>
            </a:r>
            <a:r>
              <a:rPr lang="de-DE" altLang="de-DE" sz="1400" i="1" dirty="0" err="1"/>
              <a:t>endogenous</a:t>
            </a:r>
            <a:r>
              <a:rPr lang="de-DE" altLang="de-DE" sz="1400" dirty="0"/>
              <a:t> </a:t>
            </a:r>
            <a:r>
              <a:rPr lang="de-DE" altLang="de-DE" sz="1400" dirty="0" err="1"/>
              <a:t>indicators</a:t>
            </a:r>
            <a:br>
              <a:rPr lang="de-DE" altLang="de-DE" sz="1400" dirty="0"/>
            </a:br>
            <a:r>
              <a:rPr lang="de-DE" altLang="de-DE" sz="1200" dirty="0"/>
              <a:t>(q x 1)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399388" y="4396215"/>
            <a:ext cx="1236302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 err="1"/>
              <a:t>Vector</a:t>
            </a:r>
            <a:r>
              <a:rPr lang="de-DE" altLang="de-DE" sz="1400" dirty="0"/>
              <a:t> </a:t>
            </a:r>
            <a:r>
              <a:rPr lang="de-DE" altLang="de-DE" sz="1400" dirty="0" err="1"/>
              <a:t>of</a:t>
            </a:r>
            <a:endParaRPr lang="de-DE" altLang="de-DE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i="1" dirty="0" err="1"/>
              <a:t>endogenous</a:t>
            </a:r>
            <a:endParaRPr lang="de-DE" altLang="de-DE" sz="1400" i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latent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400" dirty="0"/>
              <a:t>variables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DE" altLang="de-DE" sz="1200" dirty="0"/>
              <a:t>(m x 1)</a:t>
            </a:r>
          </a:p>
          <a:p>
            <a:pPr eaLnBrk="1" hangingPunct="1">
              <a:lnSpc>
                <a:spcPct val="80000"/>
              </a:lnSpc>
            </a:pPr>
            <a:endParaRPr lang="de-DE" altLang="de-DE" sz="1000" dirty="0"/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de-DE" altLang="de-DE" sz="1000" dirty="0"/>
          </a:p>
        </p:txBody>
      </p:sp>
    </p:spTree>
    <p:extLst>
      <p:ext uri="{BB962C8B-B14F-4D97-AF65-F5344CB8AC3E}">
        <p14:creationId xmlns:p14="http://schemas.microsoft.com/office/powerpoint/2010/main" val="33728642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&gt; </a:t>
            </a:r>
            <a:r>
              <a:rPr lang="de-DE" altLang="de-DE" dirty="0" err="1"/>
              <a:t>Assumptions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br>
              <a:rPr lang="de-DE" altLang="de-DE" dirty="0"/>
            </a:b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1755775"/>
          </a:xfrm>
        </p:spPr>
        <p:txBody>
          <a:bodyPr/>
          <a:lstStyle/>
          <a:p>
            <a:pPr eaLnBrk="1" hangingPunct="1">
              <a:buNone/>
            </a:pPr>
            <a:r>
              <a:rPr lang="de-DE" altLang="de-DE" b="1" dirty="0"/>
              <a:t>Basic assumptions: </a:t>
            </a:r>
          </a:p>
          <a:p>
            <a:pPr eaLnBrk="1" hangingPunct="1"/>
            <a:r>
              <a:rPr lang="de-DE" altLang="de-DE" sz="2400" dirty="0"/>
              <a:t>latent and </a:t>
            </a:r>
            <a:r>
              <a:rPr lang="de-DE" altLang="de-DE" sz="2400" dirty="0" err="1"/>
              <a:t>error</a:t>
            </a:r>
            <a:r>
              <a:rPr lang="de-DE" altLang="de-DE" sz="2400" dirty="0"/>
              <a:t> variables do </a:t>
            </a:r>
            <a:r>
              <a:rPr lang="de-DE" altLang="de-DE" sz="2400" b="1" i="1" dirty="0"/>
              <a:t>not</a:t>
            </a:r>
            <a:r>
              <a:rPr lang="de-DE" altLang="de-DE" sz="2400" dirty="0"/>
              <a:t> correlate with each other</a:t>
            </a:r>
          </a:p>
          <a:p>
            <a:pPr eaLnBrk="1" hangingPunct="1"/>
            <a:r>
              <a:rPr lang="de-DE" altLang="de-DE" sz="2400" dirty="0"/>
              <a:t>different </a:t>
            </a:r>
            <a:r>
              <a:rPr lang="de-DE" altLang="de-DE" sz="2400" dirty="0" err="1"/>
              <a:t>error</a:t>
            </a:r>
            <a:r>
              <a:rPr lang="de-DE" altLang="de-DE" sz="2400" dirty="0"/>
              <a:t> variables do </a:t>
            </a:r>
            <a:r>
              <a:rPr lang="de-DE" altLang="de-DE" sz="2400" b="1" i="1" dirty="0"/>
              <a:t>not</a:t>
            </a:r>
            <a:r>
              <a:rPr lang="de-DE" altLang="de-DE" sz="2400" dirty="0"/>
              <a:t> correlate with each other   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09624" y="4181475"/>
            <a:ext cx="863917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dirty="0"/>
              <a:t>Note.</a:t>
            </a:r>
          </a:p>
          <a:p>
            <a:endParaRPr lang="de-DE" dirty="0"/>
          </a:p>
          <a:p>
            <a:r>
              <a:rPr lang="de-DE" dirty="0"/>
              <a:t>•  </a:t>
            </a:r>
            <a:r>
              <a:rPr lang="de-DE" sz="2400" dirty="0" err="1"/>
              <a:t>there</a:t>
            </a:r>
            <a:r>
              <a:rPr lang="de-DE" sz="2400" dirty="0"/>
              <a:t> </a:t>
            </a:r>
            <a:r>
              <a:rPr lang="de-DE" sz="2400" dirty="0" err="1"/>
              <a:t>are</a:t>
            </a:r>
            <a:r>
              <a:rPr lang="de-DE" sz="2400" dirty="0"/>
              <a:t> </a:t>
            </a:r>
            <a:r>
              <a:rPr lang="de-DE" sz="2400" dirty="0" err="1"/>
              <a:t>two</a:t>
            </a:r>
            <a:r>
              <a:rPr lang="de-DE" sz="2400" dirty="0"/>
              <a:t> </a:t>
            </a:r>
            <a:r>
              <a:rPr lang="de-DE" sz="2400" dirty="0" err="1"/>
              <a:t>types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error</a:t>
            </a:r>
            <a:r>
              <a:rPr lang="de-DE" sz="2400" dirty="0"/>
              <a:t>: </a:t>
            </a:r>
            <a:r>
              <a:rPr lang="de-DE" sz="2400" dirty="0" err="1"/>
              <a:t>random</a:t>
            </a:r>
            <a:r>
              <a:rPr lang="de-DE" sz="2400" dirty="0"/>
              <a:t> </a:t>
            </a:r>
            <a:r>
              <a:rPr lang="de-DE" sz="2400" dirty="0" err="1"/>
              <a:t>error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remainders</a:t>
            </a:r>
            <a:r>
              <a:rPr lang="de-DE" sz="2400" dirty="0"/>
              <a:t> </a:t>
            </a:r>
          </a:p>
          <a:p>
            <a:endParaRPr lang="de-DE" sz="2400" dirty="0"/>
          </a:p>
          <a:p>
            <a:endParaRPr lang="de-D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54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 idx="4294967295"/>
          </p:nvPr>
        </p:nvSpPr>
        <p:spPr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&gt; </a:t>
            </a:r>
            <a:r>
              <a:rPr lang="de-DE" altLang="de-DE" dirty="0" err="1"/>
              <a:t>Assumptions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br>
              <a:rPr lang="de-DE" altLang="de-DE" dirty="0"/>
            </a:b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ζ </a:t>
            </a:r>
            <a:r>
              <a:rPr lang="de-DE" altLang="de-DE" dirty="0" err="1"/>
              <a:t>does</a:t>
            </a:r>
            <a:r>
              <a:rPr lang="de-DE" altLang="de-DE" dirty="0"/>
              <a:t> not </a:t>
            </a:r>
            <a:r>
              <a:rPr lang="de-DE" altLang="de-DE" dirty="0" err="1"/>
              <a:t>correlate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ξ </a:t>
            </a:r>
          </a:p>
          <a:p>
            <a:r>
              <a:rPr lang="de-DE" altLang="de-DE" dirty="0"/>
              <a:t>ε </a:t>
            </a:r>
            <a:r>
              <a:rPr lang="de-DE" altLang="de-DE" dirty="0" err="1"/>
              <a:t>does</a:t>
            </a:r>
            <a:r>
              <a:rPr lang="de-DE" altLang="de-DE" dirty="0"/>
              <a:t> not </a:t>
            </a:r>
            <a:r>
              <a:rPr lang="de-DE" altLang="de-DE" dirty="0" err="1"/>
              <a:t>correlate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η</a:t>
            </a:r>
          </a:p>
          <a:p>
            <a:r>
              <a:rPr lang="de-DE" altLang="de-DE" dirty="0"/>
              <a:t>δ </a:t>
            </a:r>
            <a:r>
              <a:rPr lang="de-DE" altLang="de-DE" dirty="0" err="1"/>
              <a:t>does</a:t>
            </a:r>
            <a:r>
              <a:rPr lang="de-DE" altLang="de-DE" dirty="0"/>
              <a:t> not </a:t>
            </a:r>
            <a:r>
              <a:rPr lang="de-DE" altLang="de-DE" dirty="0" err="1"/>
              <a:t>correlate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ξ</a:t>
            </a:r>
          </a:p>
          <a:p>
            <a:r>
              <a:rPr lang="de-DE" altLang="de-DE" dirty="0"/>
              <a:t>δ, ε </a:t>
            </a:r>
            <a:r>
              <a:rPr lang="de-DE" altLang="de-DE" dirty="0" err="1"/>
              <a:t>and</a:t>
            </a:r>
            <a:r>
              <a:rPr lang="de-DE" altLang="de-DE" dirty="0"/>
              <a:t> ζ do not </a:t>
            </a:r>
            <a:r>
              <a:rPr lang="de-DE" altLang="de-DE" dirty="0" err="1"/>
              <a:t>correlate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each</a:t>
            </a:r>
            <a:r>
              <a:rPr lang="de-DE" altLang="de-DE" dirty="0"/>
              <a:t> </a:t>
            </a:r>
            <a:r>
              <a:rPr lang="de-DE" altLang="de-DE" dirty="0" err="1"/>
              <a:t>other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255471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A </a:t>
            </a:r>
            <a:r>
              <a:rPr lang="de-DE" altLang="de-DE" dirty="0" err="1"/>
              <a:t>path</a:t>
            </a:r>
            <a:r>
              <a:rPr lang="de-DE" altLang="de-DE" dirty="0"/>
              <a:t> </a:t>
            </a:r>
            <a:r>
              <a:rPr lang="de-DE" altLang="de-DE" dirty="0" err="1"/>
              <a:t>diagram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H1</a:t>
            </a:r>
          </a:p>
        </p:txBody>
      </p:sp>
      <p:sp>
        <p:nvSpPr>
          <p:cNvPr id="3" name="Ellipse 2"/>
          <p:cNvSpPr/>
          <p:nvPr/>
        </p:nvSpPr>
        <p:spPr>
          <a:xfrm>
            <a:off x="1997242" y="3043989"/>
            <a:ext cx="2622884" cy="866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950410" y="3052005"/>
            <a:ext cx="2622884" cy="866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962526" y="1937084"/>
            <a:ext cx="100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b="1" dirty="0"/>
              <a:t>H1: </a:t>
            </a:r>
            <a:r>
              <a:rPr lang="de-DE" altLang="de-DE" dirty="0"/>
              <a:t>The </a:t>
            </a:r>
            <a:r>
              <a:rPr lang="de-DE" altLang="de-DE" dirty="0" err="1"/>
              <a:t>more</a:t>
            </a:r>
            <a:r>
              <a:rPr lang="de-DE" altLang="de-DE" dirty="0"/>
              <a:t> </a:t>
            </a:r>
            <a:r>
              <a:rPr lang="de-DE" altLang="de-DE" dirty="0" err="1"/>
              <a:t>conscientious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larger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success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.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370226" y="3260553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Conscientiousness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7303166" y="3288803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Professional </a:t>
            </a:r>
            <a:r>
              <a:rPr lang="de-DE" dirty="0" err="1"/>
              <a:t>success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624250" y="4776537"/>
            <a:ext cx="1479889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/>
          <p:cNvSpPr txBox="1"/>
          <p:nvPr/>
        </p:nvSpPr>
        <p:spPr>
          <a:xfrm>
            <a:off x="1852852" y="4944979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NEO PI-R</a:t>
            </a:r>
          </a:p>
        </p:txBody>
      </p:sp>
      <p:sp>
        <p:nvSpPr>
          <p:cNvPr id="12" name="Rechteck 11"/>
          <p:cNvSpPr/>
          <p:nvPr/>
        </p:nvSpPr>
        <p:spPr>
          <a:xfrm>
            <a:off x="3629578" y="4772521"/>
            <a:ext cx="1479889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3801979" y="4957008"/>
            <a:ext cx="1058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IPIP NEO</a:t>
            </a:r>
          </a:p>
        </p:txBody>
      </p:sp>
      <p:cxnSp>
        <p:nvCxnSpPr>
          <p:cNvPr id="13" name="Gerade Verbindung mit Pfeil 12"/>
          <p:cNvCxnSpPr>
            <a:endCxn id="8" idx="0"/>
          </p:cNvCxnSpPr>
          <p:nvPr/>
        </p:nvCxnSpPr>
        <p:spPr>
          <a:xfrm flipH="1">
            <a:off x="2364195" y="3910263"/>
            <a:ext cx="439163" cy="866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12" idx="0"/>
          </p:cNvCxnSpPr>
          <p:nvPr/>
        </p:nvCxnSpPr>
        <p:spPr>
          <a:xfrm>
            <a:off x="3801979" y="3910263"/>
            <a:ext cx="567544" cy="862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" idx="6"/>
            <a:endCxn id="6" idx="2"/>
          </p:cNvCxnSpPr>
          <p:nvPr/>
        </p:nvCxnSpPr>
        <p:spPr>
          <a:xfrm>
            <a:off x="4620126" y="3477126"/>
            <a:ext cx="2330284" cy="8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5935604" y="4776537"/>
            <a:ext cx="1479889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592004" y="4772521"/>
            <a:ext cx="1479889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9272468" y="4780537"/>
            <a:ext cx="1479889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20" idx="0"/>
          </p:cNvCxnSpPr>
          <p:nvPr/>
        </p:nvCxnSpPr>
        <p:spPr>
          <a:xfrm flipH="1">
            <a:off x="6675549" y="3910263"/>
            <a:ext cx="1096851" cy="866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6" idx="4"/>
            <a:endCxn id="21" idx="0"/>
          </p:cNvCxnSpPr>
          <p:nvPr/>
        </p:nvCxnSpPr>
        <p:spPr>
          <a:xfrm>
            <a:off x="8261852" y="3918279"/>
            <a:ext cx="70097" cy="85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22" idx="0"/>
          </p:cNvCxnSpPr>
          <p:nvPr/>
        </p:nvCxnSpPr>
        <p:spPr>
          <a:xfrm>
            <a:off x="8795084" y="3910263"/>
            <a:ext cx="1217329" cy="8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6196263" y="4957008"/>
            <a:ext cx="1027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Position</a:t>
            </a:r>
          </a:p>
        </p:txBody>
      </p:sp>
      <p:cxnSp>
        <p:nvCxnSpPr>
          <p:cNvPr id="11" name="Gerade Verbindung mit Pfeil 10"/>
          <p:cNvCxnSpPr>
            <a:endCxn id="8" idx="2"/>
          </p:cNvCxnSpPr>
          <p:nvPr/>
        </p:nvCxnSpPr>
        <p:spPr>
          <a:xfrm flipH="1" flipV="1">
            <a:off x="2364195" y="5486400"/>
            <a:ext cx="6031" cy="601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2" idx="2"/>
          </p:cNvCxnSpPr>
          <p:nvPr/>
        </p:nvCxnSpPr>
        <p:spPr>
          <a:xfrm flipV="1">
            <a:off x="4369522" y="5482384"/>
            <a:ext cx="1" cy="60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20" idx="2"/>
          </p:cNvCxnSpPr>
          <p:nvPr/>
        </p:nvCxnSpPr>
        <p:spPr>
          <a:xfrm flipV="1">
            <a:off x="6675548" y="5486400"/>
            <a:ext cx="1" cy="601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21" idx="2"/>
          </p:cNvCxnSpPr>
          <p:nvPr/>
        </p:nvCxnSpPr>
        <p:spPr>
          <a:xfrm flipV="1">
            <a:off x="8331949" y="5482384"/>
            <a:ext cx="0" cy="60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2"/>
          </p:cNvCxnSpPr>
          <p:nvPr/>
        </p:nvCxnSpPr>
        <p:spPr>
          <a:xfrm flipV="1">
            <a:off x="10012412" y="5490400"/>
            <a:ext cx="1" cy="597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1997242" y="6087979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4007017" y="6097504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6312067" y="6087979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7969417" y="6097504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9645817" y="6097504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9582400" y="2393667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Gerade Verbindung mit Pfeil 17"/>
          <p:cNvCxnSpPr>
            <a:stCxn id="34" idx="3"/>
            <a:endCxn id="6" idx="7"/>
          </p:cNvCxnSpPr>
          <p:nvPr/>
        </p:nvCxnSpPr>
        <p:spPr>
          <a:xfrm flipH="1">
            <a:off x="9189182" y="2717587"/>
            <a:ext cx="501066" cy="461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131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Ellipse 34"/>
          <p:cNvSpPr/>
          <p:nvPr/>
        </p:nvSpPr>
        <p:spPr>
          <a:xfrm>
            <a:off x="4007017" y="6097504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1997242" y="6087979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A </a:t>
            </a:r>
            <a:r>
              <a:rPr lang="de-DE" altLang="de-DE" dirty="0" err="1"/>
              <a:t>path</a:t>
            </a:r>
            <a:r>
              <a:rPr lang="de-DE" altLang="de-DE" dirty="0"/>
              <a:t> </a:t>
            </a:r>
            <a:r>
              <a:rPr lang="de-DE" altLang="de-DE" dirty="0" err="1"/>
              <a:t>diagram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H1</a:t>
            </a:r>
          </a:p>
        </p:txBody>
      </p:sp>
      <p:sp>
        <p:nvSpPr>
          <p:cNvPr id="3" name="Ellipse 2"/>
          <p:cNvSpPr/>
          <p:nvPr/>
        </p:nvSpPr>
        <p:spPr>
          <a:xfrm>
            <a:off x="1997242" y="3043989"/>
            <a:ext cx="2622884" cy="866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6950410" y="3052005"/>
            <a:ext cx="2622884" cy="8662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962526" y="1937084"/>
            <a:ext cx="1003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b="1" dirty="0"/>
              <a:t>H1: </a:t>
            </a:r>
            <a:r>
              <a:rPr lang="de-DE" altLang="de-DE" dirty="0"/>
              <a:t>The </a:t>
            </a:r>
            <a:r>
              <a:rPr lang="de-DE" altLang="de-DE" dirty="0" err="1"/>
              <a:t>more</a:t>
            </a:r>
            <a:r>
              <a:rPr lang="de-DE" altLang="de-DE" dirty="0"/>
              <a:t> </a:t>
            </a:r>
            <a:r>
              <a:rPr lang="de-DE" altLang="de-DE" dirty="0" err="1"/>
              <a:t>conscientious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larger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success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.</a:t>
            </a:r>
          </a:p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2286002" y="3260553"/>
            <a:ext cx="221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Conscientiousness</a:t>
            </a:r>
            <a:r>
              <a:rPr lang="de-DE" dirty="0"/>
              <a:t> (</a:t>
            </a:r>
            <a:r>
              <a:rPr lang="de-DE" dirty="0">
                <a:latin typeface="Symbol" panose="05050102010706020507" pitchFamily="18" charset="2"/>
              </a:rPr>
              <a:t>x</a:t>
            </a:r>
            <a:r>
              <a:rPr lang="de-DE" dirty="0"/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7134718" y="3312867"/>
            <a:ext cx="2430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Professional </a:t>
            </a:r>
            <a:r>
              <a:rPr lang="de-DE" dirty="0" err="1"/>
              <a:t>success</a:t>
            </a:r>
            <a:r>
              <a:rPr lang="de-DE" dirty="0"/>
              <a:t> (</a:t>
            </a:r>
            <a:r>
              <a:rPr lang="de-DE" dirty="0">
                <a:latin typeface="Symbol" panose="05050102010706020507" pitchFamily="18" charset="2"/>
              </a:rPr>
              <a:t>h</a:t>
            </a:r>
            <a:r>
              <a:rPr lang="de-DE" dirty="0"/>
              <a:t>)</a:t>
            </a:r>
          </a:p>
        </p:txBody>
      </p:sp>
      <p:sp>
        <p:nvSpPr>
          <p:cNvPr id="8" name="Rechteck 7"/>
          <p:cNvSpPr/>
          <p:nvPr/>
        </p:nvSpPr>
        <p:spPr>
          <a:xfrm>
            <a:off x="1624250" y="4776537"/>
            <a:ext cx="1479889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629578" y="4772521"/>
            <a:ext cx="1479889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Gerade Verbindung mit Pfeil 12"/>
          <p:cNvCxnSpPr>
            <a:endCxn id="8" idx="0"/>
          </p:cNvCxnSpPr>
          <p:nvPr/>
        </p:nvCxnSpPr>
        <p:spPr>
          <a:xfrm flipH="1">
            <a:off x="2364195" y="3910263"/>
            <a:ext cx="439163" cy="866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12" idx="0"/>
          </p:cNvCxnSpPr>
          <p:nvPr/>
        </p:nvCxnSpPr>
        <p:spPr>
          <a:xfrm>
            <a:off x="3801979" y="3910263"/>
            <a:ext cx="567544" cy="8622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3" idx="6"/>
            <a:endCxn id="6" idx="2"/>
          </p:cNvCxnSpPr>
          <p:nvPr/>
        </p:nvCxnSpPr>
        <p:spPr>
          <a:xfrm>
            <a:off x="4620126" y="3477126"/>
            <a:ext cx="2330284" cy="8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5935604" y="4776537"/>
            <a:ext cx="1479889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7592004" y="4772521"/>
            <a:ext cx="1479889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/>
          <p:cNvSpPr/>
          <p:nvPr/>
        </p:nvSpPr>
        <p:spPr>
          <a:xfrm>
            <a:off x="9272468" y="4780537"/>
            <a:ext cx="1479889" cy="709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 Verbindung mit Pfeil 18"/>
          <p:cNvCxnSpPr>
            <a:endCxn id="20" idx="0"/>
          </p:cNvCxnSpPr>
          <p:nvPr/>
        </p:nvCxnSpPr>
        <p:spPr>
          <a:xfrm flipH="1">
            <a:off x="6675549" y="3910263"/>
            <a:ext cx="1096851" cy="866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6" idx="4"/>
            <a:endCxn id="21" idx="0"/>
          </p:cNvCxnSpPr>
          <p:nvPr/>
        </p:nvCxnSpPr>
        <p:spPr>
          <a:xfrm>
            <a:off x="8261852" y="3918279"/>
            <a:ext cx="70097" cy="854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endCxn id="22" idx="0"/>
          </p:cNvCxnSpPr>
          <p:nvPr/>
        </p:nvCxnSpPr>
        <p:spPr>
          <a:xfrm>
            <a:off x="8795084" y="3910263"/>
            <a:ext cx="1217329" cy="870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feld 26"/>
          <p:cNvSpPr txBox="1"/>
          <p:nvPr/>
        </p:nvSpPr>
        <p:spPr>
          <a:xfrm>
            <a:off x="5935605" y="4957008"/>
            <a:ext cx="14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Position (y</a:t>
            </a:r>
            <a:r>
              <a:rPr lang="de-DE" baseline="-25000" dirty="0"/>
              <a:t>1</a:t>
            </a:r>
            <a:r>
              <a:rPr lang="de-DE" dirty="0"/>
              <a:t>)</a:t>
            </a:r>
          </a:p>
        </p:txBody>
      </p:sp>
      <p:cxnSp>
        <p:nvCxnSpPr>
          <p:cNvPr id="11" name="Gerade Verbindung mit Pfeil 10"/>
          <p:cNvCxnSpPr>
            <a:endCxn id="8" idx="2"/>
          </p:cNvCxnSpPr>
          <p:nvPr/>
        </p:nvCxnSpPr>
        <p:spPr>
          <a:xfrm flipH="1" flipV="1">
            <a:off x="2364195" y="5486400"/>
            <a:ext cx="6031" cy="601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endCxn id="12" idx="2"/>
          </p:cNvCxnSpPr>
          <p:nvPr/>
        </p:nvCxnSpPr>
        <p:spPr>
          <a:xfrm flipV="1">
            <a:off x="4369522" y="5482384"/>
            <a:ext cx="1" cy="60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endCxn id="20" idx="2"/>
          </p:cNvCxnSpPr>
          <p:nvPr/>
        </p:nvCxnSpPr>
        <p:spPr>
          <a:xfrm flipV="1">
            <a:off x="6675548" y="5486400"/>
            <a:ext cx="1" cy="601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21" idx="2"/>
          </p:cNvCxnSpPr>
          <p:nvPr/>
        </p:nvCxnSpPr>
        <p:spPr>
          <a:xfrm flipV="1">
            <a:off x="8331949" y="5482384"/>
            <a:ext cx="0" cy="605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endCxn id="22" idx="2"/>
          </p:cNvCxnSpPr>
          <p:nvPr/>
        </p:nvCxnSpPr>
        <p:spPr>
          <a:xfrm flipV="1">
            <a:off x="10012412" y="5490400"/>
            <a:ext cx="1" cy="597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5366090" y="2923674"/>
            <a:ext cx="378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Symbol" panose="05050102010706020507" pitchFamily="18" charset="2"/>
              </a:rPr>
              <a:t>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997242" y="4126832"/>
            <a:ext cx="58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Symbol" panose="05050102010706020507" pitchFamily="18" charset="2"/>
              </a:rPr>
              <a:t>l</a:t>
            </a:r>
            <a:r>
              <a:rPr lang="de-DE" baseline="-25000" dirty="0"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3629577" y="4134848"/>
            <a:ext cx="5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Symbol" panose="05050102010706020507" pitchFamily="18" charset="2"/>
              </a:rPr>
              <a:t>l</a:t>
            </a:r>
            <a:r>
              <a:rPr lang="de-DE" baseline="-25000" dirty="0">
                <a:latin typeface="Symbol" panose="05050102010706020507" pitchFamily="18" charset="2"/>
              </a:rPr>
              <a:t>21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2153652" y="6015782"/>
            <a:ext cx="5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Symbol" panose="05050102010706020507" pitchFamily="18" charset="2"/>
              </a:rPr>
              <a:t>d</a:t>
            </a:r>
            <a:r>
              <a:rPr lang="de-DE" baseline="-25000" dirty="0"/>
              <a:t>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4219140" y="6023798"/>
            <a:ext cx="5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Symbol" panose="05050102010706020507" pitchFamily="18" charset="2"/>
              </a:rPr>
              <a:t>d</a:t>
            </a:r>
            <a:r>
              <a:rPr lang="de-DE" baseline="-25000" dirty="0"/>
              <a:t>2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1624249" y="4944979"/>
            <a:ext cx="147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NEO PI-R (x</a:t>
            </a:r>
            <a:r>
              <a:rPr lang="de-DE" baseline="-25000" dirty="0"/>
              <a:t>1</a:t>
            </a:r>
            <a:r>
              <a:rPr lang="de-DE" dirty="0"/>
              <a:t>)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629578" y="4957008"/>
            <a:ext cx="147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IPIP NEO (x</a:t>
            </a:r>
            <a:r>
              <a:rPr lang="de-DE" baseline="-25000" dirty="0"/>
              <a:t>2</a:t>
            </a:r>
            <a:r>
              <a:rPr lang="de-DE" dirty="0"/>
              <a:t>)</a:t>
            </a:r>
          </a:p>
        </p:txBody>
      </p:sp>
      <p:sp>
        <p:nvSpPr>
          <p:cNvPr id="36" name="Ellipse 35"/>
          <p:cNvSpPr/>
          <p:nvPr/>
        </p:nvSpPr>
        <p:spPr>
          <a:xfrm>
            <a:off x="6312067" y="6087979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llipse 36"/>
          <p:cNvSpPr/>
          <p:nvPr/>
        </p:nvSpPr>
        <p:spPr>
          <a:xfrm>
            <a:off x="7969417" y="6097504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/>
          <p:cNvSpPr/>
          <p:nvPr/>
        </p:nvSpPr>
        <p:spPr>
          <a:xfrm>
            <a:off x="9645817" y="6097504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/>
          <p:cNvSpPr/>
          <p:nvPr/>
        </p:nvSpPr>
        <p:spPr>
          <a:xfrm>
            <a:off x="9582400" y="2393667"/>
            <a:ext cx="736433" cy="3794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Gerade Verbindung mit Pfeil 39"/>
          <p:cNvCxnSpPr/>
          <p:nvPr/>
        </p:nvCxnSpPr>
        <p:spPr>
          <a:xfrm flipH="1">
            <a:off x="9189182" y="2717587"/>
            <a:ext cx="501066" cy="4612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9804548" y="2400300"/>
            <a:ext cx="323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dirty="0"/>
              <a:t>ζ</a:t>
            </a:r>
            <a:endParaRPr lang="en-US" dirty="0"/>
          </a:p>
        </p:txBody>
      </p:sp>
      <p:sp>
        <p:nvSpPr>
          <p:cNvPr id="41" name="Textfeld 40"/>
          <p:cNvSpPr txBox="1"/>
          <p:nvPr/>
        </p:nvSpPr>
        <p:spPr>
          <a:xfrm>
            <a:off x="7592955" y="4957008"/>
            <a:ext cx="1479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Wage (y</a:t>
            </a:r>
            <a:r>
              <a:rPr lang="de-DE" baseline="-25000" dirty="0"/>
              <a:t>2</a:t>
            </a:r>
            <a:r>
              <a:rPr lang="de-DE" dirty="0"/>
              <a:t>)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9269355" y="4814133"/>
            <a:ext cx="1479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Promotions</a:t>
            </a:r>
            <a:r>
              <a:rPr lang="de-DE" dirty="0"/>
              <a:t> (y</a:t>
            </a:r>
            <a:r>
              <a:rPr lang="de-DE" baseline="-25000" dirty="0"/>
              <a:t>3</a:t>
            </a:r>
            <a:r>
              <a:rPr lang="de-DE" dirty="0"/>
              <a:t>)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6467040" y="6023798"/>
            <a:ext cx="5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Symbol" panose="05050102010706020507" pitchFamily="18" charset="2"/>
              </a:rPr>
              <a:t>e</a:t>
            </a:r>
            <a:r>
              <a:rPr lang="de-DE" baseline="-25000" dirty="0"/>
              <a:t>1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8143440" y="6023798"/>
            <a:ext cx="5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Symbol" panose="05050102010706020507" pitchFamily="18" charset="2"/>
              </a:rPr>
              <a:t>e</a:t>
            </a:r>
            <a:r>
              <a:rPr lang="de-DE" baseline="-25000" dirty="0"/>
              <a:t>2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9848415" y="6033323"/>
            <a:ext cx="517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Symbol" panose="05050102010706020507" pitchFamily="18" charset="2"/>
              </a:rPr>
              <a:t>e</a:t>
            </a:r>
            <a:r>
              <a:rPr lang="de-DE" baseline="-25000" dirty="0"/>
              <a:t>3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6677577" y="4134848"/>
            <a:ext cx="5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Symbol" panose="05050102010706020507" pitchFamily="18" charset="2"/>
              </a:rPr>
              <a:t>l</a:t>
            </a:r>
            <a:r>
              <a:rPr lang="de-DE" baseline="-25000" dirty="0">
                <a:latin typeface="Symbol" panose="05050102010706020507" pitchFamily="18" charset="2"/>
              </a:rPr>
              <a:t>12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7811052" y="4134848"/>
            <a:ext cx="5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Symbol" panose="05050102010706020507" pitchFamily="18" charset="2"/>
              </a:rPr>
              <a:t>l</a:t>
            </a:r>
            <a:r>
              <a:rPr lang="de-DE" baseline="-25000" dirty="0"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8887377" y="4134848"/>
            <a:ext cx="5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>
                <a:latin typeface="Symbol" panose="05050102010706020507" pitchFamily="18" charset="2"/>
              </a:rPr>
              <a:t>l</a:t>
            </a:r>
            <a:r>
              <a:rPr lang="de-DE" baseline="-25000" dirty="0">
                <a:latin typeface="Symbol" panose="05050102010706020507" pitchFamily="18" charset="2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750113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&gt; Hypotheses </a:t>
            </a:r>
            <a:r>
              <a:rPr lang="de-DE" altLang="de-DE" dirty="0" err="1"/>
              <a:t>for</a:t>
            </a:r>
            <a:r>
              <a:rPr lang="de-DE" altLang="de-DE" dirty="0"/>
              <a:t> a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r>
              <a:rPr lang="de-DE" altLang="de-DE" dirty="0"/>
              <a:t>:</a:t>
            </a:r>
            <a:br>
              <a:rPr lang="de-DE" altLang="de-DE" dirty="0"/>
            </a:br>
            <a:r>
              <a:rPr lang="de-DE" altLang="de-DE" i="1" dirty="0" err="1"/>
              <a:t>Examples</a:t>
            </a:r>
            <a:r>
              <a:rPr lang="de-DE" altLang="de-DE" i="1" dirty="0"/>
              <a:t> 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altLang="de-DE" b="1" dirty="0"/>
              <a:t>In </a:t>
            </a:r>
            <a:r>
              <a:rPr lang="de-DE" altLang="de-DE" b="1" dirty="0" err="1"/>
              <a:t>the</a:t>
            </a:r>
            <a:r>
              <a:rPr lang="de-DE" altLang="de-DE" b="1" dirty="0"/>
              <a:t> </a:t>
            </a:r>
            <a:r>
              <a:rPr lang="de-DE" altLang="de-DE" b="1" dirty="0" err="1"/>
              <a:t>following</a:t>
            </a:r>
            <a:r>
              <a:rPr lang="de-DE" altLang="de-DE" b="1" dirty="0"/>
              <a:t> </a:t>
            </a:r>
            <a:r>
              <a:rPr lang="de-DE" altLang="de-DE" b="1" dirty="0" err="1"/>
              <a:t>three</a:t>
            </a:r>
            <a:r>
              <a:rPr lang="de-DE" altLang="de-DE" b="1" dirty="0"/>
              <a:t> </a:t>
            </a:r>
            <a:r>
              <a:rPr lang="de-DE" altLang="de-DE" b="1" dirty="0" err="1"/>
              <a:t>other</a:t>
            </a:r>
            <a:r>
              <a:rPr lang="de-DE" altLang="de-DE" b="1" dirty="0"/>
              <a:t> </a:t>
            </a:r>
            <a:r>
              <a:rPr lang="de-DE" altLang="de-DE" b="1" dirty="0" err="1"/>
              <a:t>hypotheses</a:t>
            </a:r>
            <a:r>
              <a:rPr lang="de-DE" altLang="de-DE" b="1" dirty="0"/>
              <a:t> </a:t>
            </a:r>
            <a:r>
              <a:rPr lang="de-DE" altLang="de-DE" b="1" dirty="0" err="1"/>
              <a:t>are</a:t>
            </a:r>
            <a:r>
              <a:rPr lang="de-DE" altLang="de-DE" b="1" dirty="0"/>
              <a:t> </a:t>
            </a:r>
            <a:r>
              <a:rPr lang="de-DE" altLang="de-DE" b="1" dirty="0" err="1"/>
              <a:t>combined</a:t>
            </a:r>
            <a:r>
              <a:rPr lang="de-DE" altLang="de-DE" b="1" dirty="0"/>
              <a:t> </a:t>
            </a:r>
            <a:r>
              <a:rPr lang="de-DE" altLang="de-DE" b="1" dirty="0" err="1"/>
              <a:t>with</a:t>
            </a:r>
            <a:r>
              <a:rPr lang="de-DE" altLang="de-DE" b="1" dirty="0"/>
              <a:t> </a:t>
            </a:r>
            <a:r>
              <a:rPr lang="de-DE" altLang="de-DE" b="1" dirty="0" err="1"/>
              <a:t>the</a:t>
            </a:r>
            <a:r>
              <a:rPr lang="de-DE" altLang="de-DE" b="1" dirty="0"/>
              <a:t> </a:t>
            </a:r>
            <a:r>
              <a:rPr lang="de-DE" altLang="de-DE" b="1" dirty="0" err="1"/>
              <a:t>first</a:t>
            </a:r>
            <a:r>
              <a:rPr lang="de-DE" altLang="de-DE" b="1" dirty="0"/>
              <a:t> </a:t>
            </a:r>
            <a:r>
              <a:rPr lang="de-DE" altLang="de-DE" b="1" dirty="0" err="1"/>
              <a:t>one</a:t>
            </a:r>
            <a:r>
              <a:rPr lang="de-DE" altLang="de-DE" b="1" dirty="0"/>
              <a:t> </a:t>
            </a:r>
            <a:r>
              <a:rPr lang="de-DE" altLang="de-DE" b="1" dirty="0" err="1"/>
              <a:t>to</a:t>
            </a:r>
            <a:r>
              <a:rPr lang="de-DE" altLang="de-DE" b="1" dirty="0"/>
              <a:t> </a:t>
            </a:r>
            <a:r>
              <a:rPr lang="de-DE" altLang="de-DE" b="1" dirty="0" err="1"/>
              <a:t>achieve</a:t>
            </a:r>
            <a:r>
              <a:rPr lang="de-DE" altLang="de-DE" b="1" dirty="0"/>
              <a:t> a </a:t>
            </a:r>
            <a:r>
              <a:rPr lang="de-DE" altLang="de-DE" b="1" i="1" dirty="0" err="1"/>
              <a:t>complex</a:t>
            </a:r>
            <a:r>
              <a:rPr lang="de-DE" altLang="de-DE" b="1" dirty="0"/>
              <a:t> </a:t>
            </a:r>
            <a:r>
              <a:rPr lang="de-DE" altLang="de-DE" b="1" dirty="0" err="1"/>
              <a:t>model</a:t>
            </a:r>
            <a:r>
              <a:rPr lang="de-DE" altLang="de-DE" b="1" dirty="0"/>
              <a:t>. 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136462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&gt; Hypotheses </a:t>
            </a:r>
            <a:r>
              <a:rPr lang="de-DE" altLang="de-DE" dirty="0" err="1"/>
              <a:t>for</a:t>
            </a:r>
            <a:r>
              <a:rPr lang="de-DE" altLang="de-DE" dirty="0"/>
              <a:t> a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r>
              <a:rPr lang="de-DE" altLang="de-DE" dirty="0"/>
              <a:t>:</a:t>
            </a:r>
            <a:br>
              <a:rPr lang="de-DE" altLang="de-DE" dirty="0"/>
            </a:br>
            <a:r>
              <a:rPr lang="de-DE" altLang="de-DE" i="1" dirty="0" err="1"/>
              <a:t>Examples</a:t>
            </a:r>
            <a:r>
              <a:rPr lang="de-DE" altLang="de-DE" i="1" dirty="0"/>
              <a:t> 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59680"/>
            <a:ext cx="8229600" cy="4525962"/>
          </a:xfrm>
        </p:spPr>
        <p:txBody>
          <a:bodyPr>
            <a:normAutofit/>
          </a:bodyPr>
          <a:lstStyle/>
          <a:p>
            <a:r>
              <a:rPr lang="de-DE" altLang="de-DE" b="1" dirty="0">
                <a:solidFill>
                  <a:schemeClr val="bg1">
                    <a:lumMod val="50000"/>
                  </a:schemeClr>
                </a:solidFill>
              </a:rPr>
              <a:t>H1: 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The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more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conscientious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person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larger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professional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success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person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sz="2000" dirty="0">
                <a:solidFill>
                  <a:schemeClr val="bg1">
                    <a:lumMod val="50000"/>
                  </a:schemeClr>
                </a:solidFill>
              </a:rPr>
              <a:t>(original H1)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r>
              <a:rPr lang="de-DE" altLang="de-DE" b="1" dirty="0"/>
              <a:t>H2: </a:t>
            </a:r>
            <a:r>
              <a:rPr lang="de-DE" altLang="de-DE" dirty="0"/>
              <a:t>The larger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work</a:t>
            </a:r>
            <a:r>
              <a:rPr lang="de-DE" altLang="de-DE" dirty="0"/>
              <a:t> </a:t>
            </a:r>
            <a:r>
              <a:rPr lang="de-DE" altLang="de-DE" dirty="0" err="1"/>
              <a:t>motivation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 </a:t>
            </a:r>
            <a:r>
              <a:rPr lang="de-DE" altLang="de-DE" dirty="0" err="1"/>
              <a:t>person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larger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sucess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this</a:t>
            </a:r>
            <a:r>
              <a:rPr lang="de-DE" altLang="de-DE" dirty="0"/>
              <a:t> </a:t>
            </a:r>
            <a:r>
              <a:rPr lang="de-DE" altLang="de-DE" dirty="0" err="1"/>
              <a:t>person</a:t>
            </a:r>
            <a:r>
              <a:rPr lang="de-DE" altLang="de-DE" dirty="0"/>
              <a:t>. </a:t>
            </a:r>
          </a:p>
          <a:p>
            <a:r>
              <a:rPr lang="de-DE" altLang="de-DE" b="1" dirty="0"/>
              <a:t>H3:</a:t>
            </a:r>
            <a:r>
              <a:rPr lang="de-DE" altLang="de-DE" dirty="0"/>
              <a:t> </a:t>
            </a:r>
            <a:r>
              <a:rPr lang="de-DE" altLang="de-DE" dirty="0" err="1"/>
              <a:t>With</a:t>
            </a:r>
            <a:r>
              <a:rPr lang="de-DE" altLang="de-DE" dirty="0"/>
              <a:t> </a:t>
            </a:r>
            <a:r>
              <a:rPr lang="de-DE" altLang="de-DE" dirty="0" err="1"/>
              <a:t>more</a:t>
            </a:r>
            <a:r>
              <a:rPr lang="de-DE" altLang="de-DE" dirty="0"/>
              <a:t> </a:t>
            </a:r>
            <a:r>
              <a:rPr lang="de-DE" altLang="de-DE" dirty="0" err="1"/>
              <a:t>conscientiousness</a:t>
            </a:r>
            <a:r>
              <a:rPr lang="de-DE" altLang="de-DE" dirty="0"/>
              <a:t>,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reputation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increasing</a:t>
            </a:r>
            <a:r>
              <a:rPr lang="de-DE" altLang="de-DE" dirty="0"/>
              <a:t>.</a:t>
            </a:r>
          </a:p>
          <a:p>
            <a:r>
              <a:rPr lang="de-DE" altLang="de-DE" b="1" dirty="0"/>
              <a:t>H4: </a:t>
            </a:r>
            <a:r>
              <a:rPr lang="de-DE" altLang="de-DE" dirty="0"/>
              <a:t>Larger </a:t>
            </a:r>
            <a:r>
              <a:rPr lang="de-DE" altLang="de-DE" dirty="0" err="1"/>
              <a:t>work</a:t>
            </a:r>
            <a:r>
              <a:rPr lang="de-DE" altLang="de-DE" dirty="0"/>
              <a:t> </a:t>
            </a:r>
            <a:r>
              <a:rPr lang="de-DE" altLang="de-DE" dirty="0" err="1"/>
              <a:t>motivation</a:t>
            </a:r>
            <a:r>
              <a:rPr lang="de-DE" altLang="de-DE" dirty="0"/>
              <a:t> </a:t>
            </a:r>
            <a:r>
              <a:rPr lang="de-DE" altLang="de-DE" dirty="0" err="1"/>
              <a:t>means</a:t>
            </a:r>
            <a:r>
              <a:rPr lang="de-DE" altLang="de-DE" dirty="0"/>
              <a:t> an </a:t>
            </a:r>
            <a:r>
              <a:rPr lang="de-DE" altLang="de-DE" dirty="0" err="1"/>
              <a:t>increasing</a:t>
            </a:r>
            <a:r>
              <a:rPr lang="de-DE" altLang="de-DE" dirty="0"/>
              <a:t> professional </a:t>
            </a:r>
            <a:r>
              <a:rPr lang="de-DE" altLang="de-DE" dirty="0" err="1"/>
              <a:t>reputation</a:t>
            </a:r>
            <a:r>
              <a:rPr lang="de-DE" alt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9672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773238"/>
            <a:ext cx="8229600" cy="4525962"/>
          </a:xfrm>
        </p:spPr>
        <p:txBody>
          <a:bodyPr>
            <a:normAutofit/>
          </a:bodyPr>
          <a:lstStyle/>
          <a:p>
            <a:r>
              <a:rPr lang="de-DE" altLang="de-DE" b="1" dirty="0">
                <a:solidFill>
                  <a:schemeClr val="bg1">
                    <a:lumMod val="50000"/>
                  </a:schemeClr>
                </a:solidFill>
              </a:rPr>
              <a:t>M1: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Conscientiousness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indicated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scales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two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personality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inventories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: NEO PI-R </a:t>
            </a:r>
            <a:r>
              <a:rPr lang="de-DE" altLang="de-DE" dirty="0" err="1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de-DE" altLang="de-DE" dirty="0">
                <a:solidFill>
                  <a:schemeClr val="bg1">
                    <a:lumMod val="50000"/>
                  </a:schemeClr>
                </a:solidFill>
              </a:rPr>
              <a:t> IPIP NEO.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 b="1" dirty="0"/>
              <a:t>M2:</a:t>
            </a:r>
            <a:r>
              <a:rPr lang="de-DE" altLang="de-DE" dirty="0"/>
              <a:t> Work </a:t>
            </a:r>
            <a:r>
              <a:rPr lang="de-DE" altLang="de-DE" dirty="0" err="1"/>
              <a:t>motivation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measured</a:t>
            </a:r>
            <a:r>
              <a:rPr lang="de-DE" altLang="de-DE" dirty="0"/>
              <a:t> </a:t>
            </a:r>
            <a:r>
              <a:rPr lang="de-DE" altLang="de-DE" dirty="0" err="1"/>
              <a:t>by</a:t>
            </a:r>
            <a:r>
              <a:rPr lang="de-DE" altLang="de-DE" dirty="0"/>
              <a:t> </a:t>
            </a:r>
            <a:r>
              <a:rPr lang="de-DE" altLang="de-DE" dirty="0" err="1"/>
              <a:t>means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a </a:t>
            </a:r>
            <a:r>
              <a:rPr lang="de-DE" altLang="de-DE" dirty="0" err="1"/>
              <a:t>concentration</a:t>
            </a:r>
            <a:r>
              <a:rPr lang="de-DE" altLang="de-DE" dirty="0"/>
              <a:t> </a:t>
            </a:r>
            <a:r>
              <a:rPr lang="de-DE" altLang="de-DE" dirty="0" err="1"/>
              <a:t>test</a:t>
            </a:r>
            <a:r>
              <a:rPr lang="de-DE" altLang="de-DE" dirty="0"/>
              <a:t> (C </a:t>
            </a:r>
            <a:r>
              <a:rPr lang="de-DE" altLang="de-DE" dirty="0" err="1"/>
              <a:t>test</a:t>
            </a:r>
            <a:r>
              <a:rPr lang="de-DE" altLang="de-DE" dirty="0"/>
              <a:t>)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self</a:t>
            </a:r>
            <a:r>
              <a:rPr lang="de-DE" altLang="de-DE" dirty="0"/>
              <a:t> </a:t>
            </a:r>
            <a:r>
              <a:rPr lang="de-DE" altLang="de-DE" dirty="0" err="1"/>
              <a:t>evaluation</a:t>
            </a:r>
            <a:r>
              <a:rPr lang="de-DE" altLang="de-DE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 b="1" dirty="0"/>
              <a:t>M3: </a:t>
            </a:r>
            <a:r>
              <a:rPr lang="de-DE" altLang="de-DE" dirty="0"/>
              <a:t>Professional </a:t>
            </a:r>
            <a:r>
              <a:rPr lang="de-DE" altLang="de-DE" dirty="0" err="1"/>
              <a:t>success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reflected</a:t>
            </a:r>
            <a:r>
              <a:rPr lang="de-DE" altLang="de-DE" dirty="0"/>
              <a:t> </a:t>
            </a:r>
            <a:r>
              <a:rPr lang="de-DE" altLang="de-DE" dirty="0" err="1"/>
              <a:t>by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professional </a:t>
            </a:r>
            <a:r>
              <a:rPr lang="de-DE" altLang="de-DE" dirty="0" err="1"/>
              <a:t>position</a:t>
            </a:r>
            <a:r>
              <a:rPr lang="de-DE" altLang="de-DE" dirty="0"/>
              <a:t>, wage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number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promotions</a:t>
            </a:r>
            <a:r>
              <a:rPr lang="de-DE" altLang="de-DE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de-DE" altLang="de-DE" b="1" dirty="0"/>
              <a:t>M4: </a:t>
            </a:r>
            <a:r>
              <a:rPr lang="de-DE" altLang="de-DE" dirty="0"/>
              <a:t>Professional </a:t>
            </a:r>
            <a:r>
              <a:rPr lang="de-DE" altLang="de-DE" dirty="0" err="1"/>
              <a:t>reputation</a:t>
            </a:r>
            <a:r>
              <a:rPr lang="de-DE" altLang="de-DE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operationalized</a:t>
            </a:r>
            <a:r>
              <a:rPr lang="de-DE" altLang="de-DE" dirty="0"/>
              <a:t> </a:t>
            </a:r>
            <a:r>
              <a:rPr lang="de-DE" altLang="de-DE" dirty="0" err="1"/>
              <a:t>by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result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questioning</a:t>
            </a:r>
            <a:r>
              <a:rPr lang="de-DE" altLang="de-DE" dirty="0"/>
              <a:t> </a:t>
            </a:r>
            <a:r>
              <a:rPr lang="de-DE" altLang="de-DE" dirty="0" err="1"/>
              <a:t>colleagues</a:t>
            </a:r>
            <a:r>
              <a:rPr lang="de-DE" altLang="de-DE" dirty="0"/>
              <a:t>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&gt; Hypotheses </a:t>
            </a:r>
            <a:r>
              <a:rPr lang="de-DE" altLang="de-DE" dirty="0" err="1"/>
              <a:t>for</a:t>
            </a:r>
            <a:r>
              <a:rPr lang="de-DE" altLang="de-DE" dirty="0"/>
              <a:t> a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r>
              <a:rPr lang="de-DE" altLang="de-DE" dirty="0"/>
              <a:t>:</a:t>
            </a:r>
            <a:br>
              <a:rPr lang="de-DE" altLang="de-DE" dirty="0"/>
            </a:br>
            <a:r>
              <a:rPr lang="de-DE" altLang="de-DE" i="1" dirty="0" err="1"/>
              <a:t>Examples</a:t>
            </a:r>
            <a:r>
              <a:rPr lang="de-DE" altLang="de-DE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5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0.Introductory remarks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5013" y="1998663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sz="2400" b="1" dirty="0"/>
              <a:t>These </a:t>
            </a:r>
            <a:r>
              <a:rPr lang="de-DE" altLang="de-DE" sz="2400" b="1" dirty="0" err="1"/>
              <a:t>steps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of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empirical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research</a:t>
            </a:r>
            <a:r>
              <a:rPr lang="de-DE" altLang="de-DE" sz="2400" b="1" dirty="0"/>
              <a:t> must </a:t>
            </a:r>
            <a:r>
              <a:rPr lang="de-DE" altLang="de-DE" sz="2400" b="1" dirty="0" err="1"/>
              <a:t>show</a:t>
            </a:r>
            <a:r>
              <a:rPr lang="de-DE" altLang="de-DE" sz="2400" b="1" dirty="0"/>
              <a:t> </a:t>
            </a:r>
            <a:r>
              <a:rPr lang="de-DE" altLang="de-DE" sz="2400" b="1" i="1" dirty="0" err="1">
                <a:solidFill>
                  <a:srgbClr val="3C5C26"/>
                </a:solidFill>
              </a:rPr>
              <a:t>consistency</a:t>
            </a:r>
            <a:r>
              <a:rPr lang="de-DE" altLang="de-DE" sz="2400" b="1" dirty="0"/>
              <a:t>! </a:t>
            </a:r>
          </a:p>
          <a:p>
            <a:pPr marL="0" indent="0">
              <a:buNone/>
            </a:pPr>
            <a:endParaRPr lang="de-DE" altLang="de-DE" sz="2400" b="1" dirty="0"/>
          </a:p>
          <a:p>
            <a:pPr>
              <a:buNone/>
            </a:pPr>
            <a:endParaRPr lang="de-DE" altLang="de-DE" sz="2400" dirty="0"/>
          </a:p>
          <a:p>
            <a:endParaRPr lang="de-DE" altLang="de-DE" sz="2400" dirty="0"/>
          </a:p>
          <a:p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2365587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92313" y="17732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dirty="0"/>
              <a:t>The </a:t>
            </a:r>
            <a:r>
              <a:rPr lang="de-DE" altLang="de-DE" b="1" dirty="0" err="1"/>
              <a:t>outset</a:t>
            </a:r>
            <a:r>
              <a:rPr lang="de-DE" altLang="de-DE" b="1" dirty="0"/>
              <a:t>:</a:t>
            </a:r>
          </a:p>
          <a:p>
            <a:r>
              <a:rPr lang="de-DE" altLang="de-DE" sz="2000" b="1" dirty="0"/>
              <a:t>H1: </a:t>
            </a:r>
            <a:r>
              <a:rPr lang="de-DE" altLang="de-DE" sz="2000" dirty="0"/>
              <a:t>The </a:t>
            </a:r>
            <a:r>
              <a:rPr lang="de-DE" altLang="de-DE" sz="2000" dirty="0" err="1"/>
              <a:t>more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conscientious</a:t>
            </a:r>
            <a:r>
              <a:rPr lang="de-DE" altLang="de-DE" sz="2000" dirty="0"/>
              <a:t> a </a:t>
            </a:r>
            <a:r>
              <a:rPr lang="de-DE" altLang="de-DE" sz="2000" dirty="0" err="1"/>
              <a:t>person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is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larger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professional </a:t>
            </a:r>
            <a:r>
              <a:rPr lang="de-DE" altLang="de-DE" sz="2000" dirty="0" err="1"/>
              <a:t>success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this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person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is</a:t>
            </a:r>
            <a:r>
              <a:rPr lang="de-DE" altLang="de-DE" sz="2000" dirty="0"/>
              <a:t>.</a:t>
            </a:r>
          </a:p>
          <a:p>
            <a:r>
              <a:rPr lang="de-DE" altLang="de-DE" sz="2000" b="1" dirty="0"/>
              <a:t>H2: </a:t>
            </a:r>
            <a:r>
              <a:rPr lang="de-DE" altLang="de-DE" sz="2000" dirty="0"/>
              <a:t>The larger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work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motivation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a </a:t>
            </a:r>
            <a:r>
              <a:rPr lang="de-DE" altLang="de-DE" sz="2000" dirty="0" err="1"/>
              <a:t>person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is</a:t>
            </a:r>
            <a:r>
              <a:rPr lang="de-DE" altLang="de-DE" sz="2000" dirty="0"/>
              <a:t>,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larger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professional </a:t>
            </a:r>
            <a:r>
              <a:rPr lang="de-DE" altLang="de-DE" sz="2000" dirty="0" err="1"/>
              <a:t>sucess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this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person</a:t>
            </a:r>
            <a:r>
              <a:rPr lang="de-DE" altLang="de-DE" sz="2000" dirty="0"/>
              <a:t>.</a:t>
            </a:r>
          </a:p>
          <a:p>
            <a:r>
              <a:rPr lang="de-DE" altLang="de-DE" sz="2000" b="1" dirty="0"/>
              <a:t>H3: </a:t>
            </a:r>
            <a:r>
              <a:rPr lang="de-DE" altLang="de-DE" sz="2000" dirty="0" err="1"/>
              <a:t>With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more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conscientiousness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professional </a:t>
            </a:r>
            <a:r>
              <a:rPr lang="de-DE" altLang="de-DE" sz="2000" dirty="0" err="1"/>
              <a:t>reputation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increasing</a:t>
            </a:r>
            <a:r>
              <a:rPr lang="de-DE" altLang="de-DE" sz="2000" dirty="0"/>
              <a:t>.</a:t>
            </a:r>
          </a:p>
          <a:p>
            <a:r>
              <a:rPr lang="de-DE" altLang="de-DE" sz="2000" b="1" dirty="0"/>
              <a:t>H4: </a:t>
            </a:r>
            <a:r>
              <a:rPr lang="de-DE" altLang="de-DE" sz="2000" dirty="0"/>
              <a:t>Larger </a:t>
            </a:r>
            <a:r>
              <a:rPr lang="de-DE" altLang="de-DE" sz="2000" dirty="0" err="1"/>
              <a:t>work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motivation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means</a:t>
            </a:r>
            <a:r>
              <a:rPr lang="de-DE" altLang="de-DE" sz="2000" dirty="0"/>
              <a:t> an </a:t>
            </a:r>
            <a:r>
              <a:rPr lang="de-DE" altLang="de-DE" sz="2000" dirty="0" err="1"/>
              <a:t>increasing</a:t>
            </a:r>
            <a:r>
              <a:rPr lang="de-DE" altLang="de-DE" sz="2000" dirty="0"/>
              <a:t> professional </a:t>
            </a:r>
            <a:r>
              <a:rPr lang="de-DE" altLang="de-DE" sz="2000" dirty="0" err="1"/>
              <a:t>reputation</a:t>
            </a:r>
            <a:r>
              <a:rPr lang="de-DE" altLang="de-DE" sz="2000" dirty="0"/>
              <a:t>. </a:t>
            </a:r>
          </a:p>
          <a:p>
            <a:pPr>
              <a:spcBef>
                <a:spcPts val="2400"/>
              </a:spcBef>
            </a:pPr>
            <a:r>
              <a:rPr lang="de-DE" altLang="de-DE" sz="2000" b="1" dirty="0"/>
              <a:t>M1: </a:t>
            </a:r>
            <a:r>
              <a:rPr lang="de-DE" altLang="de-DE" sz="2000" dirty="0" err="1"/>
              <a:t>Conscientiousness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indicated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by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scales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two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personality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inventories</a:t>
            </a:r>
            <a:r>
              <a:rPr lang="de-DE" altLang="de-DE" sz="2000" dirty="0"/>
              <a:t>: NEO PI-R </a:t>
            </a:r>
            <a:r>
              <a:rPr lang="de-DE" altLang="de-DE" sz="2000" dirty="0" err="1"/>
              <a:t>and</a:t>
            </a:r>
            <a:r>
              <a:rPr lang="de-DE" altLang="de-DE" sz="2000" dirty="0"/>
              <a:t> IPIP NEO.</a:t>
            </a:r>
          </a:p>
          <a:p>
            <a:r>
              <a:rPr lang="de-DE" altLang="de-DE" sz="2000" b="1" dirty="0"/>
              <a:t>M2:</a:t>
            </a:r>
            <a:r>
              <a:rPr lang="de-DE" altLang="de-DE" sz="2000" dirty="0"/>
              <a:t> Work </a:t>
            </a:r>
            <a:r>
              <a:rPr lang="de-DE" altLang="de-DE" sz="2000" dirty="0" err="1"/>
              <a:t>motivation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measured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by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means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a </a:t>
            </a:r>
            <a:r>
              <a:rPr lang="de-DE" altLang="de-DE" sz="2000" dirty="0" err="1"/>
              <a:t>concentration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test</a:t>
            </a:r>
            <a:r>
              <a:rPr lang="de-DE" altLang="de-DE" sz="2000" dirty="0"/>
              <a:t> (C </a:t>
            </a:r>
            <a:r>
              <a:rPr lang="de-DE" altLang="de-DE" sz="2000" dirty="0" err="1"/>
              <a:t>test</a:t>
            </a:r>
            <a:r>
              <a:rPr lang="de-DE" altLang="de-DE" sz="2000" dirty="0"/>
              <a:t>) </a:t>
            </a:r>
            <a:r>
              <a:rPr lang="de-DE" altLang="de-DE" sz="2000" dirty="0" err="1"/>
              <a:t>and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self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evaluation</a:t>
            </a:r>
            <a:r>
              <a:rPr lang="de-DE" altLang="de-DE" sz="2000" dirty="0"/>
              <a:t>. </a:t>
            </a:r>
          </a:p>
          <a:p>
            <a:r>
              <a:rPr lang="de-DE" altLang="de-DE" sz="2000" b="1" dirty="0"/>
              <a:t>M3: </a:t>
            </a:r>
            <a:r>
              <a:rPr lang="de-DE" altLang="de-DE" sz="2000" dirty="0"/>
              <a:t>Professional </a:t>
            </a:r>
            <a:r>
              <a:rPr lang="de-DE" altLang="de-DE" sz="2000" dirty="0" err="1"/>
              <a:t>success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reflected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by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professional </a:t>
            </a:r>
            <a:r>
              <a:rPr lang="de-DE" altLang="de-DE" sz="2000" dirty="0" err="1"/>
              <a:t>position</a:t>
            </a:r>
            <a:r>
              <a:rPr lang="de-DE" altLang="de-DE" sz="2000" dirty="0"/>
              <a:t>, wage </a:t>
            </a:r>
            <a:r>
              <a:rPr lang="de-DE" altLang="de-DE" sz="2000" dirty="0" err="1"/>
              <a:t>and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number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promotions</a:t>
            </a:r>
            <a:r>
              <a:rPr lang="de-DE" altLang="de-DE" sz="2000" dirty="0"/>
              <a:t>.</a:t>
            </a:r>
          </a:p>
          <a:p>
            <a:r>
              <a:rPr lang="de-DE" altLang="de-DE" sz="2000" b="1" dirty="0"/>
              <a:t>M4: </a:t>
            </a:r>
            <a:r>
              <a:rPr lang="de-DE" altLang="de-DE" sz="2000" dirty="0"/>
              <a:t>Professional </a:t>
            </a:r>
            <a:r>
              <a:rPr lang="de-DE" altLang="de-DE" sz="2000" dirty="0" err="1"/>
              <a:t>reputation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is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operationalized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by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the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result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questioning</a:t>
            </a:r>
            <a:r>
              <a:rPr lang="de-DE" altLang="de-DE" sz="2000" dirty="0"/>
              <a:t> </a:t>
            </a:r>
            <a:r>
              <a:rPr lang="de-DE" altLang="de-DE" sz="2000" dirty="0" err="1"/>
              <a:t>colleagues</a:t>
            </a:r>
            <a:r>
              <a:rPr lang="de-DE" altLang="de-DE" sz="2000" dirty="0"/>
              <a:t>.</a:t>
            </a:r>
          </a:p>
          <a:p>
            <a:endParaRPr lang="de-DE" alt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&gt; Hypotheses </a:t>
            </a:r>
            <a:r>
              <a:rPr lang="de-DE" altLang="de-DE" dirty="0" err="1"/>
              <a:t>for</a:t>
            </a:r>
            <a:r>
              <a:rPr lang="de-DE" altLang="de-DE" dirty="0"/>
              <a:t> a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r>
              <a:rPr lang="de-DE" altLang="de-DE" dirty="0"/>
              <a:t>:</a:t>
            </a:r>
            <a:br>
              <a:rPr lang="de-DE" altLang="de-DE" dirty="0"/>
            </a:br>
            <a:r>
              <a:rPr lang="de-DE" altLang="de-DE" i="1" dirty="0" err="1"/>
              <a:t>Examples</a:t>
            </a:r>
            <a:r>
              <a:rPr lang="de-DE" altLang="de-DE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19306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89543"/>
            <a:ext cx="8407706" cy="114300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eaLnBrk="1" hangingPunct="1"/>
            <a:r>
              <a:rPr lang="de-DE" altLang="de-DE" dirty="0"/>
              <a:t>&gt;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>
                <a:solidFill>
                  <a:srgbClr val="FF0000"/>
                </a:solidFill>
              </a:rPr>
              <a:t>Conscientiousness</a:t>
            </a:r>
            <a:r>
              <a:rPr lang="de-DE" altLang="de-DE" sz="1400" dirty="0">
                <a:solidFill>
                  <a:srgbClr val="FF0000"/>
                </a:solidFill>
              </a:rPr>
              <a:t> 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l-GR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NEO-PI-R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019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</a:rPr>
              <a:t>Professional </a:t>
            </a:r>
            <a:r>
              <a:rPr lang="de-DE" altLang="de-DE" sz="1400" dirty="0" err="1">
                <a:solidFill>
                  <a:srgbClr val="FF0000"/>
                </a:solidFill>
              </a:rPr>
              <a:t>success</a:t>
            </a:r>
            <a:r>
              <a:rPr lang="de-DE" altLang="de-DE" sz="1400" dirty="0">
                <a:solidFill>
                  <a:srgbClr val="FF0000"/>
                </a:solidFill>
              </a:rPr>
              <a:t> (η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697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52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756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2" name="Text Box 96"/>
          <p:cNvSpPr txBox="1">
            <a:spLocks noChangeArrowheads="1"/>
          </p:cNvSpPr>
          <p:nvPr/>
        </p:nvSpPr>
        <p:spPr bwMode="auto">
          <a:xfrm>
            <a:off x="7432675" y="2205038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8763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3131255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89543"/>
            <a:ext cx="8407706" cy="114300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DE" altLang="de-DE" dirty="0"/>
              <a:t>&gt;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NEO-PI-R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11463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</a:rPr>
              <a:t>Professional </a:t>
            </a:r>
            <a:r>
              <a:rPr lang="de-DE" altLang="de-DE" sz="1400" dirty="0" err="1">
                <a:solidFill>
                  <a:srgbClr val="FF0000"/>
                </a:solidFill>
              </a:rPr>
              <a:t>success</a:t>
            </a:r>
            <a:r>
              <a:rPr lang="de-DE" altLang="de-DE" sz="1400" dirty="0">
                <a:solidFill>
                  <a:srgbClr val="FF0000"/>
                </a:solidFill>
              </a:rPr>
              <a:t> (η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697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solidFill>
                  <a:srgbClr val="FF0000"/>
                </a:solidFill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9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13314"/>
            <a:ext cx="1062038" cy="479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860925"/>
            <a:ext cx="12801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5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28752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78213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756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2" name="Text Box 96"/>
          <p:cNvSpPr txBox="1">
            <a:spLocks noChangeArrowheads="1"/>
          </p:cNvSpPr>
          <p:nvPr/>
        </p:nvSpPr>
        <p:spPr bwMode="auto">
          <a:xfrm>
            <a:off x="7432675" y="2205038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63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79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19624116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89543"/>
            <a:ext cx="8407706" cy="114300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DE" altLang="de-DE" dirty="0"/>
              <a:t>&gt;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>
                <a:solidFill>
                  <a:srgbClr val="FF0000"/>
                </a:solidFill>
              </a:rPr>
              <a:t>Conscientiousness</a:t>
            </a:r>
            <a:r>
              <a:rPr lang="de-DE" altLang="de-DE" sz="1400" dirty="0">
                <a:solidFill>
                  <a:srgbClr val="FF0000"/>
                </a:solidFill>
              </a:rPr>
              <a:t> 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l-GR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60625"/>
            <a:ext cx="10779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NEO-PI-R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773363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697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67807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</a:rPr>
              <a:t>Professional </a:t>
            </a:r>
            <a:r>
              <a:rPr lang="de-DE" altLang="de-DE" sz="1400" dirty="0" err="1">
                <a:solidFill>
                  <a:srgbClr val="FF0000"/>
                </a:solidFill>
              </a:rPr>
              <a:t>reputation</a:t>
            </a:r>
            <a:r>
              <a:rPr lang="de-DE" altLang="de-DE" sz="1400" dirty="0">
                <a:solidFill>
                  <a:srgbClr val="FF0000"/>
                </a:solidFill>
              </a:rPr>
              <a:t> (η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28725" name="Group 53"/>
          <p:cNvGrpSpPr>
            <a:grpSpLocks/>
          </p:cNvGrpSpPr>
          <p:nvPr/>
        </p:nvGrpSpPr>
        <p:grpSpPr bwMode="auto">
          <a:xfrm>
            <a:off x="9442450" y="4521201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32313"/>
            <a:ext cx="1062038" cy="481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451350"/>
            <a:ext cx="1152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1" name="Text Box 61"/>
          <p:cNvSpPr txBox="1">
            <a:spLocks noChangeArrowheads="1"/>
          </p:cNvSpPr>
          <p:nvPr/>
        </p:nvSpPr>
        <p:spPr bwMode="auto">
          <a:xfrm>
            <a:off x="7383463" y="44307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8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9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18075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5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28752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756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2" name="Text Box 96"/>
          <p:cNvSpPr txBox="1">
            <a:spLocks noChangeArrowheads="1"/>
          </p:cNvSpPr>
          <p:nvPr/>
        </p:nvSpPr>
        <p:spPr bwMode="auto">
          <a:xfrm>
            <a:off x="7432675" y="2205038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63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574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89543"/>
            <a:ext cx="8407706" cy="114300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DE" altLang="de-DE" dirty="0"/>
              <a:t>&gt;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NEO-PI-R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78288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697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solidFill>
                  <a:srgbClr val="FF0000"/>
                </a:solidFill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77332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</a:rPr>
              <a:t>Professional </a:t>
            </a:r>
            <a:r>
              <a:rPr lang="de-DE" altLang="de-DE" sz="1400" dirty="0" err="1">
                <a:solidFill>
                  <a:srgbClr val="FF0000"/>
                </a:solidFill>
              </a:rPr>
              <a:t>reputation</a:t>
            </a:r>
            <a:r>
              <a:rPr lang="de-DE" altLang="de-DE" sz="1400" dirty="0">
                <a:solidFill>
                  <a:srgbClr val="FF0000"/>
                </a:solidFill>
              </a:rPr>
              <a:t> (η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28725" name="Group 53"/>
          <p:cNvGrpSpPr>
            <a:grpSpLocks/>
          </p:cNvGrpSpPr>
          <p:nvPr/>
        </p:nvGrpSpPr>
        <p:grpSpPr bwMode="auto">
          <a:xfrm>
            <a:off x="9442450" y="4521201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60888"/>
            <a:ext cx="1062038" cy="481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518025"/>
            <a:ext cx="1152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1" name="Text Box 61"/>
          <p:cNvSpPr txBox="1">
            <a:spLocks noChangeArrowheads="1"/>
          </p:cNvSpPr>
          <p:nvPr/>
        </p:nvSpPr>
        <p:spPr bwMode="auto">
          <a:xfrm>
            <a:off x="7383463" y="44307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2" name="Text Box 62"/>
          <p:cNvSpPr txBox="1">
            <a:spLocks noChangeArrowheads="1"/>
          </p:cNvSpPr>
          <p:nvPr/>
        </p:nvSpPr>
        <p:spPr bwMode="auto">
          <a:xfrm>
            <a:off x="5664200" y="44307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5" name="Line 65"/>
          <p:cNvSpPr>
            <a:spLocks noChangeShapeType="1"/>
          </p:cNvSpPr>
          <p:nvPr/>
        </p:nvSpPr>
        <p:spPr bwMode="auto">
          <a:xfrm>
            <a:off x="5735638" y="4797425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8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9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08550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5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28752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6868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756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2" name="Text Box 96"/>
          <p:cNvSpPr txBox="1">
            <a:spLocks noChangeArrowheads="1"/>
          </p:cNvSpPr>
          <p:nvPr/>
        </p:nvSpPr>
        <p:spPr bwMode="auto">
          <a:xfrm>
            <a:off x="7432675" y="2205038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63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95" name="Rectangle 3"/>
          <p:cNvSpPr>
            <a:spLocks noChangeArrowheads="1"/>
          </p:cNvSpPr>
          <p:nvPr/>
        </p:nvSpPr>
        <p:spPr bwMode="auto">
          <a:xfrm>
            <a:off x="6168466" y="1312303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3908652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92313" y="177323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b="1" dirty="0"/>
              <a:t>Additional </a:t>
            </a:r>
            <a:r>
              <a:rPr lang="de-DE" altLang="de-DE" b="1" dirty="0" err="1"/>
              <a:t>structural</a:t>
            </a:r>
            <a:r>
              <a:rPr lang="de-DE" altLang="de-DE" b="1" dirty="0"/>
              <a:t> </a:t>
            </a:r>
            <a:r>
              <a:rPr lang="de-DE" altLang="de-DE" b="1" dirty="0" err="1"/>
              <a:t>hypotheses</a:t>
            </a:r>
            <a:r>
              <a:rPr lang="de-DE" altLang="de-DE" b="1" dirty="0"/>
              <a:t>:</a:t>
            </a:r>
          </a:p>
          <a:p>
            <a:pPr marL="0" indent="0">
              <a:buNone/>
            </a:pPr>
            <a:endParaRPr lang="de-DE" altLang="de-DE" b="1" dirty="0"/>
          </a:p>
          <a:p>
            <a:pPr marL="0" indent="0">
              <a:buNone/>
            </a:pPr>
            <a:r>
              <a:rPr lang="de-DE" altLang="de-DE" sz="2400" b="1" i="1" dirty="0"/>
              <a:t>(</a:t>
            </a:r>
            <a:r>
              <a:rPr lang="de-DE" altLang="de-DE" sz="2400" b="1" i="1" dirty="0" err="1"/>
              <a:t>Remember</a:t>
            </a:r>
            <a:r>
              <a:rPr lang="de-DE" altLang="de-DE" sz="2400" b="1" i="1" dirty="0"/>
              <a:t>: </a:t>
            </a:r>
            <a:r>
              <a:rPr lang="de-DE" altLang="de-DE" sz="2400" b="1" i="1" dirty="0" err="1">
                <a:solidFill>
                  <a:srgbClr val="FF0000"/>
                </a:solidFill>
              </a:rPr>
              <a:t>the</a:t>
            </a:r>
            <a:r>
              <a:rPr lang="de-DE" altLang="de-DE" sz="2400" b="1" i="1" dirty="0">
                <a:solidFill>
                  <a:srgbClr val="FF0000"/>
                </a:solidFill>
              </a:rPr>
              <a:t> </a:t>
            </a:r>
            <a:r>
              <a:rPr lang="de-DE" altLang="de-DE" sz="2400" b="1" i="1" dirty="0" err="1">
                <a:solidFill>
                  <a:srgbClr val="FF0000"/>
                </a:solidFill>
              </a:rPr>
              <a:t>need</a:t>
            </a:r>
            <a:r>
              <a:rPr lang="de-DE" altLang="de-DE" sz="2400" b="1" i="1" dirty="0">
                <a:solidFill>
                  <a:srgbClr val="FF0000"/>
                </a:solidFill>
              </a:rPr>
              <a:t> </a:t>
            </a:r>
            <a:r>
              <a:rPr lang="de-DE" altLang="de-DE" sz="2400" b="1" i="1" dirty="0" err="1">
                <a:solidFill>
                  <a:srgbClr val="FF0000"/>
                </a:solidFill>
              </a:rPr>
              <a:t>to</a:t>
            </a:r>
            <a:r>
              <a:rPr lang="de-DE" altLang="de-DE" sz="2400" b="1" i="1" dirty="0">
                <a:solidFill>
                  <a:srgbClr val="FF0000"/>
                </a:solidFill>
              </a:rPr>
              <a:t> </a:t>
            </a:r>
            <a:r>
              <a:rPr lang="de-DE" altLang="de-DE" sz="2400" b="1" i="1" dirty="0" err="1">
                <a:solidFill>
                  <a:srgbClr val="FF0000"/>
                </a:solidFill>
              </a:rPr>
              <a:t>be</a:t>
            </a:r>
            <a:r>
              <a:rPr lang="de-DE" altLang="de-DE" sz="2400" b="1" i="1" dirty="0">
                <a:solidFill>
                  <a:srgbClr val="FF0000"/>
                </a:solidFill>
              </a:rPr>
              <a:t> </a:t>
            </a:r>
            <a:r>
              <a:rPr lang="de-DE" altLang="de-DE" sz="2400" b="1" i="1" dirty="0" err="1">
                <a:solidFill>
                  <a:srgbClr val="FF0000"/>
                </a:solidFill>
              </a:rPr>
              <a:t>complete</a:t>
            </a:r>
            <a:r>
              <a:rPr lang="de-DE" altLang="de-DE" sz="2400" b="1" i="1" dirty="0"/>
              <a:t>)</a:t>
            </a:r>
          </a:p>
          <a:p>
            <a:endParaRPr lang="de-DE" altLang="de-DE" b="1" dirty="0"/>
          </a:p>
          <a:p>
            <a:r>
              <a:rPr lang="de-DE" altLang="de-DE" sz="2000" b="1" dirty="0"/>
              <a:t>H5: </a:t>
            </a:r>
            <a:r>
              <a:rPr lang="de-DE" altLang="de-DE" sz="2000" dirty="0" err="1"/>
              <a:t>Conscientiousness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and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work</a:t>
            </a:r>
            <a:r>
              <a:rPr lang="de-DE" altLang="de-DE" sz="2000" dirty="0"/>
              <a:t> </a:t>
            </a:r>
            <a:r>
              <a:rPr lang="de-DE" altLang="de-DE" sz="2000" dirty="0" err="1"/>
              <a:t>motivation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are</a:t>
            </a:r>
            <a:r>
              <a:rPr lang="de-DE" altLang="de-DE" sz="2000" dirty="0"/>
              <a:t> not </a:t>
            </a:r>
            <a:r>
              <a:rPr lang="de-DE" altLang="de-DE" sz="2000" dirty="0" err="1"/>
              <a:t>independent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each</a:t>
            </a:r>
            <a:r>
              <a:rPr lang="de-DE" altLang="de-DE" sz="2000" dirty="0"/>
              <a:t> </a:t>
            </a:r>
            <a:r>
              <a:rPr lang="de-DE" altLang="de-DE" sz="2000" dirty="0" err="1"/>
              <a:t>other</a:t>
            </a:r>
            <a:r>
              <a:rPr lang="de-DE" altLang="de-DE" sz="2000" dirty="0"/>
              <a:t> (= </a:t>
            </a:r>
            <a:r>
              <a:rPr lang="de-DE" altLang="de-DE" sz="2000" dirty="0" err="1"/>
              <a:t>they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are</a:t>
            </a:r>
            <a:r>
              <a:rPr lang="de-DE" altLang="de-DE" sz="2000" dirty="0"/>
              <a:t> </a:t>
            </a:r>
            <a:r>
              <a:rPr lang="de-DE" altLang="de-DE" sz="2000" dirty="0" err="1"/>
              <a:t>correlated</a:t>
            </a:r>
            <a:r>
              <a:rPr lang="de-DE" altLang="de-DE" sz="2000" dirty="0"/>
              <a:t>).</a:t>
            </a:r>
          </a:p>
          <a:p>
            <a:r>
              <a:rPr lang="de-DE" altLang="de-DE" sz="2000" b="1" dirty="0"/>
              <a:t>H6: </a:t>
            </a:r>
            <a:r>
              <a:rPr lang="de-DE" altLang="de-DE" sz="2000" dirty="0" err="1"/>
              <a:t>Professinal</a:t>
            </a:r>
            <a:r>
              <a:rPr lang="de-DE" altLang="de-DE" sz="2000" dirty="0"/>
              <a:t> </a:t>
            </a:r>
            <a:r>
              <a:rPr lang="de-DE" altLang="de-DE" sz="2000" dirty="0" err="1"/>
              <a:t>success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exerts</a:t>
            </a:r>
            <a:r>
              <a:rPr lang="de-DE" altLang="de-DE" sz="2000" dirty="0"/>
              <a:t> an </a:t>
            </a:r>
            <a:r>
              <a:rPr lang="de-DE" altLang="de-DE" sz="2000" dirty="0" err="1"/>
              <a:t>influence</a:t>
            </a:r>
            <a:r>
              <a:rPr lang="de-DE" altLang="de-DE" sz="2000" dirty="0"/>
              <a:t> on professional </a:t>
            </a:r>
            <a:r>
              <a:rPr lang="de-DE" altLang="de-DE" sz="2000" dirty="0" err="1"/>
              <a:t>reputation</a:t>
            </a:r>
            <a:r>
              <a:rPr lang="de-DE" altLang="de-DE" sz="2000" dirty="0"/>
              <a:t>. </a:t>
            </a:r>
          </a:p>
          <a:p>
            <a:endParaRPr lang="de-DE" altLang="de-DE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&gt; Hypotheses </a:t>
            </a:r>
            <a:r>
              <a:rPr lang="de-DE" altLang="de-DE" dirty="0" err="1"/>
              <a:t>for</a:t>
            </a:r>
            <a:r>
              <a:rPr lang="de-DE" altLang="de-DE" dirty="0"/>
              <a:t> a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r>
              <a:rPr lang="de-DE" altLang="de-DE" dirty="0"/>
              <a:t>:</a:t>
            </a:r>
            <a:br>
              <a:rPr lang="de-DE" altLang="de-DE" dirty="0"/>
            </a:br>
            <a:r>
              <a:rPr lang="de-DE" altLang="de-DE" i="1" dirty="0" err="1"/>
              <a:t>Examples</a:t>
            </a:r>
            <a:r>
              <a:rPr lang="de-DE" altLang="de-DE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95105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89543"/>
            <a:ext cx="8407706" cy="114300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DE" altLang="de-DE" dirty="0"/>
              <a:t>&gt;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>
                <a:solidFill>
                  <a:srgbClr val="FF0000"/>
                </a:solidFill>
              </a:rPr>
              <a:t>Conscientiousness</a:t>
            </a:r>
            <a:r>
              <a:rPr lang="de-DE" altLang="de-DE" sz="1400" dirty="0">
                <a:solidFill>
                  <a:srgbClr val="FF0000"/>
                </a:solidFill>
              </a:rPr>
              <a:t> 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l-GR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NEO-PI-R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78288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697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solidFill>
                  <a:srgbClr val="FF0000"/>
                </a:solidFill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77332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grpSp>
        <p:nvGrpSpPr>
          <p:cNvPr id="28725" name="Group 53"/>
          <p:cNvGrpSpPr>
            <a:grpSpLocks/>
          </p:cNvGrpSpPr>
          <p:nvPr/>
        </p:nvGrpSpPr>
        <p:grpSpPr bwMode="auto">
          <a:xfrm>
            <a:off x="9442450" y="4521201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60888"/>
            <a:ext cx="1062038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518025"/>
            <a:ext cx="1152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1" name="Text Box 61"/>
          <p:cNvSpPr txBox="1">
            <a:spLocks noChangeArrowheads="1"/>
          </p:cNvSpPr>
          <p:nvPr/>
        </p:nvSpPr>
        <p:spPr bwMode="auto">
          <a:xfrm>
            <a:off x="7383463" y="44307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2" name="Text Box 62"/>
          <p:cNvSpPr txBox="1">
            <a:spLocks noChangeArrowheads="1"/>
          </p:cNvSpPr>
          <p:nvPr/>
        </p:nvSpPr>
        <p:spPr bwMode="auto">
          <a:xfrm>
            <a:off x="5664200" y="44307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5" name="Line 65"/>
          <p:cNvSpPr>
            <a:spLocks noChangeShapeType="1"/>
          </p:cNvSpPr>
          <p:nvPr/>
        </p:nvSpPr>
        <p:spPr bwMode="auto">
          <a:xfrm>
            <a:off x="5735638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8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9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08550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5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28752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6868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756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2" name="Text Box 96"/>
          <p:cNvSpPr txBox="1">
            <a:spLocks noChangeArrowheads="1"/>
          </p:cNvSpPr>
          <p:nvPr/>
        </p:nvSpPr>
        <p:spPr bwMode="auto">
          <a:xfrm>
            <a:off x="7432675" y="2205038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63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95" name="Freeform 73"/>
          <p:cNvSpPr>
            <a:spLocks/>
          </p:cNvSpPr>
          <p:nvPr/>
        </p:nvSpPr>
        <p:spPr bwMode="auto">
          <a:xfrm>
            <a:off x="4583114" y="3429001"/>
            <a:ext cx="288925" cy="1008063"/>
          </a:xfrm>
          <a:custGeom>
            <a:avLst/>
            <a:gdLst>
              <a:gd name="T0" fmla="*/ 549195103 w 152"/>
              <a:gd name="T1" fmla="*/ 0 h 544"/>
              <a:gd name="T2" fmla="*/ 220400354 w 152"/>
              <a:gd name="T3" fmla="*/ 467000009 h 544"/>
              <a:gd name="T4" fmla="*/ 54196247 w 152"/>
              <a:gd name="T5" fmla="*/ 1091954596 h 544"/>
              <a:gd name="T6" fmla="*/ 549195103 w 152"/>
              <a:gd name="T7" fmla="*/ 186799818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44"/>
              <a:gd name="T14" fmla="*/ 152 w 1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44">
                <a:moveTo>
                  <a:pt x="152" y="0"/>
                </a:moveTo>
                <a:cubicBezTo>
                  <a:pt x="118" y="41"/>
                  <a:pt x="84" y="83"/>
                  <a:pt x="61" y="136"/>
                </a:cubicBezTo>
                <a:cubicBezTo>
                  <a:pt x="38" y="189"/>
                  <a:pt x="0" y="250"/>
                  <a:pt x="15" y="318"/>
                </a:cubicBezTo>
                <a:cubicBezTo>
                  <a:pt x="30" y="386"/>
                  <a:pt x="129" y="506"/>
                  <a:pt x="152" y="54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4727576" y="3794126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ymbol" panose="05050102010706020507" pitchFamily="18" charset="2"/>
              </a:rPr>
              <a:t>f</a:t>
            </a:r>
            <a:r>
              <a:rPr lang="de-DE" baseline="-25000" dirty="0">
                <a:latin typeface="Symbol" panose="05050102010706020507" pitchFamily="18" charset="2"/>
              </a:rPr>
              <a:t>12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97" name="Rectangle 3"/>
          <p:cNvSpPr>
            <a:spLocks noChangeArrowheads="1"/>
          </p:cNvSpPr>
          <p:nvPr/>
        </p:nvSpPr>
        <p:spPr bwMode="auto">
          <a:xfrm>
            <a:off x="6155587" y="133806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11005076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89543"/>
            <a:ext cx="8407706" cy="1143001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de-DE" altLang="de-DE" dirty="0"/>
              <a:t>&gt;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NEO-PI-R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78288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</a:rPr>
              <a:t>Professional </a:t>
            </a:r>
            <a:r>
              <a:rPr lang="de-DE" altLang="de-DE" sz="1400" dirty="0" err="1">
                <a:solidFill>
                  <a:srgbClr val="FF0000"/>
                </a:solidFill>
              </a:rPr>
              <a:t>success</a:t>
            </a:r>
            <a:r>
              <a:rPr lang="de-DE" altLang="de-DE" sz="1400" dirty="0">
                <a:solidFill>
                  <a:srgbClr val="FF0000"/>
                </a:solidFill>
              </a:rPr>
              <a:t> (η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697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77332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</a:rPr>
              <a:t>Professional </a:t>
            </a:r>
            <a:r>
              <a:rPr lang="de-DE" altLang="de-DE" sz="1400" dirty="0" err="1">
                <a:solidFill>
                  <a:srgbClr val="FF0000"/>
                </a:solidFill>
              </a:rPr>
              <a:t>reputation</a:t>
            </a:r>
            <a:r>
              <a:rPr lang="de-DE" altLang="de-DE" sz="1400" dirty="0">
                <a:solidFill>
                  <a:srgbClr val="FF0000"/>
                </a:solidFill>
              </a:rPr>
              <a:t> (η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pSp>
        <p:nvGrpSpPr>
          <p:cNvPr id="28725" name="Group 53"/>
          <p:cNvGrpSpPr>
            <a:grpSpLocks/>
          </p:cNvGrpSpPr>
          <p:nvPr/>
        </p:nvGrpSpPr>
        <p:grpSpPr bwMode="auto">
          <a:xfrm>
            <a:off x="9442450" y="4521201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60888"/>
            <a:ext cx="1062038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518025"/>
            <a:ext cx="11525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1" name="Text Box 61"/>
          <p:cNvSpPr txBox="1">
            <a:spLocks noChangeArrowheads="1"/>
          </p:cNvSpPr>
          <p:nvPr/>
        </p:nvSpPr>
        <p:spPr bwMode="auto">
          <a:xfrm>
            <a:off x="7383463" y="44307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2" name="Text Box 62"/>
          <p:cNvSpPr txBox="1">
            <a:spLocks noChangeArrowheads="1"/>
          </p:cNvSpPr>
          <p:nvPr/>
        </p:nvSpPr>
        <p:spPr bwMode="auto">
          <a:xfrm>
            <a:off x="5664200" y="44307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5" name="Line 65"/>
          <p:cNvSpPr>
            <a:spLocks noChangeShapeType="1"/>
          </p:cNvSpPr>
          <p:nvPr/>
        </p:nvSpPr>
        <p:spPr bwMode="auto">
          <a:xfrm>
            <a:off x="5735638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8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9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08550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5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28752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6868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756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2" name="Text Box 96"/>
          <p:cNvSpPr txBox="1">
            <a:spLocks noChangeArrowheads="1"/>
          </p:cNvSpPr>
          <p:nvPr/>
        </p:nvSpPr>
        <p:spPr bwMode="auto">
          <a:xfrm>
            <a:off x="7432675" y="2205038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63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95" name="Freeform 73"/>
          <p:cNvSpPr>
            <a:spLocks/>
          </p:cNvSpPr>
          <p:nvPr/>
        </p:nvSpPr>
        <p:spPr bwMode="auto">
          <a:xfrm>
            <a:off x="4583114" y="3429001"/>
            <a:ext cx="288925" cy="1008063"/>
          </a:xfrm>
          <a:custGeom>
            <a:avLst/>
            <a:gdLst>
              <a:gd name="T0" fmla="*/ 549195103 w 152"/>
              <a:gd name="T1" fmla="*/ 0 h 544"/>
              <a:gd name="T2" fmla="*/ 220400354 w 152"/>
              <a:gd name="T3" fmla="*/ 467000009 h 544"/>
              <a:gd name="T4" fmla="*/ 54196247 w 152"/>
              <a:gd name="T5" fmla="*/ 1091954596 h 544"/>
              <a:gd name="T6" fmla="*/ 549195103 w 152"/>
              <a:gd name="T7" fmla="*/ 186799818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44"/>
              <a:gd name="T14" fmla="*/ 152 w 1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44">
                <a:moveTo>
                  <a:pt x="152" y="0"/>
                </a:moveTo>
                <a:cubicBezTo>
                  <a:pt x="118" y="41"/>
                  <a:pt x="84" y="83"/>
                  <a:pt x="61" y="136"/>
                </a:cubicBezTo>
                <a:cubicBezTo>
                  <a:pt x="38" y="189"/>
                  <a:pt x="0" y="250"/>
                  <a:pt x="15" y="318"/>
                </a:cubicBezTo>
                <a:cubicBezTo>
                  <a:pt x="30" y="386"/>
                  <a:pt x="129" y="506"/>
                  <a:pt x="152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6" name="Line 70"/>
          <p:cNvSpPr>
            <a:spLocks noChangeShapeType="1"/>
          </p:cNvSpPr>
          <p:nvPr/>
        </p:nvSpPr>
        <p:spPr bwMode="auto">
          <a:xfrm>
            <a:off x="6743700" y="3429001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7" name="Text Box 71"/>
          <p:cNvSpPr txBox="1">
            <a:spLocks noChangeArrowheads="1"/>
          </p:cNvSpPr>
          <p:nvPr/>
        </p:nvSpPr>
        <p:spPr bwMode="auto">
          <a:xfrm>
            <a:off x="6743700" y="37830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β</a:t>
            </a:r>
            <a:r>
              <a:rPr lang="de-DE" altLang="de-DE" sz="1800" baseline="-25000" dirty="0"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98" name="Textfeld 97"/>
          <p:cNvSpPr txBox="1"/>
          <p:nvPr/>
        </p:nvSpPr>
        <p:spPr>
          <a:xfrm>
            <a:off x="4727576" y="3794126"/>
            <a:ext cx="64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Symbol" panose="05050102010706020507" pitchFamily="18" charset="2"/>
              </a:rPr>
              <a:t>f</a:t>
            </a:r>
            <a:r>
              <a:rPr lang="de-DE" baseline="-25000" dirty="0">
                <a:latin typeface="Symbol" panose="05050102010706020507" pitchFamily="18" charset="2"/>
              </a:rPr>
              <a:t>12</a:t>
            </a:r>
            <a:endParaRPr lang="en-US" baseline="-25000" dirty="0">
              <a:latin typeface="Symbol" panose="05050102010706020507" pitchFamily="18" charset="2"/>
            </a:endParaRPr>
          </a:p>
        </p:txBody>
      </p:sp>
      <p:sp>
        <p:nvSpPr>
          <p:cNvPr id="99" name="Rectangle 3"/>
          <p:cNvSpPr>
            <a:spLocks noChangeArrowheads="1"/>
          </p:cNvSpPr>
          <p:nvPr/>
        </p:nvSpPr>
        <p:spPr bwMode="auto">
          <a:xfrm>
            <a:off x="6155587" y="1350940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1818333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57213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&gt;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path</a:t>
            </a:r>
            <a:r>
              <a:rPr lang="de-DE" altLang="de-DE" dirty="0"/>
              <a:t> </a:t>
            </a:r>
            <a:r>
              <a:rPr lang="de-DE" altLang="de-DE" dirty="0" err="1"/>
              <a:t>diagram</a:t>
            </a:r>
            <a:r>
              <a:rPr lang="de-DE" altLang="de-DE" dirty="0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928813"/>
            <a:ext cx="8229600" cy="284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 err="1"/>
              <a:t>It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includes</a:t>
            </a:r>
            <a:r>
              <a:rPr lang="de-DE" altLang="de-DE" sz="2400" dirty="0"/>
              <a:t> …</a:t>
            </a:r>
          </a:p>
          <a:p>
            <a:pPr marL="0" indent="0">
              <a:buNone/>
            </a:pPr>
            <a:r>
              <a:rPr lang="de-DE" altLang="de-DE" sz="2400" dirty="0"/>
              <a:t>   - all manifest variables</a:t>
            </a:r>
          </a:p>
          <a:p>
            <a:pPr marL="0" indent="0">
              <a:buNone/>
            </a:pPr>
            <a:r>
              <a:rPr lang="de-DE" altLang="de-DE" sz="2400" dirty="0"/>
              <a:t>   - all latent variables</a:t>
            </a:r>
          </a:p>
          <a:p>
            <a:pPr marL="0" indent="0">
              <a:buNone/>
            </a:pPr>
            <a:r>
              <a:rPr lang="de-DE" altLang="de-DE" sz="2400" dirty="0"/>
              <a:t>   - all links </a:t>
            </a:r>
          </a:p>
          <a:p>
            <a:pPr marL="0" indent="0">
              <a:buNone/>
            </a:pPr>
            <a:r>
              <a:rPr lang="de-DE" altLang="de-DE" sz="2400" dirty="0"/>
              <a:t>   - all </a:t>
            </a:r>
            <a:r>
              <a:rPr lang="de-DE" altLang="de-DE" sz="2400" dirty="0" err="1"/>
              <a:t>parameters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associated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with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major</a:t>
            </a:r>
            <a:r>
              <a:rPr lang="de-DE" altLang="de-DE" sz="2400" dirty="0"/>
              <a:t> links </a:t>
            </a:r>
          </a:p>
          <a:p>
            <a:pPr marL="0" indent="0">
              <a:buNone/>
            </a:pPr>
            <a:endParaRPr lang="de-DE" altLang="de-DE" sz="2400" dirty="0"/>
          </a:p>
        </p:txBody>
      </p:sp>
    </p:spTree>
    <p:extLst>
      <p:ext uri="{BB962C8B-B14F-4D97-AF65-F5344CB8AC3E}">
        <p14:creationId xmlns:p14="http://schemas.microsoft.com/office/powerpoint/2010/main" val="2535132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3" y="2071688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Tx/>
              <a:buAutoNum type="arabicPeriod"/>
            </a:pPr>
            <a:r>
              <a:rPr lang="de-DE" altLang="de-DE" dirty="0"/>
              <a:t>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hypothesis</a:t>
            </a:r>
            <a:endParaRPr lang="de-DE" altLang="de-DE" dirty="0"/>
          </a:p>
          <a:p>
            <a:pPr marL="609600" indent="-609600">
              <a:buFontTx/>
              <a:buAutoNum type="arabicPeriod"/>
            </a:pPr>
            <a:r>
              <a:rPr lang="de-DE" altLang="de-DE" dirty="0"/>
              <a:t>Path </a:t>
            </a:r>
            <a:r>
              <a:rPr lang="de-DE" altLang="de-DE" dirty="0" err="1"/>
              <a:t>diagram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specification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  <a:p>
            <a:pPr marL="609600" indent="-609600">
              <a:buFontTx/>
              <a:buAutoNum type="arabicPeriod"/>
            </a:pPr>
            <a:r>
              <a:rPr lang="de-DE" altLang="de-DE" b="1" dirty="0" err="1"/>
              <a:t>Identification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 </a:t>
            </a:r>
            <a:r>
              <a:rPr lang="de-DE" altLang="de-DE" b="1" dirty="0" err="1"/>
              <a:t>the</a:t>
            </a:r>
            <a:r>
              <a:rPr lang="de-DE" altLang="de-DE" b="1" dirty="0"/>
              <a:t> </a:t>
            </a:r>
            <a:r>
              <a:rPr lang="de-DE" altLang="de-DE" b="1" dirty="0" err="1"/>
              <a:t>structure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 </a:t>
            </a:r>
            <a:r>
              <a:rPr lang="de-DE" altLang="de-DE" b="1" dirty="0" err="1"/>
              <a:t>the</a:t>
            </a:r>
            <a:r>
              <a:rPr lang="de-DE" altLang="de-DE" b="1" dirty="0"/>
              <a:t> </a:t>
            </a:r>
            <a:r>
              <a:rPr lang="de-DE" altLang="de-DE" b="1" dirty="0" err="1"/>
              <a:t>model</a:t>
            </a:r>
            <a:endParaRPr lang="de-DE" altLang="de-DE" b="1" dirty="0"/>
          </a:p>
          <a:p>
            <a:pPr marL="609600" indent="-609600">
              <a:buFontTx/>
              <a:buAutoNum type="arabicPeriod"/>
            </a:pP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Estimation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parameters</a:t>
            </a:r>
            <a:endParaRPr lang="de-DE" altLang="de-DE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Evaluation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results</a:t>
            </a:r>
            <a:endParaRPr lang="de-DE" altLang="de-DE" dirty="0">
              <a:solidFill>
                <a:schemeClr val="bg1">
                  <a:lumMod val="65000"/>
                </a:schemeClr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modification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structure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457200" y="701675"/>
            <a:ext cx="82296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 err="1"/>
              <a:t>Steps</a:t>
            </a:r>
            <a:r>
              <a:rPr lang="de-DE" altLang="de-DE" dirty="0"/>
              <a:t> in </a:t>
            </a:r>
            <a:r>
              <a:rPr lang="de-DE" altLang="de-DE" dirty="0" err="1"/>
              <a:t>preparing</a:t>
            </a:r>
            <a:r>
              <a:rPr lang="de-DE" altLang="de-DE" dirty="0"/>
              <a:t> </a:t>
            </a:r>
            <a:r>
              <a:rPr lang="de-DE" altLang="de-DE" dirty="0" err="1"/>
              <a:t>data</a:t>
            </a:r>
            <a:r>
              <a:rPr lang="de-DE" altLang="de-DE" dirty="0"/>
              <a:t> </a:t>
            </a:r>
            <a:r>
              <a:rPr lang="de-DE" altLang="de-DE" dirty="0" err="1"/>
              <a:t>analysis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345819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0.Introductory remarks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5013" y="1998663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sz="2400" b="1" dirty="0"/>
              <a:t>These </a:t>
            </a:r>
            <a:r>
              <a:rPr lang="de-DE" altLang="de-DE" sz="2400" b="1" dirty="0" err="1"/>
              <a:t>steps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of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empirical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research</a:t>
            </a:r>
            <a:r>
              <a:rPr lang="de-DE" altLang="de-DE" sz="2400" b="1" dirty="0"/>
              <a:t> must </a:t>
            </a:r>
            <a:r>
              <a:rPr lang="de-DE" altLang="de-DE" sz="2400" b="1" dirty="0" err="1"/>
              <a:t>show</a:t>
            </a:r>
            <a:r>
              <a:rPr lang="de-DE" altLang="de-DE" sz="2400" b="1" dirty="0"/>
              <a:t> </a:t>
            </a:r>
            <a:r>
              <a:rPr lang="de-DE" altLang="de-DE" sz="2400" b="1" i="1" dirty="0" err="1">
                <a:solidFill>
                  <a:srgbClr val="3C5C26"/>
                </a:solidFill>
              </a:rPr>
              <a:t>consistency</a:t>
            </a:r>
            <a:r>
              <a:rPr lang="de-DE" altLang="de-DE" sz="2400" b="1" dirty="0"/>
              <a:t>! </a:t>
            </a:r>
          </a:p>
          <a:p>
            <a:pPr marL="0" indent="0">
              <a:buNone/>
            </a:pPr>
            <a:r>
              <a:rPr lang="de-DE" altLang="de-DE" sz="2400" b="1" dirty="0"/>
              <a:t>- </a:t>
            </a:r>
            <a:r>
              <a:rPr lang="de-DE" altLang="de-DE" sz="2200" b="1" dirty="0" err="1"/>
              <a:t>formation</a:t>
            </a:r>
            <a:r>
              <a:rPr lang="de-DE" altLang="de-DE" sz="2200" b="1" dirty="0"/>
              <a:t> </a:t>
            </a:r>
            <a:r>
              <a:rPr lang="de-DE" altLang="de-DE" sz="2200" b="1" dirty="0" err="1"/>
              <a:t>of</a:t>
            </a:r>
            <a:r>
              <a:rPr lang="de-DE" altLang="de-DE" sz="2200" b="1" dirty="0"/>
              <a:t> </a:t>
            </a:r>
            <a:r>
              <a:rPr lang="de-DE" altLang="de-DE" sz="2200" b="1" dirty="0" err="1"/>
              <a:t>research</a:t>
            </a:r>
            <a:r>
              <a:rPr lang="de-DE" altLang="de-DE" sz="2200" b="1" dirty="0"/>
              <a:t> </a:t>
            </a:r>
            <a:r>
              <a:rPr lang="de-DE" altLang="de-DE" sz="2200" b="1" dirty="0" err="1"/>
              <a:t>question</a:t>
            </a:r>
            <a:r>
              <a:rPr lang="de-DE" altLang="de-DE" sz="2200" b="1" dirty="0"/>
              <a:t> (</a:t>
            </a:r>
            <a:r>
              <a:rPr lang="de-DE" altLang="de-DE" sz="2200" b="1" dirty="0" err="1"/>
              <a:t>hypothesis</a:t>
            </a:r>
            <a:r>
              <a:rPr lang="de-DE" altLang="de-DE" sz="2200" b="1" dirty="0"/>
              <a:t>) </a:t>
            </a:r>
          </a:p>
          <a:p>
            <a:pPr marL="0" indent="0">
              <a:buNone/>
            </a:pPr>
            <a:r>
              <a:rPr lang="de-DE" altLang="de-DE" sz="2400" b="1" dirty="0"/>
              <a:t>                   </a:t>
            </a:r>
            <a:r>
              <a:rPr lang="de-DE" altLang="de-DE" sz="2000" dirty="0"/>
              <a:t>(</a:t>
            </a:r>
            <a:r>
              <a:rPr lang="de-DE" altLang="de-DE" sz="2000" dirty="0" err="1"/>
              <a:t>prepares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for</a:t>
            </a:r>
            <a:r>
              <a:rPr lang="de-DE" altLang="de-DE" sz="2000" dirty="0"/>
              <a:t>)</a:t>
            </a:r>
          </a:p>
          <a:p>
            <a:pPr marL="0" indent="0">
              <a:buNone/>
            </a:pPr>
            <a:r>
              <a:rPr lang="de-DE" altLang="de-DE" sz="2400" b="1" dirty="0"/>
              <a:t>- </a:t>
            </a:r>
            <a:r>
              <a:rPr lang="de-DE" altLang="de-DE" sz="2200" b="1" dirty="0" err="1"/>
              <a:t>designing</a:t>
            </a:r>
            <a:r>
              <a:rPr lang="de-DE" altLang="de-DE" sz="2200" b="1" dirty="0"/>
              <a:t> a </a:t>
            </a:r>
            <a:r>
              <a:rPr lang="de-DE" altLang="de-DE" sz="2200" b="1" dirty="0" err="1"/>
              <a:t>research</a:t>
            </a:r>
            <a:r>
              <a:rPr lang="de-DE" altLang="de-DE" sz="2200" b="1" dirty="0"/>
              <a:t> plan</a:t>
            </a:r>
          </a:p>
          <a:p>
            <a:pPr marL="0" indent="0">
              <a:buNone/>
            </a:pPr>
            <a:r>
              <a:rPr lang="de-DE" altLang="de-DE" sz="2400" b="1" dirty="0"/>
              <a:t>                   </a:t>
            </a:r>
            <a:r>
              <a:rPr lang="de-DE" altLang="de-DE" sz="2000" dirty="0"/>
              <a:t>(</a:t>
            </a:r>
            <a:r>
              <a:rPr lang="de-DE" altLang="de-DE" sz="2000" dirty="0" err="1"/>
              <a:t>prepares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for</a:t>
            </a:r>
            <a:r>
              <a:rPr lang="de-DE" altLang="de-DE" sz="2000" dirty="0"/>
              <a:t>)</a:t>
            </a:r>
            <a:endParaRPr lang="de-DE" altLang="de-DE" sz="2000" b="1" dirty="0"/>
          </a:p>
          <a:p>
            <a:pPr marL="0" indent="0">
              <a:buNone/>
            </a:pPr>
            <a:r>
              <a:rPr lang="de-DE" altLang="de-DE" sz="2400" b="1" dirty="0"/>
              <a:t>- </a:t>
            </a:r>
            <a:r>
              <a:rPr lang="de-DE" altLang="de-DE" sz="2200" b="1" dirty="0" err="1"/>
              <a:t>data</a:t>
            </a:r>
            <a:r>
              <a:rPr lang="de-DE" altLang="de-DE" sz="2200" b="1" dirty="0"/>
              <a:t> </a:t>
            </a:r>
            <a:r>
              <a:rPr lang="de-DE" altLang="de-DE" sz="2200" b="1" dirty="0" err="1"/>
              <a:t>collection</a:t>
            </a:r>
            <a:r>
              <a:rPr lang="de-DE" altLang="de-DE" sz="2200" b="1" dirty="0"/>
              <a:t>  </a:t>
            </a:r>
          </a:p>
          <a:p>
            <a:pPr marL="0" indent="0">
              <a:buNone/>
            </a:pPr>
            <a:r>
              <a:rPr lang="de-DE" altLang="de-DE" sz="2400" b="1" dirty="0"/>
              <a:t>                   </a:t>
            </a:r>
            <a:r>
              <a:rPr lang="de-DE" altLang="de-DE" sz="2000" dirty="0"/>
              <a:t>(</a:t>
            </a:r>
            <a:r>
              <a:rPr lang="de-DE" altLang="de-DE" sz="2000" dirty="0" err="1"/>
              <a:t>prepares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for</a:t>
            </a:r>
            <a:r>
              <a:rPr lang="de-DE" altLang="de-DE" sz="2000" dirty="0"/>
              <a:t>)</a:t>
            </a:r>
            <a:endParaRPr lang="de-DE" altLang="de-DE" sz="2000" b="1" dirty="0"/>
          </a:p>
          <a:p>
            <a:pPr marL="0" indent="0">
              <a:buNone/>
            </a:pPr>
            <a:r>
              <a:rPr lang="de-DE" altLang="de-DE" sz="2400" b="1" dirty="0"/>
              <a:t>- </a:t>
            </a:r>
            <a:r>
              <a:rPr lang="de-DE" altLang="de-DE" sz="2200" b="1" dirty="0" err="1"/>
              <a:t>statistical</a:t>
            </a:r>
            <a:r>
              <a:rPr lang="de-DE" altLang="de-DE" sz="2200" b="1" dirty="0"/>
              <a:t> </a:t>
            </a:r>
            <a:r>
              <a:rPr lang="de-DE" altLang="de-DE" sz="2200" b="1" dirty="0" err="1"/>
              <a:t>investigation</a:t>
            </a:r>
            <a:r>
              <a:rPr lang="de-DE" altLang="de-DE" sz="2200" b="1" dirty="0"/>
              <a:t> </a:t>
            </a:r>
          </a:p>
          <a:p>
            <a:pPr>
              <a:buFontTx/>
              <a:buChar char="-"/>
            </a:pPr>
            <a:endParaRPr lang="de-DE" altLang="de-DE" sz="2400" b="1" dirty="0"/>
          </a:p>
          <a:p>
            <a:pPr>
              <a:buNone/>
            </a:pPr>
            <a:endParaRPr lang="de-DE" altLang="de-DE" sz="2400" dirty="0"/>
          </a:p>
          <a:p>
            <a:endParaRPr lang="de-DE" altLang="de-DE" sz="2400" dirty="0"/>
          </a:p>
          <a:p>
            <a:endParaRPr lang="de-DE" altLang="de-DE" sz="2400" dirty="0"/>
          </a:p>
        </p:txBody>
      </p:sp>
      <p:sp>
        <p:nvSpPr>
          <p:cNvPr id="2" name="Textfeld 1"/>
          <p:cNvSpPr txBox="1"/>
          <p:nvPr/>
        </p:nvSpPr>
        <p:spPr>
          <a:xfrm>
            <a:off x="5983288" y="3876675"/>
            <a:ext cx="4360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i="1" dirty="0" err="1">
                <a:solidFill>
                  <a:srgbClr val="FF0000"/>
                </a:solidFill>
              </a:rPr>
              <a:t>Structural</a:t>
            </a:r>
            <a:r>
              <a:rPr lang="de-DE" sz="2400" b="1" i="1" dirty="0">
                <a:solidFill>
                  <a:srgbClr val="FF0000"/>
                </a:solidFill>
              </a:rPr>
              <a:t> </a:t>
            </a:r>
            <a:r>
              <a:rPr lang="de-DE" sz="2400" b="1" i="1" dirty="0" err="1">
                <a:solidFill>
                  <a:srgbClr val="FF0000"/>
                </a:solidFill>
              </a:rPr>
              <a:t>equation</a:t>
            </a:r>
            <a:r>
              <a:rPr lang="de-DE" sz="2400" b="1" i="1" dirty="0">
                <a:solidFill>
                  <a:srgbClr val="FF0000"/>
                </a:solidFill>
              </a:rPr>
              <a:t> </a:t>
            </a:r>
            <a:r>
              <a:rPr lang="de-DE" sz="2400" b="1" i="1" dirty="0" err="1">
                <a:solidFill>
                  <a:srgbClr val="FF0000"/>
                </a:solidFill>
              </a:rPr>
              <a:t>modeling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3" name="Pfeil nach unten 2"/>
          <p:cNvSpPr/>
          <p:nvPr/>
        </p:nvSpPr>
        <p:spPr>
          <a:xfrm>
            <a:off x="1495425" y="2962275"/>
            <a:ext cx="304800" cy="42862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feil nach unten 9"/>
          <p:cNvSpPr/>
          <p:nvPr/>
        </p:nvSpPr>
        <p:spPr>
          <a:xfrm>
            <a:off x="1495425" y="3838575"/>
            <a:ext cx="304800" cy="42862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feil nach unten 10"/>
          <p:cNvSpPr/>
          <p:nvPr/>
        </p:nvSpPr>
        <p:spPr>
          <a:xfrm>
            <a:off x="1495425" y="4752975"/>
            <a:ext cx="304800" cy="428625"/>
          </a:xfrm>
          <a:prstGeom prst="down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Gerade Verbindung mit Pfeil 11"/>
          <p:cNvCxnSpPr/>
          <p:nvPr/>
        </p:nvCxnSpPr>
        <p:spPr>
          <a:xfrm>
            <a:off x="5149056" y="2962275"/>
            <a:ext cx="1004094" cy="8001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>
            <a:off x="4314825" y="3609975"/>
            <a:ext cx="1668463" cy="34290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133725" y="4261644"/>
            <a:ext cx="2849563" cy="2532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ihandform 18"/>
          <p:cNvSpPr/>
          <p:nvPr/>
        </p:nvSpPr>
        <p:spPr>
          <a:xfrm>
            <a:off x="2543175" y="4467225"/>
            <a:ext cx="4733925" cy="1933736"/>
          </a:xfrm>
          <a:custGeom>
            <a:avLst/>
            <a:gdLst>
              <a:gd name="connsiteX0" fmla="*/ 0 w 4733925"/>
              <a:gd name="connsiteY0" fmla="*/ 1266825 h 1933736"/>
              <a:gd name="connsiteX1" fmla="*/ 2143125 w 4733925"/>
              <a:gd name="connsiteY1" fmla="*/ 1876425 h 1933736"/>
              <a:gd name="connsiteX2" fmla="*/ 4733925 w 4733925"/>
              <a:gd name="connsiteY2" fmla="*/ 0 h 1933736"/>
              <a:gd name="connsiteX3" fmla="*/ 4733925 w 4733925"/>
              <a:gd name="connsiteY3" fmla="*/ 0 h 193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33925" h="1933736">
                <a:moveTo>
                  <a:pt x="0" y="1266825"/>
                </a:moveTo>
                <a:cubicBezTo>
                  <a:pt x="677069" y="1677193"/>
                  <a:pt x="1354138" y="2087562"/>
                  <a:pt x="2143125" y="1876425"/>
                </a:cubicBezTo>
                <a:cubicBezTo>
                  <a:pt x="2932112" y="1665288"/>
                  <a:pt x="4733925" y="0"/>
                  <a:pt x="4733925" y="0"/>
                </a:cubicBezTo>
                <a:lnTo>
                  <a:pt x="4733925" y="0"/>
                </a:lnTo>
              </a:path>
            </a:pathLst>
          </a:custGeom>
          <a:noFill/>
          <a:ln>
            <a:solidFill>
              <a:srgbClr val="FF000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8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8"/>
            <a:ext cx="8229600" cy="452596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Check </a:t>
            </a:r>
            <a:r>
              <a:rPr lang="de-DE" altLang="de-DE" dirty="0" err="1"/>
              <a:t>whether</a:t>
            </a:r>
            <a:r>
              <a:rPr lang="de-DE" altLang="de-DE" dirty="0"/>
              <a:t> </a:t>
            </a:r>
            <a:r>
              <a:rPr lang="de-DE" altLang="de-DE" u="sng" dirty="0" err="1"/>
              <a:t>enough</a:t>
            </a:r>
            <a:r>
              <a:rPr lang="de-DE" altLang="de-DE" u="sng" dirty="0"/>
              <a:t> </a:t>
            </a:r>
            <a:r>
              <a:rPr lang="de-DE" altLang="de-DE" u="sng" dirty="0" err="1"/>
              <a:t>empirical</a:t>
            </a:r>
            <a:r>
              <a:rPr lang="de-DE" altLang="de-DE" u="sng" dirty="0"/>
              <a:t> </a:t>
            </a:r>
            <a:r>
              <a:rPr lang="de-DE" altLang="de-DE" u="sng" dirty="0" err="1"/>
              <a:t>information</a:t>
            </a:r>
            <a:r>
              <a:rPr lang="de-DE" altLang="de-DE" u="sng" dirty="0"/>
              <a:t> </a:t>
            </a:r>
            <a:r>
              <a:rPr lang="de-DE" altLang="de-DE" dirty="0" err="1"/>
              <a:t>is</a:t>
            </a:r>
            <a:r>
              <a:rPr lang="de-DE" altLang="de-DE" dirty="0"/>
              <a:t> </a:t>
            </a:r>
            <a:r>
              <a:rPr lang="de-DE" altLang="de-DE" dirty="0" err="1"/>
              <a:t>available</a:t>
            </a:r>
            <a:r>
              <a:rPr lang="de-DE" altLang="de-DE" dirty="0"/>
              <a:t> </a:t>
            </a:r>
            <a:r>
              <a:rPr lang="de-DE" altLang="de-DE" dirty="0" err="1"/>
              <a:t>for</a:t>
            </a:r>
            <a:r>
              <a:rPr lang="de-DE" altLang="de-DE" dirty="0"/>
              <a:t> </a:t>
            </a:r>
            <a:r>
              <a:rPr lang="de-DE" altLang="de-DE" dirty="0" err="1"/>
              <a:t>estimating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parameters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r>
              <a:rPr lang="de-DE" altLang="de-DE" dirty="0"/>
              <a:t>! </a:t>
            </a:r>
            <a:br>
              <a:rPr lang="de-DE" altLang="de-DE" dirty="0"/>
            </a:br>
            <a:r>
              <a:rPr lang="de-DE" altLang="de-DE" dirty="0"/>
              <a:t> </a:t>
            </a:r>
            <a:br>
              <a:rPr lang="de-DE" altLang="de-DE" dirty="0"/>
            </a:br>
            <a:endParaRPr lang="de-DE" altLang="de-DE" dirty="0"/>
          </a:p>
        </p:txBody>
      </p:sp>
      <p:sp>
        <p:nvSpPr>
          <p:cNvPr id="4" name="TextBox 3"/>
          <p:cNvSpPr txBox="1"/>
          <p:nvPr/>
        </p:nvSpPr>
        <p:spPr>
          <a:xfrm>
            <a:off x="1996580" y="3436865"/>
            <a:ext cx="8456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… without such information the results may not be valid!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1996580" y="4505325"/>
            <a:ext cx="8757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dirty="0"/>
              <a:t>(</a:t>
            </a:r>
            <a:r>
              <a:rPr lang="de-DE" sz="2400" i="1" dirty="0" err="1"/>
              <a:t>this</a:t>
            </a:r>
            <a:r>
              <a:rPr lang="de-DE" sz="2400" i="1" dirty="0"/>
              <a:t> check </a:t>
            </a:r>
            <a:r>
              <a:rPr lang="de-DE" sz="2400" i="1" dirty="0" err="1"/>
              <a:t>is</a:t>
            </a:r>
            <a:r>
              <a:rPr lang="de-DE" sz="2400" i="1" dirty="0"/>
              <a:t> </a:t>
            </a:r>
            <a:r>
              <a:rPr lang="de-DE" sz="2400" i="1" dirty="0" err="1"/>
              <a:t>based</a:t>
            </a:r>
            <a:r>
              <a:rPr lang="de-DE" sz="2400" i="1" dirty="0"/>
              <a:t> on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u="sng" dirty="0" err="1"/>
              <a:t>assumption</a:t>
            </a:r>
            <a:r>
              <a:rPr lang="de-DE" sz="2400" i="1" dirty="0"/>
              <a:t> </a:t>
            </a:r>
            <a:r>
              <a:rPr lang="de-DE" sz="2400" i="1" dirty="0" err="1"/>
              <a:t>that</a:t>
            </a:r>
            <a:r>
              <a:rPr lang="de-DE" sz="2400" i="1" dirty="0"/>
              <a:t> </a:t>
            </a:r>
            <a:r>
              <a:rPr lang="de-DE" sz="2400" i="1" dirty="0" err="1"/>
              <a:t>either</a:t>
            </a:r>
            <a:r>
              <a:rPr lang="de-DE" sz="2400" i="1" dirty="0"/>
              <a:t> a </a:t>
            </a:r>
            <a:r>
              <a:rPr lang="de-DE" sz="2400" i="1" dirty="0" err="1"/>
              <a:t>covariance</a:t>
            </a:r>
            <a:r>
              <a:rPr lang="de-DE" sz="2400" i="1" dirty="0"/>
              <a:t> </a:t>
            </a:r>
            <a:r>
              <a:rPr lang="de-DE" sz="2400" i="1" dirty="0" err="1"/>
              <a:t>matrix</a:t>
            </a:r>
            <a:r>
              <a:rPr lang="de-DE" sz="2400" i="1" dirty="0"/>
              <a:t> </a:t>
            </a:r>
            <a:r>
              <a:rPr lang="de-DE" sz="2400" i="1" dirty="0" err="1"/>
              <a:t>or</a:t>
            </a:r>
            <a:r>
              <a:rPr lang="de-DE" sz="2400" i="1" dirty="0"/>
              <a:t> a </a:t>
            </a:r>
            <a:r>
              <a:rPr lang="de-DE" sz="2400" i="1" dirty="0" err="1"/>
              <a:t>correlation</a:t>
            </a:r>
            <a:r>
              <a:rPr lang="de-DE" sz="2400" i="1" dirty="0"/>
              <a:t> </a:t>
            </a:r>
            <a:r>
              <a:rPr lang="de-DE" sz="2400" i="1" dirty="0" err="1"/>
              <a:t>matrix</a:t>
            </a:r>
            <a:r>
              <a:rPr lang="de-DE" sz="2400" i="1" dirty="0"/>
              <a:t> </a:t>
            </a:r>
            <a:r>
              <a:rPr lang="de-DE" sz="2400" i="1" dirty="0" err="1"/>
              <a:t>provides</a:t>
            </a:r>
            <a:r>
              <a:rPr lang="de-DE" sz="2400" i="1" dirty="0"/>
              <a:t> </a:t>
            </a:r>
            <a:r>
              <a:rPr lang="de-DE" sz="2400" i="1" dirty="0" err="1"/>
              <a:t>the</a:t>
            </a:r>
            <a:r>
              <a:rPr lang="de-DE" sz="2400" i="1" dirty="0"/>
              <a:t> </a:t>
            </a:r>
            <a:r>
              <a:rPr lang="de-DE" sz="2400" i="1" dirty="0" err="1"/>
              <a:t>input</a:t>
            </a:r>
            <a:r>
              <a:rPr lang="de-DE" sz="2400" i="1" dirty="0"/>
              <a:t> </a:t>
            </a:r>
            <a:r>
              <a:rPr lang="de-DE" sz="2400" i="1" dirty="0" err="1"/>
              <a:t>to</a:t>
            </a:r>
            <a:r>
              <a:rPr lang="de-DE" sz="2400" i="1" dirty="0"/>
              <a:t> SEM)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69836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2" y="1557338"/>
            <a:ext cx="8809037" cy="452596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note</a:t>
            </a:r>
            <a:r>
              <a:rPr lang="de-DE" altLang="de-DE" dirty="0"/>
              <a:t>.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sz="2000" dirty="0"/>
              <a:t>(… </a:t>
            </a:r>
            <a:r>
              <a:rPr lang="de-DE" altLang="de-DE" sz="2000" dirty="0" err="1"/>
              <a:t>remember</a:t>
            </a:r>
            <a:r>
              <a:rPr lang="de-DE" altLang="de-DE" sz="2000" dirty="0"/>
              <a:t> </a:t>
            </a:r>
            <a:r>
              <a:rPr lang="de-DE" altLang="de-DE" sz="2000" dirty="0" err="1"/>
              <a:t>your</a:t>
            </a:r>
            <a:r>
              <a:rPr lang="de-DE" altLang="de-DE" sz="2000" dirty="0"/>
              <a:t> high </a:t>
            </a:r>
            <a:r>
              <a:rPr lang="de-DE" altLang="de-DE" sz="2000" dirty="0" err="1"/>
              <a:t>school</a:t>
            </a:r>
            <a:r>
              <a:rPr lang="de-DE" altLang="de-DE" sz="2000" dirty="0"/>
              <a:t> </a:t>
            </a:r>
            <a:r>
              <a:rPr lang="de-DE" altLang="de-DE" sz="2000" dirty="0" err="1"/>
              <a:t>education</a:t>
            </a:r>
            <a:r>
              <a:rPr lang="de-DE" altLang="de-DE" sz="2000" dirty="0"/>
              <a:t> in </a:t>
            </a:r>
            <a:r>
              <a:rPr lang="de-DE" altLang="de-DE" sz="2000" dirty="0" err="1"/>
              <a:t>mathematics</a:t>
            </a:r>
            <a:r>
              <a:rPr lang="de-DE" altLang="de-DE" sz="2000" dirty="0"/>
              <a:t>)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sz="2400" dirty="0"/>
              <a:t>A </a:t>
            </a:r>
            <a:r>
              <a:rPr lang="de-DE" altLang="de-DE" sz="2400" dirty="0" err="1"/>
              <a:t>system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linear </a:t>
            </a:r>
            <a:r>
              <a:rPr lang="de-DE" altLang="de-DE" sz="2400" dirty="0" err="1"/>
              <a:t>equations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with</a:t>
            </a:r>
            <a:r>
              <a:rPr lang="de-DE" altLang="de-DE" sz="2400" dirty="0"/>
              <a:t> </a:t>
            </a:r>
            <a:r>
              <a:rPr lang="de-DE" altLang="de-DE" sz="2400" dirty="0" err="1"/>
              <a:t>unknowns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can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only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be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solved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</a:t>
            </a:r>
            <a:r>
              <a:rPr lang="de-DE" altLang="de-DE" sz="2400" i="1" dirty="0" err="1"/>
              <a:t>as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many</a:t>
            </a:r>
            <a:r>
              <a:rPr lang="de-DE" altLang="de-DE" sz="2400" i="1" dirty="0"/>
              <a:t> </a:t>
            </a:r>
            <a:r>
              <a:rPr lang="de-DE" altLang="de-DE" sz="2400" dirty="0" err="1"/>
              <a:t>equations</a:t>
            </a:r>
            <a:r>
              <a:rPr lang="de-DE" altLang="de-DE" sz="2400" dirty="0"/>
              <a:t> </a:t>
            </a:r>
            <a:r>
              <a:rPr lang="de-DE" altLang="de-DE" sz="2400" i="1" dirty="0" err="1"/>
              <a:t>as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unknowns</a:t>
            </a:r>
            <a:r>
              <a:rPr lang="de-DE" altLang="de-DE" sz="2400" dirty="0"/>
              <a:t>! </a:t>
            </a:r>
            <a:br>
              <a:rPr lang="de-DE" altLang="de-DE" sz="2400" dirty="0"/>
            </a:br>
            <a:r>
              <a:rPr lang="de-DE" alt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2398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557338"/>
            <a:ext cx="8229600" cy="250031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>
              <a:spcBef>
                <a:spcPct val="50000"/>
              </a:spcBef>
              <a:buNone/>
            </a:pP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Check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whether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u="sng" dirty="0" err="1">
                <a:solidFill>
                  <a:schemeClr val="bg1">
                    <a:lumMod val="65000"/>
                  </a:schemeClr>
                </a:solidFill>
              </a:rPr>
              <a:t>enough</a:t>
            </a:r>
            <a:r>
              <a:rPr lang="de-DE" altLang="de-DE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u="sng" dirty="0" err="1">
                <a:solidFill>
                  <a:schemeClr val="bg1">
                    <a:lumMod val="65000"/>
                  </a:schemeClr>
                </a:solidFill>
              </a:rPr>
              <a:t>empirical</a:t>
            </a:r>
            <a:r>
              <a:rPr lang="de-DE" altLang="de-DE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u="sng" dirty="0" err="1">
                <a:solidFill>
                  <a:schemeClr val="bg1">
                    <a:lumMod val="65000"/>
                  </a:schemeClr>
                </a:solidFill>
              </a:rPr>
              <a:t>information</a:t>
            </a:r>
            <a:r>
              <a:rPr lang="de-DE" altLang="de-DE" u="sng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is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available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for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estimating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parameters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the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altLang="de-DE" dirty="0" err="1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de-DE" altLang="de-DE" dirty="0">
                <a:solidFill>
                  <a:schemeClr val="bg1">
                    <a:lumMod val="65000"/>
                  </a:schemeClr>
                </a:solidFill>
              </a:rPr>
              <a:t>! </a:t>
            </a:r>
            <a:br>
              <a:rPr lang="de-DE" altLang="de-DE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i="1" dirty="0" err="1"/>
              <a:t>It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r>
              <a:rPr lang="de-DE" i="1" dirty="0"/>
              <a:t> </a:t>
            </a:r>
            <a:r>
              <a:rPr lang="de-DE" i="1" dirty="0" err="1"/>
              <a:t>done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computing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degree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freedom</a:t>
            </a:r>
            <a:r>
              <a:rPr lang="de-DE" i="1" dirty="0"/>
              <a:t> (</a:t>
            </a:r>
            <a:r>
              <a:rPr lang="de-DE" i="1" dirty="0" err="1"/>
              <a:t>df</a:t>
            </a:r>
            <a:r>
              <a:rPr lang="de-DE" i="1" dirty="0"/>
              <a:t>):</a:t>
            </a:r>
            <a:endParaRPr lang="en-US" i="1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1996580" y="4124325"/>
            <a:ext cx="8757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2800" b="1" dirty="0"/>
              <a:t>The </a:t>
            </a:r>
            <a:r>
              <a:rPr lang="de-DE" altLang="de-DE" sz="2800" b="1" dirty="0" err="1"/>
              <a:t>degree</a:t>
            </a:r>
            <a:r>
              <a:rPr lang="de-DE" altLang="de-DE" sz="2800" b="1" dirty="0"/>
              <a:t> </a:t>
            </a:r>
            <a:r>
              <a:rPr lang="de-DE" altLang="de-DE" sz="2800" b="1" dirty="0" err="1"/>
              <a:t>of</a:t>
            </a:r>
            <a:r>
              <a:rPr lang="de-DE" altLang="de-DE" sz="2800" b="1" dirty="0"/>
              <a:t> </a:t>
            </a:r>
            <a:r>
              <a:rPr lang="de-DE" altLang="de-DE" sz="2800" b="1" dirty="0" err="1"/>
              <a:t>freedom</a:t>
            </a:r>
            <a:r>
              <a:rPr lang="de-DE" altLang="de-DE" sz="2800" b="1" dirty="0"/>
              <a:t> „</a:t>
            </a:r>
            <a:r>
              <a:rPr lang="de-DE" altLang="de-DE" sz="2800" b="1" i="1" dirty="0" err="1"/>
              <a:t>df</a:t>
            </a:r>
            <a:r>
              <a:rPr lang="de-DE" altLang="de-DE" sz="2800" b="1" i="1" dirty="0"/>
              <a:t>“</a:t>
            </a:r>
            <a:r>
              <a:rPr lang="de-DE" altLang="de-DE" sz="2800" b="1" dirty="0"/>
              <a:t> = s - t</a:t>
            </a:r>
          </a:p>
        </p:txBody>
      </p:sp>
    </p:spTree>
    <p:extLst>
      <p:ext uri="{BB962C8B-B14F-4D97-AF65-F5344CB8AC3E}">
        <p14:creationId xmlns:p14="http://schemas.microsoft.com/office/powerpoint/2010/main" val="319412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41317"/>
            <a:ext cx="8229600" cy="452596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de-DE" b="1" i="1" dirty="0"/>
              <a:t>The available information „s“</a:t>
            </a:r>
            <a:r>
              <a:rPr lang="de-DE" altLang="de-DE" dirty="0"/>
              <a:t>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   there are </a:t>
            </a:r>
            <a:r>
              <a:rPr lang="de-DE" altLang="de-DE" i="1" dirty="0"/>
              <a:t>n</a:t>
            </a:r>
            <a:r>
              <a:rPr lang="de-DE" altLang="de-DE" dirty="0"/>
              <a:t> indicator variables (all manifest variables):</a:t>
            </a:r>
            <a:br>
              <a:rPr lang="de-DE" altLang="de-DE" dirty="0"/>
            </a:b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                               = number of unique variances and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                                  covariances of the covariance matrix</a:t>
            </a:r>
          </a:p>
          <a:p>
            <a:pPr eaLnBrk="1" hangingPunct="1">
              <a:spcBef>
                <a:spcPct val="50000"/>
              </a:spcBef>
              <a:buNone/>
            </a:pPr>
            <a:endParaRPr lang="de-DE" altLang="de-DE" b="1" dirty="0"/>
          </a:p>
          <a:p>
            <a:pPr eaLnBrk="1" hangingPunct="1">
              <a:spcBef>
                <a:spcPct val="50000"/>
              </a:spcBef>
              <a:buNone/>
            </a:pPr>
            <a:r>
              <a:rPr lang="de-DE" altLang="de-DE" b="1" dirty="0"/>
              <a:t>             c</a:t>
            </a:r>
            <a:r>
              <a:rPr lang="de-DE" altLang="de-DE" b="1" baseline="-25000" dirty="0"/>
              <a:t>11</a:t>
            </a:r>
          </a:p>
          <a:p>
            <a:pPr eaLnBrk="1" hangingPunct="1">
              <a:buNone/>
            </a:pPr>
            <a:r>
              <a:rPr lang="de-DE" altLang="de-DE" dirty="0"/>
              <a:t>             </a:t>
            </a:r>
            <a:r>
              <a:rPr lang="de-DE" altLang="de-DE" b="1" dirty="0"/>
              <a:t>c</a:t>
            </a:r>
            <a:r>
              <a:rPr lang="de-DE" altLang="de-DE" b="1" baseline="-25000" dirty="0"/>
              <a:t>21</a:t>
            </a:r>
            <a:r>
              <a:rPr lang="de-DE" altLang="de-DE" b="1" dirty="0"/>
              <a:t> c</a:t>
            </a:r>
            <a:r>
              <a:rPr lang="de-DE" altLang="de-DE" b="1" baseline="-25000" dirty="0"/>
              <a:t>22</a:t>
            </a:r>
          </a:p>
          <a:p>
            <a:pPr eaLnBrk="1" hangingPunct="1">
              <a:buNone/>
            </a:pPr>
            <a:r>
              <a:rPr lang="de-DE" altLang="de-DE" dirty="0"/>
              <a:t>             ................</a:t>
            </a:r>
          </a:p>
          <a:p>
            <a:pPr eaLnBrk="1" hangingPunct="1">
              <a:buNone/>
            </a:pPr>
            <a:r>
              <a:rPr lang="de-DE" altLang="de-DE" dirty="0"/>
              <a:t>             .....................</a:t>
            </a:r>
          </a:p>
          <a:p>
            <a:pPr eaLnBrk="1" hangingPunct="1">
              <a:buNone/>
            </a:pPr>
            <a:r>
              <a:rPr lang="de-DE" altLang="de-DE" dirty="0"/>
              <a:t>             </a:t>
            </a:r>
            <a:r>
              <a:rPr lang="de-DE" altLang="de-DE" b="1" dirty="0"/>
              <a:t>c</a:t>
            </a:r>
            <a:r>
              <a:rPr lang="de-DE" altLang="de-DE" b="1" baseline="-25000" dirty="0"/>
              <a:t>p1</a:t>
            </a:r>
            <a:r>
              <a:rPr lang="de-DE" altLang="de-DE" b="1" dirty="0"/>
              <a:t> .............. c</a:t>
            </a:r>
            <a:r>
              <a:rPr lang="de-DE" altLang="de-DE" b="1" baseline="-25000" dirty="0"/>
              <a:t>pp</a:t>
            </a:r>
          </a:p>
          <a:p>
            <a:pPr eaLnBrk="1" hangingPunct="1">
              <a:buNone/>
            </a:pPr>
            <a:endParaRPr lang="de-DE" altLang="de-DE" dirty="0"/>
          </a:p>
        </p:txBody>
      </p:sp>
      <p:graphicFrame>
        <p:nvGraphicFramePr>
          <p:cNvPr id="317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6960"/>
              </p:ext>
            </p:extLst>
          </p:nvPr>
        </p:nvGraphicFramePr>
        <p:xfrm>
          <a:off x="2460625" y="2848877"/>
          <a:ext cx="16192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837836" imgH="393529" progId="">
                  <p:embed/>
                </p:oleObj>
              </mc:Choice>
              <mc:Fallback>
                <p:oleObj name="Formel" r:id="rId2" imgW="837836" imgH="3935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848877"/>
                        <a:ext cx="161925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90600" y="125623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cxnSp>
        <p:nvCxnSpPr>
          <p:cNvPr id="3" name="Gerade Verbindung 2"/>
          <p:cNvCxnSpPr/>
          <p:nvPr/>
        </p:nvCxnSpPr>
        <p:spPr>
          <a:xfrm>
            <a:off x="3067050" y="3876675"/>
            <a:ext cx="2505075" cy="2257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4"/>
          <p:cNvCxnSpPr/>
          <p:nvPr/>
        </p:nvCxnSpPr>
        <p:spPr>
          <a:xfrm>
            <a:off x="2952750" y="3857625"/>
            <a:ext cx="0" cy="2095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V="1">
            <a:off x="3067050" y="6162675"/>
            <a:ext cx="2324100" cy="476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281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41317"/>
            <a:ext cx="8229600" cy="4525962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de-DE" b="1" i="1" dirty="0"/>
              <a:t>The available information „s“</a:t>
            </a:r>
            <a:r>
              <a:rPr lang="de-DE" altLang="de-DE" dirty="0"/>
              <a:t>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   there are </a:t>
            </a:r>
            <a:r>
              <a:rPr lang="de-DE" altLang="de-DE" i="1" dirty="0"/>
              <a:t>n</a:t>
            </a:r>
            <a:r>
              <a:rPr lang="de-DE" altLang="de-DE" dirty="0"/>
              <a:t> indicator variables (</a:t>
            </a:r>
            <a:r>
              <a:rPr lang="de-DE" altLang="de-DE" dirty="0">
                <a:highlight>
                  <a:srgbClr val="00FFFF"/>
                </a:highlight>
              </a:rPr>
              <a:t>all manifest variables</a:t>
            </a:r>
            <a:r>
              <a:rPr lang="de-DE" altLang="de-DE" dirty="0"/>
              <a:t>):</a:t>
            </a:r>
            <a:br>
              <a:rPr lang="de-DE" altLang="de-DE" dirty="0"/>
            </a:br>
            <a:r>
              <a:rPr lang="de-DE" altLang="de-DE" dirty="0"/>
              <a:t> </a:t>
            </a:r>
            <a:br>
              <a:rPr lang="de-DE" altLang="de-DE" dirty="0"/>
            </a:br>
            <a:r>
              <a:rPr lang="de-DE" altLang="de-DE" dirty="0"/>
              <a:t>                         = number of unique variances and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                               </a:t>
            </a:r>
            <a:r>
              <a:rPr lang="de-DE" altLang="de-DE" dirty="0" err="1"/>
              <a:t>covariances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covariance</a:t>
            </a:r>
            <a:r>
              <a:rPr lang="de-DE" altLang="de-DE" dirty="0"/>
              <a:t> </a:t>
            </a:r>
            <a:r>
              <a:rPr lang="de-DE" altLang="de-DE" dirty="0" err="1"/>
              <a:t>matrix</a:t>
            </a:r>
            <a:endParaRPr lang="de-DE" altLang="de-DE" dirty="0"/>
          </a:p>
          <a:p>
            <a:pPr eaLnBrk="1" hangingPunct="1">
              <a:spcBef>
                <a:spcPct val="50000"/>
              </a:spcBef>
            </a:pPr>
            <a:r>
              <a:rPr lang="de-DE" altLang="de-DE" b="1" i="1" dirty="0"/>
              <a:t>The needed information „t“: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      t = </a:t>
            </a:r>
            <a:r>
              <a:rPr lang="de-DE" altLang="de-DE" dirty="0" err="1"/>
              <a:t>number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parameters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</a:t>
            </a:r>
            <a:r>
              <a:rPr lang="de-DE" altLang="de-DE" dirty="0" err="1"/>
              <a:t>be</a:t>
            </a:r>
            <a:r>
              <a:rPr lang="de-DE" altLang="de-DE" dirty="0"/>
              <a:t> </a:t>
            </a:r>
            <a:r>
              <a:rPr lang="de-DE" altLang="de-DE" dirty="0" err="1"/>
              <a:t>estimated</a:t>
            </a:r>
            <a:endParaRPr lang="de-DE" altLang="de-DE" dirty="0"/>
          </a:p>
        </p:txBody>
      </p:sp>
      <p:graphicFrame>
        <p:nvGraphicFramePr>
          <p:cNvPr id="317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46960"/>
              </p:ext>
            </p:extLst>
          </p:nvPr>
        </p:nvGraphicFramePr>
        <p:xfrm>
          <a:off x="2460625" y="2848877"/>
          <a:ext cx="16192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837836" imgH="393529" progId="">
                  <p:embed/>
                </p:oleObj>
              </mc:Choice>
              <mc:Fallback>
                <p:oleObj name="Formel" r:id="rId2" imgW="837836" imgH="39352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848877"/>
                        <a:ext cx="1619250" cy="760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90600" y="125623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4281281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79874"/>
            <a:ext cx="8229600" cy="4525962"/>
          </a:xfrm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de-DE" altLang="de-DE" b="1" dirty="0"/>
              <a:t>The </a:t>
            </a:r>
            <a:r>
              <a:rPr lang="de-DE" altLang="de-DE" b="1" dirty="0" err="1"/>
              <a:t>meanings</a:t>
            </a:r>
            <a:r>
              <a:rPr lang="de-DE" altLang="de-DE" b="1" dirty="0"/>
              <a:t> </a:t>
            </a:r>
            <a:r>
              <a:rPr lang="de-DE" altLang="de-DE" dirty="0"/>
              <a:t>of the degree of freedom (</a:t>
            </a:r>
            <a:r>
              <a:rPr lang="de-DE" altLang="de-DE" dirty="0" err="1"/>
              <a:t>df</a:t>
            </a:r>
            <a:r>
              <a:rPr lang="de-DE" altLang="de-DE" dirty="0"/>
              <a:t>):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   The need for </a:t>
            </a:r>
            <a:r>
              <a:rPr lang="de-DE" altLang="de-DE" i="1" dirty="0"/>
              <a:t>identification</a:t>
            </a:r>
            <a:r>
              <a:rPr lang="de-DE" altLang="de-DE" dirty="0"/>
              <a:t> means ...     df &gt;= 0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   The need for </a:t>
            </a:r>
            <a:r>
              <a:rPr lang="de-DE" altLang="de-DE" i="1" dirty="0"/>
              <a:t>evaluating</a:t>
            </a:r>
            <a:r>
              <a:rPr lang="de-DE" altLang="de-DE" dirty="0"/>
              <a:t> the model means ...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                                                         </a:t>
            </a:r>
            <a:r>
              <a:rPr lang="de-DE" altLang="de-DE" dirty="0" err="1"/>
              <a:t>df</a:t>
            </a:r>
            <a:r>
              <a:rPr lang="de-DE" altLang="de-DE" dirty="0"/>
              <a:t> &gt; 0</a:t>
            </a:r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3" name="Rechteck 2"/>
          <p:cNvSpPr/>
          <p:nvPr/>
        </p:nvSpPr>
        <p:spPr>
          <a:xfrm>
            <a:off x="7830782" y="3247053"/>
            <a:ext cx="1250302" cy="53184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                </a:t>
            </a:r>
          </a:p>
        </p:txBody>
      </p:sp>
      <p:sp>
        <p:nvSpPr>
          <p:cNvPr id="7" name="Rechteck 6"/>
          <p:cNvSpPr/>
          <p:nvPr/>
        </p:nvSpPr>
        <p:spPr>
          <a:xfrm>
            <a:off x="6525202" y="5620231"/>
            <a:ext cx="1250302" cy="531845"/>
          </a:xfrm>
          <a:prstGeom prst="rect">
            <a:avLst/>
          </a:prstGeom>
          <a:noFill/>
          <a:ln w="28575" cmpd="thickThin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6624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2" y="2079874"/>
            <a:ext cx="9932987" cy="4525962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</a:pPr>
            <a:r>
              <a:rPr lang="de-DE" altLang="de-DE" b="1" dirty="0"/>
              <a:t>The meaning</a:t>
            </a:r>
            <a:r>
              <a:rPr lang="de-DE" altLang="de-DE" dirty="0"/>
              <a:t> of the degree of freedom (df) = s – t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        df = 0    ...  is characterized as ... „just identified“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>
              <a:spcBef>
                <a:spcPct val="50000"/>
              </a:spcBef>
              <a:buNone/>
            </a:pPr>
            <a:r>
              <a:rPr lang="de-DE" altLang="de-DE" dirty="0"/>
              <a:t>        df &gt; 0    ...  is characterized as ... „</a:t>
            </a:r>
            <a:r>
              <a:rPr lang="de-DE" altLang="de-DE" dirty="0" err="1"/>
              <a:t>identified</a:t>
            </a:r>
            <a:r>
              <a:rPr lang="de-DE" altLang="de-DE" dirty="0"/>
              <a:t>“ (</a:t>
            </a:r>
            <a:r>
              <a:rPr lang="de-DE" altLang="de-DE" i="1" dirty="0" err="1"/>
              <a:t>desirable</a:t>
            </a:r>
            <a:r>
              <a:rPr lang="de-DE" altLang="de-DE" i="1" dirty="0"/>
              <a:t> </a:t>
            </a:r>
            <a:r>
              <a:rPr lang="de-DE" altLang="de-DE" i="1" dirty="0" err="1"/>
              <a:t>option</a:t>
            </a:r>
            <a:r>
              <a:rPr lang="de-DE" altLang="de-DE" dirty="0"/>
              <a:t>)</a:t>
            </a:r>
          </a:p>
          <a:p>
            <a:pPr eaLnBrk="1" hangingPunct="1"/>
            <a:endParaRPr lang="de-DE" altLang="de-DE" dirty="0"/>
          </a:p>
          <a:p>
            <a:pPr marL="0" indent="0">
              <a:spcBef>
                <a:spcPct val="50000"/>
              </a:spcBef>
              <a:buNone/>
            </a:pPr>
            <a:r>
              <a:rPr lang="de-DE" altLang="de-DE" dirty="0"/>
              <a:t>        </a:t>
            </a:r>
            <a:r>
              <a:rPr lang="de-DE" altLang="de-DE" dirty="0" err="1">
                <a:solidFill>
                  <a:srgbClr val="FF0000"/>
                </a:solidFill>
              </a:rPr>
              <a:t>df</a:t>
            </a:r>
            <a:r>
              <a:rPr lang="de-DE" altLang="de-DE" dirty="0">
                <a:solidFill>
                  <a:srgbClr val="FF0000"/>
                </a:solidFill>
              </a:rPr>
              <a:t> &lt; 0    ...  </a:t>
            </a:r>
            <a:r>
              <a:rPr lang="de-DE" altLang="de-DE" dirty="0" err="1">
                <a:solidFill>
                  <a:srgbClr val="FF0000"/>
                </a:solidFill>
              </a:rPr>
              <a:t>is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 err="1">
                <a:solidFill>
                  <a:srgbClr val="FF0000"/>
                </a:solidFill>
              </a:rPr>
              <a:t>characterized</a:t>
            </a:r>
            <a:r>
              <a:rPr lang="de-DE" altLang="de-DE" dirty="0">
                <a:solidFill>
                  <a:srgbClr val="FF0000"/>
                </a:solidFill>
              </a:rPr>
              <a:t> </a:t>
            </a:r>
            <a:r>
              <a:rPr lang="de-DE" altLang="de-DE" dirty="0" err="1">
                <a:solidFill>
                  <a:srgbClr val="FF0000"/>
                </a:solidFill>
              </a:rPr>
              <a:t>as</a:t>
            </a:r>
            <a:r>
              <a:rPr lang="de-DE" altLang="de-DE" dirty="0">
                <a:solidFill>
                  <a:srgbClr val="FF0000"/>
                </a:solidFill>
              </a:rPr>
              <a:t> ... „not </a:t>
            </a:r>
            <a:r>
              <a:rPr lang="de-DE" altLang="de-DE" dirty="0" err="1">
                <a:solidFill>
                  <a:srgbClr val="FF0000"/>
                </a:solidFill>
              </a:rPr>
              <a:t>identified</a:t>
            </a:r>
            <a:r>
              <a:rPr lang="de-DE" altLang="de-DE" dirty="0">
                <a:solidFill>
                  <a:srgbClr val="FF0000"/>
                </a:solidFill>
              </a:rPr>
              <a:t>“</a:t>
            </a:r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8196624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79874"/>
            <a:ext cx="8229600" cy="45259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altLang="de-DE" b="1" dirty="0"/>
              <a:t>The meaning</a:t>
            </a:r>
            <a:r>
              <a:rPr lang="de-DE" altLang="de-DE" dirty="0"/>
              <a:t> of the degree of freedom (df) = s – t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sz="2400" i="1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sz="2400" i="1" dirty="0"/>
              <a:t>… </a:t>
            </a:r>
            <a:r>
              <a:rPr lang="de-DE" altLang="de-DE" sz="2400" i="1" dirty="0" err="1"/>
              <a:t>be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aware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if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the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degree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of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freedom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is</a:t>
            </a:r>
            <a:r>
              <a:rPr lang="de-DE" altLang="de-DE" sz="2400" i="1" dirty="0"/>
              <a:t> </a:t>
            </a:r>
            <a:r>
              <a:rPr lang="de-DE" altLang="de-DE" sz="2400" i="1" u="sng" dirty="0"/>
              <a:t>negative,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the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program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is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likely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to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run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into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problems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and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does</a:t>
            </a:r>
            <a:r>
              <a:rPr lang="de-DE" altLang="de-DE" sz="2400" i="1" dirty="0"/>
              <a:t> not </a:t>
            </a:r>
            <a:r>
              <a:rPr lang="de-DE" altLang="de-DE" sz="2400" i="1" dirty="0" err="1"/>
              <a:t>provide</a:t>
            </a:r>
            <a:r>
              <a:rPr lang="de-DE" altLang="de-DE" sz="2400" i="1" dirty="0"/>
              <a:t> a </a:t>
            </a:r>
            <a:r>
              <a:rPr lang="de-DE" altLang="de-DE" sz="2400" i="1" dirty="0" err="1"/>
              <a:t>result</a:t>
            </a:r>
            <a:r>
              <a:rPr lang="de-DE" altLang="de-DE" sz="2400" i="1" dirty="0"/>
              <a:t>.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sz="2400" i="1" dirty="0"/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sz="2400" i="1" dirty="0"/>
              <a:t>… </a:t>
            </a:r>
            <a:r>
              <a:rPr lang="de-DE" altLang="de-DE" sz="2400" i="1" dirty="0" err="1"/>
              <a:t>otherwise</a:t>
            </a:r>
            <a:r>
              <a:rPr lang="de-DE" altLang="de-DE" sz="2400" i="1" dirty="0"/>
              <a:t>, </a:t>
            </a:r>
            <a:r>
              <a:rPr lang="de-DE" altLang="de-DE" sz="2400" i="1" dirty="0" err="1"/>
              <a:t>it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is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likely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to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be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incorrect</a:t>
            </a:r>
            <a:r>
              <a:rPr lang="de-DE" altLang="de-DE" sz="2400" i="1" dirty="0"/>
              <a:t>!</a:t>
            </a:r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/>
              <a:t>3. Identification of the structure of models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2765071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79874"/>
            <a:ext cx="8229600" cy="452596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de-DE" altLang="de-DE" b="1" dirty="0" err="1"/>
              <a:t>Cautionary</a:t>
            </a:r>
            <a:r>
              <a:rPr lang="de-DE" altLang="de-DE" b="1" dirty="0"/>
              <a:t> note: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de-DE" altLang="de-DE" sz="2400" dirty="0"/>
              <a:t> 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de-DE" altLang="de-DE" sz="2400" dirty="0"/>
              <a:t> … </a:t>
            </a:r>
            <a:r>
              <a:rPr lang="de-DE" altLang="de-DE" sz="2400" dirty="0" err="1"/>
              <a:t>if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model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complex</a:t>
            </a:r>
            <a:r>
              <a:rPr lang="de-DE" altLang="de-DE" sz="2400" dirty="0"/>
              <a:t>,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degree of freedom of the .....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de-DE" altLang="de-DE" sz="2400" i="1" dirty="0"/>
              <a:t>           complete model  </a:t>
            </a:r>
            <a:r>
              <a:rPr lang="de-DE" altLang="de-DE" sz="2400" dirty="0"/>
              <a:t>and also of .....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de-DE" altLang="de-DE" sz="2400" i="1" dirty="0"/>
              <a:t>           each measurement model</a:t>
            </a:r>
            <a:r>
              <a:rPr lang="de-DE" altLang="de-DE" sz="2400" dirty="0"/>
              <a:t> </a:t>
            </a:r>
          </a:p>
          <a:p>
            <a:pPr eaLnBrk="1" hangingPunct="1">
              <a:spcBef>
                <a:spcPts val="600"/>
              </a:spcBef>
              <a:buNone/>
            </a:pPr>
            <a:r>
              <a:rPr lang="de-DE" altLang="de-DE" sz="2400" dirty="0"/>
              <a:t>   needs to be checked (sometimes measurment models are not good although the complete model is good).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/>
              <a:t>3. Identification of the structure of models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2011732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 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400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67807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9442450" y="4521201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32313"/>
            <a:ext cx="1062038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508500"/>
            <a:ext cx="1152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1" name="Text Box 61"/>
          <p:cNvSpPr txBox="1">
            <a:spLocks noChangeArrowheads="1"/>
          </p:cNvSpPr>
          <p:nvPr/>
        </p:nvSpPr>
        <p:spPr bwMode="auto">
          <a:xfrm>
            <a:off x="7383463" y="44307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2" name="Text Box 62"/>
          <p:cNvSpPr txBox="1">
            <a:spLocks noChangeArrowheads="1"/>
          </p:cNvSpPr>
          <p:nvPr/>
        </p:nvSpPr>
        <p:spPr bwMode="auto">
          <a:xfrm>
            <a:off x="5664200" y="44307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5" name="Line 65"/>
          <p:cNvSpPr>
            <a:spLocks noChangeShapeType="1"/>
          </p:cNvSpPr>
          <p:nvPr/>
        </p:nvSpPr>
        <p:spPr bwMode="auto">
          <a:xfrm>
            <a:off x="5735638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8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9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40" name="Line 70"/>
          <p:cNvSpPr>
            <a:spLocks noChangeShapeType="1"/>
          </p:cNvSpPr>
          <p:nvPr/>
        </p:nvSpPr>
        <p:spPr bwMode="auto">
          <a:xfrm>
            <a:off x="6743700" y="3429001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1" name="Text Box 71"/>
          <p:cNvSpPr txBox="1">
            <a:spLocks noChangeArrowheads="1"/>
          </p:cNvSpPr>
          <p:nvPr/>
        </p:nvSpPr>
        <p:spPr bwMode="auto">
          <a:xfrm>
            <a:off x="6743700" y="37830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β</a:t>
            </a:r>
            <a:r>
              <a:rPr lang="de-DE" altLang="de-DE" sz="1800" baseline="-25000" dirty="0"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3" name="Freeform 73"/>
          <p:cNvSpPr>
            <a:spLocks/>
          </p:cNvSpPr>
          <p:nvPr/>
        </p:nvSpPr>
        <p:spPr bwMode="auto">
          <a:xfrm>
            <a:off x="4583114" y="3429001"/>
            <a:ext cx="288925" cy="1008063"/>
          </a:xfrm>
          <a:custGeom>
            <a:avLst/>
            <a:gdLst>
              <a:gd name="T0" fmla="*/ 549195103 w 152"/>
              <a:gd name="T1" fmla="*/ 0 h 544"/>
              <a:gd name="T2" fmla="*/ 220400354 w 152"/>
              <a:gd name="T3" fmla="*/ 467000009 h 544"/>
              <a:gd name="T4" fmla="*/ 54196247 w 152"/>
              <a:gd name="T5" fmla="*/ 1091954596 h 544"/>
              <a:gd name="T6" fmla="*/ 549195103 w 152"/>
              <a:gd name="T7" fmla="*/ 186799818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44"/>
              <a:gd name="T14" fmla="*/ 152 w 1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44">
                <a:moveTo>
                  <a:pt x="152" y="0"/>
                </a:moveTo>
                <a:cubicBezTo>
                  <a:pt x="118" y="41"/>
                  <a:pt x="84" y="83"/>
                  <a:pt x="61" y="136"/>
                </a:cubicBezTo>
                <a:cubicBezTo>
                  <a:pt x="38" y="189"/>
                  <a:pt x="0" y="250"/>
                  <a:pt x="15" y="318"/>
                </a:cubicBezTo>
                <a:cubicBezTo>
                  <a:pt x="30" y="386"/>
                  <a:pt x="129" y="506"/>
                  <a:pt x="152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18075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5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2" name="Text Box 96"/>
          <p:cNvSpPr txBox="1">
            <a:spLocks noChangeArrowheads="1"/>
          </p:cNvSpPr>
          <p:nvPr/>
        </p:nvSpPr>
        <p:spPr bwMode="auto">
          <a:xfrm>
            <a:off x="7432675" y="2205038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63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1308683" y="1929468"/>
            <a:ext cx="9571838" cy="3665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10392" y="268448"/>
            <a:ext cx="20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Parts to be checked:</a:t>
            </a:r>
          </a:p>
        </p:txBody>
      </p:sp>
      <p:sp>
        <p:nvSpPr>
          <p:cNvPr id="105" name="矩形 104"/>
          <p:cNvSpPr/>
          <p:nvPr/>
        </p:nvSpPr>
        <p:spPr>
          <a:xfrm>
            <a:off x="2340528" y="335560"/>
            <a:ext cx="964734" cy="25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30238"/>
            <a:ext cx="8229600" cy="1143000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 eaLnBrk="1" hangingPunct="1"/>
            <a:r>
              <a:rPr lang="de-DE" altLang="de-DE" dirty="0"/>
              <a:t>0.Introductory remarks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5013" y="1998663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altLang="de-DE" sz="2400" b="1" dirty="0"/>
              <a:t>These </a:t>
            </a:r>
            <a:r>
              <a:rPr lang="de-DE" altLang="de-DE" sz="2400" b="1" dirty="0" err="1"/>
              <a:t>steps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of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empirical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research</a:t>
            </a:r>
            <a:r>
              <a:rPr lang="de-DE" altLang="de-DE" sz="2400" b="1" dirty="0"/>
              <a:t> must </a:t>
            </a:r>
            <a:r>
              <a:rPr lang="de-DE" altLang="de-DE" sz="2400" b="1" dirty="0" err="1"/>
              <a:t>show</a:t>
            </a:r>
            <a:r>
              <a:rPr lang="de-DE" altLang="de-DE" sz="2400" b="1" dirty="0"/>
              <a:t> </a:t>
            </a:r>
            <a:r>
              <a:rPr lang="de-DE" altLang="de-DE" sz="2400" b="1" i="1" dirty="0" err="1">
                <a:solidFill>
                  <a:srgbClr val="3C5C26"/>
                </a:solidFill>
              </a:rPr>
              <a:t>consistency</a:t>
            </a:r>
            <a:r>
              <a:rPr lang="de-DE" altLang="de-DE" sz="2400" b="1" dirty="0"/>
              <a:t>! </a:t>
            </a:r>
          </a:p>
          <a:p>
            <a:pPr>
              <a:buFontTx/>
              <a:buChar char="-"/>
            </a:pPr>
            <a:endParaRPr lang="de-DE" altLang="de-DE" sz="2400" b="1" dirty="0"/>
          </a:p>
          <a:p>
            <a:pPr>
              <a:buNone/>
            </a:pPr>
            <a:r>
              <a:rPr lang="de-DE" altLang="de-DE" sz="2400" i="1" dirty="0"/>
              <a:t>        </a:t>
            </a:r>
            <a:r>
              <a:rPr lang="de-DE" altLang="de-DE" sz="2400" i="1" dirty="0" err="1"/>
              <a:t>Otherwise</a:t>
            </a:r>
            <a:r>
              <a:rPr lang="de-DE" altLang="de-DE" sz="2400" dirty="0"/>
              <a:t>: </a:t>
            </a:r>
            <a:r>
              <a:rPr lang="de-DE" altLang="de-DE" sz="2400" dirty="0" err="1"/>
              <a:t>structural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equation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modeling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may</a:t>
            </a:r>
            <a:r>
              <a:rPr lang="de-DE" altLang="de-DE" sz="2400" dirty="0"/>
              <a:t> </a:t>
            </a:r>
            <a:r>
              <a:rPr lang="de-DE" altLang="de-DE" sz="2400" i="1" dirty="0"/>
              <a:t>not </a:t>
            </a:r>
            <a:r>
              <a:rPr lang="de-DE" altLang="de-DE" sz="2400" i="1" dirty="0" err="1"/>
              <a:t>be</a:t>
            </a:r>
            <a:r>
              <a:rPr lang="de-DE" altLang="de-DE" sz="2400" i="1" dirty="0"/>
              <a:t> </a:t>
            </a:r>
            <a:r>
              <a:rPr lang="de-DE" altLang="de-DE" sz="2400" dirty="0" err="1"/>
              <a:t>possible</a:t>
            </a:r>
            <a:r>
              <a:rPr lang="de-DE" altLang="de-DE" sz="2400" dirty="0"/>
              <a:t>!</a:t>
            </a:r>
          </a:p>
          <a:p>
            <a:endParaRPr lang="de-DE" altLang="de-DE" sz="2400" dirty="0"/>
          </a:p>
          <a:p>
            <a:pPr marL="0" indent="0">
              <a:buNone/>
            </a:pPr>
            <a:r>
              <a:rPr lang="de-DE" altLang="de-DE" sz="2400" dirty="0"/>
              <a:t>        </a:t>
            </a:r>
            <a:r>
              <a:rPr lang="de-DE" altLang="de-DE" sz="2400" i="1" dirty="0" err="1"/>
              <a:t>For</a:t>
            </a:r>
            <a:r>
              <a:rPr lang="de-DE" altLang="de-DE" sz="2400" i="1" dirty="0"/>
              <a:t> </a:t>
            </a:r>
            <a:r>
              <a:rPr lang="de-DE" altLang="de-DE" sz="2400" i="1" dirty="0" err="1"/>
              <a:t>example</a:t>
            </a:r>
            <a:r>
              <a:rPr lang="de-DE" altLang="de-DE" sz="2400" dirty="0"/>
              <a:t>: </a:t>
            </a:r>
            <a:r>
              <a:rPr lang="de-DE" altLang="de-DE" sz="2400" dirty="0" err="1"/>
              <a:t>there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may</a:t>
            </a:r>
            <a:r>
              <a:rPr lang="de-DE" altLang="de-DE" sz="2400" dirty="0"/>
              <a:t> not </a:t>
            </a:r>
            <a:r>
              <a:rPr lang="de-DE" altLang="de-DE" sz="2400" dirty="0" err="1"/>
              <a:t>be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enough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indicator</a:t>
            </a:r>
            <a:r>
              <a:rPr lang="de-DE" altLang="de-DE" sz="2400" dirty="0"/>
              <a:t> variables</a:t>
            </a:r>
          </a:p>
          <a:p>
            <a:pPr marL="0" indent="0">
              <a:buNone/>
            </a:pPr>
            <a:r>
              <a:rPr lang="de-DE" altLang="de-DE" sz="2400" dirty="0"/>
              <a:t>        (</a:t>
            </a:r>
            <a:r>
              <a:rPr lang="de-DE" altLang="de-DE" sz="2400" dirty="0" err="1"/>
              <a:t>there</a:t>
            </a:r>
            <a:r>
              <a:rPr lang="de-DE" altLang="de-DE" sz="2400" dirty="0"/>
              <a:t> must </a:t>
            </a:r>
            <a:r>
              <a:rPr lang="de-DE" altLang="de-DE" sz="2400" dirty="0" err="1"/>
              <a:t>be</a:t>
            </a:r>
            <a:r>
              <a:rPr lang="de-DE" altLang="de-DE" sz="2400" dirty="0"/>
              <a:t> at least </a:t>
            </a:r>
            <a:r>
              <a:rPr lang="de-DE" altLang="de-DE" sz="2400" dirty="0" err="1"/>
              <a:t>two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them</a:t>
            </a:r>
            <a:r>
              <a:rPr lang="de-DE" altLang="de-DE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58896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400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67807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9442450" y="4521201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32313"/>
            <a:ext cx="1062038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508500"/>
            <a:ext cx="1152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1" name="Text Box 61"/>
          <p:cNvSpPr txBox="1">
            <a:spLocks noChangeArrowheads="1"/>
          </p:cNvSpPr>
          <p:nvPr/>
        </p:nvSpPr>
        <p:spPr bwMode="auto">
          <a:xfrm>
            <a:off x="7383463" y="44307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2" name="Text Box 62"/>
          <p:cNvSpPr txBox="1">
            <a:spLocks noChangeArrowheads="1"/>
          </p:cNvSpPr>
          <p:nvPr/>
        </p:nvSpPr>
        <p:spPr bwMode="auto">
          <a:xfrm>
            <a:off x="5664200" y="44307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5" name="Line 65"/>
          <p:cNvSpPr>
            <a:spLocks noChangeShapeType="1"/>
          </p:cNvSpPr>
          <p:nvPr/>
        </p:nvSpPr>
        <p:spPr bwMode="auto">
          <a:xfrm>
            <a:off x="5735638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8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9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40" name="Line 70"/>
          <p:cNvSpPr>
            <a:spLocks noChangeShapeType="1"/>
          </p:cNvSpPr>
          <p:nvPr/>
        </p:nvSpPr>
        <p:spPr bwMode="auto">
          <a:xfrm>
            <a:off x="6743700" y="3429001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1" name="Text Box 71"/>
          <p:cNvSpPr txBox="1">
            <a:spLocks noChangeArrowheads="1"/>
          </p:cNvSpPr>
          <p:nvPr/>
        </p:nvSpPr>
        <p:spPr bwMode="auto">
          <a:xfrm>
            <a:off x="6743700" y="37830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β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3" name="Freeform 73"/>
          <p:cNvSpPr>
            <a:spLocks/>
          </p:cNvSpPr>
          <p:nvPr/>
        </p:nvSpPr>
        <p:spPr bwMode="auto">
          <a:xfrm>
            <a:off x="4583114" y="3429001"/>
            <a:ext cx="288925" cy="1008063"/>
          </a:xfrm>
          <a:custGeom>
            <a:avLst/>
            <a:gdLst>
              <a:gd name="T0" fmla="*/ 549195103 w 152"/>
              <a:gd name="T1" fmla="*/ 0 h 544"/>
              <a:gd name="T2" fmla="*/ 220400354 w 152"/>
              <a:gd name="T3" fmla="*/ 467000009 h 544"/>
              <a:gd name="T4" fmla="*/ 54196247 w 152"/>
              <a:gd name="T5" fmla="*/ 1091954596 h 544"/>
              <a:gd name="T6" fmla="*/ 549195103 w 152"/>
              <a:gd name="T7" fmla="*/ 186799818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44"/>
              <a:gd name="T14" fmla="*/ 152 w 1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44">
                <a:moveTo>
                  <a:pt x="152" y="0"/>
                </a:moveTo>
                <a:cubicBezTo>
                  <a:pt x="118" y="41"/>
                  <a:pt x="84" y="83"/>
                  <a:pt x="61" y="136"/>
                </a:cubicBezTo>
                <a:cubicBezTo>
                  <a:pt x="38" y="189"/>
                  <a:pt x="0" y="250"/>
                  <a:pt x="15" y="318"/>
                </a:cubicBezTo>
                <a:cubicBezTo>
                  <a:pt x="30" y="386"/>
                  <a:pt x="129" y="506"/>
                  <a:pt x="152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18075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5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2" name="Text Box 96"/>
          <p:cNvSpPr txBox="1">
            <a:spLocks noChangeArrowheads="1"/>
          </p:cNvSpPr>
          <p:nvPr/>
        </p:nvSpPr>
        <p:spPr bwMode="auto">
          <a:xfrm>
            <a:off x="7432675" y="2205038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63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11354" y="2239862"/>
            <a:ext cx="4135773" cy="1610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/>
          <p:cNvSpPr/>
          <p:nvPr/>
        </p:nvSpPr>
        <p:spPr>
          <a:xfrm>
            <a:off x="1712752" y="3952616"/>
            <a:ext cx="4135773" cy="16106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 100"/>
          <p:cNvSpPr/>
          <p:nvPr/>
        </p:nvSpPr>
        <p:spPr>
          <a:xfrm>
            <a:off x="6065240" y="1979802"/>
            <a:ext cx="3984771" cy="21895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矩形 101"/>
          <p:cNvSpPr/>
          <p:nvPr/>
        </p:nvSpPr>
        <p:spPr>
          <a:xfrm>
            <a:off x="6073629" y="4320330"/>
            <a:ext cx="3984771" cy="10318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 102"/>
          <p:cNvSpPr/>
          <p:nvPr/>
        </p:nvSpPr>
        <p:spPr>
          <a:xfrm>
            <a:off x="1308683" y="1929468"/>
            <a:ext cx="9571838" cy="366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10392" y="268448"/>
            <a:ext cx="20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Parts to be checked:</a:t>
            </a:r>
          </a:p>
        </p:txBody>
      </p:sp>
      <p:sp>
        <p:nvSpPr>
          <p:cNvPr id="105" name="矩形 104"/>
          <p:cNvSpPr/>
          <p:nvPr/>
        </p:nvSpPr>
        <p:spPr>
          <a:xfrm>
            <a:off x="2340528" y="335560"/>
            <a:ext cx="964734" cy="25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 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12555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400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32313"/>
            <a:ext cx="1062038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32" name="Text Box 62"/>
          <p:cNvSpPr txBox="1">
            <a:spLocks noChangeArrowheads="1"/>
          </p:cNvSpPr>
          <p:nvPr/>
        </p:nvSpPr>
        <p:spPr bwMode="auto">
          <a:xfrm>
            <a:off x="5664200" y="44307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5" name="Line 65"/>
          <p:cNvSpPr>
            <a:spLocks noChangeShapeType="1"/>
          </p:cNvSpPr>
          <p:nvPr/>
        </p:nvSpPr>
        <p:spPr bwMode="auto">
          <a:xfrm>
            <a:off x="5735638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8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9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40" name="Line 70"/>
          <p:cNvSpPr>
            <a:spLocks noChangeShapeType="1"/>
          </p:cNvSpPr>
          <p:nvPr/>
        </p:nvSpPr>
        <p:spPr bwMode="auto">
          <a:xfrm>
            <a:off x="6743700" y="3429001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1" name="Text Box 71"/>
          <p:cNvSpPr txBox="1">
            <a:spLocks noChangeArrowheads="1"/>
          </p:cNvSpPr>
          <p:nvPr/>
        </p:nvSpPr>
        <p:spPr bwMode="auto">
          <a:xfrm>
            <a:off x="6743700" y="37830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β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3" name="Freeform 73"/>
          <p:cNvSpPr>
            <a:spLocks/>
          </p:cNvSpPr>
          <p:nvPr/>
        </p:nvSpPr>
        <p:spPr bwMode="auto">
          <a:xfrm>
            <a:off x="4583114" y="3429001"/>
            <a:ext cx="288925" cy="1008063"/>
          </a:xfrm>
          <a:custGeom>
            <a:avLst/>
            <a:gdLst>
              <a:gd name="T0" fmla="*/ 549195103 w 152"/>
              <a:gd name="T1" fmla="*/ 0 h 544"/>
              <a:gd name="T2" fmla="*/ 220400354 w 152"/>
              <a:gd name="T3" fmla="*/ 467000009 h 544"/>
              <a:gd name="T4" fmla="*/ 54196247 w 152"/>
              <a:gd name="T5" fmla="*/ 1091954596 h 544"/>
              <a:gd name="T6" fmla="*/ 549195103 w 152"/>
              <a:gd name="T7" fmla="*/ 186799818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44"/>
              <a:gd name="T14" fmla="*/ 152 w 1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44">
                <a:moveTo>
                  <a:pt x="152" y="0"/>
                </a:moveTo>
                <a:cubicBezTo>
                  <a:pt x="118" y="41"/>
                  <a:pt x="84" y="83"/>
                  <a:pt x="61" y="136"/>
                </a:cubicBezTo>
                <a:cubicBezTo>
                  <a:pt x="38" y="189"/>
                  <a:pt x="0" y="250"/>
                  <a:pt x="15" y="318"/>
                </a:cubicBezTo>
                <a:cubicBezTo>
                  <a:pt x="30" y="386"/>
                  <a:pt x="129" y="506"/>
                  <a:pt x="152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18075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5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2" name="Text Box 96"/>
          <p:cNvSpPr txBox="1">
            <a:spLocks noChangeArrowheads="1"/>
          </p:cNvSpPr>
          <p:nvPr/>
        </p:nvSpPr>
        <p:spPr bwMode="auto">
          <a:xfrm>
            <a:off x="7432675" y="2205038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63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1711354" y="2239862"/>
            <a:ext cx="4135773" cy="1610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矩形 99"/>
          <p:cNvSpPr/>
          <p:nvPr/>
        </p:nvSpPr>
        <p:spPr>
          <a:xfrm>
            <a:off x="1712752" y="3952616"/>
            <a:ext cx="4135773" cy="1610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矩形 100"/>
          <p:cNvSpPr/>
          <p:nvPr/>
        </p:nvSpPr>
        <p:spPr>
          <a:xfrm>
            <a:off x="6065240" y="1979802"/>
            <a:ext cx="3984771" cy="21895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矩形 101"/>
          <p:cNvSpPr/>
          <p:nvPr/>
        </p:nvSpPr>
        <p:spPr>
          <a:xfrm>
            <a:off x="6073629" y="4291755"/>
            <a:ext cx="3984771" cy="1031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 102"/>
          <p:cNvSpPr/>
          <p:nvPr/>
        </p:nvSpPr>
        <p:spPr>
          <a:xfrm>
            <a:off x="1308683" y="1929468"/>
            <a:ext cx="9571838" cy="36659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310392" y="268448"/>
            <a:ext cx="20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Parts to be checked:</a:t>
            </a:r>
          </a:p>
        </p:txBody>
      </p:sp>
      <p:sp>
        <p:nvSpPr>
          <p:cNvPr id="105" name="矩形 104"/>
          <p:cNvSpPr/>
          <p:nvPr/>
        </p:nvSpPr>
        <p:spPr>
          <a:xfrm>
            <a:off x="2340528" y="335560"/>
            <a:ext cx="964734" cy="251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 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9442450" y="4511676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31" name="Text Box 61"/>
          <p:cNvSpPr txBox="1">
            <a:spLocks noChangeArrowheads="1"/>
          </p:cNvSpPr>
          <p:nvPr/>
        </p:nvSpPr>
        <p:spPr bwMode="auto">
          <a:xfrm>
            <a:off x="7383463" y="44307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42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508500"/>
            <a:ext cx="1152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67807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464425" y="4818857"/>
            <a:ext cx="503238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8239125" y="6237289"/>
            <a:ext cx="3552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i="1" dirty="0" err="1">
                <a:solidFill>
                  <a:srgbClr val="FF0000"/>
                </a:solidFill>
              </a:rPr>
              <a:t>Undesirable</a:t>
            </a:r>
            <a:r>
              <a:rPr lang="de-DE" b="1" i="1" dirty="0">
                <a:solidFill>
                  <a:srgbClr val="FF0000"/>
                </a:solidFill>
              </a:rPr>
              <a:t> Case</a:t>
            </a:r>
            <a:endParaRPr lang="en-US" b="1" i="1" dirty="0">
              <a:solidFill>
                <a:srgbClr val="FF0000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8419307" y="5158582"/>
            <a:ext cx="648494" cy="11501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46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79874"/>
            <a:ext cx="8229600" cy="45259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altLang="de-DE" b="1" dirty="0" err="1"/>
              <a:t>There</a:t>
            </a:r>
            <a:r>
              <a:rPr lang="de-DE" altLang="de-DE" b="1" dirty="0"/>
              <a:t> </a:t>
            </a:r>
            <a:r>
              <a:rPr lang="de-DE" altLang="de-DE" b="1" dirty="0" err="1"/>
              <a:t>are</a:t>
            </a:r>
            <a:r>
              <a:rPr lang="de-DE" altLang="de-DE" b="1" dirty="0"/>
              <a:t> </a:t>
            </a:r>
            <a:r>
              <a:rPr lang="de-DE" altLang="de-DE" b="1" dirty="0" err="1"/>
              <a:t>combinations</a:t>
            </a:r>
            <a:r>
              <a:rPr lang="de-DE" altLang="de-DE" b="1" dirty="0"/>
              <a:t> </a:t>
            </a:r>
            <a:r>
              <a:rPr lang="de-DE" altLang="de-DE" b="1" dirty="0" err="1"/>
              <a:t>of</a:t>
            </a:r>
            <a:r>
              <a:rPr lang="de-DE" altLang="de-DE" b="1" dirty="0"/>
              <a:t> manifest </a:t>
            </a:r>
            <a:r>
              <a:rPr lang="de-DE" altLang="de-DE" b="1" dirty="0" err="1"/>
              <a:t>and</a:t>
            </a:r>
            <a:r>
              <a:rPr lang="de-DE" altLang="de-DE" b="1" dirty="0"/>
              <a:t> latent variables </a:t>
            </a:r>
            <a:r>
              <a:rPr lang="de-DE" altLang="de-DE" b="1" dirty="0" err="1"/>
              <a:t>that</a:t>
            </a:r>
            <a:r>
              <a:rPr lang="de-DE" altLang="de-DE" b="1" dirty="0"/>
              <a:t> </a:t>
            </a:r>
            <a:r>
              <a:rPr lang="de-DE" altLang="de-DE" b="1" dirty="0" err="1"/>
              <a:t>need</a:t>
            </a:r>
            <a:r>
              <a:rPr lang="de-DE" altLang="de-DE" b="1" dirty="0"/>
              <a:t> </a:t>
            </a:r>
            <a:r>
              <a:rPr lang="de-DE" altLang="de-DE" b="1" i="1" dirty="0" err="1">
                <a:solidFill>
                  <a:srgbClr val="FF0000"/>
                </a:solidFill>
              </a:rPr>
              <a:t>special</a:t>
            </a:r>
            <a:r>
              <a:rPr lang="de-DE" altLang="de-DE" b="1" i="1" dirty="0">
                <a:solidFill>
                  <a:srgbClr val="FF0000"/>
                </a:solidFill>
              </a:rPr>
              <a:t> </a:t>
            </a:r>
            <a:r>
              <a:rPr lang="de-DE" altLang="de-DE" b="1" i="1" dirty="0" err="1">
                <a:solidFill>
                  <a:srgbClr val="FF0000"/>
                </a:solidFill>
              </a:rPr>
              <a:t>treatment</a:t>
            </a:r>
            <a:r>
              <a:rPr lang="de-DE" altLang="de-DE" b="1" i="1" dirty="0">
                <a:solidFill>
                  <a:srgbClr val="FF0000"/>
                </a:solidFill>
              </a:rPr>
              <a:t> </a:t>
            </a:r>
            <a:r>
              <a:rPr lang="de-DE" altLang="de-DE" b="1" dirty="0" err="1"/>
              <a:t>for</a:t>
            </a:r>
            <a:r>
              <a:rPr lang="de-DE" altLang="de-DE" b="1" dirty="0"/>
              <a:t> </a:t>
            </a:r>
            <a:r>
              <a:rPr lang="de-DE" altLang="de-DE" b="1" dirty="0" err="1"/>
              <a:t>achieving</a:t>
            </a:r>
            <a:r>
              <a:rPr lang="de-DE" altLang="de-DE" b="1" dirty="0"/>
              <a:t> </a:t>
            </a:r>
            <a:r>
              <a:rPr lang="de-DE" altLang="de-DE" b="1" dirty="0" err="1"/>
              <a:t>correct</a:t>
            </a:r>
            <a:r>
              <a:rPr lang="de-DE" altLang="de-DE" b="1" dirty="0"/>
              <a:t> </a:t>
            </a:r>
            <a:r>
              <a:rPr lang="de-DE" altLang="de-DE" b="1" dirty="0" err="1"/>
              <a:t>results</a:t>
            </a:r>
            <a:r>
              <a:rPr lang="de-DE" altLang="de-DE" b="1" dirty="0"/>
              <a:t> …</a:t>
            </a:r>
            <a:endParaRPr lang="de-DE" altLang="de-DE" dirty="0"/>
          </a:p>
          <a:p>
            <a:pPr eaLnBrk="1" hangingPunct="1">
              <a:spcBef>
                <a:spcPct val="50000"/>
              </a:spcBef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/>
              <a:t>3. Identification of the structure of models</a:t>
            </a:r>
            <a:endParaRPr lang="de-DE" alt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2228850" y="4086225"/>
            <a:ext cx="84677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aware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additional </a:t>
            </a:r>
            <a:r>
              <a:rPr lang="de-DE" dirty="0" err="1"/>
              <a:t>parameters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usually</a:t>
            </a:r>
            <a:r>
              <a:rPr lang="de-DE" dirty="0"/>
              <a:t> not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: </a:t>
            </a:r>
          </a:p>
          <a:p>
            <a:r>
              <a:rPr lang="de-DE" b="1" dirty="0"/>
              <a:t>-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error</a:t>
            </a:r>
            <a:r>
              <a:rPr lang="de-DE" b="1" dirty="0"/>
              <a:t> </a:t>
            </a:r>
            <a:r>
              <a:rPr lang="de-DE" b="1" dirty="0" err="1"/>
              <a:t>variance</a:t>
            </a:r>
            <a:r>
              <a:rPr lang="de-DE" b="1" dirty="0"/>
              <a:t> </a:t>
            </a:r>
            <a:r>
              <a:rPr lang="de-DE" b="1" dirty="0">
                <a:latin typeface="Symbol" panose="05050102010706020507" pitchFamily="18" charset="2"/>
              </a:rPr>
              <a:t>(</a:t>
            </a:r>
            <a:r>
              <a:rPr lang="de-DE" dirty="0">
                <a:latin typeface="Symbol" panose="05050102010706020507" pitchFamily="18" charset="2"/>
              </a:rPr>
              <a:t>q</a:t>
            </a:r>
            <a:r>
              <a:rPr lang="de-DE" b="1" dirty="0">
                <a:latin typeface="Symbol" panose="05050102010706020507" pitchFamily="18" charset="2"/>
              </a:rPr>
              <a:t>)</a:t>
            </a:r>
          </a:p>
          <a:p>
            <a:r>
              <a:rPr lang="de-DE" b="1" dirty="0"/>
              <a:t>-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variance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an </a:t>
            </a:r>
            <a:r>
              <a:rPr lang="de-DE" b="1" dirty="0" err="1"/>
              <a:t>exogeneous</a:t>
            </a:r>
            <a:r>
              <a:rPr lang="de-DE" b="1" dirty="0"/>
              <a:t> latent variable </a:t>
            </a:r>
            <a:r>
              <a:rPr lang="de-DE" b="1" dirty="0">
                <a:latin typeface="Symbol" panose="05050102010706020507" pitchFamily="18" charset="2"/>
              </a:rPr>
              <a:t>(</a:t>
            </a:r>
            <a:r>
              <a:rPr lang="de-DE" dirty="0">
                <a:latin typeface="Symbol" panose="05050102010706020507" pitchFamily="18" charset="2"/>
              </a:rPr>
              <a:t>f</a:t>
            </a:r>
            <a:r>
              <a:rPr lang="de-DE" b="1" dirty="0">
                <a:latin typeface="Symbol" panose="05050102010706020507" pitchFamily="18" charset="2"/>
              </a:rPr>
              <a:t>)</a:t>
            </a:r>
          </a:p>
          <a:p>
            <a:r>
              <a:rPr lang="de-DE" b="1" dirty="0"/>
              <a:t>-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>
                <a:latin typeface="Symbol" panose="05050102010706020507" pitchFamily="18" charset="2"/>
              </a:rPr>
              <a:t>z</a:t>
            </a:r>
            <a:r>
              <a:rPr lang="de-DE" b="1" dirty="0"/>
              <a:t> </a:t>
            </a:r>
            <a:r>
              <a:rPr lang="de-DE" b="1" dirty="0">
                <a:latin typeface="Symbol" panose="05050102010706020507" pitchFamily="18" charset="2"/>
              </a:rPr>
              <a:t>(</a:t>
            </a:r>
            <a:r>
              <a:rPr lang="de-DE" dirty="0">
                <a:latin typeface="Symbol" panose="05050102010706020507" pitchFamily="18" charset="2"/>
              </a:rPr>
              <a:t>y</a:t>
            </a:r>
            <a:r>
              <a:rPr lang="de-DE" b="1" dirty="0">
                <a:latin typeface="Symbol" panose="05050102010706020507" pitchFamily="18" charset="2"/>
              </a:rPr>
              <a:t>)</a:t>
            </a:r>
          </a:p>
          <a:p>
            <a:endParaRPr lang="en-US" b="1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73564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78641"/>
            <a:ext cx="8229600" cy="4525962"/>
          </a:xfrm>
        </p:spPr>
        <p:txBody>
          <a:bodyPr/>
          <a:lstStyle/>
          <a:p>
            <a:pPr marL="0" indent="0" eaLnBrk="1" hangingPunct="1">
              <a:spcBef>
                <a:spcPct val="50000"/>
              </a:spcBef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two-indicator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274919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2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5" name="Text Box 97"/>
          <p:cNvSpPr txBox="1">
            <a:spLocks noChangeArrowheads="1"/>
          </p:cNvSpPr>
          <p:nvPr/>
        </p:nvSpPr>
        <p:spPr bwMode="auto">
          <a:xfrm>
            <a:off x="2063751" y="21336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26" name="Text Box 98"/>
          <p:cNvSpPr txBox="1">
            <a:spLocks noChangeArrowheads="1"/>
          </p:cNvSpPr>
          <p:nvPr/>
        </p:nvSpPr>
        <p:spPr bwMode="auto">
          <a:xfrm>
            <a:off x="2063751" y="29972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680718" y="2276476"/>
            <a:ext cx="482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</a:t>
            </a:r>
            <a:r>
              <a:rPr lang="de-DE" altLang="de-DE" dirty="0">
                <a:latin typeface="Symbol" panose="05050102010706020507" pitchFamily="18" charset="2"/>
                <a:cs typeface="Arial" panose="020B0604020202020204" pitchFamily="34" charset="0"/>
              </a:rPr>
              <a:t>f</a:t>
            </a:r>
            <a:r>
              <a:rPr lang="de-DE" altLang="de-DE" baseline="-25000" dirty="0">
                <a:cs typeface="Arial" panose="020B0604020202020204" pitchFamily="34" charset="0"/>
              </a:rPr>
              <a:t>11</a:t>
            </a:r>
            <a:r>
              <a:rPr lang="de-DE" dirty="0"/>
              <a:t>, </a:t>
            </a:r>
            <a:r>
              <a:rPr lang="el-GR" altLang="de-DE" dirty="0">
                <a:cs typeface="Arial" panose="020B0604020202020204" pitchFamily="34" charset="0"/>
              </a:rPr>
              <a:t>λ</a:t>
            </a:r>
            <a:r>
              <a:rPr lang="de-DE" altLang="de-DE" baseline="-25000" dirty="0">
                <a:cs typeface="Arial" panose="020B0604020202020204" pitchFamily="34" charset="0"/>
              </a:rPr>
              <a:t>11</a:t>
            </a:r>
            <a:r>
              <a:rPr lang="de-DE" dirty="0"/>
              <a:t>,</a:t>
            </a:r>
            <a:r>
              <a:rPr lang="el-GR" altLang="de-DE" dirty="0">
                <a:cs typeface="Arial" panose="020B0604020202020204" pitchFamily="34" charset="0"/>
              </a:rPr>
              <a:t> λ</a:t>
            </a:r>
            <a:r>
              <a:rPr lang="de-DE" altLang="de-DE" baseline="-25000" dirty="0">
                <a:cs typeface="Arial" panose="020B0604020202020204" pitchFamily="34" charset="0"/>
              </a:rPr>
              <a:t>12</a:t>
            </a:r>
            <a:r>
              <a:rPr lang="de-DE" dirty="0"/>
              <a:t>,</a:t>
            </a:r>
            <a:r>
              <a:rPr lang="de-DE" altLang="de-DE" dirty="0">
                <a:latin typeface="Symbol" panose="05050102010706020507" pitchFamily="18" charset="2"/>
              </a:rPr>
              <a:t> q</a:t>
            </a:r>
            <a:r>
              <a:rPr lang="de-DE" altLang="de-DE" baseline="-25000" dirty="0">
                <a:latin typeface="Symbol" panose="05050102010706020507" pitchFamily="18" charset="2"/>
              </a:rPr>
              <a:t>11</a:t>
            </a:r>
            <a:r>
              <a:rPr lang="de-DE" dirty="0"/>
              <a:t>,</a:t>
            </a:r>
            <a:r>
              <a:rPr lang="de-DE" altLang="de-DE" dirty="0">
                <a:latin typeface="Symbol" panose="05050102010706020507" pitchFamily="18" charset="2"/>
              </a:rPr>
              <a:t> q</a:t>
            </a:r>
            <a:r>
              <a:rPr lang="de-DE" altLang="de-DE" baseline="-25000" dirty="0">
                <a:latin typeface="Symbol" panose="05050102010706020507" pitchFamily="18" charset="2"/>
              </a:rPr>
              <a:t>22</a:t>
            </a:r>
            <a:r>
              <a:rPr lang="de-DE" dirty="0"/>
              <a:t>)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,</a:t>
            </a:r>
          </a:p>
          <a:p>
            <a:r>
              <a:rPr lang="de-DE" dirty="0"/>
              <a:t>t = 5. 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746033" y="4441371"/>
            <a:ext cx="29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2:</a:t>
            </a:r>
          </a:p>
          <a:p>
            <a:r>
              <a:rPr lang="de-DE" dirty="0"/>
              <a:t>            2 ( 2+ 1)</a:t>
            </a:r>
          </a:p>
          <a:p>
            <a:r>
              <a:rPr lang="de-DE" dirty="0"/>
              <a:t>S   =    ------------  =    3</a:t>
            </a:r>
          </a:p>
          <a:p>
            <a:r>
              <a:rPr lang="de-DE" dirty="0"/>
              <a:t>                  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310784" y="6064898"/>
            <a:ext cx="741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rgbClr val="FF0000"/>
                </a:solidFill>
              </a:rPr>
              <a:t>df</a:t>
            </a:r>
            <a:r>
              <a:rPr lang="de-DE" sz="2400" dirty="0">
                <a:solidFill>
                  <a:srgbClr val="FF0000"/>
                </a:solidFill>
              </a:rPr>
              <a:t> = s – t = 3 – 5 = -2 &lt; 0    (</a:t>
            </a:r>
            <a:r>
              <a:rPr lang="de-DE" sz="2400" dirty="0" err="1">
                <a:solidFill>
                  <a:srgbClr val="FF0000"/>
                </a:solidFill>
              </a:rPr>
              <a:t>means</a:t>
            </a:r>
            <a:r>
              <a:rPr lang="de-DE" sz="2400" dirty="0">
                <a:solidFill>
                  <a:srgbClr val="FF0000"/>
                </a:solidFill>
              </a:rPr>
              <a:t> … </a:t>
            </a:r>
            <a:r>
              <a:rPr lang="de-DE" sz="2400" dirty="0" err="1">
                <a:solidFill>
                  <a:srgbClr val="FF0000"/>
                </a:solidFill>
              </a:rPr>
              <a:t>is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i="1" dirty="0">
                <a:solidFill>
                  <a:srgbClr val="FF0000"/>
                </a:solidFill>
              </a:rPr>
              <a:t>not </a:t>
            </a:r>
            <a:r>
              <a:rPr lang="de-DE" sz="2400" i="1" dirty="0" err="1">
                <a:solidFill>
                  <a:srgbClr val="FF0000"/>
                </a:solidFill>
              </a:rPr>
              <a:t>identified</a:t>
            </a:r>
            <a:r>
              <a:rPr lang="de-DE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94515" y="5943599"/>
            <a:ext cx="3380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1600" dirty="0">
                <a:latin typeface="Symbol" panose="05050102010706020507" pitchFamily="18" charset="2"/>
              </a:rPr>
              <a:t>f</a:t>
            </a:r>
            <a:r>
              <a:rPr lang="de-DE" altLang="de-DE" sz="1600" baseline="-25000" dirty="0">
                <a:latin typeface="Symbol" panose="05050102010706020507" pitchFamily="18" charset="2"/>
              </a:rPr>
              <a:t>11</a:t>
            </a:r>
            <a:r>
              <a:rPr lang="de-DE" sz="1600" dirty="0"/>
              <a:t>, </a:t>
            </a:r>
            <a:r>
              <a:rPr lang="de-DE" altLang="de-DE" sz="1600" dirty="0">
                <a:latin typeface="Symbol" panose="05050102010706020507" pitchFamily="18" charset="2"/>
              </a:rPr>
              <a:t>q</a:t>
            </a:r>
            <a:r>
              <a:rPr lang="de-DE" altLang="de-DE" sz="1600" baseline="-25000" dirty="0">
                <a:latin typeface="Symbol" panose="05050102010706020507" pitchFamily="18" charset="2"/>
              </a:rPr>
              <a:t>11</a:t>
            </a:r>
            <a:r>
              <a:rPr lang="de-DE" sz="1600" dirty="0"/>
              <a:t>, </a:t>
            </a:r>
            <a:r>
              <a:rPr lang="de-DE" altLang="de-DE" sz="1600" dirty="0">
                <a:latin typeface="Symbol" panose="05050102010706020507" pitchFamily="18" charset="2"/>
              </a:rPr>
              <a:t>q</a:t>
            </a:r>
            <a:r>
              <a:rPr lang="de-DE" altLang="de-DE" sz="1600" baseline="-25000" dirty="0">
                <a:latin typeface="Symbol" panose="05050102010706020507" pitchFamily="18" charset="2"/>
              </a:rPr>
              <a:t>22</a:t>
            </a:r>
            <a:r>
              <a:rPr lang="de-DE" altLang="de-DE" sz="1600" dirty="0">
                <a:latin typeface="Symbol" panose="05050102010706020507" pitchFamily="18" charset="2"/>
              </a:rPr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covariance</a:t>
            </a:r>
            <a:r>
              <a:rPr lang="de-DE" sz="1600" dirty="0"/>
              <a:t> </a:t>
            </a:r>
            <a:r>
              <a:rPr lang="de-DE" sz="1600" dirty="0" err="1"/>
              <a:t>matrix</a:t>
            </a:r>
            <a:r>
              <a:rPr lang="de-DE" sz="1600" dirty="0"/>
              <a:t>  (will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introduced</a:t>
            </a:r>
            <a:r>
              <a:rPr lang="de-DE" sz="1600" dirty="0"/>
              <a:t> in </a:t>
            </a:r>
            <a:r>
              <a:rPr lang="de-DE" sz="1600" dirty="0" err="1"/>
              <a:t>another</a:t>
            </a:r>
            <a:r>
              <a:rPr lang="de-DE" sz="1600" dirty="0"/>
              <a:t> </a:t>
            </a:r>
            <a:r>
              <a:rPr lang="de-DE" sz="1600" dirty="0" err="1"/>
              <a:t>section</a:t>
            </a:r>
            <a:r>
              <a:rPr lang="de-DE" sz="1600" dirty="0"/>
              <a:t>).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 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cxnSp>
        <p:nvCxnSpPr>
          <p:cNvPr id="34" name="Gerade Verbindung 33"/>
          <p:cNvCxnSpPr/>
          <p:nvPr/>
        </p:nvCxnSpPr>
        <p:spPr>
          <a:xfrm>
            <a:off x="1754189" y="4250871"/>
            <a:ext cx="3170236" cy="148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754189" y="4250871"/>
            <a:ext cx="0" cy="148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754188" y="5739063"/>
            <a:ext cx="3170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838132" y="4161453"/>
            <a:ext cx="2644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      Data: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baseline="-25000" dirty="0" err="1"/>
              <a:t>NEO</a:t>
            </a:r>
            <a:r>
              <a:rPr lang="de-DE" baseline="-25000" dirty="0"/>
              <a:t> PI-R</a:t>
            </a:r>
          </a:p>
          <a:p>
            <a:endParaRPr lang="de-DE" dirty="0"/>
          </a:p>
          <a:p>
            <a:r>
              <a:rPr lang="de-DE" dirty="0" err="1"/>
              <a:t>cov</a:t>
            </a:r>
            <a:r>
              <a:rPr lang="de-DE" baseline="-25000" dirty="0" err="1"/>
              <a:t>NEO</a:t>
            </a:r>
            <a:r>
              <a:rPr lang="de-DE" baseline="-25000" dirty="0"/>
              <a:t> PI-R, IPIP NEO</a:t>
            </a:r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baseline="-25000" dirty="0" err="1"/>
              <a:t>IPIP</a:t>
            </a:r>
            <a:r>
              <a:rPr lang="de-DE" baseline="-25000" dirty="0"/>
              <a:t> NEO</a:t>
            </a: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4903081" y="2190859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  <a:cs typeface="Arial" panose="020B0604020202020204" pitchFamily="34" charset="0"/>
              </a:rPr>
              <a:t>f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42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" grpId="0"/>
      <p:bldP spid="28" grpId="0"/>
      <p:bldP spid="29" grpId="0"/>
      <p:bldP spid="7" grpId="0"/>
      <p:bldP spid="3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78641"/>
            <a:ext cx="8229600" cy="452596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two-indicator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: </a:t>
            </a:r>
            <a:r>
              <a:rPr lang="de-DE" altLang="de-DE" dirty="0" err="1"/>
              <a:t>What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do?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274919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2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741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>
                <a:cs typeface="Arial" panose="020B0604020202020204" pitchFamily="34" charset="0"/>
              </a:rPr>
              <a:t>=1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5" name="Text Box 97"/>
          <p:cNvSpPr txBox="1">
            <a:spLocks noChangeArrowheads="1"/>
          </p:cNvSpPr>
          <p:nvPr/>
        </p:nvSpPr>
        <p:spPr bwMode="auto">
          <a:xfrm>
            <a:off x="2063751" y="21336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26" name="Text Box 98"/>
          <p:cNvSpPr txBox="1">
            <a:spLocks noChangeArrowheads="1"/>
          </p:cNvSpPr>
          <p:nvPr/>
        </p:nvSpPr>
        <p:spPr bwMode="auto">
          <a:xfrm>
            <a:off x="2063751" y="29972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680718" y="2276476"/>
            <a:ext cx="482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</a:t>
            </a:r>
            <a:r>
              <a:rPr lang="el-GR" altLang="de-DE" dirty="0">
                <a:cs typeface="Arial" panose="020B0604020202020204" pitchFamily="34" charset="0"/>
              </a:rPr>
              <a:t>λ</a:t>
            </a:r>
            <a:r>
              <a:rPr lang="de-DE" altLang="de-DE" baseline="-25000" dirty="0">
                <a:cs typeface="Arial" panose="020B0604020202020204" pitchFamily="34" charset="0"/>
              </a:rPr>
              <a:t>12</a:t>
            </a:r>
            <a:r>
              <a:rPr lang="de-DE" dirty="0"/>
              <a:t>,</a:t>
            </a:r>
            <a:r>
              <a:rPr lang="de-DE" altLang="de-DE" dirty="0">
                <a:latin typeface="Symbol" panose="05050102010706020507" pitchFamily="18" charset="2"/>
              </a:rPr>
              <a:t> q</a:t>
            </a:r>
            <a:r>
              <a:rPr lang="de-DE" altLang="de-DE" baseline="-25000" dirty="0">
                <a:latin typeface="Symbol" panose="05050102010706020507" pitchFamily="18" charset="2"/>
              </a:rPr>
              <a:t>11</a:t>
            </a:r>
            <a:r>
              <a:rPr lang="de-DE" dirty="0"/>
              <a:t>,</a:t>
            </a:r>
            <a:r>
              <a:rPr lang="de-DE" altLang="de-DE" dirty="0">
                <a:latin typeface="Symbol" panose="05050102010706020507" pitchFamily="18" charset="2"/>
              </a:rPr>
              <a:t> q</a:t>
            </a:r>
            <a:r>
              <a:rPr lang="de-DE" altLang="de-DE" baseline="-25000" dirty="0">
                <a:latin typeface="Symbol" panose="05050102010706020507" pitchFamily="18" charset="2"/>
              </a:rPr>
              <a:t>22</a:t>
            </a:r>
            <a:r>
              <a:rPr lang="de-DE" dirty="0"/>
              <a:t>)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,</a:t>
            </a:r>
          </a:p>
          <a:p>
            <a:r>
              <a:rPr lang="de-DE" dirty="0"/>
              <a:t>t = 3. 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746033" y="4441371"/>
            <a:ext cx="29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2:</a:t>
            </a:r>
          </a:p>
          <a:p>
            <a:r>
              <a:rPr lang="de-DE" dirty="0"/>
              <a:t>            2 ( 2+ 1)</a:t>
            </a:r>
          </a:p>
          <a:p>
            <a:r>
              <a:rPr lang="de-DE" dirty="0"/>
              <a:t>S   =    ------------  =    3</a:t>
            </a:r>
          </a:p>
          <a:p>
            <a:r>
              <a:rPr lang="de-DE" dirty="0"/>
              <a:t>                  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310784" y="6064898"/>
            <a:ext cx="741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rgbClr val="FF0000"/>
                </a:solidFill>
              </a:rPr>
              <a:t>df</a:t>
            </a:r>
            <a:r>
              <a:rPr lang="de-DE" sz="2400" dirty="0">
                <a:solidFill>
                  <a:srgbClr val="FF0000"/>
                </a:solidFill>
              </a:rPr>
              <a:t> = s – t = 3 – 3 = 0    (</a:t>
            </a:r>
            <a:r>
              <a:rPr lang="de-DE" sz="2400" dirty="0" err="1">
                <a:solidFill>
                  <a:srgbClr val="FF0000"/>
                </a:solidFill>
              </a:rPr>
              <a:t>means</a:t>
            </a:r>
            <a:r>
              <a:rPr lang="de-DE" sz="2400" dirty="0">
                <a:solidFill>
                  <a:srgbClr val="FF0000"/>
                </a:solidFill>
              </a:rPr>
              <a:t> … </a:t>
            </a:r>
            <a:r>
              <a:rPr lang="de-DE" sz="2400" dirty="0" err="1">
                <a:solidFill>
                  <a:srgbClr val="FF0000"/>
                </a:solidFill>
              </a:rPr>
              <a:t>is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i="1" dirty="0">
                <a:solidFill>
                  <a:srgbClr val="FF0000"/>
                </a:solidFill>
              </a:rPr>
              <a:t>just </a:t>
            </a:r>
            <a:r>
              <a:rPr lang="de-DE" sz="2400" i="1" dirty="0" err="1">
                <a:solidFill>
                  <a:srgbClr val="FF0000"/>
                </a:solidFill>
              </a:rPr>
              <a:t>identified</a:t>
            </a:r>
            <a:r>
              <a:rPr lang="de-DE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 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cxnSp>
        <p:nvCxnSpPr>
          <p:cNvPr id="34" name="Gerade Verbindung 33"/>
          <p:cNvCxnSpPr/>
          <p:nvPr/>
        </p:nvCxnSpPr>
        <p:spPr>
          <a:xfrm>
            <a:off x="1754189" y="4250871"/>
            <a:ext cx="3170236" cy="148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1754189" y="4250871"/>
            <a:ext cx="0" cy="1488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1754188" y="5739063"/>
            <a:ext cx="3170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feld 36"/>
          <p:cNvSpPr txBox="1"/>
          <p:nvPr/>
        </p:nvSpPr>
        <p:spPr>
          <a:xfrm>
            <a:off x="1838132" y="4161453"/>
            <a:ext cx="26449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              Data:</a:t>
            </a:r>
          </a:p>
          <a:p>
            <a:endParaRPr lang="de-DE" dirty="0"/>
          </a:p>
          <a:p>
            <a:r>
              <a:rPr lang="de-DE" dirty="0" err="1"/>
              <a:t>var</a:t>
            </a:r>
            <a:r>
              <a:rPr lang="de-DE" baseline="-25000" dirty="0" err="1"/>
              <a:t>NEO</a:t>
            </a:r>
            <a:r>
              <a:rPr lang="de-DE" baseline="-25000" dirty="0"/>
              <a:t> PI-R</a:t>
            </a:r>
          </a:p>
          <a:p>
            <a:endParaRPr lang="de-DE" dirty="0"/>
          </a:p>
          <a:p>
            <a:r>
              <a:rPr lang="de-DE" dirty="0" err="1"/>
              <a:t>cov</a:t>
            </a:r>
            <a:r>
              <a:rPr lang="de-DE" baseline="-25000" dirty="0" err="1"/>
              <a:t>NEO</a:t>
            </a:r>
            <a:r>
              <a:rPr lang="de-DE" baseline="-25000" dirty="0"/>
              <a:t> PI-R, IPIP NEO</a:t>
            </a:r>
            <a:r>
              <a:rPr lang="de-DE" dirty="0"/>
              <a:t>  </a:t>
            </a:r>
            <a:r>
              <a:rPr lang="de-DE" dirty="0" err="1"/>
              <a:t>var</a:t>
            </a:r>
            <a:r>
              <a:rPr lang="de-DE" baseline="-25000" dirty="0" err="1"/>
              <a:t>IPIP</a:t>
            </a:r>
            <a:r>
              <a:rPr lang="de-DE" baseline="-25000" dirty="0"/>
              <a:t> NEO</a:t>
            </a: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4903080" y="2190859"/>
            <a:ext cx="86631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  <a:cs typeface="Arial" panose="020B0604020202020204" pitchFamily="34" charset="0"/>
              </a:rPr>
              <a:t>f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>
                <a:cs typeface="Arial" panose="020B0604020202020204" pitchFamily="34" charset="0"/>
              </a:rPr>
              <a:t>=1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0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  <p:bldP spid="2" grpId="0"/>
      <p:bldP spid="28" grpId="0"/>
      <p:bldP spid="29" grpId="0"/>
      <p:bldP spid="37" grpId="0"/>
      <p:bldP spid="33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78641"/>
            <a:ext cx="8229600" cy="452596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one-indicator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 (</a:t>
            </a:r>
            <a:r>
              <a:rPr lang="de-DE" altLang="de-DE" i="1" dirty="0" err="1"/>
              <a:t>exogenous</a:t>
            </a:r>
            <a:r>
              <a:rPr lang="de-DE" altLang="de-DE" i="1" dirty="0"/>
              <a:t> </a:t>
            </a:r>
            <a:r>
              <a:rPr lang="de-DE" altLang="de-DE" i="1" dirty="0" err="1"/>
              <a:t>case</a:t>
            </a:r>
            <a:r>
              <a:rPr lang="de-DE" altLang="de-DE" dirty="0"/>
              <a:t>)</a:t>
            </a:r>
            <a:r>
              <a:rPr lang="de-DE" altLang="de-DE" i="1" dirty="0"/>
              <a:t>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265588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497138" y="275960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(x)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1589" y="2802081"/>
            <a:ext cx="1062037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H="1">
            <a:off x="3603625" y="3014663"/>
            <a:ext cx="879475" cy="27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70114" y="3026182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1754189" y="2783878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54188" y="2821201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887788" y="2615919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5" name="Text Box 97"/>
          <p:cNvSpPr txBox="1">
            <a:spLocks noChangeArrowheads="1"/>
          </p:cNvSpPr>
          <p:nvPr/>
        </p:nvSpPr>
        <p:spPr bwMode="auto">
          <a:xfrm>
            <a:off x="2101075" y="2581489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680718" y="2276476"/>
            <a:ext cx="482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</a:t>
            </a:r>
            <a:r>
              <a:rPr lang="el-GR" altLang="de-DE" dirty="0">
                <a:cs typeface="Arial" panose="020B0604020202020204" pitchFamily="34" charset="0"/>
              </a:rPr>
              <a:t>λ</a:t>
            </a:r>
            <a:r>
              <a:rPr lang="de-DE" altLang="de-DE" baseline="-25000" dirty="0">
                <a:cs typeface="Arial" panose="020B0604020202020204" pitchFamily="34" charset="0"/>
              </a:rPr>
              <a:t>11</a:t>
            </a:r>
            <a:r>
              <a:rPr lang="de-DE" dirty="0"/>
              <a:t>,</a:t>
            </a:r>
            <a:r>
              <a:rPr lang="el-GR" altLang="de-DE" dirty="0">
                <a:cs typeface="Arial" panose="020B0604020202020204" pitchFamily="34" charset="0"/>
              </a:rPr>
              <a:t> </a:t>
            </a:r>
            <a:r>
              <a:rPr lang="de-DE" altLang="de-DE" dirty="0">
                <a:latin typeface="Symbol" panose="05050102010706020507" pitchFamily="18" charset="2"/>
              </a:rPr>
              <a:t>q</a:t>
            </a:r>
            <a:r>
              <a:rPr lang="de-DE" altLang="de-DE" baseline="-25000" dirty="0">
                <a:latin typeface="Symbol" panose="05050102010706020507" pitchFamily="18" charset="2"/>
              </a:rPr>
              <a:t>11</a:t>
            </a:r>
            <a:r>
              <a:rPr lang="de-DE" altLang="de-DE" dirty="0">
                <a:latin typeface="Symbol" panose="05050102010706020507" pitchFamily="18" charset="2"/>
              </a:rPr>
              <a:t> , f</a:t>
            </a:r>
            <a:r>
              <a:rPr lang="de-DE" altLang="de-DE" baseline="-25000" dirty="0">
                <a:latin typeface="Symbol" panose="05050102010706020507" pitchFamily="18" charset="2"/>
              </a:rPr>
              <a:t>11</a:t>
            </a:r>
            <a:r>
              <a:rPr lang="de-DE" dirty="0"/>
              <a:t>)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,</a:t>
            </a:r>
          </a:p>
          <a:p>
            <a:r>
              <a:rPr lang="de-DE" dirty="0"/>
              <a:t>t = 3.</a:t>
            </a:r>
          </a:p>
          <a:p>
            <a:r>
              <a:rPr lang="de-DE" dirty="0"/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838131" y="4161453"/>
            <a:ext cx="449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Data:</a:t>
            </a:r>
          </a:p>
          <a:p>
            <a:endParaRPr lang="de-DE" dirty="0"/>
          </a:p>
          <a:p>
            <a:r>
              <a:rPr lang="de-DE" dirty="0" err="1"/>
              <a:t>Variance</a:t>
            </a:r>
            <a:r>
              <a:rPr lang="de-DE" dirty="0"/>
              <a:t> (</a:t>
            </a:r>
            <a:r>
              <a:rPr lang="de-DE" dirty="0" err="1"/>
              <a:t>Colleague</a:t>
            </a:r>
            <a:r>
              <a:rPr lang="de-DE" dirty="0"/>
              <a:t> </a:t>
            </a:r>
            <a:r>
              <a:rPr lang="de-DE" dirty="0" err="1"/>
              <a:t>opinion</a:t>
            </a:r>
            <a:r>
              <a:rPr lang="de-DE" dirty="0"/>
              <a:t>)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746033" y="4441371"/>
            <a:ext cx="29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1:</a:t>
            </a:r>
          </a:p>
          <a:p>
            <a:r>
              <a:rPr lang="de-DE" dirty="0"/>
              <a:t>            1 ( 1 + 1)</a:t>
            </a:r>
          </a:p>
          <a:p>
            <a:r>
              <a:rPr lang="de-DE" dirty="0"/>
              <a:t>S   =    ------------  =    1</a:t>
            </a:r>
          </a:p>
          <a:p>
            <a:r>
              <a:rPr lang="de-DE" dirty="0"/>
              <a:t>                  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310784" y="6064898"/>
            <a:ext cx="741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rgbClr val="FF0000"/>
                </a:solidFill>
              </a:rPr>
              <a:t>df</a:t>
            </a:r>
            <a:r>
              <a:rPr lang="de-DE" sz="2400" dirty="0">
                <a:solidFill>
                  <a:srgbClr val="FF0000"/>
                </a:solidFill>
              </a:rPr>
              <a:t> = s – t = 1 – 3 = -2 &lt; 0    (</a:t>
            </a:r>
            <a:r>
              <a:rPr lang="de-DE" sz="2400" dirty="0" err="1">
                <a:solidFill>
                  <a:srgbClr val="FF0000"/>
                </a:solidFill>
              </a:rPr>
              <a:t>means</a:t>
            </a:r>
            <a:r>
              <a:rPr lang="de-DE" sz="2400" dirty="0">
                <a:solidFill>
                  <a:srgbClr val="FF0000"/>
                </a:solidFill>
              </a:rPr>
              <a:t> … </a:t>
            </a:r>
            <a:r>
              <a:rPr lang="de-DE" sz="2400" dirty="0" err="1">
                <a:solidFill>
                  <a:srgbClr val="FF0000"/>
                </a:solidFill>
              </a:rPr>
              <a:t>is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i="1" dirty="0">
                <a:solidFill>
                  <a:srgbClr val="FF0000"/>
                </a:solidFill>
              </a:rPr>
              <a:t>not </a:t>
            </a:r>
            <a:r>
              <a:rPr lang="de-DE" sz="2400" i="1" dirty="0" err="1">
                <a:solidFill>
                  <a:srgbClr val="FF0000"/>
                </a:solidFill>
              </a:rPr>
              <a:t>identified</a:t>
            </a:r>
            <a:r>
              <a:rPr lang="de-DE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94515" y="5943599"/>
            <a:ext cx="3380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1600" dirty="0">
                <a:latin typeface="Symbol" panose="05050102010706020507" pitchFamily="18" charset="2"/>
              </a:rPr>
              <a:t>q</a:t>
            </a:r>
            <a:r>
              <a:rPr lang="de-DE" altLang="de-DE" sz="1600" baseline="-25000" dirty="0">
                <a:latin typeface="Symbol" panose="05050102010706020507" pitchFamily="18" charset="2"/>
              </a:rPr>
              <a:t>11</a:t>
            </a:r>
            <a:r>
              <a:rPr lang="de-DE" altLang="de-DE" sz="1600" dirty="0">
                <a:latin typeface="Symbol" panose="05050102010706020507" pitchFamily="18" charset="2"/>
              </a:rPr>
              <a:t> </a:t>
            </a:r>
            <a:r>
              <a:rPr lang="de-DE" altLang="de-DE" sz="1600" dirty="0" err="1"/>
              <a:t>and</a:t>
            </a:r>
            <a:r>
              <a:rPr lang="de-DE" altLang="de-DE" sz="1600" dirty="0">
                <a:latin typeface="Symbol" panose="05050102010706020507" pitchFamily="18" charset="2"/>
              </a:rPr>
              <a:t> f</a:t>
            </a:r>
            <a:r>
              <a:rPr lang="de-DE" altLang="de-DE" sz="1600" baseline="-25000" dirty="0">
                <a:latin typeface="Symbol" panose="05050102010706020507" pitchFamily="18" charset="2"/>
              </a:rPr>
              <a:t>11</a:t>
            </a:r>
            <a:r>
              <a:rPr lang="de-DE" altLang="de-DE" sz="1600" dirty="0">
                <a:latin typeface="Symbol" panose="05050102010706020507" pitchFamily="18" charset="2"/>
              </a:rPr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covariance</a:t>
            </a:r>
            <a:r>
              <a:rPr lang="de-DE" sz="1600" dirty="0"/>
              <a:t> </a:t>
            </a:r>
            <a:r>
              <a:rPr lang="de-DE" sz="1600" dirty="0" err="1"/>
              <a:t>matrix</a:t>
            </a:r>
            <a:r>
              <a:rPr lang="de-DE" sz="1600" dirty="0"/>
              <a:t>  (will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introduced</a:t>
            </a:r>
            <a:r>
              <a:rPr lang="de-DE" sz="1600" dirty="0"/>
              <a:t> in </a:t>
            </a:r>
            <a:r>
              <a:rPr lang="de-DE" sz="1600" dirty="0" err="1"/>
              <a:t>another</a:t>
            </a:r>
            <a:r>
              <a:rPr lang="de-DE" sz="1600" dirty="0"/>
              <a:t> </a:t>
            </a:r>
            <a:r>
              <a:rPr lang="de-DE" sz="1600" dirty="0" err="1"/>
              <a:t>section</a:t>
            </a:r>
            <a:r>
              <a:rPr lang="de-DE" sz="1600" dirty="0"/>
              <a:t>).</a:t>
            </a:r>
          </a:p>
        </p:txBody>
      </p:sp>
      <p:sp>
        <p:nvSpPr>
          <p:cNvPr id="21" name="Rechteck 20"/>
          <p:cNvSpPr/>
          <p:nvPr/>
        </p:nvSpPr>
        <p:spPr>
          <a:xfrm>
            <a:off x="1754188" y="4683967"/>
            <a:ext cx="3046413" cy="559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auto">
          <a:xfrm>
            <a:off x="4543844" y="2704248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de-DE" altLang="de-DE" sz="1400" dirty="0"/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 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4903081" y="2190859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  <a:cs typeface="Arial" panose="020B0604020202020204" pitchFamily="34" charset="0"/>
              </a:rPr>
              <a:t>f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06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8" grpId="0"/>
      <p:bldP spid="29" grpId="0"/>
      <p:bldP spid="7" grpId="0"/>
      <p:bldP spid="2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78641"/>
            <a:ext cx="8229600" cy="452596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one-indicator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 (</a:t>
            </a:r>
            <a:r>
              <a:rPr lang="de-DE" altLang="de-DE" i="1" dirty="0" err="1"/>
              <a:t>exogenous</a:t>
            </a:r>
            <a:r>
              <a:rPr lang="de-DE" altLang="de-DE" i="1" dirty="0"/>
              <a:t> </a:t>
            </a:r>
            <a:r>
              <a:rPr lang="de-DE" altLang="de-DE" i="1" dirty="0" err="1"/>
              <a:t>case</a:t>
            </a:r>
            <a:r>
              <a:rPr lang="de-DE" altLang="de-DE" dirty="0"/>
              <a:t>)</a:t>
            </a:r>
            <a:r>
              <a:rPr lang="de-DE" altLang="de-DE" i="1" dirty="0"/>
              <a:t>:</a:t>
            </a:r>
            <a:r>
              <a:rPr lang="de-DE" altLang="de-DE" dirty="0"/>
              <a:t> </a:t>
            </a:r>
            <a:r>
              <a:rPr lang="de-DE" altLang="de-DE" dirty="0" err="1"/>
              <a:t>What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do?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265588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497138" y="275960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(x)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1589" y="2802081"/>
            <a:ext cx="1062037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H="1">
            <a:off x="3603625" y="3014663"/>
            <a:ext cx="879475" cy="27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70114" y="3026182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1754189" y="2783878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54188" y="2821201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699882" y="2615919"/>
            <a:ext cx="815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 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>
                <a:cs typeface="Arial" panose="020B0604020202020204" pitchFamily="34" charset="0"/>
              </a:rPr>
              <a:t>=1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  <p:sp>
        <p:nvSpPr>
          <p:cNvPr id="25" name="Text Box 97"/>
          <p:cNvSpPr txBox="1">
            <a:spLocks noChangeArrowheads="1"/>
          </p:cNvSpPr>
          <p:nvPr/>
        </p:nvSpPr>
        <p:spPr bwMode="auto">
          <a:xfrm>
            <a:off x="2101075" y="2352881"/>
            <a:ext cx="93501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11</a:t>
            </a:r>
            <a:r>
              <a:rPr lang="de-DE" altLang="de-DE" sz="1800" dirty="0">
                <a:latin typeface="Symbol" panose="05050102010706020507" pitchFamily="18" charset="2"/>
              </a:rPr>
              <a:t>=0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680718" y="2276476"/>
            <a:ext cx="482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model of measurement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that need to be estimated,</a:t>
            </a:r>
          </a:p>
          <a:p>
            <a:r>
              <a:rPr lang="de-DE" dirty="0"/>
              <a:t>t = 1.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838131" y="4161453"/>
            <a:ext cx="449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Data:</a:t>
            </a:r>
          </a:p>
          <a:p>
            <a:endParaRPr lang="de-DE" dirty="0"/>
          </a:p>
          <a:p>
            <a:r>
              <a:rPr lang="de-DE" dirty="0" err="1"/>
              <a:t>Variance</a:t>
            </a:r>
            <a:r>
              <a:rPr lang="de-DE" dirty="0"/>
              <a:t> (</a:t>
            </a:r>
            <a:r>
              <a:rPr lang="de-DE" dirty="0" err="1"/>
              <a:t>Colleague</a:t>
            </a:r>
            <a:r>
              <a:rPr lang="de-DE" dirty="0"/>
              <a:t> </a:t>
            </a:r>
            <a:r>
              <a:rPr lang="de-DE" dirty="0" err="1"/>
              <a:t>opinion</a:t>
            </a:r>
            <a:r>
              <a:rPr lang="de-DE" dirty="0"/>
              <a:t>)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746033" y="4441371"/>
            <a:ext cx="29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1:</a:t>
            </a:r>
          </a:p>
          <a:p>
            <a:r>
              <a:rPr lang="de-DE" dirty="0"/>
              <a:t>            1 ( 1 + 1)</a:t>
            </a:r>
          </a:p>
          <a:p>
            <a:r>
              <a:rPr lang="de-DE" dirty="0"/>
              <a:t>S   =    ------------  =    1</a:t>
            </a:r>
          </a:p>
          <a:p>
            <a:r>
              <a:rPr lang="de-DE" dirty="0"/>
              <a:t>                  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310784" y="6064898"/>
            <a:ext cx="741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df = s – t = 1 – 1 = 0    (means … </a:t>
            </a:r>
            <a:r>
              <a:rPr lang="de-DE" sz="2400" dirty="0" err="1">
                <a:solidFill>
                  <a:srgbClr val="FF0000"/>
                </a:solidFill>
              </a:rPr>
              <a:t>is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i="1" dirty="0">
                <a:solidFill>
                  <a:srgbClr val="FF0000"/>
                </a:solidFill>
              </a:rPr>
              <a:t>just </a:t>
            </a:r>
            <a:r>
              <a:rPr lang="de-DE" sz="2400" i="1" dirty="0" err="1">
                <a:solidFill>
                  <a:srgbClr val="FF0000"/>
                </a:solidFill>
              </a:rPr>
              <a:t>identified</a:t>
            </a:r>
            <a:r>
              <a:rPr lang="de-DE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Rechteck 20"/>
          <p:cNvSpPr/>
          <p:nvPr/>
        </p:nvSpPr>
        <p:spPr>
          <a:xfrm>
            <a:off x="1754188" y="4683967"/>
            <a:ext cx="3046413" cy="559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auto">
          <a:xfrm>
            <a:off x="4543844" y="2704248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de-DE" altLang="de-DE" sz="1400" dirty="0"/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 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4903080" y="2248009"/>
            <a:ext cx="86631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  <a:cs typeface="Arial" panose="020B0604020202020204" pitchFamily="34" charset="0"/>
              </a:rPr>
              <a:t>f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8" grpId="0"/>
      <p:bldP spid="29" grpId="0"/>
      <p:bldP spid="21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78641"/>
            <a:ext cx="8229600" cy="452596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one-indicator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 (</a:t>
            </a:r>
            <a:r>
              <a:rPr lang="de-DE" altLang="de-DE" i="1" dirty="0" err="1"/>
              <a:t>endogenous</a:t>
            </a:r>
            <a:r>
              <a:rPr lang="de-DE" altLang="de-DE" i="1" dirty="0"/>
              <a:t> </a:t>
            </a:r>
            <a:r>
              <a:rPr lang="de-DE" altLang="de-DE" i="1" dirty="0" err="1"/>
              <a:t>case</a:t>
            </a:r>
            <a:r>
              <a:rPr lang="de-DE" altLang="de-DE" dirty="0"/>
              <a:t>)</a:t>
            </a:r>
            <a:r>
              <a:rPr lang="de-DE" altLang="de-DE" i="1" dirty="0"/>
              <a:t>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265588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497138" y="275960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(x)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1589" y="2802081"/>
            <a:ext cx="1062037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H="1">
            <a:off x="3603625" y="3014663"/>
            <a:ext cx="879475" cy="27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70114" y="3026182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1754189" y="2783878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54188" y="2821201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887788" y="2615919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5" name="Text Box 97"/>
          <p:cNvSpPr txBox="1">
            <a:spLocks noChangeArrowheads="1"/>
          </p:cNvSpPr>
          <p:nvPr/>
        </p:nvSpPr>
        <p:spPr bwMode="auto">
          <a:xfrm>
            <a:off x="2101075" y="2581489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680718" y="2276476"/>
            <a:ext cx="482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</a:t>
            </a:r>
            <a:r>
              <a:rPr lang="el-GR" altLang="de-DE" dirty="0">
                <a:cs typeface="Arial" panose="020B0604020202020204" pitchFamily="34" charset="0"/>
              </a:rPr>
              <a:t>λ</a:t>
            </a:r>
            <a:r>
              <a:rPr lang="de-DE" altLang="de-DE" baseline="-25000" dirty="0">
                <a:cs typeface="Arial" panose="020B0604020202020204" pitchFamily="34" charset="0"/>
              </a:rPr>
              <a:t>11</a:t>
            </a:r>
            <a:r>
              <a:rPr lang="de-DE" dirty="0"/>
              <a:t>,</a:t>
            </a:r>
            <a:r>
              <a:rPr lang="el-GR" altLang="de-DE" dirty="0">
                <a:cs typeface="Arial" panose="020B0604020202020204" pitchFamily="34" charset="0"/>
              </a:rPr>
              <a:t> </a:t>
            </a:r>
            <a:r>
              <a:rPr lang="de-DE" altLang="de-DE" dirty="0">
                <a:latin typeface="Symbol" panose="05050102010706020507" pitchFamily="18" charset="2"/>
              </a:rPr>
              <a:t>q</a:t>
            </a:r>
            <a:r>
              <a:rPr lang="de-DE" altLang="de-DE" baseline="-25000" dirty="0">
                <a:latin typeface="Symbol" panose="05050102010706020507" pitchFamily="18" charset="2"/>
              </a:rPr>
              <a:t>11</a:t>
            </a:r>
            <a:r>
              <a:rPr lang="de-DE" dirty="0"/>
              <a:t>)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,</a:t>
            </a:r>
          </a:p>
          <a:p>
            <a:r>
              <a:rPr lang="de-DE" dirty="0"/>
              <a:t>t = 2.</a:t>
            </a:r>
          </a:p>
          <a:p>
            <a:r>
              <a:rPr lang="de-DE" dirty="0"/>
              <a:t>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838131" y="4161453"/>
            <a:ext cx="449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Data:</a:t>
            </a:r>
          </a:p>
          <a:p>
            <a:endParaRPr lang="de-DE" dirty="0"/>
          </a:p>
          <a:p>
            <a:r>
              <a:rPr lang="de-DE" dirty="0" err="1"/>
              <a:t>Variance</a:t>
            </a:r>
            <a:r>
              <a:rPr lang="de-DE" dirty="0"/>
              <a:t> (</a:t>
            </a:r>
            <a:r>
              <a:rPr lang="de-DE" dirty="0" err="1"/>
              <a:t>Colleague</a:t>
            </a:r>
            <a:r>
              <a:rPr lang="de-DE" dirty="0"/>
              <a:t> </a:t>
            </a:r>
            <a:r>
              <a:rPr lang="de-DE" dirty="0" err="1"/>
              <a:t>opinion</a:t>
            </a:r>
            <a:r>
              <a:rPr lang="de-DE" dirty="0"/>
              <a:t>)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746033" y="4441371"/>
            <a:ext cx="29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1:</a:t>
            </a:r>
          </a:p>
          <a:p>
            <a:r>
              <a:rPr lang="de-DE" dirty="0"/>
              <a:t>            1 ( 1 + 1)</a:t>
            </a:r>
          </a:p>
          <a:p>
            <a:r>
              <a:rPr lang="de-DE" dirty="0"/>
              <a:t>S   =    ------------  =    1</a:t>
            </a:r>
          </a:p>
          <a:p>
            <a:r>
              <a:rPr lang="de-DE" dirty="0"/>
              <a:t>                  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310784" y="6064898"/>
            <a:ext cx="741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rgbClr val="FF0000"/>
                </a:solidFill>
              </a:rPr>
              <a:t>df</a:t>
            </a:r>
            <a:r>
              <a:rPr lang="de-DE" sz="2400" dirty="0">
                <a:solidFill>
                  <a:srgbClr val="FF0000"/>
                </a:solidFill>
              </a:rPr>
              <a:t> = s – t = 1 – 2 = -1 &lt; 0    (</a:t>
            </a:r>
            <a:r>
              <a:rPr lang="de-DE" sz="2400" dirty="0" err="1">
                <a:solidFill>
                  <a:srgbClr val="FF0000"/>
                </a:solidFill>
              </a:rPr>
              <a:t>means</a:t>
            </a:r>
            <a:r>
              <a:rPr lang="de-DE" sz="2400" dirty="0">
                <a:solidFill>
                  <a:srgbClr val="FF0000"/>
                </a:solidFill>
              </a:rPr>
              <a:t> … </a:t>
            </a:r>
            <a:r>
              <a:rPr lang="de-DE" sz="2400" dirty="0" err="1">
                <a:solidFill>
                  <a:srgbClr val="FF0000"/>
                </a:solidFill>
              </a:rPr>
              <a:t>is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i="1" dirty="0">
                <a:solidFill>
                  <a:srgbClr val="FF0000"/>
                </a:solidFill>
              </a:rPr>
              <a:t>not </a:t>
            </a:r>
            <a:r>
              <a:rPr lang="de-DE" sz="2400" i="1" dirty="0" err="1">
                <a:solidFill>
                  <a:srgbClr val="FF0000"/>
                </a:solidFill>
              </a:rPr>
              <a:t>identified</a:t>
            </a:r>
            <a:r>
              <a:rPr lang="de-DE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94515" y="5943599"/>
            <a:ext cx="3380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1600" dirty="0">
                <a:latin typeface="Symbol" panose="05050102010706020507" pitchFamily="18" charset="2"/>
              </a:rPr>
              <a:t>q</a:t>
            </a:r>
            <a:r>
              <a:rPr lang="de-DE" altLang="de-DE" sz="1600" baseline="-25000" dirty="0">
                <a:latin typeface="Symbol" panose="05050102010706020507" pitchFamily="18" charset="2"/>
              </a:rPr>
              <a:t>11</a:t>
            </a:r>
            <a:r>
              <a:rPr lang="de-DE" altLang="de-DE" sz="1600" dirty="0">
                <a:latin typeface="Symbol" panose="05050102010706020507" pitchFamily="18" charset="2"/>
              </a:rPr>
              <a:t> </a:t>
            </a:r>
            <a:r>
              <a:rPr lang="de-DE" alt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covariance</a:t>
            </a:r>
            <a:r>
              <a:rPr lang="de-DE" sz="1600" dirty="0"/>
              <a:t> </a:t>
            </a:r>
            <a:r>
              <a:rPr lang="de-DE" sz="1600" dirty="0" err="1"/>
              <a:t>matrix</a:t>
            </a:r>
            <a:r>
              <a:rPr lang="de-DE" sz="1600" dirty="0"/>
              <a:t>  (will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introduced</a:t>
            </a:r>
            <a:r>
              <a:rPr lang="de-DE" sz="1600" dirty="0"/>
              <a:t> in </a:t>
            </a:r>
            <a:r>
              <a:rPr lang="de-DE" sz="1600" dirty="0" err="1"/>
              <a:t>another</a:t>
            </a:r>
            <a:r>
              <a:rPr lang="de-DE" sz="1600" dirty="0"/>
              <a:t> </a:t>
            </a:r>
            <a:r>
              <a:rPr lang="de-DE" sz="1600" dirty="0" err="1"/>
              <a:t>section</a:t>
            </a:r>
            <a:r>
              <a:rPr lang="de-DE" sz="1600" dirty="0"/>
              <a:t>).</a:t>
            </a:r>
          </a:p>
        </p:txBody>
      </p:sp>
      <p:sp>
        <p:nvSpPr>
          <p:cNvPr id="21" name="Rechteck 20"/>
          <p:cNvSpPr/>
          <p:nvPr/>
        </p:nvSpPr>
        <p:spPr>
          <a:xfrm>
            <a:off x="1754188" y="4683967"/>
            <a:ext cx="3046413" cy="559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auto">
          <a:xfrm>
            <a:off x="4543844" y="2704248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de-DE" altLang="de-DE" sz="1400" dirty="0"/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 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4817356" y="2190859"/>
            <a:ext cx="1088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  <a:cs typeface="Arial" panose="020B0604020202020204" pitchFamily="34" charset="0"/>
              </a:rPr>
              <a:t>f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>
                <a:cs typeface="Arial" panose="020B0604020202020204" pitchFamily="34" charset="0"/>
              </a:rPr>
              <a:t>=1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17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8" grpId="0"/>
      <p:bldP spid="29" grpId="0"/>
      <p:bldP spid="7" grpId="0"/>
      <p:bldP spid="2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78641"/>
            <a:ext cx="8780462" cy="452596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one-indicator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 </a:t>
            </a:r>
            <a:r>
              <a:rPr lang="de-DE" altLang="de-DE" i="1" dirty="0" err="1"/>
              <a:t>endogenous</a:t>
            </a:r>
            <a:r>
              <a:rPr lang="de-DE" altLang="de-DE" i="1" dirty="0"/>
              <a:t> </a:t>
            </a:r>
            <a:r>
              <a:rPr lang="de-DE" altLang="de-DE" i="1" dirty="0" err="1"/>
              <a:t>case</a:t>
            </a:r>
            <a:r>
              <a:rPr lang="de-DE" altLang="de-DE" i="1" dirty="0"/>
              <a:t>:</a:t>
            </a:r>
            <a:r>
              <a:rPr lang="de-DE" altLang="de-DE" dirty="0"/>
              <a:t> </a:t>
            </a:r>
            <a:r>
              <a:rPr lang="de-DE" altLang="de-DE" dirty="0" err="1"/>
              <a:t>What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do?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265588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2497138" y="275960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(x)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1589" y="2802081"/>
            <a:ext cx="1062037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H="1">
            <a:off x="3603625" y="3014663"/>
            <a:ext cx="879475" cy="271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70114" y="3026182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1754189" y="2783878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54188" y="2821201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699882" y="2615919"/>
            <a:ext cx="815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 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>
                <a:cs typeface="Arial" panose="020B0604020202020204" pitchFamily="34" charset="0"/>
              </a:rPr>
              <a:t>=1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  <p:sp>
        <p:nvSpPr>
          <p:cNvPr id="25" name="Text Box 97"/>
          <p:cNvSpPr txBox="1">
            <a:spLocks noChangeArrowheads="1"/>
          </p:cNvSpPr>
          <p:nvPr/>
        </p:nvSpPr>
        <p:spPr bwMode="auto">
          <a:xfrm>
            <a:off x="2101075" y="2352881"/>
            <a:ext cx="935019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11</a:t>
            </a:r>
            <a:r>
              <a:rPr lang="de-DE" altLang="de-DE" sz="1800" dirty="0">
                <a:latin typeface="Symbol" panose="05050102010706020507" pitchFamily="18" charset="2"/>
              </a:rPr>
              <a:t>=0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680718" y="2276476"/>
            <a:ext cx="482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model of measurement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to be estimated,</a:t>
            </a:r>
          </a:p>
          <a:p>
            <a:r>
              <a:rPr lang="de-DE" dirty="0"/>
              <a:t>t = 0.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838131" y="4161453"/>
            <a:ext cx="449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Data:</a:t>
            </a:r>
          </a:p>
          <a:p>
            <a:endParaRPr lang="de-DE" dirty="0"/>
          </a:p>
          <a:p>
            <a:r>
              <a:rPr lang="de-DE" dirty="0" err="1"/>
              <a:t>Variance</a:t>
            </a:r>
            <a:r>
              <a:rPr lang="de-DE" dirty="0"/>
              <a:t> (</a:t>
            </a:r>
            <a:r>
              <a:rPr lang="de-DE" dirty="0" err="1"/>
              <a:t>Colleague</a:t>
            </a:r>
            <a:r>
              <a:rPr lang="de-DE" dirty="0"/>
              <a:t> </a:t>
            </a:r>
            <a:r>
              <a:rPr lang="de-DE" dirty="0" err="1"/>
              <a:t>opinion</a:t>
            </a:r>
            <a:r>
              <a:rPr lang="de-DE" dirty="0"/>
              <a:t>)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746033" y="4441371"/>
            <a:ext cx="29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1:</a:t>
            </a:r>
          </a:p>
          <a:p>
            <a:r>
              <a:rPr lang="de-DE" dirty="0"/>
              <a:t>            1 ( 1 + 1)</a:t>
            </a:r>
          </a:p>
          <a:p>
            <a:r>
              <a:rPr lang="de-DE" dirty="0"/>
              <a:t>S   =    ------------  =    1</a:t>
            </a:r>
          </a:p>
          <a:p>
            <a:r>
              <a:rPr lang="de-DE" dirty="0"/>
              <a:t>                  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310784" y="6064898"/>
            <a:ext cx="741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df = s – t = 1 – 0 = 1</a:t>
            </a:r>
          </a:p>
        </p:txBody>
      </p:sp>
      <p:sp>
        <p:nvSpPr>
          <p:cNvPr id="21" name="Rechteck 20"/>
          <p:cNvSpPr/>
          <p:nvPr/>
        </p:nvSpPr>
        <p:spPr>
          <a:xfrm>
            <a:off x="1754188" y="4683967"/>
            <a:ext cx="3046413" cy="55983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auto">
          <a:xfrm>
            <a:off x="4543844" y="2704248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de-DE" altLang="de-DE" sz="1400" dirty="0"/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 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6" name="Text Box 39"/>
          <p:cNvSpPr txBox="1">
            <a:spLocks noChangeArrowheads="1"/>
          </p:cNvSpPr>
          <p:nvPr/>
        </p:nvSpPr>
        <p:spPr bwMode="auto">
          <a:xfrm>
            <a:off x="4817356" y="2190859"/>
            <a:ext cx="1088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  <a:cs typeface="Arial" panose="020B0604020202020204" pitchFamily="34" charset="0"/>
              </a:rPr>
              <a:t>f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>
                <a:cs typeface="Arial" panose="020B0604020202020204" pitchFamily="34" charset="0"/>
              </a:rPr>
              <a:t>=1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03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3" grpId="0"/>
      <p:bldP spid="28" grpId="0"/>
      <p:bldP spid="29" grpId="0"/>
      <p:bldP spid="21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78641"/>
            <a:ext cx="8229600" cy="452596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three</a:t>
            </a:r>
            <a:r>
              <a:rPr lang="de-DE" altLang="de-DE" dirty="0"/>
              <a:t> </a:t>
            </a:r>
            <a:r>
              <a:rPr lang="de-DE" altLang="de-DE" dirty="0" err="1"/>
              <a:t>indicator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: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274919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H="1" flipV="1">
            <a:off x="3603625" y="2587625"/>
            <a:ext cx="879475" cy="8389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3603626" y="3414713"/>
            <a:ext cx="879474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51776" y="31829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483100" y="3036889"/>
            <a:ext cx="1252538" cy="827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70114" y="27305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1754189" y="24876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54188" y="25257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2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887788" y="2592388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3659188" y="31035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5" name="Text Box 97"/>
          <p:cNvSpPr txBox="1">
            <a:spLocks noChangeArrowheads="1"/>
          </p:cNvSpPr>
          <p:nvPr/>
        </p:nvSpPr>
        <p:spPr bwMode="auto">
          <a:xfrm>
            <a:off x="2082801" y="21621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26" name="Text Box 98"/>
          <p:cNvSpPr txBox="1">
            <a:spLocks noChangeArrowheads="1"/>
          </p:cNvSpPr>
          <p:nvPr/>
        </p:nvSpPr>
        <p:spPr bwMode="auto">
          <a:xfrm>
            <a:off x="2063751" y="29972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680718" y="2276476"/>
            <a:ext cx="482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seven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</a:t>
            </a:r>
            <a:r>
              <a:rPr lang="de-DE" altLang="de-DE" dirty="0">
                <a:latin typeface="Symbol" panose="05050102010706020507" pitchFamily="18" charset="2"/>
                <a:cs typeface="Arial" panose="020B0604020202020204" pitchFamily="34" charset="0"/>
              </a:rPr>
              <a:t>f</a:t>
            </a:r>
            <a:r>
              <a:rPr lang="de-DE" altLang="de-DE" baseline="-25000" dirty="0">
                <a:cs typeface="Arial" panose="020B0604020202020204" pitchFamily="34" charset="0"/>
              </a:rPr>
              <a:t>11</a:t>
            </a:r>
            <a:r>
              <a:rPr lang="de-DE" dirty="0"/>
              <a:t>, </a:t>
            </a:r>
            <a:r>
              <a:rPr lang="el-GR" altLang="de-DE" dirty="0">
                <a:cs typeface="Arial" panose="020B0604020202020204" pitchFamily="34" charset="0"/>
              </a:rPr>
              <a:t>λ</a:t>
            </a:r>
            <a:r>
              <a:rPr lang="de-DE" altLang="de-DE" baseline="-25000" dirty="0">
                <a:cs typeface="Arial" panose="020B0604020202020204" pitchFamily="34" charset="0"/>
              </a:rPr>
              <a:t>11</a:t>
            </a:r>
            <a:r>
              <a:rPr lang="de-DE" dirty="0"/>
              <a:t>,</a:t>
            </a:r>
            <a:r>
              <a:rPr lang="el-GR" altLang="de-DE" dirty="0">
                <a:cs typeface="Arial" panose="020B0604020202020204" pitchFamily="34" charset="0"/>
              </a:rPr>
              <a:t> λ</a:t>
            </a:r>
            <a:r>
              <a:rPr lang="de-DE" altLang="de-DE" baseline="-25000" dirty="0">
                <a:cs typeface="Arial" panose="020B0604020202020204" pitchFamily="34" charset="0"/>
              </a:rPr>
              <a:t>21</a:t>
            </a:r>
            <a:r>
              <a:rPr lang="de-DE" dirty="0"/>
              <a:t>,</a:t>
            </a:r>
            <a:r>
              <a:rPr lang="el-GR" altLang="de-DE" dirty="0">
                <a:cs typeface="Arial" panose="020B0604020202020204" pitchFamily="34" charset="0"/>
              </a:rPr>
              <a:t> λ</a:t>
            </a:r>
            <a:r>
              <a:rPr lang="de-DE" altLang="de-DE" baseline="-25000" dirty="0">
                <a:cs typeface="Arial" panose="020B0604020202020204" pitchFamily="34" charset="0"/>
              </a:rPr>
              <a:t>31</a:t>
            </a:r>
            <a:r>
              <a:rPr lang="de-DE" altLang="de-DE" dirty="0">
                <a:latin typeface="Symbol" panose="05050102010706020507" pitchFamily="18" charset="2"/>
              </a:rPr>
              <a:t>, q</a:t>
            </a:r>
            <a:r>
              <a:rPr lang="de-DE" altLang="de-DE" baseline="-25000" dirty="0">
                <a:latin typeface="Symbol" panose="05050102010706020507" pitchFamily="18" charset="2"/>
              </a:rPr>
              <a:t>11</a:t>
            </a:r>
            <a:r>
              <a:rPr lang="de-DE" dirty="0"/>
              <a:t>,</a:t>
            </a:r>
            <a:r>
              <a:rPr lang="de-DE" altLang="de-DE" dirty="0">
                <a:latin typeface="Symbol" panose="05050102010706020507" pitchFamily="18" charset="2"/>
              </a:rPr>
              <a:t> q</a:t>
            </a:r>
            <a:r>
              <a:rPr lang="de-DE" altLang="de-DE" baseline="-25000" dirty="0">
                <a:latin typeface="Symbol" panose="05050102010706020507" pitchFamily="18" charset="2"/>
              </a:rPr>
              <a:t>22</a:t>
            </a:r>
            <a:r>
              <a:rPr lang="de-DE" dirty="0"/>
              <a:t> ,</a:t>
            </a:r>
            <a:r>
              <a:rPr lang="de-DE" altLang="de-DE" dirty="0">
                <a:latin typeface="Symbol" panose="05050102010706020507" pitchFamily="18" charset="2"/>
              </a:rPr>
              <a:t> q</a:t>
            </a:r>
            <a:r>
              <a:rPr lang="de-DE" altLang="de-DE" baseline="-25000" dirty="0">
                <a:latin typeface="Symbol" panose="05050102010706020507" pitchFamily="18" charset="2"/>
              </a:rPr>
              <a:t>33</a:t>
            </a:r>
            <a:r>
              <a:rPr lang="de-DE" dirty="0"/>
              <a:t>)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,</a:t>
            </a:r>
          </a:p>
          <a:p>
            <a:r>
              <a:rPr lang="de-DE" dirty="0"/>
              <a:t>t = 7. 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746033" y="4441371"/>
            <a:ext cx="29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3:</a:t>
            </a:r>
          </a:p>
          <a:p>
            <a:r>
              <a:rPr lang="de-DE" dirty="0"/>
              <a:t>            3 ( 3 + 1)</a:t>
            </a:r>
          </a:p>
          <a:p>
            <a:r>
              <a:rPr lang="de-DE" dirty="0"/>
              <a:t>S   =    ------------  =    6</a:t>
            </a:r>
          </a:p>
          <a:p>
            <a:r>
              <a:rPr lang="de-DE" dirty="0"/>
              <a:t>                  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310784" y="6064898"/>
            <a:ext cx="741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rgbClr val="FF0000"/>
                </a:solidFill>
              </a:rPr>
              <a:t>df</a:t>
            </a:r>
            <a:r>
              <a:rPr lang="de-DE" sz="2400" dirty="0">
                <a:solidFill>
                  <a:srgbClr val="FF0000"/>
                </a:solidFill>
              </a:rPr>
              <a:t> = s – t = 6 – 7 = -1 &lt; 0    (</a:t>
            </a:r>
            <a:r>
              <a:rPr lang="de-DE" sz="2400" dirty="0" err="1">
                <a:solidFill>
                  <a:srgbClr val="FF0000"/>
                </a:solidFill>
              </a:rPr>
              <a:t>means</a:t>
            </a:r>
            <a:r>
              <a:rPr lang="de-DE" sz="2400" dirty="0">
                <a:solidFill>
                  <a:srgbClr val="FF0000"/>
                </a:solidFill>
              </a:rPr>
              <a:t> … </a:t>
            </a:r>
            <a:r>
              <a:rPr lang="de-DE" sz="2400" dirty="0" err="1">
                <a:solidFill>
                  <a:srgbClr val="FF0000"/>
                </a:solidFill>
              </a:rPr>
              <a:t>is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i="1" dirty="0">
                <a:solidFill>
                  <a:srgbClr val="FF0000"/>
                </a:solidFill>
              </a:rPr>
              <a:t>not </a:t>
            </a:r>
            <a:r>
              <a:rPr lang="de-DE" sz="2400" i="1" dirty="0" err="1">
                <a:solidFill>
                  <a:srgbClr val="FF0000"/>
                </a:solidFill>
              </a:rPr>
              <a:t>identified</a:t>
            </a:r>
            <a:r>
              <a:rPr lang="de-DE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94515" y="5943599"/>
            <a:ext cx="3380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sz="1600" dirty="0">
                <a:latin typeface="Symbol" panose="05050102010706020507" pitchFamily="18" charset="2"/>
              </a:rPr>
              <a:t>f</a:t>
            </a:r>
            <a:r>
              <a:rPr lang="de-DE" altLang="de-DE" sz="1600" baseline="-25000" dirty="0">
                <a:latin typeface="Symbol" panose="05050102010706020507" pitchFamily="18" charset="2"/>
              </a:rPr>
              <a:t>11</a:t>
            </a:r>
            <a:r>
              <a:rPr lang="de-DE" sz="1600" dirty="0"/>
              <a:t>, </a:t>
            </a:r>
            <a:r>
              <a:rPr lang="de-DE" altLang="de-DE" sz="1600" dirty="0">
                <a:latin typeface="Symbol" panose="05050102010706020507" pitchFamily="18" charset="2"/>
              </a:rPr>
              <a:t>q</a:t>
            </a:r>
            <a:r>
              <a:rPr lang="de-DE" altLang="de-DE" sz="1600" baseline="-25000" dirty="0">
                <a:latin typeface="Symbol" panose="05050102010706020507" pitchFamily="18" charset="2"/>
              </a:rPr>
              <a:t>11</a:t>
            </a:r>
            <a:r>
              <a:rPr lang="de-DE" sz="1600" dirty="0"/>
              <a:t>, </a:t>
            </a:r>
            <a:r>
              <a:rPr lang="de-DE" altLang="de-DE" sz="1600" dirty="0">
                <a:latin typeface="Symbol" panose="05050102010706020507" pitchFamily="18" charset="2"/>
              </a:rPr>
              <a:t>q</a:t>
            </a:r>
            <a:r>
              <a:rPr lang="de-DE" altLang="de-DE" sz="1600" baseline="-25000" dirty="0">
                <a:latin typeface="Symbol" panose="05050102010706020507" pitchFamily="18" charset="2"/>
              </a:rPr>
              <a:t>22</a:t>
            </a:r>
            <a:r>
              <a:rPr lang="de-DE" altLang="de-DE" sz="1600" dirty="0">
                <a:latin typeface="Symbol" panose="05050102010706020507" pitchFamily="18" charset="2"/>
              </a:rPr>
              <a:t> </a:t>
            </a:r>
            <a:r>
              <a:rPr lang="de-DE" altLang="de-DE" sz="1600" dirty="0" err="1"/>
              <a:t>and</a:t>
            </a:r>
            <a:r>
              <a:rPr lang="de-DE" altLang="de-DE" sz="1600" dirty="0">
                <a:latin typeface="Symbol" panose="05050102010706020507" pitchFamily="18" charset="2"/>
              </a:rPr>
              <a:t> q</a:t>
            </a:r>
            <a:r>
              <a:rPr lang="de-DE" altLang="de-DE" sz="1600" baseline="-25000" dirty="0">
                <a:latin typeface="Symbol" panose="05050102010706020507" pitchFamily="18" charset="2"/>
              </a:rPr>
              <a:t>33</a:t>
            </a:r>
            <a:r>
              <a:rPr lang="de-DE" altLang="de-DE" sz="1600" dirty="0">
                <a:latin typeface="Symbol" panose="05050102010706020507" pitchFamily="18" charset="2"/>
              </a:rPr>
              <a:t> </a:t>
            </a:r>
            <a:r>
              <a:rPr lang="de-DE" sz="1600" dirty="0" err="1"/>
              <a:t>are</a:t>
            </a:r>
            <a:r>
              <a:rPr lang="de-DE" sz="1600" dirty="0"/>
              <a:t> </a:t>
            </a:r>
            <a:r>
              <a:rPr lang="de-DE" sz="1600" dirty="0" err="1"/>
              <a:t>part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covariance</a:t>
            </a:r>
            <a:r>
              <a:rPr lang="de-DE" sz="1600" dirty="0"/>
              <a:t> </a:t>
            </a:r>
            <a:r>
              <a:rPr lang="de-DE" sz="1600" dirty="0" err="1"/>
              <a:t>matrix</a:t>
            </a:r>
            <a:r>
              <a:rPr lang="de-DE" sz="1600" dirty="0"/>
              <a:t>  (will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introduced</a:t>
            </a:r>
            <a:r>
              <a:rPr lang="de-DE" sz="1600" dirty="0"/>
              <a:t> in </a:t>
            </a:r>
            <a:r>
              <a:rPr lang="de-DE" sz="1600" dirty="0" err="1"/>
              <a:t>another</a:t>
            </a:r>
            <a:r>
              <a:rPr lang="de-DE" sz="1600" dirty="0"/>
              <a:t> </a:t>
            </a:r>
            <a:r>
              <a:rPr lang="de-DE" sz="1600" dirty="0" err="1"/>
              <a:t>section</a:t>
            </a:r>
            <a:r>
              <a:rPr lang="de-DE" sz="1600" dirty="0"/>
              <a:t>).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566989" y="3255963"/>
            <a:ext cx="1008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497138" y="2593975"/>
            <a:ext cx="10779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4903081" y="2600434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  <a:cs typeface="Arial" panose="020B0604020202020204" pitchFamily="34" charset="0"/>
              </a:rPr>
              <a:t>f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2541589" y="38227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66989" y="3913188"/>
            <a:ext cx="1008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3714" y="384175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1763713" y="386556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3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flipH="1">
            <a:off x="3603626" y="3438526"/>
            <a:ext cx="879474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3906838" y="3770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31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2170114" y="40989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" name="Text Box 98"/>
          <p:cNvSpPr txBox="1">
            <a:spLocks noChangeArrowheads="1"/>
          </p:cNvSpPr>
          <p:nvPr/>
        </p:nvSpPr>
        <p:spPr bwMode="auto">
          <a:xfrm>
            <a:off x="2082801" y="37115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49403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" grpId="0"/>
      <p:bldP spid="28" grpId="0"/>
      <p:bldP spid="29" grpId="0"/>
      <p:bldP spid="7" grpId="0"/>
      <p:bldP spid="33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1916113"/>
            <a:ext cx="11351776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de-DE" sz="2400" b="1" dirty="0"/>
              <a:t>Variables </a:t>
            </a:r>
            <a:r>
              <a:rPr lang="de-DE" altLang="de-DE" sz="2400" b="1" dirty="0" err="1"/>
              <a:t>are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important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ingrediants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of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the</a:t>
            </a:r>
            <a:r>
              <a:rPr lang="de-DE" altLang="de-DE" sz="2400" b="1" dirty="0"/>
              <a:t> formal </a:t>
            </a:r>
            <a:r>
              <a:rPr lang="de-DE" altLang="de-DE" sz="2400" b="1" dirty="0" err="1"/>
              <a:t>foundation</a:t>
            </a:r>
            <a:r>
              <a:rPr lang="de-DE" altLang="de-DE" sz="2400" dirty="0"/>
              <a:t>   </a:t>
            </a:r>
          </a:p>
          <a:p>
            <a:pPr>
              <a:buFontTx/>
              <a:buNone/>
            </a:pPr>
            <a:endParaRPr lang="de-DE" altLang="de-DE" sz="2400" dirty="0"/>
          </a:p>
          <a:p>
            <a:pPr>
              <a:buFontTx/>
              <a:buNone/>
            </a:pPr>
            <a:r>
              <a:rPr lang="de-DE" altLang="de-DE" sz="2400" dirty="0"/>
              <a:t>                   •  </a:t>
            </a:r>
            <a:r>
              <a:rPr lang="de-DE" altLang="de-DE" sz="2400" dirty="0" err="1"/>
              <a:t>there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different </a:t>
            </a:r>
            <a:r>
              <a:rPr lang="de-DE" altLang="de-DE" sz="2400" dirty="0" err="1"/>
              <a:t>types</a:t>
            </a:r>
            <a:r>
              <a:rPr lang="de-DE" altLang="de-DE" sz="2400" dirty="0"/>
              <a:t> </a:t>
            </a:r>
          </a:p>
          <a:p>
            <a:pPr>
              <a:buFontTx/>
              <a:buNone/>
            </a:pPr>
            <a:r>
              <a:rPr lang="de-DE" altLang="de-DE" sz="2400" dirty="0"/>
              <a:t>                   •  </a:t>
            </a:r>
            <a:r>
              <a:rPr lang="de-DE" altLang="de-DE" sz="2400" dirty="0" err="1"/>
              <a:t>these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types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have</a:t>
            </a:r>
            <a:r>
              <a:rPr lang="de-DE" altLang="de-DE" sz="2400" dirty="0"/>
              <a:t> different </a:t>
            </a:r>
            <a:r>
              <a:rPr lang="de-DE" altLang="de-DE" sz="2400" dirty="0" err="1"/>
              <a:t>roles</a:t>
            </a:r>
            <a:endParaRPr lang="de-DE" altLang="de-DE" sz="2400" dirty="0"/>
          </a:p>
          <a:p>
            <a:pPr>
              <a:buFontTx/>
              <a:buNone/>
            </a:pPr>
            <a:r>
              <a:rPr lang="de-DE" altLang="de-DE" sz="2400" dirty="0"/>
              <a:t>                   •  </a:t>
            </a:r>
            <a:r>
              <a:rPr lang="de-DE" altLang="de-DE" sz="2400" dirty="0" err="1"/>
              <a:t>they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should</a:t>
            </a:r>
            <a:r>
              <a:rPr lang="de-DE" altLang="de-DE" sz="2400" dirty="0"/>
              <a:t> not </a:t>
            </a:r>
            <a:r>
              <a:rPr lang="de-DE" altLang="de-DE" sz="2400" dirty="0" err="1"/>
              <a:t>be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confused</a:t>
            </a:r>
            <a:r>
              <a:rPr lang="de-DE" altLang="de-DE" sz="2400" dirty="0"/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30238"/>
            <a:ext cx="82296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0.Introductory remarks</a:t>
            </a:r>
          </a:p>
        </p:txBody>
      </p:sp>
    </p:spTree>
    <p:extLst>
      <p:ext uri="{BB962C8B-B14F-4D97-AF65-F5344CB8AC3E}">
        <p14:creationId xmlns:p14="http://schemas.microsoft.com/office/powerpoint/2010/main" val="22377098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78641"/>
            <a:ext cx="8229600" cy="452596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three</a:t>
            </a:r>
            <a:r>
              <a:rPr lang="de-DE" altLang="de-DE" dirty="0"/>
              <a:t> </a:t>
            </a:r>
            <a:r>
              <a:rPr lang="de-DE" altLang="de-DE" dirty="0" err="1"/>
              <a:t>indicator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: </a:t>
            </a:r>
            <a:r>
              <a:rPr lang="de-DE" altLang="de-DE" dirty="0" err="1"/>
              <a:t>What</a:t>
            </a:r>
            <a:r>
              <a:rPr lang="de-DE" altLang="de-DE" dirty="0"/>
              <a:t> </a:t>
            </a:r>
            <a:r>
              <a:rPr lang="de-DE" altLang="de-DE" dirty="0" err="1"/>
              <a:t>to</a:t>
            </a:r>
            <a:r>
              <a:rPr lang="de-DE" altLang="de-DE" dirty="0"/>
              <a:t> do?</a:t>
            </a:r>
          </a:p>
          <a:p>
            <a:pPr marL="0" indent="0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274919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H="1" flipV="1">
            <a:off x="3603625" y="2587625"/>
            <a:ext cx="879475" cy="8389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3603626" y="3414713"/>
            <a:ext cx="879474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51776" y="31829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/>
              <a:t>Latent variable 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483100" y="3036889"/>
            <a:ext cx="1252538" cy="827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70114" y="27400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1754189" y="250666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54188" y="2554288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2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887788" y="2592388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3659188" y="31035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5" name="Text Box 97"/>
          <p:cNvSpPr txBox="1">
            <a:spLocks noChangeArrowheads="1"/>
          </p:cNvSpPr>
          <p:nvPr/>
        </p:nvSpPr>
        <p:spPr bwMode="auto">
          <a:xfrm>
            <a:off x="2063751" y="230505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26" name="Text Box 98"/>
          <p:cNvSpPr txBox="1">
            <a:spLocks noChangeArrowheads="1"/>
          </p:cNvSpPr>
          <p:nvPr/>
        </p:nvSpPr>
        <p:spPr bwMode="auto">
          <a:xfrm>
            <a:off x="2063751" y="29972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680718" y="2276476"/>
            <a:ext cx="482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six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</a:t>
            </a:r>
            <a:r>
              <a:rPr lang="el-GR" altLang="de-DE" dirty="0">
                <a:cs typeface="Arial" panose="020B0604020202020204" pitchFamily="34" charset="0"/>
              </a:rPr>
              <a:t>λ</a:t>
            </a:r>
            <a:r>
              <a:rPr lang="de-DE" altLang="de-DE" baseline="-25000" dirty="0">
                <a:cs typeface="Arial" panose="020B0604020202020204" pitchFamily="34" charset="0"/>
              </a:rPr>
              <a:t>11</a:t>
            </a:r>
            <a:r>
              <a:rPr lang="de-DE" dirty="0"/>
              <a:t>,</a:t>
            </a:r>
            <a:r>
              <a:rPr lang="el-GR" altLang="de-DE" dirty="0">
                <a:cs typeface="Arial" panose="020B0604020202020204" pitchFamily="34" charset="0"/>
              </a:rPr>
              <a:t> λ</a:t>
            </a:r>
            <a:r>
              <a:rPr lang="de-DE" altLang="de-DE" baseline="-25000" dirty="0">
                <a:cs typeface="Arial" panose="020B0604020202020204" pitchFamily="34" charset="0"/>
              </a:rPr>
              <a:t>21</a:t>
            </a:r>
            <a:r>
              <a:rPr lang="de-DE" dirty="0"/>
              <a:t>,</a:t>
            </a:r>
            <a:r>
              <a:rPr lang="el-GR" altLang="de-DE" dirty="0">
                <a:cs typeface="Arial" panose="020B0604020202020204" pitchFamily="34" charset="0"/>
              </a:rPr>
              <a:t> λ</a:t>
            </a:r>
            <a:r>
              <a:rPr lang="de-DE" altLang="de-DE" baseline="-25000" dirty="0">
                <a:cs typeface="Arial" panose="020B0604020202020204" pitchFamily="34" charset="0"/>
              </a:rPr>
              <a:t>31</a:t>
            </a:r>
            <a:r>
              <a:rPr lang="de-DE" altLang="de-DE" dirty="0">
                <a:latin typeface="Symbol" panose="05050102010706020507" pitchFamily="18" charset="2"/>
              </a:rPr>
              <a:t>, q</a:t>
            </a:r>
            <a:r>
              <a:rPr lang="de-DE" altLang="de-DE" baseline="-25000" dirty="0">
                <a:latin typeface="Symbol" panose="05050102010706020507" pitchFamily="18" charset="2"/>
              </a:rPr>
              <a:t>11</a:t>
            </a:r>
            <a:r>
              <a:rPr lang="de-DE" dirty="0"/>
              <a:t>,</a:t>
            </a:r>
            <a:r>
              <a:rPr lang="de-DE" altLang="de-DE" dirty="0">
                <a:latin typeface="Symbol" panose="05050102010706020507" pitchFamily="18" charset="2"/>
              </a:rPr>
              <a:t> q</a:t>
            </a:r>
            <a:r>
              <a:rPr lang="de-DE" altLang="de-DE" baseline="-25000" dirty="0">
                <a:latin typeface="Symbol" panose="05050102010706020507" pitchFamily="18" charset="2"/>
              </a:rPr>
              <a:t>22</a:t>
            </a:r>
            <a:r>
              <a:rPr lang="de-DE" dirty="0"/>
              <a:t> ,</a:t>
            </a:r>
            <a:r>
              <a:rPr lang="de-DE" altLang="de-DE" dirty="0">
                <a:latin typeface="Symbol" panose="05050102010706020507" pitchFamily="18" charset="2"/>
              </a:rPr>
              <a:t> q</a:t>
            </a:r>
            <a:r>
              <a:rPr lang="de-DE" altLang="de-DE" baseline="-25000" dirty="0">
                <a:latin typeface="Symbol" panose="05050102010706020507" pitchFamily="18" charset="2"/>
              </a:rPr>
              <a:t>33</a:t>
            </a:r>
            <a:r>
              <a:rPr lang="de-DE" dirty="0"/>
              <a:t>)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,</a:t>
            </a:r>
          </a:p>
          <a:p>
            <a:r>
              <a:rPr lang="de-DE" dirty="0"/>
              <a:t>t = 6. 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746033" y="4441371"/>
            <a:ext cx="29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3:</a:t>
            </a:r>
          </a:p>
          <a:p>
            <a:r>
              <a:rPr lang="de-DE" dirty="0"/>
              <a:t>            3 ( 3 + 1)</a:t>
            </a:r>
          </a:p>
          <a:p>
            <a:r>
              <a:rPr lang="de-DE" dirty="0"/>
              <a:t>S   =    ------------  =    6</a:t>
            </a:r>
          </a:p>
          <a:p>
            <a:r>
              <a:rPr lang="de-DE" dirty="0"/>
              <a:t>                  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310784" y="6064898"/>
            <a:ext cx="741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rgbClr val="FF0000"/>
                </a:solidFill>
              </a:rPr>
              <a:t>df</a:t>
            </a:r>
            <a:r>
              <a:rPr lang="de-DE" sz="2400" dirty="0">
                <a:solidFill>
                  <a:srgbClr val="FF0000"/>
                </a:solidFill>
              </a:rPr>
              <a:t> = s – t = 6 – 6 = 0    (</a:t>
            </a:r>
            <a:r>
              <a:rPr lang="de-DE" sz="2400" dirty="0" err="1">
                <a:solidFill>
                  <a:srgbClr val="FF0000"/>
                </a:solidFill>
              </a:rPr>
              <a:t>means</a:t>
            </a:r>
            <a:r>
              <a:rPr lang="de-DE" sz="2400" dirty="0">
                <a:solidFill>
                  <a:srgbClr val="FF0000"/>
                </a:solidFill>
              </a:rPr>
              <a:t> … </a:t>
            </a:r>
            <a:r>
              <a:rPr lang="de-DE" sz="2400" dirty="0" err="1">
                <a:solidFill>
                  <a:srgbClr val="FF0000"/>
                </a:solidFill>
              </a:rPr>
              <a:t>is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i="1" dirty="0">
                <a:solidFill>
                  <a:srgbClr val="FF0000"/>
                </a:solidFill>
              </a:rPr>
              <a:t>just </a:t>
            </a:r>
            <a:r>
              <a:rPr lang="de-DE" sz="2400" i="1" dirty="0" err="1">
                <a:solidFill>
                  <a:srgbClr val="FF0000"/>
                </a:solidFill>
              </a:rPr>
              <a:t>identified</a:t>
            </a:r>
            <a:r>
              <a:rPr lang="de-DE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566989" y="3255963"/>
            <a:ext cx="1008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497138" y="2593975"/>
            <a:ext cx="10779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4903080" y="2600434"/>
            <a:ext cx="8663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b="1" dirty="0">
                <a:solidFill>
                  <a:srgbClr val="00B05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F</a:t>
            </a:r>
            <a:r>
              <a:rPr lang="de-DE" altLang="de-DE" sz="1800" b="1" baseline="-25000" dirty="0">
                <a:solidFill>
                  <a:srgbClr val="00B050"/>
                </a:solidFill>
                <a:cs typeface="Arial" panose="020B0604020202020204" pitchFamily="34" charset="0"/>
              </a:rPr>
              <a:t>11</a:t>
            </a:r>
            <a:r>
              <a:rPr lang="de-DE" altLang="de-DE" sz="1800" b="1" dirty="0">
                <a:solidFill>
                  <a:srgbClr val="00B050"/>
                </a:solidFill>
                <a:cs typeface="Arial" panose="020B0604020202020204" pitchFamily="34" charset="0"/>
              </a:rPr>
              <a:t>= 1</a:t>
            </a:r>
            <a:endParaRPr lang="el-GR" altLang="de-DE" sz="1800" b="1" dirty="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2541589" y="38227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66989" y="3913188"/>
            <a:ext cx="1008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3714" y="384175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1763713" y="386556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3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flipH="1">
            <a:off x="3603626" y="3438526"/>
            <a:ext cx="879474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3906838" y="3770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31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2170114" y="40989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" name="Text Box 98"/>
          <p:cNvSpPr txBox="1">
            <a:spLocks noChangeArrowheads="1"/>
          </p:cNvSpPr>
          <p:nvPr/>
        </p:nvSpPr>
        <p:spPr bwMode="auto">
          <a:xfrm>
            <a:off x="2082801" y="37115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59446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" grpId="0"/>
      <p:bldP spid="28" grpId="0"/>
      <p:bldP spid="29" grpId="0"/>
      <p:bldP spid="4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678641"/>
            <a:ext cx="8229600" cy="4525962"/>
          </a:xfrm>
        </p:spPr>
        <p:txBody>
          <a:bodyPr/>
          <a:lstStyle/>
          <a:p>
            <a:pPr marL="0" indent="0">
              <a:spcBef>
                <a:spcPct val="50000"/>
              </a:spcBef>
              <a:buNone/>
            </a:pPr>
            <a:r>
              <a:rPr lang="de-DE" altLang="de-DE" dirty="0"/>
              <a:t>A </a:t>
            </a:r>
            <a:r>
              <a:rPr lang="de-DE" altLang="de-DE" dirty="0" err="1"/>
              <a:t>three</a:t>
            </a:r>
            <a:r>
              <a:rPr lang="de-DE" altLang="de-DE" dirty="0"/>
              <a:t> </a:t>
            </a:r>
            <a:r>
              <a:rPr lang="de-DE" altLang="de-DE" dirty="0" err="1"/>
              <a:t>indicator</a:t>
            </a:r>
            <a:r>
              <a:rPr lang="de-DE" altLang="de-DE" dirty="0"/>
              <a:t> </a:t>
            </a:r>
            <a:r>
              <a:rPr lang="de-DE" altLang="de-DE" dirty="0" err="1"/>
              <a:t>example</a:t>
            </a:r>
            <a:r>
              <a:rPr lang="de-DE" altLang="de-DE" dirty="0"/>
              <a:t>: </a:t>
            </a:r>
            <a:r>
              <a:rPr lang="de-DE" altLang="de-DE" i="1" dirty="0" err="1"/>
              <a:t>Better</a:t>
            </a:r>
            <a:r>
              <a:rPr lang="de-DE" altLang="de-DE" dirty="0"/>
              <a:t>!</a:t>
            </a:r>
          </a:p>
          <a:p>
            <a:pPr marL="0" indent="0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274919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 flipH="1" flipV="1">
            <a:off x="3603625" y="2587625"/>
            <a:ext cx="879475" cy="8389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 flipH="1">
            <a:off x="3603626" y="3414713"/>
            <a:ext cx="879474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451776" y="31829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/>
              <a:t>Latent variable 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14" name="Oval 6"/>
          <p:cNvSpPr>
            <a:spLocks noChangeArrowheads="1"/>
          </p:cNvSpPr>
          <p:nvPr/>
        </p:nvSpPr>
        <p:spPr bwMode="auto">
          <a:xfrm>
            <a:off x="4483100" y="3036889"/>
            <a:ext cx="1252538" cy="827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2170114" y="27400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17" name="Oval 12"/>
          <p:cNvSpPr>
            <a:spLocks noChangeArrowheads="1"/>
          </p:cNvSpPr>
          <p:nvPr/>
        </p:nvSpPr>
        <p:spPr bwMode="auto">
          <a:xfrm>
            <a:off x="1754189" y="250666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8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1754188" y="2535238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2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2" name="Text Box 39"/>
          <p:cNvSpPr txBox="1">
            <a:spLocks noChangeArrowheads="1"/>
          </p:cNvSpPr>
          <p:nvPr/>
        </p:nvSpPr>
        <p:spPr bwMode="auto">
          <a:xfrm>
            <a:off x="3887787" y="2592388"/>
            <a:ext cx="9413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b="1" dirty="0">
                <a:solidFill>
                  <a:srgbClr val="00B05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l</a:t>
            </a:r>
            <a:r>
              <a:rPr lang="de-DE" altLang="de-DE" sz="1800" b="1" baseline="-25000" dirty="0">
                <a:solidFill>
                  <a:srgbClr val="00B050"/>
                </a:solidFill>
                <a:cs typeface="Arial" panose="020B0604020202020204" pitchFamily="34" charset="0"/>
              </a:rPr>
              <a:t>11 </a:t>
            </a:r>
            <a:r>
              <a:rPr lang="de-DE" altLang="de-DE" sz="1800" b="1" dirty="0">
                <a:solidFill>
                  <a:srgbClr val="00B050"/>
                </a:solidFill>
                <a:cs typeface="Arial" panose="020B0604020202020204" pitchFamily="34" charset="0"/>
              </a:rPr>
              <a:t>= 1</a:t>
            </a:r>
            <a:endParaRPr lang="el-GR" altLang="de-DE" sz="1800" b="1" dirty="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3" name="Text Box 40"/>
          <p:cNvSpPr txBox="1">
            <a:spLocks noChangeArrowheads="1"/>
          </p:cNvSpPr>
          <p:nvPr/>
        </p:nvSpPr>
        <p:spPr bwMode="auto">
          <a:xfrm>
            <a:off x="3659188" y="31035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5" name="Text Box 97"/>
          <p:cNvSpPr txBox="1">
            <a:spLocks noChangeArrowheads="1"/>
          </p:cNvSpPr>
          <p:nvPr/>
        </p:nvSpPr>
        <p:spPr bwMode="auto">
          <a:xfrm>
            <a:off x="2063751" y="23145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26" name="Text Box 98"/>
          <p:cNvSpPr txBox="1">
            <a:spLocks noChangeArrowheads="1"/>
          </p:cNvSpPr>
          <p:nvPr/>
        </p:nvSpPr>
        <p:spPr bwMode="auto">
          <a:xfrm>
            <a:off x="2063751" y="29972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680718" y="2276476"/>
            <a:ext cx="4825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includes</a:t>
            </a:r>
            <a:r>
              <a:rPr lang="de-DE" dirty="0"/>
              <a:t> </a:t>
            </a:r>
            <a:r>
              <a:rPr lang="de-DE" dirty="0" err="1"/>
              <a:t>five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 (</a:t>
            </a:r>
            <a:r>
              <a:rPr lang="el-GR" altLang="de-DE" dirty="0">
                <a:cs typeface="Arial" panose="020B0604020202020204" pitchFamily="34" charset="0"/>
              </a:rPr>
              <a:t>λ</a:t>
            </a:r>
            <a:r>
              <a:rPr lang="de-DE" altLang="de-DE" baseline="-25000" dirty="0">
                <a:cs typeface="Arial" panose="020B0604020202020204" pitchFamily="34" charset="0"/>
              </a:rPr>
              <a:t>21</a:t>
            </a:r>
            <a:r>
              <a:rPr lang="de-DE" dirty="0"/>
              <a:t>,</a:t>
            </a:r>
            <a:r>
              <a:rPr lang="el-GR" altLang="de-DE" dirty="0">
                <a:cs typeface="Arial" panose="020B0604020202020204" pitchFamily="34" charset="0"/>
              </a:rPr>
              <a:t> λ</a:t>
            </a:r>
            <a:r>
              <a:rPr lang="de-DE" altLang="de-DE" baseline="-25000" dirty="0">
                <a:cs typeface="Arial" panose="020B0604020202020204" pitchFamily="34" charset="0"/>
              </a:rPr>
              <a:t>31</a:t>
            </a:r>
            <a:r>
              <a:rPr lang="de-DE" altLang="de-DE" dirty="0">
                <a:latin typeface="Symbol" panose="05050102010706020507" pitchFamily="18" charset="2"/>
              </a:rPr>
              <a:t>, q</a:t>
            </a:r>
            <a:r>
              <a:rPr lang="de-DE" altLang="de-DE" baseline="-25000" dirty="0">
                <a:latin typeface="Symbol" panose="05050102010706020507" pitchFamily="18" charset="2"/>
              </a:rPr>
              <a:t>11</a:t>
            </a:r>
            <a:r>
              <a:rPr lang="de-DE" dirty="0"/>
              <a:t>,</a:t>
            </a:r>
            <a:r>
              <a:rPr lang="de-DE" altLang="de-DE" dirty="0">
                <a:latin typeface="Symbol" panose="05050102010706020507" pitchFamily="18" charset="2"/>
              </a:rPr>
              <a:t> q</a:t>
            </a:r>
            <a:r>
              <a:rPr lang="de-DE" altLang="de-DE" baseline="-25000" dirty="0">
                <a:latin typeface="Symbol" panose="05050102010706020507" pitchFamily="18" charset="2"/>
              </a:rPr>
              <a:t>22</a:t>
            </a:r>
            <a:r>
              <a:rPr lang="de-DE" dirty="0"/>
              <a:t> ,</a:t>
            </a:r>
            <a:r>
              <a:rPr lang="de-DE" altLang="de-DE" dirty="0">
                <a:latin typeface="Symbol" panose="05050102010706020507" pitchFamily="18" charset="2"/>
              </a:rPr>
              <a:t> q</a:t>
            </a:r>
            <a:r>
              <a:rPr lang="de-DE" altLang="de-DE" baseline="-25000" dirty="0">
                <a:latin typeface="Symbol" panose="05050102010706020507" pitchFamily="18" charset="2"/>
              </a:rPr>
              <a:t>33</a:t>
            </a:r>
            <a:r>
              <a:rPr lang="de-DE" dirty="0"/>
              <a:t>)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estimated</a:t>
            </a:r>
            <a:r>
              <a:rPr lang="de-DE" dirty="0"/>
              <a:t>,</a:t>
            </a:r>
          </a:p>
          <a:p>
            <a:r>
              <a:rPr lang="de-DE" dirty="0"/>
              <a:t>t = 5. 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6746033" y="4441371"/>
            <a:ext cx="2976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 = 3:</a:t>
            </a:r>
          </a:p>
          <a:p>
            <a:r>
              <a:rPr lang="de-DE" dirty="0"/>
              <a:t>            3 ( 3 + 1)</a:t>
            </a:r>
          </a:p>
          <a:p>
            <a:r>
              <a:rPr lang="de-DE" dirty="0"/>
              <a:t>S   =    ------------  =    6</a:t>
            </a:r>
          </a:p>
          <a:p>
            <a:r>
              <a:rPr lang="de-DE" dirty="0"/>
              <a:t>                  2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4310784" y="6064898"/>
            <a:ext cx="7417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rgbClr val="FF0000"/>
                </a:solidFill>
              </a:rPr>
              <a:t>df</a:t>
            </a:r>
            <a:r>
              <a:rPr lang="de-DE" sz="2400" dirty="0">
                <a:solidFill>
                  <a:srgbClr val="FF0000"/>
                </a:solidFill>
              </a:rPr>
              <a:t> = s – t = 6 – 5 = 1    (</a:t>
            </a:r>
            <a:r>
              <a:rPr lang="de-DE" sz="2400" dirty="0" err="1">
                <a:solidFill>
                  <a:srgbClr val="FF0000"/>
                </a:solidFill>
              </a:rPr>
              <a:t>means</a:t>
            </a:r>
            <a:r>
              <a:rPr lang="de-DE" sz="2400" dirty="0">
                <a:solidFill>
                  <a:srgbClr val="FF0000"/>
                </a:solidFill>
              </a:rPr>
              <a:t> … </a:t>
            </a:r>
            <a:r>
              <a:rPr lang="de-DE" sz="2400" dirty="0" err="1">
                <a:solidFill>
                  <a:srgbClr val="FF0000"/>
                </a:solidFill>
              </a:rPr>
              <a:t>is</a:t>
            </a:r>
            <a:r>
              <a:rPr lang="de-DE" sz="2400" dirty="0">
                <a:solidFill>
                  <a:srgbClr val="FF0000"/>
                </a:solidFill>
              </a:rPr>
              <a:t> </a:t>
            </a:r>
            <a:r>
              <a:rPr lang="de-DE" sz="2400" i="1" dirty="0" err="1">
                <a:solidFill>
                  <a:srgbClr val="FF0000"/>
                </a:solidFill>
              </a:rPr>
              <a:t>identified</a:t>
            </a:r>
            <a:r>
              <a:rPr lang="de-DE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2" name="Text Box 11"/>
          <p:cNvSpPr txBox="1">
            <a:spLocks noChangeArrowheads="1"/>
          </p:cNvSpPr>
          <p:nvPr/>
        </p:nvSpPr>
        <p:spPr bwMode="auto">
          <a:xfrm>
            <a:off x="2566989" y="3255963"/>
            <a:ext cx="1008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2497138" y="2593975"/>
            <a:ext cx="10779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33" name="Text Box 39"/>
          <p:cNvSpPr txBox="1">
            <a:spLocks noChangeArrowheads="1"/>
          </p:cNvSpPr>
          <p:nvPr/>
        </p:nvSpPr>
        <p:spPr bwMode="auto">
          <a:xfrm>
            <a:off x="4903080" y="2600434"/>
            <a:ext cx="8663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b="1" dirty="0">
                <a:solidFill>
                  <a:srgbClr val="00B05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F</a:t>
            </a:r>
            <a:r>
              <a:rPr lang="de-DE" altLang="de-DE" sz="1800" b="1" baseline="-25000" dirty="0">
                <a:solidFill>
                  <a:srgbClr val="00B050"/>
                </a:solidFill>
                <a:cs typeface="Arial" panose="020B0604020202020204" pitchFamily="34" charset="0"/>
              </a:rPr>
              <a:t>11</a:t>
            </a:r>
            <a:r>
              <a:rPr lang="de-DE" altLang="de-DE" sz="1800" b="1" dirty="0">
                <a:solidFill>
                  <a:srgbClr val="00B050"/>
                </a:solidFill>
                <a:cs typeface="Arial" panose="020B0604020202020204" pitchFamily="34" charset="0"/>
              </a:rPr>
              <a:t>= 1</a:t>
            </a:r>
            <a:endParaRPr lang="el-GR" altLang="de-DE" sz="1800" b="1" dirty="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2541589" y="38227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2566989" y="3913188"/>
            <a:ext cx="10080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40" name="Oval 13"/>
          <p:cNvSpPr>
            <a:spLocks noChangeArrowheads="1"/>
          </p:cNvSpPr>
          <p:nvPr/>
        </p:nvSpPr>
        <p:spPr bwMode="auto">
          <a:xfrm>
            <a:off x="1763714" y="384175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1763713" y="386556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3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 flipH="1">
            <a:off x="3603626" y="3438526"/>
            <a:ext cx="879474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3906838" y="3770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31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44" name="Line 15"/>
          <p:cNvSpPr>
            <a:spLocks noChangeShapeType="1"/>
          </p:cNvSpPr>
          <p:nvPr/>
        </p:nvSpPr>
        <p:spPr bwMode="auto">
          <a:xfrm>
            <a:off x="2170114" y="40989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45" name="Text Box 98"/>
          <p:cNvSpPr txBox="1">
            <a:spLocks noChangeArrowheads="1"/>
          </p:cNvSpPr>
          <p:nvPr/>
        </p:nvSpPr>
        <p:spPr bwMode="auto">
          <a:xfrm>
            <a:off x="2082801" y="37115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44050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" grpId="0"/>
      <p:bldP spid="28" grpId="0"/>
      <p:bldP spid="29" grpId="0"/>
      <p:bldP spid="45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43832"/>
            <a:ext cx="8407706" cy="1143001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/>
            <a:r>
              <a:rPr lang="de-DE" altLang="de-DE" sz="3200" b="1" dirty="0"/>
              <a:t>&gt; </a:t>
            </a:r>
            <a:r>
              <a:rPr lang="de-DE" altLang="de-DE" sz="3200" b="1" dirty="0" err="1"/>
              <a:t>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this</a:t>
            </a:r>
            <a:r>
              <a:rPr lang="de-DE" altLang="de-DE" sz="3200" b="1" dirty="0"/>
              <a:t> simple </a:t>
            </a:r>
            <a:r>
              <a:rPr lang="de-DE" altLang="de-DE" sz="3200" b="1" dirty="0" err="1"/>
              <a:t>structural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equation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model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identified</a:t>
            </a:r>
            <a:r>
              <a:rPr lang="de-DE" altLang="de-DE" sz="3200" b="1" dirty="0"/>
              <a:t>?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>
                <a:solidFill>
                  <a:srgbClr val="FF0000"/>
                </a:solidFill>
              </a:rPr>
              <a:t>Conscientiousness</a:t>
            </a:r>
            <a:r>
              <a:rPr lang="de-DE" altLang="de-DE" sz="1400" dirty="0">
                <a:solidFill>
                  <a:srgbClr val="FF0000"/>
                </a:solidFill>
              </a:rPr>
              <a:t> 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(</a:t>
            </a:r>
            <a:r>
              <a:rPr lang="el-GR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NEO-PI-R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5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019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solidFill>
                  <a:srgbClr val="FF0000"/>
                </a:solidFill>
              </a:rPr>
              <a:t>Professional </a:t>
            </a:r>
            <a:r>
              <a:rPr lang="de-DE" altLang="de-DE" sz="1400" dirty="0" err="1">
                <a:solidFill>
                  <a:srgbClr val="FF0000"/>
                </a:solidFill>
              </a:rPr>
              <a:t>success</a:t>
            </a:r>
            <a:r>
              <a:rPr lang="de-DE" altLang="de-DE" sz="1400" dirty="0">
                <a:solidFill>
                  <a:srgbClr val="FF0000"/>
                </a:solidFill>
              </a:rPr>
              <a:t> (η</a:t>
            </a:r>
            <a:r>
              <a:rPr lang="de-DE" altLang="de-DE" sz="14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</a:t>
            </a:r>
            <a:r>
              <a:rPr lang="de-DE" altLang="de-DE" sz="1400" dirty="0">
                <a:solidFill>
                  <a:srgbClr val="FF0000"/>
                </a:solidFill>
                <a:cs typeface="Arial" panose="020B0604020202020204" pitchFamily="34" charset="0"/>
              </a:rPr>
              <a:t>)</a:t>
            </a:r>
            <a:endParaRPr lang="el-GR" altLang="de-DE" sz="14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697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52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8756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2" name="Text Box 96"/>
          <p:cNvSpPr txBox="1">
            <a:spLocks noChangeArrowheads="1"/>
          </p:cNvSpPr>
          <p:nvPr/>
        </p:nvSpPr>
        <p:spPr bwMode="auto">
          <a:xfrm>
            <a:off x="7432675" y="2205038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8763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60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40710958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42888"/>
            <a:ext cx="8407706" cy="1143001"/>
          </a:xfrm>
        </p:spPr>
        <p:txBody>
          <a:bodyPr>
            <a:normAutofit fontScale="90000"/>
          </a:bodyPr>
          <a:lstStyle/>
          <a:p>
            <a:r>
              <a:rPr lang="de-DE" altLang="de-DE" dirty="0"/>
              <a:t>&gt; </a:t>
            </a:r>
            <a:r>
              <a:rPr lang="de-DE" altLang="de-DE" dirty="0" err="1"/>
              <a:t>Complex</a:t>
            </a:r>
            <a:r>
              <a:rPr lang="de-DE" altLang="de-DE" dirty="0"/>
              <a:t> </a:t>
            </a:r>
            <a:r>
              <a:rPr lang="de-DE" altLang="de-DE" dirty="0" err="1"/>
              <a:t>structural</a:t>
            </a:r>
            <a:r>
              <a:rPr lang="de-DE" altLang="de-DE" dirty="0"/>
              <a:t> </a:t>
            </a:r>
            <a:r>
              <a:rPr lang="de-DE" altLang="de-DE" dirty="0" err="1"/>
              <a:t>equation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 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400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3792539" y="2373313"/>
            <a:ext cx="839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>
                <a:cs typeface="Arial" panose="020B0604020202020204" pitchFamily="34" charset="0"/>
              </a:rPr>
              <a:t>=1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  <p:sp>
        <p:nvSpPr>
          <p:cNvPr id="99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2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 Box 96"/>
          <p:cNvSpPr txBox="1">
            <a:spLocks noChangeArrowheads="1"/>
          </p:cNvSpPr>
          <p:nvPr/>
        </p:nvSpPr>
        <p:spPr bwMode="auto">
          <a:xfrm>
            <a:off x="7216776" y="2205038"/>
            <a:ext cx="823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08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9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31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1" name="Text Box 97"/>
          <p:cNvSpPr txBox="1">
            <a:spLocks noChangeArrowheads="1"/>
          </p:cNvSpPr>
          <p:nvPr/>
        </p:nvSpPr>
        <p:spPr bwMode="auto">
          <a:xfrm>
            <a:off x="2063751" y="21336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112" name="Text Box 98"/>
          <p:cNvSpPr txBox="1">
            <a:spLocks noChangeArrowheads="1"/>
          </p:cNvSpPr>
          <p:nvPr/>
        </p:nvSpPr>
        <p:spPr bwMode="auto">
          <a:xfrm>
            <a:off x="2063751" y="29972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115" name="Text Box 101"/>
          <p:cNvSpPr txBox="1">
            <a:spLocks noChangeArrowheads="1"/>
          </p:cNvSpPr>
          <p:nvPr/>
        </p:nvSpPr>
        <p:spPr bwMode="auto">
          <a:xfrm>
            <a:off x="9769476" y="191611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>
                <a:solidFill>
                  <a:srgbClr val="FF0000"/>
                </a:solidFill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116" name="Text Box 102"/>
          <p:cNvSpPr txBox="1">
            <a:spLocks noChangeArrowheads="1"/>
          </p:cNvSpPr>
          <p:nvPr/>
        </p:nvSpPr>
        <p:spPr bwMode="auto">
          <a:xfrm>
            <a:off x="9767889" y="27082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117" name="Text Box 103"/>
          <p:cNvSpPr txBox="1">
            <a:spLocks noChangeArrowheads="1"/>
          </p:cNvSpPr>
          <p:nvPr/>
        </p:nvSpPr>
        <p:spPr bwMode="auto">
          <a:xfrm>
            <a:off x="9769476" y="335756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33</a:t>
            </a:r>
          </a:p>
        </p:txBody>
      </p:sp>
      <p:sp>
        <p:nvSpPr>
          <p:cNvPr id="119" name="Text Box 108"/>
          <p:cNvSpPr txBox="1">
            <a:spLocks noChangeArrowheads="1"/>
          </p:cNvSpPr>
          <p:nvPr/>
        </p:nvSpPr>
        <p:spPr bwMode="auto">
          <a:xfrm>
            <a:off x="6456364" y="20605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121" name="Text Box 105"/>
          <p:cNvSpPr txBox="1">
            <a:spLocks noChangeArrowheads="1"/>
          </p:cNvSpPr>
          <p:nvPr/>
        </p:nvSpPr>
        <p:spPr bwMode="auto">
          <a:xfrm>
            <a:off x="4800601" y="2276476"/>
            <a:ext cx="769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F</a:t>
            </a:r>
            <a:r>
              <a:rPr lang="de-DE" altLang="de-DE" sz="1800" baseline="-25000" dirty="0">
                <a:latin typeface="Symbol" panose="05050102010706020507" pitchFamily="18" charset="2"/>
              </a:rPr>
              <a:t>11</a:t>
            </a:r>
            <a:r>
              <a:rPr lang="de-DE" altLang="de-DE" sz="1800" dirty="0">
                <a:latin typeface="Symbol" panose="05050102010706020507" pitchFamily="18" charset="2"/>
              </a:rPr>
              <a:t>=1</a:t>
            </a:r>
          </a:p>
        </p:txBody>
      </p:sp>
      <p:sp>
        <p:nvSpPr>
          <p:cNvPr id="124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125" name="Rectangle 2"/>
          <p:cNvSpPr txBox="1">
            <a:spLocks noChangeArrowheads="1"/>
          </p:cNvSpPr>
          <p:nvPr/>
        </p:nvSpPr>
        <p:spPr>
          <a:xfrm>
            <a:off x="1981200" y="43832"/>
            <a:ext cx="8407706" cy="1143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200" b="1" dirty="0"/>
              <a:t>&gt; </a:t>
            </a:r>
            <a:r>
              <a:rPr lang="de-DE" altLang="de-DE" sz="3200" b="1" dirty="0" err="1"/>
              <a:t>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this</a:t>
            </a:r>
            <a:r>
              <a:rPr lang="de-DE" altLang="de-DE" sz="3200" b="1" dirty="0"/>
              <a:t> simple </a:t>
            </a:r>
            <a:r>
              <a:rPr lang="de-DE" altLang="de-DE" sz="3200" b="1" dirty="0" err="1"/>
              <a:t>structural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equation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model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identified</a:t>
            </a:r>
            <a:r>
              <a:rPr lang="de-DE" altLang="de-DE" sz="3200" b="1" dirty="0"/>
              <a:t>?</a:t>
            </a:r>
          </a:p>
        </p:txBody>
      </p:sp>
      <p:sp>
        <p:nvSpPr>
          <p:cNvPr id="126" name="Text Box 33"/>
          <p:cNvSpPr txBox="1">
            <a:spLocks noChangeArrowheads="1"/>
          </p:cNvSpPr>
          <p:nvPr/>
        </p:nvSpPr>
        <p:spPr bwMode="auto">
          <a:xfrm>
            <a:off x="4725988" y="9175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127" name="Rectangle 4"/>
          <p:cNvSpPr>
            <a:spLocks noChangeArrowheads="1"/>
          </p:cNvSpPr>
          <p:nvPr/>
        </p:nvSpPr>
        <p:spPr bwMode="auto">
          <a:xfrm>
            <a:off x="4503738" y="774700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</p:spTree>
    <p:extLst>
      <p:ext uri="{BB962C8B-B14F-4D97-AF65-F5344CB8AC3E}">
        <p14:creationId xmlns:p14="http://schemas.microsoft.com/office/powerpoint/2010/main" val="18789501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95288" y="1928813"/>
            <a:ext cx="8229600" cy="284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altLang="de-DE" sz="2400" dirty="0" err="1"/>
              <a:t>Number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parameter</a:t>
            </a:r>
            <a:r>
              <a:rPr lang="de-DE" altLang="de-DE" sz="2400" dirty="0"/>
              <a:t> (</a:t>
            </a:r>
            <a:r>
              <a:rPr lang="de-DE" altLang="de-DE" sz="2400" dirty="0" err="1"/>
              <a:t>according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counting</a:t>
            </a:r>
            <a:r>
              <a:rPr lang="de-DE" altLang="de-DE" sz="2400" dirty="0"/>
              <a:t>):   10</a:t>
            </a:r>
          </a:p>
          <a:p>
            <a:r>
              <a:rPr lang="de-DE" altLang="de-DE" sz="2400" dirty="0" err="1"/>
              <a:t>Number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items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information</a:t>
            </a:r>
            <a:r>
              <a:rPr lang="de-DE" altLang="de-DE" sz="2400" dirty="0"/>
              <a:t>: 5 x (5+1) / 2 = 15</a:t>
            </a:r>
          </a:p>
          <a:p>
            <a:endParaRPr lang="de-DE" altLang="de-DE" sz="2400" dirty="0"/>
          </a:p>
          <a:p>
            <a:r>
              <a:rPr lang="de-DE" altLang="de-DE" sz="2400" dirty="0"/>
              <a:t>                                                                                   </a:t>
            </a:r>
            <a:r>
              <a:rPr lang="de-DE" altLang="de-DE" sz="2400" dirty="0" err="1"/>
              <a:t>df</a:t>
            </a:r>
            <a:r>
              <a:rPr lang="de-DE" altLang="de-DE" sz="2400" dirty="0"/>
              <a:t> = 5</a:t>
            </a:r>
          </a:p>
          <a:p>
            <a:pPr marL="0" indent="0">
              <a:buNone/>
            </a:pPr>
            <a:endParaRPr lang="de-DE" altLang="de-DE" sz="24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981200" y="43832"/>
            <a:ext cx="8407706" cy="1143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200" b="1" dirty="0"/>
              <a:t>&gt; </a:t>
            </a:r>
            <a:r>
              <a:rPr lang="de-DE" altLang="de-DE" sz="3200" b="1" dirty="0" err="1"/>
              <a:t>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this</a:t>
            </a:r>
            <a:r>
              <a:rPr lang="de-DE" altLang="de-DE" sz="3200" b="1" dirty="0"/>
              <a:t> simple </a:t>
            </a:r>
            <a:r>
              <a:rPr lang="de-DE" altLang="de-DE" sz="3200" b="1" dirty="0" err="1"/>
              <a:t>structural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equation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model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identified</a:t>
            </a:r>
            <a:r>
              <a:rPr lang="de-DE" altLang="de-DE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570959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2"/>
          <p:cNvSpPr txBox="1">
            <a:spLocks noChangeArrowheads="1"/>
          </p:cNvSpPr>
          <p:nvPr/>
        </p:nvSpPr>
        <p:spPr>
          <a:xfrm>
            <a:off x="1981200" y="43832"/>
            <a:ext cx="8407706" cy="1143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200" b="1" dirty="0"/>
              <a:t>&gt; </a:t>
            </a:r>
            <a:r>
              <a:rPr lang="de-DE" altLang="de-DE" sz="3200" b="1" dirty="0" err="1"/>
              <a:t>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this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complex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structural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equation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model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identified</a:t>
            </a:r>
            <a:r>
              <a:rPr lang="de-DE" altLang="de-DE" sz="3200" b="1" dirty="0"/>
              <a:t>?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 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δ</a:t>
            </a:r>
            <a:r>
              <a:rPr lang="de-DE" altLang="de-DE" sz="1800" baseline="-25000" dirty="0">
                <a:cs typeface="Arial" panose="020B0604020202020204" pitchFamily="34" charset="0"/>
              </a:rPr>
              <a:t>2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400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3887788" y="23733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8712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cs typeface="Arial" panose="020B0604020202020204" pitchFamily="34" charset="0"/>
            </a:endParaRPr>
          </a:p>
        </p:txBody>
      </p:sp>
      <p:sp>
        <p:nvSpPr>
          <p:cNvPr id="28713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4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67807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9442450" y="4521201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32313"/>
            <a:ext cx="1062038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508500"/>
            <a:ext cx="1152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1" name="Text Box 61"/>
          <p:cNvSpPr txBox="1">
            <a:spLocks noChangeArrowheads="1"/>
          </p:cNvSpPr>
          <p:nvPr/>
        </p:nvSpPr>
        <p:spPr bwMode="auto">
          <a:xfrm>
            <a:off x="7383463" y="4430713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2" name="Text Box 62"/>
          <p:cNvSpPr txBox="1">
            <a:spLocks noChangeArrowheads="1"/>
          </p:cNvSpPr>
          <p:nvPr/>
        </p:nvSpPr>
        <p:spPr bwMode="auto">
          <a:xfrm>
            <a:off x="5664200" y="44307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5" name="Line 65"/>
          <p:cNvSpPr>
            <a:spLocks noChangeShapeType="1"/>
          </p:cNvSpPr>
          <p:nvPr/>
        </p:nvSpPr>
        <p:spPr bwMode="auto">
          <a:xfrm>
            <a:off x="5735638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8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39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γ</a:t>
            </a:r>
            <a:r>
              <a:rPr lang="de-DE" altLang="de-DE" sz="1800" baseline="-25000">
                <a:cs typeface="Arial" panose="020B0604020202020204" pitchFamily="34" charset="0"/>
              </a:rPr>
              <a:t>12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40" name="Line 70"/>
          <p:cNvSpPr>
            <a:spLocks noChangeShapeType="1"/>
          </p:cNvSpPr>
          <p:nvPr/>
        </p:nvSpPr>
        <p:spPr bwMode="auto">
          <a:xfrm>
            <a:off x="6743700" y="3429001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1" name="Text Box 71"/>
          <p:cNvSpPr txBox="1">
            <a:spLocks noChangeArrowheads="1"/>
          </p:cNvSpPr>
          <p:nvPr/>
        </p:nvSpPr>
        <p:spPr bwMode="auto">
          <a:xfrm>
            <a:off x="6743700" y="37830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β</a:t>
            </a:r>
            <a:r>
              <a:rPr lang="de-DE" altLang="de-DE" sz="1800" baseline="-25000">
                <a:cs typeface="Arial" panose="020B0604020202020204" pitchFamily="34" charset="0"/>
              </a:rPr>
              <a:t>21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3" name="Freeform 73"/>
          <p:cNvSpPr>
            <a:spLocks/>
          </p:cNvSpPr>
          <p:nvPr/>
        </p:nvSpPr>
        <p:spPr bwMode="auto">
          <a:xfrm>
            <a:off x="4583114" y="3429001"/>
            <a:ext cx="288925" cy="1008063"/>
          </a:xfrm>
          <a:custGeom>
            <a:avLst/>
            <a:gdLst>
              <a:gd name="T0" fmla="*/ 549195103 w 152"/>
              <a:gd name="T1" fmla="*/ 0 h 544"/>
              <a:gd name="T2" fmla="*/ 220400354 w 152"/>
              <a:gd name="T3" fmla="*/ 467000009 h 544"/>
              <a:gd name="T4" fmla="*/ 54196247 w 152"/>
              <a:gd name="T5" fmla="*/ 1091954596 h 544"/>
              <a:gd name="T6" fmla="*/ 549195103 w 152"/>
              <a:gd name="T7" fmla="*/ 186799818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44"/>
              <a:gd name="T14" fmla="*/ 152 w 1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44">
                <a:moveTo>
                  <a:pt x="152" y="0"/>
                </a:moveTo>
                <a:cubicBezTo>
                  <a:pt x="118" y="41"/>
                  <a:pt x="84" y="83"/>
                  <a:pt x="61" y="136"/>
                </a:cubicBezTo>
                <a:cubicBezTo>
                  <a:pt x="38" y="189"/>
                  <a:pt x="0" y="250"/>
                  <a:pt x="15" y="318"/>
                </a:cubicBezTo>
                <a:cubicBezTo>
                  <a:pt x="30" y="386"/>
                  <a:pt x="129" y="506"/>
                  <a:pt x="152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18075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5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42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5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2" name="Text Box 96"/>
          <p:cNvSpPr txBox="1">
            <a:spLocks noChangeArrowheads="1"/>
          </p:cNvSpPr>
          <p:nvPr/>
        </p:nvSpPr>
        <p:spPr bwMode="auto">
          <a:xfrm>
            <a:off x="7432675" y="2205038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11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63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λ</a:t>
            </a:r>
            <a:r>
              <a:rPr lang="de-DE" altLang="de-DE" sz="1800" baseline="-25000">
                <a:cs typeface="Arial" panose="020B0604020202020204" pitchFamily="34" charset="0"/>
              </a:rPr>
              <a:t>31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5608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2"/>
          <p:cNvSpPr txBox="1">
            <a:spLocks noChangeArrowheads="1"/>
          </p:cNvSpPr>
          <p:nvPr/>
        </p:nvSpPr>
        <p:spPr>
          <a:xfrm>
            <a:off x="1981200" y="43832"/>
            <a:ext cx="8407706" cy="1143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200" b="1" dirty="0"/>
              <a:t>&gt; </a:t>
            </a:r>
            <a:r>
              <a:rPr lang="de-DE" altLang="de-DE" sz="3200" b="1" dirty="0" err="1"/>
              <a:t>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this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complex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structural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equation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model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identified</a:t>
            </a:r>
            <a:r>
              <a:rPr lang="de-DE" altLang="de-DE" sz="3200" b="1" dirty="0"/>
              <a:t>?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 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400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67807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9442450" y="4521201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32313"/>
            <a:ext cx="1062038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508500"/>
            <a:ext cx="1152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5" name="Line 65"/>
          <p:cNvSpPr>
            <a:spLocks noChangeShapeType="1"/>
          </p:cNvSpPr>
          <p:nvPr/>
        </p:nvSpPr>
        <p:spPr bwMode="auto">
          <a:xfrm>
            <a:off x="5735638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0" name="Line 70"/>
          <p:cNvSpPr>
            <a:spLocks noChangeShapeType="1"/>
          </p:cNvSpPr>
          <p:nvPr/>
        </p:nvSpPr>
        <p:spPr bwMode="auto">
          <a:xfrm>
            <a:off x="6743700" y="3429001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3" name="Freeform 73"/>
          <p:cNvSpPr>
            <a:spLocks/>
          </p:cNvSpPr>
          <p:nvPr/>
        </p:nvSpPr>
        <p:spPr bwMode="auto">
          <a:xfrm>
            <a:off x="4583114" y="3429001"/>
            <a:ext cx="288925" cy="1008063"/>
          </a:xfrm>
          <a:custGeom>
            <a:avLst/>
            <a:gdLst>
              <a:gd name="T0" fmla="*/ 549195103 w 152"/>
              <a:gd name="T1" fmla="*/ 0 h 544"/>
              <a:gd name="T2" fmla="*/ 220400354 w 152"/>
              <a:gd name="T3" fmla="*/ 467000009 h 544"/>
              <a:gd name="T4" fmla="*/ 54196247 w 152"/>
              <a:gd name="T5" fmla="*/ 1091954596 h 544"/>
              <a:gd name="T6" fmla="*/ 549195103 w 152"/>
              <a:gd name="T7" fmla="*/ 186799818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44"/>
              <a:gd name="T14" fmla="*/ 152 w 1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44">
                <a:moveTo>
                  <a:pt x="152" y="0"/>
                </a:moveTo>
                <a:cubicBezTo>
                  <a:pt x="118" y="41"/>
                  <a:pt x="84" y="83"/>
                  <a:pt x="61" y="136"/>
                </a:cubicBezTo>
                <a:cubicBezTo>
                  <a:pt x="38" y="189"/>
                  <a:pt x="0" y="250"/>
                  <a:pt x="15" y="318"/>
                </a:cubicBezTo>
                <a:cubicBezTo>
                  <a:pt x="30" y="386"/>
                  <a:pt x="129" y="506"/>
                  <a:pt x="152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18075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3792539" y="2373313"/>
            <a:ext cx="839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>
                <a:cs typeface="Arial" panose="020B0604020202020204" pitchFamily="34" charset="0"/>
              </a:rPr>
              <a:t>=1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  <p:sp>
        <p:nvSpPr>
          <p:cNvPr id="99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32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0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42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2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3" name="Text Box 62"/>
          <p:cNvSpPr txBox="1">
            <a:spLocks noChangeArrowheads="1"/>
          </p:cNvSpPr>
          <p:nvPr/>
        </p:nvSpPr>
        <p:spPr bwMode="auto">
          <a:xfrm>
            <a:off x="5664200" y="44307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4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5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6743700" y="37830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 Box 96"/>
          <p:cNvSpPr txBox="1">
            <a:spLocks noChangeArrowheads="1"/>
          </p:cNvSpPr>
          <p:nvPr/>
        </p:nvSpPr>
        <p:spPr bwMode="auto">
          <a:xfrm>
            <a:off x="7216776" y="2205038"/>
            <a:ext cx="823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08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9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31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0" name="Text Box 61"/>
          <p:cNvSpPr txBox="1">
            <a:spLocks noChangeArrowheads="1"/>
          </p:cNvSpPr>
          <p:nvPr/>
        </p:nvSpPr>
        <p:spPr bwMode="auto">
          <a:xfrm>
            <a:off x="7319963" y="4430713"/>
            <a:ext cx="728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42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11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664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2"/>
          <p:cNvSpPr txBox="1">
            <a:spLocks noChangeArrowheads="1"/>
          </p:cNvSpPr>
          <p:nvPr/>
        </p:nvSpPr>
        <p:spPr>
          <a:xfrm>
            <a:off x="1981200" y="43832"/>
            <a:ext cx="8407706" cy="1143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200" b="1" dirty="0"/>
              <a:t>&gt; </a:t>
            </a:r>
            <a:r>
              <a:rPr lang="de-DE" altLang="de-DE" sz="3200" b="1" dirty="0" err="1"/>
              <a:t>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this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complex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structural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equation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model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identified</a:t>
            </a:r>
            <a:r>
              <a:rPr lang="de-DE" altLang="de-DE" sz="3200" b="1" dirty="0"/>
              <a:t>?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 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400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67807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9442450" y="4521201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32313"/>
            <a:ext cx="1062038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508500"/>
            <a:ext cx="1152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5" name="Line 65"/>
          <p:cNvSpPr>
            <a:spLocks noChangeShapeType="1"/>
          </p:cNvSpPr>
          <p:nvPr/>
        </p:nvSpPr>
        <p:spPr bwMode="auto">
          <a:xfrm>
            <a:off x="5735638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0" name="Line 70"/>
          <p:cNvSpPr>
            <a:spLocks noChangeShapeType="1"/>
          </p:cNvSpPr>
          <p:nvPr/>
        </p:nvSpPr>
        <p:spPr bwMode="auto">
          <a:xfrm>
            <a:off x="6743700" y="3429001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3" name="Freeform 73"/>
          <p:cNvSpPr>
            <a:spLocks/>
          </p:cNvSpPr>
          <p:nvPr/>
        </p:nvSpPr>
        <p:spPr bwMode="auto">
          <a:xfrm>
            <a:off x="4583114" y="3429001"/>
            <a:ext cx="288925" cy="1008063"/>
          </a:xfrm>
          <a:custGeom>
            <a:avLst/>
            <a:gdLst>
              <a:gd name="T0" fmla="*/ 549195103 w 152"/>
              <a:gd name="T1" fmla="*/ 0 h 544"/>
              <a:gd name="T2" fmla="*/ 220400354 w 152"/>
              <a:gd name="T3" fmla="*/ 467000009 h 544"/>
              <a:gd name="T4" fmla="*/ 54196247 w 152"/>
              <a:gd name="T5" fmla="*/ 1091954596 h 544"/>
              <a:gd name="T6" fmla="*/ 549195103 w 152"/>
              <a:gd name="T7" fmla="*/ 186799818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44"/>
              <a:gd name="T14" fmla="*/ 152 w 1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44">
                <a:moveTo>
                  <a:pt x="152" y="0"/>
                </a:moveTo>
                <a:cubicBezTo>
                  <a:pt x="118" y="41"/>
                  <a:pt x="84" y="83"/>
                  <a:pt x="61" y="136"/>
                </a:cubicBezTo>
                <a:cubicBezTo>
                  <a:pt x="38" y="189"/>
                  <a:pt x="0" y="250"/>
                  <a:pt x="15" y="318"/>
                </a:cubicBezTo>
                <a:cubicBezTo>
                  <a:pt x="30" y="386"/>
                  <a:pt x="129" y="506"/>
                  <a:pt x="152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18075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3792539" y="2373313"/>
            <a:ext cx="839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>
                <a:cs typeface="Arial" panose="020B0604020202020204" pitchFamily="34" charset="0"/>
              </a:rPr>
              <a:t>=1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  <p:sp>
        <p:nvSpPr>
          <p:cNvPr id="99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32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0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42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2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3" name="Text Box 62"/>
          <p:cNvSpPr txBox="1">
            <a:spLocks noChangeArrowheads="1"/>
          </p:cNvSpPr>
          <p:nvPr/>
        </p:nvSpPr>
        <p:spPr bwMode="auto">
          <a:xfrm>
            <a:off x="5664200" y="44307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4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5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6743700" y="37830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 Box 96"/>
          <p:cNvSpPr txBox="1">
            <a:spLocks noChangeArrowheads="1"/>
          </p:cNvSpPr>
          <p:nvPr/>
        </p:nvSpPr>
        <p:spPr bwMode="auto">
          <a:xfrm>
            <a:off x="7216776" y="2205038"/>
            <a:ext cx="823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08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9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31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0" name="Text Box 61"/>
          <p:cNvSpPr txBox="1">
            <a:spLocks noChangeArrowheads="1"/>
          </p:cNvSpPr>
          <p:nvPr/>
        </p:nvSpPr>
        <p:spPr bwMode="auto">
          <a:xfrm>
            <a:off x="7319963" y="4430713"/>
            <a:ext cx="728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42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11" name="Text Box 97"/>
          <p:cNvSpPr txBox="1">
            <a:spLocks noChangeArrowheads="1"/>
          </p:cNvSpPr>
          <p:nvPr/>
        </p:nvSpPr>
        <p:spPr bwMode="auto">
          <a:xfrm>
            <a:off x="2063751" y="21336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112" name="Text Box 98"/>
          <p:cNvSpPr txBox="1">
            <a:spLocks noChangeArrowheads="1"/>
          </p:cNvSpPr>
          <p:nvPr/>
        </p:nvSpPr>
        <p:spPr bwMode="auto">
          <a:xfrm>
            <a:off x="2063751" y="29972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113" name="Text Box 99"/>
          <p:cNvSpPr txBox="1">
            <a:spLocks noChangeArrowheads="1"/>
          </p:cNvSpPr>
          <p:nvPr/>
        </p:nvSpPr>
        <p:spPr bwMode="auto">
          <a:xfrm>
            <a:off x="2063751" y="38608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>
                <a:solidFill>
                  <a:srgbClr val="FF0000"/>
                </a:solidFill>
                <a:latin typeface="Symbol" panose="05050102010706020507" pitchFamily="18" charset="2"/>
              </a:rPr>
              <a:t>33</a:t>
            </a:r>
          </a:p>
        </p:txBody>
      </p:sp>
      <p:sp>
        <p:nvSpPr>
          <p:cNvPr id="114" name="Text Box 100"/>
          <p:cNvSpPr txBox="1">
            <a:spLocks noChangeArrowheads="1"/>
          </p:cNvSpPr>
          <p:nvPr/>
        </p:nvSpPr>
        <p:spPr bwMode="auto">
          <a:xfrm>
            <a:off x="1992314" y="47244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44</a:t>
            </a:r>
          </a:p>
        </p:txBody>
      </p:sp>
      <p:sp>
        <p:nvSpPr>
          <p:cNvPr id="115" name="Text Box 101"/>
          <p:cNvSpPr txBox="1">
            <a:spLocks noChangeArrowheads="1"/>
          </p:cNvSpPr>
          <p:nvPr/>
        </p:nvSpPr>
        <p:spPr bwMode="auto">
          <a:xfrm>
            <a:off x="9769476" y="191611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>
                <a:solidFill>
                  <a:srgbClr val="FF0000"/>
                </a:solidFill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116" name="Text Box 102"/>
          <p:cNvSpPr txBox="1">
            <a:spLocks noChangeArrowheads="1"/>
          </p:cNvSpPr>
          <p:nvPr/>
        </p:nvSpPr>
        <p:spPr bwMode="auto">
          <a:xfrm>
            <a:off x="9767889" y="27082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117" name="Text Box 103"/>
          <p:cNvSpPr txBox="1">
            <a:spLocks noChangeArrowheads="1"/>
          </p:cNvSpPr>
          <p:nvPr/>
        </p:nvSpPr>
        <p:spPr bwMode="auto">
          <a:xfrm>
            <a:off x="9769476" y="335756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33</a:t>
            </a:r>
          </a:p>
        </p:txBody>
      </p:sp>
      <p:sp>
        <p:nvSpPr>
          <p:cNvPr id="118" name="Text Box 104"/>
          <p:cNvSpPr txBox="1">
            <a:spLocks noChangeArrowheads="1"/>
          </p:cNvSpPr>
          <p:nvPr/>
        </p:nvSpPr>
        <p:spPr bwMode="auto">
          <a:xfrm>
            <a:off x="9769476" y="4292601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44</a:t>
            </a:r>
            <a:r>
              <a:rPr lang="de-DE" altLang="de-DE" sz="1800" dirty="0">
                <a:latin typeface="Symbol" panose="05050102010706020507" pitchFamily="18" charset="2"/>
              </a:rPr>
              <a:t>=0</a:t>
            </a:r>
          </a:p>
        </p:txBody>
      </p:sp>
      <p:sp>
        <p:nvSpPr>
          <p:cNvPr id="119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0722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2"/>
          <p:cNvSpPr txBox="1">
            <a:spLocks noChangeArrowheads="1"/>
          </p:cNvSpPr>
          <p:nvPr/>
        </p:nvSpPr>
        <p:spPr>
          <a:xfrm>
            <a:off x="1981200" y="43832"/>
            <a:ext cx="8407706" cy="1143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200" b="1" dirty="0"/>
              <a:t>&gt; </a:t>
            </a:r>
            <a:r>
              <a:rPr lang="de-DE" altLang="de-DE" sz="3200" b="1" dirty="0" err="1"/>
              <a:t>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this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complex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structural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equation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model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identified</a:t>
            </a:r>
            <a:r>
              <a:rPr lang="de-DE" altLang="de-DE" sz="3200" b="1" dirty="0"/>
              <a:t>?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 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400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67807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9442450" y="4521201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32313"/>
            <a:ext cx="1062038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508500"/>
            <a:ext cx="1152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5" name="Line 65"/>
          <p:cNvSpPr>
            <a:spLocks noChangeShapeType="1"/>
          </p:cNvSpPr>
          <p:nvPr/>
        </p:nvSpPr>
        <p:spPr bwMode="auto">
          <a:xfrm>
            <a:off x="5735638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0" name="Line 70"/>
          <p:cNvSpPr>
            <a:spLocks noChangeShapeType="1"/>
          </p:cNvSpPr>
          <p:nvPr/>
        </p:nvSpPr>
        <p:spPr bwMode="auto">
          <a:xfrm>
            <a:off x="6743700" y="3429001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3" name="Freeform 73"/>
          <p:cNvSpPr>
            <a:spLocks/>
          </p:cNvSpPr>
          <p:nvPr/>
        </p:nvSpPr>
        <p:spPr bwMode="auto">
          <a:xfrm>
            <a:off x="4583114" y="3429001"/>
            <a:ext cx="288925" cy="1008063"/>
          </a:xfrm>
          <a:custGeom>
            <a:avLst/>
            <a:gdLst>
              <a:gd name="T0" fmla="*/ 549195103 w 152"/>
              <a:gd name="T1" fmla="*/ 0 h 544"/>
              <a:gd name="T2" fmla="*/ 220400354 w 152"/>
              <a:gd name="T3" fmla="*/ 467000009 h 544"/>
              <a:gd name="T4" fmla="*/ 54196247 w 152"/>
              <a:gd name="T5" fmla="*/ 1091954596 h 544"/>
              <a:gd name="T6" fmla="*/ 549195103 w 152"/>
              <a:gd name="T7" fmla="*/ 186799818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44"/>
              <a:gd name="T14" fmla="*/ 152 w 1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44">
                <a:moveTo>
                  <a:pt x="152" y="0"/>
                </a:moveTo>
                <a:cubicBezTo>
                  <a:pt x="118" y="41"/>
                  <a:pt x="84" y="83"/>
                  <a:pt x="61" y="136"/>
                </a:cubicBezTo>
                <a:cubicBezTo>
                  <a:pt x="38" y="189"/>
                  <a:pt x="0" y="250"/>
                  <a:pt x="15" y="318"/>
                </a:cubicBezTo>
                <a:cubicBezTo>
                  <a:pt x="30" y="386"/>
                  <a:pt x="129" y="506"/>
                  <a:pt x="152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18075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3792539" y="2373313"/>
            <a:ext cx="839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>
                <a:cs typeface="Arial" panose="020B0604020202020204" pitchFamily="34" charset="0"/>
              </a:rPr>
              <a:t>=1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  <p:sp>
        <p:nvSpPr>
          <p:cNvPr id="99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32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0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42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2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3" name="Text Box 62"/>
          <p:cNvSpPr txBox="1">
            <a:spLocks noChangeArrowheads="1"/>
          </p:cNvSpPr>
          <p:nvPr/>
        </p:nvSpPr>
        <p:spPr bwMode="auto">
          <a:xfrm>
            <a:off x="5664200" y="44307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4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5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6743700" y="37830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 Box 96"/>
          <p:cNvSpPr txBox="1">
            <a:spLocks noChangeArrowheads="1"/>
          </p:cNvSpPr>
          <p:nvPr/>
        </p:nvSpPr>
        <p:spPr bwMode="auto">
          <a:xfrm>
            <a:off x="7216776" y="2205038"/>
            <a:ext cx="823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08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9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31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0" name="Text Box 61"/>
          <p:cNvSpPr txBox="1">
            <a:spLocks noChangeArrowheads="1"/>
          </p:cNvSpPr>
          <p:nvPr/>
        </p:nvSpPr>
        <p:spPr bwMode="auto">
          <a:xfrm>
            <a:off x="7319963" y="4430713"/>
            <a:ext cx="728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42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11" name="Text Box 97"/>
          <p:cNvSpPr txBox="1">
            <a:spLocks noChangeArrowheads="1"/>
          </p:cNvSpPr>
          <p:nvPr/>
        </p:nvSpPr>
        <p:spPr bwMode="auto">
          <a:xfrm>
            <a:off x="2063751" y="21336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>
                <a:solidFill>
                  <a:srgbClr val="FF0000"/>
                </a:solidFill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112" name="Text Box 98"/>
          <p:cNvSpPr txBox="1">
            <a:spLocks noChangeArrowheads="1"/>
          </p:cNvSpPr>
          <p:nvPr/>
        </p:nvSpPr>
        <p:spPr bwMode="auto">
          <a:xfrm>
            <a:off x="2063751" y="29972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113" name="Text Box 99"/>
          <p:cNvSpPr txBox="1">
            <a:spLocks noChangeArrowheads="1"/>
          </p:cNvSpPr>
          <p:nvPr/>
        </p:nvSpPr>
        <p:spPr bwMode="auto">
          <a:xfrm>
            <a:off x="2063751" y="38608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>
                <a:solidFill>
                  <a:srgbClr val="FF0000"/>
                </a:solidFill>
                <a:latin typeface="Symbol" panose="05050102010706020507" pitchFamily="18" charset="2"/>
              </a:rPr>
              <a:t>33</a:t>
            </a:r>
          </a:p>
        </p:txBody>
      </p:sp>
      <p:sp>
        <p:nvSpPr>
          <p:cNvPr id="114" name="Text Box 100"/>
          <p:cNvSpPr txBox="1">
            <a:spLocks noChangeArrowheads="1"/>
          </p:cNvSpPr>
          <p:nvPr/>
        </p:nvSpPr>
        <p:spPr bwMode="auto">
          <a:xfrm>
            <a:off x="1992314" y="47244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44</a:t>
            </a:r>
          </a:p>
        </p:txBody>
      </p:sp>
      <p:sp>
        <p:nvSpPr>
          <p:cNvPr id="115" name="Text Box 101"/>
          <p:cNvSpPr txBox="1">
            <a:spLocks noChangeArrowheads="1"/>
          </p:cNvSpPr>
          <p:nvPr/>
        </p:nvSpPr>
        <p:spPr bwMode="auto">
          <a:xfrm>
            <a:off x="9769476" y="191611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>
                <a:solidFill>
                  <a:srgbClr val="FF0000"/>
                </a:solidFill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116" name="Text Box 102"/>
          <p:cNvSpPr txBox="1">
            <a:spLocks noChangeArrowheads="1"/>
          </p:cNvSpPr>
          <p:nvPr/>
        </p:nvSpPr>
        <p:spPr bwMode="auto">
          <a:xfrm>
            <a:off x="9767889" y="27082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117" name="Text Box 103"/>
          <p:cNvSpPr txBox="1">
            <a:spLocks noChangeArrowheads="1"/>
          </p:cNvSpPr>
          <p:nvPr/>
        </p:nvSpPr>
        <p:spPr bwMode="auto">
          <a:xfrm>
            <a:off x="9769476" y="335756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33</a:t>
            </a:r>
          </a:p>
        </p:txBody>
      </p:sp>
      <p:sp>
        <p:nvSpPr>
          <p:cNvPr id="118" name="Text Box 104"/>
          <p:cNvSpPr txBox="1">
            <a:spLocks noChangeArrowheads="1"/>
          </p:cNvSpPr>
          <p:nvPr/>
        </p:nvSpPr>
        <p:spPr bwMode="auto">
          <a:xfrm>
            <a:off x="9769476" y="4292601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44</a:t>
            </a:r>
            <a:r>
              <a:rPr lang="de-DE" altLang="de-DE" sz="1800" dirty="0">
                <a:latin typeface="Symbol" panose="05050102010706020507" pitchFamily="18" charset="2"/>
              </a:rPr>
              <a:t>=0</a:t>
            </a:r>
          </a:p>
        </p:txBody>
      </p:sp>
      <p:sp>
        <p:nvSpPr>
          <p:cNvPr id="119" name="Text Box 108"/>
          <p:cNvSpPr txBox="1">
            <a:spLocks noChangeArrowheads="1"/>
          </p:cNvSpPr>
          <p:nvPr/>
        </p:nvSpPr>
        <p:spPr bwMode="auto">
          <a:xfrm>
            <a:off x="6456364" y="20605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120" name="Text Box 109"/>
          <p:cNvSpPr txBox="1">
            <a:spLocks noChangeArrowheads="1"/>
          </p:cNvSpPr>
          <p:nvPr/>
        </p:nvSpPr>
        <p:spPr bwMode="auto">
          <a:xfrm>
            <a:off x="6457951" y="53736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121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431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2"/>
          <p:cNvSpPr txBox="1">
            <a:spLocks noChangeArrowheads="1"/>
          </p:cNvSpPr>
          <p:nvPr/>
        </p:nvSpPr>
        <p:spPr>
          <a:xfrm>
            <a:off x="1981200" y="43832"/>
            <a:ext cx="8407706" cy="114300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altLang="de-DE" sz="3200" b="1" dirty="0"/>
              <a:t>&gt; </a:t>
            </a:r>
            <a:r>
              <a:rPr lang="de-DE" altLang="de-DE" sz="3200" b="1" dirty="0" err="1"/>
              <a:t>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this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complex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structural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equation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model</a:t>
            </a:r>
            <a:r>
              <a:rPr lang="de-DE" altLang="de-DE" sz="3200" b="1" dirty="0"/>
              <a:t> </a:t>
            </a:r>
            <a:r>
              <a:rPr lang="de-DE" altLang="de-DE" sz="3200" b="1" dirty="0" err="1"/>
              <a:t>identified</a:t>
            </a:r>
            <a:r>
              <a:rPr lang="de-DE" altLang="de-DE" sz="3200" b="1" dirty="0"/>
              <a:t>?</a:t>
            </a:r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6170614" y="1314451"/>
            <a:ext cx="4497387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8" name="Rectangle 4"/>
          <p:cNvSpPr>
            <a:spLocks noChangeArrowheads="1"/>
          </p:cNvSpPr>
          <p:nvPr/>
        </p:nvSpPr>
        <p:spPr bwMode="auto">
          <a:xfrm>
            <a:off x="4494213" y="765175"/>
            <a:ext cx="2895600" cy="5543550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79" name="Rectangle 5"/>
          <p:cNvSpPr>
            <a:spLocks noChangeArrowheads="1"/>
          </p:cNvSpPr>
          <p:nvPr/>
        </p:nvSpPr>
        <p:spPr bwMode="auto">
          <a:xfrm>
            <a:off x="1524000" y="1314451"/>
            <a:ext cx="4211638" cy="4562475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0" name="Oval 6"/>
          <p:cNvSpPr>
            <a:spLocks noChangeArrowheads="1"/>
          </p:cNvSpPr>
          <p:nvPr/>
        </p:nvSpPr>
        <p:spPr bwMode="auto">
          <a:xfrm>
            <a:off x="4483100" y="2636839"/>
            <a:ext cx="1252538" cy="827087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1" name="Text Box 7"/>
          <p:cNvSpPr txBox="1">
            <a:spLocks noChangeArrowheads="1"/>
          </p:cNvSpPr>
          <p:nvPr/>
        </p:nvSpPr>
        <p:spPr bwMode="auto">
          <a:xfrm>
            <a:off x="4451776" y="2840038"/>
            <a:ext cx="13176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400" dirty="0" err="1"/>
              <a:t>Conscientiousness</a:t>
            </a:r>
            <a:r>
              <a:rPr lang="de-DE" altLang="de-DE" sz="1400" dirty="0"/>
              <a:t> </a:t>
            </a:r>
            <a:r>
              <a:rPr lang="de-DE" altLang="de-DE" sz="1400" dirty="0">
                <a:cs typeface="Arial" panose="020B0604020202020204" pitchFamily="34" charset="0"/>
              </a:rPr>
              <a:t>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82" name="Rectangle 8"/>
          <p:cNvSpPr>
            <a:spLocks noChangeArrowheads="1"/>
          </p:cNvSpPr>
          <p:nvPr/>
        </p:nvSpPr>
        <p:spPr bwMode="auto">
          <a:xfrm>
            <a:off x="2541589" y="2503489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3" name="Text Box 9"/>
          <p:cNvSpPr txBox="1">
            <a:spLocks noChangeArrowheads="1"/>
          </p:cNvSpPr>
          <p:nvPr/>
        </p:nvSpPr>
        <p:spPr bwMode="auto">
          <a:xfrm>
            <a:off x="2497138" y="2479675"/>
            <a:ext cx="1077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NEO PI-R (x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de-DE" altLang="de-DE" sz="1400" dirty="0">
              <a:cs typeface="Arial" panose="020B0604020202020204" pitchFamily="34" charset="0"/>
              <a:sym typeface="Wingdings 3" panose="05040102010807070707" pitchFamily="18" charset="2"/>
            </a:endParaRPr>
          </a:p>
        </p:txBody>
      </p:sp>
      <p:sp>
        <p:nvSpPr>
          <p:cNvPr id="28684" name="Rectangle 10"/>
          <p:cNvSpPr>
            <a:spLocks noChangeArrowheads="1"/>
          </p:cNvSpPr>
          <p:nvPr/>
        </p:nvSpPr>
        <p:spPr bwMode="auto">
          <a:xfrm>
            <a:off x="2541589" y="31750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6" name="Oval 12"/>
          <p:cNvSpPr>
            <a:spLocks noChangeArrowheads="1"/>
          </p:cNvSpPr>
          <p:nvPr/>
        </p:nvSpPr>
        <p:spPr bwMode="auto">
          <a:xfrm>
            <a:off x="1754189" y="23733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7" name="Oval 13"/>
          <p:cNvSpPr>
            <a:spLocks noChangeArrowheads="1"/>
          </p:cNvSpPr>
          <p:nvPr/>
        </p:nvSpPr>
        <p:spPr bwMode="auto">
          <a:xfrm>
            <a:off x="1754189" y="31750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88" name="Line 14"/>
          <p:cNvSpPr>
            <a:spLocks noChangeShapeType="1"/>
          </p:cNvSpPr>
          <p:nvPr/>
        </p:nvSpPr>
        <p:spPr bwMode="auto">
          <a:xfrm>
            <a:off x="2170114" y="25876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89" name="Line 15"/>
          <p:cNvSpPr>
            <a:spLocks noChangeShapeType="1"/>
          </p:cNvSpPr>
          <p:nvPr/>
        </p:nvSpPr>
        <p:spPr bwMode="auto">
          <a:xfrm>
            <a:off x="2170114" y="3441700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0" name="Line 16"/>
          <p:cNvSpPr>
            <a:spLocks noChangeShapeType="1"/>
          </p:cNvSpPr>
          <p:nvPr/>
        </p:nvSpPr>
        <p:spPr bwMode="auto">
          <a:xfrm flipH="1" flipV="1">
            <a:off x="3603626" y="258762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1" name="Line 17"/>
          <p:cNvSpPr>
            <a:spLocks noChangeShapeType="1"/>
          </p:cNvSpPr>
          <p:nvPr/>
        </p:nvSpPr>
        <p:spPr bwMode="auto">
          <a:xfrm flipH="1">
            <a:off x="3603626" y="3011489"/>
            <a:ext cx="879475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692" name="Text Box 18"/>
          <p:cNvSpPr txBox="1">
            <a:spLocks noChangeArrowheads="1"/>
          </p:cNvSpPr>
          <p:nvPr/>
        </p:nvSpPr>
        <p:spPr bwMode="auto">
          <a:xfrm>
            <a:off x="1754188" y="23733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3" name="Text Box 19"/>
          <p:cNvSpPr txBox="1">
            <a:spLocks noChangeArrowheads="1"/>
          </p:cNvSpPr>
          <p:nvPr/>
        </p:nvSpPr>
        <p:spPr bwMode="auto">
          <a:xfrm>
            <a:off x="1754188" y="3198813"/>
            <a:ext cx="4953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694" name="Oval 20"/>
          <p:cNvSpPr>
            <a:spLocks noChangeArrowheads="1"/>
          </p:cNvSpPr>
          <p:nvPr/>
        </p:nvSpPr>
        <p:spPr bwMode="auto">
          <a:xfrm>
            <a:off x="6167438" y="2636838"/>
            <a:ext cx="1223962" cy="804862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5" name="Text Box 21"/>
          <p:cNvSpPr txBox="1">
            <a:spLocks noChangeArrowheads="1"/>
          </p:cNvSpPr>
          <p:nvPr/>
        </p:nvSpPr>
        <p:spPr bwMode="auto">
          <a:xfrm>
            <a:off x="6167438" y="28400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success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1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dirty="0">
              <a:cs typeface="Arial" panose="020B0604020202020204" pitchFamily="34" charset="0"/>
            </a:endParaRPr>
          </a:p>
        </p:txBody>
      </p:sp>
      <p:sp>
        <p:nvSpPr>
          <p:cNvPr id="28696" name="Line 22"/>
          <p:cNvSpPr>
            <a:spLocks noChangeShapeType="1"/>
          </p:cNvSpPr>
          <p:nvPr/>
        </p:nvSpPr>
        <p:spPr bwMode="auto">
          <a:xfrm>
            <a:off x="5735638" y="3068638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448800" y="2813051"/>
            <a:ext cx="533400" cy="481013"/>
            <a:chOff x="4876" y="2251"/>
            <a:chExt cx="318" cy="238"/>
          </a:xfrm>
        </p:grpSpPr>
        <p:sp>
          <p:nvSpPr>
            <p:cNvPr id="28770" name="Oval 2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71" name="Text Box 2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2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698" name="Oval 26"/>
          <p:cNvSpPr>
            <a:spLocks noChangeArrowheads="1"/>
          </p:cNvSpPr>
          <p:nvPr/>
        </p:nvSpPr>
        <p:spPr bwMode="auto">
          <a:xfrm>
            <a:off x="6858001" y="2046289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6858000" y="2046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1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00" name="Rectangle 28"/>
          <p:cNvSpPr>
            <a:spLocks noChangeArrowheads="1"/>
          </p:cNvSpPr>
          <p:nvPr/>
        </p:nvSpPr>
        <p:spPr bwMode="auto">
          <a:xfrm>
            <a:off x="8004175" y="2813051"/>
            <a:ext cx="1062038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8053388" y="2781300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Wage (y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7389814" y="3068638"/>
            <a:ext cx="611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3" name="Line 31"/>
          <p:cNvSpPr>
            <a:spLocks noChangeShapeType="1"/>
          </p:cNvSpPr>
          <p:nvPr/>
        </p:nvSpPr>
        <p:spPr bwMode="auto">
          <a:xfrm flipH="1">
            <a:off x="9066214" y="308768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4" name="Line 32"/>
          <p:cNvSpPr>
            <a:spLocks noChangeShapeType="1"/>
          </p:cNvSpPr>
          <p:nvPr/>
        </p:nvSpPr>
        <p:spPr bwMode="auto">
          <a:xfrm flipH="1">
            <a:off x="6959600" y="2492375"/>
            <a:ext cx="50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4573588" y="765176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 err="1"/>
              <a:t>Structural</a:t>
            </a:r>
            <a:r>
              <a:rPr lang="de-DE" altLang="de-DE" sz="1800" dirty="0"/>
              <a:t> </a:t>
            </a:r>
            <a:r>
              <a:rPr lang="de-DE" altLang="de-DE" sz="1800" dirty="0" err="1"/>
              <a:t>model</a:t>
            </a:r>
            <a:endParaRPr lang="de-DE" altLang="de-DE" sz="1800" dirty="0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757364" y="1314450"/>
            <a:ext cx="26622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exogenous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7543801" y="1323975"/>
            <a:ext cx="27416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de-DE" altLang="de-DE" sz="1800" dirty="0"/>
              <a:t>Measurement </a:t>
            </a:r>
            <a:r>
              <a:rPr lang="de-DE" altLang="de-DE" sz="1800" dirty="0" err="1"/>
              <a:t>models</a:t>
            </a:r>
            <a:r>
              <a:rPr lang="de-DE" altLang="de-DE" sz="1800" dirty="0"/>
              <a:t> </a:t>
            </a:r>
            <a:r>
              <a:rPr lang="de-DE" altLang="de-DE" sz="1800" dirty="0" err="1"/>
              <a:t>of</a:t>
            </a:r>
            <a:r>
              <a:rPr lang="de-DE" altLang="de-DE" sz="1800" dirty="0"/>
              <a:t> </a:t>
            </a:r>
            <a:r>
              <a:rPr lang="de-DE" altLang="de-DE" sz="1800" dirty="0" err="1"/>
              <a:t>endogenous</a:t>
            </a:r>
            <a:r>
              <a:rPr lang="de-DE" altLang="de-DE" sz="1800" dirty="0"/>
              <a:t> variables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4876800" y="5870576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/>
              <a:t>Latent variables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2424113" y="5583238"/>
            <a:ext cx="1524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0" name="Text Box 38"/>
          <p:cNvSpPr txBox="1">
            <a:spLocks noChangeArrowheads="1"/>
          </p:cNvSpPr>
          <p:nvPr/>
        </p:nvSpPr>
        <p:spPr bwMode="auto">
          <a:xfrm>
            <a:off x="7967663" y="5584825"/>
            <a:ext cx="15224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i="1" dirty="0" err="1"/>
              <a:t>Indicators</a:t>
            </a:r>
            <a:endParaRPr lang="de-DE" altLang="de-DE" sz="1800" i="1" dirty="0"/>
          </a:p>
        </p:txBody>
      </p:sp>
      <p:sp>
        <p:nvSpPr>
          <p:cNvPr id="28715" name="Oval 43"/>
          <p:cNvSpPr>
            <a:spLocks noChangeArrowheads="1"/>
          </p:cNvSpPr>
          <p:nvPr/>
        </p:nvSpPr>
        <p:spPr bwMode="auto">
          <a:xfrm>
            <a:off x="4486276" y="4406900"/>
            <a:ext cx="1249363" cy="750888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6" name="Text Box 44"/>
          <p:cNvSpPr txBox="1">
            <a:spLocks noChangeArrowheads="1"/>
          </p:cNvSpPr>
          <p:nvPr/>
        </p:nvSpPr>
        <p:spPr bwMode="auto">
          <a:xfrm>
            <a:off x="4511676" y="4430483"/>
            <a:ext cx="11525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Work </a:t>
            </a:r>
            <a:r>
              <a:rPr lang="de-DE" altLang="de-DE" sz="1400" dirty="0" err="1">
                <a:cs typeface="Arial" panose="020B0604020202020204" pitchFamily="34" charset="0"/>
              </a:rPr>
              <a:t>motivation</a:t>
            </a:r>
            <a:r>
              <a:rPr lang="de-DE" altLang="de-DE" sz="1400" dirty="0">
                <a:cs typeface="Arial" panose="020B0604020202020204" pitchFamily="34" charset="0"/>
              </a:rPr>
              <a:t> (</a:t>
            </a:r>
            <a:r>
              <a:rPr lang="el-GR" altLang="de-DE" sz="1400" dirty="0">
                <a:cs typeface="Arial" panose="020B0604020202020204" pitchFamily="34" charset="0"/>
              </a:rPr>
              <a:t>ξ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7" name="Rectangle 45"/>
          <p:cNvSpPr>
            <a:spLocks noChangeArrowheads="1"/>
          </p:cNvSpPr>
          <p:nvPr/>
        </p:nvSpPr>
        <p:spPr bwMode="auto">
          <a:xfrm>
            <a:off x="2544764" y="4102101"/>
            <a:ext cx="1062037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18" name="Text Box 46"/>
          <p:cNvSpPr txBox="1">
            <a:spLocks noChangeArrowheads="1"/>
          </p:cNvSpPr>
          <p:nvPr/>
        </p:nvSpPr>
        <p:spPr bwMode="auto">
          <a:xfrm>
            <a:off x="2566989" y="4076700"/>
            <a:ext cx="9350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Self</a:t>
            </a:r>
            <a:r>
              <a:rPr lang="de-DE" altLang="de-DE" sz="1400" dirty="0">
                <a:cs typeface="Arial" panose="020B0604020202020204" pitchFamily="34" charset="0"/>
              </a:rPr>
              <a:t> </a:t>
            </a:r>
            <a:r>
              <a:rPr lang="de-DE" altLang="de-DE" sz="1400" dirty="0" err="1">
                <a:cs typeface="Arial" panose="020B0604020202020204" pitchFamily="34" charset="0"/>
              </a:rPr>
              <a:t>eval</a:t>
            </a:r>
            <a:r>
              <a:rPr lang="de-DE" altLang="de-DE" sz="1400" dirty="0">
                <a:cs typeface="Arial" panose="020B0604020202020204" pitchFamily="34" charset="0"/>
              </a:rPr>
              <a:t>. (x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19" name="Oval 47"/>
          <p:cNvSpPr>
            <a:spLocks noChangeArrowheads="1"/>
          </p:cNvSpPr>
          <p:nvPr/>
        </p:nvSpPr>
        <p:spPr bwMode="auto">
          <a:xfrm>
            <a:off x="1757364" y="4102101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0" name="Line 48"/>
          <p:cNvSpPr>
            <a:spLocks noChangeShapeType="1"/>
          </p:cNvSpPr>
          <p:nvPr/>
        </p:nvSpPr>
        <p:spPr bwMode="auto">
          <a:xfrm>
            <a:off x="2173289" y="4314825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1757363" y="4102101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3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3" name="Oval 51"/>
          <p:cNvSpPr>
            <a:spLocks noChangeArrowheads="1"/>
          </p:cNvSpPr>
          <p:nvPr/>
        </p:nvSpPr>
        <p:spPr bwMode="auto">
          <a:xfrm>
            <a:off x="6167438" y="4424364"/>
            <a:ext cx="1217612" cy="733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6167438" y="4467807"/>
            <a:ext cx="12255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/>
              <a:t>Professional </a:t>
            </a:r>
            <a:r>
              <a:rPr lang="de-DE" altLang="de-DE" sz="1400" dirty="0" err="1"/>
              <a:t>reputation</a:t>
            </a:r>
            <a:r>
              <a:rPr lang="de-DE" altLang="de-DE" sz="1400" dirty="0"/>
              <a:t> (η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9442450" y="4521201"/>
            <a:ext cx="533400" cy="481013"/>
            <a:chOff x="4876" y="2251"/>
            <a:chExt cx="318" cy="238"/>
          </a:xfrm>
        </p:grpSpPr>
        <p:sp>
          <p:nvSpPr>
            <p:cNvPr id="28768" name="Oval 54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9" name="Text Box 55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4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26" name="Oval 56"/>
          <p:cNvSpPr>
            <a:spLocks noChangeArrowheads="1"/>
          </p:cNvSpPr>
          <p:nvPr/>
        </p:nvSpPr>
        <p:spPr bwMode="auto">
          <a:xfrm>
            <a:off x="6892926" y="5351464"/>
            <a:ext cx="415925" cy="4540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7" name="Text Box 57"/>
          <p:cNvSpPr txBox="1">
            <a:spLocks noChangeArrowheads="1"/>
          </p:cNvSpPr>
          <p:nvPr/>
        </p:nvSpPr>
        <p:spPr bwMode="auto">
          <a:xfrm>
            <a:off x="6931025" y="536733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ζ</a:t>
            </a:r>
            <a:r>
              <a:rPr lang="de-DE" altLang="de-DE" sz="1800" baseline="-25000">
                <a:cs typeface="Arial" panose="020B0604020202020204" pitchFamily="34" charset="0"/>
              </a:rPr>
              <a:t>2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sp>
        <p:nvSpPr>
          <p:cNvPr id="28728" name="Rectangle 58"/>
          <p:cNvSpPr>
            <a:spLocks noChangeArrowheads="1"/>
          </p:cNvSpPr>
          <p:nvPr/>
        </p:nvSpPr>
        <p:spPr bwMode="auto">
          <a:xfrm>
            <a:off x="7997825" y="4532313"/>
            <a:ext cx="1062038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29" name="Text Box 59"/>
          <p:cNvSpPr txBox="1">
            <a:spLocks noChangeArrowheads="1"/>
          </p:cNvSpPr>
          <p:nvPr/>
        </p:nvSpPr>
        <p:spPr bwMode="auto">
          <a:xfrm>
            <a:off x="7967664" y="4508500"/>
            <a:ext cx="11525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Colleague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 err="1">
                <a:cs typeface="Arial" panose="020B0604020202020204" pitchFamily="34" charset="0"/>
              </a:rPr>
              <a:t>opinion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30" name="Line 60"/>
          <p:cNvSpPr>
            <a:spLocks noChangeShapeType="1"/>
          </p:cNvSpPr>
          <p:nvPr/>
        </p:nvSpPr>
        <p:spPr bwMode="auto">
          <a:xfrm flipH="1">
            <a:off x="9059864" y="4795838"/>
            <a:ext cx="382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3" name="Line 63"/>
          <p:cNvSpPr>
            <a:spLocks noChangeShapeType="1"/>
          </p:cNvSpPr>
          <p:nvPr/>
        </p:nvSpPr>
        <p:spPr bwMode="auto">
          <a:xfrm flipH="1" flipV="1">
            <a:off x="6959601" y="5116514"/>
            <a:ext cx="74613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4" name="Line 64"/>
          <p:cNvSpPr>
            <a:spLocks noChangeShapeType="1"/>
          </p:cNvSpPr>
          <p:nvPr/>
        </p:nvSpPr>
        <p:spPr bwMode="auto">
          <a:xfrm>
            <a:off x="7410450" y="4797425"/>
            <a:ext cx="5921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5" name="Line 65"/>
          <p:cNvSpPr>
            <a:spLocks noChangeShapeType="1"/>
          </p:cNvSpPr>
          <p:nvPr/>
        </p:nvSpPr>
        <p:spPr bwMode="auto">
          <a:xfrm>
            <a:off x="5735638" y="4797425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6" name="Line 66"/>
          <p:cNvSpPr>
            <a:spLocks noChangeShapeType="1"/>
          </p:cNvSpPr>
          <p:nvPr/>
        </p:nvSpPr>
        <p:spPr bwMode="auto">
          <a:xfrm flipV="1">
            <a:off x="5232400" y="3357563"/>
            <a:ext cx="1150938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37" name="Line 67"/>
          <p:cNvSpPr>
            <a:spLocks noChangeShapeType="1"/>
          </p:cNvSpPr>
          <p:nvPr/>
        </p:nvSpPr>
        <p:spPr bwMode="auto">
          <a:xfrm>
            <a:off x="5375276" y="3429000"/>
            <a:ext cx="1152525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0" name="Line 70"/>
          <p:cNvSpPr>
            <a:spLocks noChangeShapeType="1"/>
          </p:cNvSpPr>
          <p:nvPr/>
        </p:nvSpPr>
        <p:spPr bwMode="auto">
          <a:xfrm>
            <a:off x="6743700" y="3429001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aphicFrame>
        <p:nvGraphicFramePr>
          <p:cNvPr id="28742" name="Object 72"/>
          <p:cNvGraphicFramePr>
            <a:graphicFrameLocks noChangeAspect="1"/>
          </p:cNvGraphicFramePr>
          <p:nvPr/>
        </p:nvGraphicFramePr>
        <p:xfrm>
          <a:off x="4953000" y="215900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437454" imgH="680484" progId="">
                  <p:embed/>
                </p:oleObj>
              </mc:Choice>
              <mc:Fallback>
                <p:oleObj name="Formel" r:id="rId2" imgW="437454" imgH="680484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15900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43" name="Freeform 73"/>
          <p:cNvSpPr>
            <a:spLocks/>
          </p:cNvSpPr>
          <p:nvPr/>
        </p:nvSpPr>
        <p:spPr bwMode="auto">
          <a:xfrm>
            <a:off x="4583114" y="3429001"/>
            <a:ext cx="288925" cy="1008063"/>
          </a:xfrm>
          <a:custGeom>
            <a:avLst/>
            <a:gdLst>
              <a:gd name="T0" fmla="*/ 549195103 w 152"/>
              <a:gd name="T1" fmla="*/ 0 h 544"/>
              <a:gd name="T2" fmla="*/ 220400354 w 152"/>
              <a:gd name="T3" fmla="*/ 467000009 h 544"/>
              <a:gd name="T4" fmla="*/ 54196247 w 152"/>
              <a:gd name="T5" fmla="*/ 1091954596 h 544"/>
              <a:gd name="T6" fmla="*/ 549195103 w 152"/>
              <a:gd name="T7" fmla="*/ 186799818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52"/>
              <a:gd name="T13" fmla="*/ 0 h 544"/>
              <a:gd name="T14" fmla="*/ 152 w 1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2" h="544">
                <a:moveTo>
                  <a:pt x="152" y="0"/>
                </a:moveTo>
                <a:cubicBezTo>
                  <a:pt x="118" y="41"/>
                  <a:pt x="84" y="83"/>
                  <a:pt x="61" y="136"/>
                </a:cubicBezTo>
                <a:cubicBezTo>
                  <a:pt x="38" y="189"/>
                  <a:pt x="0" y="250"/>
                  <a:pt x="15" y="318"/>
                </a:cubicBezTo>
                <a:cubicBezTo>
                  <a:pt x="30" y="386"/>
                  <a:pt x="129" y="506"/>
                  <a:pt x="152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4" name="Rectangle 74"/>
          <p:cNvSpPr>
            <a:spLocks noChangeArrowheads="1"/>
          </p:cNvSpPr>
          <p:nvPr/>
        </p:nvSpPr>
        <p:spPr bwMode="auto">
          <a:xfrm>
            <a:off x="2517775" y="4951414"/>
            <a:ext cx="1062038" cy="479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5" name="Text Box 75"/>
          <p:cNvSpPr txBox="1">
            <a:spLocks noChangeArrowheads="1"/>
          </p:cNvSpPr>
          <p:nvPr/>
        </p:nvSpPr>
        <p:spPr bwMode="auto">
          <a:xfrm>
            <a:off x="2424113" y="4918075"/>
            <a:ext cx="12801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C </a:t>
            </a:r>
            <a:r>
              <a:rPr lang="de-DE" altLang="de-DE" sz="1400" dirty="0" err="1">
                <a:cs typeface="Arial" panose="020B0604020202020204" pitchFamily="34" charset="0"/>
              </a:rPr>
              <a:t>test</a:t>
            </a:r>
            <a:br>
              <a:rPr lang="de-DE" altLang="de-DE" sz="1400" dirty="0">
                <a:cs typeface="Arial" panose="020B0604020202020204" pitchFamily="34" charset="0"/>
              </a:rPr>
            </a:br>
            <a:r>
              <a:rPr lang="de-DE" altLang="de-DE" sz="1400" dirty="0">
                <a:cs typeface="Arial" panose="020B0604020202020204" pitchFamily="34" charset="0"/>
              </a:rPr>
              <a:t> (x</a:t>
            </a:r>
            <a:r>
              <a:rPr lang="de-DE" altLang="de-DE" sz="1400" baseline="-25000" dirty="0">
                <a:cs typeface="Arial" panose="020B0604020202020204" pitchFamily="34" charset="0"/>
              </a:rPr>
              <a:t>4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46" name="Oval 76"/>
          <p:cNvSpPr>
            <a:spLocks noChangeArrowheads="1"/>
          </p:cNvSpPr>
          <p:nvPr/>
        </p:nvSpPr>
        <p:spPr bwMode="auto">
          <a:xfrm>
            <a:off x="1730376" y="4951414"/>
            <a:ext cx="415925" cy="479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47" name="Line 77"/>
          <p:cNvSpPr>
            <a:spLocks noChangeShapeType="1"/>
          </p:cNvSpPr>
          <p:nvPr/>
        </p:nvSpPr>
        <p:spPr bwMode="auto">
          <a:xfrm>
            <a:off x="2146301" y="5218113"/>
            <a:ext cx="371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8" name="Line 78"/>
          <p:cNvSpPr>
            <a:spLocks noChangeShapeType="1"/>
          </p:cNvSpPr>
          <p:nvPr/>
        </p:nvSpPr>
        <p:spPr bwMode="auto">
          <a:xfrm flipH="1" flipV="1">
            <a:off x="3575050" y="4365625"/>
            <a:ext cx="884238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49" name="Line 79"/>
          <p:cNvSpPr>
            <a:spLocks noChangeShapeType="1"/>
          </p:cNvSpPr>
          <p:nvPr/>
        </p:nvSpPr>
        <p:spPr bwMode="auto">
          <a:xfrm flipH="1">
            <a:off x="3579814" y="4791075"/>
            <a:ext cx="879475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50" name="Text Box 80"/>
          <p:cNvSpPr txBox="1">
            <a:spLocks noChangeArrowheads="1"/>
          </p:cNvSpPr>
          <p:nvPr/>
        </p:nvSpPr>
        <p:spPr bwMode="auto">
          <a:xfrm>
            <a:off x="1730375" y="4975226"/>
            <a:ext cx="4953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>
                <a:cs typeface="Arial" panose="020B0604020202020204" pitchFamily="34" charset="0"/>
              </a:rPr>
              <a:t>δ</a:t>
            </a:r>
            <a:r>
              <a:rPr lang="de-DE" altLang="de-DE" sz="1800" baseline="-25000">
                <a:cs typeface="Arial" panose="020B0604020202020204" pitchFamily="34" charset="0"/>
              </a:rPr>
              <a:t>4</a:t>
            </a:r>
            <a:endParaRPr lang="el-GR" altLang="de-DE" sz="1800" baseline="-25000">
              <a:cs typeface="Arial" panose="020B0604020202020204" pitchFamily="34" charset="0"/>
            </a:endParaRPr>
          </a:p>
        </p:txBody>
      </p:sp>
      <p:grpSp>
        <p:nvGrpSpPr>
          <p:cNvPr id="4" name="Group 82"/>
          <p:cNvGrpSpPr>
            <a:grpSpLocks/>
          </p:cNvGrpSpPr>
          <p:nvPr/>
        </p:nvGrpSpPr>
        <p:grpSpPr bwMode="auto">
          <a:xfrm>
            <a:off x="9450388" y="3519488"/>
            <a:ext cx="533400" cy="481012"/>
            <a:chOff x="4876" y="2251"/>
            <a:chExt cx="318" cy="238"/>
          </a:xfrm>
        </p:grpSpPr>
        <p:sp>
          <p:nvSpPr>
            <p:cNvPr id="28766" name="Oval 83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7" name="Text Box 84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3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3" name="Rectangle 85"/>
          <p:cNvSpPr>
            <a:spLocks noChangeArrowheads="1"/>
          </p:cNvSpPr>
          <p:nvPr/>
        </p:nvSpPr>
        <p:spPr bwMode="auto">
          <a:xfrm>
            <a:off x="8005764" y="3519488"/>
            <a:ext cx="1062037" cy="4810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4" name="Text Box 86"/>
          <p:cNvSpPr txBox="1">
            <a:spLocks noChangeArrowheads="1"/>
          </p:cNvSpPr>
          <p:nvPr/>
        </p:nvSpPr>
        <p:spPr bwMode="auto">
          <a:xfrm>
            <a:off x="7896226" y="3487738"/>
            <a:ext cx="1223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 err="1">
                <a:cs typeface="Arial" panose="020B0604020202020204" pitchFamily="34" charset="0"/>
              </a:rPr>
              <a:t>Promotions</a:t>
            </a:r>
            <a:r>
              <a:rPr lang="de-DE" altLang="de-DE" sz="1400" dirty="0">
                <a:cs typeface="Arial" panose="020B0604020202020204" pitchFamily="34" charset="0"/>
              </a:rPr>
              <a:t> (y</a:t>
            </a:r>
            <a:r>
              <a:rPr lang="de-DE" altLang="de-DE" sz="1400" baseline="-25000" dirty="0">
                <a:cs typeface="Arial" panose="020B0604020202020204" pitchFamily="34" charset="0"/>
              </a:rPr>
              <a:t>3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  <p:sp>
        <p:nvSpPr>
          <p:cNvPr id="28755" name="Line 87"/>
          <p:cNvSpPr>
            <a:spLocks noChangeShapeType="1"/>
          </p:cNvSpPr>
          <p:nvPr/>
        </p:nvSpPr>
        <p:spPr bwMode="auto">
          <a:xfrm flipH="1">
            <a:off x="9067800" y="3794125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9450388" y="2092326"/>
            <a:ext cx="533400" cy="481013"/>
            <a:chOff x="4876" y="2251"/>
            <a:chExt cx="318" cy="238"/>
          </a:xfrm>
        </p:grpSpPr>
        <p:sp>
          <p:nvSpPr>
            <p:cNvPr id="28764" name="Oval 89"/>
            <p:cNvSpPr>
              <a:spLocks noChangeArrowheads="1"/>
            </p:cNvSpPr>
            <p:nvPr/>
          </p:nvSpPr>
          <p:spPr bwMode="auto">
            <a:xfrm>
              <a:off x="4876" y="2251"/>
              <a:ext cx="248" cy="23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e-DE" altLang="de-DE" sz="1800"/>
            </a:p>
          </p:txBody>
        </p:sp>
        <p:sp>
          <p:nvSpPr>
            <p:cNvPr id="28765" name="Text Box 90"/>
            <p:cNvSpPr txBox="1">
              <a:spLocks noChangeArrowheads="1"/>
            </p:cNvSpPr>
            <p:nvPr/>
          </p:nvSpPr>
          <p:spPr bwMode="auto">
            <a:xfrm>
              <a:off x="4876" y="2251"/>
              <a:ext cx="318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l-GR" altLang="de-DE" sz="1800">
                  <a:cs typeface="Arial" panose="020B0604020202020204" pitchFamily="34" charset="0"/>
                </a:rPr>
                <a:t>ε</a:t>
              </a:r>
              <a:r>
                <a:rPr lang="de-DE" altLang="de-DE" sz="1800" baseline="-25000">
                  <a:cs typeface="Arial" panose="020B0604020202020204" pitchFamily="34" charset="0"/>
                </a:rPr>
                <a:t>1</a:t>
              </a:r>
              <a:endParaRPr lang="el-GR" altLang="de-DE" sz="1800" baseline="-25000">
                <a:cs typeface="Arial" panose="020B0604020202020204" pitchFamily="34" charset="0"/>
              </a:endParaRPr>
            </a:p>
          </p:txBody>
        </p:sp>
      </p:grpSp>
      <p:sp>
        <p:nvSpPr>
          <p:cNvPr id="28757" name="Rectangle 91"/>
          <p:cNvSpPr>
            <a:spLocks noChangeArrowheads="1"/>
          </p:cNvSpPr>
          <p:nvPr/>
        </p:nvSpPr>
        <p:spPr bwMode="auto">
          <a:xfrm>
            <a:off x="8005764" y="2092326"/>
            <a:ext cx="1062037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e-DE" altLang="de-DE" sz="1800"/>
          </a:p>
        </p:txBody>
      </p:sp>
      <p:sp>
        <p:nvSpPr>
          <p:cNvPr id="28758" name="Text Box 92"/>
          <p:cNvSpPr txBox="1">
            <a:spLocks noChangeArrowheads="1"/>
          </p:cNvSpPr>
          <p:nvPr/>
        </p:nvSpPr>
        <p:spPr bwMode="auto">
          <a:xfrm>
            <a:off x="8054975" y="2060575"/>
            <a:ext cx="8509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>
                <a:cs typeface="Arial" panose="020B0604020202020204" pitchFamily="34" charset="0"/>
              </a:rPr>
              <a:t>Position(y</a:t>
            </a:r>
            <a:r>
              <a:rPr lang="de-DE" altLang="de-DE" sz="1400" baseline="-25000">
                <a:cs typeface="Arial" panose="020B0604020202020204" pitchFamily="34" charset="0"/>
              </a:rPr>
              <a:t>1</a:t>
            </a:r>
            <a:r>
              <a:rPr lang="de-DE" altLang="de-DE" sz="1400">
                <a:cs typeface="Arial" panose="020B0604020202020204" pitchFamily="34" charset="0"/>
              </a:rPr>
              <a:t>)</a:t>
            </a:r>
            <a:endParaRPr lang="el-GR" altLang="de-DE" sz="1400" baseline="-25000">
              <a:cs typeface="Arial" panose="020B0604020202020204" pitchFamily="34" charset="0"/>
            </a:endParaRPr>
          </a:p>
        </p:txBody>
      </p:sp>
      <p:sp>
        <p:nvSpPr>
          <p:cNvPr id="28759" name="Line 93"/>
          <p:cNvSpPr>
            <a:spLocks noChangeShapeType="1"/>
          </p:cNvSpPr>
          <p:nvPr/>
        </p:nvSpPr>
        <p:spPr bwMode="auto">
          <a:xfrm flipH="1">
            <a:off x="9067800" y="2366963"/>
            <a:ext cx="382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0" name="Line 94"/>
          <p:cNvSpPr>
            <a:spLocks noChangeShapeType="1"/>
          </p:cNvSpPr>
          <p:nvPr/>
        </p:nvSpPr>
        <p:spPr bwMode="auto">
          <a:xfrm flipV="1">
            <a:off x="7391400" y="2276476"/>
            <a:ext cx="649288" cy="792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28761" name="Line 95"/>
          <p:cNvSpPr>
            <a:spLocks noChangeShapeType="1"/>
          </p:cNvSpPr>
          <p:nvPr/>
        </p:nvSpPr>
        <p:spPr bwMode="auto">
          <a:xfrm>
            <a:off x="7391400" y="3068639"/>
            <a:ext cx="649288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e-DE"/>
          </a:p>
        </p:txBody>
      </p:sp>
      <p:sp>
        <p:nvSpPr>
          <p:cNvPr id="98" name="Text Box 39"/>
          <p:cNvSpPr txBox="1">
            <a:spLocks noChangeArrowheads="1"/>
          </p:cNvSpPr>
          <p:nvPr/>
        </p:nvSpPr>
        <p:spPr bwMode="auto">
          <a:xfrm>
            <a:off x="3792539" y="2373313"/>
            <a:ext cx="839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>
                <a:cs typeface="Arial" panose="020B0604020202020204" pitchFamily="34" charset="0"/>
              </a:rPr>
              <a:t>=1</a:t>
            </a:r>
            <a:endParaRPr lang="el-GR" altLang="de-DE" sz="1800" dirty="0">
              <a:cs typeface="Arial" panose="020B0604020202020204" pitchFamily="34" charset="0"/>
            </a:endParaRPr>
          </a:p>
        </p:txBody>
      </p:sp>
      <p:sp>
        <p:nvSpPr>
          <p:cNvPr id="99" name="Text Box 40"/>
          <p:cNvSpPr txBox="1">
            <a:spLocks noChangeArrowheads="1"/>
          </p:cNvSpPr>
          <p:nvPr/>
        </p:nvSpPr>
        <p:spPr bwMode="auto">
          <a:xfrm>
            <a:off x="3887788" y="3198813"/>
            <a:ext cx="5318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0" name="Text Box 50"/>
          <p:cNvSpPr txBox="1">
            <a:spLocks noChangeArrowheads="1"/>
          </p:cNvSpPr>
          <p:nvPr/>
        </p:nvSpPr>
        <p:spPr bwMode="auto">
          <a:xfrm>
            <a:off x="3792538" y="42211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32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01" name="Text Box 81"/>
          <p:cNvSpPr txBox="1">
            <a:spLocks noChangeArrowheads="1"/>
          </p:cNvSpPr>
          <p:nvPr/>
        </p:nvSpPr>
        <p:spPr bwMode="auto">
          <a:xfrm>
            <a:off x="3863976" y="4975226"/>
            <a:ext cx="531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42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2" name="Text Box 42"/>
          <p:cNvSpPr txBox="1">
            <a:spLocks noChangeArrowheads="1"/>
          </p:cNvSpPr>
          <p:nvPr/>
        </p:nvSpPr>
        <p:spPr bwMode="auto">
          <a:xfrm>
            <a:off x="5713414" y="268763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3" name="Text Box 62"/>
          <p:cNvSpPr txBox="1">
            <a:spLocks noChangeArrowheads="1"/>
          </p:cNvSpPr>
          <p:nvPr/>
        </p:nvSpPr>
        <p:spPr bwMode="auto">
          <a:xfrm>
            <a:off x="5664200" y="44307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4" name="Text Box 69"/>
          <p:cNvSpPr txBox="1">
            <a:spLocks noChangeArrowheads="1"/>
          </p:cNvSpPr>
          <p:nvPr/>
        </p:nvSpPr>
        <p:spPr bwMode="auto">
          <a:xfrm>
            <a:off x="6096000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12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5" name="Text Box 68"/>
          <p:cNvSpPr txBox="1">
            <a:spLocks noChangeArrowheads="1"/>
          </p:cNvSpPr>
          <p:nvPr/>
        </p:nvSpPr>
        <p:spPr bwMode="auto">
          <a:xfrm>
            <a:off x="6137275" y="38608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γ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6" name="Text Box 71"/>
          <p:cNvSpPr txBox="1">
            <a:spLocks noChangeArrowheads="1"/>
          </p:cNvSpPr>
          <p:nvPr/>
        </p:nvSpPr>
        <p:spPr bwMode="auto">
          <a:xfrm>
            <a:off x="6743700" y="3783013"/>
            <a:ext cx="5349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β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7" name="Text Box 96"/>
          <p:cNvSpPr txBox="1">
            <a:spLocks noChangeArrowheads="1"/>
          </p:cNvSpPr>
          <p:nvPr/>
        </p:nvSpPr>
        <p:spPr bwMode="auto">
          <a:xfrm>
            <a:off x="7216776" y="2205038"/>
            <a:ext cx="823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11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08" name="Text Box 41"/>
          <p:cNvSpPr txBox="1">
            <a:spLocks noChangeArrowheads="1"/>
          </p:cNvSpPr>
          <p:nvPr/>
        </p:nvSpPr>
        <p:spPr bwMode="auto">
          <a:xfrm>
            <a:off x="7577139" y="2701926"/>
            <a:ext cx="5349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21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9" name="Text Box 97"/>
          <p:cNvSpPr txBox="1">
            <a:spLocks noChangeArrowheads="1"/>
          </p:cNvSpPr>
          <p:nvPr/>
        </p:nvSpPr>
        <p:spPr bwMode="auto">
          <a:xfrm>
            <a:off x="7464425" y="3429001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solidFill>
                  <a:srgbClr val="FF0000"/>
                </a:solidFill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solidFill>
                  <a:srgbClr val="FF0000"/>
                </a:solidFill>
                <a:cs typeface="Arial" panose="020B0604020202020204" pitchFamily="34" charset="0"/>
              </a:rPr>
              <a:t>31</a:t>
            </a:r>
            <a:endParaRPr lang="el-GR" altLang="de-DE" sz="1800" baseline="-250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0" name="Text Box 61"/>
          <p:cNvSpPr txBox="1">
            <a:spLocks noChangeArrowheads="1"/>
          </p:cNvSpPr>
          <p:nvPr/>
        </p:nvSpPr>
        <p:spPr bwMode="auto">
          <a:xfrm>
            <a:off x="7319963" y="4430713"/>
            <a:ext cx="728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de-DE" sz="1800" dirty="0">
                <a:cs typeface="Arial" panose="020B0604020202020204" pitchFamily="34" charset="0"/>
              </a:rPr>
              <a:t>λ</a:t>
            </a:r>
            <a:r>
              <a:rPr lang="de-DE" altLang="de-DE" sz="1800" baseline="-25000" dirty="0">
                <a:cs typeface="Arial" panose="020B0604020202020204" pitchFamily="34" charset="0"/>
              </a:rPr>
              <a:t>42</a:t>
            </a:r>
            <a:r>
              <a:rPr lang="de-DE" altLang="de-DE" sz="1800" dirty="0"/>
              <a:t>=1</a:t>
            </a:r>
            <a:endParaRPr lang="el-GR" altLang="de-DE" sz="1800" dirty="0"/>
          </a:p>
        </p:txBody>
      </p:sp>
      <p:sp>
        <p:nvSpPr>
          <p:cNvPr id="111" name="Text Box 97"/>
          <p:cNvSpPr txBox="1">
            <a:spLocks noChangeArrowheads="1"/>
          </p:cNvSpPr>
          <p:nvPr/>
        </p:nvSpPr>
        <p:spPr bwMode="auto">
          <a:xfrm>
            <a:off x="2063751" y="21336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112" name="Text Box 98"/>
          <p:cNvSpPr txBox="1">
            <a:spLocks noChangeArrowheads="1"/>
          </p:cNvSpPr>
          <p:nvPr/>
        </p:nvSpPr>
        <p:spPr bwMode="auto">
          <a:xfrm>
            <a:off x="2063751" y="29972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113" name="Text Box 99"/>
          <p:cNvSpPr txBox="1">
            <a:spLocks noChangeArrowheads="1"/>
          </p:cNvSpPr>
          <p:nvPr/>
        </p:nvSpPr>
        <p:spPr bwMode="auto">
          <a:xfrm>
            <a:off x="2063751" y="38608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>
                <a:solidFill>
                  <a:srgbClr val="FF0000"/>
                </a:solidFill>
                <a:latin typeface="Symbol" panose="05050102010706020507" pitchFamily="18" charset="2"/>
              </a:rPr>
              <a:t>33</a:t>
            </a:r>
          </a:p>
        </p:txBody>
      </p:sp>
      <p:sp>
        <p:nvSpPr>
          <p:cNvPr id="114" name="Text Box 100"/>
          <p:cNvSpPr txBox="1">
            <a:spLocks noChangeArrowheads="1"/>
          </p:cNvSpPr>
          <p:nvPr/>
        </p:nvSpPr>
        <p:spPr bwMode="auto">
          <a:xfrm>
            <a:off x="1992314" y="4724401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44</a:t>
            </a:r>
          </a:p>
        </p:txBody>
      </p:sp>
      <p:sp>
        <p:nvSpPr>
          <p:cNvPr id="115" name="Text Box 101"/>
          <p:cNvSpPr txBox="1">
            <a:spLocks noChangeArrowheads="1"/>
          </p:cNvSpPr>
          <p:nvPr/>
        </p:nvSpPr>
        <p:spPr bwMode="auto">
          <a:xfrm>
            <a:off x="9769476" y="191611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>
                <a:solidFill>
                  <a:srgbClr val="FF0000"/>
                </a:solidFill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116" name="Text Box 102"/>
          <p:cNvSpPr txBox="1">
            <a:spLocks noChangeArrowheads="1"/>
          </p:cNvSpPr>
          <p:nvPr/>
        </p:nvSpPr>
        <p:spPr bwMode="auto">
          <a:xfrm>
            <a:off x="9767889" y="27082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117" name="Text Box 103"/>
          <p:cNvSpPr txBox="1">
            <a:spLocks noChangeArrowheads="1"/>
          </p:cNvSpPr>
          <p:nvPr/>
        </p:nvSpPr>
        <p:spPr bwMode="auto">
          <a:xfrm>
            <a:off x="9769476" y="3357563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33</a:t>
            </a:r>
          </a:p>
        </p:txBody>
      </p:sp>
      <p:sp>
        <p:nvSpPr>
          <p:cNvPr id="118" name="Text Box 104"/>
          <p:cNvSpPr txBox="1">
            <a:spLocks noChangeArrowheads="1"/>
          </p:cNvSpPr>
          <p:nvPr/>
        </p:nvSpPr>
        <p:spPr bwMode="auto">
          <a:xfrm>
            <a:off x="9769476" y="4292601"/>
            <a:ext cx="898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q</a:t>
            </a:r>
            <a:r>
              <a:rPr lang="de-DE" altLang="de-DE" sz="1800" baseline="-25000" dirty="0">
                <a:latin typeface="Symbol" panose="05050102010706020507" pitchFamily="18" charset="2"/>
              </a:rPr>
              <a:t>44</a:t>
            </a:r>
            <a:r>
              <a:rPr lang="de-DE" altLang="de-DE" sz="1800" dirty="0">
                <a:latin typeface="Symbol" panose="05050102010706020507" pitchFamily="18" charset="2"/>
              </a:rPr>
              <a:t>=0</a:t>
            </a:r>
          </a:p>
        </p:txBody>
      </p:sp>
      <p:sp>
        <p:nvSpPr>
          <p:cNvPr id="119" name="Text Box 108"/>
          <p:cNvSpPr txBox="1">
            <a:spLocks noChangeArrowheads="1"/>
          </p:cNvSpPr>
          <p:nvPr/>
        </p:nvSpPr>
        <p:spPr bwMode="auto">
          <a:xfrm>
            <a:off x="6456364" y="2060576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11</a:t>
            </a:r>
          </a:p>
        </p:txBody>
      </p:sp>
      <p:sp>
        <p:nvSpPr>
          <p:cNvPr id="120" name="Text Box 109"/>
          <p:cNvSpPr txBox="1">
            <a:spLocks noChangeArrowheads="1"/>
          </p:cNvSpPr>
          <p:nvPr/>
        </p:nvSpPr>
        <p:spPr bwMode="auto">
          <a:xfrm>
            <a:off x="6457951" y="53736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y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22</a:t>
            </a:r>
          </a:p>
        </p:txBody>
      </p:sp>
      <p:sp>
        <p:nvSpPr>
          <p:cNvPr id="121" name="Text Box 105"/>
          <p:cNvSpPr txBox="1">
            <a:spLocks noChangeArrowheads="1"/>
          </p:cNvSpPr>
          <p:nvPr/>
        </p:nvSpPr>
        <p:spPr bwMode="auto">
          <a:xfrm>
            <a:off x="4800601" y="2276476"/>
            <a:ext cx="7697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F</a:t>
            </a:r>
            <a:r>
              <a:rPr lang="de-DE" altLang="de-DE" sz="1800" baseline="-25000" dirty="0">
                <a:latin typeface="Symbol" panose="05050102010706020507" pitchFamily="18" charset="2"/>
              </a:rPr>
              <a:t>11</a:t>
            </a:r>
            <a:r>
              <a:rPr lang="de-DE" altLang="de-DE" sz="1800" dirty="0">
                <a:latin typeface="Symbol" panose="05050102010706020507" pitchFamily="18" charset="2"/>
              </a:rPr>
              <a:t>=1</a:t>
            </a:r>
          </a:p>
        </p:txBody>
      </p:sp>
      <p:sp>
        <p:nvSpPr>
          <p:cNvPr id="122" name="Text Box 107"/>
          <p:cNvSpPr txBox="1">
            <a:spLocks noChangeArrowheads="1"/>
          </p:cNvSpPr>
          <p:nvPr/>
        </p:nvSpPr>
        <p:spPr bwMode="auto">
          <a:xfrm>
            <a:off x="4583114" y="371633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solidFill>
                  <a:srgbClr val="FF0000"/>
                </a:solidFill>
                <a:latin typeface="Symbol" panose="05050102010706020507" pitchFamily="18" charset="2"/>
              </a:rPr>
              <a:t>f</a:t>
            </a:r>
            <a:r>
              <a:rPr lang="de-DE" altLang="de-DE" sz="1800" baseline="-25000" dirty="0">
                <a:solidFill>
                  <a:srgbClr val="FF0000"/>
                </a:solidFill>
                <a:latin typeface="Symbol" panose="05050102010706020507" pitchFamily="18" charset="2"/>
              </a:rPr>
              <a:t>21</a:t>
            </a:r>
          </a:p>
        </p:txBody>
      </p:sp>
      <p:sp>
        <p:nvSpPr>
          <p:cNvPr id="123" name="Text Box 106"/>
          <p:cNvSpPr txBox="1">
            <a:spLocks noChangeArrowheads="1"/>
          </p:cNvSpPr>
          <p:nvPr/>
        </p:nvSpPr>
        <p:spPr bwMode="auto">
          <a:xfrm>
            <a:off x="4727576" y="5157788"/>
            <a:ext cx="76815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1800" dirty="0">
                <a:latin typeface="Symbol" panose="05050102010706020507" pitchFamily="18" charset="2"/>
              </a:rPr>
              <a:t>F</a:t>
            </a:r>
            <a:r>
              <a:rPr lang="de-DE" altLang="de-DE" sz="1800" baseline="-25000" dirty="0">
                <a:latin typeface="Symbol" panose="05050102010706020507" pitchFamily="18" charset="2"/>
              </a:rPr>
              <a:t>22</a:t>
            </a:r>
            <a:r>
              <a:rPr lang="de-DE" altLang="de-DE" sz="1800" dirty="0">
                <a:latin typeface="Symbol" panose="05050102010706020507" pitchFamily="18" charset="2"/>
              </a:rPr>
              <a:t>=1</a:t>
            </a:r>
          </a:p>
        </p:txBody>
      </p:sp>
      <p:sp>
        <p:nvSpPr>
          <p:cNvPr id="124" name="Text Box 11"/>
          <p:cNvSpPr txBox="1">
            <a:spLocks noChangeArrowheads="1"/>
          </p:cNvSpPr>
          <p:nvPr/>
        </p:nvSpPr>
        <p:spPr bwMode="auto">
          <a:xfrm>
            <a:off x="2566989" y="3141663"/>
            <a:ext cx="10080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e-DE" altLang="de-DE" sz="1400" dirty="0">
                <a:cs typeface="Arial" panose="020B0604020202020204" pitchFamily="34" charset="0"/>
              </a:rPr>
              <a:t>IPIP NEO  (x</a:t>
            </a:r>
            <a:r>
              <a:rPr lang="de-DE" altLang="de-DE" sz="1400" baseline="-25000" dirty="0">
                <a:cs typeface="Arial" panose="020B0604020202020204" pitchFamily="34" charset="0"/>
              </a:rPr>
              <a:t>2</a:t>
            </a:r>
            <a:r>
              <a:rPr lang="de-DE" altLang="de-DE" sz="1400" dirty="0">
                <a:cs typeface="Arial" panose="020B0604020202020204" pitchFamily="34" charset="0"/>
              </a:rPr>
              <a:t>)</a:t>
            </a:r>
            <a:endParaRPr lang="el-GR" altLang="de-DE" sz="1400" baseline="-250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5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8312" y="1916113"/>
            <a:ext cx="11351776" cy="45259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de-DE" altLang="de-DE" sz="2400" b="1" dirty="0"/>
              <a:t>Manifest variables       -</a:t>
            </a:r>
            <a:r>
              <a:rPr lang="de-DE" altLang="de-DE" sz="2400" dirty="0"/>
              <a:t> variables </a:t>
            </a:r>
            <a:r>
              <a:rPr lang="de-DE" altLang="de-DE" sz="2400" dirty="0" err="1"/>
              <a:t>that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refer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data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observed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by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means</a:t>
            </a:r>
            <a:r>
              <a:rPr lang="de-DE" altLang="de-DE" sz="2400" dirty="0"/>
              <a:t>   </a:t>
            </a:r>
          </a:p>
          <a:p>
            <a:pPr>
              <a:buFontTx/>
              <a:buNone/>
            </a:pPr>
            <a:r>
              <a:rPr lang="de-DE" altLang="de-DE" sz="2400" dirty="0"/>
              <a:t>                                          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measurement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scales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applied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a sample </a:t>
            </a:r>
          </a:p>
          <a:p>
            <a:pPr>
              <a:buFontTx/>
              <a:buNone/>
            </a:pPr>
            <a:r>
              <a:rPr lang="de-DE" altLang="de-DE" sz="2400" dirty="0"/>
              <a:t>                                           ( </a:t>
            </a:r>
            <a:r>
              <a:rPr lang="de-DE" altLang="de-DE" sz="2400" dirty="0" err="1"/>
              <a:t>directly</a:t>
            </a:r>
            <a:r>
              <a:rPr lang="de-DE" altLang="de-DE" sz="2400" dirty="0"/>
              <a:t> observable)</a:t>
            </a:r>
          </a:p>
          <a:p>
            <a:pPr>
              <a:buFontTx/>
              <a:buNone/>
            </a:pPr>
            <a:r>
              <a:rPr lang="de-DE" altLang="de-DE" sz="2400" b="1" dirty="0"/>
              <a:t>Latent variables      </a:t>
            </a:r>
            <a:r>
              <a:rPr lang="de-DE" altLang="de-DE" sz="2400" dirty="0"/>
              <a:t>      - variables </a:t>
            </a:r>
            <a:r>
              <a:rPr lang="de-DE" altLang="de-DE" sz="2400" dirty="0" err="1"/>
              <a:t>that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hypothetical</a:t>
            </a:r>
            <a:r>
              <a:rPr lang="de-DE" altLang="de-DE" sz="2400" dirty="0"/>
              <a:t> in </a:t>
            </a:r>
            <a:r>
              <a:rPr lang="de-DE" altLang="de-DE" sz="2400" dirty="0" err="1"/>
              <a:t>nature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and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</a:t>
            </a:r>
          </a:p>
          <a:p>
            <a:pPr>
              <a:buFontTx/>
              <a:buNone/>
            </a:pPr>
            <a:r>
              <a:rPr lang="de-DE" altLang="de-DE" sz="2400" dirty="0"/>
              <a:t>                                            not </a:t>
            </a:r>
            <a:r>
              <a:rPr lang="de-DE" altLang="de-DE" sz="2400" dirty="0" err="1"/>
              <a:t>directly</a:t>
            </a:r>
            <a:r>
              <a:rPr lang="de-DE" altLang="de-DE" sz="2400" dirty="0"/>
              <a:t> observable</a:t>
            </a:r>
          </a:p>
          <a:p>
            <a:pPr>
              <a:buFontTx/>
              <a:buNone/>
            </a:pPr>
            <a:r>
              <a:rPr lang="de-DE" altLang="de-DE" sz="2400" dirty="0"/>
              <a:t>                                          - </a:t>
            </a:r>
            <a:r>
              <a:rPr lang="de-DE" altLang="de-DE" sz="2400" dirty="0" err="1"/>
              <a:t>access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these</a:t>
            </a:r>
            <a:r>
              <a:rPr lang="de-DE" altLang="de-DE" sz="2400" dirty="0"/>
              <a:t> variables </a:t>
            </a:r>
            <a:r>
              <a:rPr lang="de-DE" altLang="de-DE" sz="2400" dirty="0" err="1"/>
              <a:t>is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possible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by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means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of</a:t>
            </a:r>
            <a:endParaRPr lang="de-DE" altLang="de-DE" sz="2400" dirty="0"/>
          </a:p>
          <a:p>
            <a:pPr>
              <a:buFontTx/>
              <a:buNone/>
            </a:pPr>
            <a:r>
              <a:rPr lang="de-DE" altLang="de-DE" sz="2400" dirty="0"/>
              <a:t>                                             </a:t>
            </a:r>
            <a:r>
              <a:rPr lang="de-DE" altLang="de-DE" sz="2400" dirty="0" err="1"/>
              <a:t>indicators</a:t>
            </a:r>
            <a:r>
              <a:rPr lang="de-DE" altLang="de-DE" sz="2400" dirty="0"/>
              <a:t> (</a:t>
            </a:r>
            <a:r>
              <a:rPr lang="de-DE" altLang="de-DE" sz="2400" dirty="0" err="1"/>
              <a:t>that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are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mostly</a:t>
            </a:r>
            <a:r>
              <a:rPr lang="de-DE" altLang="de-DE" sz="2400" dirty="0"/>
              <a:t> manifest variables) </a:t>
            </a:r>
          </a:p>
          <a:p>
            <a:pPr>
              <a:buFontTx/>
              <a:buNone/>
            </a:pPr>
            <a:endParaRPr lang="de-DE" altLang="de-DE" sz="2400" b="1" dirty="0"/>
          </a:p>
          <a:p>
            <a:pPr>
              <a:buFontTx/>
              <a:buNone/>
            </a:pPr>
            <a:r>
              <a:rPr lang="de-DE" altLang="de-DE" sz="2400" b="1" dirty="0" err="1"/>
              <a:t>Endogenous</a:t>
            </a:r>
            <a:r>
              <a:rPr lang="de-DE" altLang="de-DE" sz="2400" b="1" dirty="0"/>
              <a:t> variables -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b="1" dirty="0"/>
              <a:t> </a:t>
            </a:r>
            <a:r>
              <a:rPr lang="de-DE" altLang="de-DE" sz="2400" dirty="0" err="1"/>
              <a:t>be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explained</a:t>
            </a:r>
            <a:r>
              <a:rPr lang="de-DE" altLang="de-DE" sz="2400" dirty="0"/>
              <a:t> variables </a:t>
            </a:r>
            <a:r>
              <a:rPr lang="de-DE" altLang="de-DE" sz="2400" dirty="0" err="1"/>
              <a:t>of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the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statistical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model</a:t>
            </a:r>
            <a:endParaRPr lang="de-DE" altLang="de-DE" sz="2400" dirty="0"/>
          </a:p>
          <a:p>
            <a:pPr>
              <a:buFontTx/>
              <a:buNone/>
            </a:pPr>
            <a:r>
              <a:rPr lang="de-DE" altLang="de-DE" sz="2400" dirty="0"/>
              <a:t>                                           (criterion variables; dependent variables)</a:t>
            </a:r>
          </a:p>
          <a:p>
            <a:pPr>
              <a:buFontTx/>
              <a:buNone/>
            </a:pPr>
            <a:r>
              <a:rPr lang="de-DE" altLang="de-DE" sz="2400" b="1" dirty="0"/>
              <a:t>Exogenous variables -   </a:t>
            </a:r>
            <a:r>
              <a:rPr lang="de-DE" altLang="de-DE" sz="2400" dirty="0"/>
              <a:t>variables used for explaining the criterion in the</a:t>
            </a:r>
          </a:p>
          <a:p>
            <a:pPr algn="ctr">
              <a:buFontTx/>
              <a:buNone/>
            </a:pPr>
            <a:r>
              <a:rPr lang="de-DE" altLang="de-DE" sz="2400" dirty="0"/>
              <a:t>               statistical model ( predictors x</a:t>
            </a:r>
            <a:r>
              <a:rPr lang="de-DE" altLang="de-DE" sz="2400" baseline="-25000" dirty="0"/>
              <a:t>1</a:t>
            </a:r>
            <a:r>
              <a:rPr lang="de-DE" altLang="de-DE" sz="2400" dirty="0"/>
              <a:t>….x</a:t>
            </a:r>
            <a:r>
              <a:rPr lang="de-DE" altLang="de-DE" sz="2400" baseline="-25000" dirty="0"/>
              <a:t>p</a:t>
            </a:r>
            <a:r>
              <a:rPr lang="de-DE" altLang="de-DE" sz="2400" dirty="0"/>
              <a:t> ; independent variables)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30238"/>
            <a:ext cx="8229600" cy="1143000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 dirty="0"/>
              <a:t>0.Introductory remarks</a:t>
            </a:r>
          </a:p>
        </p:txBody>
      </p:sp>
    </p:spTree>
    <p:extLst>
      <p:ext uri="{BB962C8B-B14F-4D97-AF65-F5344CB8AC3E}">
        <p14:creationId xmlns:p14="http://schemas.microsoft.com/office/powerpoint/2010/main" val="289595845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Practice C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What is the number of to-be-estimated parameters?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 13</a:t>
            </a:r>
          </a:p>
          <a:p>
            <a:pPr eaLnBrk="1" hangingPunct="1"/>
            <a:r>
              <a:rPr lang="de-DE" altLang="de-DE" dirty="0"/>
              <a:t> 15</a:t>
            </a:r>
          </a:p>
          <a:p>
            <a:pPr eaLnBrk="1" hangingPunct="1"/>
            <a:r>
              <a:rPr lang="de-DE" altLang="de-DE" dirty="0"/>
              <a:t> 17</a:t>
            </a:r>
          </a:p>
          <a:p>
            <a:pPr eaLnBrk="1" hangingPunct="1"/>
            <a:r>
              <a:rPr lang="de-DE" altLang="de-DE" dirty="0"/>
              <a:t> 19</a:t>
            </a:r>
          </a:p>
        </p:txBody>
      </p:sp>
      <p:sp>
        <p:nvSpPr>
          <p:cNvPr id="4" name="椭圆 3"/>
          <p:cNvSpPr/>
          <p:nvPr/>
        </p:nvSpPr>
        <p:spPr>
          <a:xfrm>
            <a:off x="1115736" y="4380190"/>
            <a:ext cx="612396" cy="41944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10284"/>
      </p:ext>
    </p:extLst>
  </p:cSld>
  <p:clrMapOvr>
    <a:masterClrMapping/>
  </p:clrMapOvr>
  <p:transition>
    <p:sndAc>
      <p:endSnd/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Practice C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What is the degree of freedom for the complete model?</a:t>
            </a:r>
          </a:p>
          <a:p>
            <a:pPr eaLnBrk="1" hangingPunct="1"/>
            <a:endParaRPr lang="de-DE" altLang="de-DE" dirty="0"/>
          </a:p>
          <a:p>
            <a:pPr eaLnBrk="1" hangingPunct="1">
              <a:buNone/>
            </a:pPr>
            <a:r>
              <a:rPr lang="de-DE" altLang="de-DE" dirty="0"/>
              <a:t>   s =  ----------</a:t>
            </a:r>
          </a:p>
          <a:p>
            <a:pPr eaLnBrk="1" hangingPunct="1">
              <a:buNone/>
            </a:pPr>
            <a:endParaRPr lang="de-DE" altLang="de-DE" dirty="0"/>
          </a:p>
          <a:p>
            <a:pPr eaLnBrk="1" hangingPunct="1">
              <a:buNone/>
            </a:pPr>
            <a:r>
              <a:rPr lang="de-DE" altLang="de-DE" dirty="0"/>
              <a:t>   df =  s - 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37189" y="2608976"/>
            <a:ext cx="822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n(n+1)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88859" y="3129093"/>
            <a:ext cx="4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7191028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Practice C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What are the degrees of freedom for the complete model?</a:t>
            </a:r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dirty="0"/>
              <a:t> 13</a:t>
            </a:r>
          </a:p>
          <a:p>
            <a:pPr eaLnBrk="1" hangingPunct="1"/>
            <a:r>
              <a:rPr lang="de-DE" altLang="de-DE" dirty="0"/>
              <a:t> 14</a:t>
            </a:r>
          </a:p>
          <a:p>
            <a:pPr eaLnBrk="1" hangingPunct="1"/>
            <a:r>
              <a:rPr lang="de-DE" altLang="de-DE" dirty="0"/>
              <a:t> 15</a:t>
            </a:r>
          </a:p>
          <a:p>
            <a:pPr eaLnBrk="1" hangingPunct="1"/>
            <a:r>
              <a:rPr lang="de-DE" altLang="de-DE" dirty="0"/>
              <a:t> 16</a:t>
            </a:r>
          </a:p>
          <a:p>
            <a:pPr eaLnBrk="1" hangingPunct="1"/>
            <a:r>
              <a:rPr lang="de-DE" altLang="de-DE" dirty="0"/>
              <a:t> 17</a:t>
            </a:r>
          </a:p>
          <a:p>
            <a:pPr eaLnBrk="1" hangingPunct="1"/>
            <a:r>
              <a:rPr lang="de-DE" altLang="de-DE" dirty="0"/>
              <a:t> 19</a:t>
            </a:r>
          </a:p>
        </p:txBody>
      </p:sp>
      <p:sp>
        <p:nvSpPr>
          <p:cNvPr id="4" name="椭圆 3"/>
          <p:cNvSpPr/>
          <p:nvPr/>
        </p:nvSpPr>
        <p:spPr>
          <a:xfrm>
            <a:off x="1115736" y="4890783"/>
            <a:ext cx="612396" cy="419449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1028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2079874"/>
            <a:ext cx="8229600" cy="4525962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de-DE" altLang="de-DE" sz="3200" b="1" dirty="0"/>
              <a:t>Supplement</a:t>
            </a:r>
          </a:p>
          <a:p>
            <a:pPr>
              <a:spcBef>
                <a:spcPct val="50000"/>
              </a:spcBef>
            </a:pPr>
            <a:endParaRPr lang="de-DE" altLang="de-DE" b="1" dirty="0"/>
          </a:p>
          <a:p>
            <a:pPr marL="0" indent="0">
              <a:spcBef>
                <a:spcPct val="50000"/>
              </a:spcBef>
              <a:buNone/>
            </a:pPr>
            <a:r>
              <a:rPr lang="de-DE" altLang="de-DE" sz="2400" b="1" dirty="0"/>
              <a:t>   - </a:t>
            </a:r>
            <a:r>
              <a:rPr lang="de-DE" altLang="de-DE" sz="2400" b="1" dirty="0" err="1"/>
              <a:t>there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are</a:t>
            </a:r>
            <a:r>
              <a:rPr lang="de-DE" altLang="de-DE" sz="2400" b="1" dirty="0"/>
              <a:t> additional </a:t>
            </a:r>
            <a:r>
              <a:rPr lang="de-DE" altLang="de-DE" sz="2400" b="1" dirty="0" err="1"/>
              <a:t>matrices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including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parameters</a:t>
            </a:r>
            <a:r>
              <a:rPr lang="de-DE" altLang="de-DE" sz="2400" b="1" dirty="0"/>
              <a:t>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de-DE" altLang="de-DE" sz="2400" b="1" dirty="0"/>
              <a:t>        • </a:t>
            </a:r>
            <a:r>
              <a:rPr lang="de-DE" altLang="de-DE" sz="2400" b="1" dirty="0" err="1"/>
              <a:t>these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matrices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are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of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importance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for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the</a:t>
            </a:r>
            <a:r>
              <a:rPr lang="de-DE" altLang="de-DE" sz="2400" b="1" dirty="0"/>
              <a:t> </a:t>
            </a:r>
            <a:r>
              <a:rPr lang="de-DE" altLang="de-DE" sz="2400" b="1" i="1" dirty="0" err="1"/>
              <a:t>estimation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of</a:t>
            </a:r>
            <a:endParaRPr lang="de-DE" altLang="de-DE" sz="2400" b="1" dirty="0"/>
          </a:p>
          <a:p>
            <a:pPr marL="0" indent="0">
              <a:spcBef>
                <a:spcPct val="50000"/>
              </a:spcBef>
              <a:buNone/>
            </a:pPr>
            <a:r>
              <a:rPr lang="de-DE" altLang="de-DE" sz="2400" b="1" dirty="0"/>
              <a:t>            </a:t>
            </a:r>
            <a:r>
              <a:rPr lang="de-DE" altLang="de-DE" sz="2400" b="1" dirty="0" err="1"/>
              <a:t>parameters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and</a:t>
            </a:r>
            <a:r>
              <a:rPr lang="de-DE" altLang="de-DE" sz="2400" b="1" dirty="0"/>
              <a:t> </a:t>
            </a:r>
            <a:r>
              <a:rPr lang="de-DE" altLang="de-DE" sz="2400" b="1" dirty="0" err="1"/>
              <a:t>model</a:t>
            </a:r>
            <a:r>
              <a:rPr lang="de-DE" altLang="de-DE" sz="2400" b="1" dirty="0"/>
              <a:t> fit</a:t>
            </a:r>
            <a:endParaRPr lang="de-DE" altLang="de-DE" sz="2400" dirty="0"/>
          </a:p>
          <a:p>
            <a:pPr eaLnBrk="1" hangingPunct="1">
              <a:spcBef>
                <a:spcPct val="50000"/>
              </a:spcBef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marL="0" indent="0" eaLnBrk="1" hangingPunct="1">
              <a:spcBef>
                <a:spcPct val="50000"/>
              </a:spcBef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altLang="de-DE"/>
              <a:t>3. Identification of the structure of models</a:t>
            </a:r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40833151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2" y="1966426"/>
            <a:ext cx="9559327" cy="452596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de-DE" altLang="de-DE" sz="2400" dirty="0"/>
              <a:t>Further matrices of importance:</a:t>
            </a:r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pPr eaLnBrk="1" hangingPunct="1"/>
            <a:r>
              <a:rPr lang="el-GR" altLang="de-DE" sz="2000" b="1" dirty="0">
                <a:cs typeface="Arial" panose="020B0604020202020204" pitchFamily="34" charset="0"/>
              </a:rPr>
              <a:t>ψ</a:t>
            </a:r>
            <a:r>
              <a:rPr lang="el-GR" altLang="de-DE" sz="2000" dirty="0">
                <a:cs typeface="Arial" panose="020B0604020202020204" pitchFamily="34" charset="0"/>
              </a:rPr>
              <a:t>	</a:t>
            </a:r>
            <a:r>
              <a:rPr lang="de-DE" altLang="de-DE" sz="2000" dirty="0"/>
              <a:t>Psi		Matrix of variances of the residuals of the </a:t>
            </a:r>
          </a:p>
          <a:p>
            <a:pPr eaLnBrk="1" hangingPunct="1">
              <a:spcBef>
                <a:spcPts val="0"/>
              </a:spcBef>
              <a:buNone/>
            </a:pPr>
            <a:r>
              <a:rPr lang="de-DE" altLang="de-DE" sz="2000" i="1" dirty="0"/>
              <a:t>                                                endogenous</a:t>
            </a:r>
            <a:r>
              <a:rPr lang="de-DE" altLang="de-DE" sz="2000" dirty="0"/>
              <a:t> latent variables (ζ)</a:t>
            </a:r>
          </a:p>
          <a:p>
            <a:pPr eaLnBrk="1" hangingPunct="1"/>
            <a:r>
              <a:rPr lang="el-GR" altLang="de-DE" sz="2000" b="1" dirty="0">
                <a:cs typeface="Arial" panose="020B0604020202020204" pitchFamily="34" charset="0"/>
              </a:rPr>
              <a:t>Φ</a:t>
            </a:r>
            <a:r>
              <a:rPr lang="el-GR" altLang="de-DE" sz="2000" dirty="0">
                <a:cs typeface="Arial" panose="020B0604020202020204" pitchFamily="34" charset="0"/>
              </a:rPr>
              <a:t>	</a:t>
            </a:r>
            <a:r>
              <a:rPr lang="de-DE" altLang="de-DE" sz="2000" dirty="0"/>
              <a:t>Phi		Matrix </a:t>
            </a:r>
            <a:r>
              <a:rPr lang="de-DE" altLang="de-DE" sz="2000" dirty="0" err="1"/>
              <a:t>of</a:t>
            </a:r>
            <a:r>
              <a:rPr lang="de-DE" altLang="de-DE" sz="2000" dirty="0"/>
              <a:t> </a:t>
            </a:r>
            <a:r>
              <a:rPr lang="de-DE" altLang="de-DE" sz="2000" dirty="0" err="1"/>
              <a:t>variances</a:t>
            </a:r>
            <a:r>
              <a:rPr lang="de-DE" altLang="de-DE" sz="2000" dirty="0"/>
              <a:t> </a:t>
            </a:r>
            <a:r>
              <a:rPr lang="de-DE" altLang="de-DE" sz="2000" dirty="0" err="1"/>
              <a:t>and</a:t>
            </a:r>
            <a:r>
              <a:rPr lang="de-DE" altLang="de-DE" sz="2000" dirty="0"/>
              <a:t> </a:t>
            </a:r>
            <a:r>
              <a:rPr lang="de-DE" altLang="de-DE" sz="2000" dirty="0" err="1"/>
              <a:t>covariances</a:t>
            </a:r>
            <a:r>
              <a:rPr lang="de-DE" altLang="de-DE" sz="2000" dirty="0"/>
              <a:t> of the </a:t>
            </a:r>
            <a:r>
              <a:rPr lang="de-DE" altLang="de-DE" sz="2000" i="1" dirty="0"/>
              <a:t>exogenous</a:t>
            </a:r>
            <a:r>
              <a:rPr lang="de-DE" altLang="de-DE" sz="2000" dirty="0"/>
              <a:t> 				latent variables</a:t>
            </a:r>
          </a:p>
          <a:p>
            <a:pPr eaLnBrk="1" hangingPunct="1"/>
            <a:r>
              <a:rPr lang="el-GR" altLang="de-DE" sz="2000" b="1" dirty="0">
                <a:cs typeface="Arial" panose="020B0604020202020204" pitchFamily="34" charset="0"/>
              </a:rPr>
              <a:t>Θ</a:t>
            </a:r>
            <a:r>
              <a:rPr lang="el-GR" altLang="de-DE" sz="2000" baseline="-25000" dirty="0">
                <a:cs typeface="Arial" panose="020B0604020202020204" pitchFamily="34" charset="0"/>
              </a:rPr>
              <a:t>ε</a:t>
            </a:r>
            <a:r>
              <a:rPr lang="de-DE" altLang="de-DE" sz="2000" baseline="-25000" dirty="0">
                <a:cs typeface="Arial" panose="020B0604020202020204" pitchFamily="34" charset="0"/>
              </a:rPr>
              <a:t>	</a:t>
            </a:r>
            <a:r>
              <a:rPr lang="de-DE" altLang="de-DE" sz="2000" dirty="0">
                <a:cs typeface="Arial" panose="020B0604020202020204" pitchFamily="34" charset="0"/>
              </a:rPr>
              <a:t>Theta-		Diagonal matrix of variances (and covariances) of the error  </a:t>
            </a:r>
            <a:br>
              <a:rPr lang="de-DE" altLang="de-DE" sz="2000" dirty="0">
                <a:cs typeface="Arial" panose="020B0604020202020204" pitchFamily="34" charset="0"/>
              </a:rPr>
            </a:br>
            <a:r>
              <a:rPr lang="de-DE" altLang="de-DE" sz="2000" dirty="0">
                <a:cs typeface="Arial" panose="020B0604020202020204" pitchFamily="34" charset="0"/>
              </a:rPr>
              <a:t>	Epsilon 		variables of the model of measurement 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de-DE" altLang="de-DE" sz="2000" dirty="0">
                <a:cs typeface="Arial" panose="020B0604020202020204" pitchFamily="34" charset="0"/>
              </a:rPr>
              <a:t>                                                </a:t>
            </a:r>
            <a:r>
              <a:rPr lang="de-DE" altLang="de-DE" sz="2000" dirty="0" err="1">
                <a:cs typeface="Arial" panose="020B0604020202020204" pitchFamily="34" charset="0"/>
              </a:rPr>
              <a:t>of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the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i="1" dirty="0" err="1">
                <a:cs typeface="Arial" panose="020B0604020202020204" pitchFamily="34" charset="0"/>
              </a:rPr>
              <a:t>endogenous</a:t>
            </a:r>
            <a:r>
              <a:rPr lang="de-DE" altLang="de-DE" sz="2000" i="1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part</a:t>
            </a:r>
            <a:endParaRPr lang="de-DE" altLang="de-DE" sz="2000" baseline="-25000" dirty="0">
              <a:cs typeface="Arial" panose="020B0604020202020204" pitchFamily="34" charset="0"/>
            </a:endParaRPr>
          </a:p>
          <a:p>
            <a:r>
              <a:rPr lang="el-GR" altLang="de-DE" sz="2000" b="1" dirty="0">
                <a:cs typeface="Arial" panose="020B0604020202020204" pitchFamily="34" charset="0"/>
              </a:rPr>
              <a:t>Θ</a:t>
            </a:r>
            <a:r>
              <a:rPr lang="el-GR" altLang="de-DE" sz="2000" baseline="-25000" dirty="0">
                <a:cs typeface="Arial" panose="020B0604020202020204" pitchFamily="34" charset="0"/>
              </a:rPr>
              <a:t>δ </a:t>
            </a:r>
            <a:r>
              <a:rPr lang="de-DE" altLang="de-DE" sz="2000" baseline="-25000" dirty="0">
                <a:cs typeface="Arial" panose="020B0604020202020204" pitchFamily="34" charset="0"/>
              </a:rPr>
              <a:t>	</a:t>
            </a:r>
            <a:r>
              <a:rPr lang="de-DE" altLang="de-DE" sz="2000" dirty="0">
                <a:cs typeface="Arial" panose="020B0604020202020204" pitchFamily="34" charset="0"/>
              </a:rPr>
              <a:t>Theta-		Diagonal matrix of variances (and covariances) of the error  </a:t>
            </a:r>
            <a:br>
              <a:rPr lang="de-DE" altLang="de-DE" sz="2000" dirty="0">
                <a:cs typeface="Arial" panose="020B0604020202020204" pitchFamily="34" charset="0"/>
              </a:rPr>
            </a:br>
            <a:r>
              <a:rPr lang="de-DE" altLang="de-DE" sz="2000" dirty="0">
                <a:cs typeface="Arial" panose="020B0604020202020204" pitchFamily="34" charset="0"/>
              </a:rPr>
              <a:t>	Delta 		variables of the model of measurement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de-DE" altLang="de-DE" sz="2000" dirty="0">
                <a:cs typeface="Arial" panose="020B0604020202020204" pitchFamily="34" charset="0"/>
              </a:rPr>
              <a:t>                                                </a:t>
            </a:r>
            <a:r>
              <a:rPr lang="de-DE" altLang="de-DE" sz="2000" dirty="0" err="1">
                <a:cs typeface="Arial" panose="020B0604020202020204" pitchFamily="34" charset="0"/>
              </a:rPr>
              <a:t>of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the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i="1" dirty="0" err="1">
                <a:cs typeface="Arial" panose="020B0604020202020204" pitchFamily="34" charset="0"/>
              </a:rPr>
              <a:t>exogenous</a:t>
            </a:r>
            <a:r>
              <a:rPr lang="de-DE" altLang="de-DE" sz="2000" i="1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part</a:t>
            </a:r>
            <a:endParaRPr lang="de-DE" altLang="de-DE" sz="2000" baseline="-25000" dirty="0">
              <a:cs typeface="Arial" panose="020B0604020202020204" pitchFamily="34" charset="0"/>
            </a:endParaRPr>
          </a:p>
          <a:p>
            <a:pPr eaLnBrk="1" hangingPunct="1"/>
            <a:endParaRPr lang="el-GR" altLang="de-DE" sz="2000" baseline="-25000" dirty="0"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30238"/>
            <a:ext cx="82296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&gt; </a:t>
            </a:r>
            <a:r>
              <a:rPr lang="de-DE" altLang="de-DE" dirty="0" err="1"/>
              <a:t>Vectors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matrices</a:t>
            </a:r>
            <a:r>
              <a:rPr lang="de-DE" altLang="de-DE" dirty="0"/>
              <a:t> (4)</a:t>
            </a:r>
          </a:p>
        </p:txBody>
      </p:sp>
    </p:spTree>
    <p:extLst>
      <p:ext uri="{BB962C8B-B14F-4D97-AF65-F5344CB8AC3E}">
        <p14:creationId xmlns:p14="http://schemas.microsoft.com/office/powerpoint/2010/main" val="15177527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966426"/>
            <a:ext cx="8229600" cy="45259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altLang="de-DE" sz="2400" dirty="0"/>
              <a:t>The </a:t>
            </a:r>
            <a:r>
              <a:rPr lang="de-DE" altLang="de-DE" sz="2400" dirty="0" err="1"/>
              <a:t>further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matrices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give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rise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another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model</a:t>
            </a:r>
            <a:r>
              <a:rPr lang="de-DE" altLang="de-DE" sz="2400" dirty="0"/>
              <a:t>:</a:t>
            </a:r>
          </a:p>
          <a:p>
            <a:pPr eaLnBrk="1" hangingPunct="1">
              <a:buFontTx/>
              <a:buNone/>
            </a:pPr>
            <a:endParaRPr lang="de-DE" altLang="de-DE" sz="2000" dirty="0"/>
          </a:p>
          <a:p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cs typeface="Arial" panose="020B0604020202020204" pitchFamily="34" charset="0"/>
              </a:rPr>
              <a:t>what</a:t>
            </a:r>
            <a:r>
              <a:rPr lang="de-DE" altLang="de-DE" sz="2400" dirty="0"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cs typeface="Arial" panose="020B0604020202020204" pitchFamily="34" charset="0"/>
              </a:rPr>
              <a:t>they</a:t>
            </a:r>
            <a:r>
              <a:rPr lang="de-DE" altLang="de-DE" sz="2400" dirty="0"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cs typeface="Arial" panose="020B0604020202020204" pitchFamily="34" charset="0"/>
              </a:rPr>
              <a:t>are</a:t>
            </a:r>
            <a:r>
              <a:rPr lang="de-DE" altLang="de-DE" sz="2400" dirty="0"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cs typeface="Arial" panose="020B0604020202020204" pitchFamily="34" charset="0"/>
              </a:rPr>
              <a:t>useful</a:t>
            </a:r>
            <a:r>
              <a:rPr lang="de-DE" altLang="de-DE" sz="2400" dirty="0">
                <a:cs typeface="Arial" panose="020B0604020202020204" pitchFamily="34" charset="0"/>
              </a:rPr>
              <a:t> </a:t>
            </a:r>
            <a:r>
              <a:rPr lang="de-DE" altLang="de-DE" sz="2400" dirty="0" err="1">
                <a:cs typeface="Arial" panose="020B0604020202020204" pitchFamily="34" charset="0"/>
              </a:rPr>
              <a:t>for</a:t>
            </a:r>
            <a:r>
              <a:rPr lang="de-DE" altLang="de-DE" sz="2400" dirty="0">
                <a:cs typeface="Arial" panose="020B0604020202020204" pitchFamily="34" charset="0"/>
              </a:rPr>
              <a:t> ? </a:t>
            </a:r>
          </a:p>
          <a:p>
            <a:pPr marL="0" indent="0">
              <a:buNone/>
            </a:pPr>
            <a:r>
              <a:rPr lang="de-DE" altLang="de-DE" sz="2000" dirty="0">
                <a:cs typeface="Arial" panose="020B0604020202020204" pitchFamily="34" charset="0"/>
              </a:rPr>
              <a:t>                      … </a:t>
            </a:r>
            <a:r>
              <a:rPr lang="de-DE" altLang="de-DE" sz="2000" dirty="0" err="1">
                <a:cs typeface="Arial" panose="020B0604020202020204" pitchFamily="34" charset="0"/>
              </a:rPr>
              <a:t>the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model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of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the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covariance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matrix</a:t>
            </a:r>
            <a:endParaRPr lang="de-DE" altLang="de-DE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sz="2000" dirty="0">
                <a:cs typeface="Arial" panose="020B0604020202020204" pitchFamily="34" charset="0"/>
              </a:rPr>
              <a:t>    </a:t>
            </a:r>
          </a:p>
          <a:p>
            <a:pPr marL="0" indent="0">
              <a:buNone/>
            </a:pPr>
            <a:endParaRPr lang="de-DE" altLang="de-DE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altLang="de-DE" sz="2000" dirty="0">
                <a:cs typeface="Arial" panose="020B0604020202020204" pitchFamily="34" charset="0"/>
              </a:rPr>
              <a:t>                      </a:t>
            </a:r>
            <a:r>
              <a:rPr lang="de-DE" altLang="de-DE" sz="1800" dirty="0">
                <a:cs typeface="Arial" panose="020B0604020202020204" pitchFamily="34" charset="0"/>
              </a:rPr>
              <a:t>…. in </a:t>
            </a:r>
            <a:r>
              <a:rPr lang="de-DE" altLang="de-DE" sz="1800" dirty="0" err="1">
                <a:cs typeface="Arial" panose="020B0604020202020204" pitchFamily="34" charset="0"/>
              </a:rPr>
              <a:t>addition</a:t>
            </a:r>
            <a:r>
              <a:rPr lang="de-DE" altLang="de-DE" sz="1800" dirty="0"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cs typeface="Arial" panose="020B0604020202020204" pitchFamily="34" charset="0"/>
              </a:rPr>
              <a:t>to</a:t>
            </a:r>
            <a:r>
              <a:rPr lang="de-DE" altLang="de-DE" sz="1800" dirty="0"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cs typeface="Arial" panose="020B0604020202020204" pitchFamily="34" charset="0"/>
              </a:rPr>
              <a:t>the</a:t>
            </a:r>
            <a:r>
              <a:rPr lang="de-DE" altLang="de-DE" sz="1800" dirty="0"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cs typeface="Arial" panose="020B0604020202020204" pitchFamily="34" charset="0"/>
              </a:rPr>
              <a:t>exogenous</a:t>
            </a:r>
            <a:r>
              <a:rPr lang="de-DE" altLang="de-DE" sz="1800" dirty="0"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cs typeface="Arial" panose="020B0604020202020204" pitchFamily="34" charset="0"/>
              </a:rPr>
              <a:t>measurement</a:t>
            </a:r>
            <a:r>
              <a:rPr lang="de-DE" altLang="de-DE" sz="1800" dirty="0">
                <a:cs typeface="Arial" panose="020B0604020202020204" pitchFamily="34" charset="0"/>
              </a:rPr>
              <a:t> </a:t>
            </a:r>
            <a:r>
              <a:rPr lang="de-DE" altLang="de-DE" sz="1800" dirty="0" err="1">
                <a:cs typeface="Arial" panose="020B0604020202020204" pitchFamily="34" charset="0"/>
              </a:rPr>
              <a:t>model</a:t>
            </a:r>
            <a:r>
              <a:rPr lang="de-DE" altLang="de-DE" sz="1800" dirty="0">
                <a:cs typeface="Arial" panose="020B0604020202020204" pitchFamily="34" charset="0"/>
              </a:rPr>
              <a:t> </a:t>
            </a:r>
            <a:endParaRPr lang="en-US" altLang="de-DE" sz="1800" dirty="0">
              <a:cs typeface="Arial" panose="020B0604020202020204" pitchFamily="34" charset="0"/>
            </a:endParaRPr>
          </a:p>
          <a:p>
            <a:endParaRPr lang="en-US" altLang="de-DE" sz="2000" dirty="0">
              <a:cs typeface="Arial" panose="020B0604020202020204" pitchFamily="34" charset="0"/>
            </a:endParaRPr>
          </a:p>
          <a:p>
            <a:endParaRPr lang="en-US" altLang="de-DE" sz="2000" dirty="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de-DE" sz="2000" dirty="0">
                <a:cs typeface="Arial" panose="020B0604020202020204" pitchFamily="34" charset="0"/>
              </a:rPr>
              <a:t>       </a:t>
            </a:r>
            <a:endParaRPr lang="el-GR" altLang="de-DE" sz="2000" baseline="-25000" dirty="0"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30238"/>
            <a:ext cx="82296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&gt; </a:t>
            </a:r>
            <a:r>
              <a:rPr lang="de-DE" altLang="de-DE" dirty="0" err="1"/>
              <a:t>Vectors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matrices</a:t>
            </a:r>
            <a:r>
              <a:rPr lang="de-DE" altLang="de-DE" dirty="0"/>
              <a:t> (4)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700012"/>
              </p:ext>
            </p:extLst>
          </p:nvPr>
        </p:nvGraphicFramePr>
        <p:xfrm>
          <a:off x="3724275" y="4863837"/>
          <a:ext cx="3902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228600" progId="Equation.3">
                  <p:embed/>
                </p:oleObj>
              </mc:Choice>
              <mc:Fallback>
                <p:oleObj name="Equation" r:id="rId2" imgW="9396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4275" y="4863837"/>
                        <a:ext cx="39020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feld 1"/>
          <p:cNvSpPr txBox="1"/>
          <p:nvPr/>
        </p:nvSpPr>
        <p:spPr>
          <a:xfrm>
            <a:off x="2886075" y="6086475"/>
            <a:ext cx="257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„</a:t>
            </a:r>
            <a:r>
              <a:rPr lang="de-DE" dirty="0" err="1"/>
              <a:t>sigma</a:t>
            </a:r>
            <a:r>
              <a:rPr lang="de-DE" dirty="0"/>
              <a:t>“</a:t>
            </a:r>
            <a:endParaRPr lang="en-US" dirty="0"/>
          </a:p>
        </p:txBody>
      </p:sp>
      <p:cxnSp>
        <p:nvCxnSpPr>
          <p:cNvPr id="4" name="Gerade Verbindung 3"/>
          <p:cNvCxnSpPr/>
          <p:nvPr/>
        </p:nvCxnSpPr>
        <p:spPr>
          <a:xfrm flipH="1">
            <a:off x="3457575" y="5619750"/>
            <a:ext cx="542925" cy="46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7527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966426"/>
            <a:ext cx="8229600" cy="45259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altLang="de-DE" sz="2400" dirty="0"/>
              <a:t>The </a:t>
            </a:r>
            <a:r>
              <a:rPr lang="de-DE" altLang="de-DE" sz="2400" dirty="0" err="1"/>
              <a:t>further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matrices</a:t>
            </a:r>
            <a:r>
              <a:rPr lang="de-DE" altLang="de-DE" sz="2400" dirty="0"/>
              <a:t> </a:t>
            </a:r>
            <a:r>
              <a:rPr lang="de-DE" altLang="de-DE" sz="2400" dirty="0" err="1"/>
              <a:t>give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rise</a:t>
            </a:r>
            <a:r>
              <a:rPr lang="de-DE" altLang="de-DE" sz="2400" dirty="0"/>
              <a:t> </a:t>
            </a:r>
            <a:r>
              <a:rPr lang="de-DE" altLang="de-DE" sz="2400" dirty="0" err="1"/>
              <a:t>to</a:t>
            </a:r>
            <a:r>
              <a:rPr lang="de-DE" altLang="de-DE" sz="2400" dirty="0"/>
              <a:t> </a:t>
            </a:r>
            <a:r>
              <a:rPr lang="de-DE" altLang="de-DE" sz="2400" dirty="0" err="1"/>
              <a:t>another</a:t>
            </a:r>
            <a:r>
              <a:rPr lang="de-DE" altLang="de-DE" sz="2400" dirty="0"/>
              <a:t> </a:t>
            </a:r>
            <a:r>
              <a:rPr lang="de-DE" altLang="de-DE" sz="2400" dirty="0" err="1"/>
              <a:t>model</a:t>
            </a:r>
            <a:r>
              <a:rPr lang="de-DE" altLang="de-DE" sz="2400" dirty="0"/>
              <a:t>:</a:t>
            </a:r>
          </a:p>
          <a:p>
            <a:pPr>
              <a:buNone/>
            </a:pPr>
            <a:endParaRPr lang="de-DE" altLang="de-DE" sz="2000" dirty="0"/>
          </a:p>
          <a:p>
            <a:pPr marL="0" indent="0">
              <a:buNone/>
            </a:pPr>
            <a:r>
              <a:rPr lang="de-DE" altLang="de-DE" sz="2000" dirty="0">
                <a:cs typeface="Arial" panose="020B0604020202020204" pitchFamily="34" charset="0"/>
              </a:rPr>
              <a:t>…  in </a:t>
            </a:r>
            <a:r>
              <a:rPr lang="de-DE" altLang="de-DE" sz="2000" dirty="0" err="1">
                <a:cs typeface="Arial" panose="020B0604020202020204" pitchFamily="34" charset="0"/>
              </a:rPr>
              <a:t>addition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to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the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exogenous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measurement</a:t>
            </a:r>
            <a:r>
              <a:rPr lang="de-DE" altLang="de-DE" sz="2000" dirty="0">
                <a:cs typeface="Arial" panose="020B0604020202020204" pitchFamily="34" charset="0"/>
              </a:rPr>
              <a:t> </a:t>
            </a:r>
            <a:r>
              <a:rPr lang="de-DE" altLang="de-DE" sz="2000" dirty="0" err="1">
                <a:cs typeface="Arial" panose="020B0604020202020204" pitchFamily="34" charset="0"/>
              </a:rPr>
              <a:t>model</a:t>
            </a:r>
            <a:endParaRPr lang="de-DE" altLang="de-DE" sz="2000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de-DE" sz="2000" dirty="0">
              <a:cs typeface="Arial" panose="020B0604020202020204" pitchFamily="34" charset="0"/>
            </a:endParaRPr>
          </a:p>
          <a:p>
            <a:endParaRPr lang="en-US" altLang="de-DE" sz="2000" dirty="0"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de-DE" sz="2000" dirty="0">
                <a:cs typeface="Arial" panose="020B0604020202020204" pitchFamily="34" charset="0"/>
              </a:rPr>
              <a:t>       </a:t>
            </a:r>
            <a:endParaRPr lang="el-GR" altLang="de-DE" sz="2000" baseline="-25000" dirty="0">
              <a:cs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630238"/>
            <a:ext cx="8229600" cy="1143000"/>
          </a:xfrm>
          <a:solidFill>
            <a:srgbClr val="00B050"/>
          </a:solidFill>
        </p:spPr>
        <p:txBody>
          <a:bodyPr/>
          <a:lstStyle/>
          <a:p>
            <a:pPr eaLnBrk="1" hangingPunct="1"/>
            <a:r>
              <a:rPr lang="de-DE" altLang="de-DE" dirty="0"/>
              <a:t>&gt; </a:t>
            </a:r>
            <a:r>
              <a:rPr lang="de-DE" altLang="de-DE" dirty="0" err="1"/>
              <a:t>Vectors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matrices</a:t>
            </a:r>
            <a:r>
              <a:rPr lang="de-DE" altLang="de-DE" dirty="0"/>
              <a:t> (4)</a:t>
            </a:r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77687"/>
              </p:ext>
            </p:extLst>
          </p:nvPr>
        </p:nvGraphicFramePr>
        <p:xfrm>
          <a:off x="2100263" y="3771900"/>
          <a:ext cx="69310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1904760" imgH="253800" progId="Equation.3">
                  <p:embed/>
                </p:oleObj>
              </mc:Choice>
              <mc:Fallback>
                <p:oleObj name="Formel" r:id="rId2" imgW="190476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3771900"/>
                        <a:ext cx="69310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77527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A </a:t>
            </a:r>
            <a:r>
              <a:rPr lang="de-DE" altLang="de-DE" dirty="0" err="1"/>
              <a:t>note</a:t>
            </a:r>
            <a:r>
              <a:rPr lang="de-DE" altLang="de-DE" dirty="0"/>
              <a:t>.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de-DE" altLang="de-DE" dirty="0"/>
              <a:t>The </a:t>
            </a:r>
            <a:r>
              <a:rPr lang="de-DE" altLang="de-DE" b="1" dirty="0"/>
              <a:t>model of the covariance matrix </a:t>
            </a:r>
            <a:r>
              <a:rPr lang="de-DE" altLang="de-DE" dirty="0"/>
              <a:t>is another important model that plays a keyrole in CFA and SEM </a:t>
            </a:r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  <a:p>
            <a:pPr eaLnBrk="1" hangingPunct="1"/>
            <a:r>
              <a:rPr lang="de-DE" altLang="de-DE" b="1" dirty="0"/>
              <a:t>Sigma</a:t>
            </a:r>
            <a:r>
              <a:rPr lang="de-DE" altLang="de-DE" dirty="0"/>
              <a:t> (</a:t>
            </a:r>
            <a:r>
              <a:rPr lang="de-DE" altLang="de-DE" b="1" dirty="0">
                <a:latin typeface="Symbol" panose="05050102010706020507" pitchFamily="18" charset="2"/>
              </a:rPr>
              <a:t>S</a:t>
            </a:r>
            <a:r>
              <a:rPr lang="de-DE" altLang="de-DE" dirty="0"/>
              <a:t>) is a p x p matrix that is used for parameter estimation and the investigation of model fit. 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574976"/>
              </p:ext>
            </p:extLst>
          </p:nvPr>
        </p:nvGraphicFramePr>
        <p:xfrm>
          <a:off x="1533966" y="2904950"/>
          <a:ext cx="579596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914003" imgH="177723" progId="Equation.3">
                  <p:embed/>
                </p:oleObj>
              </mc:Choice>
              <mc:Fallback>
                <p:oleObj name="Formel" r:id="rId2" imgW="914003" imgH="17772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966" y="2904950"/>
                        <a:ext cx="5795962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5" name="Picture 9" descr="kar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4" y="2296445"/>
            <a:ext cx="1724025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0763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/>
          <a:lstStyle/>
          <a:p>
            <a:pPr algn="ctr" eaLnBrk="1" hangingPunct="1"/>
            <a:r>
              <a:rPr lang="de-DE" altLang="de-DE" dirty="0"/>
              <a:t>A </a:t>
            </a:r>
            <a:r>
              <a:rPr lang="de-DE" altLang="de-DE" dirty="0" err="1"/>
              <a:t>note</a:t>
            </a:r>
            <a:r>
              <a:rPr lang="de-DE" altLang="de-DE" dirty="0"/>
              <a:t>.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altLang="de-DE" dirty="0"/>
              <a:t>The model of the covariance matrix is another important model that plays a keyrole in CFA and SEM </a:t>
            </a:r>
          </a:p>
          <a:p>
            <a:pPr eaLnBrk="1" hangingPunct="1">
              <a:buNone/>
            </a:pPr>
            <a:endParaRPr lang="de-DE" altLang="de-DE" dirty="0"/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  <a:p>
            <a:pPr eaLnBrk="1" hangingPunct="1"/>
            <a:endParaRPr lang="de-DE" altLang="de-DE" dirty="0"/>
          </a:p>
          <a:p>
            <a:r>
              <a:rPr lang="de-DE" altLang="de-DE" b="1" dirty="0">
                <a:latin typeface="Symbol" panose="05050102010706020507" pitchFamily="18" charset="2"/>
              </a:rPr>
              <a:t>S</a:t>
            </a:r>
            <a:r>
              <a:rPr lang="de-DE" altLang="de-DE" dirty="0"/>
              <a:t>   is designed in such a way that it potentially </a:t>
            </a:r>
            <a:r>
              <a:rPr lang="de-DE" altLang="de-DE" i="1" dirty="0">
                <a:solidFill>
                  <a:srgbClr val="FF0000"/>
                </a:solidFill>
              </a:rPr>
              <a:t>corresponds to </a:t>
            </a:r>
            <a:r>
              <a:rPr lang="de-DE" altLang="de-DE" dirty="0"/>
              <a:t>the empirical p x p covariance matrix  </a:t>
            </a:r>
            <a:r>
              <a:rPr lang="de-DE" altLang="de-DE" b="1" dirty="0">
                <a:cs typeface="Arial" panose="020B0604020202020204" pitchFamily="34" charset="0"/>
              </a:rPr>
              <a:t>S</a:t>
            </a:r>
            <a:endParaRPr lang="de-DE" altLang="de-DE" dirty="0"/>
          </a:p>
          <a:p>
            <a:r>
              <a:rPr lang="de-DE" altLang="de-DE" dirty="0"/>
              <a:t>Parameter estimation is expected to lead to the </a:t>
            </a:r>
            <a:r>
              <a:rPr lang="de-DE" altLang="de-DE" i="1" dirty="0">
                <a:solidFill>
                  <a:srgbClr val="FF0000"/>
                </a:solidFill>
              </a:rPr>
              <a:t>best possible correspondence </a:t>
            </a:r>
            <a:r>
              <a:rPr lang="de-DE" altLang="de-DE" dirty="0"/>
              <a:t>with the empirical p x p covariance matrix  </a:t>
            </a:r>
            <a:r>
              <a:rPr lang="de-DE" altLang="de-DE" b="1" dirty="0">
                <a:cs typeface="Arial" panose="020B0604020202020204" pitchFamily="34" charset="0"/>
              </a:rPr>
              <a:t>S</a:t>
            </a:r>
            <a:endParaRPr lang="de-DE" altLang="de-DE" b="1" dirty="0"/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1524001" y="31538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de-DE" altLang="de-DE"/>
          </a:p>
        </p:txBody>
      </p:sp>
      <p:graphicFrame>
        <p:nvGraphicFramePr>
          <p:cNvPr id="378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817969"/>
              </p:ext>
            </p:extLst>
          </p:nvPr>
        </p:nvGraphicFramePr>
        <p:xfrm>
          <a:off x="1542355" y="2795893"/>
          <a:ext cx="579596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rmel" r:id="rId2" imgW="914003" imgH="177723" progId="Equation.3">
                  <p:embed/>
                </p:oleObj>
              </mc:Choice>
              <mc:Fallback>
                <p:oleObj name="Formel" r:id="rId2" imgW="914003" imgH="17772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2355" y="2795893"/>
                        <a:ext cx="5795962" cy="1147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7080281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1026"/>
          <p:cNvSpPr txBox="1">
            <a:spLocks noChangeArrowheads="1"/>
          </p:cNvSpPr>
          <p:nvPr/>
        </p:nvSpPr>
        <p:spPr bwMode="auto">
          <a:xfrm>
            <a:off x="711200" y="533400"/>
            <a:ext cx="1076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DE" altLang="de-DE" sz="4000" i="1" dirty="0"/>
              <a:t>S</a:t>
            </a:r>
            <a:r>
              <a:rPr lang="de-DE" altLang="de-DE" i="1" dirty="0"/>
              <a:t>ummary </a:t>
            </a:r>
            <a:r>
              <a:rPr lang="de-DE" altLang="de-DE" i="1" dirty="0" err="1"/>
              <a:t>and</a:t>
            </a:r>
            <a:r>
              <a:rPr lang="de-DE" altLang="de-DE" i="1" dirty="0"/>
              <a:t> </a:t>
            </a:r>
            <a:r>
              <a:rPr lang="de-DE" altLang="de-DE" i="1" dirty="0" err="1"/>
              <a:t>brush</a:t>
            </a:r>
            <a:r>
              <a:rPr lang="de-DE" altLang="de-DE" i="1" dirty="0"/>
              <a:t> </a:t>
            </a:r>
            <a:r>
              <a:rPr lang="de-DE" altLang="de-DE" i="1" dirty="0" err="1"/>
              <a:t>up</a:t>
            </a:r>
            <a:r>
              <a:rPr lang="de-DE" altLang="de-DE" i="1" dirty="0"/>
              <a:t>:  </a:t>
            </a:r>
            <a:endParaRPr lang="en-US" altLang="de-DE" i="1" dirty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de-DE" altLang="de-DE" dirty="0"/>
              <a:t>0. </a:t>
            </a:r>
            <a:r>
              <a:rPr lang="de-DE" altLang="de-DE" dirty="0" err="1"/>
              <a:t>Introductory</a:t>
            </a:r>
            <a:r>
              <a:rPr lang="de-DE" altLang="de-DE" dirty="0"/>
              <a:t> </a:t>
            </a:r>
            <a:r>
              <a:rPr lang="de-DE" altLang="de-DE" dirty="0" err="1"/>
              <a:t>remarks</a:t>
            </a:r>
            <a:r>
              <a:rPr lang="de-DE" altLang="de-DE" dirty="0"/>
              <a:t> 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de-DE" altLang="de-DE" dirty="0"/>
              <a:t>1. Formation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hypotheses</a:t>
            </a:r>
            <a:endParaRPr lang="de-DE" altLang="de-DE" dirty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de-DE" altLang="de-DE" dirty="0"/>
              <a:t>2. Path </a:t>
            </a:r>
            <a:r>
              <a:rPr lang="de-DE" altLang="de-DE" dirty="0" err="1"/>
              <a:t>diagram</a:t>
            </a:r>
            <a:r>
              <a:rPr lang="de-DE" altLang="de-DE" dirty="0"/>
              <a:t> </a:t>
            </a:r>
            <a:r>
              <a:rPr lang="de-DE" altLang="de-DE" dirty="0" err="1"/>
              <a:t>and</a:t>
            </a:r>
            <a:r>
              <a:rPr lang="de-DE" altLang="de-DE" dirty="0"/>
              <a:t> </a:t>
            </a:r>
            <a:r>
              <a:rPr lang="de-DE" altLang="de-DE" dirty="0" err="1"/>
              <a:t>specification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</a:t>
            </a:r>
            <a:endParaRPr lang="de-DE" altLang="de-DE" dirty="0"/>
          </a:p>
          <a:p>
            <a:pPr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de-DE" altLang="de-DE" dirty="0"/>
              <a:t>3. </a:t>
            </a:r>
            <a:r>
              <a:rPr lang="de-DE" altLang="de-DE" dirty="0" err="1"/>
              <a:t>Identification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the</a:t>
            </a:r>
            <a:r>
              <a:rPr lang="de-DE" altLang="de-DE" dirty="0"/>
              <a:t> </a:t>
            </a:r>
            <a:r>
              <a:rPr lang="de-DE" altLang="de-DE" dirty="0" err="1"/>
              <a:t>structure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models</a:t>
            </a:r>
            <a:endParaRPr lang="de-DE" alt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6479118" y="1600200"/>
            <a:ext cx="547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altLang="de-DE" dirty="0" err="1">
                <a:solidFill>
                  <a:srgbClr val="00B050"/>
                </a:solidFill>
              </a:rPr>
              <a:t>What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>
                <a:solidFill>
                  <a:srgbClr val="00B050"/>
                </a:solidFill>
              </a:rPr>
              <a:t>are</a:t>
            </a:r>
            <a:r>
              <a:rPr lang="de-DE" altLang="de-DE" dirty="0">
                <a:solidFill>
                  <a:srgbClr val="00B050"/>
                </a:solidFill>
              </a:rPr>
              <a:t> </a:t>
            </a:r>
            <a:r>
              <a:rPr lang="de-DE" altLang="de-DE" dirty="0" err="1">
                <a:solidFill>
                  <a:srgbClr val="00B050"/>
                </a:solidFill>
              </a:rPr>
              <a:t>exogeneous</a:t>
            </a:r>
            <a:r>
              <a:rPr lang="de-DE" altLang="de-DE" dirty="0">
                <a:solidFill>
                  <a:srgbClr val="00B050"/>
                </a:solidFill>
              </a:rPr>
              <a:t> / </a:t>
            </a:r>
            <a:r>
              <a:rPr lang="de-DE" altLang="de-DE" dirty="0" err="1">
                <a:solidFill>
                  <a:srgbClr val="00B050"/>
                </a:solidFill>
              </a:rPr>
              <a:t>endogeneous</a:t>
            </a:r>
            <a:r>
              <a:rPr lang="de-DE" altLang="de-DE" dirty="0">
                <a:solidFill>
                  <a:srgbClr val="00B050"/>
                </a:solidFill>
              </a:rPr>
              <a:t> latent variables?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534150" y="1924050"/>
            <a:ext cx="470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… </a:t>
            </a:r>
            <a:r>
              <a:rPr lang="de-DE" dirty="0" err="1">
                <a:solidFill>
                  <a:srgbClr val="FF0000"/>
                </a:solidFill>
              </a:rPr>
              <a:t>independent</a:t>
            </a:r>
            <a:r>
              <a:rPr lang="de-DE" dirty="0">
                <a:solidFill>
                  <a:srgbClr val="FF0000"/>
                </a:solidFill>
              </a:rPr>
              <a:t> / </a:t>
            </a:r>
            <a:r>
              <a:rPr lang="de-DE" dirty="0" err="1">
                <a:solidFill>
                  <a:srgbClr val="FF0000"/>
                </a:solidFill>
              </a:rPr>
              <a:t>dependent</a:t>
            </a:r>
            <a:r>
              <a:rPr lang="de-DE" dirty="0">
                <a:solidFill>
                  <a:srgbClr val="FF0000"/>
                </a:solidFill>
              </a:rPr>
              <a:t> latent variables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8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7107</Words>
  <Application>Microsoft Office PowerPoint</Application>
  <PresentationFormat>宽屏</PresentationFormat>
  <Paragraphs>1606</Paragraphs>
  <Slides>102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Calibri Light</vt:lpstr>
      <vt:lpstr>Symbol</vt:lpstr>
      <vt:lpstr>Office Theme</vt:lpstr>
      <vt:lpstr>Formel</vt:lpstr>
      <vt:lpstr>Equation</vt:lpstr>
      <vt:lpstr>Important concepts and definitions:  Notation, vectors, matrices and structure of models</vt:lpstr>
      <vt:lpstr>PowerPoint 演示文稿</vt:lpstr>
      <vt:lpstr>0.Introductory remarks</vt:lpstr>
      <vt:lpstr>0.Introductory remarks</vt:lpstr>
      <vt:lpstr>0.Introductory remarks</vt:lpstr>
      <vt:lpstr>0.Introductory remarks</vt:lpstr>
      <vt:lpstr>0.Introductory remarks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1.Formation of hypotheses</vt:lpstr>
      <vt:lpstr>1.Formation of hypotheses</vt:lpstr>
      <vt:lpstr>1.Formation of hypotheses: examples</vt:lpstr>
      <vt:lpstr>1.Formation of hypotheses: examples</vt:lpstr>
      <vt:lpstr>1.Formation of hypotheses: examples</vt:lpstr>
      <vt:lpstr>1.Formation of hypotheses: examples</vt:lpstr>
      <vt:lpstr>1.Formation of hypotheses: examples</vt:lpstr>
      <vt:lpstr>1.Formation of hypotheses: examples</vt:lpstr>
      <vt:lpstr>1.Formation of hypotheses: examples</vt:lpstr>
      <vt:lpstr>1.Formation of hypotheses: examples</vt:lpstr>
      <vt:lpstr>2.Path diagram and specification of model</vt:lpstr>
      <vt:lpstr>2. Path diagram and specification of model</vt:lpstr>
      <vt:lpstr>2. Path diagram and specification of model</vt:lpstr>
      <vt:lpstr>&gt; Composition of path diagram (1)</vt:lpstr>
      <vt:lpstr>PowerPoint 演示文稿</vt:lpstr>
      <vt:lpstr>&gt; Structural model</vt:lpstr>
      <vt:lpstr>&gt; Structural model</vt:lpstr>
      <vt:lpstr>&gt; Structural model</vt:lpstr>
      <vt:lpstr>&gt; Model of measurement</vt:lpstr>
      <vt:lpstr>&gt; Model of measurement</vt:lpstr>
      <vt:lpstr>&gt; Complete structural equation model</vt:lpstr>
      <vt:lpstr>&gt; Complete structural equation model</vt:lpstr>
      <vt:lpstr>&gt; Complete structural equation model</vt:lpstr>
      <vt:lpstr>&gt; Notation </vt:lpstr>
      <vt:lpstr>&gt; Notation </vt:lpstr>
      <vt:lpstr>&gt; Notation regarding matrices and vectors</vt:lpstr>
      <vt:lpstr>&gt; Notation regarding matrices and vectors</vt:lpstr>
      <vt:lpstr>&gt; Vectors and matrices (1)</vt:lpstr>
      <vt:lpstr>&gt; Vectors and matrices (2)</vt:lpstr>
      <vt:lpstr>&gt; Vectors and matrices (3)</vt:lpstr>
      <vt:lpstr>&gt; Assumptions of structural equation models</vt:lpstr>
      <vt:lpstr>&gt; Assumptions of structural equation models</vt:lpstr>
      <vt:lpstr>A path diagram for H1</vt:lpstr>
      <vt:lpstr>A path diagram for H1</vt:lpstr>
      <vt:lpstr>&gt; Hypotheses for a complex structural model: Examples </vt:lpstr>
      <vt:lpstr>&gt; Hypotheses for a complex structural model: Examples </vt:lpstr>
      <vt:lpstr>&gt; Hypotheses for a complex structural model: Examples </vt:lpstr>
      <vt:lpstr>&gt; Hypotheses for a complex structural model: Examples </vt:lpstr>
      <vt:lpstr>&gt; Complex structural equation model</vt:lpstr>
      <vt:lpstr>&gt; Complex structural equation model</vt:lpstr>
      <vt:lpstr>&gt; Complex structural equation model</vt:lpstr>
      <vt:lpstr>&gt; Complex structural equation model</vt:lpstr>
      <vt:lpstr>&gt; Hypotheses for a complex structural model: Examples </vt:lpstr>
      <vt:lpstr>&gt; Complex structural equation model</vt:lpstr>
      <vt:lpstr>&gt; Complex structural equation model</vt:lpstr>
      <vt:lpstr>&gt; the path diagram </vt:lpstr>
      <vt:lpstr>PowerPoint 演示文稿</vt:lpstr>
      <vt:lpstr>3. Identification of the structure of models</vt:lpstr>
      <vt:lpstr>3. Identification of the structure of models</vt:lpstr>
      <vt:lpstr>3. Identification of the structure of models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&gt; Is this simple structural equation model identified?</vt:lpstr>
      <vt:lpstr>&gt; Complex structural equation model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Practice C</vt:lpstr>
      <vt:lpstr>Practice C</vt:lpstr>
      <vt:lpstr>Practice C</vt:lpstr>
      <vt:lpstr>PowerPoint 演示文稿</vt:lpstr>
      <vt:lpstr>&gt; Vectors and matrices (4)</vt:lpstr>
      <vt:lpstr>&gt; Vectors and matrices (4)</vt:lpstr>
      <vt:lpstr>&gt; Vectors and matrices (4)</vt:lpstr>
      <vt:lpstr>A note.</vt:lpstr>
      <vt:lpstr>A note.</vt:lpstr>
      <vt:lpstr>PowerPoint 演示文稿</vt:lpstr>
      <vt:lpstr>PowerPoint 演示文稿</vt:lpstr>
      <vt:lpstr>Questions regarding course unit 2</vt:lpstr>
      <vt:lpstr>Literature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Formale Grundlagen:  Notation, Vektoren, Matrizen und Modellgrundstruktur</dc:title>
  <dc:creator>Nutzer</dc:creator>
  <cp:lastModifiedBy>垠林</cp:lastModifiedBy>
  <cp:revision>220</cp:revision>
  <dcterms:created xsi:type="dcterms:W3CDTF">2002-01-01T13:58:59Z</dcterms:created>
  <dcterms:modified xsi:type="dcterms:W3CDTF">2024-09-23T05:11:55Z</dcterms:modified>
</cp:coreProperties>
</file>