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28" r:id="rId4"/>
    <p:sldId id="259" r:id="rId5"/>
    <p:sldId id="301" r:id="rId6"/>
    <p:sldId id="302" r:id="rId7"/>
    <p:sldId id="362" r:id="rId8"/>
    <p:sldId id="303" r:id="rId9"/>
    <p:sldId id="329" r:id="rId10"/>
    <p:sldId id="330" r:id="rId11"/>
    <p:sldId id="304" r:id="rId12"/>
    <p:sldId id="346" r:id="rId13"/>
    <p:sldId id="347" r:id="rId14"/>
    <p:sldId id="358" r:id="rId15"/>
    <p:sldId id="363" r:id="rId16"/>
    <p:sldId id="357" r:id="rId17"/>
    <p:sldId id="364" r:id="rId18"/>
    <p:sldId id="331" r:id="rId19"/>
    <p:sldId id="332" r:id="rId20"/>
    <p:sldId id="306" r:id="rId21"/>
    <p:sldId id="327" r:id="rId22"/>
    <p:sldId id="334" r:id="rId23"/>
    <p:sldId id="333" r:id="rId24"/>
    <p:sldId id="365" r:id="rId25"/>
    <p:sldId id="335" r:id="rId26"/>
    <p:sldId id="310" r:id="rId27"/>
    <p:sldId id="311" r:id="rId28"/>
    <p:sldId id="312" r:id="rId29"/>
    <p:sldId id="336" r:id="rId30"/>
    <p:sldId id="313" r:id="rId31"/>
    <p:sldId id="315" r:id="rId32"/>
    <p:sldId id="344" r:id="rId33"/>
    <p:sldId id="316" r:id="rId34"/>
    <p:sldId id="317" r:id="rId35"/>
    <p:sldId id="337" r:id="rId36"/>
    <p:sldId id="338" r:id="rId37"/>
    <p:sldId id="320" r:id="rId38"/>
    <p:sldId id="342" r:id="rId39"/>
    <p:sldId id="339" r:id="rId40"/>
    <p:sldId id="340" r:id="rId41"/>
    <p:sldId id="345" r:id="rId42"/>
    <p:sldId id="356" r:id="rId43"/>
    <p:sldId id="343" r:id="rId44"/>
    <p:sldId id="300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Illustration: </a:t>
            </a:r>
            <a:r>
              <a:rPr lang="de-DE" dirty="0" err="1" smtClean="0"/>
              <a:t>variance</a:t>
            </a:r>
            <a:r>
              <a:rPr lang="de-DE" dirty="0" smtClean="0"/>
              <a:t> – </a:t>
            </a:r>
            <a:r>
              <a:rPr lang="de-DE" dirty="0" err="1" smtClean="0"/>
              <a:t>difficulty</a:t>
            </a:r>
            <a:r>
              <a:rPr lang="de-DE" dirty="0" smtClean="0"/>
              <a:t> - </a:t>
            </a:r>
            <a:r>
              <a:rPr lang="de-DE" dirty="0" err="1" smtClean="0"/>
              <a:t>dependency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Tabelle1!$D$9:$I$9</c:f>
              <c:numCache>
                <c:formatCode>General</c:formatCode>
                <c:ptCount val="6"/>
                <c:pt idx="0">
                  <c:v>0</c:v>
                </c:pt>
                <c:pt idx="1">
                  <c:v>0.16000000000000014</c:v>
                </c:pt>
                <c:pt idx="2">
                  <c:v>0.24000000000000021</c:v>
                </c:pt>
                <c:pt idx="3">
                  <c:v>0.24000000000000021</c:v>
                </c:pt>
                <c:pt idx="4">
                  <c:v>0.16000000000000011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459008"/>
        <c:axId val="74606464"/>
      </c:lineChart>
      <c:catAx>
        <c:axId val="74459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606464"/>
        <c:crosses val="autoZero"/>
        <c:auto val="1"/>
        <c:lblAlgn val="ctr"/>
        <c:lblOffset val="100"/>
        <c:noMultiLvlLbl val="0"/>
      </c:catAx>
      <c:valAx>
        <c:axId val="746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5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46112F-8E66-4A0C-956C-E95C41AE209B}" type="datetimeFigureOut">
              <a:rPr lang="de-DE" smtClean="0"/>
              <a:pPr/>
              <a:t>27.09.2021</a:t>
            </a:fld>
            <a:endParaRPr lang="de-DE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 sz="4400" dirty="0" smtClean="0">
                <a:latin typeface="Bauhaus 93" pitchFamily="82" charset="0"/>
              </a:rPr>
              <a:t>The </a:t>
            </a:r>
            <a:r>
              <a:rPr lang="de-DE" altLang="de-DE" sz="4400" dirty="0" err="1" smtClean="0">
                <a:latin typeface="Bauhaus 93" pitchFamily="82" charset="0"/>
              </a:rPr>
              <a:t>data</a:t>
            </a:r>
            <a:r>
              <a:rPr lang="de-DE" altLang="de-DE" sz="4400" dirty="0" smtClean="0">
                <a:latin typeface="Bauhaus 93" pitchFamily="82" charset="0"/>
              </a:rPr>
              <a:t> </a:t>
            </a:r>
            <a:r>
              <a:rPr lang="de-DE" altLang="de-DE" sz="4400" dirty="0" err="1" smtClean="0">
                <a:latin typeface="Bauhaus 93" pitchFamily="82" charset="0"/>
              </a:rPr>
              <a:t>and</a:t>
            </a:r>
            <a:r>
              <a:rPr lang="de-DE" altLang="de-DE" sz="4400" dirty="0" smtClean="0">
                <a:latin typeface="Bauhaus 93" pitchFamily="82" charset="0"/>
              </a:rPr>
              <a:t> </a:t>
            </a:r>
            <a:r>
              <a:rPr lang="de-DE" altLang="de-DE" sz="4400" dirty="0" err="1" smtClean="0">
                <a:latin typeface="Bauhaus 93" pitchFamily="82" charset="0"/>
              </a:rPr>
              <a:t>their</a:t>
            </a:r>
            <a:r>
              <a:rPr lang="de-DE" altLang="de-DE" sz="4400" dirty="0" smtClean="0">
                <a:latin typeface="Bauhaus 93" pitchFamily="82" charset="0"/>
              </a:rPr>
              <a:t> </a:t>
            </a:r>
            <a:r>
              <a:rPr lang="de-DE" altLang="de-DE" sz="4400" dirty="0" err="1" smtClean="0">
                <a:latin typeface="Bauhaus 93" pitchFamily="82" charset="0"/>
              </a:rPr>
              <a:t>properties</a:t>
            </a:r>
            <a:r>
              <a:rPr lang="de-DE" altLang="de-DE" sz="4400" dirty="0" smtClean="0">
                <a:latin typeface="Bauhaus 93" pitchFamily="82" charset="0"/>
              </a:rPr>
              <a:t>: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covariances and correlations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8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regarding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49780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regarding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determined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measurement</a:t>
            </a:r>
            <a:r>
              <a:rPr lang="de-DE" altLang="de-DE" dirty="0" smtClean="0"/>
              <a:t>: …. </a:t>
            </a:r>
            <a:r>
              <a:rPr lang="de-DE" altLang="de-DE" i="1" dirty="0" err="1" smtClean="0"/>
              <a:t>that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is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what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we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know</a:t>
            </a:r>
            <a:endParaRPr lang="de-DE" altLang="de-DE" i="1" dirty="0" smtClean="0"/>
          </a:p>
          <a:p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 </a:t>
            </a:r>
            <a:r>
              <a:rPr lang="de-DE" altLang="de-DE" dirty="0" smtClean="0"/>
              <a:t>X </a:t>
            </a:r>
            <a:r>
              <a:rPr lang="de-DE" altLang="de-DE" dirty="0"/>
              <a:t>=  </a:t>
            </a:r>
            <a:r>
              <a:rPr lang="de-DE" altLang="de-DE" b="1" dirty="0">
                <a:latin typeface="Symbol" panose="05050102010706020507" pitchFamily="18" charset="2"/>
              </a:rPr>
              <a:t>m</a:t>
            </a:r>
            <a:r>
              <a:rPr lang="de-DE" altLang="de-DE" dirty="0"/>
              <a:t>  +  </a:t>
            </a:r>
            <a:r>
              <a:rPr lang="de-DE" altLang="de-DE" b="1" dirty="0" err="1"/>
              <a:t>Λ</a:t>
            </a:r>
            <a:r>
              <a:rPr lang="de-DE" altLang="de-DE" dirty="0" err="1"/>
              <a:t>ξ</a:t>
            </a:r>
            <a:r>
              <a:rPr lang="de-DE" altLang="de-DE" dirty="0"/>
              <a:t>  +  </a:t>
            </a:r>
            <a:r>
              <a:rPr lang="de-DE" altLang="de-DE" dirty="0" smtClean="0"/>
              <a:t>δ          </a:t>
            </a:r>
            <a:r>
              <a:rPr lang="de-DE" altLang="de-DE" sz="1400" dirty="0" err="1" smtClean="0"/>
              <a:t>respectively</a:t>
            </a:r>
            <a:r>
              <a:rPr lang="de-DE" altLang="de-DE" dirty="0" smtClean="0"/>
              <a:t>         Y </a:t>
            </a:r>
            <a:r>
              <a:rPr lang="de-DE" altLang="de-DE" dirty="0"/>
              <a:t>=  </a:t>
            </a:r>
            <a:r>
              <a:rPr lang="de-DE" altLang="de-DE" b="1" dirty="0">
                <a:latin typeface="Symbol" panose="05050102010706020507" pitchFamily="18" charset="2"/>
              </a:rPr>
              <a:t>m</a:t>
            </a:r>
            <a:r>
              <a:rPr lang="de-DE" altLang="de-DE" dirty="0"/>
              <a:t>  +  </a:t>
            </a:r>
            <a:r>
              <a:rPr lang="de-DE" altLang="de-DE" b="1" dirty="0" err="1"/>
              <a:t>Λ</a:t>
            </a:r>
            <a:r>
              <a:rPr lang="de-DE" altLang="de-DE" b="1" dirty="0" err="1">
                <a:latin typeface="Symbol" panose="05050102010706020507" pitchFamily="18" charset="2"/>
              </a:rPr>
              <a:t>h</a:t>
            </a:r>
            <a:r>
              <a:rPr lang="de-DE" altLang="de-DE" dirty="0"/>
              <a:t>  + </a:t>
            </a:r>
            <a:r>
              <a:rPr lang="de-DE" altLang="de-DE" b="1" dirty="0">
                <a:latin typeface="Symbol" panose="05050102010706020507" pitchFamily="18" charset="2"/>
              </a:rPr>
              <a:t>e 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</a:t>
            </a:r>
          </a:p>
          <a:p>
            <a:pPr marL="0" indent="0">
              <a:buNone/>
            </a:pPr>
            <a:r>
              <a:rPr lang="de-DE" altLang="de-DE" dirty="0" smtClean="0"/>
              <a:t>      </a:t>
            </a:r>
            <a:r>
              <a:rPr lang="de-DE" altLang="de-DE" sz="1800" b="1" dirty="0">
                <a:solidFill>
                  <a:srgbClr val="FF0000"/>
                </a:solidFill>
              </a:rPr>
              <a:t> </a:t>
            </a:r>
            <a:r>
              <a:rPr lang="de-DE" altLang="de-DE" dirty="0" smtClean="0"/>
              <a:t>         </a:t>
            </a:r>
            <a:r>
              <a:rPr lang="de-DE" altLang="de-DE" sz="1800" dirty="0" err="1" smtClean="0"/>
              <a:t>continuous</a:t>
            </a:r>
            <a:r>
              <a:rPr lang="de-DE" altLang="de-DE" sz="1800" dirty="0" smtClean="0"/>
              <a:t>,                                           </a:t>
            </a:r>
            <a:r>
              <a:rPr lang="de-DE" altLang="de-DE" sz="1800" b="1" dirty="0">
                <a:solidFill>
                  <a:srgbClr val="FF0000"/>
                </a:solidFill>
              </a:rPr>
              <a:t> </a:t>
            </a:r>
            <a:r>
              <a:rPr lang="de-DE" altLang="de-DE" sz="1800" b="1" dirty="0" smtClean="0">
                <a:solidFill>
                  <a:srgbClr val="FF0000"/>
                </a:solidFill>
              </a:rPr>
              <a:t>       </a:t>
            </a:r>
            <a:r>
              <a:rPr lang="de-DE" altLang="de-DE" sz="1800" dirty="0" smtClean="0"/>
              <a:t>                 </a:t>
            </a:r>
            <a:r>
              <a:rPr lang="de-DE" altLang="de-DE" sz="1800" dirty="0" err="1" smtClean="0"/>
              <a:t>continuous</a:t>
            </a:r>
            <a:r>
              <a:rPr lang="de-DE" altLang="de-DE" sz="1800" dirty="0" smtClean="0"/>
              <a:t>,</a:t>
            </a:r>
          </a:p>
          <a:p>
            <a:pPr marL="0" indent="0">
              <a:buNone/>
            </a:pPr>
            <a:r>
              <a:rPr lang="de-DE" altLang="de-DE" sz="1800" dirty="0"/>
              <a:t> </a:t>
            </a:r>
            <a:r>
              <a:rPr lang="de-DE" altLang="de-DE" sz="1800" dirty="0" smtClean="0"/>
              <a:t>                     </a:t>
            </a:r>
            <a:r>
              <a:rPr lang="de-DE" altLang="de-DE" sz="1800" dirty="0" err="1" smtClean="0"/>
              <a:t>normally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distributed</a:t>
            </a:r>
            <a:r>
              <a:rPr lang="de-DE" altLang="de-DE" sz="1800" dirty="0" smtClean="0"/>
              <a:t>                                                  </a:t>
            </a:r>
            <a:r>
              <a:rPr lang="de-DE" altLang="de-DE" sz="1800" dirty="0" err="1" smtClean="0"/>
              <a:t>normally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distributed</a:t>
            </a:r>
            <a:endParaRPr lang="de-DE" altLang="de-DE" sz="1800" dirty="0" smtClean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2555915" y="3951215"/>
            <a:ext cx="1" cy="642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rot="5400000">
            <a:off x="7378119" y="4198689"/>
            <a:ext cx="620786" cy="58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2885813" y="3926048"/>
            <a:ext cx="505087" cy="629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rot="5400000">
            <a:off x="7822735" y="3972186"/>
            <a:ext cx="654342" cy="629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229725" y="3933022"/>
            <a:ext cx="25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… </a:t>
            </a:r>
            <a:r>
              <a:rPr lang="de-DE" dirty="0" err="1" smtClean="0">
                <a:solidFill>
                  <a:srgbClr val="FF0000"/>
                </a:solidFill>
              </a:rPr>
              <a:t>assures</a:t>
            </a:r>
            <a:r>
              <a:rPr lang="de-DE" dirty="0" smtClean="0">
                <a:solidFill>
                  <a:srgbClr val="FF0000"/>
                </a:solidFill>
              </a:rPr>
              <a:t> a high </a:t>
            </a:r>
            <a:r>
              <a:rPr lang="de-DE" dirty="0" err="1" smtClean="0">
                <a:solidFill>
                  <a:srgbClr val="FF0000"/>
                </a:solidFill>
              </a:rPr>
              <a:t>degree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accuracy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229725" y="4943475"/>
            <a:ext cx="25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… </a:t>
            </a: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 a </a:t>
            </a:r>
            <a:r>
              <a:rPr lang="de-DE" dirty="0" err="1" smtClean="0">
                <a:solidFill>
                  <a:srgbClr val="FF0000"/>
                </a:solidFill>
              </a:rPr>
              <a:t>useful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statistical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assumption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8149906" y="4429125"/>
            <a:ext cx="1079819" cy="352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8" idx="1"/>
          </p:cNvCxnSpPr>
          <p:nvPr/>
        </p:nvCxnSpPr>
        <p:spPr>
          <a:xfrm>
            <a:off x="8562975" y="5172075"/>
            <a:ext cx="666750" cy="94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878998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determined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measurement</a:t>
            </a:r>
            <a:r>
              <a:rPr lang="de-DE" altLang="de-DE" dirty="0" smtClean="0"/>
              <a:t>:</a:t>
            </a:r>
          </a:p>
          <a:p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 </a:t>
            </a:r>
            <a:r>
              <a:rPr lang="de-DE" altLang="de-DE" dirty="0" smtClean="0"/>
              <a:t>X </a:t>
            </a:r>
            <a:r>
              <a:rPr lang="de-DE" altLang="de-DE" dirty="0"/>
              <a:t>=  </a:t>
            </a:r>
            <a:r>
              <a:rPr lang="de-DE" altLang="de-DE" b="1" dirty="0">
                <a:latin typeface="Symbol" panose="05050102010706020507" pitchFamily="18" charset="2"/>
              </a:rPr>
              <a:t>m</a:t>
            </a:r>
            <a:r>
              <a:rPr lang="de-DE" altLang="de-DE" dirty="0"/>
              <a:t>  +  </a:t>
            </a:r>
            <a:r>
              <a:rPr lang="de-DE" altLang="de-DE" b="1" dirty="0" err="1"/>
              <a:t>Λ</a:t>
            </a:r>
            <a:r>
              <a:rPr lang="de-DE" altLang="de-DE" dirty="0" err="1"/>
              <a:t>ξ</a:t>
            </a:r>
            <a:r>
              <a:rPr lang="de-DE" altLang="de-DE" dirty="0"/>
              <a:t>  +  </a:t>
            </a:r>
            <a:r>
              <a:rPr lang="de-DE" altLang="de-DE" dirty="0" smtClean="0"/>
              <a:t>δ          </a:t>
            </a:r>
            <a:r>
              <a:rPr lang="de-DE" altLang="de-DE" sz="1400" dirty="0" err="1" smtClean="0"/>
              <a:t>respectively</a:t>
            </a:r>
            <a:r>
              <a:rPr lang="de-DE" altLang="de-DE" dirty="0" smtClean="0"/>
              <a:t>         Y </a:t>
            </a:r>
            <a:r>
              <a:rPr lang="de-DE" altLang="de-DE" dirty="0"/>
              <a:t>=  </a:t>
            </a:r>
            <a:r>
              <a:rPr lang="de-DE" altLang="de-DE" b="1" dirty="0">
                <a:latin typeface="Symbol" panose="05050102010706020507" pitchFamily="18" charset="2"/>
              </a:rPr>
              <a:t>m</a:t>
            </a:r>
            <a:r>
              <a:rPr lang="de-DE" altLang="de-DE" dirty="0"/>
              <a:t>  +  </a:t>
            </a:r>
            <a:r>
              <a:rPr lang="de-DE" altLang="de-DE" b="1" dirty="0" err="1"/>
              <a:t>Λ</a:t>
            </a:r>
            <a:r>
              <a:rPr lang="de-DE" altLang="de-DE" b="1" dirty="0" err="1">
                <a:latin typeface="Symbol" panose="05050102010706020507" pitchFamily="18" charset="2"/>
              </a:rPr>
              <a:t>h</a:t>
            </a:r>
            <a:r>
              <a:rPr lang="de-DE" altLang="de-DE" dirty="0"/>
              <a:t>  + </a:t>
            </a:r>
            <a:r>
              <a:rPr lang="de-DE" altLang="de-DE" b="1" dirty="0">
                <a:latin typeface="Symbol" panose="05050102010706020507" pitchFamily="18" charset="2"/>
              </a:rPr>
              <a:t>e 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</a:t>
            </a:r>
          </a:p>
          <a:p>
            <a:pPr marL="0" indent="0">
              <a:buNone/>
            </a:pPr>
            <a:r>
              <a:rPr lang="de-DE" altLang="de-DE" dirty="0" smtClean="0"/>
              <a:t>      </a:t>
            </a:r>
            <a:r>
              <a:rPr lang="de-DE" altLang="de-DE" sz="1800" b="1" dirty="0" smtClean="0">
                <a:solidFill>
                  <a:srgbClr val="FF0000"/>
                </a:solidFill>
              </a:rPr>
              <a:t>?</a:t>
            </a:r>
            <a:r>
              <a:rPr lang="de-DE" altLang="de-DE" dirty="0" smtClean="0"/>
              <a:t>         </a:t>
            </a:r>
            <a:r>
              <a:rPr lang="de-DE" altLang="de-DE" sz="1800" dirty="0" err="1" smtClean="0"/>
              <a:t>continuous</a:t>
            </a:r>
            <a:r>
              <a:rPr lang="de-DE" altLang="de-DE" sz="1800" dirty="0" smtClean="0"/>
              <a:t>,                                           </a:t>
            </a:r>
            <a:r>
              <a:rPr lang="de-DE" altLang="de-DE" sz="1800" b="1" dirty="0" smtClean="0">
                <a:solidFill>
                  <a:srgbClr val="FF0000"/>
                </a:solidFill>
              </a:rPr>
              <a:t>?</a:t>
            </a:r>
            <a:r>
              <a:rPr lang="de-DE" altLang="de-DE" sz="1800" dirty="0" smtClean="0"/>
              <a:t>                     </a:t>
            </a:r>
            <a:r>
              <a:rPr lang="de-DE" altLang="de-DE" sz="1800" dirty="0" err="1" smtClean="0"/>
              <a:t>continuous</a:t>
            </a:r>
            <a:r>
              <a:rPr lang="de-DE" altLang="de-DE" sz="1800" dirty="0" smtClean="0"/>
              <a:t>,</a:t>
            </a:r>
          </a:p>
          <a:p>
            <a:pPr marL="0" indent="0">
              <a:buNone/>
            </a:pPr>
            <a:r>
              <a:rPr lang="de-DE" altLang="de-DE" sz="1800" dirty="0"/>
              <a:t> </a:t>
            </a:r>
            <a:r>
              <a:rPr lang="de-DE" altLang="de-DE" sz="1800" dirty="0" smtClean="0"/>
              <a:t>                     </a:t>
            </a:r>
            <a:r>
              <a:rPr lang="de-DE" altLang="de-DE" sz="1800" dirty="0" err="1" smtClean="0"/>
              <a:t>normally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distributed</a:t>
            </a:r>
            <a:r>
              <a:rPr lang="de-DE" altLang="de-DE" sz="1800" dirty="0" smtClean="0"/>
              <a:t>                                                  </a:t>
            </a:r>
            <a:r>
              <a:rPr lang="de-DE" altLang="de-DE" sz="1800" dirty="0" err="1" smtClean="0"/>
              <a:t>normally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distributed</a:t>
            </a:r>
            <a:endParaRPr lang="de-DE" altLang="de-DE" sz="1800" dirty="0" smtClean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r>
              <a:rPr lang="de-DE" altLang="de-DE" sz="2400" b="1" dirty="0">
                <a:solidFill>
                  <a:srgbClr val="FF0000"/>
                </a:solidFill>
              </a:rPr>
              <a:t> </a:t>
            </a:r>
            <a:r>
              <a:rPr lang="de-DE" altLang="de-DE" sz="2400" b="1" dirty="0" smtClean="0">
                <a:solidFill>
                  <a:srgbClr val="FF0000"/>
                </a:solidFill>
              </a:rPr>
              <a:t>i.e. X </a:t>
            </a:r>
            <a:r>
              <a:rPr lang="de-DE" altLang="de-DE" sz="2400" b="1" dirty="0" err="1" smtClean="0">
                <a:solidFill>
                  <a:srgbClr val="FF0000"/>
                </a:solidFill>
              </a:rPr>
              <a:t>and</a:t>
            </a:r>
            <a:r>
              <a:rPr lang="de-DE" altLang="de-DE" sz="2400" b="1" dirty="0" smtClean="0">
                <a:solidFill>
                  <a:srgbClr val="FF0000"/>
                </a:solidFill>
              </a:rPr>
              <a:t> </a:t>
            </a:r>
            <a:r>
              <a:rPr lang="de-DE" altLang="de-DE" sz="2400" b="1" dirty="0">
                <a:solidFill>
                  <a:srgbClr val="FF0000"/>
                </a:solidFill>
              </a:rPr>
              <a:t>Y </a:t>
            </a:r>
            <a:r>
              <a:rPr lang="de-DE" altLang="de-DE" sz="2400" b="1" dirty="0" smtClean="0">
                <a:solidFill>
                  <a:srgbClr val="FF0000"/>
                </a:solidFill>
              </a:rPr>
              <a:t>must </a:t>
            </a:r>
            <a:r>
              <a:rPr lang="de-DE" altLang="de-DE" sz="2400" b="1" dirty="0" err="1" smtClean="0">
                <a:solidFill>
                  <a:srgbClr val="FF0000"/>
                </a:solidFill>
              </a:rPr>
              <a:t>be</a:t>
            </a:r>
            <a:r>
              <a:rPr lang="de-DE" altLang="de-DE" sz="2400" b="1" dirty="0" smtClean="0">
                <a:solidFill>
                  <a:srgbClr val="FF0000"/>
                </a:solidFill>
              </a:rPr>
              <a:t> </a:t>
            </a:r>
            <a:r>
              <a:rPr lang="de-DE" altLang="de-DE" sz="2400" b="1" u="sng" dirty="0" err="1" smtClean="0">
                <a:solidFill>
                  <a:srgbClr val="FF0000"/>
                </a:solidFill>
              </a:rPr>
              <a:t>continuous</a:t>
            </a:r>
            <a:r>
              <a:rPr lang="de-DE" altLang="de-DE" sz="2400" b="1" dirty="0" smtClean="0">
                <a:solidFill>
                  <a:srgbClr val="FF0000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FF0000"/>
                </a:solidFill>
              </a:rPr>
              <a:t>and</a:t>
            </a:r>
            <a:r>
              <a:rPr lang="de-DE" altLang="de-DE" sz="2400" b="1" dirty="0" smtClean="0">
                <a:solidFill>
                  <a:srgbClr val="FF0000"/>
                </a:solidFill>
              </a:rPr>
              <a:t> </a:t>
            </a:r>
            <a:r>
              <a:rPr lang="de-DE" altLang="de-DE" sz="2400" b="1" u="sng" dirty="0" err="1" smtClean="0">
                <a:solidFill>
                  <a:srgbClr val="FF0000"/>
                </a:solidFill>
              </a:rPr>
              <a:t>normally</a:t>
            </a:r>
            <a:r>
              <a:rPr lang="de-DE" altLang="de-DE" sz="2400" b="1" u="sng" dirty="0" smtClean="0">
                <a:solidFill>
                  <a:srgbClr val="FF0000"/>
                </a:solidFill>
              </a:rPr>
              <a:t> </a:t>
            </a:r>
            <a:r>
              <a:rPr lang="de-DE" altLang="de-DE" sz="2400" b="1" u="sng" dirty="0" err="1" smtClean="0">
                <a:solidFill>
                  <a:srgbClr val="FF0000"/>
                </a:solidFill>
              </a:rPr>
              <a:t>distributed</a:t>
            </a:r>
            <a:r>
              <a:rPr lang="de-DE" altLang="de-DE" sz="2400" b="1" dirty="0" smtClean="0">
                <a:solidFill>
                  <a:srgbClr val="FF0000"/>
                </a:solidFill>
              </a:rPr>
              <a:t>!</a:t>
            </a:r>
            <a:endParaRPr lang="de-DE" altLang="de-DE" sz="2400" b="1" dirty="0">
              <a:solidFill>
                <a:srgbClr val="FF0000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2555913" y="3933022"/>
            <a:ext cx="1" cy="6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7643975" y="3920167"/>
            <a:ext cx="33051" cy="6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2843868" y="3942826"/>
            <a:ext cx="575607" cy="645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7985403" y="3933022"/>
            <a:ext cx="464534" cy="648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6829742" y="3947962"/>
            <a:ext cx="626127" cy="6591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1055782" y="3909150"/>
            <a:ext cx="33051" cy="6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00038"/>
            <a:ext cx="11086051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requirements </a:t>
            </a:r>
            <a:r>
              <a:rPr lang="de-DE" altLang="de-DE" dirty="0"/>
              <a:t>regarding </a:t>
            </a:r>
            <a:r>
              <a:rPr lang="de-DE" altLang="de-DE" dirty="0" smtClean="0"/>
              <a:t>data: </a:t>
            </a:r>
            <a:r>
              <a:rPr lang="de-DE" altLang="de-DE" i="1" dirty="0" smtClean="0"/>
              <a:t>SUPPLEMENT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1336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b="1" dirty="0" smtClean="0"/>
              <a:t>Why is it necessary that there is correspondence</a:t>
            </a:r>
          </a:p>
          <a:p>
            <a:pPr>
              <a:buNone/>
            </a:pPr>
            <a:r>
              <a:rPr lang="de-DE" altLang="de-DE" dirty="0" smtClean="0"/>
              <a:t>   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43644" y="4334568"/>
            <a:ext cx="108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Answer:  the </a:t>
            </a:r>
            <a:r>
              <a:rPr lang="de-DE" sz="2400" b="1" i="1" dirty="0" smtClean="0">
                <a:solidFill>
                  <a:srgbClr val="FF0000"/>
                </a:solidFill>
              </a:rPr>
              <a:t>estimation</a:t>
            </a:r>
            <a:r>
              <a:rPr lang="de-DE" sz="2400" b="1" dirty="0" smtClean="0">
                <a:solidFill>
                  <a:srgbClr val="FF0000"/>
                </a:solidFill>
              </a:rPr>
              <a:t> of the parameters included in </a:t>
            </a:r>
            <a:r>
              <a:rPr lang="de-DE" sz="2400" b="1" dirty="0" smtClean="0">
                <a:solidFill>
                  <a:srgbClr val="FF0000"/>
                </a:solidFill>
                <a:latin typeface="Symbol" pitchFamily="18" charset="2"/>
                <a:ea typeface="Segoe UI Symbol" pitchFamily="34" charset="0"/>
              </a:rPr>
              <a:t>S</a:t>
            </a:r>
            <a:r>
              <a:rPr lang="de-DE" sz="2400" b="1" dirty="0" smtClean="0">
                <a:solidFill>
                  <a:srgbClr val="FF0000"/>
                </a:solidFill>
              </a:rPr>
              <a:t> is based on </a:t>
            </a:r>
          </a:p>
          <a:p>
            <a:r>
              <a:rPr lang="de-DE" sz="2400" b="1" dirty="0" smtClean="0">
                <a:solidFill>
                  <a:srgbClr val="FF0000"/>
                </a:solidFill>
              </a:rPr>
              <a:t>                </a:t>
            </a:r>
            <a:r>
              <a:rPr lang="de-DE" sz="2400" b="1" dirty="0" err="1" smtClean="0">
                <a:solidFill>
                  <a:srgbClr val="FF0000"/>
                </a:solidFill>
              </a:rPr>
              <a:t>assumptions</a:t>
            </a:r>
            <a:r>
              <a:rPr lang="de-DE" sz="2400" b="1" dirty="0" smtClean="0">
                <a:solidFill>
                  <a:srgbClr val="FF0000"/>
                </a:solidFill>
              </a:rPr>
              <a:t>; </a:t>
            </a:r>
            <a:r>
              <a:rPr lang="de-DE" sz="2400" b="1" dirty="0" err="1" smtClean="0">
                <a:solidFill>
                  <a:srgbClr val="FF0000"/>
                </a:solidFill>
              </a:rPr>
              <a:t>there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are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the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assumptions</a:t>
            </a:r>
            <a:r>
              <a:rPr lang="de-DE" sz="2400" b="1" dirty="0" smtClean="0">
                <a:solidFill>
                  <a:srgbClr val="FF0000"/>
                </a:solidFill>
              </a:rPr>
              <a:t> that </a:t>
            </a:r>
            <a:r>
              <a:rPr lang="de-DE" sz="2400" b="1" i="1" dirty="0" smtClean="0">
                <a:solidFill>
                  <a:srgbClr val="FF0000"/>
                </a:solidFill>
              </a:rPr>
              <a:t>x</a:t>
            </a:r>
            <a:r>
              <a:rPr lang="de-DE" sz="2400" b="1" dirty="0" smtClean="0">
                <a:solidFill>
                  <a:srgbClr val="FF0000"/>
                </a:solidFill>
              </a:rPr>
              <a:t> and </a:t>
            </a:r>
            <a:r>
              <a:rPr lang="de-DE" sz="2400" b="1" i="1" dirty="0" smtClean="0">
                <a:solidFill>
                  <a:srgbClr val="FF0000"/>
                </a:solidFill>
              </a:rPr>
              <a:t>y</a:t>
            </a:r>
            <a:r>
              <a:rPr lang="de-DE" sz="2400" b="1" dirty="0" smtClean="0">
                <a:solidFill>
                  <a:srgbClr val="FF0000"/>
                </a:solidFill>
              </a:rPr>
              <a:t> are </a:t>
            </a:r>
            <a:r>
              <a:rPr lang="de-DE" sz="2400" b="1" i="1" dirty="0" smtClean="0">
                <a:solidFill>
                  <a:srgbClr val="FF0000"/>
                </a:solidFill>
              </a:rPr>
              <a:t>continuous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and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2400" b="1" dirty="0" smtClean="0">
                <a:solidFill>
                  <a:srgbClr val="FF0000"/>
                </a:solidFill>
              </a:rPr>
              <a:t>               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normally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distributed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1336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843644" y="2048568"/>
            <a:ext cx="1134835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means</a:t>
            </a:r>
            <a:r>
              <a:rPr lang="de-DE" sz="2400" b="1" dirty="0" smtClean="0"/>
              <a:t> a </a:t>
            </a:r>
            <a:r>
              <a:rPr lang="de-DE" sz="2400" b="1" dirty="0" err="1" smtClean="0"/>
              <a:t>violation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these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assumptions</a:t>
            </a:r>
            <a:r>
              <a:rPr lang="de-DE" sz="2400" b="1" dirty="0" smtClean="0"/>
              <a:t>?   </a:t>
            </a:r>
          </a:p>
          <a:p>
            <a:endParaRPr lang="de-DE" sz="2400" b="1" dirty="0">
              <a:solidFill>
                <a:srgbClr val="00B050"/>
              </a:solidFill>
            </a:endParaRPr>
          </a:p>
          <a:p>
            <a:r>
              <a:rPr lang="de-DE" sz="2400" b="1" i="1" dirty="0" smtClean="0">
                <a:solidFill>
                  <a:srgbClr val="00B050"/>
                </a:solidFill>
              </a:rPr>
              <a:t>An example</a:t>
            </a:r>
          </a:p>
          <a:p>
            <a:pPr>
              <a:spcBef>
                <a:spcPts val="600"/>
              </a:spcBef>
            </a:pPr>
            <a:r>
              <a:rPr lang="de-DE" sz="2400" b="1" dirty="0" err="1" smtClean="0">
                <a:solidFill>
                  <a:srgbClr val="00B050"/>
                </a:solidFill>
              </a:rPr>
              <a:t>Assume</a:t>
            </a:r>
            <a:r>
              <a:rPr lang="de-DE" sz="2400" b="1" dirty="0" smtClean="0">
                <a:solidFill>
                  <a:srgbClr val="00B050"/>
                </a:solidFill>
              </a:rPr>
              <a:t> that </a:t>
            </a:r>
            <a:r>
              <a:rPr lang="de-DE" sz="2800" b="1" i="1" dirty="0" smtClean="0">
                <a:solidFill>
                  <a:srgbClr val="FF0000"/>
                </a:solidFill>
              </a:rPr>
              <a:t>x</a:t>
            </a:r>
            <a:r>
              <a:rPr lang="de-DE" sz="2400" b="1" dirty="0" smtClean="0">
                <a:solidFill>
                  <a:srgbClr val="00B050"/>
                </a:solidFill>
              </a:rPr>
              <a:t> is </a:t>
            </a:r>
            <a:r>
              <a:rPr lang="de-DE" sz="2400" b="1" u="sng" dirty="0" smtClean="0">
                <a:solidFill>
                  <a:srgbClr val="00B050"/>
                </a:solidFill>
              </a:rPr>
              <a:t>skewed</a:t>
            </a:r>
            <a:r>
              <a:rPr lang="de-DE" sz="2400" b="1" dirty="0" smtClean="0">
                <a:solidFill>
                  <a:srgbClr val="00B050"/>
                </a:solidFill>
              </a:rPr>
              <a:t> instead of </a:t>
            </a:r>
            <a:r>
              <a:rPr lang="de-DE" sz="2400" b="1" dirty="0" err="1" smtClean="0">
                <a:solidFill>
                  <a:srgbClr val="00B050"/>
                </a:solidFill>
              </a:rPr>
              <a:t>normally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distributed</a:t>
            </a:r>
            <a:r>
              <a:rPr lang="de-DE" sz="2400" b="1" dirty="0" smtClean="0">
                <a:solidFill>
                  <a:srgbClr val="00B05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de-DE" sz="2400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 smtClean="0">
              <a:solidFill>
                <a:srgbClr val="00B050"/>
              </a:solidFill>
            </a:endParaRPr>
          </a:p>
        </p:txBody>
      </p:sp>
      <p:pic>
        <p:nvPicPr>
          <p:cNvPr id="6" name="Bild 2" descr="Negative and positive skew diagrams (English).sv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1" y="4086402"/>
            <a:ext cx="5760720" cy="205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https://upload.wikimedia.org/wikipedia/commons/thumb/8/8c/Standard_deviation_diagram.svg/1280px-Standard_deviation_diagram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1" y="3867327"/>
            <a:ext cx="4537710" cy="22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/>
          <p:cNvSpPr txBox="1"/>
          <p:nvPr/>
        </p:nvSpPr>
        <p:spPr>
          <a:xfrm>
            <a:off x="2085976" y="6157615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05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1336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843644" y="2048568"/>
            <a:ext cx="1134835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means</a:t>
            </a:r>
            <a:r>
              <a:rPr lang="de-DE" sz="2400" b="1" dirty="0" smtClean="0"/>
              <a:t> a </a:t>
            </a:r>
            <a:r>
              <a:rPr lang="de-DE" sz="2400" b="1" dirty="0" err="1" smtClean="0"/>
              <a:t>violation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these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assumptions</a:t>
            </a:r>
            <a:r>
              <a:rPr lang="de-DE" sz="2400" b="1" dirty="0" smtClean="0"/>
              <a:t>?   </a:t>
            </a:r>
          </a:p>
          <a:p>
            <a:endParaRPr lang="de-DE" sz="2400" b="1" dirty="0">
              <a:solidFill>
                <a:srgbClr val="00B050"/>
              </a:solidFill>
            </a:endParaRPr>
          </a:p>
          <a:p>
            <a:r>
              <a:rPr lang="de-DE" sz="2400" b="1" i="1" dirty="0" smtClean="0">
                <a:solidFill>
                  <a:srgbClr val="00B050"/>
                </a:solidFill>
              </a:rPr>
              <a:t>An example</a:t>
            </a:r>
          </a:p>
          <a:p>
            <a:pPr>
              <a:spcBef>
                <a:spcPts val="600"/>
              </a:spcBef>
            </a:pPr>
            <a:r>
              <a:rPr lang="de-DE" sz="2400" b="1" dirty="0" err="1" smtClean="0">
                <a:solidFill>
                  <a:srgbClr val="00B050"/>
                </a:solidFill>
              </a:rPr>
              <a:t>Assume</a:t>
            </a:r>
            <a:r>
              <a:rPr lang="de-DE" sz="2400" b="1" dirty="0" smtClean="0">
                <a:solidFill>
                  <a:srgbClr val="00B050"/>
                </a:solidFill>
              </a:rPr>
              <a:t> that </a:t>
            </a:r>
            <a:r>
              <a:rPr lang="de-DE" sz="2800" b="1" i="1" dirty="0" smtClean="0">
                <a:solidFill>
                  <a:srgbClr val="FF0000"/>
                </a:solidFill>
              </a:rPr>
              <a:t>x</a:t>
            </a:r>
            <a:r>
              <a:rPr lang="de-DE" sz="2400" b="1" dirty="0" smtClean="0">
                <a:solidFill>
                  <a:srgbClr val="00B050"/>
                </a:solidFill>
              </a:rPr>
              <a:t> is </a:t>
            </a:r>
            <a:r>
              <a:rPr lang="de-DE" sz="2400" b="1" u="sng" dirty="0" smtClean="0">
                <a:solidFill>
                  <a:srgbClr val="00B050"/>
                </a:solidFill>
              </a:rPr>
              <a:t>skewed</a:t>
            </a:r>
            <a:r>
              <a:rPr lang="de-DE" sz="2400" b="1" dirty="0" smtClean="0">
                <a:solidFill>
                  <a:srgbClr val="00B050"/>
                </a:solidFill>
              </a:rPr>
              <a:t> instead of </a:t>
            </a:r>
            <a:r>
              <a:rPr lang="de-DE" sz="2400" b="1" dirty="0" err="1" smtClean="0">
                <a:solidFill>
                  <a:srgbClr val="00B050"/>
                </a:solidFill>
              </a:rPr>
              <a:t>normally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distributed</a:t>
            </a:r>
            <a:r>
              <a:rPr lang="de-DE" sz="2400" b="1" dirty="0" smtClean="0">
                <a:solidFill>
                  <a:srgbClr val="00B05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de-DE" sz="2400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 smtClean="0">
              <a:solidFill>
                <a:srgbClr val="00B050"/>
              </a:solidFill>
            </a:endParaRPr>
          </a:p>
        </p:txBody>
      </p:sp>
      <p:pic>
        <p:nvPicPr>
          <p:cNvPr id="6" name="Bild 2" descr="Negative and positive skew diagrams (English).sv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" y="3971925"/>
            <a:ext cx="5760720" cy="21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https://upload.wikimedia.org/wikipedia/commons/thumb/8/8c/Standard_deviation_diagram.svg/1280px-Standard_deviation_diagram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41" y="3854825"/>
            <a:ext cx="4537710" cy="22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/>
          <p:cNvSpPr txBox="1"/>
          <p:nvPr/>
        </p:nvSpPr>
        <p:spPr>
          <a:xfrm>
            <a:off x="8229601" y="60198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8572500" y="4752975"/>
            <a:ext cx="1038225" cy="9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839325" y="4107497"/>
            <a:ext cx="17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cxnSp>
        <p:nvCxnSpPr>
          <p:cNvPr id="12" name="Gerade Verbindung 11"/>
          <p:cNvCxnSpPr>
            <a:stCxn id="10" idx="1"/>
          </p:cNvCxnSpPr>
          <p:nvPr/>
        </p:nvCxnSpPr>
        <p:spPr>
          <a:xfrm flipH="1">
            <a:off x="9277350" y="4292163"/>
            <a:ext cx="561975" cy="36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143375" y="4772025"/>
            <a:ext cx="1038225" cy="9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209800" y="4772025"/>
            <a:ext cx="1038225" cy="9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447800" y="6248400"/>
            <a:ext cx="620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… </a:t>
            </a:r>
            <a:r>
              <a:rPr lang="de-DE" sz="2400" dirty="0" err="1" smtClean="0"/>
              <a:t>skewness</a:t>
            </a:r>
            <a:r>
              <a:rPr lang="de-DE" sz="2400" dirty="0" smtClean="0"/>
              <a:t> </a:t>
            </a:r>
            <a:r>
              <a:rPr lang="de-DE" sz="2400" b="1" i="1" dirty="0" err="1" smtClean="0"/>
              <a:t>diminishes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variance</a:t>
            </a:r>
            <a:r>
              <a:rPr lang="de-DE" sz="2400" dirty="0" smtClean="0"/>
              <a:t>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05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1336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843644" y="2048568"/>
            <a:ext cx="1134835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means</a:t>
            </a:r>
            <a:r>
              <a:rPr lang="de-DE" sz="2400" b="1" dirty="0" smtClean="0"/>
              <a:t> a </a:t>
            </a:r>
            <a:r>
              <a:rPr lang="de-DE" sz="2400" b="1" dirty="0" err="1" smtClean="0"/>
              <a:t>violation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these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assumptions</a:t>
            </a:r>
            <a:r>
              <a:rPr lang="de-DE" sz="2400" b="1" dirty="0" smtClean="0"/>
              <a:t>?   </a:t>
            </a:r>
          </a:p>
          <a:p>
            <a:endParaRPr lang="de-DE" sz="2400" b="1" dirty="0">
              <a:solidFill>
                <a:srgbClr val="00B050"/>
              </a:solidFill>
            </a:endParaRPr>
          </a:p>
          <a:p>
            <a:r>
              <a:rPr lang="de-DE" sz="2400" b="1" i="1" dirty="0" smtClean="0">
                <a:solidFill>
                  <a:srgbClr val="00B050"/>
                </a:solidFill>
              </a:rPr>
              <a:t>An example</a:t>
            </a:r>
          </a:p>
          <a:p>
            <a:pPr>
              <a:spcBef>
                <a:spcPts val="600"/>
              </a:spcBef>
            </a:pPr>
            <a:r>
              <a:rPr lang="de-DE" sz="2400" b="1" dirty="0" err="1" smtClean="0">
                <a:solidFill>
                  <a:srgbClr val="00B050"/>
                </a:solidFill>
              </a:rPr>
              <a:t>Assume</a:t>
            </a:r>
            <a:r>
              <a:rPr lang="de-DE" sz="2400" b="1" dirty="0" smtClean="0">
                <a:solidFill>
                  <a:srgbClr val="00B050"/>
                </a:solidFill>
              </a:rPr>
              <a:t> that </a:t>
            </a:r>
            <a:r>
              <a:rPr lang="de-DE" sz="2800" b="1" i="1" dirty="0" smtClean="0">
                <a:solidFill>
                  <a:srgbClr val="FF0000"/>
                </a:solidFill>
              </a:rPr>
              <a:t>x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shows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to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be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u="sng" dirty="0" err="1" smtClean="0">
                <a:solidFill>
                  <a:srgbClr val="00B050"/>
                </a:solidFill>
              </a:rPr>
              <a:t>platykurdic</a:t>
            </a:r>
            <a:r>
              <a:rPr lang="de-DE" sz="2400" b="1" dirty="0" smtClean="0">
                <a:solidFill>
                  <a:srgbClr val="00B050"/>
                </a:solidFill>
              </a:rPr>
              <a:t> (= </a:t>
            </a:r>
            <a:r>
              <a:rPr lang="de-DE" sz="2400" b="1" dirty="0" err="1" smtClean="0">
                <a:solidFill>
                  <a:srgbClr val="00B050"/>
                </a:solidFill>
              </a:rPr>
              <a:t>it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is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broader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than</a:t>
            </a:r>
            <a:r>
              <a:rPr lang="de-DE" sz="2400" b="1" dirty="0" smtClean="0">
                <a:solidFill>
                  <a:srgbClr val="00B050"/>
                </a:solidFill>
              </a:rPr>
              <a:t> </a:t>
            </a:r>
            <a:r>
              <a:rPr lang="de-DE" sz="2400" b="1" dirty="0" err="1" smtClean="0">
                <a:solidFill>
                  <a:srgbClr val="00B050"/>
                </a:solidFill>
              </a:rPr>
              <a:t>normel</a:t>
            </a:r>
            <a:r>
              <a:rPr lang="de-DE" sz="2400" b="1" dirty="0" smtClean="0">
                <a:solidFill>
                  <a:srgbClr val="00B050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endParaRPr lang="de-DE" sz="2400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de-DE" sz="2400" b="1" dirty="0" smtClean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47799" y="3965337"/>
            <a:ext cx="6200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… </a:t>
            </a:r>
            <a:r>
              <a:rPr lang="de-DE" sz="2400" dirty="0" err="1" smtClean="0"/>
              <a:t>now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variance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variable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u="sng" dirty="0" smtClean="0"/>
              <a:t>larger</a:t>
            </a:r>
            <a:r>
              <a:rPr lang="de-DE" sz="2400" dirty="0" smtClean="0"/>
              <a:t> </a:t>
            </a:r>
            <a:r>
              <a:rPr lang="de-DE" sz="2400" dirty="0" err="1" smtClean="0"/>
              <a:t>than</a:t>
            </a:r>
            <a:r>
              <a:rPr lang="de-DE" sz="2400" dirty="0" smtClean="0"/>
              <a:t> </a:t>
            </a:r>
            <a:r>
              <a:rPr lang="de-DE" sz="2400" dirty="0" err="1" smtClean="0"/>
              <a:t>otherwise</a:t>
            </a:r>
            <a:r>
              <a:rPr lang="de-DE" sz="2400" dirty="0" smtClean="0"/>
              <a:t>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1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1336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843644" y="2048568"/>
            <a:ext cx="1134835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are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consequences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a </a:t>
            </a:r>
            <a:r>
              <a:rPr lang="de-DE" sz="2400" b="1" dirty="0" err="1" smtClean="0"/>
              <a:t>violation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assumptions</a:t>
            </a:r>
            <a:r>
              <a:rPr lang="de-DE" sz="2400" b="1" dirty="0" smtClean="0"/>
              <a:t>?   </a:t>
            </a:r>
          </a:p>
          <a:p>
            <a:endParaRPr lang="de-DE" sz="2400" b="1" dirty="0">
              <a:solidFill>
                <a:srgbClr val="00B050"/>
              </a:solidFill>
            </a:endParaRPr>
          </a:p>
          <a:p>
            <a:r>
              <a:rPr lang="de-DE" sz="2400" b="1" i="1" dirty="0" smtClean="0">
                <a:solidFill>
                  <a:srgbClr val="00B050"/>
                </a:solidFill>
              </a:rPr>
              <a:t>An </a:t>
            </a:r>
            <a:r>
              <a:rPr lang="de-DE" sz="2400" b="1" i="1" dirty="0" err="1" smtClean="0">
                <a:solidFill>
                  <a:srgbClr val="00B050"/>
                </a:solidFill>
              </a:rPr>
              <a:t>example</a:t>
            </a:r>
            <a:r>
              <a:rPr lang="de-DE" sz="2400" b="1" i="1" dirty="0" smtClean="0">
                <a:solidFill>
                  <a:srgbClr val="00B050"/>
                </a:solidFill>
              </a:rPr>
              <a:t> </a:t>
            </a:r>
            <a:r>
              <a:rPr lang="de-DE" sz="2400" b="1" i="1" dirty="0" err="1" smtClean="0">
                <a:solidFill>
                  <a:srgbClr val="00B050"/>
                </a:solidFill>
              </a:rPr>
              <a:t>regarding</a:t>
            </a:r>
            <a:r>
              <a:rPr lang="de-DE" sz="2400" b="1" i="1" dirty="0" smtClean="0">
                <a:solidFill>
                  <a:srgbClr val="00B050"/>
                </a:solidFill>
              </a:rPr>
              <a:t> </a:t>
            </a:r>
            <a:r>
              <a:rPr lang="de-DE" sz="2400" b="1" i="1" dirty="0" err="1" smtClean="0">
                <a:solidFill>
                  <a:srgbClr val="00B050"/>
                </a:solidFill>
              </a:rPr>
              <a:t>consequences</a:t>
            </a:r>
            <a:endParaRPr lang="de-DE" sz="2400" b="1" i="1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2400" b="1" dirty="0" smtClean="0">
                <a:solidFill>
                  <a:srgbClr val="00B050"/>
                </a:solidFill>
              </a:rPr>
              <a:t>- </a:t>
            </a:r>
            <a:r>
              <a:rPr lang="de-DE" sz="2200" b="1" dirty="0" err="1" smtClean="0">
                <a:solidFill>
                  <a:srgbClr val="00B050"/>
                </a:solidFill>
              </a:rPr>
              <a:t>assume</a:t>
            </a:r>
            <a:r>
              <a:rPr lang="de-DE" sz="2200" b="1" dirty="0" smtClean="0">
                <a:solidFill>
                  <a:srgbClr val="00B050"/>
                </a:solidFill>
              </a:rPr>
              <a:t> a </a:t>
            </a:r>
            <a:r>
              <a:rPr lang="de-DE" sz="2200" b="1" dirty="0" err="1" smtClean="0">
                <a:solidFill>
                  <a:srgbClr val="00B050"/>
                </a:solidFill>
              </a:rPr>
              <a:t>set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of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items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measuring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the</a:t>
            </a:r>
            <a:r>
              <a:rPr lang="de-DE" sz="2200" b="1" dirty="0" smtClean="0">
                <a:solidFill>
                  <a:srgbClr val="00B050"/>
                </a:solidFill>
              </a:rPr>
              <a:t> same </a:t>
            </a:r>
            <a:r>
              <a:rPr lang="de-DE" sz="2200" b="1" dirty="0" err="1" smtClean="0">
                <a:solidFill>
                  <a:srgbClr val="00B050"/>
                </a:solidFill>
              </a:rPr>
              <a:t>construct</a:t>
            </a:r>
            <a:r>
              <a:rPr lang="de-DE" sz="2200" b="1" dirty="0" smtClean="0">
                <a:solidFill>
                  <a:srgbClr val="00B050"/>
                </a:solidFill>
              </a:rPr>
              <a:t> but …</a:t>
            </a:r>
          </a:p>
          <a:p>
            <a:r>
              <a:rPr lang="de-DE" sz="2400" b="1" i="1" dirty="0" smtClean="0">
                <a:solidFill>
                  <a:srgbClr val="00B050"/>
                </a:solidFill>
              </a:rPr>
              <a:t>                                       </a:t>
            </a:r>
            <a:endParaRPr lang="de-DE" sz="2400" b="1" i="1" dirty="0">
              <a:solidFill>
                <a:srgbClr val="00B05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96044" y="3629025"/>
            <a:ext cx="10872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>
                <a:solidFill>
                  <a:srgbClr val="00B050"/>
                </a:solidFill>
              </a:rPr>
              <a:t>• </a:t>
            </a:r>
            <a:r>
              <a:rPr lang="de-DE" sz="2200" b="1" dirty="0" err="1" smtClean="0">
                <a:solidFill>
                  <a:srgbClr val="00B050"/>
                </a:solidFill>
              </a:rPr>
              <a:t>some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data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show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i="1" dirty="0" err="1" smtClean="0">
                <a:solidFill>
                  <a:srgbClr val="00B050"/>
                </a:solidFill>
              </a:rPr>
              <a:t>skewness</a:t>
            </a:r>
            <a:r>
              <a:rPr lang="de-DE" sz="2200" b="1" dirty="0" smtClean="0">
                <a:solidFill>
                  <a:srgbClr val="00B050"/>
                </a:solidFill>
              </a:rPr>
              <a:t>, </a:t>
            </a:r>
            <a:r>
              <a:rPr lang="de-DE" sz="2200" b="1" dirty="0" err="1" smtClean="0">
                <a:solidFill>
                  <a:srgbClr val="00B050"/>
                </a:solidFill>
              </a:rPr>
              <a:t>some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the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i="1" dirty="0" smtClean="0">
                <a:solidFill>
                  <a:srgbClr val="00B050"/>
                </a:solidFill>
              </a:rPr>
              <a:t>normal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distribution</a:t>
            </a:r>
            <a:r>
              <a:rPr lang="de-DE" sz="2200" b="1" dirty="0" smtClean="0">
                <a:solidFill>
                  <a:srgbClr val="00B050"/>
                </a:solidFill>
              </a:rPr>
              <a:t>, </a:t>
            </a:r>
            <a:r>
              <a:rPr lang="de-DE" sz="2200" b="1" dirty="0" err="1" smtClean="0">
                <a:solidFill>
                  <a:srgbClr val="00B050"/>
                </a:solidFill>
              </a:rPr>
              <a:t>some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are</a:t>
            </a:r>
            <a:r>
              <a:rPr lang="de-DE" sz="2200" b="1" dirty="0">
                <a:solidFill>
                  <a:srgbClr val="00B050"/>
                </a:solidFill>
              </a:rPr>
              <a:t> </a:t>
            </a:r>
            <a:r>
              <a:rPr lang="de-DE" sz="2200" b="1" i="1" dirty="0" err="1" smtClean="0">
                <a:solidFill>
                  <a:srgbClr val="00B050"/>
                </a:solidFill>
              </a:rPr>
              <a:t>platykurdic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43644" y="4152900"/>
            <a:ext cx="1075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- </a:t>
            </a:r>
            <a:r>
              <a:rPr lang="de-DE" sz="2200" b="1" dirty="0" err="1" smtClean="0">
                <a:solidFill>
                  <a:srgbClr val="00B050"/>
                </a:solidFill>
              </a:rPr>
              <a:t>the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data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are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investigated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by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the</a:t>
            </a:r>
            <a:r>
              <a:rPr lang="de-DE" sz="2200" b="1" dirty="0" smtClean="0">
                <a:solidFill>
                  <a:srgbClr val="00B050"/>
                </a:solidFill>
              </a:rPr>
              <a:t> same latent variable </a:t>
            </a:r>
            <a:r>
              <a:rPr lang="de-DE" sz="2200" b="1" dirty="0" err="1" smtClean="0">
                <a:solidFill>
                  <a:srgbClr val="00B050"/>
                </a:solidFill>
              </a:rPr>
              <a:t>of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r>
              <a:rPr lang="de-DE" sz="2200" b="1" dirty="0" err="1" smtClean="0">
                <a:solidFill>
                  <a:srgbClr val="00B050"/>
                </a:solidFill>
              </a:rPr>
              <a:t>the</a:t>
            </a:r>
            <a:r>
              <a:rPr lang="de-DE" sz="2200" b="1" dirty="0" smtClean="0">
                <a:solidFill>
                  <a:srgbClr val="00B050"/>
                </a:solidFill>
              </a:rPr>
              <a:t> same </a:t>
            </a:r>
            <a:r>
              <a:rPr lang="de-DE" sz="2200" b="1" dirty="0" err="1" smtClean="0">
                <a:solidFill>
                  <a:srgbClr val="00B050"/>
                </a:solidFill>
              </a:rPr>
              <a:t>model</a:t>
            </a:r>
            <a:r>
              <a:rPr lang="de-DE" sz="2200" b="1" dirty="0" smtClean="0">
                <a:solidFill>
                  <a:srgbClr val="00B050"/>
                </a:solidFill>
              </a:rPr>
              <a:t> 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3644" y="4686300"/>
            <a:ext cx="10948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 </a:t>
            </a:r>
            <a:r>
              <a:rPr lang="de-DE" sz="2200" b="1" dirty="0" err="1" smtClean="0">
                <a:solidFill>
                  <a:srgbClr val="FF0000"/>
                </a:solidFill>
              </a:rPr>
              <a:t>as</a:t>
            </a:r>
            <a:r>
              <a:rPr lang="de-DE" sz="2200" b="1" dirty="0" smtClean="0">
                <a:solidFill>
                  <a:srgbClr val="FF0000"/>
                </a:solidFill>
              </a:rPr>
              <a:t> a </a:t>
            </a:r>
            <a:r>
              <a:rPr lang="de-DE" sz="2200" b="1" dirty="0" err="1" smtClean="0">
                <a:solidFill>
                  <a:srgbClr val="FF0000"/>
                </a:solidFill>
              </a:rPr>
              <a:t>consequence</a:t>
            </a:r>
            <a:r>
              <a:rPr lang="de-DE" sz="2200" b="1" dirty="0" smtClean="0">
                <a:solidFill>
                  <a:srgbClr val="FF0000"/>
                </a:solidFill>
              </a:rPr>
              <a:t>, </a:t>
            </a:r>
            <a:r>
              <a:rPr lang="de-DE" sz="2200" b="1" dirty="0" err="1" smtClean="0">
                <a:solidFill>
                  <a:srgbClr val="FF0000"/>
                </a:solidFill>
              </a:rPr>
              <a:t>the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true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variance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of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some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items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is</a:t>
            </a:r>
            <a:r>
              <a:rPr lang="de-DE" sz="2200" b="1" dirty="0" smtClean="0">
                <a:solidFill>
                  <a:srgbClr val="FF0000"/>
                </a:solidFill>
              </a:rPr>
              <a:t> …</a:t>
            </a:r>
          </a:p>
          <a:p>
            <a:r>
              <a:rPr lang="de-DE" sz="2200" b="1" dirty="0" smtClean="0">
                <a:solidFill>
                  <a:srgbClr val="FF0000"/>
                </a:solidFill>
              </a:rPr>
              <a:t>       • </a:t>
            </a:r>
            <a:r>
              <a:rPr lang="de-DE" sz="2200" b="1" dirty="0" err="1" smtClean="0">
                <a:solidFill>
                  <a:srgbClr val="00B050"/>
                </a:solidFill>
              </a:rPr>
              <a:t>underestimated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2200" b="1" dirty="0">
                <a:solidFill>
                  <a:srgbClr val="FF0000"/>
                </a:solidFill>
              </a:rPr>
              <a:t> </a:t>
            </a:r>
            <a:r>
              <a:rPr lang="de-DE" sz="2200" b="1" dirty="0" smtClean="0">
                <a:solidFill>
                  <a:srgbClr val="FF0000"/>
                </a:solidFill>
              </a:rPr>
              <a:t>      • </a:t>
            </a:r>
            <a:r>
              <a:rPr lang="de-DE" sz="2200" b="1" dirty="0" err="1" smtClean="0">
                <a:solidFill>
                  <a:srgbClr val="FF0000"/>
                </a:solidFill>
              </a:rPr>
              <a:t>overestimated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43644" y="5857875"/>
            <a:ext cx="109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reproduction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of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parts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of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covariance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matrix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may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be</a:t>
            </a:r>
            <a:r>
              <a:rPr lang="de-DE" sz="2400" b="1" i="1" dirty="0" smtClean="0">
                <a:solidFill>
                  <a:srgbClr val="FF0000"/>
                </a:solidFill>
              </a:rPr>
              <a:t> </a:t>
            </a:r>
            <a:r>
              <a:rPr lang="de-DE" sz="2400" b="1" i="1" dirty="0" err="1" smtClean="0">
                <a:solidFill>
                  <a:srgbClr val="FF0000"/>
                </a:solidFill>
              </a:rPr>
              <a:t>flawed</a:t>
            </a:r>
            <a:r>
              <a:rPr lang="de-DE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      </a:t>
            </a:r>
            <a:r>
              <a:rPr lang="de-DE" sz="2400" b="1" dirty="0" err="1" smtClean="0">
                <a:solidFill>
                  <a:srgbClr val="FF0000"/>
                </a:solidFill>
              </a:rPr>
              <a:t>cov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00B050"/>
                </a:solidFill>
              </a:rPr>
              <a:t>x</a:t>
            </a:r>
            <a:r>
              <a:rPr lang="de-DE" sz="2400" b="1" baseline="-25000" dirty="0" err="1" smtClean="0">
                <a:solidFill>
                  <a:srgbClr val="00B050"/>
                </a:solidFill>
              </a:rPr>
              <a:t>i</a:t>
            </a:r>
            <a:r>
              <a:rPr lang="de-DE" sz="2400" b="1" dirty="0" err="1" smtClean="0">
                <a:solidFill>
                  <a:srgbClr val="FF0000"/>
                </a:solidFill>
              </a:rPr>
              <a:t>,x</a:t>
            </a:r>
            <a:r>
              <a:rPr lang="de-DE" sz="2400" b="1" baseline="-25000" dirty="0" err="1" smtClean="0">
                <a:solidFill>
                  <a:srgbClr val="FF0000"/>
                </a:solidFill>
              </a:rPr>
              <a:t>j</a:t>
            </a:r>
            <a:r>
              <a:rPr lang="de-DE" sz="2400" b="1" dirty="0" smtClean="0">
                <a:solidFill>
                  <a:srgbClr val="FF0000"/>
                </a:solidFill>
              </a:rPr>
              <a:t>) </a:t>
            </a:r>
            <a:r>
              <a:rPr lang="de-DE" sz="2400" b="1" dirty="0" smtClean="0">
                <a:solidFill>
                  <a:srgbClr val="FF0000"/>
                </a:solidFill>
              </a:rPr>
              <a:t>           </a:t>
            </a:r>
            <a:r>
              <a:rPr lang="de-DE" sz="2000" b="1" i="1" dirty="0" err="1" smtClean="0">
                <a:solidFill>
                  <a:srgbClr val="FF0000"/>
                </a:solidFill>
              </a:rPr>
              <a:t>may</a:t>
            </a:r>
            <a:r>
              <a:rPr lang="de-DE" sz="2000" b="1" i="1" dirty="0" smtClean="0">
                <a:solidFill>
                  <a:srgbClr val="FF0000"/>
                </a:solidFill>
              </a:rPr>
              <a:t> </a:t>
            </a:r>
            <a:r>
              <a:rPr lang="de-DE" sz="2000" b="1" i="1" dirty="0" err="1" smtClean="0">
                <a:solidFill>
                  <a:srgbClr val="FF0000"/>
                </a:solidFill>
              </a:rPr>
              <a:t>deviate</a:t>
            </a:r>
            <a:r>
              <a:rPr lang="de-DE" sz="2000" b="1" i="1" dirty="0" smtClean="0">
                <a:solidFill>
                  <a:srgbClr val="FF0000"/>
                </a:solidFill>
              </a:rPr>
              <a:t> </a:t>
            </a:r>
            <a:r>
              <a:rPr lang="de-DE" sz="2000" b="1" i="1" dirty="0" err="1" smtClean="0">
                <a:solidFill>
                  <a:srgbClr val="FF0000"/>
                </a:solidFill>
              </a:rPr>
              <a:t>from</a:t>
            </a:r>
            <a:r>
              <a:rPr lang="de-DE" sz="2000" b="1" i="1" dirty="0" smtClean="0">
                <a:solidFill>
                  <a:srgbClr val="FF0000"/>
                </a:solidFill>
              </a:rPr>
              <a:t>             </a:t>
            </a:r>
            <a:r>
              <a:rPr lang="de-DE" sz="2400" b="1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de-DE" sz="2400" b="1" baseline="-25000" dirty="0" err="1" smtClean="0">
                <a:solidFill>
                  <a:srgbClr val="00B050"/>
                </a:solidFill>
              </a:rPr>
              <a:t>i</a:t>
            </a:r>
            <a:r>
              <a:rPr lang="de-DE" sz="2400" b="1" baseline="-25000" dirty="0" err="1" smtClean="0">
                <a:solidFill>
                  <a:srgbClr val="FF0000"/>
                </a:solidFill>
              </a:rPr>
              <a:t>j</a:t>
            </a:r>
            <a:r>
              <a:rPr lang="de-DE" sz="2400" b="1" dirty="0" smtClean="0">
                <a:solidFill>
                  <a:srgbClr val="FF0000"/>
                </a:solidFill>
              </a:rPr>
              <a:t>  </a:t>
            </a:r>
            <a:r>
              <a:rPr lang="de-DE" sz="2400" b="1" dirty="0" smtClean="0">
                <a:solidFill>
                  <a:srgbClr val="FF0000"/>
                </a:solidFill>
              </a:rPr>
              <a:t>=  </a:t>
            </a:r>
            <a:r>
              <a:rPr lang="de-DE" sz="2400" b="1" dirty="0" smtClean="0">
                <a:solidFill>
                  <a:srgbClr val="00B050"/>
                </a:solidFill>
                <a:latin typeface="Symbol" panose="05050102010706020507" pitchFamily="18" charset="2"/>
              </a:rPr>
              <a:t>l</a:t>
            </a:r>
            <a:r>
              <a:rPr lang="de-DE" sz="2400" b="1" baseline="-25000" dirty="0" smtClean="0">
                <a:solidFill>
                  <a:srgbClr val="00B050"/>
                </a:solidFill>
              </a:rPr>
              <a:t>i</a:t>
            </a:r>
            <a:r>
              <a:rPr lang="de-DE" sz="2400" b="1" dirty="0" smtClean="0">
                <a:solidFill>
                  <a:srgbClr val="FF0000"/>
                </a:solidFill>
              </a:rPr>
              <a:t> x </a:t>
            </a:r>
            <a:r>
              <a:rPr lang="de-DE" sz="2400" b="1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de-DE" sz="2400" b="1" baseline="-25000" dirty="0" err="1" smtClean="0">
                <a:solidFill>
                  <a:srgbClr val="FF0000"/>
                </a:solidFill>
              </a:rPr>
              <a:t>j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1336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843644" y="2048568"/>
            <a:ext cx="1075833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are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consequences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a </a:t>
            </a:r>
            <a:r>
              <a:rPr lang="de-DE" sz="2400" b="1" dirty="0" err="1" smtClean="0"/>
              <a:t>violation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assumptions</a:t>
            </a:r>
            <a:r>
              <a:rPr lang="de-DE" sz="2400" b="1" dirty="0" smtClean="0"/>
              <a:t>? </a:t>
            </a:r>
          </a:p>
          <a:p>
            <a:endParaRPr lang="de-DE" sz="2400" b="1" dirty="0"/>
          </a:p>
          <a:p>
            <a:endParaRPr lang="de-DE" sz="2400" b="1" dirty="0" smtClean="0"/>
          </a:p>
          <a:p>
            <a:r>
              <a:rPr lang="de-DE" sz="2000" b="1" dirty="0" smtClean="0"/>
              <a:t>… a </a:t>
            </a:r>
            <a:r>
              <a:rPr lang="de-DE" sz="2000" b="1" dirty="0" err="1" smtClean="0"/>
              <a:t>number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method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studies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show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that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violations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distributional </a:t>
            </a:r>
            <a:r>
              <a:rPr lang="de-DE" sz="2000" b="1" dirty="0" err="1" smtClean="0"/>
              <a:t>assumptions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lead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to</a:t>
            </a:r>
            <a:r>
              <a:rPr lang="de-DE" sz="2000" b="1" dirty="0" smtClean="0"/>
              <a:t> </a:t>
            </a:r>
            <a:r>
              <a:rPr lang="de-DE" sz="2000" b="1" u="sng" dirty="0" err="1" smtClean="0"/>
              <a:t>problems</a:t>
            </a:r>
            <a:r>
              <a:rPr lang="de-DE" sz="2000" b="1" u="sng" dirty="0" smtClean="0"/>
              <a:t> </a:t>
            </a:r>
            <a:r>
              <a:rPr lang="de-DE" sz="2000" b="1" u="sng" dirty="0" err="1" smtClean="0"/>
              <a:t>regarding</a:t>
            </a:r>
            <a:r>
              <a:rPr lang="de-DE" sz="2000" b="1" u="sng" dirty="0" smtClean="0"/>
              <a:t> </a:t>
            </a:r>
            <a:r>
              <a:rPr lang="de-DE" sz="2000" b="1" u="sng" dirty="0" err="1" smtClean="0"/>
              <a:t>model</a:t>
            </a:r>
            <a:r>
              <a:rPr lang="de-DE" sz="2000" b="1" u="sng" dirty="0" smtClean="0"/>
              <a:t> fit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correctness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parameter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estimation</a:t>
            </a:r>
            <a:r>
              <a:rPr lang="de-DE" sz="2000" b="1" dirty="0" smtClean="0"/>
              <a:t> </a:t>
            </a:r>
          </a:p>
          <a:p>
            <a:endParaRPr lang="de-DE" sz="2400" b="1" dirty="0"/>
          </a:p>
          <a:p>
            <a:r>
              <a:rPr lang="de-DE" b="1" dirty="0" smtClean="0"/>
              <a:t>… e.g. :</a:t>
            </a:r>
          </a:p>
          <a:p>
            <a:endParaRPr lang="en-US" dirty="0" smtClean="0"/>
          </a:p>
          <a:p>
            <a:r>
              <a:rPr lang="en-US" dirty="0" smtClean="0"/>
              <a:t>Lai</a:t>
            </a:r>
            <a:r>
              <a:rPr lang="en-US" dirty="0"/>
              <a:t>, K. (2018). Estimating standardized SEM parameters given </a:t>
            </a:r>
            <a:r>
              <a:rPr lang="en-US" dirty="0" err="1"/>
              <a:t>nonnormal</a:t>
            </a:r>
            <a:r>
              <a:rPr lang="en-US" dirty="0"/>
              <a:t> data and incorrect model: methods and comparisons. </a:t>
            </a:r>
            <a:r>
              <a:rPr lang="en-GB" i="1" dirty="0"/>
              <a:t>Structural Equation </a:t>
            </a:r>
            <a:r>
              <a:rPr lang="en-GB" i="1" dirty="0" err="1"/>
              <a:t>Modeling</a:t>
            </a:r>
            <a:r>
              <a:rPr lang="en-GB" i="1" dirty="0"/>
              <a:t>, 25(4)</a:t>
            </a:r>
            <a:r>
              <a:rPr lang="en-GB" dirty="0"/>
              <a:t>, 1-21.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GB" dirty="0"/>
              <a:t>10.1080/10705511.2017.1392248</a:t>
            </a:r>
            <a:r>
              <a:rPr lang="de-DE" b="1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West</a:t>
            </a:r>
            <a:r>
              <a:rPr lang="en-US" dirty="0"/>
              <a:t>, S. G., Finch, J. F., &amp; Curran, P.J. (1995). Structural equation models with non-normal variables: problems and remedies. In R. Hoyle (Ed.), Structural Equation Modeling: Concepts, Issues, and Applications (pp. 56-75). SAGE.</a:t>
            </a:r>
            <a:endParaRPr lang="de-DE" b="1" dirty="0" smtClean="0"/>
          </a:p>
          <a:p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1336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err="1" smtClean="0"/>
              <a:t>Deviations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from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likely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lead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…</a:t>
            </a:r>
          </a:p>
          <a:p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- </a:t>
            </a:r>
            <a:r>
              <a:rPr lang="de-DE" altLang="de-DE" dirty="0" err="1" smtClean="0"/>
              <a:t>problems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reproducing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empirical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covariance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matrix</a:t>
            </a:r>
            <a:endParaRPr lang="de-DE" altLang="de-DE" dirty="0" smtClean="0"/>
          </a:p>
          <a:p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</a:t>
            </a:r>
            <a:r>
              <a:rPr lang="de-DE" altLang="de-DE" dirty="0" smtClean="0"/>
              <a:t>- </a:t>
            </a:r>
            <a:r>
              <a:rPr lang="de-DE" altLang="de-DE" dirty="0" err="1" smtClean="0"/>
              <a:t>problems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parameter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estimation</a:t>
            </a:r>
            <a:r>
              <a:rPr lang="de-DE" altLang="de-DE" dirty="0" smtClean="0"/>
              <a:t> </a:t>
            </a:r>
            <a:endParaRPr lang="de-DE" altLang="de-DE" dirty="0" smtClean="0"/>
          </a:p>
          <a:p>
            <a:pPr marL="0" indent="0">
              <a:buNone/>
            </a:pP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64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procedure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2.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regarding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3. </a:t>
            </a:r>
            <a:r>
              <a:rPr lang="de-DE" altLang="de-DE" b="1" dirty="0" smtClean="0"/>
              <a:t>The </a:t>
            </a:r>
            <a:r>
              <a:rPr lang="de-DE" altLang="de-DE" b="1" dirty="0" err="1" smtClean="0"/>
              <a:t>characteristic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properties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of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data</a:t>
            </a:r>
            <a:endParaRPr lang="de-DE" altLang="de-DE" b="1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4</a:t>
            </a:r>
            <a:r>
              <a:rPr lang="de-DE" altLang="de-DE" dirty="0"/>
              <a:t>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5. </a:t>
            </a:r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/>
              <a:t>a</a:t>
            </a:r>
            <a:r>
              <a:rPr lang="de-DE" altLang="de-DE" dirty="0" err="1" smtClean="0"/>
              <a:t>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correlations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input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222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procedure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2.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regarding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3.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real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4</a:t>
            </a:r>
            <a:r>
              <a:rPr lang="de-DE" altLang="de-DE" dirty="0"/>
              <a:t>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5. </a:t>
            </a:r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/>
              <a:t>a</a:t>
            </a:r>
            <a:r>
              <a:rPr lang="de-DE" altLang="de-DE" dirty="0" err="1" smtClean="0"/>
              <a:t>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correlations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input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222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1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scale</a:t>
            </a:r>
            <a:r>
              <a:rPr lang="de-DE" altLang="de-DE" dirty="0" smtClean="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In </a:t>
            </a:r>
            <a:r>
              <a:rPr lang="de-DE" altLang="de-DE" dirty="0" err="1" smtClean="0"/>
              <a:t>psychological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research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typically</a:t>
            </a:r>
            <a:r>
              <a:rPr lang="de-DE" altLang="de-DE" dirty="0" smtClean="0"/>
              <a:t> …</a:t>
            </a:r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 err="1" smtClean="0"/>
              <a:t>binary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dichotomous data</a:t>
            </a:r>
          </a:p>
          <a:p>
            <a:pPr marL="0" indent="0">
              <a:buNone/>
            </a:pPr>
            <a:r>
              <a:rPr lang="de-DE" altLang="de-DE" dirty="0" smtClean="0"/>
              <a:t>   - categorical data</a:t>
            </a:r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/>
              <a:t>ordered categorical </a:t>
            </a:r>
            <a:r>
              <a:rPr lang="de-DE" altLang="de-DE" dirty="0" smtClean="0"/>
              <a:t>data </a:t>
            </a:r>
          </a:p>
          <a:p>
            <a:pPr marL="0" indent="0">
              <a:buNone/>
            </a:pPr>
            <a:r>
              <a:rPr lang="de-DE" altLang="de-DE" dirty="0" smtClean="0"/>
              <a:t>   - ordinal Data </a:t>
            </a:r>
          </a:p>
          <a:p>
            <a:pPr marL="0" indent="0">
              <a:buNone/>
            </a:pPr>
            <a:r>
              <a:rPr lang="de-DE" altLang="de-DE" dirty="0" smtClean="0"/>
              <a:t>   - </a:t>
            </a:r>
            <a:r>
              <a:rPr lang="de-DE" altLang="de-DE" dirty="0" err="1" smtClean="0"/>
              <a:t>frequencies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(</a:t>
            </a:r>
            <a:r>
              <a:rPr lang="de-DE" altLang="de-DE" dirty="0" err="1" smtClean="0"/>
              <a:t>rarely</a:t>
            </a:r>
            <a:r>
              <a:rPr lang="de-DE" altLang="de-DE" dirty="0" smtClean="0"/>
              <a:t>)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showing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intervall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scale</a:t>
            </a:r>
            <a:r>
              <a:rPr lang="de-DE" altLang="de-DE" dirty="0" smtClean="0"/>
              <a:t>  </a:t>
            </a:r>
          </a:p>
          <a:p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 </a:t>
            </a: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7455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723687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/>
              <a:t>Search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b="1" dirty="0" err="1" smtClean="0"/>
              <a:t>one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example</a:t>
            </a:r>
            <a:r>
              <a:rPr lang="de-DE" altLang="de-DE" b="1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each</a:t>
            </a:r>
            <a:r>
              <a:rPr lang="de-DE" altLang="de-DE" dirty="0" smtClean="0"/>
              <a:t> type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, i.e.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…</a:t>
            </a:r>
          </a:p>
          <a:p>
            <a:pPr marL="0" indent="0">
              <a:buNone/>
              <a:tabLst>
                <a:tab pos="5940000" algn="l"/>
              </a:tabLst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/>
              <a:t>binary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             	?</a:t>
            </a:r>
            <a:endParaRPr lang="de-DE" altLang="de-DE" dirty="0"/>
          </a:p>
          <a:p>
            <a:pPr marL="0" indent="0">
              <a:buNone/>
              <a:tabLst>
                <a:tab pos="5940000" algn="l"/>
              </a:tabLst>
            </a:pPr>
            <a:r>
              <a:rPr lang="de-DE" altLang="de-DE" dirty="0"/>
              <a:t>   - dichotomous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                       	?</a:t>
            </a:r>
          </a:p>
          <a:p>
            <a:pPr marL="0" indent="0">
              <a:buNone/>
              <a:tabLst>
                <a:tab pos="5940000" algn="l"/>
              </a:tabLst>
            </a:pPr>
            <a:r>
              <a:rPr lang="de-DE" altLang="de-DE" dirty="0" smtClean="0"/>
              <a:t>   - categorical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                           	?</a:t>
            </a:r>
            <a:endParaRPr lang="de-DE" altLang="de-DE" dirty="0"/>
          </a:p>
          <a:p>
            <a:pPr marL="0" indent="0">
              <a:buNone/>
              <a:tabLst>
                <a:tab pos="5940000" algn="l"/>
              </a:tabLst>
            </a:pPr>
            <a:r>
              <a:rPr lang="de-DE" altLang="de-DE" dirty="0"/>
              <a:t>   - ordered categorical </a:t>
            </a:r>
            <a:r>
              <a:rPr lang="de-DE" altLang="de-DE" dirty="0" err="1"/>
              <a:t>data</a:t>
            </a:r>
            <a:r>
              <a:rPr lang="de-DE" altLang="de-DE" dirty="0"/>
              <a:t> </a:t>
            </a:r>
            <a:r>
              <a:rPr lang="de-DE" altLang="de-DE" dirty="0" smtClean="0"/>
              <a:t>               	?</a:t>
            </a:r>
            <a:endParaRPr lang="de-DE" altLang="de-DE" dirty="0"/>
          </a:p>
          <a:p>
            <a:pPr marL="0" indent="0">
              <a:buNone/>
              <a:tabLst>
                <a:tab pos="5940000" algn="l"/>
              </a:tabLst>
            </a:pPr>
            <a:r>
              <a:rPr lang="de-DE" altLang="de-DE" dirty="0"/>
              <a:t>   - ordinal Data </a:t>
            </a:r>
            <a:r>
              <a:rPr lang="de-DE" altLang="de-DE" dirty="0" smtClean="0"/>
              <a:t>                                   	?</a:t>
            </a:r>
            <a:endParaRPr lang="de-DE" altLang="de-DE" dirty="0"/>
          </a:p>
          <a:p>
            <a:pPr marL="0" indent="0">
              <a:buNone/>
              <a:tabLst>
                <a:tab pos="5940000" algn="l"/>
              </a:tabLst>
            </a:pPr>
            <a:r>
              <a:rPr lang="de-DE" altLang="de-DE" dirty="0"/>
              <a:t>   - </a:t>
            </a:r>
            <a:r>
              <a:rPr lang="de-DE" altLang="de-DE" dirty="0" err="1" smtClean="0"/>
              <a:t>frequencies</a:t>
            </a:r>
            <a:r>
              <a:rPr lang="de-DE" altLang="de-DE" dirty="0" smtClean="0"/>
              <a:t>                                      	?</a:t>
            </a:r>
            <a:endParaRPr lang="de-DE" altLang="de-DE" dirty="0"/>
          </a:p>
          <a:p>
            <a:pPr marL="0" indent="0">
              <a:buNone/>
              <a:tabLst>
                <a:tab pos="5940000" algn="l"/>
              </a:tabLst>
            </a:pPr>
            <a:r>
              <a:rPr lang="de-DE" altLang="de-DE" dirty="0"/>
              <a:t>   - (rarely) data showing </a:t>
            </a:r>
            <a:r>
              <a:rPr lang="de-DE" altLang="de-DE" dirty="0" err="1"/>
              <a:t>intervall</a:t>
            </a:r>
            <a:r>
              <a:rPr lang="de-DE" altLang="de-DE" dirty="0"/>
              <a:t> </a:t>
            </a:r>
            <a:r>
              <a:rPr lang="de-DE" altLang="de-DE" dirty="0" err="1" smtClean="0"/>
              <a:t>scale</a:t>
            </a:r>
            <a:r>
              <a:rPr lang="de-DE" altLang="de-DE" dirty="0"/>
              <a:t>	</a:t>
            </a:r>
            <a:r>
              <a:rPr lang="de-DE" altLang="de-DE" dirty="0" smtClean="0"/>
              <a:t>?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  </a:t>
            </a:r>
            <a:endParaRPr lang="de-DE" altLang="de-DE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557213"/>
            <a:ext cx="8229600" cy="1143000"/>
          </a:xfrm>
          <a:prstGeom prst="rect">
            <a:avLst/>
          </a:prstGeom>
        </p:spPr>
        <p:txBody>
          <a:bodyPr vert="horz" anchor="ctr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mtClean="0"/>
              <a:t>The characteristic properties of data: scale 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3130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72368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/>
              <a:t>Search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b="1" dirty="0" err="1" smtClean="0"/>
              <a:t>one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example</a:t>
            </a:r>
            <a:r>
              <a:rPr lang="de-DE" altLang="de-DE" b="1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each</a:t>
            </a:r>
            <a:r>
              <a:rPr lang="de-DE" altLang="de-DE" dirty="0" smtClean="0"/>
              <a:t> type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, i.e.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…</a:t>
            </a:r>
          </a:p>
          <a:p>
            <a:pPr marL="0" indent="0">
              <a:buNone/>
              <a:tabLst>
                <a:tab pos="6480000" algn="l"/>
              </a:tabLst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/>
              <a:t>binary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                                     	</a:t>
            </a:r>
            <a:r>
              <a:rPr lang="de-DE" altLang="de-DE" dirty="0" smtClean="0">
                <a:solidFill>
                  <a:srgbClr val="00B050"/>
                </a:solidFill>
              </a:rPr>
              <a:t>male / female</a:t>
            </a:r>
            <a:endParaRPr lang="de-DE" altLang="de-DE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480000" algn="l"/>
              </a:tabLst>
            </a:pPr>
            <a:r>
              <a:rPr lang="de-DE" altLang="de-DE" dirty="0"/>
              <a:t>   - dichotomous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                            	</a:t>
            </a:r>
            <a:r>
              <a:rPr lang="de-DE" altLang="de-DE" dirty="0" err="1" smtClean="0">
                <a:solidFill>
                  <a:srgbClr val="00B050"/>
                </a:solidFill>
              </a:rPr>
              <a:t>poor</a:t>
            </a:r>
            <a:r>
              <a:rPr lang="de-DE" altLang="de-DE" dirty="0" smtClean="0">
                <a:solidFill>
                  <a:srgbClr val="00B050"/>
                </a:solidFill>
              </a:rPr>
              <a:t> / rich</a:t>
            </a:r>
          </a:p>
          <a:p>
            <a:pPr marL="0" indent="0">
              <a:buNone/>
              <a:tabLst>
                <a:tab pos="6480000" algn="l"/>
              </a:tabLst>
            </a:pPr>
            <a:r>
              <a:rPr lang="de-DE" altLang="de-DE" dirty="0" smtClean="0">
                <a:solidFill>
                  <a:srgbClr val="00B050"/>
                </a:solidFill>
              </a:rPr>
              <a:t>   </a:t>
            </a:r>
            <a:r>
              <a:rPr lang="de-DE" altLang="de-DE" dirty="0" smtClean="0"/>
              <a:t>- categorical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                                 	</a:t>
            </a:r>
            <a:r>
              <a:rPr lang="de-DE" altLang="de-DE" dirty="0" err="1" smtClean="0">
                <a:solidFill>
                  <a:srgbClr val="00B050"/>
                </a:solidFill>
              </a:rPr>
              <a:t>apples</a:t>
            </a:r>
            <a:r>
              <a:rPr lang="de-DE" altLang="de-DE" dirty="0" smtClean="0">
                <a:solidFill>
                  <a:srgbClr val="00B050"/>
                </a:solidFill>
              </a:rPr>
              <a:t> / pears / oranges</a:t>
            </a:r>
            <a:endParaRPr lang="de-DE" altLang="de-DE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480000" algn="l"/>
              </a:tabLst>
            </a:pPr>
            <a:r>
              <a:rPr lang="de-DE" altLang="de-DE" dirty="0"/>
              <a:t>   - </a:t>
            </a:r>
            <a:r>
              <a:rPr lang="de-DE" altLang="de-DE" dirty="0" err="1" smtClean="0"/>
              <a:t>ordered-categorical</a:t>
            </a:r>
            <a:r>
              <a:rPr lang="de-DE" altLang="de-DE" dirty="0" smtClean="0"/>
              <a:t> </a:t>
            </a:r>
            <a:r>
              <a:rPr lang="de-DE" altLang="de-DE" dirty="0"/>
              <a:t>data (</a:t>
            </a:r>
            <a:r>
              <a:rPr lang="de-DE" altLang="de-DE" dirty="0" err="1"/>
              <a:t>Likert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)	</a:t>
            </a:r>
            <a:r>
              <a:rPr lang="de-DE" altLang="de-DE" dirty="0" err="1" smtClean="0">
                <a:solidFill>
                  <a:srgbClr val="00B050"/>
                </a:solidFill>
              </a:rPr>
              <a:t>ratings</a:t>
            </a:r>
            <a:r>
              <a:rPr lang="de-DE" altLang="de-DE" dirty="0" smtClean="0">
                <a:solidFill>
                  <a:srgbClr val="00B050"/>
                </a:solidFill>
              </a:rPr>
              <a:t> like „agree fully“ …</a:t>
            </a:r>
            <a:endParaRPr lang="de-DE" altLang="de-DE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480000" algn="l"/>
              </a:tabLst>
            </a:pPr>
            <a:r>
              <a:rPr lang="de-DE" altLang="de-DE" dirty="0"/>
              <a:t>   - ordinal Data </a:t>
            </a:r>
            <a:r>
              <a:rPr lang="de-DE" altLang="de-DE" dirty="0" smtClean="0"/>
              <a:t>                                      	</a:t>
            </a:r>
            <a:r>
              <a:rPr lang="de-DE" altLang="de-DE" dirty="0" smtClean="0">
                <a:solidFill>
                  <a:srgbClr val="00B050"/>
                </a:solidFill>
              </a:rPr>
              <a:t>grades</a:t>
            </a:r>
            <a:endParaRPr lang="de-DE" altLang="de-DE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480000" algn="l"/>
              </a:tabLst>
            </a:pPr>
            <a:r>
              <a:rPr lang="de-DE" altLang="de-DE" dirty="0"/>
              <a:t>   - </a:t>
            </a:r>
            <a:r>
              <a:rPr lang="de-DE" altLang="de-DE" dirty="0" err="1" smtClean="0"/>
              <a:t>frequencies</a:t>
            </a:r>
            <a:r>
              <a:rPr lang="de-DE" altLang="de-DE" dirty="0" smtClean="0"/>
              <a:t>                                       	</a:t>
            </a:r>
            <a:r>
              <a:rPr lang="de-DE" altLang="de-DE" dirty="0" err="1" smtClean="0">
                <a:solidFill>
                  <a:srgbClr val="00B050"/>
                </a:solidFill>
              </a:rPr>
              <a:t>hours</a:t>
            </a:r>
            <a:r>
              <a:rPr lang="de-DE" altLang="de-DE" dirty="0" smtClean="0">
                <a:solidFill>
                  <a:srgbClr val="00B050"/>
                </a:solidFill>
              </a:rPr>
              <a:t> on </a:t>
            </a:r>
            <a:r>
              <a:rPr lang="de-DE" altLang="de-DE" dirty="0" err="1" smtClean="0">
                <a:solidFill>
                  <a:srgbClr val="00B050"/>
                </a:solidFill>
              </a:rPr>
              <a:t>computer</a:t>
            </a:r>
            <a:r>
              <a:rPr lang="de-DE" altLang="de-DE" dirty="0" smtClean="0">
                <a:solidFill>
                  <a:srgbClr val="00B050"/>
                </a:solidFill>
              </a:rPr>
              <a:t> </a:t>
            </a:r>
            <a:endParaRPr lang="de-DE" altLang="de-DE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480000" algn="l"/>
              </a:tabLst>
            </a:pPr>
            <a:r>
              <a:rPr lang="de-DE" altLang="de-DE" dirty="0"/>
              <a:t>   - (rarely) data showing intervall </a:t>
            </a:r>
            <a:r>
              <a:rPr lang="de-DE" altLang="de-DE" dirty="0" err="1"/>
              <a:t>scale</a:t>
            </a:r>
            <a:r>
              <a:rPr lang="de-DE" altLang="de-DE" dirty="0"/>
              <a:t>  	</a:t>
            </a:r>
            <a:r>
              <a:rPr lang="de-DE" altLang="de-DE" dirty="0" err="1" smtClean="0">
                <a:solidFill>
                  <a:srgbClr val="00B050"/>
                </a:solidFill>
              </a:rPr>
              <a:t>age</a:t>
            </a:r>
            <a:endParaRPr lang="de-DE" alt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altLang="de-DE" dirty="0" smtClean="0"/>
              <a:t>     </a:t>
            </a:r>
            <a:endParaRPr lang="de-DE" altLang="de-DE" sz="2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scale</a:t>
            </a:r>
            <a:r>
              <a:rPr lang="de-DE" altLang="de-DE" dirty="0" smtClean="0"/>
              <a:t>  -  </a:t>
            </a:r>
            <a:r>
              <a:rPr lang="de-DE" altLang="de-DE" dirty="0" err="1" smtClean="0"/>
              <a:t>Examples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6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scale</a:t>
            </a:r>
            <a:r>
              <a:rPr lang="de-DE" altLang="de-DE" dirty="0" smtClean="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In </a:t>
            </a:r>
            <a:r>
              <a:rPr lang="de-DE" altLang="de-DE" dirty="0" err="1" smtClean="0"/>
              <a:t>psychological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research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typically</a:t>
            </a:r>
            <a:r>
              <a:rPr lang="de-DE" altLang="de-DE" dirty="0" smtClean="0"/>
              <a:t> …</a:t>
            </a:r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 err="1" smtClean="0"/>
              <a:t>binary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 err="1" smtClean="0"/>
              <a:t>dichotomous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 err="1"/>
              <a:t>ordered</a:t>
            </a:r>
            <a:r>
              <a:rPr lang="de-DE" altLang="de-DE" dirty="0"/>
              <a:t> </a:t>
            </a:r>
            <a:r>
              <a:rPr lang="de-DE" altLang="de-DE" dirty="0" err="1"/>
              <a:t>categorical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/>
              <a:t>(</a:t>
            </a:r>
            <a:r>
              <a:rPr lang="de-DE" altLang="de-DE" dirty="0" err="1" smtClean="0"/>
              <a:t>Likert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)</a:t>
            </a:r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</a:t>
            </a:r>
            <a:r>
              <a:rPr lang="de-DE" altLang="de-DE" dirty="0" err="1" smtClean="0"/>
              <a:t>ordinal</a:t>
            </a:r>
            <a:r>
              <a:rPr lang="de-DE" altLang="de-DE" dirty="0" smtClean="0"/>
              <a:t> Data </a:t>
            </a:r>
          </a:p>
          <a:p>
            <a:pPr marL="0" indent="0">
              <a:buNone/>
            </a:pPr>
            <a:r>
              <a:rPr lang="de-DE" altLang="de-DE" dirty="0" smtClean="0"/>
              <a:t>   - </a:t>
            </a:r>
            <a:r>
              <a:rPr lang="de-DE" altLang="de-DE" dirty="0" err="1" smtClean="0"/>
              <a:t>frequencies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- (</a:t>
            </a:r>
            <a:r>
              <a:rPr lang="de-DE" altLang="de-DE" dirty="0" err="1" smtClean="0"/>
              <a:t>rarely</a:t>
            </a:r>
            <a:r>
              <a:rPr lang="de-DE" altLang="de-DE" dirty="0" smtClean="0"/>
              <a:t>)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showing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intervall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scale</a:t>
            </a:r>
            <a:r>
              <a:rPr lang="de-DE" altLang="de-DE" dirty="0" smtClean="0"/>
              <a:t>  </a:t>
            </a:r>
          </a:p>
          <a:p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 </a:t>
            </a:r>
            <a:endParaRPr lang="de-DE" altLang="de-DE" sz="2400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6717740" y="4452500"/>
            <a:ext cx="341522" cy="84829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461310" y="4167332"/>
            <a:ext cx="21482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 smtClean="0">
                <a:solidFill>
                  <a:srgbClr val="FF0000"/>
                </a:solidFill>
              </a:rPr>
              <a:t>Only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these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types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get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usually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accepted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as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de-DE" sz="2200" b="1" dirty="0" err="1" smtClean="0">
                <a:solidFill>
                  <a:srgbClr val="FF0000"/>
                </a:solidFill>
              </a:rPr>
              <a:t>continuous</a:t>
            </a:r>
            <a:r>
              <a:rPr lang="de-DE" sz="2200" b="1" dirty="0" smtClean="0">
                <a:solidFill>
                  <a:srgbClr val="FF0000"/>
                </a:solidFill>
              </a:rPr>
              <a:t>! </a:t>
            </a:r>
            <a:endParaRPr lang="de-DE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38704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altLang="de-DE" dirty="0"/>
              <a:t>In psychological </a:t>
            </a:r>
            <a:r>
              <a:rPr lang="de-DE" altLang="de-DE" dirty="0" smtClean="0"/>
              <a:t>research, </a:t>
            </a:r>
            <a:r>
              <a:rPr lang="de-DE" altLang="de-DE" dirty="0"/>
              <a:t>data </a:t>
            </a:r>
            <a:r>
              <a:rPr lang="de-DE" altLang="de-DE" dirty="0" smtClean="0"/>
              <a:t>typically show …</a:t>
            </a:r>
            <a:endParaRPr lang="de-DE" altLang="de-DE" dirty="0"/>
          </a:p>
          <a:p>
            <a:pPr marL="0" indent="0">
              <a:spcBef>
                <a:spcPts val="1800"/>
              </a:spcBef>
              <a:buNone/>
            </a:pPr>
            <a:r>
              <a:rPr lang="de-DE" altLang="de-DE" dirty="0"/>
              <a:t>- </a:t>
            </a:r>
            <a:r>
              <a:rPr lang="de-DE" altLang="de-DE" dirty="0" smtClean="0"/>
              <a:t>     (</a:t>
            </a:r>
            <a:r>
              <a:rPr lang="de-DE" altLang="de-DE" dirty="0" err="1"/>
              <a:t>rarely</a:t>
            </a:r>
            <a:r>
              <a:rPr lang="de-DE" altLang="de-DE" dirty="0"/>
              <a:t>) a normal </a:t>
            </a:r>
            <a:r>
              <a:rPr lang="de-DE" altLang="de-DE" dirty="0" err="1"/>
              <a:t>distribution</a:t>
            </a:r>
            <a:r>
              <a:rPr lang="de-DE" altLang="de-DE" dirty="0"/>
              <a:t> </a:t>
            </a:r>
            <a:r>
              <a:rPr lang="zh-CN" altLang="en-US" dirty="0"/>
              <a:t>正态分布</a:t>
            </a:r>
            <a:endParaRPr lang="de-DE" altLang="de-DE" dirty="0"/>
          </a:p>
          <a:p>
            <a:pPr marL="0" indent="0">
              <a:spcBef>
                <a:spcPts val="1200"/>
              </a:spcBef>
              <a:buNone/>
            </a:pPr>
            <a:r>
              <a:rPr lang="de-DE" altLang="de-DE" dirty="0"/>
              <a:t> - </a:t>
            </a:r>
            <a:r>
              <a:rPr lang="de-DE" altLang="de-DE" dirty="0" smtClean="0"/>
              <a:t>    a </a:t>
            </a:r>
            <a:r>
              <a:rPr lang="de-DE" altLang="de-DE" dirty="0" err="1"/>
              <a:t>distribution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similar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normal </a:t>
            </a:r>
            <a:endParaRPr lang="de-DE" altLang="de-DE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    </a:t>
            </a:r>
            <a:r>
              <a:rPr lang="de-DE" altLang="de-DE" dirty="0" err="1" smtClean="0"/>
              <a:t>distribution</a:t>
            </a:r>
            <a:r>
              <a:rPr lang="de-DE" altLang="de-DE" dirty="0" smtClean="0"/>
              <a:t> (e.g</a:t>
            </a:r>
            <a:r>
              <a:rPr lang="de-DE" altLang="de-DE" dirty="0"/>
              <a:t>. a </a:t>
            </a:r>
            <a:r>
              <a:rPr lang="de-DE" altLang="de-DE" dirty="0" err="1"/>
              <a:t>skewed</a:t>
            </a:r>
            <a:r>
              <a:rPr lang="de-DE" altLang="de-DE" dirty="0"/>
              <a:t> </a:t>
            </a:r>
            <a:r>
              <a:rPr lang="de-DE" altLang="de-DE" dirty="0" err="1"/>
              <a:t>distribution</a:t>
            </a:r>
            <a:r>
              <a:rPr lang="de-DE" altLang="de-DE" dirty="0"/>
              <a:t> </a:t>
            </a:r>
            <a:r>
              <a:rPr lang="zh-CN" altLang="en-US" dirty="0"/>
              <a:t>偏态分布</a:t>
            </a:r>
            <a:r>
              <a:rPr lang="de-DE" altLang="de-DE" dirty="0"/>
              <a:t> )   </a:t>
            </a:r>
            <a:endParaRPr lang="de-DE" altLang="de-DE" dirty="0" smtClean="0"/>
          </a:p>
          <a:p>
            <a:pPr>
              <a:spcBef>
                <a:spcPts val="1200"/>
              </a:spcBef>
              <a:buFontTx/>
              <a:buChar char="-"/>
            </a:pPr>
            <a:r>
              <a:rPr lang="de-DE" altLang="de-DE" dirty="0" smtClean="0"/>
              <a:t>   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smtClean="0"/>
              <a:t>binomial distribution </a:t>
            </a:r>
            <a:r>
              <a:rPr lang="en-US" altLang="de-DE" dirty="0" smtClean="0"/>
              <a:t>(</a:t>
            </a:r>
            <a:r>
              <a:rPr lang="zh-CN" altLang="en-US" dirty="0" smtClean="0"/>
              <a:t>二项分布</a:t>
            </a:r>
            <a:r>
              <a:rPr lang="en-US" altLang="de-DE" dirty="0" smtClean="0"/>
              <a:t>)</a:t>
            </a:r>
            <a:endParaRPr lang="de-DE" altLang="de-DE" dirty="0"/>
          </a:p>
          <a:p>
            <a:pPr>
              <a:spcBef>
                <a:spcPts val="1200"/>
              </a:spcBef>
              <a:buFontTx/>
              <a:buChar char="-"/>
            </a:pPr>
            <a:r>
              <a:rPr lang="de-DE" altLang="de-DE" dirty="0" smtClean="0"/>
              <a:t>    not </a:t>
            </a:r>
            <a:r>
              <a:rPr lang="de-DE" altLang="de-DE" dirty="0" smtClean="0"/>
              <a:t>clearly identifiable distribution </a:t>
            </a:r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 </a:t>
            </a:r>
            <a:endParaRPr lang="de-DE" altLang="de-DE" sz="2400" dirty="0"/>
          </a:p>
        </p:txBody>
      </p:sp>
      <p:sp>
        <p:nvSpPr>
          <p:cNvPr id="2" name="Geschweifte Klammer rechts 1"/>
          <p:cNvSpPr/>
          <p:nvPr/>
        </p:nvSpPr>
        <p:spPr>
          <a:xfrm>
            <a:off x="7893575" y="2852852"/>
            <a:ext cx="341522" cy="468485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584205" y="2844520"/>
            <a:ext cx="30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00B050"/>
                </a:solidFill>
              </a:rPr>
              <a:t>fits</a:t>
            </a:r>
            <a:r>
              <a:rPr lang="de-DE" sz="2000" b="1" dirty="0" smtClean="0">
                <a:solidFill>
                  <a:srgbClr val="00B050"/>
                </a:solidFill>
              </a:rPr>
              <a:t> </a:t>
            </a:r>
            <a:r>
              <a:rPr lang="de-DE" sz="2000" b="1" dirty="0" err="1" smtClean="0">
                <a:solidFill>
                  <a:srgbClr val="00B050"/>
                </a:solidFill>
              </a:rPr>
              <a:t>to</a:t>
            </a:r>
            <a:r>
              <a:rPr lang="de-DE" sz="2000" b="1" dirty="0" smtClean="0">
                <a:solidFill>
                  <a:srgbClr val="00B050"/>
                </a:solidFill>
              </a:rPr>
              <a:t> </a:t>
            </a:r>
            <a:r>
              <a:rPr lang="de-DE" sz="2000" b="1" dirty="0" err="1" smtClean="0">
                <a:solidFill>
                  <a:srgbClr val="00B050"/>
                </a:solidFill>
              </a:rPr>
              <a:t>the</a:t>
            </a:r>
            <a:r>
              <a:rPr lang="de-DE" sz="2000" b="1" dirty="0" smtClean="0">
                <a:solidFill>
                  <a:srgbClr val="00B050"/>
                </a:solidFill>
              </a:rPr>
              <a:t> </a:t>
            </a:r>
            <a:r>
              <a:rPr lang="de-DE" sz="2000" b="1" dirty="0" err="1" smtClean="0">
                <a:solidFill>
                  <a:srgbClr val="00B050"/>
                </a:solidFill>
              </a:rPr>
              <a:t>requirements</a:t>
            </a:r>
            <a:r>
              <a:rPr lang="de-DE" sz="2000" b="1" dirty="0" smtClean="0">
                <a:solidFill>
                  <a:srgbClr val="00B050"/>
                </a:solidFill>
              </a:rPr>
              <a:t>! 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distribution</a:t>
            </a:r>
            <a:r>
              <a:rPr lang="de-DE" altLang="de-DE" dirty="0" smtClean="0"/>
              <a:t> </a:t>
            </a:r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9477374" y="4921393"/>
            <a:ext cx="1743075" cy="4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0010775" y="4588018"/>
            <a:ext cx="219075" cy="3571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706100" y="4121847"/>
            <a:ext cx="238125" cy="795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6753224" y="4519515"/>
            <a:ext cx="3076576" cy="6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9948862" y="5062748"/>
            <a:ext cx="146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Yes      </a:t>
            </a:r>
            <a:r>
              <a:rPr lang="de-DE" sz="1600" dirty="0" err="1" smtClean="0"/>
              <a:t>no</a:t>
            </a:r>
            <a:endParaRPr lang="de-DE" sz="1600" dirty="0" smtClean="0"/>
          </a:p>
          <a:p>
            <a:r>
              <a:rPr lang="de-DE" sz="1600" dirty="0" err="1" smtClean="0"/>
              <a:t>responses</a:t>
            </a:r>
            <a:endParaRPr lang="en-US" sz="1600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8645602" y="3390082"/>
            <a:ext cx="341522" cy="800233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198002" y="3485041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modified</a:t>
            </a:r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fit </a:t>
            </a:r>
            <a:r>
              <a:rPr lang="de-DE" dirty="0" err="1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 animBg="1"/>
      <p:bldP spid="4" grpId="0"/>
      <p:bldP spid="12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procedure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2.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3.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4</a:t>
            </a:r>
            <a:r>
              <a:rPr lang="de-DE" altLang="de-DE" dirty="0"/>
              <a:t>. </a:t>
            </a:r>
            <a:r>
              <a:rPr lang="de-DE" altLang="de-DE" b="1" dirty="0" smtClean="0"/>
              <a:t>The </a:t>
            </a:r>
            <a:r>
              <a:rPr lang="de-DE" altLang="de-DE" b="1" dirty="0" err="1" smtClean="0"/>
              <a:t>typical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data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problems</a:t>
            </a:r>
            <a:endParaRPr lang="de-DE" altLang="de-DE" b="1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5. </a:t>
            </a:r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/>
              <a:t>a</a:t>
            </a:r>
            <a:r>
              <a:rPr lang="de-DE" altLang="de-DE" dirty="0" err="1" smtClean="0"/>
              <a:t>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correlations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input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1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420597" cy="250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de-DE" altLang="de-DE" sz="2400" b="1" dirty="0" err="1" smtClean="0"/>
              <a:t>Necessary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mathematical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operation</a:t>
            </a:r>
            <a:r>
              <a:rPr lang="en-US" altLang="zh-CN" sz="2400" b="1" dirty="0"/>
              <a:t>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are</a:t>
            </a:r>
            <a:r>
              <a:rPr lang="de-DE" altLang="de-DE" sz="2400" b="1" dirty="0"/>
              <a:t> </a:t>
            </a:r>
            <a:r>
              <a:rPr lang="de-DE" altLang="de-DE" sz="2400" b="1" i="1" dirty="0"/>
              <a:t>not </a:t>
            </a:r>
            <a:r>
              <a:rPr lang="de-DE" altLang="de-DE" sz="2400" b="1" i="1" dirty="0" err="1"/>
              <a:t>really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 smtClean="0"/>
              <a:t>allowed</a:t>
            </a:r>
            <a:r>
              <a:rPr lang="de-DE" altLang="de-DE" sz="2400" b="1" i="1" dirty="0" smtClean="0"/>
              <a:t> </a:t>
            </a:r>
            <a:endParaRPr lang="de-DE" altLang="de-DE" sz="2400" b="1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400" dirty="0" smtClean="0"/>
              <a:t>                      </a:t>
            </a:r>
            <a:r>
              <a:rPr lang="de-DE" altLang="de-DE" sz="2400" dirty="0" err="1" smtClean="0"/>
              <a:t>computation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variances</a:t>
            </a:r>
            <a:r>
              <a:rPr lang="zh-CN" altLang="en-US" sz="2400" dirty="0" smtClean="0"/>
              <a:t>方差</a:t>
            </a:r>
            <a:r>
              <a:rPr lang="de-DE" altLang="de-DE" sz="2400" dirty="0" smtClean="0"/>
              <a:t> and covariances</a:t>
            </a:r>
            <a:r>
              <a:rPr lang="zh-CN" altLang="en-US" sz="2400" dirty="0" smtClean="0"/>
              <a:t>协方差</a:t>
            </a:r>
            <a:r>
              <a:rPr lang="de-DE" altLang="de-DE" sz="2400" dirty="0" smtClean="0"/>
              <a:t> </a:t>
            </a:r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400" dirty="0"/>
              <a:t> </a:t>
            </a:r>
            <a:r>
              <a:rPr lang="de-DE" altLang="de-DE" sz="2400" dirty="0" smtClean="0"/>
              <a:t>                     </a:t>
            </a:r>
            <a:r>
              <a:rPr lang="de-DE" altLang="de-DE" sz="2000" dirty="0" smtClean="0"/>
              <a:t>e.g. </a:t>
            </a:r>
            <a:r>
              <a:rPr lang="de-DE" altLang="de-DE" sz="2000" dirty="0" err="1" smtClean="0"/>
              <a:t>gender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data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have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to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be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investigated</a:t>
            </a:r>
            <a:r>
              <a:rPr lang="de-DE" altLang="de-DE" sz="2000" dirty="0" smtClean="0"/>
              <a:t> (</a:t>
            </a:r>
            <a:r>
              <a:rPr lang="de-DE" altLang="de-DE" sz="2000" dirty="0" err="1" smtClean="0"/>
              <a:t>this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means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binary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data</a:t>
            </a:r>
            <a:r>
              <a:rPr lang="de-DE" altLang="de-DE" sz="2000" dirty="0" smtClean="0"/>
              <a:t>) –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                             </a:t>
            </a:r>
            <a:r>
              <a:rPr lang="de-DE" altLang="de-DE" sz="2000" dirty="0" err="1" smtClean="0"/>
              <a:t>researcher</a:t>
            </a:r>
            <a:r>
              <a:rPr lang="de-DE" altLang="de-DE" sz="2000" dirty="0" smtClean="0"/>
              <a:t> computes the </a:t>
            </a:r>
            <a:r>
              <a:rPr lang="de-DE" altLang="de-DE" sz="2000" dirty="0" smtClean="0">
                <a:solidFill>
                  <a:srgbClr val="FF0000"/>
                </a:solidFill>
              </a:rPr>
              <a:t>arithmetic mean </a:t>
            </a:r>
            <a:r>
              <a:rPr lang="zh-CN" altLang="en-US" sz="2000" dirty="0" smtClean="0">
                <a:solidFill>
                  <a:srgbClr val="FF0000"/>
                </a:solidFill>
              </a:rPr>
              <a:t>算术平均数</a:t>
            </a:r>
            <a:r>
              <a:rPr lang="de-DE" altLang="de-DE" sz="2000" dirty="0" smtClean="0"/>
              <a:t>! </a:t>
            </a:r>
            <a:endParaRPr lang="de-DE" alt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1595535" y="4581331"/>
            <a:ext cx="929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              </a:t>
            </a:r>
            <a:r>
              <a:rPr lang="de-DE" dirty="0" err="1" smtClean="0">
                <a:solidFill>
                  <a:srgbClr val="FF0000"/>
                </a:solidFill>
              </a:rPr>
              <a:t>Wrong</a:t>
            </a:r>
            <a:r>
              <a:rPr lang="de-DE" dirty="0" smtClean="0">
                <a:solidFill>
                  <a:srgbClr val="FF0000"/>
                </a:solidFill>
              </a:rPr>
              <a:t>!  The </a:t>
            </a:r>
            <a:r>
              <a:rPr lang="de-DE" dirty="0" err="1" smtClean="0">
                <a:solidFill>
                  <a:srgbClr val="FF0000"/>
                </a:solidFill>
              </a:rPr>
              <a:t>arithmetic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mean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only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appropriate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continuous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809625" y="276225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4659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de-DE" altLang="de-D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Variances and covariances are computed using mathematical </a:t>
            </a:r>
            <a:r>
              <a:rPr lang="de-DE" alt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de-DE" alt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that are </a:t>
            </a:r>
            <a:r>
              <a:rPr lang="de-DE" altLang="de-DE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</a:t>
            </a:r>
            <a:r>
              <a:rPr lang="de-DE" altLang="de-DE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appropriate</a:t>
            </a:r>
            <a:endParaRPr lang="de-DE" altLang="de-DE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de-DE" altLang="de-DE" sz="2400" dirty="0" smtClean="0"/>
              <a:t>The observed variances and covariances may deviate from the expected</a:t>
            </a:r>
            <a:r>
              <a:rPr lang="de-DE" altLang="de-DE" sz="2400" dirty="0"/>
              <a:t> variances and covariances </a:t>
            </a:r>
            <a:r>
              <a:rPr lang="de-DE" altLang="de-DE" sz="2400" dirty="0" smtClean="0"/>
              <a:t>because of …</a:t>
            </a:r>
          </a:p>
          <a:p>
            <a:pPr marL="0" indent="0">
              <a:buNone/>
            </a:pPr>
            <a:endParaRPr lang="de-DE" altLang="de-DE" sz="2000" dirty="0" smtClean="0"/>
          </a:p>
          <a:p>
            <a:pPr marL="0" indent="0">
              <a:buNone/>
            </a:pPr>
            <a:r>
              <a:rPr lang="de-DE" altLang="de-DE" sz="2000" dirty="0" smtClean="0"/>
              <a:t>   - … </a:t>
            </a:r>
            <a:r>
              <a:rPr lang="de-DE" altLang="de-DE" sz="2000" dirty="0" err="1" smtClean="0"/>
              <a:t>characteristic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dependencies</a:t>
            </a:r>
            <a:r>
              <a:rPr lang="de-DE" altLang="de-DE" sz="2000" dirty="0" smtClean="0"/>
              <a:t> (e.g. </a:t>
            </a:r>
            <a:r>
              <a:rPr lang="de-DE" altLang="de-DE" sz="2000" dirty="0" err="1" smtClean="0"/>
              <a:t>there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may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be</a:t>
            </a:r>
            <a:r>
              <a:rPr lang="de-DE" altLang="de-DE" sz="2000" dirty="0" smtClean="0"/>
              <a:t>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 </a:t>
            </a:r>
            <a:r>
              <a:rPr lang="de-DE" altLang="de-DE" sz="2000" dirty="0" err="1" smtClean="0"/>
              <a:t>dependency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of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variances</a:t>
            </a:r>
            <a:r>
              <a:rPr lang="de-DE" altLang="de-DE" sz="2000" dirty="0" smtClean="0"/>
              <a:t> (</a:t>
            </a:r>
            <a:r>
              <a:rPr lang="de-DE" altLang="de-DE" sz="2000" dirty="0" err="1" smtClean="0"/>
              <a:t>and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covariances</a:t>
            </a:r>
            <a:r>
              <a:rPr lang="de-DE" altLang="de-DE" sz="2000" dirty="0" smtClean="0"/>
              <a:t>) on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 item difficulties </a:t>
            </a:r>
            <a:r>
              <a:rPr lang="zh-CN" altLang="en-US" sz="2000" dirty="0" smtClean="0"/>
              <a:t>难度</a:t>
            </a:r>
            <a:r>
              <a:rPr lang="de-DE" altLang="de-DE" sz="2000" dirty="0" smtClean="0"/>
              <a:t> [mean]as in binary data )</a:t>
            </a:r>
          </a:p>
          <a:p>
            <a:pPr marL="0" indent="0"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</a:t>
            </a:r>
            <a:endParaRPr lang="de-DE" altLang="de-DE" sz="2000" dirty="0"/>
          </a:p>
          <a:p>
            <a:pPr marL="0" indent="0">
              <a:buNone/>
            </a:pPr>
            <a:r>
              <a:rPr lang="de-DE" altLang="de-DE" sz="2200" dirty="0" smtClean="0"/>
              <a:t>    </a:t>
            </a:r>
            <a:r>
              <a:rPr lang="de-DE" altLang="de-DE" sz="2200" dirty="0"/>
              <a:t> 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38719"/>
              </p:ext>
            </p:extLst>
          </p:nvPr>
        </p:nvGraphicFramePr>
        <p:xfrm>
          <a:off x="7620000" y="38990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6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6876661" y="4217438"/>
            <a:ext cx="141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variance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8033657" y="6513671"/>
            <a:ext cx="397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easy                                                                   difficult</a:t>
            </a:r>
            <a:endParaRPr lang="de-DE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8033657" y="4686300"/>
            <a:ext cx="53331" cy="18235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103765" y="6493079"/>
            <a:ext cx="3775046" cy="251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2125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Variances and covariances are computed using mathematical </a:t>
            </a:r>
            <a:r>
              <a:rPr lang="de-DE" alt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that are </a:t>
            </a:r>
            <a:r>
              <a:rPr lang="de-DE" altLang="de-DE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really appropriate</a:t>
            </a:r>
          </a:p>
          <a:p>
            <a:pPr>
              <a:lnSpc>
                <a:spcPts val="2800"/>
              </a:lnSpc>
            </a:pP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observed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variances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covariances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deviate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expected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variances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covariances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because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…</a:t>
            </a:r>
          </a:p>
          <a:p>
            <a:pPr marL="0" indent="0">
              <a:buNone/>
            </a:pPr>
            <a:endParaRPr lang="de-DE" altLang="de-DE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- …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characteristic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(e.g.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there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may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dependency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variances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covariances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on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item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difficulties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binary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de-DE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de-DE" altLang="de-DE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) </a:t>
            </a:r>
            <a:endParaRPr lang="de-DE" altLang="de-DE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200" dirty="0" smtClean="0"/>
              <a:t>   - … </a:t>
            </a:r>
            <a:r>
              <a:rPr lang="de-DE" altLang="de-DE" sz="2200" dirty="0" err="1" smtClean="0"/>
              <a:t>skewness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of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the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distribution</a:t>
            </a:r>
            <a:r>
              <a:rPr lang="de-DE" altLang="de-DE" sz="2200" dirty="0" smtClean="0"/>
              <a:t> (</a:t>
            </a:r>
            <a:r>
              <a:rPr lang="de-DE" altLang="de-DE" sz="2200" dirty="0" err="1" smtClean="0"/>
              <a:t>or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another</a:t>
            </a:r>
            <a:r>
              <a:rPr lang="de-DE" altLang="de-DE" sz="2200" dirty="0" smtClean="0"/>
              <a:t> distributional </a:t>
            </a:r>
            <a:r>
              <a:rPr lang="de-DE" altLang="de-DE" sz="2200" dirty="0" err="1" smtClean="0"/>
              <a:t>irregularity</a:t>
            </a:r>
            <a:endParaRPr lang="de-DE" altLang="de-DE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200" dirty="0"/>
              <a:t> </a:t>
            </a:r>
            <a:r>
              <a:rPr lang="de-DE" altLang="de-DE" sz="2200" dirty="0" smtClean="0"/>
              <a:t>    e.g. </a:t>
            </a:r>
            <a:r>
              <a:rPr lang="de-DE" altLang="de-DE" sz="2200" dirty="0" err="1" smtClean="0"/>
              <a:t>kurtosis</a:t>
            </a:r>
            <a:r>
              <a:rPr lang="de-DE" altLang="de-DE" sz="2200" dirty="0" smtClean="0"/>
              <a:t>, </a:t>
            </a:r>
            <a:r>
              <a:rPr lang="de-DE" altLang="de-DE" sz="2200" dirty="0" err="1" smtClean="0"/>
              <a:t>more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than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one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peak</a:t>
            </a:r>
            <a:r>
              <a:rPr lang="de-DE" altLang="de-DE" sz="2200" dirty="0" smtClean="0"/>
              <a:t>)</a:t>
            </a:r>
            <a:endParaRPr lang="de-DE" altLang="de-DE" sz="2200" dirty="0"/>
          </a:p>
          <a:p>
            <a:pPr marL="0" indent="0">
              <a:buNone/>
            </a:pPr>
            <a:r>
              <a:rPr lang="de-DE" altLang="de-DE" sz="2200" dirty="0" smtClean="0"/>
              <a:t>    </a:t>
            </a:r>
            <a:r>
              <a:rPr lang="de-DE" altLang="de-DE" sz="2200" dirty="0"/>
              <a:t>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302289" y="6177209"/>
            <a:ext cx="9222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Skewness</a:t>
            </a:r>
            <a:r>
              <a:rPr lang="de-DE" sz="2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偏态</a:t>
            </a:r>
            <a:r>
              <a:rPr lang="de-DE" sz="22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de-DE" sz="2000" b="1" dirty="0" err="1" smtClean="0">
                <a:solidFill>
                  <a:srgbClr val="FF0000"/>
                </a:solidFill>
              </a:rPr>
              <a:t>distorted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variances</a:t>
            </a:r>
            <a:r>
              <a:rPr lang="de-DE" sz="20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方差减小</a:t>
            </a:r>
            <a:endParaRPr lang="de-DE" sz="2200" b="1" dirty="0">
              <a:solidFill>
                <a:srgbClr val="FF000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474438" y="6408530"/>
            <a:ext cx="1476000" cy="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930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procedure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2.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3.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4</a:t>
            </a:r>
            <a:r>
              <a:rPr lang="de-DE" altLang="de-DE" dirty="0"/>
              <a:t>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5. </a:t>
            </a:r>
            <a:r>
              <a:rPr lang="de-DE" altLang="de-DE" b="1" dirty="0" err="1" smtClean="0"/>
              <a:t>Covariances</a:t>
            </a:r>
            <a:r>
              <a:rPr lang="de-DE" altLang="de-DE" b="1" dirty="0" smtClean="0"/>
              <a:t> </a:t>
            </a:r>
            <a:r>
              <a:rPr lang="de-DE" altLang="de-DE" b="1" dirty="0" err="1"/>
              <a:t>a</a:t>
            </a:r>
            <a:r>
              <a:rPr lang="de-DE" altLang="de-DE" b="1" dirty="0" err="1" smtClean="0"/>
              <a:t>nd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correlations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as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input</a:t>
            </a:r>
            <a:endParaRPr lang="de-DE" altLang="de-DE" b="1" dirty="0"/>
          </a:p>
          <a:p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0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1. </a:t>
            </a:r>
            <a:r>
              <a:rPr lang="de-DE" altLang="de-DE" b="1" dirty="0" smtClean="0"/>
              <a:t>The </a:t>
            </a:r>
            <a:r>
              <a:rPr lang="de-DE" altLang="de-DE" b="1" dirty="0" err="1" smtClean="0"/>
              <a:t>procedure</a:t>
            </a:r>
            <a:endParaRPr lang="de-DE" altLang="de-DE" b="1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2.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regarding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3.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4</a:t>
            </a:r>
            <a:r>
              <a:rPr lang="de-DE" altLang="de-DE" dirty="0"/>
              <a:t>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5. </a:t>
            </a:r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/>
              <a:t>a</a:t>
            </a:r>
            <a:r>
              <a:rPr lang="de-DE" altLang="de-DE" dirty="0" err="1" smtClean="0"/>
              <a:t>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correlations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input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231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6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6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correlations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input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21114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i="1" dirty="0"/>
              <a:t>Pearson </a:t>
            </a:r>
            <a:r>
              <a:rPr lang="de-DE" altLang="de-DE" i="1" dirty="0" err="1"/>
              <a:t>correlations</a:t>
            </a:r>
            <a:r>
              <a:rPr lang="de-DE" altLang="de-DE" i="1" dirty="0"/>
              <a:t> </a:t>
            </a:r>
            <a:r>
              <a:rPr lang="de-DE" altLang="de-DE" dirty="0" err="1" smtClean="0"/>
              <a:t>based</a:t>
            </a:r>
            <a:r>
              <a:rPr lang="de-DE" altLang="de-DE" dirty="0" smtClean="0"/>
              <a:t> </a:t>
            </a:r>
            <a:r>
              <a:rPr lang="de-DE" altLang="de-DE" dirty="0" smtClean="0"/>
              <a:t>on the </a:t>
            </a:r>
            <a:r>
              <a:rPr lang="de-DE" altLang="de-DE" i="1" dirty="0" smtClean="0"/>
              <a:t>products of </a:t>
            </a:r>
            <a:r>
              <a:rPr lang="de-DE" altLang="de-DE" i="1" dirty="0" err="1" smtClean="0"/>
              <a:t>moments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usually</a:t>
            </a:r>
            <a:r>
              <a:rPr lang="de-DE" altLang="de-DE" dirty="0" smtClean="0"/>
              <a:t> </a:t>
            </a:r>
            <a:r>
              <a:rPr lang="de-DE" altLang="de-DE" dirty="0" smtClean="0"/>
              <a:t>are </a:t>
            </a:r>
            <a:r>
              <a:rPr lang="de-DE" altLang="de-DE" dirty="0" err="1" smtClean="0"/>
              <a:t>expected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b="1" dirty="0" smtClean="0"/>
              <a:t>input</a:t>
            </a:r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 smtClean="0"/>
              <a:t>   - the pre-condition is that they are computed from </a:t>
            </a:r>
            <a:r>
              <a:rPr lang="de-DE" altLang="de-DE" sz="2000" dirty="0" smtClean="0">
                <a:solidFill>
                  <a:srgbClr val="FF0000"/>
                </a:solidFill>
              </a:rPr>
              <a:t>continuous</a:t>
            </a:r>
            <a:r>
              <a:rPr lang="de-DE" altLang="de-DE" sz="2000" dirty="0" smtClean="0"/>
              <a:t> and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rgbClr val="FF0000"/>
                </a:solidFill>
              </a:rPr>
              <a:t>     normally</a:t>
            </a:r>
            <a:r>
              <a:rPr lang="de-DE" altLang="de-DE" sz="2000" dirty="0" smtClean="0"/>
              <a:t> </a:t>
            </a:r>
            <a:r>
              <a:rPr lang="de-DE" altLang="de-DE" sz="2000" dirty="0" smtClean="0">
                <a:solidFill>
                  <a:srgbClr val="FF0000"/>
                </a:solidFill>
              </a:rPr>
              <a:t>distributed</a:t>
            </a:r>
            <a:r>
              <a:rPr lang="de-DE" altLang="de-DE" sz="2000" dirty="0" smtClean="0"/>
              <a:t> data</a:t>
            </a:r>
          </a:p>
          <a:p>
            <a:endParaRPr lang="de-DE" altLang="de-DE" sz="2200" dirty="0" smtClean="0"/>
          </a:p>
          <a:p>
            <a:pPr marL="0" indent="0">
              <a:buNone/>
            </a:pPr>
            <a:r>
              <a:rPr lang="de-DE" altLang="de-DE" sz="2200" dirty="0" smtClean="0"/>
              <a:t>   </a:t>
            </a:r>
            <a:endParaRPr lang="de-DE" altLang="de-DE" sz="2200" dirty="0"/>
          </a:p>
        </p:txBody>
      </p:sp>
      <p:sp>
        <p:nvSpPr>
          <p:cNvPr id="2" name="Textfeld 1"/>
          <p:cNvSpPr txBox="1"/>
          <p:nvPr/>
        </p:nvSpPr>
        <p:spPr>
          <a:xfrm>
            <a:off x="885825" y="4514850"/>
            <a:ext cx="980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overcome</a:t>
            </a:r>
            <a:r>
              <a:rPr lang="de-DE" dirty="0" smtClean="0"/>
              <a:t> </a:t>
            </a:r>
            <a:r>
              <a:rPr lang="de-DE" dirty="0" err="1" smtClean="0"/>
              <a:t>restrictions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,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8593309" cy="490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de-DE" altLang="de-DE" dirty="0" err="1"/>
              <a:t>Covariances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i="1" dirty="0"/>
              <a:t>Pearson </a:t>
            </a:r>
            <a:r>
              <a:rPr lang="de-DE" altLang="de-DE" i="1" dirty="0" err="1"/>
              <a:t>correlations</a:t>
            </a:r>
            <a:r>
              <a:rPr lang="de-DE" altLang="de-DE" i="1" dirty="0"/>
              <a:t> </a:t>
            </a:r>
            <a:r>
              <a:rPr lang="de-DE" altLang="de-DE" dirty="0" err="1"/>
              <a:t>based</a:t>
            </a:r>
            <a:r>
              <a:rPr lang="de-DE" altLang="de-DE" dirty="0"/>
              <a:t> on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i="1" dirty="0" err="1"/>
              <a:t>products</a:t>
            </a:r>
            <a:r>
              <a:rPr lang="de-DE" altLang="de-DE" i="1" dirty="0"/>
              <a:t> </a:t>
            </a:r>
            <a:r>
              <a:rPr lang="de-DE" altLang="de-DE" i="1" dirty="0" err="1"/>
              <a:t>of</a:t>
            </a:r>
            <a:r>
              <a:rPr lang="de-DE" altLang="de-DE" i="1" dirty="0"/>
              <a:t> </a:t>
            </a:r>
            <a:r>
              <a:rPr lang="de-DE" altLang="de-DE" i="1" dirty="0" err="1"/>
              <a:t>moments</a:t>
            </a:r>
            <a:r>
              <a:rPr lang="de-DE" altLang="de-DE" dirty="0"/>
              <a:t> </a:t>
            </a:r>
            <a:r>
              <a:rPr lang="de-DE" altLang="de-DE" dirty="0" err="1"/>
              <a:t>usually</a:t>
            </a:r>
            <a:r>
              <a:rPr lang="de-DE" altLang="de-DE" dirty="0"/>
              <a:t>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expected</a:t>
            </a:r>
            <a:r>
              <a:rPr lang="de-DE" altLang="de-DE" dirty="0"/>
              <a:t> </a:t>
            </a:r>
            <a:r>
              <a:rPr lang="de-DE" altLang="de-DE" dirty="0" err="1"/>
              <a:t>as</a:t>
            </a:r>
            <a:r>
              <a:rPr lang="de-DE" altLang="de-DE" dirty="0"/>
              <a:t> </a:t>
            </a:r>
            <a:r>
              <a:rPr lang="de-DE" altLang="de-DE" b="1" dirty="0" err="1" smtClean="0"/>
              <a:t>input</a:t>
            </a:r>
            <a:endParaRPr lang="de-DE" altLang="de-DE" dirty="0"/>
          </a:p>
          <a:p>
            <a:pPr marL="0" indent="0">
              <a:lnSpc>
                <a:spcPts val="2800"/>
              </a:lnSpc>
              <a:spcBef>
                <a:spcPts val="2400"/>
              </a:spcBef>
              <a:buNone/>
            </a:pPr>
            <a:r>
              <a:rPr lang="de-DE" altLang="de-DE" sz="2000" dirty="0" smtClean="0"/>
              <a:t>    - Problem: 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the data are binary / dichotomous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 </a:t>
            </a:r>
            <a:endParaRPr lang="de-DE" altLang="de-DE" sz="20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de-DE" altLang="de-DE" sz="1600" dirty="0" smtClean="0"/>
              <a:t>●</a:t>
            </a:r>
            <a:r>
              <a:rPr lang="de-DE" altLang="de-DE" sz="2000" dirty="0" smtClean="0"/>
              <a:t> </a:t>
            </a:r>
            <a:r>
              <a:rPr lang="de-DE" altLang="de-DE" sz="2400" dirty="0" smtClean="0"/>
              <a:t> Compute tetrachoric correlations  </a:t>
            </a:r>
            <a:r>
              <a:rPr lang="zh-CN" altLang="en-US" sz="2400" dirty="0"/>
              <a:t>四分相关</a:t>
            </a:r>
            <a:endParaRPr lang="de-DE" altLang="de-DE" sz="2400" dirty="0" smtClean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 smtClean="0"/>
              <a:t>   - Problem: 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the data are ordered-categorical (or ordinal)</a:t>
            </a:r>
            <a:endParaRPr lang="de-DE" altLang="de-DE" sz="2000" b="1" i="1" dirty="0">
              <a:solidFill>
                <a:srgbClr val="00B050"/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/>
              <a:t>      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de-DE" altLang="de-DE" sz="1600" dirty="0"/>
              <a:t>●</a:t>
            </a:r>
            <a:r>
              <a:rPr lang="de-DE" altLang="de-DE" sz="2000" dirty="0"/>
              <a:t> 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Compute polychoric correlations </a:t>
            </a:r>
            <a:r>
              <a:rPr lang="zh-CN" altLang="en-US" sz="2400" dirty="0" smtClean="0"/>
              <a:t>多分相关</a:t>
            </a:r>
            <a:r>
              <a:rPr lang="de-DE" altLang="de-DE" sz="2400" dirty="0" smtClean="0"/>
              <a:t> </a:t>
            </a:r>
          </a:p>
          <a:p>
            <a:endParaRPr lang="de-DE" altLang="de-DE" sz="2200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400" dirty="0"/>
              <a:t> </a:t>
            </a:r>
            <a:r>
              <a:rPr lang="de-DE" altLang="de-DE" sz="2200" dirty="0" smtClean="0"/>
              <a:t>  </a:t>
            </a:r>
            <a:endParaRPr lang="de-DE" altLang="de-DE" sz="22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28613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2480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251108" cy="490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de-DE" altLang="de-DE" dirty="0" err="1"/>
              <a:t>Covariances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i="1" dirty="0"/>
              <a:t>Pearson </a:t>
            </a:r>
            <a:r>
              <a:rPr lang="de-DE" altLang="de-DE" i="1" dirty="0" err="1"/>
              <a:t>correlations</a:t>
            </a:r>
            <a:r>
              <a:rPr lang="de-DE" altLang="de-DE" i="1" dirty="0"/>
              <a:t> </a:t>
            </a:r>
            <a:r>
              <a:rPr lang="de-DE" altLang="de-DE" dirty="0" err="1"/>
              <a:t>based</a:t>
            </a:r>
            <a:r>
              <a:rPr lang="de-DE" altLang="de-DE" dirty="0"/>
              <a:t> on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i="1" dirty="0" err="1"/>
              <a:t>products</a:t>
            </a:r>
            <a:r>
              <a:rPr lang="de-DE" altLang="de-DE" i="1" dirty="0"/>
              <a:t> </a:t>
            </a:r>
            <a:r>
              <a:rPr lang="de-DE" altLang="de-DE" i="1" dirty="0" err="1"/>
              <a:t>of</a:t>
            </a:r>
            <a:r>
              <a:rPr lang="de-DE" altLang="de-DE" i="1" dirty="0"/>
              <a:t> </a:t>
            </a:r>
            <a:r>
              <a:rPr lang="de-DE" altLang="de-DE" i="1" dirty="0" err="1"/>
              <a:t>moments</a:t>
            </a:r>
            <a:r>
              <a:rPr lang="de-DE" altLang="de-DE" dirty="0"/>
              <a:t> </a:t>
            </a:r>
            <a:r>
              <a:rPr lang="de-DE" altLang="de-DE" dirty="0" err="1"/>
              <a:t>usually</a:t>
            </a:r>
            <a:r>
              <a:rPr lang="de-DE" altLang="de-DE" dirty="0"/>
              <a:t>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expected</a:t>
            </a:r>
            <a:r>
              <a:rPr lang="de-DE" altLang="de-DE" dirty="0"/>
              <a:t> </a:t>
            </a:r>
            <a:r>
              <a:rPr lang="de-DE" altLang="de-DE" dirty="0" err="1"/>
              <a:t>as</a:t>
            </a:r>
            <a:r>
              <a:rPr lang="de-DE" altLang="de-DE" dirty="0"/>
              <a:t> </a:t>
            </a:r>
            <a:r>
              <a:rPr lang="de-DE" altLang="de-DE" b="1" dirty="0" err="1"/>
              <a:t>input</a:t>
            </a:r>
            <a:r>
              <a:rPr lang="de-DE" altLang="de-DE" b="1" dirty="0"/>
              <a:t> </a:t>
            </a:r>
            <a:endParaRPr lang="de-DE" altLang="de-DE" b="1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b="1" dirty="0"/>
              <a:t> </a:t>
            </a:r>
            <a:r>
              <a:rPr lang="de-DE" altLang="de-DE" sz="2000" b="1" dirty="0" smtClean="0"/>
              <a:t>   </a:t>
            </a:r>
            <a:r>
              <a:rPr lang="de-DE" altLang="de-DE" sz="2000" dirty="0" smtClean="0"/>
              <a:t>- </a:t>
            </a:r>
            <a:r>
              <a:rPr lang="de-DE" altLang="de-DE" sz="2000" dirty="0" smtClean="0"/>
              <a:t>Problem: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data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are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binary</a:t>
            </a:r>
            <a:endParaRPr lang="de-DE" altLang="de-DE" sz="20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 </a:t>
            </a:r>
            <a:endParaRPr lang="de-DE" altLang="de-DE" sz="20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de-DE" altLang="de-DE" sz="1600" dirty="0" smtClean="0"/>
              <a:t>●</a:t>
            </a:r>
            <a:r>
              <a:rPr lang="de-DE" altLang="de-DE" sz="2000" dirty="0" smtClean="0"/>
              <a:t> 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Compute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tetrachoric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correlations</a:t>
            </a:r>
            <a:r>
              <a:rPr lang="de-DE" altLang="de-DE" sz="2400" dirty="0" smtClean="0"/>
              <a:t>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- Problem: 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the data are ordered-categorical (or ordinal)</a:t>
            </a:r>
            <a:endParaRPr lang="de-DE" altLang="de-DE" sz="2000" b="1" i="1" dirty="0">
              <a:solidFill>
                <a:srgbClr val="00B050"/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/>
              <a:t>      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de-DE" altLang="de-DE" sz="1600" dirty="0"/>
              <a:t>●</a:t>
            </a:r>
            <a:r>
              <a:rPr lang="de-DE" altLang="de-DE" sz="2000" dirty="0"/>
              <a:t> 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Compute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polychoric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correlations</a:t>
            </a:r>
            <a:r>
              <a:rPr lang="de-DE" altLang="de-DE" sz="2400" dirty="0" smtClean="0"/>
              <a:t>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400" dirty="0" smtClean="0"/>
              <a:t>   </a:t>
            </a:r>
            <a:r>
              <a:rPr lang="de-DE" altLang="de-DE" sz="2000" dirty="0" smtClean="0"/>
              <a:t>- Problem: 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the data are ordered-categorical (or ordinal) with more than 6 categories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smtClean="0"/>
              <a:t>    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de-DE" altLang="de-DE" sz="1800" dirty="0" smtClean="0"/>
              <a:t>●</a:t>
            </a:r>
            <a:r>
              <a:rPr lang="de-DE" altLang="de-DE" sz="2400" dirty="0" smtClean="0"/>
              <a:t>  Treat the data as </a:t>
            </a:r>
            <a:r>
              <a:rPr lang="de-DE" altLang="de-DE" sz="2400" b="1" i="1" dirty="0" smtClean="0"/>
              <a:t>continuous</a:t>
            </a:r>
            <a:r>
              <a:rPr lang="de-DE" altLang="de-DE" sz="2400" dirty="0" smtClean="0"/>
              <a:t>  </a:t>
            </a:r>
            <a:endParaRPr lang="de-DE" altLang="de-DE" sz="2200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400" dirty="0"/>
              <a:t> </a:t>
            </a:r>
            <a:r>
              <a:rPr lang="de-DE" altLang="de-DE" sz="2200" dirty="0" smtClean="0"/>
              <a:t>  </a:t>
            </a:r>
            <a:endParaRPr lang="de-DE" altLang="de-DE" sz="22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199" y="338138"/>
            <a:ext cx="10473655" cy="11430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32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Covariances</a:t>
            </a:r>
            <a:r>
              <a:rPr kumimoji="0" lang="de-DE" altLang="de-DE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altLang="de-DE" sz="32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de-DE" altLang="de-DE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altLang="de-DE" sz="32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correlations</a:t>
            </a:r>
            <a:r>
              <a:rPr kumimoji="0" lang="de-DE" altLang="de-DE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altLang="de-DE" sz="32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as</a:t>
            </a:r>
            <a:r>
              <a:rPr kumimoji="0" lang="de-DE" altLang="de-DE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altLang="de-DE" sz="32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input</a:t>
            </a:r>
            <a:r>
              <a:rPr kumimoji="0" lang="de-DE" altLang="de-DE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de-DE" altLang="de-DE" sz="3200" b="0" i="1" u="none" strike="noStrike" kern="1200" cap="all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de-DE" altLang="de-DE" sz="3200" b="0" i="1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altLang="de-DE" sz="3200" b="0" i="1" u="none" strike="noStrike" kern="1200" cap="all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scale</a:t>
            </a:r>
            <a:endParaRPr kumimoji="0" lang="de-DE" altLang="de-DE" sz="3200" b="0" i="1" u="none" strike="noStrike" kern="1200" cap="all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0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71043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de-DE" altLang="de-DE" dirty="0" smtClean="0"/>
              <a:t>                                         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supplement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tetrachoric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polychoric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includes the computation of </a:t>
            </a:r>
            <a:r>
              <a:rPr lang="de-DE" altLang="de-DE" sz="2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thresholds</a:t>
            </a:r>
            <a:r>
              <a:rPr lang="de-DE" altLang="de-DE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临界值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(that is necessary for the transformation into the normal distribution) :</a:t>
            </a:r>
            <a:endParaRPr lang="de-DE" alt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i.e.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thresholds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establish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normally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 smtClean="0"/>
          </a:p>
          <a:p>
            <a:endParaRPr lang="de-DE" altLang="de-DE" sz="2200" dirty="0" smtClean="0"/>
          </a:p>
          <a:p>
            <a:pPr marL="0" indent="0">
              <a:buNone/>
            </a:pPr>
            <a:r>
              <a:rPr lang="de-DE" altLang="de-DE" sz="2200" dirty="0" smtClean="0"/>
              <a:t>   </a:t>
            </a:r>
            <a:endParaRPr lang="de-DE" altLang="de-DE" sz="2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57188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17711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1012991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de-DE" altLang="de-DE" dirty="0" smtClean="0"/>
              <a:t>                                         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supplement</a:t>
            </a:r>
            <a:endParaRPr lang="de-DE" alt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tetrachoric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polychoric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correlations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includes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thresholds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necessary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adaptation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normal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:</a:t>
            </a:r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i.e.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thresholds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establish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continuous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normally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basis for the computation of correlations that are in line with the requirements of the model of measurement!</a:t>
            </a:r>
          </a:p>
          <a:p>
            <a:pPr marL="0" indent="0">
              <a:buNone/>
            </a:pPr>
            <a:r>
              <a:rPr lang="de-DE" altLang="de-DE" sz="2200" dirty="0" smtClean="0"/>
              <a:t>   </a:t>
            </a:r>
            <a:endParaRPr lang="de-DE" altLang="de-DE" sz="2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38138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13298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1139372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de-DE" altLang="de-DE" dirty="0" smtClean="0"/>
              <a:t>                                         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supplement</a:t>
            </a:r>
            <a:endParaRPr lang="de-DE" alt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tetrachoric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polychoric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correlations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thresholds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respect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lang="de-DE" alt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major disadvantage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marginal areas of the normal distribution the thresholds are usually not very accurate (i.e. in data obtained by very easy or very difficult items. 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alt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</a:t>
            </a:r>
            <a:r>
              <a:rPr lang="de-DE" alt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large samples are necessary 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achieving accurate estimates)</a:t>
            </a: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•A consequence is that in very easy or very difficult items </a:t>
            </a:r>
            <a:r>
              <a:rPr lang="de-DE" alt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 </a:t>
            </a:r>
            <a:r>
              <a:rPr lang="de-DE" alt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observed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(that is bad because the other correlations may be low)!  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• Another consequence is that the input matrix may not be </a:t>
            </a:r>
            <a:r>
              <a:rPr lang="de-DE" alt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definite </a:t>
            </a:r>
            <a:r>
              <a:rPr lang="zh-CN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正定的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28613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39571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14547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de-DE" altLang="de-DE" dirty="0" smtClean="0"/>
              <a:t>                                        </a:t>
            </a:r>
            <a:r>
              <a:rPr lang="de-DE" altLang="de-DE" dirty="0" smtClean="0">
                <a:solidFill>
                  <a:schemeClr val="bg1">
                    <a:lumMod val="65000"/>
                  </a:schemeClr>
                </a:solidFill>
              </a:rPr>
              <a:t>A supplement</a:t>
            </a:r>
          </a:p>
          <a:p>
            <a:pPr>
              <a:lnSpc>
                <a:spcPts val="2800"/>
              </a:lnSpc>
            </a:pPr>
            <a:r>
              <a:rPr lang="de-DE" altLang="de-DE" sz="2400" dirty="0" smtClean="0">
                <a:solidFill>
                  <a:schemeClr val="bg1">
                    <a:lumMod val="65000"/>
                  </a:schemeClr>
                </a:solidFill>
              </a:rPr>
              <a:t>Covariances based on product moments and 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Pearson correlations usually are expected / used as input</a:t>
            </a:r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 smtClean="0">
                <a:solidFill>
                  <a:schemeClr val="bg1">
                    <a:lumMod val="65000"/>
                  </a:schemeClr>
                </a:solidFill>
              </a:rPr>
              <a:t>    - Problem: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data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are</a:t>
            </a:r>
            <a:r>
              <a:rPr lang="de-DE" altLang="de-DE" sz="2000" b="1" i="1" dirty="0" smtClean="0">
                <a:solidFill>
                  <a:srgbClr val="00B050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B050"/>
                </a:solidFill>
              </a:rPr>
              <a:t>binary</a:t>
            </a:r>
            <a:endParaRPr lang="de-DE" altLang="de-DE" sz="20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 </a:t>
            </a:r>
            <a:endParaRPr lang="de-DE" altLang="de-DE" sz="2000" dirty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600" dirty="0" smtClean="0">
                <a:solidFill>
                  <a:schemeClr val="bg1">
                    <a:lumMod val="65000"/>
                  </a:schemeClr>
                </a:solidFill>
              </a:rPr>
              <a:t>●</a:t>
            </a:r>
            <a:r>
              <a:rPr lang="de-DE" altLang="de-D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200" dirty="0" err="1" smtClean="0">
                <a:solidFill>
                  <a:schemeClr val="bg1">
                    <a:lumMod val="65000"/>
                  </a:schemeClr>
                </a:solidFill>
              </a:rPr>
              <a:t>Compute</a:t>
            </a:r>
            <a:r>
              <a:rPr lang="de-DE" altLang="de-DE" sz="2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200" dirty="0" err="1" smtClean="0">
                <a:solidFill>
                  <a:schemeClr val="bg1">
                    <a:lumMod val="65000"/>
                  </a:schemeClr>
                </a:solidFill>
              </a:rPr>
              <a:t>tetrachoric</a:t>
            </a:r>
            <a:r>
              <a:rPr lang="de-DE" altLang="de-DE" sz="2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200" dirty="0" err="1" smtClean="0">
                <a:solidFill>
                  <a:schemeClr val="bg1">
                    <a:lumMod val="65000"/>
                  </a:schemeClr>
                </a:solidFill>
              </a:rPr>
              <a:t>correlations</a:t>
            </a:r>
            <a:r>
              <a:rPr lang="de-DE" altLang="de-DE" sz="2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600" dirty="0" smtClean="0"/>
              <a:t>●</a:t>
            </a:r>
            <a:r>
              <a:rPr lang="de-DE" altLang="de-DE" sz="2000" dirty="0" smtClean="0"/>
              <a:t> </a:t>
            </a:r>
            <a:r>
              <a:rPr lang="de-DE" altLang="de-DE" sz="2400" dirty="0" smtClean="0"/>
              <a:t> </a:t>
            </a:r>
            <a:r>
              <a:rPr lang="de-DE" altLang="de-DE" sz="2200" dirty="0" smtClean="0"/>
              <a:t>Alternatively: compute </a:t>
            </a:r>
            <a:r>
              <a:rPr lang="de-DE" altLang="de-DE" sz="2200" b="1" i="1" dirty="0" smtClean="0"/>
              <a:t>probability-based covariances </a:t>
            </a:r>
            <a:r>
              <a:rPr lang="zh-CN" altLang="en-US" sz="2200" b="1" i="1" dirty="0" smtClean="0"/>
              <a:t>概率协方差</a:t>
            </a:r>
            <a:endParaRPr lang="de-DE" altLang="de-DE" sz="2200" b="1" i="1" dirty="0" smtClean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600" dirty="0" smtClean="0"/>
              <a:t>                                                              </a:t>
            </a:r>
            <a:r>
              <a:rPr lang="de-DE" altLang="de-DE" sz="1600" dirty="0"/>
              <a:t>(Schweizer, Ren, &amp; Wang, </a:t>
            </a:r>
            <a:r>
              <a:rPr lang="de-DE" altLang="de-DE" sz="1600" dirty="0" smtClean="0"/>
              <a:t>2015)</a:t>
            </a:r>
            <a:endParaRPr lang="de-DE" altLang="de-DE" sz="1600" dirty="0"/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400" dirty="0"/>
              <a:t>    </a:t>
            </a:r>
            <a:r>
              <a:rPr lang="de-DE" altLang="de-DE" sz="2000" dirty="0" smtClean="0"/>
              <a:t>(… </a:t>
            </a:r>
            <a:r>
              <a:rPr lang="de-DE" altLang="de-DE" sz="2000" dirty="0" err="1" smtClean="0"/>
              <a:t>additionally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needs</a:t>
            </a:r>
            <a:r>
              <a:rPr lang="de-DE" altLang="de-DE" sz="2000" dirty="0" smtClean="0"/>
              <a:t> a link </a:t>
            </a:r>
            <a:r>
              <a:rPr lang="de-DE" altLang="de-DE" sz="2000" dirty="0" err="1" smtClean="0"/>
              <a:t>transformation</a:t>
            </a:r>
            <a:r>
              <a:rPr lang="de-DE" altLang="de-DE" sz="2000" dirty="0" smtClean="0"/>
              <a:t>)</a:t>
            </a:r>
            <a:r>
              <a:rPr lang="de-DE" altLang="de-DE" sz="2400" dirty="0" smtClean="0"/>
              <a:t>  </a:t>
            </a:r>
            <a:endParaRPr lang="de-DE" altLang="de-DE" sz="2200" dirty="0" smtClean="0"/>
          </a:p>
          <a:p>
            <a:pPr marL="0" indent="0">
              <a:buNone/>
            </a:pPr>
            <a:r>
              <a:rPr lang="de-DE" altLang="de-DE" sz="2200" dirty="0" smtClean="0"/>
              <a:t>   </a:t>
            </a:r>
            <a:endParaRPr lang="de-DE" altLang="de-DE" sz="2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38138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11528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1012991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de-DE" altLang="de-DE" dirty="0" smtClean="0"/>
              <a:t>                                          </a:t>
            </a:r>
            <a:r>
              <a:rPr lang="de-DE" altLang="de-DE" dirty="0"/>
              <a:t> 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supplement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formula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</a:t>
            </a:r>
            <a:r>
              <a:rPr lang="de-DE" alt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covariance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de-DE" alt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altLang="de-DE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de-DE" altLang="de-DE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 =  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altLang="de-DE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  ˄  </a:t>
            </a:r>
            <a:r>
              <a:rPr lang="de-DE" altLang="de-DE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=1) – 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altLang="de-DE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=1)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×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altLang="de-DE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=1)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de-DE" altLang="de-DE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variables.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38138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17953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55482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de-DE" altLang="de-DE" dirty="0" smtClean="0"/>
              <a:t>                               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supplement: </a:t>
            </a:r>
            <a:r>
              <a:rPr lang="de-DE" altLang="de-DE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probability-based covariance of </a:t>
            </a:r>
            <a:r>
              <a:rPr lang="de-DE" altLang="de-DE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handedness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de-DE" altLang="de-DE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arts interest</a:t>
            </a: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de-DE" alt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de-DE" alt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Handedness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de-DE" alt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Arts interest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cov(</a:t>
            </a:r>
            <a:r>
              <a:rPr lang="de-DE" altLang="de-DE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de-DE" altLang="de-DE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 =  Pr(</a:t>
            </a:r>
            <a:r>
              <a:rPr lang="de-DE" altLang="de-DE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  ˄  </a:t>
            </a:r>
            <a:r>
              <a:rPr lang="de-DE" altLang="de-DE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=1) – Pr(</a:t>
            </a:r>
            <a:r>
              <a:rPr lang="de-DE" altLang="de-DE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=1)Pr(</a:t>
            </a:r>
            <a:r>
              <a:rPr lang="de-DE" altLang="de-DE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de-DE" altLang="de-DE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=1)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right                   yes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left                     no                                       </a:t>
            </a:r>
            <a:r>
              <a:rPr lang="de-DE" alt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Pr(handedness=right) = 4/7 = 0.571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left                     no                                       </a:t>
            </a:r>
            <a:r>
              <a:rPr lang="de-DE" alt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Pr(arts interest=yes)   = 3/7 = 0.428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right                   no                                       </a:t>
            </a:r>
            <a:r>
              <a:rPr lang="de-DE" alt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Pr((handedness=right) and (arts interest=yes)) = 3/7 = 0.428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right                   yes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left                     no                                         </a:t>
            </a:r>
            <a:r>
              <a:rPr lang="de-DE" alt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cov(handeness,arts interest) = 0.428 – 0.244 = 0.184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de-DE" alt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alt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yes                                        </a:t>
            </a:r>
            <a:r>
              <a:rPr lang="de-DE" alt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 = 0.184 / (0.493 x 0.493 ) = 0.417</a:t>
            </a:r>
            <a:endParaRPr lang="de-DE" alt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 smtClean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28613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17953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1012991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de-DE" altLang="de-DE" dirty="0" smtClean="0"/>
              <a:t>                                          </a:t>
            </a:r>
            <a:r>
              <a:rPr lang="de-DE" altLang="de-DE" dirty="0"/>
              <a:t> </a:t>
            </a:r>
            <a:r>
              <a:rPr lang="de-DE" alt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supplement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 the probability-based covariance performs only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step from binary to continuous.</a:t>
            </a:r>
            <a:endParaRPr lang="de-DE" alt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16629" y="4871183"/>
            <a:ext cx="688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de-DE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 </a:t>
            </a:r>
            <a:r>
              <a:rPr lang="de-DE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</a:t>
            </a:r>
            <a:r>
              <a:rPr lang="de-DE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additionally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necessary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(…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described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unit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38138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62062" y="5394238"/>
            <a:ext cx="1786855" cy="167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365951" y="5772439"/>
            <a:ext cx="734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transformations are used for relating variables </a:t>
            </a:r>
          </a:p>
          <a:p>
            <a:r>
              <a:rPr lang="en-US" sz="2400" dirty="0" smtClean="0"/>
              <a:t>showing different distributions to each other.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6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PROCEDURE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8542337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CFA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SEM </a:t>
            </a:r>
            <a:r>
              <a:rPr lang="de-DE" altLang="de-DE" dirty="0" err="1" smtClean="0"/>
              <a:t>combine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features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different </a:t>
            </a:r>
            <a:r>
              <a:rPr lang="de-DE" altLang="de-DE" dirty="0" err="1" smtClean="0"/>
              <a:t>statistical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approaches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investigating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structur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. </a:t>
            </a:r>
          </a:p>
          <a:p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these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approaches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grown</a:t>
            </a:r>
            <a:r>
              <a:rPr lang="de-DE" altLang="de-DE" dirty="0" smtClean="0"/>
              <a:t> out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b="1" i="1" dirty="0" err="1" smtClean="0"/>
              <a:t>analysis</a:t>
            </a:r>
            <a:r>
              <a:rPr lang="de-DE" altLang="de-DE" b="1" i="1" dirty="0" smtClean="0"/>
              <a:t> of the covariance matrix (AoC) </a:t>
            </a:r>
            <a:r>
              <a:rPr lang="de-DE" altLang="de-DE" dirty="0" smtClean="0"/>
              <a:t>(Jöreskog, 1970)</a:t>
            </a:r>
          </a:p>
        </p:txBody>
      </p:sp>
    </p:spTree>
    <p:extLst>
      <p:ext uri="{BB962C8B-B14F-4D97-AF65-F5344CB8AC3E}">
        <p14:creationId xmlns:p14="http://schemas.microsoft.com/office/powerpoint/2010/main" val="40504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7423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de-DE" altLang="de-DE" dirty="0" smtClean="0"/>
              <a:t>Covariances based on product moments and </a:t>
            </a:r>
            <a:r>
              <a:rPr lang="de-DE" altLang="de-DE" dirty="0"/>
              <a:t>Pearson correlations </a:t>
            </a:r>
          </a:p>
          <a:p>
            <a:pPr marL="0" indent="0">
              <a:lnSpc>
                <a:spcPts val="2800"/>
              </a:lnSpc>
              <a:buNone/>
            </a:pPr>
            <a:r>
              <a:rPr lang="de-DE" altLang="de-DE" sz="2000" dirty="0" smtClean="0"/>
              <a:t>    </a:t>
            </a:r>
            <a:endParaRPr lang="de-DE" altLang="de-DE" sz="20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 …………………………………………………………………………..</a:t>
            </a:r>
            <a:endParaRPr lang="de-DE" altLang="de-DE" sz="2000" dirty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    </a:t>
            </a:r>
            <a:r>
              <a:rPr lang="de-DE" altLang="de-DE" sz="2000" dirty="0" smtClean="0"/>
              <a:t>- </a:t>
            </a:r>
            <a:r>
              <a:rPr lang="de-DE" altLang="de-DE" sz="2000" dirty="0" err="1" smtClean="0"/>
              <a:t>further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options</a:t>
            </a:r>
            <a:r>
              <a:rPr lang="de-DE" altLang="de-DE" sz="2000" dirty="0" smtClean="0"/>
              <a:t> 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de-DE" altLang="de-DE" sz="2000" dirty="0" smtClean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de-DE" sz="1600" dirty="0" smtClean="0"/>
              <a:t>●</a:t>
            </a:r>
            <a:r>
              <a:rPr lang="de-DE" altLang="de-DE" sz="2400" dirty="0" smtClean="0"/>
              <a:t>  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…. </a:t>
            </a:r>
            <a:r>
              <a:rPr lang="de-DE" altLang="de-DE" sz="2400" dirty="0" err="1" smtClean="0"/>
              <a:t>what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ever</a:t>
            </a:r>
            <a:r>
              <a:rPr lang="de-DE" altLang="de-DE" sz="2400" dirty="0" smtClean="0"/>
              <a:t> correlation together with </a:t>
            </a:r>
            <a:r>
              <a:rPr lang="de-DE" altLang="de-DE" sz="2400" i="1" dirty="0" smtClean="0"/>
              <a:t>robust WLS estimation</a:t>
            </a:r>
            <a:endParaRPr lang="de-DE" altLang="de-DE" sz="2200" i="1" dirty="0" smtClean="0"/>
          </a:p>
          <a:p>
            <a:pPr marL="0" indent="0">
              <a:buNone/>
            </a:pPr>
            <a:r>
              <a:rPr lang="de-DE" altLang="de-DE" sz="2200" dirty="0" smtClean="0"/>
              <a:t> </a:t>
            </a:r>
            <a:endParaRPr lang="de-DE" altLang="de-DE" sz="2200" dirty="0"/>
          </a:p>
        </p:txBody>
      </p:sp>
      <p:sp>
        <p:nvSpPr>
          <p:cNvPr id="2" name="Textfeld 1"/>
          <p:cNvSpPr txBox="1"/>
          <p:nvPr/>
        </p:nvSpPr>
        <p:spPr>
          <a:xfrm>
            <a:off x="737115" y="4953879"/>
            <a:ext cx="106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WLS is a correction method </a:t>
            </a:r>
            <a:r>
              <a:rPr lang="zh-CN" altLang="en-US" dirty="0" smtClean="0"/>
              <a:t>修正方法</a:t>
            </a:r>
            <a:r>
              <a:rPr lang="de-DE" dirty="0" smtClean="0"/>
              <a:t> (that means that it is not a real solution to the problem)</a:t>
            </a:r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38138"/>
            <a:ext cx="10473655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scale</a:t>
            </a:r>
          </a:p>
        </p:txBody>
      </p:sp>
    </p:spTree>
    <p:extLst>
      <p:ext uri="{BB962C8B-B14F-4D97-AF65-F5344CB8AC3E}">
        <p14:creationId xmlns:p14="http://schemas.microsoft.com/office/powerpoint/2010/main" val="21487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55713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buNone/>
            </a:pPr>
            <a:r>
              <a:rPr lang="de-DE" altLang="de-DE" dirty="0" smtClean="0"/>
              <a:t>If the data show skewness, it is necessary to select a special way of parameter estimation</a:t>
            </a:r>
          </a:p>
          <a:p>
            <a:pPr>
              <a:lnSpc>
                <a:spcPts val="2800"/>
              </a:lnSpc>
              <a:buNone/>
            </a:pPr>
            <a:endParaRPr lang="de-DE" altLang="de-DE" sz="2000" dirty="0"/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Char char="-"/>
            </a:pPr>
            <a:r>
              <a:rPr lang="de-DE" altLang="de-DE" sz="2400" dirty="0" smtClean="0"/>
              <a:t>  Robust estimation according to Satorra-Bentler</a:t>
            </a:r>
          </a:p>
          <a:p>
            <a:pPr marL="0" indent="0">
              <a:lnSpc>
                <a:spcPts val="2800"/>
              </a:lnSpc>
              <a:spcBef>
                <a:spcPts val="1200"/>
              </a:spcBef>
              <a:buFontTx/>
              <a:buChar char="-"/>
            </a:pPr>
            <a:r>
              <a:rPr lang="de-DE" altLang="de-DE" sz="2400" dirty="0" smtClean="0"/>
              <a:t>  DWLS </a:t>
            </a:r>
            <a:r>
              <a:rPr lang="de-DE" altLang="de-DE" sz="2400" dirty="0" err="1" smtClean="0"/>
              <a:t>estimation</a:t>
            </a:r>
            <a:endParaRPr lang="de-DE" altLang="de-DE" sz="2400" dirty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38138"/>
            <a:ext cx="11547447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dirty="0" smtClean="0"/>
              <a:t>Covariances and correlations as input: </a:t>
            </a:r>
            <a:r>
              <a:rPr lang="de-DE" altLang="de-DE" i="1" dirty="0" smtClean="0">
                <a:solidFill>
                  <a:srgbClr val="FF0000"/>
                </a:solidFill>
              </a:rPr>
              <a:t>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87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2400"/>
              </a:spcAft>
              <a:buNone/>
            </a:pPr>
            <a:r>
              <a:rPr lang="de-DE" altLang="de-DE" dirty="0"/>
              <a:t>1.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foundations</a:t>
            </a:r>
            <a:endParaRPr lang="de-DE" altLang="de-DE" dirty="0"/>
          </a:p>
          <a:p>
            <a:pPr>
              <a:lnSpc>
                <a:spcPct val="80000"/>
              </a:lnSpc>
              <a:spcAft>
                <a:spcPts val="2400"/>
              </a:spcAft>
              <a:buNone/>
            </a:pPr>
            <a:r>
              <a:rPr lang="de-DE" altLang="de-DE" dirty="0"/>
              <a:t>2.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requirements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regarding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spcAft>
                <a:spcPts val="2400"/>
              </a:spcAft>
              <a:buNone/>
            </a:pPr>
            <a:r>
              <a:rPr lang="de-DE" altLang="de-DE" dirty="0"/>
              <a:t>3.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spcAft>
                <a:spcPts val="2400"/>
              </a:spcAft>
              <a:buNone/>
            </a:pPr>
            <a:r>
              <a:rPr lang="de-DE" altLang="de-DE" dirty="0" smtClean="0"/>
              <a:t>4</a:t>
            </a:r>
            <a:r>
              <a:rPr lang="de-DE" altLang="de-DE" dirty="0"/>
              <a:t>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/>
          </a:p>
          <a:p>
            <a:pPr>
              <a:lnSpc>
                <a:spcPct val="80000"/>
              </a:lnSpc>
              <a:spcAft>
                <a:spcPts val="2400"/>
              </a:spcAft>
              <a:buNone/>
            </a:pPr>
            <a:r>
              <a:rPr lang="de-DE" altLang="de-DE" dirty="0"/>
              <a:t>5. </a:t>
            </a:r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/>
              <a:t>a</a:t>
            </a:r>
            <a:r>
              <a:rPr lang="de-DE" altLang="de-DE" dirty="0" err="1" smtClean="0"/>
              <a:t>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correlations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input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711200" y="504825"/>
            <a:ext cx="1076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4000" i="1" dirty="0"/>
              <a:t>S</a:t>
            </a:r>
            <a:r>
              <a:rPr lang="de-DE" altLang="de-DE" i="1" dirty="0"/>
              <a:t>ummary </a:t>
            </a:r>
            <a:r>
              <a:rPr lang="de-DE" altLang="de-DE" i="1" dirty="0" err="1"/>
              <a:t>and</a:t>
            </a:r>
            <a:r>
              <a:rPr lang="de-DE" altLang="de-DE" i="1" dirty="0"/>
              <a:t> </a:t>
            </a:r>
            <a:r>
              <a:rPr lang="de-DE" altLang="de-DE" i="1" dirty="0" err="1"/>
              <a:t>brush</a:t>
            </a:r>
            <a:r>
              <a:rPr lang="de-DE" altLang="de-DE" i="1" dirty="0"/>
              <a:t> </a:t>
            </a:r>
            <a:r>
              <a:rPr lang="de-DE" altLang="de-DE" i="1" dirty="0" err="1"/>
              <a:t>up</a:t>
            </a:r>
            <a:r>
              <a:rPr lang="de-DE" altLang="de-DE" i="1" dirty="0"/>
              <a:t>:  </a:t>
            </a:r>
            <a:endParaRPr lang="en-US" altLang="de-DE" i="1" dirty="0"/>
          </a:p>
        </p:txBody>
      </p:sp>
      <p:sp>
        <p:nvSpPr>
          <p:cNvPr id="2" name="Textfeld 1"/>
          <p:cNvSpPr txBox="1"/>
          <p:nvPr/>
        </p:nvSpPr>
        <p:spPr>
          <a:xfrm>
            <a:off x="5076825" y="1322606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… </a:t>
            </a:r>
            <a:r>
              <a:rPr lang="de-DE" dirty="0" err="1" smtClean="0">
                <a:solidFill>
                  <a:srgbClr val="002060"/>
                </a:solidFill>
              </a:rPr>
              <a:t>remember</a:t>
            </a:r>
            <a:r>
              <a:rPr lang="de-DE" dirty="0" smtClean="0">
                <a:solidFill>
                  <a:srgbClr val="002060"/>
                </a:solidFill>
              </a:rPr>
              <a:t>: </a:t>
            </a:r>
            <a:r>
              <a:rPr lang="de-DE" dirty="0" err="1" smtClean="0">
                <a:solidFill>
                  <a:srgbClr val="002060"/>
                </a:solidFill>
              </a:rPr>
              <a:t>the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method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amounts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to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the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comparison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empirical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and</a:t>
            </a:r>
            <a:r>
              <a:rPr lang="de-DE" dirty="0">
                <a:solidFill>
                  <a:srgbClr val="002060"/>
                </a:solidFill>
              </a:rPr>
              <a:t> model-</a:t>
            </a:r>
            <a:r>
              <a:rPr lang="de-DE" dirty="0" err="1">
                <a:solidFill>
                  <a:srgbClr val="002060"/>
                </a:solidFill>
              </a:rPr>
              <a:t>based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covariance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matrices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27825" y="2255168"/>
            <a:ext cx="474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… </a:t>
            </a:r>
            <a:r>
              <a:rPr lang="de-DE" dirty="0" err="1" smtClean="0">
                <a:solidFill>
                  <a:srgbClr val="002060"/>
                </a:solidFill>
              </a:rPr>
              <a:t>remember</a:t>
            </a:r>
            <a:r>
              <a:rPr lang="de-DE" dirty="0" smtClean="0">
                <a:solidFill>
                  <a:srgbClr val="002060"/>
                </a:solidFill>
              </a:rPr>
              <a:t>: manifest </a:t>
            </a:r>
            <a:r>
              <a:rPr lang="de-DE" dirty="0" err="1" smtClean="0">
                <a:solidFill>
                  <a:srgbClr val="002060"/>
                </a:solidFill>
              </a:rPr>
              <a:t>and</a:t>
            </a:r>
            <a:r>
              <a:rPr lang="de-DE" dirty="0" smtClean="0">
                <a:solidFill>
                  <a:srgbClr val="002060"/>
                </a:solidFill>
              </a:rPr>
              <a:t> latent variables must </a:t>
            </a:r>
            <a:r>
              <a:rPr lang="de-DE" dirty="0" err="1" smtClean="0">
                <a:solidFill>
                  <a:srgbClr val="002060"/>
                </a:solidFill>
              </a:rPr>
              <a:t>show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the</a:t>
            </a:r>
            <a:r>
              <a:rPr lang="de-DE" dirty="0" smtClean="0">
                <a:solidFill>
                  <a:srgbClr val="002060"/>
                </a:solidFill>
              </a:rPr>
              <a:t> same </a:t>
            </a:r>
            <a:r>
              <a:rPr lang="de-DE" dirty="0" err="1" smtClean="0">
                <a:solidFill>
                  <a:srgbClr val="002060"/>
                </a:solidFill>
              </a:rPr>
              <a:t>properties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05514" y="3109739"/>
            <a:ext cx="446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… </a:t>
            </a:r>
            <a:r>
              <a:rPr lang="de-DE" dirty="0" err="1" smtClean="0">
                <a:solidFill>
                  <a:srgbClr val="002060"/>
                </a:solidFill>
              </a:rPr>
              <a:t>remember</a:t>
            </a:r>
            <a:r>
              <a:rPr lang="de-DE" dirty="0" smtClean="0">
                <a:solidFill>
                  <a:srgbClr val="002060"/>
                </a:solidFill>
              </a:rPr>
              <a:t>: </a:t>
            </a:r>
            <a:r>
              <a:rPr lang="de-DE" dirty="0" err="1" smtClean="0">
                <a:solidFill>
                  <a:srgbClr val="002060"/>
                </a:solidFill>
              </a:rPr>
              <a:t>important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properties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are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scale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and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distribution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784776" y="3899545"/>
            <a:ext cx="628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… </a:t>
            </a:r>
            <a:r>
              <a:rPr lang="de-DE" dirty="0" err="1" smtClean="0">
                <a:solidFill>
                  <a:srgbClr val="002060"/>
                </a:solidFill>
              </a:rPr>
              <a:t>remember</a:t>
            </a:r>
            <a:r>
              <a:rPr lang="de-DE" dirty="0" smtClean="0">
                <a:solidFill>
                  <a:srgbClr val="002060"/>
                </a:solidFill>
              </a:rPr>
              <a:t>: </a:t>
            </a:r>
            <a:r>
              <a:rPr lang="de-DE" dirty="0" err="1" smtClean="0">
                <a:solidFill>
                  <a:srgbClr val="002060"/>
                </a:solidFill>
              </a:rPr>
              <a:t>data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frequently</a:t>
            </a:r>
            <a:r>
              <a:rPr lang="de-DE" dirty="0" smtClean="0">
                <a:solidFill>
                  <a:srgbClr val="002060"/>
                </a:solidFill>
              </a:rPr>
              <a:t> do not </a:t>
            </a:r>
            <a:r>
              <a:rPr lang="de-DE" dirty="0" err="1" smtClean="0">
                <a:solidFill>
                  <a:srgbClr val="002060"/>
                </a:solidFill>
              </a:rPr>
              <a:t>show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the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desirable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properties</a:t>
            </a:r>
            <a:r>
              <a:rPr lang="de-DE" dirty="0" smtClean="0">
                <a:solidFill>
                  <a:srgbClr val="002060"/>
                </a:solidFill>
              </a:rPr>
              <a:t> so </a:t>
            </a:r>
            <a:r>
              <a:rPr lang="de-DE" dirty="0" err="1" smtClean="0">
                <a:solidFill>
                  <a:srgbClr val="002060"/>
                </a:solidFill>
              </a:rPr>
              <a:t>that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special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adaptation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may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be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required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13787" y="4700227"/>
            <a:ext cx="381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… </a:t>
            </a:r>
            <a:r>
              <a:rPr lang="de-DE" dirty="0" err="1" smtClean="0">
                <a:solidFill>
                  <a:srgbClr val="002060"/>
                </a:solidFill>
              </a:rPr>
              <a:t>remember</a:t>
            </a:r>
            <a:r>
              <a:rPr lang="de-DE" dirty="0" smtClean="0">
                <a:solidFill>
                  <a:srgbClr val="002060"/>
                </a:solidFill>
              </a:rPr>
              <a:t>: </a:t>
            </a:r>
            <a:r>
              <a:rPr lang="de-DE" dirty="0" err="1" smtClean="0">
                <a:solidFill>
                  <a:srgbClr val="002060"/>
                </a:solidFill>
              </a:rPr>
              <a:t>the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selection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of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special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types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of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input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and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estimation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method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helps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to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overcome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the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problems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de-DE" altLang="de-DE" i="1" dirty="0" smtClean="0"/>
              <a:t>Questions regarding course </a:t>
            </a:r>
            <a:r>
              <a:rPr lang="de-DE" altLang="de-DE" i="1" dirty="0" err="1" smtClean="0"/>
              <a:t>unit</a:t>
            </a:r>
            <a:r>
              <a:rPr lang="de-DE" altLang="de-DE" i="1" smtClean="0"/>
              <a:t> 3</a:t>
            </a:r>
            <a:endParaRPr lang="de-DE" altLang="de-DE" i="1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70809"/>
            <a:ext cx="10515600" cy="4351338"/>
          </a:xfrm>
        </p:spPr>
        <p:txBody>
          <a:bodyPr/>
          <a:lstStyle/>
          <a:p>
            <a:pPr eaLnBrk="1" hangingPunct="1"/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data properties are desirable in CFA and SEM?</a:t>
            </a:r>
          </a:p>
          <a:p>
            <a:pPr eaLnBrk="1" hangingPunct="1"/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correlation type should be selected for investigating binary data?</a:t>
            </a:r>
          </a:p>
          <a:p>
            <a:pPr eaLnBrk="1" hangingPunct="1"/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type </a:t>
            </a:r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requires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polychoric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correlations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de-DE" alt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data type can be used for representing males and females?</a:t>
            </a:r>
          </a:p>
        </p:txBody>
      </p:sp>
    </p:spTree>
    <p:extLst>
      <p:ext uri="{BB962C8B-B14F-4D97-AF65-F5344CB8AC3E}">
        <p14:creationId xmlns:p14="http://schemas.microsoft.com/office/powerpoint/2010/main" val="40171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/>
              <a:t>Literature</a:t>
            </a:r>
            <a:endParaRPr lang="de-DE" altLang="de-DE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40000"/>
              </a:spcAft>
              <a:buFontTx/>
              <a:buNone/>
            </a:pPr>
            <a:r>
              <a:rPr lang="de-DE" altLang="de-DE" sz="2000" b="1" u="sng" dirty="0" smtClean="0"/>
              <a:t>Basic:</a:t>
            </a:r>
            <a:endParaRPr lang="de-DE" altLang="de-DE" sz="2000" b="1" u="sng" dirty="0"/>
          </a:p>
          <a:p>
            <a:pPr eaLnBrk="1" hangingPunct="1">
              <a:lnSpc>
                <a:spcPct val="80000"/>
              </a:lnSpc>
            </a:pPr>
            <a:r>
              <a:rPr lang="de-DE" altLang="de-DE" sz="2000" b="1" dirty="0" smtClean="0"/>
              <a:t>Kline</a:t>
            </a:r>
            <a:r>
              <a:rPr lang="de-DE" altLang="de-DE" sz="2000" b="1" dirty="0"/>
              <a:t>, R. b. (</a:t>
            </a:r>
            <a:r>
              <a:rPr lang="de-DE" altLang="de-DE" sz="2000" b="1" dirty="0" smtClean="0"/>
              <a:t>2011). </a:t>
            </a:r>
            <a:r>
              <a:rPr lang="de-DE" altLang="de-DE" sz="2000" b="1" i="1" dirty="0" err="1"/>
              <a:t>Principles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and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practices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of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structural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equation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modeling</a:t>
            </a:r>
            <a:r>
              <a:rPr lang="de-DE" altLang="de-DE" sz="2000" b="1" i="1" dirty="0"/>
              <a:t> </a:t>
            </a:r>
            <a:r>
              <a:rPr lang="de-DE" altLang="de-DE" sz="2000" b="1" dirty="0" smtClean="0"/>
              <a:t>(3rd </a:t>
            </a:r>
            <a:r>
              <a:rPr lang="de-DE" altLang="de-DE" sz="2000" b="1" dirty="0" err="1" smtClean="0"/>
              <a:t>edition</a:t>
            </a:r>
            <a:r>
              <a:rPr lang="de-DE" altLang="de-DE" sz="2000" b="1" dirty="0" smtClean="0"/>
              <a:t>) (Chapter </a:t>
            </a:r>
            <a:r>
              <a:rPr lang="de-DE" altLang="de-DE" sz="2000" b="1" dirty="0"/>
              <a:t>1:Introduction). New York, NY: The </a:t>
            </a:r>
            <a:r>
              <a:rPr lang="de-DE" altLang="de-DE" sz="2000" b="1" dirty="0" err="1"/>
              <a:t>Guilford</a:t>
            </a:r>
            <a:r>
              <a:rPr lang="de-DE" altLang="de-DE" sz="2000" b="1" dirty="0"/>
              <a:t> Press</a:t>
            </a:r>
            <a:r>
              <a:rPr lang="de-DE" altLang="de-DE" sz="20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de-DE" altLang="de-DE" sz="2000" b="1" dirty="0" smtClean="0"/>
              <a:t>Schweizer</a:t>
            </a:r>
            <a:r>
              <a:rPr lang="de-DE" sz="2000" b="1" dirty="0" smtClean="0"/>
              <a:t>, </a:t>
            </a:r>
            <a:r>
              <a:rPr lang="de-DE" sz="2000" b="1" dirty="0"/>
              <a:t>K., Ren, X., &amp; Wang, T. (2015). </a:t>
            </a:r>
            <a:r>
              <a:rPr lang="en-GB" sz="2000" b="1" dirty="0"/>
              <a:t>A comparison of confirmatory factor analysis of binary data on the basis of </a:t>
            </a:r>
            <a:r>
              <a:rPr lang="en-GB" sz="2000" b="1" dirty="0" err="1"/>
              <a:t>tetrachoric</a:t>
            </a:r>
            <a:r>
              <a:rPr lang="en-GB" sz="2000" b="1" dirty="0"/>
              <a:t> correlations and of probability-based </a:t>
            </a:r>
            <a:r>
              <a:rPr lang="en-GB" sz="2000" b="1" dirty="0" err="1"/>
              <a:t>covariances</a:t>
            </a:r>
            <a:r>
              <a:rPr lang="en-GB" sz="2000" b="1" dirty="0"/>
              <a:t>: a simulation study. In R. E. Millsap, D. M. Bolt, L. A. van der Ark, &amp; W.-C. Wang (Eds.),</a:t>
            </a:r>
            <a:r>
              <a:rPr lang="en-GB" sz="2000" b="1" i="1" dirty="0"/>
              <a:t> Quantitative Psychology Research </a:t>
            </a:r>
            <a:r>
              <a:rPr lang="en-GB" sz="2000" b="1" dirty="0"/>
              <a:t>(pp. 273-292). </a:t>
            </a:r>
            <a:r>
              <a:rPr lang="en-US" sz="2000" b="1" dirty="0"/>
              <a:t>Heidelberg: Springer.</a:t>
            </a:r>
            <a:endParaRPr lang="de-DE" altLang="de-DE" sz="2000" b="1" dirty="0"/>
          </a:p>
          <a:p>
            <a:pPr eaLnBrk="1" hangingPunct="1">
              <a:lnSpc>
                <a:spcPct val="80000"/>
              </a:lnSpc>
            </a:pPr>
            <a:endParaRPr lang="de-DE" alt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9117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b="1" i="1" dirty="0" smtClean="0"/>
              <a:t>Analysis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covariance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matrix</a:t>
            </a:r>
            <a:r>
              <a:rPr lang="de-DE" altLang="de-DE" b="1" i="1" dirty="0"/>
              <a:t> (</a:t>
            </a:r>
            <a:r>
              <a:rPr lang="de-DE" altLang="de-DE" b="1" i="1" dirty="0" err="1"/>
              <a:t>AoC</a:t>
            </a:r>
            <a:r>
              <a:rPr lang="de-DE" altLang="de-DE" b="1" i="1" dirty="0"/>
              <a:t>) </a:t>
            </a:r>
            <a:r>
              <a:rPr lang="de-DE" altLang="de-DE" dirty="0"/>
              <a:t>(</a:t>
            </a:r>
            <a:r>
              <a:rPr lang="de-DE" altLang="de-DE" dirty="0" err="1"/>
              <a:t>Jöreskog</a:t>
            </a:r>
            <a:r>
              <a:rPr lang="de-DE" altLang="de-DE" dirty="0"/>
              <a:t>, 1970</a:t>
            </a:r>
            <a:r>
              <a:rPr lang="de-DE" altLang="de-DE" dirty="0" smtClean="0"/>
              <a:t>) </a:t>
            </a:r>
            <a:r>
              <a:rPr lang="de-DE" altLang="de-DE" dirty="0" err="1" smtClean="0"/>
              <a:t>amounts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contrasting</a:t>
            </a:r>
            <a:r>
              <a:rPr lang="de-DE" altLang="de-DE" dirty="0" smtClean="0"/>
              <a:t> …</a:t>
            </a:r>
          </a:p>
          <a:p>
            <a:pPr marL="0" indent="0"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</a:t>
            </a:r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empirical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covariance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matrix</a:t>
            </a:r>
            <a:r>
              <a:rPr lang="de-DE" altLang="de-DE" sz="2400" dirty="0" smtClean="0"/>
              <a:t> (</a:t>
            </a:r>
            <a:r>
              <a:rPr lang="de-DE" altLang="de-DE" b="1" dirty="0" smtClean="0"/>
              <a:t>S</a:t>
            </a:r>
            <a:r>
              <a:rPr lang="de-DE" altLang="de-DE" sz="2400" dirty="0" smtClean="0"/>
              <a:t>)     - </a:t>
            </a:r>
            <a:r>
              <a:rPr lang="de-DE" altLang="de-DE" sz="2400" dirty="0" err="1" smtClean="0"/>
              <a:t>and</a:t>
            </a:r>
            <a:r>
              <a:rPr lang="de-DE" altLang="de-DE" sz="2400" dirty="0" smtClean="0"/>
              <a:t> -</a:t>
            </a:r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model-</a:t>
            </a:r>
            <a:r>
              <a:rPr lang="de-DE" altLang="de-DE" sz="2400" dirty="0" err="1" smtClean="0"/>
              <a:t>implied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matrix</a:t>
            </a:r>
            <a:r>
              <a:rPr lang="de-DE" altLang="de-DE" sz="2400" dirty="0" smtClean="0"/>
              <a:t> (</a:t>
            </a:r>
            <a:r>
              <a:rPr lang="de-DE" altLang="de-DE" b="1" dirty="0" smtClean="0">
                <a:latin typeface="Symbol" panose="05050102010706020507" pitchFamily="18" charset="2"/>
              </a:rPr>
              <a:t>S</a:t>
            </a:r>
            <a:r>
              <a:rPr lang="de-DE" altLang="de-DE" sz="2400" dirty="0" smtClean="0"/>
              <a:t>)</a:t>
            </a:r>
          </a:p>
          <a:p>
            <a:endParaRPr lang="de-DE" altLang="de-DE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/>
              <a:t>PROCEDURE 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01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8472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b="1" i="1" dirty="0"/>
              <a:t>Analysis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covariance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matrix</a:t>
            </a:r>
            <a:r>
              <a:rPr lang="de-DE" altLang="de-DE" b="1" i="1" dirty="0"/>
              <a:t> (</a:t>
            </a:r>
            <a:r>
              <a:rPr lang="de-DE" altLang="de-DE" b="1" i="1" dirty="0" err="1"/>
              <a:t>AoC</a:t>
            </a:r>
            <a:r>
              <a:rPr lang="de-DE" altLang="de-DE" b="1" i="1" dirty="0"/>
              <a:t>) </a:t>
            </a:r>
            <a:r>
              <a:rPr lang="de-DE" altLang="de-DE" dirty="0"/>
              <a:t>(</a:t>
            </a:r>
            <a:r>
              <a:rPr lang="de-DE" altLang="de-DE" dirty="0" err="1"/>
              <a:t>Jöreskog</a:t>
            </a:r>
            <a:r>
              <a:rPr lang="de-DE" altLang="de-DE" dirty="0"/>
              <a:t>, 1970) </a:t>
            </a:r>
            <a:r>
              <a:rPr lang="de-DE" altLang="de-DE" dirty="0" err="1"/>
              <a:t>amounts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contrasting</a:t>
            </a:r>
            <a:r>
              <a:rPr lang="de-DE" altLang="de-DE" dirty="0"/>
              <a:t> …</a:t>
            </a:r>
          </a:p>
          <a:p>
            <a:pPr marL="0" indent="0">
              <a:buNone/>
            </a:pPr>
            <a:r>
              <a:rPr lang="de-DE" altLang="de-DE" sz="2400" dirty="0"/>
              <a:t>   </a:t>
            </a:r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empirical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covariance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matrix</a:t>
            </a:r>
            <a:r>
              <a:rPr lang="de-DE" altLang="de-DE" sz="2400" dirty="0"/>
              <a:t> (</a:t>
            </a:r>
            <a:r>
              <a:rPr lang="de-DE" altLang="de-DE" sz="2400" b="1" dirty="0"/>
              <a:t>S</a:t>
            </a:r>
            <a:r>
              <a:rPr lang="de-DE" altLang="de-DE" sz="2400" dirty="0"/>
              <a:t>)     -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-</a:t>
            </a:r>
          </a:p>
          <a:p>
            <a:r>
              <a:rPr lang="de-DE" altLang="de-DE" sz="2400" dirty="0"/>
              <a:t>…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model-</a:t>
            </a:r>
            <a:r>
              <a:rPr lang="de-DE" altLang="de-DE" sz="2400" dirty="0" err="1" smtClean="0"/>
              <a:t>implied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matrix</a:t>
            </a:r>
            <a:r>
              <a:rPr lang="de-DE" altLang="de-DE" sz="2400" dirty="0"/>
              <a:t> (</a:t>
            </a:r>
            <a:r>
              <a:rPr lang="de-DE" altLang="de-DE" sz="2400" b="1" dirty="0">
                <a:latin typeface="Symbol" panose="05050102010706020507" pitchFamily="18" charset="2"/>
              </a:rPr>
              <a:t>S</a:t>
            </a:r>
            <a:r>
              <a:rPr lang="de-DE" altLang="de-DE" sz="2400" dirty="0" smtClean="0"/>
              <a:t>)</a:t>
            </a:r>
          </a:p>
          <a:p>
            <a:endParaRPr lang="de-DE" altLang="de-DE" sz="2400" dirty="0"/>
          </a:p>
          <a:p>
            <a:r>
              <a:rPr lang="de-DE" altLang="de-DE" sz="2400" dirty="0" smtClean="0"/>
              <a:t>… </a:t>
            </a:r>
            <a:r>
              <a:rPr lang="de-DE" altLang="de-DE" sz="2000" dirty="0" err="1" smtClean="0"/>
              <a:t>for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purpose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of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this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comparison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parameters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included</a:t>
            </a:r>
            <a:r>
              <a:rPr lang="de-DE" altLang="de-DE" sz="2000" dirty="0" smtClean="0"/>
              <a:t> in </a:t>
            </a:r>
            <a:r>
              <a:rPr lang="de-DE" altLang="de-DE" sz="2000" b="1" dirty="0">
                <a:latin typeface="Symbol" panose="05050102010706020507" pitchFamily="18" charset="2"/>
              </a:rPr>
              <a:t>S </a:t>
            </a:r>
            <a:r>
              <a:rPr lang="de-DE" altLang="de-DE" sz="2000" dirty="0" smtClean="0"/>
              <a:t> must </a:t>
            </a:r>
            <a:r>
              <a:rPr lang="de-DE" altLang="de-DE" sz="2000" dirty="0" err="1" smtClean="0"/>
              <a:t>be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specified</a:t>
            </a:r>
            <a:r>
              <a:rPr lang="de-DE" altLang="de-DE" sz="2000" dirty="0" smtClean="0"/>
              <a:t>;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whole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of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them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represented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by</a:t>
            </a:r>
            <a:r>
              <a:rPr lang="de-DE" altLang="de-DE" sz="2000" dirty="0" smtClean="0"/>
              <a:t> </a:t>
            </a:r>
            <a:r>
              <a:rPr lang="de-DE" altLang="de-DE" sz="2000" b="1" dirty="0">
                <a:latin typeface="Symbol" panose="05050102010706020507" pitchFamily="18" charset="2"/>
              </a:rPr>
              <a:t>q</a:t>
            </a:r>
            <a:endParaRPr lang="de-DE" altLang="de-DE" sz="20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de-DE" altLang="de-DE" sz="2400" dirty="0" smtClean="0"/>
              <a:t>                                           … so </a:t>
            </a:r>
            <a:r>
              <a:rPr lang="de-DE" altLang="de-DE" sz="2400" dirty="0" err="1" smtClean="0"/>
              <a:t>that</a:t>
            </a:r>
            <a:r>
              <a:rPr lang="de-DE" altLang="de-DE" sz="2400" dirty="0" smtClean="0"/>
              <a:t> </a:t>
            </a:r>
            <a:r>
              <a:rPr lang="de-DE" altLang="de-DE" sz="2400" b="1" dirty="0">
                <a:latin typeface="Symbol" panose="05050102010706020507" pitchFamily="18" charset="2"/>
              </a:rPr>
              <a:t>S</a:t>
            </a:r>
            <a:r>
              <a:rPr lang="de-DE" altLang="de-DE" sz="2400" dirty="0"/>
              <a:t> ( </a:t>
            </a:r>
            <a:r>
              <a:rPr lang="de-DE" altLang="de-DE" sz="2400" b="1" dirty="0">
                <a:latin typeface="Symbol" panose="05050102010706020507" pitchFamily="18" charset="2"/>
              </a:rPr>
              <a:t>q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)</a:t>
            </a:r>
            <a:endParaRPr lang="de-DE" altLang="de-DE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6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/>
              <a:t>PROCEDURE 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741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84726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b="1" i="1" dirty="0"/>
              <a:t>Analysis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covariance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matrix</a:t>
            </a:r>
            <a:r>
              <a:rPr lang="de-DE" altLang="de-DE" b="1" i="1" dirty="0"/>
              <a:t> (</a:t>
            </a:r>
            <a:r>
              <a:rPr lang="de-DE" altLang="de-DE" b="1" i="1" dirty="0" err="1"/>
              <a:t>AoC</a:t>
            </a:r>
            <a:r>
              <a:rPr lang="de-DE" altLang="de-DE" b="1" i="1" dirty="0"/>
              <a:t>) </a:t>
            </a:r>
            <a:r>
              <a:rPr lang="de-DE" altLang="de-DE" dirty="0"/>
              <a:t>(</a:t>
            </a:r>
            <a:r>
              <a:rPr lang="de-DE" altLang="de-DE" dirty="0" err="1"/>
              <a:t>Jöreskog</a:t>
            </a:r>
            <a:r>
              <a:rPr lang="de-DE" altLang="de-DE" dirty="0"/>
              <a:t>, 1970) </a:t>
            </a:r>
            <a:r>
              <a:rPr lang="de-DE" altLang="de-DE" dirty="0" err="1"/>
              <a:t>amounts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contrasting</a:t>
            </a:r>
            <a:r>
              <a:rPr lang="de-DE" altLang="de-DE" dirty="0"/>
              <a:t> …</a:t>
            </a:r>
          </a:p>
          <a:p>
            <a:pPr marL="0" indent="0">
              <a:buNone/>
            </a:pPr>
            <a:r>
              <a:rPr lang="de-DE" altLang="de-DE" sz="2400" dirty="0"/>
              <a:t>   </a:t>
            </a:r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empirical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covariance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matrix</a:t>
            </a:r>
            <a:r>
              <a:rPr lang="de-DE" altLang="de-DE" sz="2400" dirty="0"/>
              <a:t> (</a:t>
            </a:r>
            <a:r>
              <a:rPr lang="de-DE" altLang="de-DE" sz="2400" b="1" dirty="0"/>
              <a:t>S</a:t>
            </a:r>
            <a:r>
              <a:rPr lang="de-DE" altLang="de-DE" sz="2400" dirty="0"/>
              <a:t>)     -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-</a:t>
            </a:r>
          </a:p>
          <a:p>
            <a:r>
              <a:rPr lang="de-DE" altLang="de-DE" sz="2400" dirty="0"/>
              <a:t>…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model-</a:t>
            </a:r>
            <a:r>
              <a:rPr lang="de-DE" altLang="de-DE" sz="2400" dirty="0" err="1" smtClean="0"/>
              <a:t>implied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matrix</a:t>
            </a:r>
            <a:r>
              <a:rPr lang="de-DE" altLang="de-DE" sz="2400" dirty="0"/>
              <a:t> (</a:t>
            </a:r>
            <a:r>
              <a:rPr lang="de-DE" altLang="de-DE" sz="2400" b="1" dirty="0">
                <a:latin typeface="Symbol" panose="05050102010706020507" pitchFamily="18" charset="2"/>
              </a:rPr>
              <a:t>S</a:t>
            </a:r>
            <a:r>
              <a:rPr lang="de-DE" altLang="de-DE" sz="2400" dirty="0" smtClean="0"/>
              <a:t>)</a:t>
            </a:r>
          </a:p>
          <a:p>
            <a:endParaRPr lang="de-DE" altLang="de-DE" sz="2400" dirty="0"/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difference</a:t>
            </a:r>
            <a:r>
              <a:rPr lang="de-DE" altLang="de-DE" sz="2400" dirty="0" smtClean="0"/>
              <a:t> </a:t>
            </a:r>
            <a:r>
              <a:rPr lang="de-DE" altLang="de-DE" sz="2400" b="1" dirty="0" smtClean="0"/>
              <a:t>d(S,</a:t>
            </a:r>
            <a:r>
              <a:rPr lang="de-DE" altLang="de-DE" sz="2400" b="1" dirty="0" smtClean="0">
                <a:latin typeface="Symbol" panose="05050102010706020507" pitchFamily="18" charset="2"/>
              </a:rPr>
              <a:t>S</a:t>
            </a:r>
            <a:r>
              <a:rPr lang="de-DE" altLang="de-DE" sz="2400" dirty="0" smtClean="0"/>
              <a:t> </a:t>
            </a:r>
            <a:r>
              <a:rPr lang="de-DE" altLang="de-DE" sz="2400" dirty="0"/>
              <a:t>( </a:t>
            </a:r>
            <a:r>
              <a:rPr lang="de-DE" altLang="de-DE" sz="2400" b="1" dirty="0">
                <a:latin typeface="Symbol" panose="05050102010706020507" pitchFamily="18" charset="2"/>
              </a:rPr>
              <a:t>q</a:t>
            </a:r>
            <a:r>
              <a:rPr lang="de-DE" altLang="de-DE" sz="2400" dirty="0"/>
              <a:t> )</a:t>
            </a:r>
            <a:r>
              <a:rPr lang="de-DE" altLang="de-DE" sz="2400" b="1" dirty="0"/>
              <a:t>)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determined</a:t>
            </a:r>
            <a:r>
              <a:rPr lang="de-DE" altLang="de-DE" sz="2400" dirty="0" smtClean="0"/>
              <a:t> </a:t>
            </a:r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has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to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as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small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as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possible</a:t>
            </a:r>
            <a:endParaRPr lang="de-DE" altLang="de-DE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6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/>
              <a:t>PROCEDURE </a:t>
            </a:r>
            <a:endParaRPr lang="de-DE" altLang="de-DE" dirty="0" smtClean="0"/>
          </a:p>
        </p:txBody>
      </p:sp>
      <p:sp>
        <p:nvSpPr>
          <p:cNvPr id="6" name="矩形 6"/>
          <p:cNvSpPr/>
          <p:nvPr/>
        </p:nvSpPr>
        <p:spPr>
          <a:xfrm>
            <a:off x="2919280" y="4764510"/>
            <a:ext cx="1405069" cy="553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13708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i="1" dirty="0" smtClean="0"/>
              <a:t>•Analysis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covariance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matrix</a:t>
            </a:r>
            <a:r>
              <a:rPr lang="de-DE" altLang="de-DE" b="1" i="1" dirty="0"/>
              <a:t> (</a:t>
            </a:r>
            <a:r>
              <a:rPr lang="de-DE" altLang="de-DE" b="1" i="1" dirty="0" err="1"/>
              <a:t>AoC</a:t>
            </a:r>
            <a:r>
              <a:rPr lang="de-DE" altLang="de-DE" b="1" i="1" dirty="0"/>
              <a:t>) </a:t>
            </a:r>
            <a:r>
              <a:rPr lang="de-DE" altLang="de-DE" dirty="0"/>
              <a:t>(</a:t>
            </a:r>
            <a:r>
              <a:rPr lang="de-DE" altLang="de-DE" dirty="0" err="1"/>
              <a:t>Jöreskog</a:t>
            </a:r>
            <a:r>
              <a:rPr lang="de-DE" altLang="de-DE" dirty="0"/>
              <a:t>, 1970) </a:t>
            </a:r>
            <a:endParaRPr lang="de-DE" altLang="de-D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amounts</a:t>
            </a:r>
            <a:r>
              <a:rPr lang="de-DE" altLang="de-DE" dirty="0" smtClean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contrasting</a:t>
            </a:r>
            <a:r>
              <a:rPr lang="de-DE" altLang="de-DE" dirty="0"/>
              <a:t> …</a:t>
            </a:r>
          </a:p>
          <a:p>
            <a:pPr marL="0" indent="0">
              <a:buNone/>
            </a:pPr>
            <a:r>
              <a:rPr lang="de-DE" altLang="de-DE" dirty="0" smtClean="0"/>
              <a:t>   </a:t>
            </a:r>
          </a:p>
          <a:p>
            <a:pPr marL="0" indent="0">
              <a:buNone/>
            </a:pPr>
            <a:r>
              <a:rPr lang="de-DE" altLang="de-DE" sz="2600" dirty="0"/>
              <a:t> </a:t>
            </a:r>
            <a:r>
              <a:rPr lang="de-DE" altLang="de-DE" sz="2600" dirty="0" smtClean="0"/>
              <a:t>    This </a:t>
            </a:r>
            <a:r>
              <a:rPr lang="de-DE" altLang="de-DE" sz="2600" dirty="0" err="1" smtClean="0"/>
              <a:t>means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that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the</a:t>
            </a:r>
            <a:r>
              <a:rPr lang="de-DE" altLang="de-DE" sz="2600" dirty="0" smtClean="0"/>
              <a:t> </a:t>
            </a:r>
            <a:r>
              <a:rPr lang="de-DE" altLang="de-DE" sz="2600" b="1" dirty="0" err="1" smtClean="0"/>
              <a:t>input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to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AoC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is</a:t>
            </a:r>
            <a:r>
              <a:rPr lang="de-DE" altLang="de-DE" sz="2600" dirty="0" smtClean="0"/>
              <a:t> … </a:t>
            </a:r>
          </a:p>
          <a:p>
            <a:r>
              <a:rPr lang="de-DE" altLang="de-DE" sz="2600" dirty="0" smtClean="0"/>
              <a:t>… a </a:t>
            </a:r>
            <a:r>
              <a:rPr lang="de-DE" altLang="de-DE" sz="2600" b="1" i="1" dirty="0" err="1" smtClean="0"/>
              <a:t>covariance</a:t>
            </a:r>
            <a:r>
              <a:rPr lang="de-DE" altLang="de-DE" sz="2600" b="1" i="1" dirty="0" smtClean="0"/>
              <a:t> </a:t>
            </a:r>
            <a:r>
              <a:rPr lang="de-DE" altLang="de-DE" sz="2600" b="1" i="1" dirty="0" err="1" smtClean="0"/>
              <a:t>matrix</a:t>
            </a:r>
            <a:r>
              <a:rPr lang="de-DE" altLang="de-DE" sz="2600" b="1" i="1" dirty="0" smtClean="0"/>
              <a:t> </a:t>
            </a:r>
            <a:r>
              <a:rPr lang="de-DE" altLang="de-DE" sz="2600" dirty="0" smtClean="0"/>
              <a:t>(CM)     - </a:t>
            </a:r>
            <a:r>
              <a:rPr lang="de-DE" altLang="de-DE" sz="2600" dirty="0" err="1" smtClean="0"/>
              <a:t>or</a:t>
            </a:r>
            <a:r>
              <a:rPr lang="de-DE" altLang="de-DE" sz="2600" dirty="0" smtClean="0"/>
              <a:t> -</a:t>
            </a:r>
          </a:p>
          <a:p>
            <a:r>
              <a:rPr lang="de-DE" altLang="de-DE" sz="2600" dirty="0" smtClean="0"/>
              <a:t>… a </a:t>
            </a:r>
            <a:r>
              <a:rPr lang="de-DE" altLang="de-DE" sz="2600" b="1" i="1" dirty="0" err="1" smtClean="0"/>
              <a:t>correlation</a:t>
            </a:r>
            <a:r>
              <a:rPr lang="de-DE" altLang="de-DE" sz="2600" b="1" i="1" dirty="0" smtClean="0"/>
              <a:t> </a:t>
            </a:r>
            <a:r>
              <a:rPr lang="de-DE" altLang="de-DE" sz="2600" b="1" i="1" dirty="0" err="1" smtClean="0"/>
              <a:t>matrix</a:t>
            </a:r>
            <a:r>
              <a:rPr lang="de-DE" altLang="de-DE" sz="2600" b="1" i="1" dirty="0" smtClean="0"/>
              <a:t> </a:t>
            </a:r>
            <a:r>
              <a:rPr lang="de-DE" altLang="de-DE" sz="2600" dirty="0" smtClean="0"/>
              <a:t>(KM)   - </a:t>
            </a:r>
            <a:r>
              <a:rPr lang="de-DE" altLang="de-DE" sz="2600" dirty="0" err="1" smtClean="0"/>
              <a:t>or</a:t>
            </a:r>
            <a:r>
              <a:rPr lang="de-DE" altLang="de-DE" sz="2600" dirty="0" smtClean="0"/>
              <a:t> – </a:t>
            </a:r>
          </a:p>
          <a:p>
            <a:r>
              <a:rPr lang="de-DE" altLang="de-DE" sz="2600" dirty="0" smtClean="0"/>
              <a:t>… </a:t>
            </a:r>
            <a:r>
              <a:rPr lang="de-DE" altLang="de-DE" sz="2600" dirty="0" err="1" smtClean="0"/>
              <a:t>the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matrix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including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the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raw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data</a:t>
            </a:r>
            <a:r>
              <a:rPr lang="de-DE" altLang="de-DE" sz="2600" dirty="0" smtClean="0"/>
              <a:t> (in </a:t>
            </a:r>
            <a:r>
              <a:rPr lang="de-DE" altLang="de-DE" sz="2600" dirty="0" err="1" smtClean="0"/>
              <a:t>this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case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the</a:t>
            </a:r>
            <a:r>
              <a:rPr lang="de-DE" altLang="de-DE" sz="2600" dirty="0" smtClean="0"/>
              <a:t> </a:t>
            </a:r>
          </a:p>
          <a:p>
            <a:pPr marL="0" indent="0">
              <a:buNone/>
            </a:pPr>
            <a:r>
              <a:rPr lang="de-DE" altLang="de-DE" sz="2600" dirty="0"/>
              <a:t> </a:t>
            </a:r>
            <a:r>
              <a:rPr lang="de-DE" altLang="de-DE" sz="2600" dirty="0" smtClean="0"/>
              <a:t>      </a:t>
            </a:r>
            <a:r>
              <a:rPr lang="de-DE" altLang="de-DE" sz="2600" dirty="0" err="1" smtClean="0"/>
              <a:t>computer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mostly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transforms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the</a:t>
            </a:r>
            <a:r>
              <a:rPr lang="de-DE" altLang="de-DE" sz="2600" dirty="0" smtClean="0"/>
              <a:t> </a:t>
            </a:r>
            <a:r>
              <a:rPr lang="de-DE" altLang="de-DE" sz="2600" dirty="0" err="1" smtClean="0"/>
              <a:t>data</a:t>
            </a:r>
            <a:r>
              <a:rPr lang="de-DE" altLang="de-DE" sz="2600" dirty="0" smtClean="0"/>
              <a:t> in CM </a:t>
            </a:r>
            <a:r>
              <a:rPr lang="de-DE" altLang="de-DE" sz="2600" dirty="0" err="1" smtClean="0"/>
              <a:t>or</a:t>
            </a:r>
            <a:r>
              <a:rPr lang="de-DE" altLang="de-DE" sz="2600" dirty="0" smtClean="0"/>
              <a:t> KM)</a:t>
            </a:r>
          </a:p>
          <a:p>
            <a:pPr marL="0" indent="0">
              <a:buNone/>
            </a:pPr>
            <a:r>
              <a:rPr lang="de-DE" altLang="de-DE" sz="2600" dirty="0" smtClean="0"/>
              <a:t>  </a:t>
            </a:r>
            <a:endParaRPr lang="de-DE" altLang="de-DE" sz="2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/>
              <a:t>PROCEDURE 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592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procedure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2. </a:t>
            </a:r>
            <a:r>
              <a:rPr lang="de-DE" altLang="de-DE" b="1" dirty="0" smtClean="0"/>
              <a:t>The </a:t>
            </a:r>
            <a:r>
              <a:rPr lang="de-DE" altLang="de-DE" b="1" dirty="0" err="1" smtClean="0"/>
              <a:t>requirements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regarding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data</a:t>
            </a:r>
            <a:endParaRPr lang="de-DE" altLang="de-DE" b="1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3.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characteristic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properties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4</a:t>
            </a:r>
            <a:r>
              <a:rPr lang="de-DE" altLang="de-DE" dirty="0"/>
              <a:t>. </a:t>
            </a:r>
            <a:r>
              <a:rPr lang="de-DE" altLang="de-DE" dirty="0" smtClean="0"/>
              <a:t>The </a:t>
            </a:r>
            <a:r>
              <a:rPr lang="de-DE" altLang="de-DE" dirty="0" err="1" smtClean="0"/>
              <a:t>typical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5. </a:t>
            </a:r>
            <a:r>
              <a:rPr lang="de-DE" altLang="de-DE" dirty="0" err="1" smtClean="0"/>
              <a:t>Covariances</a:t>
            </a:r>
            <a:r>
              <a:rPr lang="de-DE" altLang="de-DE" dirty="0" smtClean="0"/>
              <a:t> </a:t>
            </a:r>
            <a:r>
              <a:rPr lang="de-DE" altLang="de-DE" dirty="0" err="1"/>
              <a:t>a</a:t>
            </a:r>
            <a:r>
              <a:rPr lang="de-DE" altLang="de-DE" dirty="0" err="1" smtClean="0"/>
              <a:t>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correlations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input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2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2561</Words>
  <Application>Microsoft Office PowerPoint</Application>
  <PresentationFormat>Benutzerdefiniert</PresentationFormat>
  <Paragraphs>375</Paragraphs>
  <Slides>44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跋涉</vt:lpstr>
      <vt:lpstr>The data and their properties:  covariances and correlations</vt:lpstr>
      <vt:lpstr>PowerPoint-Präsentation</vt:lpstr>
      <vt:lpstr>PowerPoint-Präsentation</vt:lpstr>
      <vt:lpstr>The PROCEDURE</vt:lpstr>
      <vt:lpstr>The PROCEDURE </vt:lpstr>
      <vt:lpstr>The PROCEDURE </vt:lpstr>
      <vt:lpstr>The PROCEDURE </vt:lpstr>
      <vt:lpstr>The PROCEDURE </vt:lpstr>
      <vt:lpstr>PowerPoint-Präsentation</vt:lpstr>
      <vt:lpstr>The requirements regarding data</vt:lpstr>
      <vt:lpstr>The requirements regarding data</vt:lpstr>
      <vt:lpstr>The requirements regarding data: SUPPLEMENT </vt:lpstr>
      <vt:lpstr>The requirements regarding data</vt:lpstr>
      <vt:lpstr>The requirements regarding data</vt:lpstr>
      <vt:lpstr>The requirements regarding data</vt:lpstr>
      <vt:lpstr>The requirements regarding data</vt:lpstr>
      <vt:lpstr>The requirements regarding data</vt:lpstr>
      <vt:lpstr>The requirements regarding data</vt:lpstr>
      <vt:lpstr>PowerPoint-Präsentation</vt:lpstr>
      <vt:lpstr>The characteristic properties of data: scale </vt:lpstr>
      <vt:lpstr>PowerPoint-Präsentation</vt:lpstr>
      <vt:lpstr>The characteristic properties of data: scale  -  Examples</vt:lpstr>
      <vt:lpstr>The characteristic properties of data: scale </vt:lpstr>
      <vt:lpstr>The characteristic properties of data: distribution </vt:lpstr>
      <vt:lpstr>PowerPoint-Präsentation</vt:lpstr>
      <vt:lpstr>The typical data problems</vt:lpstr>
      <vt:lpstr>The typical data problems</vt:lpstr>
      <vt:lpstr>The typical data problems</vt:lpstr>
      <vt:lpstr>PowerPoint-Präsentation</vt:lpstr>
      <vt:lpstr>Covariances and correlations as input</vt:lpstr>
      <vt:lpstr>Covariances and correlations as input: the scale</vt:lpstr>
      <vt:lpstr>PowerPoint-Präsentation</vt:lpstr>
      <vt:lpstr>Covariances and correlations as input: the scale</vt:lpstr>
      <vt:lpstr>Covariances and correlations as input: the scale</vt:lpstr>
      <vt:lpstr>Covariances and correlations as input: the scale</vt:lpstr>
      <vt:lpstr>Covariances and correlations as input: the scale</vt:lpstr>
      <vt:lpstr>Covariances and correlations as input: the scale</vt:lpstr>
      <vt:lpstr>Covariances and correlations as input: the scale</vt:lpstr>
      <vt:lpstr>Covariances and correlations as input: the scale</vt:lpstr>
      <vt:lpstr>Covariances and correlations as input: the scale</vt:lpstr>
      <vt:lpstr>Covariances and correlations as input: the DISTRIBUTION</vt:lpstr>
      <vt:lpstr>PowerPoint-Präsentation</vt:lpstr>
      <vt:lpstr>Questions regarding course unit 3</vt:lpstr>
      <vt:lpstr>Literature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Formale Grundlagen:  Notation, Vektoren, Matrizen und Modellgrundstruktur</dc:title>
  <dc:creator>Nutzer</dc:creator>
  <cp:lastModifiedBy>Wundt</cp:lastModifiedBy>
  <cp:revision>160</cp:revision>
  <dcterms:created xsi:type="dcterms:W3CDTF">2002-01-01T13:58:59Z</dcterms:created>
  <dcterms:modified xsi:type="dcterms:W3CDTF">2021-09-27T08:32:36Z</dcterms:modified>
</cp:coreProperties>
</file>