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47" r:id="rId3"/>
    <p:sldId id="400" r:id="rId4"/>
    <p:sldId id="445" r:id="rId5"/>
    <p:sldId id="446" r:id="rId6"/>
    <p:sldId id="401" r:id="rId7"/>
    <p:sldId id="407" r:id="rId8"/>
    <p:sldId id="427" r:id="rId9"/>
    <p:sldId id="404" r:id="rId10"/>
    <p:sldId id="405" r:id="rId11"/>
    <p:sldId id="444" r:id="rId12"/>
    <p:sldId id="428" r:id="rId13"/>
    <p:sldId id="448" r:id="rId14"/>
    <p:sldId id="449" r:id="rId15"/>
    <p:sldId id="450" r:id="rId16"/>
    <p:sldId id="451" r:id="rId17"/>
    <p:sldId id="411" r:id="rId18"/>
    <p:sldId id="412" r:id="rId19"/>
    <p:sldId id="413" r:id="rId20"/>
    <p:sldId id="425" r:id="rId21"/>
    <p:sldId id="415" r:id="rId22"/>
    <p:sldId id="416" r:id="rId23"/>
    <p:sldId id="452" r:id="rId24"/>
    <p:sldId id="417" r:id="rId25"/>
    <p:sldId id="418" r:id="rId26"/>
    <p:sldId id="453" r:id="rId27"/>
    <p:sldId id="454" r:id="rId28"/>
    <p:sldId id="455" r:id="rId29"/>
    <p:sldId id="420" r:id="rId30"/>
    <p:sldId id="421" r:id="rId31"/>
    <p:sldId id="422" r:id="rId32"/>
    <p:sldId id="456" r:id="rId33"/>
    <p:sldId id="458" r:id="rId34"/>
    <p:sldId id="459" r:id="rId35"/>
    <p:sldId id="423" r:id="rId36"/>
    <p:sldId id="424" r:id="rId37"/>
    <p:sldId id="460" r:id="rId38"/>
    <p:sldId id="461" r:id="rId39"/>
    <p:sldId id="337" r:id="rId40"/>
    <p:sldId id="468" r:id="rId41"/>
    <p:sldId id="339" r:id="rId42"/>
    <p:sldId id="397" r:id="rId43"/>
    <p:sldId id="462" r:id="rId44"/>
    <p:sldId id="463" r:id="rId45"/>
    <p:sldId id="464" r:id="rId46"/>
    <p:sldId id="465" r:id="rId47"/>
    <p:sldId id="388" r:id="rId48"/>
    <p:sldId id="438" r:id="rId49"/>
    <p:sldId id="469" r:id="rId50"/>
    <p:sldId id="439" r:id="rId51"/>
    <p:sldId id="466" r:id="rId52"/>
    <p:sldId id="440" r:id="rId53"/>
    <p:sldId id="441" r:id="rId54"/>
    <p:sldId id="442" r:id="rId55"/>
    <p:sldId id="434" r:id="rId56"/>
    <p:sldId id="346" r:id="rId57"/>
    <p:sldId id="382" r:id="rId58"/>
    <p:sldId id="393" r:id="rId59"/>
    <p:sldId id="431" r:id="rId60"/>
    <p:sldId id="435" r:id="rId61"/>
    <p:sldId id="467" r:id="rId62"/>
    <p:sldId id="360" r:id="rId63"/>
    <p:sldId id="361" r:id="rId64"/>
    <p:sldId id="364" r:id="rId65"/>
    <p:sldId id="365" r:id="rId66"/>
    <p:sldId id="433" r:id="rId67"/>
    <p:sldId id="383" r:id="rId68"/>
    <p:sldId id="395" r:id="rId69"/>
    <p:sldId id="379" r:id="rId70"/>
    <p:sldId id="443" r:id="rId71"/>
    <p:sldId id="394" r:id="rId72"/>
    <p:sldId id="300" r:id="rId73"/>
  </p:sldIdLst>
  <p:sldSz cx="12192000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0033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9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46112F-8E66-4A0C-956C-E95C41AE209B}" type="datetimeFigureOut">
              <a:rPr lang="de-DE" smtClean="0"/>
              <a:pPr/>
              <a:t>29.09.2021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254B09-1E38-49F2-A354-80ACE74E5D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37967" y="1785554"/>
            <a:ext cx="10363200" cy="1829761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model of measurement</a:t>
            </a:r>
            <a:br>
              <a:rPr lang="de-DE" altLang="de-DE" dirty="0" smtClean="0"/>
            </a:br>
            <a:r>
              <a:rPr lang="zh-CN" altLang="en-US" dirty="0" smtClean="0"/>
              <a:t>测量模型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8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1" y="2071688"/>
            <a:ext cx="1022826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idea of the „model of measurement “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grown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out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sources.</a:t>
            </a:r>
          </a:p>
          <a:p>
            <a:endParaRPr lang="de-DE" altLang="de-D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theory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IRT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项目反应理论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introduced the idea that an observation / a response could be described by </a:t>
            </a:r>
            <a:r>
              <a:rPr lang="de-DE" altLang="de-DE" sz="24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several</a:t>
            </a:r>
            <a:r>
              <a:rPr lang="de-DE" altLang="de-DE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differing</a:t>
            </a:r>
            <a:r>
              <a:rPr lang="de-DE" altLang="de-DE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sets</a:t>
            </a:r>
            <a:r>
              <a:rPr lang="de-DE" altLang="de-DE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A </a:t>
            </a:r>
            <a:r>
              <a:rPr lang="de-DE" altLang="de-DE" dirty="0" err="1" smtClean="0"/>
              <a:t>small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history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40451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1" y="2071688"/>
            <a:ext cx="1043781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idea of the „model of measurement “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grown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out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sources.</a:t>
            </a:r>
          </a:p>
          <a:p>
            <a:endParaRPr lang="de-DE" altLang="de-D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theory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IRT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项目反应理论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introduced the idea that an observation / a response could be described by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several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... </a:t>
            </a:r>
          </a:p>
          <a:p>
            <a:pPr>
              <a:spcBef>
                <a:spcPts val="2400"/>
              </a:spcBef>
            </a:pP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Furthermore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... </a:t>
            </a:r>
          </a:p>
          <a:p>
            <a:pPr>
              <a:buNone/>
            </a:pP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... the term 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introduced for the first time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... This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term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de-DE" altLang="de-DE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sense </a:t>
            </a:r>
            <a:r>
              <a:rPr lang="de-DE" altLang="de-DE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instead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reality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A </a:t>
            </a:r>
            <a:r>
              <a:rPr lang="de-DE" altLang="de-DE" dirty="0" err="1" smtClean="0"/>
              <a:t>small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history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2144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1" y="2071688"/>
            <a:ext cx="1056215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idea of the „model of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grown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de-DE" altLang="de-D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 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theorie (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IRT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项目反应理论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introduced the idea ... </a:t>
            </a:r>
          </a:p>
          <a:p>
            <a:pPr>
              <a:spcBef>
                <a:spcPts val="2400"/>
              </a:spcBef>
              <a:buNone/>
            </a:pP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In the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meantime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IRT was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especially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sucessful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many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IRT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showing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These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types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0" indent="0">
              <a:spcBef>
                <a:spcPts val="1200"/>
              </a:spcBef>
              <a:buNone/>
            </a:pPr>
            <a:endParaRPr lang="de-DE" altLang="de-D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A </a:t>
            </a:r>
            <a:r>
              <a:rPr lang="de-DE" altLang="de-DE" dirty="0" err="1" smtClean="0"/>
              <a:t>small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history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40451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1" y="2071688"/>
            <a:ext cx="1056215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a </a:t>
            </a:r>
            <a:r>
              <a:rPr lang="de-DE" altLang="de-DE" dirty="0" err="1" smtClean="0"/>
              <a:t>model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measurement</a:t>
            </a:r>
            <a:r>
              <a:rPr lang="de-DE" altLang="de-DE" dirty="0" smtClean="0"/>
              <a:t> in CFA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SEM </a:t>
            </a:r>
            <a:r>
              <a:rPr lang="de-DE" altLang="de-DE" dirty="0" err="1" smtClean="0"/>
              <a:t>today</a:t>
            </a:r>
            <a:r>
              <a:rPr lang="de-DE" altLang="de-DE" dirty="0" smtClean="0"/>
              <a:t>? </a:t>
            </a:r>
          </a:p>
          <a:p>
            <a:endParaRPr lang="de-DE" altLang="de-DE" sz="2400" dirty="0" smtClean="0"/>
          </a:p>
          <a:p>
            <a:r>
              <a:rPr lang="de-DE" altLang="de-DE" sz="2400" dirty="0" err="1" smtClean="0"/>
              <a:t>It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is</a:t>
            </a:r>
            <a:r>
              <a:rPr lang="de-DE" altLang="de-DE" sz="2400" dirty="0" smtClean="0"/>
              <a:t> a </a:t>
            </a:r>
            <a:r>
              <a:rPr lang="de-DE" altLang="de-DE" sz="2400" dirty="0" err="1" smtClean="0"/>
              <a:t>hypothesis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regarding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structure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data</a:t>
            </a:r>
            <a:endParaRPr lang="de-DE" altLang="de-DE" sz="2400" dirty="0" smtClean="0"/>
          </a:p>
          <a:p>
            <a:endParaRPr lang="de-DE" altLang="de-DE" sz="2400" dirty="0"/>
          </a:p>
          <a:p>
            <a:pPr>
              <a:spcBef>
                <a:spcPts val="0"/>
              </a:spcBef>
            </a:pPr>
            <a:r>
              <a:rPr lang="de-DE" altLang="de-DE" sz="2400" dirty="0" err="1" smtClean="0"/>
              <a:t>It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describes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manifest variables </a:t>
            </a:r>
            <a:r>
              <a:rPr lang="de-DE" altLang="de-DE" sz="2400" dirty="0" err="1" smtClean="0"/>
              <a:t>as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composites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latent variables </a:t>
            </a:r>
            <a:r>
              <a:rPr lang="de-DE" altLang="de-DE" sz="2400" dirty="0" err="1" smtClean="0"/>
              <a:t>and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error</a:t>
            </a:r>
            <a:r>
              <a:rPr lang="de-DE" altLang="de-DE" sz="2400" dirty="0" smtClean="0"/>
              <a:t> variables</a:t>
            </a:r>
          </a:p>
          <a:p>
            <a:pPr>
              <a:spcBef>
                <a:spcPts val="0"/>
              </a:spcBef>
            </a:pPr>
            <a:endParaRPr lang="de-DE" altLang="de-DE" sz="2400" dirty="0"/>
          </a:p>
          <a:p>
            <a:pPr>
              <a:spcBef>
                <a:spcPts val="0"/>
              </a:spcBef>
            </a:pPr>
            <a:r>
              <a:rPr lang="de-DE" altLang="de-DE" sz="2400" dirty="0" err="1" smtClean="0"/>
              <a:t>Its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appropriateness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can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be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checked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by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goodness</a:t>
            </a:r>
            <a:r>
              <a:rPr lang="de-DE" altLang="de-DE" sz="2400" dirty="0" smtClean="0"/>
              <a:t>-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-fit </a:t>
            </a:r>
            <a:r>
              <a:rPr lang="de-DE" altLang="de-DE" sz="2400" dirty="0" err="1" smtClean="0"/>
              <a:t>testing</a:t>
            </a:r>
            <a:endParaRPr lang="de-DE" altLang="de-DE" sz="2400" dirty="0" smtClean="0"/>
          </a:p>
          <a:p>
            <a:pPr marL="0" indent="0">
              <a:buNone/>
            </a:pPr>
            <a:r>
              <a:rPr lang="de-DE" altLang="de-DE" sz="2400" dirty="0" smtClean="0"/>
              <a:t> </a:t>
            </a:r>
          </a:p>
          <a:p>
            <a:pPr marL="0" indent="0">
              <a:spcBef>
                <a:spcPts val="1200"/>
              </a:spcBef>
              <a:buNone/>
            </a:pPr>
            <a:endParaRPr lang="de-DE" altLang="de-D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A </a:t>
            </a:r>
            <a:r>
              <a:rPr lang="de-DE" altLang="de-DE" dirty="0" err="1" smtClean="0"/>
              <a:t>small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history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6028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1013301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A model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measurement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always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includes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vectors </a:t>
            </a:r>
            <a:r>
              <a:rPr lang="zh-CN" altLang="en-US" b="1" dirty="0" smtClean="0"/>
              <a:t>向量</a:t>
            </a:r>
            <a:r>
              <a:rPr lang="de-DE" altLang="de-DE" dirty="0" smtClean="0"/>
              <a:t>, but </a:t>
            </a:r>
            <a:r>
              <a:rPr lang="de-DE" altLang="de-DE" b="1" dirty="0" smtClean="0"/>
              <a:t>not </a:t>
            </a:r>
            <a:r>
              <a:rPr lang="de-DE" altLang="de-DE" b="1" dirty="0" err="1" smtClean="0"/>
              <a:t>single</a:t>
            </a:r>
            <a:r>
              <a:rPr lang="de-DE" altLang="de-DE" b="1" dirty="0" smtClean="0"/>
              <a:t> variables </a:t>
            </a:r>
            <a:r>
              <a:rPr lang="zh-CN" altLang="en-US" b="1" dirty="0" smtClean="0"/>
              <a:t>单个方程</a:t>
            </a:r>
            <a:r>
              <a:rPr lang="de-DE" altLang="de-DE" dirty="0" smtClean="0"/>
              <a:t>.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r>
              <a:rPr lang="de-DE" sz="2400" dirty="0" smtClean="0"/>
              <a:t>&gt; </a:t>
            </a:r>
            <a:r>
              <a:rPr lang="de-DE" sz="2400" dirty="0" err="1" smtClean="0"/>
              <a:t>equation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vectors</a:t>
            </a:r>
            <a:r>
              <a:rPr lang="de-DE" sz="2400" dirty="0" smtClean="0"/>
              <a:t>:</a:t>
            </a:r>
            <a:endParaRPr lang="de-DE" sz="2400" dirty="0"/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de-DE" altLang="de-DE" dirty="0" smtClean="0"/>
              <a:t> </a:t>
            </a:r>
            <a:r>
              <a:rPr lang="de-DE" altLang="de-DE" sz="2400" dirty="0" smtClean="0"/>
              <a:t>&gt; </a:t>
            </a:r>
            <a:r>
              <a:rPr lang="de-DE" altLang="de-DE" sz="2400" dirty="0" err="1" smtClean="0"/>
              <a:t>equation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variables:</a:t>
            </a:r>
            <a:r>
              <a:rPr lang="de-DE" altLang="de-DE" dirty="0" smtClean="0"/>
              <a:t>   </a:t>
            </a:r>
            <a:endParaRPr lang="de-DE" dirty="0"/>
          </a:p>
          <a:p>
            <a:pPr marL="0" indent="0">
              <a:buNone/>
            </a:pPr>
            <a:r>
              <a:rPr lang="de-DE" altLang="de-DE" dirty="0" smtClean="0"/>
              <a:t>     </a:t>
            </a:r>
            <a:endParaRPr lang="de-DE" altLang="de-DE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A note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74575"/>
              </p:ext>
            </p:extLst>
          </p:nvPr>
        </p:nvGraphicFramePr>
        <p:xfrm>
          <a:off x="4762499" y="4086225"/>
          <a:ext cx="1301671" cy="41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3" name="Formel" r:id="rId3" imgW="571004" imgH="177646" progId="Equation.3">
                  <p:embed/>
                </p:oleObj>
              </mc:Choice>
              <mc:Fallback>
                <p:oleObj name="Formel" r:id="rId3" imgW="57100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499" y="4086225"/>
                        <a:ext cx="1301671" cy="419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78425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41939"/>
              </p:ext>
            </p:extLst>
          </p:nvPr>
        </p:nvGraphicFramePr>
        <p:xfrm>
          <a:off x="6381749" y="3581400"/>
          <a:ext cx="1800225" cy="146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4" name="Formel" r:id="rId5" imgW="1206500" imgH="939800" progId="Equation.3">
                  <p:embed/>
                </p:oleObj>
              </mc:Choice>
              <mc:Fallback>
                <p:oleObj name="Formel" r:id="rId5" imgW="1206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49" y="3581400"/>
                        <a:ext cx="1800225" cy="1467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466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78425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14418"/>
              </p:ext>
            </p:extLst>
          </p:nvPr>
        </p:nvGraphicFramePr>
        <p:xfrm>
          <a:off x="4752975" y="5133975"/>
          <a:ext cx="1876425" cy="584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5" name="Formel" r:id="rId7" imgW="710891" imgH="215806" progId="Equation.3">
                  <p:embed/>
                </p:oleObj>
              </mc:Choice>
              <mc:Fallback>
                <p:oleObj name="Formel" r:id="rId7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133975"/>
                        <a:ext cx="1876425" cy="584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78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78425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 flipV="1">
            <a:off x="1390650" y="5010150"/>
            <a:ext cx="1847850" cy="857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6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875837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model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 smtClean="0"/>
              <a:t>measurement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always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includes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b="1" dirty="0" err="1"/>
              <a:t>vectors</a:t>
            </a:r>
            <a:r>
              <a:rPr lang="de-DE" altLang="de-DE" b="1" dirty="0"/>
              <a:t> </a:t>
            </a:r>
            <a:r>
              <a:rPr lang="zh-CN" altLang="en-US" b="1" dirty="0"/>
              <a:t>向量</a:t>
            </a:r>
            <a:r>
              <a:rPr lang="de-DE" altLang="de-DE" dirty="0"/>
              <a:t>, </a:t>
            </a:r>
            <a:r>
              <a:rPr lang="de-DE" altLang="de-DE" dirty="0" smtClean="0"/>
              <a:t>but </a:t>
            </a:r>
            <a:r>
              <a:rPr lang="de-DE" altLang="de-DE" b="1" dirty="0" smtClean="0"/>
              <a:t>not </a:t>
            </a:r>
            <a:r>
              <a:rPr lang="de-DE" altLang="de-DE" b="1" dirty="0" err="1" smtClean="0"/>
              <a:t>single</a:t>
            </a:r>
            <a:r>
              <a:rPr lang="de-DE" altLang="de-DE" b="1" dirty="0" smtClean="0"/>
              <a:t> variables </a:t>
            </a:r>
            <a:r>
              <a:rPr lang="zh-CN" altLang="en-US" b="1" dirty="0"/>
              <a:t>单个方程</a:t>
            </a:r>
            <a:r>
              <a:rPr lang="de-DE" altLang="de-DE" dirty="0"/>
              <a:t>.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Reason:</a:t>
            </a:r>
          </a:p>
          <a:p>
            <a:pPr marL="0" indent="0">
              <a:buNone/>
            </a:pPr>
            <a:r>
              <a:rPr lang="de-DE" altLang="de-DE" dirty="0" smtClean="0">
                <a:solidFill>
                  <a:srgbClr val="FF0000"/>
                </a:solidFill>
              </a:rPr>
              <a:t>There must be the possibility to disprove the model of measurement</a:t>
            </a:r>
          </a:p>
          <a:p>
            <a:endParaRPr lang="de-DE" altLang="de-DE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A note</a:t>
            </a:r>
          </a:p>
        </p:txBody>
      </p:sp>
    </p:spTree>
    <p:extLst>
      <p:ext uri="{BB962C8B-B14F-4D97-AF65-F5344CB8AC3E}">
        <p14:creationId xmlns:p14="http://schemas.microsoft.com/office/powerpoint/2010/main" val="26222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875837" cy="300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model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 smtClean="0"/>
              <a:t>measurement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always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includes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b="1" dirty="0" err="1"/>
              <a:t>vectors</a:t>
            </a:r>
            <a:r>
              <a:rPr lang="de-DE" altLang="de-DE" b="1" dirty="0"/>
              <a:t> </a:t>
            </a:r>
            <a:r>
              <a:rPr lang="zh-CN" altLang="en-US" b="1" dirty="0"/>
              <a:t>向量</a:t>
            </a:r>
            <a:r>
              <a:rPr lang="de-DE" altLang="de-DE" dirty="0"/>
              <a:t>, </a:t>
            </a:r>
            <a:r>
              <a:rPr lang="de-DE" altLang="de-DE" dirty="0" smtClean="0"/>
              <a:t>but </a:t>
            </a:r>
            <a:r>
              <a:rPr lang="de-DE" altLang="de-DE" b="1" dirty="0" smtClean="0"/>
              <a:t>not </a:t>
            </a:r>
            <a:r>
              <a:rPr lang="de-DE" altLang="de-DE" b="1" dirty="0" err="1" smtClean="0"/>
              <a:t>single</a:t>
            </a:r>
            <a:r>
              <a:rPr lang="de-DE" altLang="de-DE" b="1" dirty="0" smtClean="0"/>
              <a:t> variables </a:t>
            </a:r>
            <a:r>
              <a:rPr lang="zh-CN" altLang="en-US" b="1" dirty="0"/>
              <a:t>单个方程</a:t>
            </a:r>
            <a:r>
              <a:rPr lang="de-DE" altLang="de-DE" dirty="0"/>
              <a:t>.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sz="2400" b="1" dirty="0" smtClean="0"/>
              <a:t>i.e. </a:t>
            </a:r>
            <a:r>
              <a:rPr lang="de-DE" altLang="de-DE" sz="2400" b="1" dirty="0" err="1" smtClean="0"/>
              <a:t>investigating</a:t>
            </a:r>
            <a:r>
              <a:rPr lang="de-DE" altLang="de-DE" sz="2400" b="1" dirty="0" smtClean="0"/>
              <a:t> a </a:t>
            </a:r>
            <a:r>
              <a:rPr lang="de-DE" altLang="de-DE" sz="2400" b="1" dirty="0" err="1" smtClean="0"/>
              <a:t>model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of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measurement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can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yield</a:t>
            </a:r>
            <a:r>
              <a:rPr lang="de-DE" altLang="de-DE" sz="2400" b="1" dirty="0" smtClean="0"/>
              <a:t> a </a:t>
            </a:r>
            <a:r>
              <a:rPr lang="de-DE" altLang="de-DE" sz="2400" b="1" i="1" dirty="0" err="1" smtClean="0"/>
              <a:t>good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or</a:t>
            </a:r>
            <a:r>
              <a:rPr lang="de-DE" altLang="de-DE" sz="2400" b="1" dirty="0" smtClean="0"/>
              <a:t> </a:t>
            </a:r>
            <a:r>
              <a:rPr lang="de-DE" altLang="de-DE" sz="2400" b="1" i="1" dirty="0" err="1" smtClean="0"/>
              <a:t>bad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account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of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the</a:t>
            </a:r>
            <a:r>
              <a:rPr lang="de-DE" altLang="de-DE" sz="2400" b="1" dirty="0" smtClean="0"/>
              <a:t> </a:t>
            </a:r>
            <a:r>
              <a:rPr lang="de-DE" altLang="de-DE" sz="2400" b="1" dirty="0" err="1" smtClean="0"/>
              <a:t>data</a:t>
            </a:r>
            <a:r>
              <a:rPr lang="de-DE" altLang="de-DE" sz="2400" b="1" dirty="0" smtClean="0"/>
              <a:t>. 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A note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68312" y="4962525"/>
            <a:ext cx="9399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2400" dirty="0">
                <a:solidFill>
                  <a:srgbClr val="FF0000"/>
                </a:solidFill>
              </a:rPr>
              <a:t>A </a:t>
            </a:r>
            <a:r>
              <a:rPr lang="de-DE" altLang="de-DE" sz="2400" dirty="0" err="1">
                <a:solidFill>
                  <a:srgbClr val="FF0000"/>
                </a:solidFill>
              </a:rPr>
              <a:t>bad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account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means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that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the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model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has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to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be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rejected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and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replaced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by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another</a:t>
            </a:r>
            <a:r>
              <a:rPr lang="de-DE" altLang="de-DE" sz="2400" dirty="0">
                <a:solidFill>
                  <a:srgbClr val="FF0000"/>
                </a:solidFill>
              </a:rPr>
              <a:t> </a:t>
            </a:r>
            <a:r>
              <a:rPr lang="de-DE" altLang="de-DE" sz="2400" dirty="0" err="1">
                <a:solidFill>
                  <a:srgbClr val="FF0000"/>
                </a:solidFill>
              </a:rPr>
              <a:t>one</a:t>
            </a:r>
            <a:r>
              <a:rPr lang="de-DE" altLang="de-DE" sz="2400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small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2. The </a:t>
            </a:r>
            <a:r>
              <a:rPr lang="de-DE" altLang="de-DE" dirty="0" err="1" smtClean="0"/>
              <a:t>types</a:t>
            </a: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    </a:t>
            </a:r>
            <a:r>
              <a:rPr lang="de-DE" altLang="de-DE" dirty="0"/>
              <a:t>-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    </a:t>
            </a:r>
            <a:r>
              <a:rPr lang="de-DE" altLang="de-DE" dirty="0"/>
              <a:t>- </a:t>
            </a:r>
            <a:r>
              <a:rPr lang="de-DE" altLang="de-DE" dirty="0" err="1"/>
              <a:t>One-factor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two-factor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    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- Mixed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models</a:t>
            </a:r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3. Models with link functions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types</a:t>
            </a:r>
            <a:endParaRPr lang="de-DE" alt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56602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2400" dirty="0" err="1" smtClean="0"/>
              <a:t>There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is</a:t>
            </a:r>
            <a:r>
              <a:rPr lang="de-DE" altLang="de-DE" sz="2400" dirty="0" smtClean="0"/>
              <a:t> </a:t>
            </a:r>
            <a:r>
              <a:rPr lang="de-DE" altLang="de-DE" sz="2400" b="1" i="1" dirty="0" smtClean="0"/>
              <a:t>not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one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model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measurement</a:t>
            </a:r>
            <a:r>
              <a:rPr lang="de-DE" altLang="de-DE" sz="2400" dirty="0" smtClean="0"/>
              <a:t>. A </a:t>
            </a:r>
            <a:r>
              <a:rPr lang="de-DE" altLang="de-DE" sz="2400" dirty="0" err="1" smtClean="0"/>
              <a:t>number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specific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models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measurement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were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proposed</a:t>
            </a:r>
            <a:r>
              <a:rPr lang="de-DE" altLang="de-DE" sz="2400" dirty="0" smtClean="0"/>
              <a:t> (vgl. Graham, 2006). </a:t>
            </a:r>
            <a:r>
              <a:rPr lang="de-DE" altLang="de-DE" sz="2400" dirty="0" err="1" smtClean="0"/>
              <a:t>They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differ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according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to</a:t>
            </a:r>
            <a:r>
              <a:rPr lang="de-DE" altLang="de-DE" sz="2400" dirty="0" smtClean="0"/>
              <a:t> …</a:t>
            </a:r>
          </a:p>
          <a:p>
            <a:r>
              <a:rPr lang="de-DE" altLang="de-DE" sz="2400" dirty="0" smtClean="0"/>
              <a:t>…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</a:t>
            </a:r>
            <a:r>
              <a:rPr lang="de-DE" altLang="de-DE" sz="2400" i="1" dirty="0" err="1" smtClean="0"/>
              <a:t>number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components</a:t>
            </a:r>
            <a:endParaRPr lang="de-DE" altLang="de-DE" sz="2400" dirty="0" smtClean="0"/>
          </a:p>
          <a:p>
            <a:pPr marL="0" indent="0">
              <a:buNone/>
            </a:pPr>
            <a:r>
              <a:rPr lang="de-DE" altLang="de-DE" sz="2000" dirty="0" smtClean="0"/>
              <a:t>   (</a:t>
            </a:r>
            <a:r>
              <a:rPr lang="de-DE" altLang="de-DE" sz="2000" dirty="0" err="1" smtClean="0"/>
              <a:t>the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standard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is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one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true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and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one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error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component</a:t>
            </a:r>
            <a:r>
              <a:rPr lang="de-DE" altLang="de-DE" sz="2000" dirty="0" smtClean="0"/>
              <a:t>; but </a:t>
            </a:r>
            <a:r>
              <a:rPr lang="de-DE" altLang="de-DE" sz="2000" dirty="0" err="1" smtClean="0"/>
              <a:t>there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may</a:t>
            </a:r>
            <a:endParaRPr lang="de-DE" altLang="de-DE" sz="2000" dirty="0" smtClean="0"/>
          </a:p>
          <a:p>
            <a:pPr marL="0" indent="0"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  <a:r>
              <a:rPr lang="de-DE" altLang="de-DE" sz="2000" dirty="0" err="1" smtClean="0"/>
              <a:t>several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true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components</a:t>
            </a:r>
            <a:r>
              <a:rPr lang="de-DE" altLang="de-DE" sz="2000" dirty="0" smtClean="0"/>
              <a:t>)</a:t>
            </a:r>
          </a:p>
          <a:p>
            <a:pPr marL="0" indent="0">
              <a:buNone/>
            </a:pPr>
            <a:r>
              <a:rPr lang="de-DE" altLang="de-DE" sz="2000" dirty="0" smtClean="0"/>
              <a:t>   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384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10579988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There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b="1" i="1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measurement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. A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specific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measurement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were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50000"/>
                  </a:schemeClr>
                </a:solidFill>
              </a:rPr>
              <a:t>proposed</a:t>
            </a: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(vgl. Graham, 2006). </a:t>
            </a:r>
            <a:r>
              <a:rPr lang="de-DE" altLang="de-DE" sz="2400" dirty="0" err="1"/>
              <a:t>They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differ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according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…</a:t>
            </a:r>
          </a:p>
          <a:p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… the </a:t>
            </a:r>
            <a:r>
              <a:rPr lang="de-DE" altLang="de-DE" sz="2400" i="1" dirty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de-DE" altLang="de-DE" sz="2400" dirty="0" smtClean="0">
                <a:solidFill>
                  <a:schemeClr val="bg1">
                    <a:lumMod val="65000"/>
                  </a:schemeClr>
                </a:solidFill>
              </a:rPr>
              <a:t>components,</a:t>
            </a:r>
            <a:endParaRPr lang="de-DE" altLang="de-DE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altLang="de-DE" sz="2400" dirty="0" smtClean="0"/>
              <a:t>… the </a:t>
            </a:r>
            <a:r>
              <a:rPr lang="de-DE" altLang="de-DE" sz="2400" i="1" dirty="0" smtClean="0"/>
              <a:t>relationships</a:t>
            </a:r>
            <a:r>
              <a:rPr lang="de-DE" altLang="de-DE" sz="2400" dirty="0" smtClean="0"/>
              <a:t> among the components,</a:t>
            </a:r>
          </a:p>
          <a:p>
            <a:r>
              <a:rPr lang="de-DE" altLang="de-DE" sz="2400" dirty="0" smtClean="0"/>
              <a:t>… the consideration of </a:t>
            </a:r>
            <a:r>
              <a:rPr lang="de-DE" altLang="de-DE" sz="2400" i="1" dirty="0" smtClean="0"/>
              <a:t>intercepts.</a:t>
            </a:r>
          </a:p>
          <a:p>
            <a:r>
              <a:rPr lang="de-DE" altLang="de-DE" sz="2400" dirty="0" smtClean="0"/>
              <a:t>…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parameters are either</a:t>
            </a:r>
            <a:r>
              <a:rPr lang="de-DE" altLang="de-DE" sz="2400" i="1" dirty="0" smtClean="0"/>
              <a:t>estimated</a:t>
            </a:r>
            <a:r>
              <a:rPr lang="de-DE" altLang="de-DE" sz="2400" dirty="0" smtClean="0"/>
              <a:t> or </a:t>
            </a:r>
            <a:r>
              <a:rPr lang="de-DE" altLang="de-DE" sz="2400" i="1" dirty="0" smtClean="0"/>
              <a:t>fixed.</a:t>
            </a:r>
          </a:p>
          <a:p>
            <a:endParaRPr lang="de-DE" altLang="de-DE" sz="2400" i="1" dirty="0" smtClean="0"/>
          </a:p>
          <a:p>
            <a:pPr marL="0" indent="0">
              <a:buNone/>
            </a:pPr>
            <a:r>
              <a:rPr lang="de-DE" altLang="de-DE" sz="2000" dirty="0" smtClean="0"/>
              <a:t>   </a:t>
            </a:r>
            <a:endParaRPr lang="de-DE" altLang="de-DE" dirty="0" smtClean="0"/>
          </a:p>
          <a:p>
            <a:endParaRPr lang="de-DE" altLang="de-DE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types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41889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/>
              <a:t>1</a:t>
            </a:r>
            <a:r>
              <a:rPr lang="de-DE" altLang="de-DE" b="1" dirty="0"/>
              <a:t>. </a:t>
            </a:r>
            <a:r>
              <a:rPr lang="de-DE" altLang="de-DE" b="1" dirty="0" err="1" smtClean="0"/>
              <a:t>Some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basics</a:t>
            </a:r>
            <a:endParaRPr lang="de-DE" altLang="de-DE" b="1" dirty="0" smtClean="0"/>
          </a:p>
          <a:p>
            <a:pPr>
              <a:lnSpc>
                <a:spcPct val="80000"/>
              </a:lnSpc>
              <a:buNone/>
            </a:pPr>
            <a:endParaRPr lang="de-DE" altLang="de-DE" b="1" dirty="0"/>
          </a:p>
          <a:p>
            <a:pPr>
              <a:lnSpc>
                <a:spcPct val="80000"/>
              </a:lnSpc>
              <a:buNone/>
            </a:pPr>
            <a:r>
              <a:rPr lang="de-DE" altLang="de-DE" b="1" dirty="0" smtClean="0">
                <a:solidFill>
                  <a:schemeClr val="bg1">
                    <a:lumMod val="65000"/>
                  </a:schemeClr>
                </a:solidFill>
              </a:rPr>
              <a:t>2. A </a:t>
            </a:r>
            <a:r>
              <a:rPr lang="de-DE" altLang="de-DE" b="1" dirty="0" err="1" smtClean="0">
                <a:solidFill>
                  <a:schemeClr val="bg1">
                    <a:lumMod val="65000"/>
                  </a:schemeClr>
                </a:solidFill>
              </a:rPr>
              <a:t>small</a:t>
            </a:r>
            <a:r>
              <a:rPr lang="de-DE" altLang="de-DE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bg1">
                    <a:lumMod val="65000"/>
                  </a:schemeClr>
                </a:solidFill>
              </a:rPr>
              <a:t>history</a:t>
            </a:r>
            <a:endParaRPr lang="de-DE" altLang="de-DE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3. The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endParaRPr lang="de-DE" alt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Established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CFA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   -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One-factor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two-factor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alt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- Mixed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endParaRPr lang="de-DE" alt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4. Models with link functions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8910579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3200" b="1" dirty="0" smtClean="0"/>
              <a:t>A list of the types:</a:t>
            </a:r>
          </a:p>
          <a:p>
            <a:pPr marL="0" indent="0">
              <a:buFontTx/>
              <a:buChar char="-"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of parallel measurement</a:t>
            </a:r>
          </a:p>
          <a:p>
            <a:pPr marL="0" indent="0">
              <a:buFontTx/>
              <a:buChar char="-"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of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-equivalent measurement</a:t>
            </a:r>
          </a:p>
          <a:p>
            <a:pPr marL="0" indent="0">
              <a:buFontTx/>
              <a:buChar char="-"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of essentially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-equivalent measurement</a:t>
            </a:r>
          </a:p>
          <a:p>
            <a:pPr marL="0" indent="0">
              <a:buFontTx/>
              <a:buChar char="-"/>
            </a:pPr>
            <a:r>
              <a:rPr lang="de-DE" altLang="de-DE" b="1" dirty="0" smtClean="0"/>
              <a:t>congeneric model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endParaRPr lang="de-DE" altLang="de-DE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The </a:t>
            </a:r>
            <a:r>
              <a:rPr lang="de-DE" altLang="de-DE" dirty="0" err="1" smtClean="0"/>
              <a:t>types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3623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890877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parallel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(=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CTT)</a:t>
            </a:r>
          </a:p>
          <a:p>
            <a:pPr marL="0" indent="0">
              <a:buNone/>
            </a:pPr>
            <a:endParaRPr lang="de-DE" altLang="de-DE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X =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+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</a:p>
          <a:p>
            <a:pPr marL="0" indent="0">
              <a:buNone/>
            </a:pPr>
            <a:endParaRPr lang="de-DE" alt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X: observations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观测值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true components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真值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error components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误差</a:t>
            </a:r>
            <a:endParaRPr lang="de-DE" alt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assumed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exactly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all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de-DE" alt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5071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650246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parallel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(=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CTT)</a:t>
            </a:r>
          </a:p>
          <a:p>
            <a:pPr marL="0" indent="0">
              <a:buNone/>
            </a:pPr>
            <a:endParaRPr lang="de-DE" altLang="de-DE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X =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+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</a:p>
          <a:p>
            <a:pPr marL="0" indent="0">
              <a:buNone/>
            </a:pPr>
            <a:endParaRPr lang="de-DE" alt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X: observations,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true components,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error components</a:t>
            </a:r>
          </a:p>
          <a:p>
            <a:pPr marL="0" indent="0">
              <a:buNone/>
            </a:pPr>
            <a:endParaRPr lang="de-DE" alt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assumed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exactly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all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(i.e.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assumed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but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persons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de-DE" alt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07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890877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parallel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(=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CTT)</a:t>
            </a:r>
          </a:p>
          <a:p>
            <a:pPr marL="0" indent="0">
              <a:buNone/>
            </a:pPr>
            <a:endParaRPr lang="de-DE" altLang="de-DE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X =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+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</a:p>
          <a:p>
            <a:pPr marL="0" indent="0">
              <a:buNone/>
            </a:pPr>
            <a:endParaRPr lang="de-DE" alt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X: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true components,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error components</a:t>
            </a:r>
          </a:p>
          <a:p>
            <a:pPr marL="0" indent="0">
              <a:buNone/>
            </a:pPr>
            <a:endParaRPr lang="de-DE" alt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assumed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exactly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all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de-DE" alt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66705" y="5246431"/>
            <a:ext cx="8746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This </a:t>
            </a:r>
            <a:r>
              <a:rPr lang="de-DE" sz="2400" b="1" dirty="0" err="1" smtClean="0">
                <a:solidFill>
                  <a:srgbClr val="FF0000"/>
                </a:solidFill>
              </a:rPr>
              <a:t>is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the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justification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for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computing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scores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by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the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summation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of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the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responses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coded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as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numbers</a:t>
            </a:r>
            <a:r>
              <a:rPr lang="de-DE" sz="2400" b="1" dirty="0" smtClean="0">
                <a:solidFill>
                  <a:srgbClr val="FF0000"/>
                </a:solidFill>
              </a:rPr>
              <a:t>!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9324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1" y="2071688"/>
            <a:ext cx="1016760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parallel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(=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CTT)</a:t>
            </a:r>
          </a:p>
          <a:p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X =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+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simple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math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 3+4=?)</a:t>
            </a:r>
          </a:p>
          <a:p>
            <a:pPr marL="0" indent="0">
              <a:buNone/>
            </a:pP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- X : 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correctness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de-DE" alt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coded</a:t>
            </a: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de-DE" alt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0)</a:t>
            </a:r>
          </a:p>
          <a:p>
            <a:pPr marL="0" indent="0">
              <a:buNone/>
            </a:pP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- </a:t>
            </a: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: 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score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latent fluid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intelligence</a:t>
            </a:r>
            <a:endParaRPr lang="de-DE" alt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- </a:t>
            </a: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: 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endParaRPr lang="de-DE" alt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85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650246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parallel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(=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CTT)</a:t>
            </a:r>
          </a:p>
          <a:p>
            <a:pPr marL="0" indent="0">
              <a:buNone/>
            </a:pPr>
            <a:endParaRPr lang="de-DE" altLang="de-DE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de-DE" alt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g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g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t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g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cxnSp>
        <p:nvCxnSpPr>
          <p:cNvPr id="49" name="直接箭头连接符 48"/>
          <p:cNvCxnSpPr>
            <a:stCxn id="41" idx="2"/>
            <a:endCxn id="29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34730" y="3196206"/>
            <a:ext cx="536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650246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parallel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(=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CTT)</a:t>
            </a:r>
          </a:p>
          <a:p>
            <a:pPr marL="0" indent="0">
              <a:buNone/>
            </a:pPr>
            <a:endParaRPr lang="de-DE" altLang="de-DE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de-DE" alt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391974"/>
              </p:ext>
            </p:extLst>
          </p:nvPr>
        </p:nvGraphicFramePr>
        <p:xfrm>
          <a:off x="3460750" y="2743200"/>
          <a:ext cx="347345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Formel" r:id="rId3" imgW="1777680" imgH="1396800" progId="Equation.3">
                  <p:embed/>
                </p:oleObj>
              </mc:Choice>
              <mc:Fallback>
                <p:oleObj name="Formel" r:id="rId3" imgW="177768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2743200"/>
                        <a:ext cx="3473450" cy="271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37645"/>
              </p:ext>
            </p:extLst>
          </p:nvPr>
        </p:nvGraphicFramePr>
        <p:xfrm>
          <a:off x="4841875" y="5897563"/>
          <a:ext cx="13335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name="Equation" r:id="rId5" imgW="723600" imgH="203040" progId="Equation.3">
                  <p:embed/>
                </p:oleObj>
              </mc:Choice>
              <mc:Fallback>
                <p:oleObj name="Equation" r:id="rId5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5897563"/>
                        <a:ext cx="133350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638175" y="2914650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… </a:t>
            </a:r>
            <a:r>
              <a:rPr lang="de-DE" dirty="0" err="1" smtClean="0">
                <a:solidFill>
                  <a:srgbClr val="00B050"/>
                </a:solidFill>
              </a:rPr>
              <a:t>as</a:t>
            </a:r>
            <a:r>
              <a:rPr lang="de-DE" dirty="0" smtClean="0">
                <a:solidFill>
                  <a:srgbClr val="00B050"/>
                </a:solidFill>
              </a:rPr>
              <a:t> formal </a:t>
            </a:r>
            <a:r>
              <a:rPr lang="de-DE" dirty="0" err="1" smtClean="0">
                <a:solidFill>
                  <a:srgbClr val="00B050"/>
                </a:solidFill>
              </a:rPr>
              <a:t>model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of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measurement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650246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Practice: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degree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freedom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s-t)</a:t>
            </a:r>
          </a:p>
          <a:p>
            <a:pPr marL="0" indent="0">
              <a:buNone/>
            </a:pPr>
            <a:endParaRPr lang="de-DE" altLang="de-DE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de-DE" alt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g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g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t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g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cxnSp>
        <p:nvCxnSpPr>
          <p:cNvPr id="49" name="直接箭头连接符 48"/>
          <p:cNvCxnSpPr>
            <a:stCxn id="41" idx="2"/>
            <a:endCxn id="29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34730" y="3196206"/>
            <a:ext cx="536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848725" y="3053331"/>
            <a:ext cx="2628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63D"/>
                </a:solidFill>
              </a:rPr>
              <a:t>Which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one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following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numbers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gives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degree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freedom</a:t>
            </a:r>
            <a:r>
              <a:rPr lang="de-DE" dirty="0" smtClean="0">
                <a:solidFill>
                  <a:srgbClr val="00863D"/>
                </a:solidFill>
              </a:rPr>
              <a:t>?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0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1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2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3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4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5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495550" y="275272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Symbol" panose="05050102010706020507" pitchFamily="18" charset="2"/>
              </a:rPr>
              <a:t>q</a:t>
            </a:r>
            <a:endParaRPr lang="en-US" b="1" dirty="0">
              <a:latin typeface="Symbol" panose="05050102010706020507" pitchFamily="18" charset="2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505075" y="3714750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Symbol" panose="05050102010706020507" pitchFamily="18" charset="2"/>
              </a:rPr>
              <a:t>q</a:t>
            </a:r>
            <a:endParaRPr lang="en-US" b="1" dirty="0">
              <a:latin typeface="Symbol" panose="05050102010706020507" pitchFamily="18" charset="2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2514600" y="46767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Symbol" panose="05050102010706020507" pitchFamily="18" charset="2"/>
              </a:rPr>
              <a:t>q</a:t>
            </a:r>
            <a:endParaRPr lang="en-US" b="1" dirty="0">
              <a:latin typeface="Symbol" panose="05050102010706020507" pitchFamily="18" charset="2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726237" y="305512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f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52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650246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Practice: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degree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freedom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s-t)</a:t>
            </a:r>
          </a:p>
          <a:p>
            <a:pPr marL="0" indent="0">
              <a:buNone/>
            </a:pPr>
            <a:endParaRPr lang="de-DE" altLang="de-DE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de-DE" alt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g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g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t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g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cxnSp>
        <p:nvCxnSpPr>
          <p:cNvPr id="49" name="直接箭头连接符 48"/>
          <p:cNvCxnSpPr>
            <a:stCxn id="41" idx="2"/>
            <a:endCxn id="29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34730" y="3196206"/>
            <a:ext cx="536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848725" y="3053331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63D"/>
                </a:solidFill>
              </a:rPr>
              <a:t>Which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one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following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numbers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gives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degree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freedom</a:t>
            </a:r>
            <a:r>
              <a:rPr lang="de-DE" dirty="0" smtClean="0">
                <a:solidFill>
                  <a:srgbClr val="00863D"/>
                </a:solidFill>
              </a:rPr>
              <a:t>?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</a:t>
            </a:r>
            <a:r>
              <a:rPr lang="de-DE" dirty="0" err="1" smtClean="0">
                <a:solidFill>
                  <a:srgbClr val="00863D"/>
                </a:solidFill>
              </a:rPr>
              <a:t>df</a:t>
            </a:r>
            <a:r>
              <a:rPr lang="de-DE" dirty="0" smtClean="0">
                <a:solidFill>
                  <a:srgbClr val="00863D"/>
                </a:solidFill>
              </a:rPr>
              <a:t> = 6 - 2 = 4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495550" y="275272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endParaRPr lang="en-US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505075" y="36861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endParaRPr lang="en-US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505075" y="4648200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endParaRPr lang="en-US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726237" y="305512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f</a:t>
            </a:r>
            <a:endParaRPr lang="en-US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5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6261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X =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+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</a:p>
          <a:p>
            <a:pPr marL="0" indent="0">
              <a:buNone/>
            </a:pPr>
            <a:endParaRPr lang="de-DE" alt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X: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observations,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true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error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assumed that only the 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 components 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all items of a scale are exactly 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quivalent in measurement.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5693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711200" y="533400"/>
            <a:ext cx="1076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de-DE" sz="4000" i="1" dirty="0" err="1" smtClean="0"/>
              <a:t>S</a:t>
            </a:r>
            <a:r>
              <a:rPr lang="de-DE" altLang="de-DE" sz="3200" i="1" dirty="0" err="1" smtClean="0"/>
              <a:t>ome</a:t>
            </a:r>
            <a:r>
              <a:rPr lang="de-DE" altLang="de-DE" sz="3200" i="1" dirty="0" smtClean="0"/>
              <a:t> </a:t>
            </a:r>
            <a:r>
              <a:rPr lang="de-DE" altLang="de-DE" sz="3200" i="1" dirty="0" err="1" smtClean="0"/>
              <a:t>basics</a:t>
            </a:r>
            <a:r>
              <a:rPr lang="de-DE" altLang="de-DE" sz="3200" i="1" dirty="0" smtClean="0"/>
              <a:t>: </a:t>
            </a:r>
            <a:r>
              <a:rPr lang="de-DE" altLang="de-DE" sz="3200" i="1" dirty="0" err="1" smtClean="0"/>
              <a:t>important</a:t>
            </a:r>
            <a:r>
              <a:rPr lang="de-DE" altLang="de-DE" sz="3200" i="1" dirty="0" smtClean="0"/>
              <a:t> </a:t>
            </a:r>
            <a:r>
              <a:rPr lang="de-DE" altLang="de-DE" sz="3200" i="1" dirty="0" err="1" smtClean="0"/>
              <a:t>concepts</a:t>
            </a:r>
            <a:endParaRPr lang="en-US" altLang="de-DE" sz="3200" i="1" dirty="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11200" y="1626066"/>
            <a:ext cx="10668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  <a:defRPr/>
            </a:pPr>
            <a:r>
              <a:rPr lang="de-DE" altLang="de-DE" sz="2800" i="1" dirty="0" smtClean="0">
                <a:cs typeface="Times New Roman" pitchFamily="18" charset="0"/>
              </a:rPr>
              <a:t> </a:t>
            </a:r>
            <a:r>
              <a:rPr lang="de-DE" altLang="de-DE" sz="2800" b="1" i="1" dirty="0" err="1" smtClean="0">
                <a:cs typeface="Times New Roman" pitchFamily="18" charset="0"/>
              </a:rPr>
              <a:t>parameter</a:t>
            </a:r>
            <a:r>
              <a:rPr lang="zh-CN" altLang="en-US" sz="2400" b="1" i="1" dirty="0" smtClean="0">
                <a:cs typeface="Times New Roman" pitchFamily="18" charset="0"/>
              </a:rPr>
              <a:t>参数</a:t>
            </a:r>
            <a:r>
              <a:rPr lang="de-DE" altLang="de-DE" sz="2400" b="1" i="1" dirty="0" smtClean="0"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de-DE" altLang="de-DE" sz="2000" dirty="0" smtClean="0">
                <a:cs typeface="Times New Roman" pitchFamily="18" charset="0"/>
              </a:rPr>
              <a:t>   .....</a:t>
            </a:r>
            <a:r>
              <a:rPr lang="en-US" sz="2000" dirty="0" smtClean="0"/>
              <a:t> is a variable that is part of a model and measures a characteristic of data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000" dirty="0" smtClean="0"/>
              <a:t>         (e.g. a regression weight </a:t>
            </a:r>
            <a:r>
              <a:rPr lang="zh-CN" altLang="en-US" sz="2000" dirty="0" smtClean="0"/>
              <a:t>回归系数</a:t>
            </a:r>
            <a:r>
              <a:rPr lang="en-US" sz="2000" dirty="0" smtClean="0"/>
              <a:t> or path coefficient </a:t>
            </a:r>
            <a:r>
              <a:rPr lang="zh-CN" altLang="en-US" sz="2000" dirty="0" smtClean="0"/>
              <a:t>路径系数</a:t>
            </a:r>
            <a:r>
              <a:rPr lang="en-US" sz="2000" dirty="0" smtClean="0"/>
              <a:t>) 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en-US" altLang="de-DE" sz="2000" dirty="0" smtClean="0">
                <a:cs typeface="Times New Roman" pitchFamily="18" charset="0"/>
              </a:rPr>
              <a:t>   ….. </a:t>
            </a:r>
            <a:r>
              <a:rPr lang="en-US" sz="2000" dirty="0" smtClean="0"/>
              <a:t>is a quantity 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en-US" sz="2000" dirty="0" smtClean="0"/>
              <a:t>   ….. is something that needs estimation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en-US" altLang="de-DE" sz="2000" dirty="0" smtClean="0">
                <a:cs typeface="Times New Roman" pitchFamily="18" charset="0"/>
              </a:rPr>
              <a:t>   ….. is something regarding a population</a:t>
            </a:r>
            <a:r>
              <a:rPr lang="en-US" sz="2000" dirty="0" smtClean="0"/>
              <a:t> </a:t>
            </a:r>
            <a:endParaRPr lang="de-DE" altLang="de-DE" sz="20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6261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X =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+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</a:p>
          <a:p>
            <a:pPr marL="0" indent="0">
              <a:buNone/>
            </a:pPr>
            <a:endParaRPr lang="de-DE" alt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X: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true component,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  <a:r>
              <a:rPr lang="de-DE" alt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error component</a:t>
            </a:r>
          </a:p>
          <a:p>
            <a:pPr marL="0" indent="0">
              <a:buNone/>
            </a:pPr>
            <a:endParaRPr lang="de-DE" alt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(i.e.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correspond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respect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assessed</a:t>
            </a:r>
            <a:r>
              <a:rPr lang="de-DE" alt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</a:t>
            </a:r>
            <a:r>
              <a:rPr lang="de-DE" alt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not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The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</a:t>
            </a:r>
            <a:r>
              <a:rPr lang="de-DE" alt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065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6261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t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3" idx="2"/>
            <a:endCxn id="11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34730" y="3196206"/>
            <a:ext cx="536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6261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20882"/>
              </p:ext>
            </p:extLst>
          </p:nvPr>
        </p:nvGraphicFramePr>
        <p:xfrm>
          <a:off x="3786188" y="2638425"/>
          <a:ext cx="3484562" cy="30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1" name="Formel" r:id="rId3" imgW="1574640" imgH="1396800" progId="Equation.3">
                  <p:embed/>
                </p:oleObj>
              </mc:Choice>
              <mc:Fallback>
                <p:oleObj name="Formel" r:id="rId3" imgW="15746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638425"/>
                        <a:ext cx="3484562" cy="306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73359"/>
              </p:ext>
            </p:extLst>
          </p:nvPr>
        </p:nvGraphicFramePr>
        <p:xfrm>
          <a:off x="5103812" y="5891212"/>
          <a:ext cx="1263081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2" name="Formel" r:id="rId5" imgW="596880" imgH="177480" progId="Equation.3">
                  <p:embed/>
                </p:oleObj>
              </mc:Choice>
              <mc:Fallback>
                <p:oleObj name="Formel" r:id="rId5" imgW="5968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2" y="5891212"/>
                        <a:ext cx="1263081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638175" y="2914650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… </a:t>
            </a:r>
            <a:r>
              <a:rPr lang="de-DE" dirty="0" err="1" smtClean="0">
                <a:solidFill>
                  <a:srgbClr val="00B050"/>
                </a:solidFill>
              </a:rPr>
              <a:t>as</a:t>
            </a:r>
            <a:r>
              <a:rPr lang="de-DE" dirty="0" smtClean="0">
                <a:solidFill>
                  <a:srgbClr val="00B050"/>
                </a:solidFill>
              </a:rPr>
              <a:t> formal </a:t>
            </a:r>
            <a:r>
              <a:rPr lang="de-DE" dirty="0" err="1" smtClean="0">
                <a:solidFill>
                  <a:srgbClr val="00B050"/>
                </a:solidFill>
              </a:rPr>
              <a:t>model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of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measurement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6261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Practice: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degree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freedom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s-t)</a:t>
            </a: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t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3" idx="2"/>
            <a:endCxn id="11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34730" y="3196206"/>
            <a:ext cx="536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8848725" y="3053331"/>
            <a:ext cx="2628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63D"/>
                </a:solidFill>
              </a:rPr>
              <a:t>Which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one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following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numbers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gives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degree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freedom</a:t>
            </a:r>
            <a:r>
              <a:rPr lang="de-DE" dirty="0" smtClean="0">
                <a:solidFill>
                  <a:srgbClr val="00863D"/>
                </a:solidFill>
              </a:rPr>
              <a:t>?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0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1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2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3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4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468825" y="2806918"/>
            <a:ext cx="47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2430725" y="3692743"/>
            <a:ext cx="47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5" name="Textfeld 34"/>
          <p:cNvSpPr txBox="1"/>
          <p:nvPr/>
        </p:nvSpPr>
        <p:spPr>
          <a:xfrm>
            <a:off x="2440250" y="4645243"/>
            <a:ext cx="47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657975" y="3196206"/>
            <a:ext cx="57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6261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Practice: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degree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freedom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s-t)</a:t>
            </a: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t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e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3" idx="2"/>
            <a:endCxn id="11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34730" y="3196206"/>
            <a:ext cx="536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2495550" y="2752725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solidFill>
                  <a:srgbClr val="00B050"/>
                </a:solidFill>
                <a:latin typeface="Symbol" panose="05050102010706020507" pitchFamily="18" charset="2"/>
              </a:rPr>
              <a:t>1</a:t>
            </a:r>
            <a:endParaRPr lang="en-US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495550" y="3695700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solidFill>
                  <a:srgbClr val="00B050"/>
                </a:solidFill>
                <a:latin typeface="Symbol" panose="05050102010706020507" pitchFamily="18" charset="2"/>
              </a:rPr>
              <a:t>2</a:t>
            </a:r>
            <a:endParaRPr lang="en-US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495550" y="4638675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solidFill>
                  <a:srgbClr val="00B050"/>
                </a:solidFill>
                <a:latin typeface="Symbol" panose="05050102010706020507" pitchFamily="18" charset="2"/>
              </a:rPr>
              <a:t>3</a:t>
            </a:r>
            <a:endParaRPr lang="en-US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8848725" y="3053331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63D"/>
                </a:solidFill>
              </a:rPr>
              <a:t>Which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one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following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numbers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gives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degree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freedom</a:t>
            </a:r>
            <a:r>
              <a:rPr lang="de-DE" dirty="0" smtClean="0">
                <a:solidFill>
                  <a:srgbClr val="00863D"/>
                </a:solidFill>
              </a:rPr>
              <a:t>?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</a:t>
            </a:r>
            <a:r>
              <a:rPr lang="de-DE" dirty="0" err="1" smtClean="0">
                <a:solidFill>
                  <a:srgbClr val="00863D"/>
                </a:solidFill>
              </a:rPr>
              <a:t>df</a:t>
            </a:r>
            <a:r>
              <a:rPr lang="de-DE" dirty="0" smtClean="0">
                <a:solidFill>
                  <a:srgbClr val="00863D"/>
                </a:solidFill>
              </a:rPr>
              <a:t> = 6 - 4 = 2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726237" y="305512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f</a:t>
            </a:r>
            <a:endParaRPr lang="en-US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41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0396203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of the essentially </a:t>
            </a: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-equivalent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X = (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a</a:t>
            </a:r>
            <a:r>
              <a:rPr lang="de-DE" alt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) +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e</a:t>
            </a:r>
          </a:p>
          <a:p>
            <a:pPr marL="0" indent="0">
              <a:buNone/>
            </a:pPr>
            <a:endParaRPr lang="de-DE" alt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X: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observations,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a</a:t>
            </a:r>
            <a:r>
              <a:rPr lang="de-DE" alt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item-characteristic constants,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true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components, </a:t>
            </a:r>
          </a:p>
          <a:p>
            <a:pPr marL="0" indent="0">
              <a:buFont typeface="Symbol"/>
              <a:buChar char="e"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components, </a:t>
            </a:r>
          </a:p>
          <a:p>
            <a:pPr marL="0" indent="0">
              <a:buFont typeface="Symbol"/>
              <a:buChar char="e"/>
            </a:pPr>
            <a:endParaRPr lang="de-DE" altLang="de-DE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assumed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parts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rest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same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de-DE" alt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321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039620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of the essentially </a:t>
            </a: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-equivalent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altLang="de-DE" dirty="0" smtClean="0"/>
          </a:p>
          <a:p>
            <a:pPr marL="0" indent="0">
              <a:buNone/>
            </a:pPr>
            <a:r>
              <a:rPr lang="de-DE" altLang="de-DE" sz="2000" dirty="0" smtClean="0"/>
              <a:t>     </a:t>
            </a:r>
            <a:endParaRPr lang="de-DE" altLang="de-DE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78518"/>
              </p:ext>
            </p:extLst>
          </p:nvPr>
        </p:nvGraphicFramePr>
        <p:xfrm>
          <a:off x="3449638" y="2800350"/>
          <a:ext cx="4149725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6" name="Formel" r:id="rId3" imgW="2006280" imgH="1396800" progId="Equation.3">
                  <p:embed/>
                </p:oleObj>
              </mc:Choice>
              <mc:Fallback>
                <p:oleObj name="Formel" r:id="rId3" imgW="2006280" imgH="1396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2800350"/>
                        <a:ext cx="4149725" cy="285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73359"/>
              </p:ext>
            </p:extLst>
          </p:nvPr>
        </p:nvGraphicFramePr>
        <p:xfrm>
          <a:off x="5103813" y="5891213"/>
          <a:ext cx="12636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7" name="Formel" r:id="rId5" imgW="596641" imgH="177723" progId="Equation.3">
                  <p:embed/>
                </p:oleObj>
              </mc:Choice>
              <mc:Fallback>
                <p:oleObj name="Formel" r:id="rId5" imgW="596641" imgH="177723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5891213"/>
                        <a:ext cx="12636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638175" y="2914650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… </a:t>
            </a:r>
            <a:r>
              <a:rPr lang="de-DE" dirty="0" err="1" smtClean="0">
                <a:solidFill>
                  <a:srgbClr val="00B050"/>
                </a:solidFill>
              </a:rPr>
              <a:t>as</a:t>
            </a:r>
            <a:r>
              <a:rPr lang="de-DE" dirty="0" smtClean="0">
                <a:solidFill>
                  <a:srgbClr val="00B050"/>
                </a:solidFill>
              </a:rPr>
              <a:t> formal </a:t>
            </a:r>
            <a:r>
              <a:rPr lang="de-DE" dirty="0" err="1" smtClean="0">
                <a:solidFill>
                  <a:srgbClr val="00B050"/>
                </a:solidFill>
              </a:rPr>
              <a:t>model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of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measurement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039620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Practice: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degree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freedom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s-t)</a:t>
            </a: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altLang="de-DE" dirty="0" smtClean="0"/>
          </a:p>
          <a:p>
            <a:pPr marL="0" indent="0">
              <a:buNone/>
            </a:pPr>
            <a:r>
              <a:rPr lang="de-DE" altLang="de-DE" sz="2000" dirty="0" smtClean="0"/>
              <a:t>     </a:t>
            </a:r>
            <a:endParaRPr lang="de-DE" altLang="de-DE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848725" y="3053331"/>
            <a:ext cx="2628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63D"/>
                </a:solidFill>
              </a:rPr>
              <a:t>Which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one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following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numbers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gives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degree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freedom</a:t>
            </a:r>
            <a:r>
              <a:rPr lang="de-DE" dirty="0" smtClean="0">
                <a:solidFill>
                  <a:srgbClr val="00863D"/>
                </a:solidFill>
              </a:rPr>
              <a:t>?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0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1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2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3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4</a:t>
            </a:r>
            <a:endParaRPr lang="en-US" dirty="0">
              <a:solidFill>
                <a:srgbClr val="00863D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715"/>
              </p:ext>
            </p:extLst>
          </p:nvPr>
        </p:nvGraphicFramePr>
        <p:xfrm>
          <a:off x="3409950" y="3035300"/>
          <a:ext cx="400367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3" name="Formel" r:id="rId3" imgW="1968480" imgH="736560" progId="Equation.3">
                  <p:embed/>
                </p:oleObj>
              </mc:Choice>
              <mc:Fallback>
                <p:oleObj name="Formel" r:id="rId3" imgW="1968480" imgH="73656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035300"/>
                        <a:ext cx="400367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73359"/>
              </p:ext>
            </p:extLst>
          </p:nvPr>
        </p:nvGraphicFramePr>
        <p:xfrm>
          <a:off x="5103813" y="5891213"/>
          <a:ext cx="12636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4" name="Formel" r:id="rId5" imgW="596641" imgH="177723" progId="Equation.3">
                  <p:embed/>
                </p:oleObj>
              </mc:Choice>
              <mc:Fallback>
                <p:oleObj name="Formel" r:id="rId5" imgW="596641" imgH="177723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5891213"/>
                        <a:ext cx="12636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3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039620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Practice: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degree</a:t>
            </a:r>
            <a:r>
              <a:rPr lang="de-DE" altLang="de-DE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freedom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s-t)</a:t>
            </a: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altLang="de-DE" dirty="0" smtClean="0"/>
          </a:p>
          <a:p>
            <a:pPr marL="0" indent="0">
              <a:buNone/>
            </a:pPr>
            <a:r>
              <a:rPr lang="de-DE" altLang="de-DE" sz="2000" dirty="0" smtClean="0"/>
              <a:t>     </a:t>
            </a:r>
            <a:endParaRPr lang="de-DE" altLang="de-DE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3000" y="451485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To-be-considered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a</a:t>
            </a:r>
            <a:r>
              <a:rPr lang="de-DE" baseline="-25000" dirty="0" smtClean="0">
                <a:solidFill>
                  <a:srgbClr val="00B050"/>
                </a:solidFill>
              </a:rPr>
              <a:t>1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>
                <a:solidFill>
                  <a:srgbClr val="00B050"/>
                </a:solidFill>
                <a:latin typeface="Symbol" panose="05050102010706020507" pitchFamily="18" charset="2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a</a:t>
            </a:r>
            <a:r>
              <a:rPr lang="de-DE" baseline="-25000" dirty="0" smtClean="0">
                <a:solidFill>
                  <a:srgbClr val="00B050"/>
                </a:solidFill>
              </a:rPr>
              <a:t>2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 a</a:t>
            </a:r>
            <a:r>
              <a:rPr lang="de-DE" baseline="-25000" dirty="0" smtClean="0">
                <a:solidFill>
                  <a:srgbClr val="00B050"/>
                </a:solidFill>
              </a:rPr>
              <a:t>3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 e</a:t>
            </a:r>
            <a:r>
              <a:rPr lang="de-DE" baseline="-25000" dirty="0" smtClean="0">
                <a:solidFill>
                  <a:srgbClr val="00B050"/>
                </a:solidFill>
              </a:rPr>
              <a:t>1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>
                <a:solidFill>
                  <a:srgbClr val="00B050"/>
                </a:solidFill>
                <a:latin typeface="Symbol" panose="05050102010706020507" pitchFamily="18" charset="2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e</a:t>
            </a:r>
            <a:r>
              <a:rPr lang="de-DE" baseline="-25000" dirty="0" smtClean="0">
                <a:solidFill>
                  <a:srgbClr val="00B050"/>
                </a:solidFill>
              </a:rPr>
              <a:t>2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 e</a:t>
            </a:r>
            <a:r>
              <a:rPr lang="de-DE" baseline="-25000" dirty="0" smtClean="0">
                <a:solidFill>
                  <a:srgbClr val="00B050"/>
                </a:solidFill>
              </a:rPr>
              <a:t>3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 f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848725" y="3053331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63D"/>
                </a:solidFill>
              </a:rPr>
              <a:t>Which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one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following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numbers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gives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degree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freedom</a:t>
            </a:r>
            <a:r>
              <a:rPr lang="de-DE" dirty="0" smtClean="0">
                <a:solidFill>
                  <a:srgbClr val="00863D"/>
                </a:solidFill>
              </a:rPr>
              <a:t>?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</a:t>
            </a:r>
            <a:r>
              <a:rPr lang="de-DE" dirty="0" err="1" smtClean="0">
                <a:solidFill>
                  <a:srgbClr val="00863D"/>
                </a:solidFill>
              </a:rPr>
              <a:t>df</a:t>
            </a:r>
            <a:r>
              <a:rPr lang="de-DE" dirty="0" smtClean="0">
                <a:solidFill>
                  <a:srgbClr val="00863D"/>
                </a:solidFill>
              </a:rPr>
              <a:t> = 6 - 7 = -1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  <a:endParaRPr lang="en-US" dirty="0">
              <a:solidFill>
                <a:srgbClr val="00863D"/>
              </a:solidFill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302904"/>
              </p:ext>
            </p:extLst>
          </p:nvPr>
        </p:nvGraphicFramePr>
        <p:xfrm>
          <a:off x="5103813" y="5186363"/>
          <a:ext cx="12636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6" name="Formel" r:id="rId3" imgW="596641" imgH="177723" progId="Equation.3">
                  <p:embed/>
                </p:oleObj>
              </mc:Choice>
              <mc:Fallback>
                <p:oleObj name="Formel" r:id="rId3" imgW="596641" imgH="177723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5186363"/>
                        <a:ext cx="12636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15309"/>
              </p:ext>
            </p:extLst>
          </p:nvPr>
        </p:nvGraphicFramePr>
        <p:xfrm>
          <a:off x="3006725" y="2833688"/>
          <a:ext cx="406241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7" name="Formel" r:id="rId5" imgW="1968480" imgH="736560" progId="Equation.3">
                  <p:embed/>
                </p:oleObj>
              </mc:Choice>
              <mc:Fallback>
                <p:oleObj name="Formel" r:id="rId5" imgW="1968480" imgH="73656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833688"/>
                        <a:ext cx="4062413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9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4" name="矩形 3"/>
          <p:cNvSpPr/>
          <p:nvPr/>
        </p:nvSpPr>
        <p:spPr>
          <a:xfrm>
            <a:off x="595618" y="679508"/>
            <a:ext cx="10662408" cy="56625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820018"/>
            <a:ext cx="109328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de-DE" altLang="de-DE" dirty="0" smtClean="0"/>
              <a:t>The </a:t>
            </a:r>
            <a:r>
              <a:rPr lang="de-DE" altLang="de-DE" b="1" dirty="0" err="1" smtClean="0"/>
              <a:t>congeneric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model</a:t>
            </a:r>
            <a:r>
              <a:rPr lang="de-DE" altLang="de-DE" b="1" dirty="0" smtClean="0"/>
              <a:t> </a:t>
            </a:r>
            <a:r>
              <a:rPr lang="de-DE" altLang="de-DE" dirty="0" smtClean="0"/>
              <a:t>(</a:t>
            </a:r>
            <a:r>
              <a:rPr lang="de-DE" altLang="de-DE" dirty="0" err="1" smtClean="0"/>
              <a:t>Jöreskog</a:t>
            </a:r>
            <a:r>
              <a:rPr lang="de-DE" altLang="de-DE" dirty="0" smtClean="0"/>
              <a:t>, 1971)</a:t>
            </a:r>
          </a:p>
          <a:p>
            <a:pPr marL="0" indent="0">
              <a:buNone/>
            </a:pPr>
            <a:r>
              <a:rPr lang="de-DE" altLang="de-DE" sz="2200" dirty="0" smtClean="0"/>
              <a:t>- original </a:t>
            </a:r>
            <a:r>
              <a:rPr lang="de-DE" altLang="de-DE" sz="2200" dirty="0"/>
              <a:t>v</a:t>
            </a:r>
            <a:r>
              <a:rPr lang="de-DE" altLang="de-DE" sz="2200" dirty="0" smtClean="0"/>
              <a:t>ersion (standard model of CFA </a:t>
            </a:r>
            <a:r>
              <a:rPr lang="zh-CN" altLang="en-US" sz="2200" dirty="0" smtClean="0"/>
              <a:t>验证性因素分析</a:t>
            </a:r>
            <a:r>
              <a:rPr lang="de-DE" altLang="de-DE" sz="2200" dirty="0" smtClean="0"/>
              <a:t>and SEM</a:t>
            </a:r>
            <a:r>
              <a:rPr lang="zh-CN" altLang="en-US" sz="2200" dirty="0" smtClean="0"/>
              <a:t>结构方程模型</a:t>
            </a:r>
            <a:r>
              <a:rPr lang="de-DE" altLang="de-DE" sz="2200" dirty="0" smtClean="0"/>
              <a:t>)</a:t>
            </a:r>
            <a:r>
              <a:rPr lang="de-DE" altLang="de-DE" dirty="0" smtClean="0"/>
              <a:t>: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                  X = (</a:t>
            </a:r>
            <a:r>
              <a:rPr lang="de-DE" altLang="de-DE" dirty="0" smtClean="0">
                <a:latin typeface="Symbol" panose="05050102010706020507" pitchFamily="18" charset="2"/>
              </a:rPr>
              <a:t>l</a:t>
            </a:r>
            <a:r>
              <a:rPr lang="de-DE" altLang="de-DE" i="1" dirty="0" smtClean="0">
                <a:latin typeface="Symbol" panose="05050102010706020507" pitchFamily="18" charset="2"/>
              </a:rPr>
              <a:t> 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dirty="0" smtClean="0"/>
              <a:t> ) + </a:t>
            </a:r>
            <a:r>
              <a:rPr lang="de-DE" altLang="de-DE" dirty="0" smtClean="0">
                <a:latin typeface="Symbol" panose="05050102010706020507" pitchFamily="18" charset="2"/>
              </a:rPr>
              <a:t>d</a:t>
            </a:r>
            <a:r>
              <a:rPr lang="de-DE" altLang="de-DE" i="1" dirty="0" smtClean="0">
                <a:latin typeface="Symbol" panose="05050102010706020507" pitchFamily="18" charset="2"/>
              </a:rPr>
              <a:t>          </a:t>
            </a:r>
            <a:r>
              <a:rPr lang="de-DE" altLang="de-DE" dirty="0" smtClean="0">
                <a:latin typeface="Symbol" panose="05050102010706020507" pitchFamily="18" charset="2"/>
              </a:rPr>
              <a:t>(</a:t>
            </a:r>
            <a:r>
              <a:rPr lang="de-DE" altLang="de-DE" sz="2000" b="1" dirty="0" smtClean="0">
                <a:latin typeface="Symbol" panose="05050102010706020507" pitchFamily="18" charset="2"/>
              </a:rPr>
              <a:t>l</a:t>
            </a:r>
            <a:r>
              <a:rPr lang="de-DE" altLang="de-DE" sz="2000" i="1" dirty="0" smtClean="0">
                <a:latin typeface="Symbol" panose="05050102010706020507" pitchFamily="18" charset="2"/>
              </a:rPr>
              <a:t> </a:t>
            </a:r>
            <a:r>
              <a:rPr lang="de-DE" altLang="de-DE" sz="1700" dirty="0"/>
              <a:t>x</a:t>
            </a:r>
            <a:r>
              <a:rPr lang="de-DE" altLang="de-DE" sz="2000" dirty="0"/>
              <a:t> </a:t>
            </a:r>
            <a:r>
              <a:rPr lang="de-DE" altLang="de-DE" sz="2000" b="1" dirty="0">
                <a:latin typeface="Symbol" panose="05050102010706020507" pitchFamily="18" charset="2"/>
              </a:rPr>
              <a:t>x</a:t>
            </a:r>
            <a:r>
              <a:rPr lang="de-DE" altLang="de-DE" sz="2000" dirty="0"/>
              <a:t> </a:t>
            </a:r>
            <a:r>
              <a:rPr lang="de-DE" altLang="de-DE" sz="2000" dirty="0" smtClean="0"/>
              <a:t>takes the role of </a:t>
            </a:r>
            <a:r>
              <a:rPr lang="de-DE" altLang="de-DE" dirty="0" smtClean="0">
                <a:latin typeface="Symbol" panose="05050102010706020507" pitchFamily="18" charset="2"/>
              </a:rPr>
              <a:t>t</a:t>
            </a:r>
            <a:r>
              <a:rPr lang="de-DE" altLang="de-DE" sz="2000" dirty="0" smtClean="0"/>
              <a:t>)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r>
              <a:rPr lang="de-DE" altLang="de-DE" sz="2000" dirty="0"/>
              <a:t>X: </a:t>
            </a:r>
            <a:r>
              <a:rPr lang="de-DE" altLang="de-DE" sz="2000" dirty="0" smtClean="0"/>
              <a:t>observations</a:t>
            </a:r>
            <a:r>
              <a:rPr lang="zh-CN" altLang="en-US" sz="2000" dirty="0" smtClean="0"/>
              <a:t>观测值</a:t>
            </a:r>
            <a:r>
              <a:rPr lang="de-DE" altLang="de-DE" sz="2000" dirty="0" smtClean="0"/>
              <a:t>, </a:t>
            </a:r>
            <a:r>
              <a:rPr lang="de-DE" altLang="de-DE" sz="2000" dirty="0" smtClean="0">
                <a:latin typeface="Symbol" panose="05050102010706020507" pitchFamily="18" charset="2"/>
              </a:rPr>
              <a:t>x </a:t>
            </a:r>
            <a:r>
              <a:rPr lang="de-DE" altLang="de-DE" sz="2000" dirty="0"/>
              <a:t>: </a:t>
            </a:r>
            <a:r>
              <a:rPr lang="de-DE" altLang="de-DE" sz="2000" dirty="0" smtClean="0"/>
              <a:t>factor </a:t>
            </a:r>
            <a:r>
              <a:rPr lang="zh-CN" altLang="en-US" sz="2000" dirty="0" smtClean="0"/>
              <a:t>因子</a:t>
            </a:r>
            <a:r>
              <a:rPr lang="de-DE" altLang="de-DE" sz="2000" dirty="0" smtClean="0"/>
              <a:t>, </a:t>
            </a:r>
            <a:r>
              <a:rPr lang="de-DE" altLang="de-DE" sz="2000" dirty="0" smtClean="0">
                <a:latin typeface="Symbol" panose="05050102010706020507" pitchFamily="18" charset="2"/>
              </a:rPr>
              <a:t>d</a:t>
            </a:r>
            <a:r>
              <a:rPr lang="de-DE" altLang="de-DE" sz="2000" i="1" dirty="0" smtClean="0">
                <a:latin typeface="Symbol" panose="05050102010706020507" pitchFamily="18" charset="2"/>
              </a:rPr>
              <a:t> </a:t>
            </a:r>
            <a:r>
              <a:rPr lang="de-DE" altLang="de-DE" sz="2000" dirty="0"/>
              <a:t>: error </a:t>
            </a:r>
            <a:r>
              <a:rPr lang="de-DE" altLang="de-DE" sz="2000" dirty="0" smtClean="0"/>
              <a:t>components</a:t>
            </a:r>
            <a:r>
              <a:rPr lang="zh-CN" altLang="en-US" sz="2000" dirty="0" smtClean="0"/>
              <a:t>误差</a:t>
            </a:r>
            <a:r>
              <a:rPr lang="de-DE" altLang="de-DE" sz="2000" dirty="0" smtClean="0"/>
              <a:t>, </a:t>
            </a:r>
            <a:r>
              <a:rPr lang="de-DE" altLang="de-DE" sz="2000" dirty="0" smtClean="0">
                <a:latin typeface="Symbol" panose="05050102010706020507" pitchFamily="18" charset="2"/>
              </a:rPr>
              <a:t>l</a:t>
            </a:r>
            <a:r>
              <a:rPr lang="de-DE" altLang="de-DE" sz="2000" i="1" dirty="0" smtClean="0">
                <a:latin typeface="Symbol" panose="05050102010706020507" pitchFamily="18" charset="2"/>
              </a:rPr>
              <a:t> </a:t>
            </a:r>
            <a:r>
              <a:rPr lang="de-DE" altLang="de-DE" sz="2000" dirty="0"/>
              <a:t>: </a:t>
            </a:r>
            <a:r>
              <a:rPr lang="de-DE" altLang="de-DE" sz="2000" dirty="0" smtClean="0"/>
              <a:t>factor loadings</a:t>
            </a:r>
            <a:r>
              <a:rPr lang="zh-CN" altLang="en-US" sz="2000" dirty="0" smtClean="0"/>
              <a:t>因子载荷</a:t>
            </a:r>
            <a:r>
              <a:rPr lang="de-DE" altLang="de-DE" sz="2000" dirty="0" smtClean="0"/>
              <a:t>/item-scale correlations/ discriminability parameters</a:t>
            </a:r>
            <a:endParaRPr lang="de-DE" altLang="de-DE" sz="2000" i="1" dirty="0" smtClean="0">
              <a:latin typeface="Symbol" panose="05050102010706020507" pitchFamily="18" charset="2"/>
            </a:endParaRPr>
          </a:p>
          <a:p>
            <a:r>
              <a:rPr lang="de-DE" altLang="de-DE" sz="2400" dirty="0" smtClean="0">
                <a:latin typeface="Symbol" panose="05050102010706020507" pitchFamily="18" charset="2"/>
              </a:rPr>
              <a:t>l</a:t>
            </a:r>
            <a:r>
              <a:rPr lang="de-DE" altLang="de-DE" sz="2400" i="1" dirty="0" smtClean="0">
                <a:latin typeface="Symbol" panose="05050102010706020507" pitchFamily="18" charset="2"/>
              </a:rPr>
              <a:t> </a:t>
            </a:r>
            <a:r>
              <a:rPr lang="de-DE" altLang="de-DE" sz="2400" dirty="0" smtClean="0"/>
              <a:t> is specific for the item (</a:t>
            </a:r>
            <a:r>
              <a:rPr lang="de-DE" altLang="de-DE" sz="2400" dirty="0" smtClean="0">
                <a:latin typeface="Symbol" panose="05050102010706020507" pitchFamily="18" charset="2"/>
              </a:rPr>
              <a:t>x</a:t>
            </a:r>
            <a:r>
              <a:rPr lang="de-DE" altLang="de-DE" sz="2400" dirty="0" smtClean="0"/>
              <a:t>  </a:t>
            </a:r>
            <a:r>
              <a:rPr lang="de-DE" altLang="de-DE" sz="2400" dirty="0" err="1" smtClean="0"/>
              <a:t>can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be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considered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specific</a:t>
            </a:r>
            <a:r>
              <a:rPr lang="de-DE" altLang="de-DE" sz="2400" dirty="0" smtClean="0"/>
              <a:t> for the person – not specified)</a:t>
            </a:r>
            <a:endParaRPr lang="de-DE" altLang="de-DE" sz="2400" dirty="0"/>
          </a:p>
          <a:p>
            <a:pPr marL="0" indent="0">
              <a:buNone/>
            </a:pPr>
            <a:r>
              <a:rPr lang="de-DE" altLang="de-DE" sz="2000" dirty="0" smtClean="0"/>
              <a:t>     </a:t>
            </a:r>
            <a:endParaRPr lang="de-DE" altLang="de-DE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599" y="709613"/>
            <a:ext cx="8987589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de-DE" altLang="de-DE" smtClean="0"/>
              <a:t>The types : established CFA 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9189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78"/>
          <p:cNvSpPr>
            <a:spLocks noChangeArrowheads="1"/>
          </p:cNvSpPr>
          <p:nvPr/>
        </p:nvSpPr>
        <p:spPr bwMode="auto">
          <a:xfrm>
            <a:off x="6167439" y="2349500"/>
            <a:ext cx="4249737" cy="34559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7" name="Rectangle 79"/>
          <p:cNvSpPr>
            <a:spLocks noChangeArrowheads="1"/>
          </p:cNvSpPr>
          <p:nvPr/>
        </p:nvSpPr>
        <p:spPr bwMode="auto">
          <a:xfrm>
            <a:off x="4583113" y="1916114"/>
            <a:ext cx="2736850" cy="424973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8" name="Rectangle 77"/>
          <p:cNvSpPr>
            <a:spLocks noChangeArrowheads="1"/>
          </p:cNvSpPr>
          <p:nvPr/>
        </p:nvSpPr>
        <p:spPr bwMode="auto">
          <a:xfrm>
            <a:off x="1774826" y="2349500"/>
            <a:ext cx="3889375" cy="34559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4572000" y="3536950"/>
            <a:ext cx="1092200" cy="5032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4872038" y="35734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de-DE" sz="2400">
                <a:cs typeface="Arial" panose="020B0604020202020204" pitchFamily="34" charset="0"/>
              </a:rPr>
              <a:t>ξ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735264" y="3284539"/>
            <a:ext cx="1004887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2997200" y="321310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x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735264" y="3914776"/>
            <a:ext cx="1004887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927351" y="3860800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x</a:t>
            </a:r>
            <a:r>
              <a:rPr lang="de-DE" altLang="de-DE" sz="2400" baseline="-25000">
                <a:cs typeface="Arial" panose="020B0604020202020204" pitchFamily="34" charset="0"/>
              </a:rPr>
              <a:t>2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1992313" y="3284539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1992313" y="3914776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386013" y="345281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2386013" y="412432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 flipV="1">
            <a:off x="3740150" y="3452813"/>
            <a:ext cx="83185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3740150" y="3787775"/>
            <a:ext cx="8318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992314" y="3284538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992314" y="3933826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54" name="Oval 26"/>
          <p:cNvSpPr>
            <a:spLocks noChangeArrowheads="1"/>
          </p:cNvSpPr>
          <p:nvPr/>
        </p:nvSpPr>
        <p:spPr bwMode="auto">
          <a:xfrm>
            <a:off x="6240464" y="3500438"/>
            <a:ext cx="1081087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55" name="Text Box 27"/>
          <p:cNvSpPr txBox="1">
            <a:spLocks noChangeArrowheads="1"/>
          </p:cNvSpPr>
          <p:nvPr/>
        </p:nvSpPr>
        <p:spPr bwMode="auto">
          <a:xfrm>
            <a:off x="6527801" y="3500438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/>
              <a:t>η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56" name="Line 30"/>
          <p:cNvSpPr>
            <a:spLocks noChangeShapeType="1"/>
          </p:cNvSpPr>
          <p:nvPr/>
        </p:nvSpPr>
        <p:spPr bwMode="auto">
          <a:xfrm>
            <a:off x="5664201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8457" name="Group 88"/>
          <p:cNvGrpSpPr>
            <a:grpSpLocks/>
          </p:cNvGrpSpPr>
          <p:nvPr/>
        </p:nvGrpSpPr>
        <p:grpSpPr bwMode="auto">
          <a:xfrm>
            <a:off x="9264651" y="3240089"/>
            <a:ext cx="504825" cy="377825"/>
            <a:chOff x="4876" y="2251"/>
            <a:chExt cx="318" cy="238"/>
          </a:xfrm>
        </p:grpSpPr>
        <p:sp>
          <p:nvSpPr>
            <p:cNvPr id="18483" name="Oval 85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8484" name="Text Box 7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8458" name="Oval 80"/>
          <p:cNvSpPr>
            <a:spLocks noChangeArrowheads="1"/>
          </p:cNvSpPr>
          <p:nvPr/>
        </p:nvSpPr>
        <p:spPr bwMode="auto">
          <a:xfrm>
            <a:off x="6816725" y="2924176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59" name="Text Box 76"/>
          <p:cNvSpPr txBox="1">
            <a:spLocks noChangeArrowheads="1"/>
          </p:cNvSpPr>
          <p:nvPr/>
        </p:nvSpPr>
        <p:spPr bwMode="auto">
          <a:xfrm>
            <a:off x="6816726" y="2924176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60" name="Rectangle 81"/>
          <p:cNvSpPr>
            <a:spLocks noChangeArrowheads="1"/>
          </p:cNvSpPr>
          <p:nvPr/>
        </p:nvSpPr>
        <p:spPr bwMode="auto">
          <a:xfrm>
            <a:off x="7899400" y="3284539"/>
            <a:ext cx="1004888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61" name="Text Box 82"/>
          <p:cNvSpPr txBox="1">
            <a:spLocks noChangeArrowheads="1"/>
          </p:cNvSpPr>
          <p:nvPr/>
        </p:nvSpPr>
        <p:spPr bwMode="auto">
          <a:xfrm>
            <a:off x="8161338" y="321310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y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62" name="Line 83"/>
          <p:cNvSpPr>
            <a:spLocks noChangeShapeType="1"/>
          </p:cNvSpPr>
          <p:nvPr/>
        </p:nvSpPr>
        <p:spPr bwMode="auto">
          <a:xfrm flipV="1">
            <a:off x="7319963" y="3429001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3" name="Line 87"/>
          <p:cNvSpPr>
            <a:spLocks noChangeShapeType="1"/>
          </p:cNvSpPr>
          <p:nvPr/>
        </p:nvSpPr>
        <p:spPr bwMode="auto">
          <a:xfrm flipH="1">
            <a:off x="8904288" y="34559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4" name="Line 89"/>
          <p:cNvSpPr>
            <a:spLocks noChangeShapeType="1"/>
          </p:cNvSpPr>
          <p:nvPr/>
        </p:nvSpPr>
        <p:spPr bwMode="auto">
          <a:xfrm flipH="1">
            <a:off x="6888164" y="3284538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5" name="Text Box 90"/>
          <p:cNvSpPr txBox="1">
            <a:spLocks noChangeArrowheads="1"/>
          </p:cNvSpPr>
          <p:nvPr/>
        </p:nvSpPr>
        <p:spPr bwMode="auto">
          <a:xfrm>
            <a:off x="4656138" y="1916113"/>
            <a:ext cx="2519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 smtClean="0"/>
              <a:t>Structural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model</a:t>
            </a:r>
            <a:endParaRPr lang="de-DE" altLang="de-DE" sz="1800" dirty="0"/>
          </a:p>
        </p:txBody>
      </p:sp>
      <p:sp>
        <p:nvSpPr>
          <p:cNvPr id="18466" name="Text Box 91"/>
          <p:cNvSpPr txBox="1">
            <a:spLocks noChangeArrowheads="1"/>
          </p:cNvSpPr>
          <p:nvPr/>
        </p:nvSpPr>
        <p:spPr bwMode="auto">
          <a:xfrm>
            <a:off x="2135189" y="2349500"/>
            <a:ext cx="2376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/>
              <a:t>Measurement </a:t>
            </a:r>
            <a:r>
              <a:rPr lang="de-DE" altLang="de-DE" sz="1800" dirty="0" err="1" smtClean="0"/>
              <a:t>model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exogenous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part</a:t>
            </a:r>
            <a:endParaRPr lang="de-DE" altLang="de-DE" sz="1800" dirty="0"/>
          </a:p>
        </p:txBody>
      </p:sp>
      <p:sp>
        <p:nvSpPr>
          <p:cNvPr id="18467" name="Text Box 92"/>
          <p:cNvSpPr txBox="1">
            <a:spLocks noChangeArrowheads="1"/>
          </p:cNvSpPr>
          <p:nvPr/>
        </p:nvSpPr>
        <p:spPr bwMode="auto">
          <a:xfrm>
            <a:off x="7464425" y="2355850"/>
            <a:ext cx="2592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/>
              <a:t>Measurement </a:t>
            </a:r>
            <a:r>
              <a:rPr lang="de-DE" altLang="de-DE" sz="1800" dirty="0" err="1" smtClean="0"/>
              <a:t>model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endogenous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part</a:t>
            </a:r>
            <a:endParaRPr lang="de-DE" altLang="de-DE" sz="1800" dirty="0"/>
          </a:p>
        </p:txBody>
      </p:sp>
      <p:sp>
        <p:nvSpPr>
          <p:cNvPr id="18468" name="Text Box 93"/>
          <p:cNvSpPr txBox="1">
            <a:spLocks noChangeArrowheads="1"/>
          </p:cNvSpPr>
          <p:nvPr/>
        </p:nvSpPr>
        <p:spPr bwMode="auto">
          <a:xfrm>
            <a:off x="4943475" y="5805488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smtClean="0"/>
              <a:t>Latent variables</a:t>
            </a:r>
            <a:endParaRPr lang="de-DE" altLang="de-DE" sz="1800" i="1" dirty="0"/>
          </a:p>
        </p:txBody>
      </p:sp>
      <p:sp>
        <p:nvSpPr>
          <p:cNvPr id="18469" name="Text Box 94"/>
          <p:cNvSpPr txBox="1">
            <a:spLocks noChangeArrowheads="1"/>
          </p:cNvSpPr>
          <p:nvPr/>
        </p:nvSpPr>
        <p:spPr bwMode="auto">
          <a:xfrm>
            <a:off x="2568576" y="536733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 smtClean="0"/>
              <a:t>Indicators</a:t>
            </a:r>
            <a:endParaRPr lang="de-DE" altLang="de-DE" sz="1800" i="1" dirty="0"/>
          </a:p>
        </p:txBody>
      </p:sp>
      <p:sp>
        <p:nvSpPr>
          <p:cNvPr id="18470" name="Text Box 95"/>
          <p:cNvSpPr txBox="1">
            <a:spLocks noChangeArrowheads="1"/>
          </p:cNvSpPr>
          <p:nvPr/>
        </p:nvSpPr>
        <p:spPr bwMode="auto">
          <a:xfrm>
            <a:off x="7896226" y="537368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 smtClean="0"/>
              <a:t>Indicators</a:t>
            </a:r>
            <a:endParaRPr lang="de-DE" altLang="de-DE" sz="1800" i="1" dirty="0"/>
          </a:p>
        </p:txBody>
      </p:sp>
      <p:sp>
        <p:nvSpPr>
          <p:cNvPr id="18471" name="Text Box 96"/>
          <p:cNvSpPr txBox="1">
            <a:spLocks noChangeArrowheads="1"/>
          </p:cNvSpPr>
          <p:nvPr/>
        </p:nvSpPr>
        <p:spPr bwMode="auto">
          <a:xfrm>
            <a:off x="4008439" y="32845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2" name="Text Box 97"/>
          <p:cNvSpPr txBox="1">
            <a:spLocks noChangeArrowheads="1"/>
          </p:cNvSpPr>
          <p:nvPr/>
        </p:nvSpPr>
        <p:spPr bwMode="auto">
          <a:xfrm>
            <a:off x="4008439" y="3933826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3" name="Text Box 99"/>
          <p:cNvSpPr txBox="1">
            <a:spLocks noChangeArrowheads="1"/>
          </p:cNvSpPr>
          <p:nvPr/>
        </p:nvSpPr>
        <p:spPr bwMode="auto">
          <a:xfrm>
            <a:off x="7319964" y="3244851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4" name="Text Box 100"/>
          <p:cNvSpPr txBox="1">
            <a:spLocks noChangeArrowheads="1"/>
          </p:cNvSpPr>
          <p:nvPr/>
        </p:nvSpPr>
        <p:spPr bwMode="auto">
          <a:xfrm>
            <a:off x="5735639" y="3429001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5" name="Rectangle 101"/>
          <p:cNvSpPr>
            <a:spLocks noChangeArrowheads="1"/>
          </p:cNvSpPr>
          <p:nvPr/>
        </p:nvSpPr>
        <p:spPr bwMode="auto">
          <a:xfrm>
            <a:off x="7899400" y="4005264"/>
            <a:ext cx="1004888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76" name="Text Box 102"/>
          <p:cNvSpPr txBox="1">
            <a:spLocks noChangeArrowheads="1"/>
          </p:cNvSpPr>
          <p:nvPr/>
        </p:nvSpPr>
        <p:spPr bwMode="auto">
          <a:xfrm>
            <a:off x="8161338" y="3933825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y</a:t>
            </a:r>
            <a:r>
              <a:rPr lang="de-DE" altLang="de-DE" sz="2400" baseline="-25000">
                <a:cs typeface="Arial" panose="020B0604020202020204" pitchFamily="34" charset="0"/>
              </a:rPr>
              <a:t>2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77" name="Line 103"/>
          <p:cNvSpPr>
            <a:spLocks noChangeShapeType="1"/>
          </p:cNvSpPr>
          <p:nvPr/>
        </p:nvSpPr>
        <p:spPr bwMode="auto">
          <a:xfrm>
            <a:off x="7319963" y="3860801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78" name="Text Box 104"/>
          <p:cNvSpPr txBox="1">
            <a:spLocks noChangeArrowheads="1"/>
          </p:cNvSpPr>
          <p:nvPr/>
        </p:nvSpPr>
        <p:spPr bwMode="auto">
          <a:xfrm>
            <a:off x="7319964" y="40052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18479" name="Group 105"/>
          <p:cNvGrpSpPr>
            <a:grpSpLocks/>
          </p:cNvGrpSpPr>
          <p:nvPr/>
        </p:nvGrpSpPr>
        <p:grpSpPr bwMode="auto">
          <a:xfrm>
            <a:off x="9264651" y="4005264"/>
            <a:ext cx="504825" cy="377825"/>
            <a:chOff x="4876" y="2251"/>
            <a:chExt cx="318" cy="238"/>
          </a:xfrm>
        </p:grpSpPr>
        <p:sp>
          <p:nvSpPr>
            <p:cNvPr id="18481" name="Oval 106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8482" name="Text Box 107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8480" name="Line 108"/>
          <p:cNvSpPr>
            <a:spLocks noChangeShapeType="1"/>
          </p:cNvSpPr>
          <p:nvPr/>
        </p:nvSpPr>
        <p:spPr bwMode="auto">
          <a:xfrm flipH="1">
            <a:off x="8904288" y="42211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828925" y="885825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3719513" y="1362075"/>
            <a:ext cx="436562" cy="192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848100" y="1362075"/>
            <a:ext cx="2000250" cy="210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endCxn id="18473" idx="1"/>
          </p:cNvCxnSpPr>
          <p:nvPr/>
        </p:nvCxnSpPr>
        <p:spPr>
          <a:xfrm>
            <a:off x="4008439" y="1362075"/>
            <a:ext cx="3311525" cy="206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4" name="矩形 3"/>
          <p:cNvSpPr/>
          <p:nvPr/>
        </p:nvSpPr>
        <p:spPr>
          <a:xfrm>
            <a:off x="595618" y="679508"/>
            <a:ext cx="10662408" cy="56625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820018"/>
            <a:ext cx="109328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de-DE" altLang="de-DE" dirty="0" smtClean="0"/>
              <a:t>The </a:t>
            </a:r>
            <a:r>
              <a:rPr lang="de-DE" altLang="de-DE" b="1" dirty="0" err="1" smtClean="0"/>
              <a:t>congeneric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model</a:t>
            </a:r>
            <a:r>
              <a:rPr lang="de-DE" altLang="de-DE" b="1" dirty="0" smtClean="0"/>
              <a:t> </a:t>
            </a:r>
            <a:r>
              <a:rPr lang="de-DE" altLang="de-DE" dirty="0" smtClean="0"/>
              <a:t>(</a:t>
            </a:r>
            <a:r>
              <a:rPr lang="de-DE" altLang="de-DE" dirty="0" err="1" smtClean="0"/>
              <a:t>Jöreskog</a:t>
            </a:r>
            <a:r>
              <a:rPr lang="de-DE" altLang="de-DE" dirty="0" smtClean="0"/>
              <a:t>, 1971)</a:t>
            </a:r>
          </a:p>
          <a:p>
            <a:pPr marL="0" indent="0">
              <a:buNone/>
            </a:pPr>
            <a:r>
              <a:rPr lang="de-DE" altLang="de-DE" sz="2200" dirty="0" smtClean="0"/>
              <a:t>- original </a:t>
            </a:r>
            <a:r>
              <a:rPr lang="de-DE" altLang="de-DE" sz="2200" dirty="0"/>
              <a:t>v</a:t>
            </a:r>
            <a:r>
              <a:rPr lang="de-DE" altLang="de-DE" sz="2200" dirty="0" smtClean="0"/>
              <a:t>ersion (standard model of CFA </a:t>
            </a:r>
            <a:r>
              <a:rPr lang="zh-CN" altLang="en-US" sz="2200" dirty="0" smtClean="0"/>
              <a:t>验证性因素分析</a:t>
            </a:r>
            <a:r>
              <a:rPr lang="de-DE" altLang="de-DE" sz="2200" dirty="0" smtClean="0"/>
              <a:t>and SEM</a:t>
            </a:r>
            <a:r>
              <a:rPr lang="zh-CN" altLang="en-US" sz="2200" dirty="0" smtClean="0"/>
              <a:t>结构方程模型</a:t>
            </a:r>
            <a:r>
              <a:rPr lang="de-DE" altLang="de-DE" sz="2200" dirty="0" smtClean="0"/>
              <a:t>)</a:t>
            </a:r>
            <a:r>
              <a:rPr lang="de-DE" altLang="de-DE" dirty="0" smtClean="0"/>
              <a:t>: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                  </a:t>
            </a:r>
            <a:r>
              <a:rPr lang="de-DE" altLang="de-DE" b="1" dirty="0" smtClean="0"/>
              <a:t>x</a:t>
            </a:r>
            <a:r>
              <a:rPr lang="de-DE" altLang="de-DE" dirty="0" smtClean="0"/>
              <a:t> = (</a:t>
            </a:r>
            <a:r>
              <a:rPr lang="de-DE" altLang="de-DE" b="1" dirty="0" smtClean="0">
                <a:latin typeface="Symbol" panose="05050102010706020507" pitchFamily="18" charset="2"/>
              </a:rPr>
              <a:t>l</a:t>
            </a:r>
            <a:r>
              <a:rPr lang="de-DE" altLang="de-DE" i="1" dirty="0" smtClean="0">
                <a:latin typeface="Symbol" panose="05050102010706020507" pitchFamily="18" charset="2"/>
              </a:rPr>
              <a:t> 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dirty="0" smtClean="0"/>
              <a:t> ) + </a:t>
            </a:r>
            <a:r>
              <a:rPr lang="de-DE" altLang="de-DE" b="1" dirty="0" smtClean="0">
                <a:latin typeface="Symbol" panose="05050102010706020507" pitchFamily="18" charset="2"/>
              </a:rPr>
              <a:t>d</a:t>
            </a:r>
            <a:r>
              <a:rPr lang="de-DE" altLang="de-DE" i="1" dirty="0" smtClean="0">
                <a:latin typeface="Symbol" panose="05050102010706020507" pitchFamily="18" charset="2"/>
              </a:rPr>
              <a:t>          </a:t>
            </a:r>
            <a:r>
              <a:rPr lang="de-DE" altLang="de-DE" dirty="0" smtClean="0">
                <a:latin typeface="Symbol" panose="05050102010706020507" pitchFamily="18" charset="2"/>
              </a:rPr>
              <a:t>(</a:t>
            </a:r>
            <a:r>
              <a:rPr lang="de-DE" altLang="de-DE" sz="2000" b="1" dirty="0" smtClean="0">
                <a:latin typeface="Symbol" panose="05050102010706020507" pitchFamily="18" charset="2"/>
              </a:rPr>
              <a:t>l</a:t>
            </a:r>
            <a:r>
              <a:rPr lang="de-DE" altLang="de-DE" sz="2000" i="1" dirty="0" smtClean="0">
                <a:latin typeface="Symbol" panose="05050102010706020507" pitchFamily="18" charset="2"/>
              </a:rPr>
              <a:t> </a:t>
            </a:r>
            <a:r>
              <a:rPr lang="de-DE" altLang="de-DE" sz="1700" dirty="0"/>
              <a:t>x</a:t>
            </a:r>
            <a:r>
              <a:rPr lang="de-DE" altLang="de-DE" sz="2000" dirty="0"/>
              <a:t> </a:t>
            </a:r>
            <a:r>
              <a:rPr lang="de-DE" altLang="de-DE" sz="2000" b="1" dirty="0">
                <a:latin typeface="Symbol" panose="05050102010706020507" pitchFamily="18" charset="2"/>
              </a:rPr>
              <a:t>x</a:t>
            </a:r>
            <a:r>
              <a:rPr lang="de-DE" altLang="de-DE" sz="2000" dirty="0"/>
              <a:t> </a:t>
            </a:r>
            <a:r>
              <a:rPr lang="de-DE" altLang="de-DE" sz="2000" dirty="0" smtClean="0"/>
              <a:t>takes the role of </a:t>
            </a:r>
            <a:r>
              <a:rPr lang="de-DE" altLang="de-DE" dirty="0" smtClean="0">
                <a:latin typeface="Symbol" panose="05050102010706020507" pitchFamily="18" charset="2"/>
              </a:rPr>
              <a:t>t</a:t>
            </a:r>
            <a:r>
              <a:rPr lang="de-DE" altLang="de-DE" sz="2000" dirty="0" smtClean="0"/>
              <a:t>)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  </a:t>
            </a:r>
            <a:r>
              <a:rPr lang="de-DE" altLang="de-DE" sz="2200" dirty="0" smtClean="0"/>
              <a:t>(</a:t>
            </a:r>
            <a:r>
              <a:rPr lang="de-DE" altLang="de-DE" sz="2200" i="1" dirty="0" smtClean="0"/>
              <a:t>… after </a:t>
            </a:r>
            <a:r>
              <a:rPr lang="de-DE" altLang="de-DE" sz="2200" i="1" dirty="0" err="1" smtClean="0"/>
              <a:t>change</a:t>
            </a:r>
            <a:r>
              <a:rPr lang="de-DE" altLang="de-DE" sz="2200" i="1" dirty="0" smtClean="0"/>
              <a:t> </a:t>
            </a:r>
            <a:r>
              <a:rPr lang="de-DE" altLang="de-DE" sz="2200" i="1" dirty="0" err="1" smtClean="0"/>
              <a:t>to</a:t>
            </a:r>
            <a:r>
              <a:rPr lang="de-DE" altLang="de-DE" sz="2200" i="1" dirty="0" smtClean="0"/>
              <a:t> modern </a:t>
            </a:r>
            <a:r>
              <a:rPr lang="de-DE" altLang="de-DE" sz="2200" i="1" dirty="0" err="1" smtClean="0"/>
              <a:t>notation</a:t>
            </a:r>
            <a:r>
              <a:rPr lang="de-DE" altLang="de-DE" sz="2200" i="1" dirty="0" smtClean="0"/>
              <a:t> </a:t>
            </a:r>
            <a:r>
              <a:rPr lang="de-DE" altLang="de-DE" sz="2200" i="1" dirty="0" err="1" smtClean="0"/>
              <a:t>used</a:t>
            </a:r>
            <a:r>
              <a:rPr lang="de-DE" altLang="de-DE" sz="2200" i="1" dirty="0" smtClean="0"/>
              <a:t> </a:t>
            </a:r>
            <a:r>
              <a:rPr lang="de-DE" altLang="de-DE" sz="2200" i="1" dirty="0" err="1" smtClean="0"/>
              <a:t>for</a:t>
            </a:r>
            <a:r>
              <a:rPr lang="de-DE" altLang="de-DE" sz="2200" i="1" dirty="0" smtClean="0"/>
              <a:t> </a:t>
            </a:r>
            <a:r>
              <a:rPr lang="de-DE" altLang="de-DE" sz="2200" i="1" dirty="0" err="1" smtClean="0"/>
              <a:t>models</a:t>
            </a:r>
            <a:r>
              <a:rPr lang="de-DE" altLang="de-DE" sz="2200" i="1" dirty="0" smtClean="0"/>
              <a:t> </a:t>
            </a:r>
            <a:r>
              <a:rPr lang="de-DE" altLang="de-DE" sz="2200" i="1" dirty="0" err="1" smtClean="0"/>
              <a:t>of</a:t>
            </a:r>
            <a:r>
              <a:rPr lang="de-DE" altLang="de-DE" sz="2200" i="1" dirty="0" smtClean="0"/>
              <a:t> </a:t>
            </a:r>
            <a:r>
              <a:rPr lang="de-DE" altLang="de-DE" sz="2200" i="1" dirty="0" err="1" smtClean="0"/>
              <a:t>measurement</a:t>
            </a:r>
            <a:r>
              <a:rPr lang="de-DE" altLang="de-DE" sz="2200" dirty="0" smtClean="0"/>
              <a:t>)</a:t>
            </a:r>
            <a:endParaRPr lang="de-DE" altLang="de-DE" sz="2200" dirty="0"/>
          </a:p>
          <a:p>
            <a:pPr marL="0" indent="0">
              <a:buNone/>
            </a:pPr>
            <a:r>
              <a:rPr lang="de-DE" altLang="de-DE" sz="2000" b="1" dirty="0" smtClean="0"/>
              <a:t>  x</a:t>
            </a:r>
            <a:r>
              <a:rPr lang="de-DE" altLang="de-DE" sz="2000" dirty="0" smtClean="0"/>
              <a:t>: </a:t>
            </a:r>
            <a:r>
              <a:rPr lang="de-DE" altLang="de-DE" sz="2000" dirty="0" err="1" smtClean="0"/>
              <a:t>vector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of</a:t>
            </a:r>
            <a:r>
              <a:rPr lang="de-DE" altLang="de-DE" sz="2000" dirty="0" smtClean="0"/>
              <a:t> manifest variables, </a:t>
            </a:r>
            <a:r>
              <a:rPr lang="de-DE" altLang="de-DE" sz="2000" dirty="0" smtClean="0">
                <a:latin typeface="Symbol" panose="05050102010706020507" pitchFamily="18" charset="2"/>
              </a:rPr>
              <a:t>x </a:t>
            </a:r>
            <a:r>
              <a:rPr lang="de-DE" altLang="de-DE" sz="2000" dirty="0"/>
              <a:t>: </a:t>
            </a:r>
            <a:r>
              <a:rPr lang="de-DE" altLang="de-DE" sz="2000" dirty="0" smtClean="0"/>
              <a:t>latent variable (= </a:t>
            </a:r>
            <a:r>
              <a:rPr lang="de-DE" altLang="de-DE" sz="2000" dirty="0" err="1" smtClean="0"/>
              <a:t>factor</a:t>
            </a:r>
            <a:r>
              <a:rPr lang="de-DE" altLang="de-DE" sz="2000" dirty="0" smtClean="0"/>
              <a:t>), </a:t>
            </a:r>
            <a:r>
              <a:rPr lang="de-DE" altLang="de-DE" sz="2000" b="1" dirty="0" smtClean="0">
                <a:latin typeface="Symbol" panose="05050102010706020507" pitchFamily="18" charset="2"/>
              </a:rPr>
              <a:t>d</a:t>
            </a:r>
            <a:r>
              <a:rPr lang="de-DE" altLang="de-DE" sz="2000" i="1" dirty="0" smtClean="0">
                <a:latin typeface="Symbol" panose="05050102010706020507" pitchFamily="18" charset="2"/>
              </a:rPr>
              <a:t> </a:t>
            </a:r>
            <a:r>
              <a:rPr lang="de-DE" altLang="de-DE" sz="2000" dirty="0"/>
              <a:t>: </a:t>
            </a:r>
            <a:r>
              <a:rPr lang="de-DE" altLang="de-DE" sz="2000" dirty="0" err="1" smtClean="0"/>
              <a:t>vector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of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error</a:t>
            </a:r>
            <a:r>
              <a:rPr lang="de-DE" altLang="de-DE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variables, </a:t>
            </a:r>
            <a:r>
              <a:rPr lang="de-DE" altLang="de-DE" sz="2000" b="1" dirty="0" smtClean="0">
                <a:latin typeface="Symbol" panose="05050102010706020507" pitchFamily="18" charset="2"/>
              </a:rPr>
              <a:t>l</a:t>
            </a:r>
            <a:r>
              <a:rPr lang="de-DE" altLang="de-DE" sz="2000" i="1" dirty="0" smtClean="0">
                <a:latin typeface="Symbol" panose="05050102010706020507" pitchFamily="18" charset="2"/>
              </a:rPr>
              <a:t> </a:t>
            </a:r>
            <a:r>
              <a:rPr lang="de-DE" altLang="de-DE" sz="2000" dirty="0"/>
              <a:t>: </a:t>
            </a:r>
            <a:r>
              <a:rPr lang="de-DE" altLang="de-DE" sz="2000" dirty="0" err="1" smtClean="0"/>
              <a:t>vector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of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factor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loadings</a:t>
            </a:r>
            <a:r>
              <a:rPr lang="de-DE" altLang="de-DE" sz="2000" dirty="0" smtClean="0"/>
              <a:t>  (</a:t>
            </a:r>
            <a:r>
              <a:rPr lang="de-DE" altLang="de-DE" sz="2000" i="1" dirty="0" err="1" smtClean="0"/>
              <a:t>similar</a:t>
            </a:r>
            <a:r>
              <a:rPr lang="de-DE" altLang="de-DE" sz="2000" i="1" dirty="0" smtClean="0"/>
              <a:t> </a:t>
            </a:r>
            <a:r>
              <a:rPr lang="de-DE" altLang="de-DE" sz="2000" i="1" dirty="0" err="1" smtClean="0"/>
              <a:t>to</a:t>
            </a:r>
            <a:r>
              <a:rPr lang="de-DE" altLang="de-DE" sz="2000" dirty="0" smtClean="0"/>
              <a:t> item-</a:t>
            </a:r>
            <a:r>
              <a:rPr lang="de-DE" altLang="de-DE" sz="2000" dirty="0" err="1" smtClean="0"/>
              <a:t>scale</a:t>
            </a:r>
            <a:r>
              <a:rPr lang="de-DE" altLang="de-DE" sz="2000" dirty="0" smtClean="0"/>
              <a:t> correlations/ </a:t>
            </a:r>
            <a:r>
              <a:rPr lang="de-DE" altLang="de-DE" sz="2000" dirty="0" err="1" smtClean="0"/>
              <a:t>discriminability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parameters</a:t>
            </a:r>
            <a:r>
              <a:rPr lang="de-DE" altLang="de-DE" sz="2000" dirty="0" smtClean="0"/>
              <a:t>)</a:t>
            </a:r>
            <a:endParaRPr lang="de-DE" altLang="de-DE" sz="2000" i="1" dirty="0" smtClean="0"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de-DE" sz="2000" dirty="0" smtClean="0"/>
              <a:t>  </a:t>
            </a:r>
            <a:endParaRPr lang="de-DE" altLang="de-DE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599" y="709613"/>
            <a:ext cx="8987589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de-DE" altLang="de-DE" smtClean="0"/>
              <a:t>The types : established CFA 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1487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820018"/>
            <a:ext cx="9144919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/>
              <a:t>The </a:t>
            </a:r>
            <a:r>
              <a:rPr lang="de-DE" altLang="de-DE" b="1" dirty="0"/>
              <a:t>congeneric model </a:t>
            </a:r>
            <a:r>
              <a:rPr lang="de-DE" altLang="de-DE" dirty="0"/>
              <a:t>(Jöreskog, 1971</a:t>
            </a:r>
            <a:r>
              <a:rPr lang="de-DE" altLang="de-DE" dirty="0" smtClean="0"/>
              <a:t>)</a:t>
            </a:r>
            <a:endParaRPr lang="de-DE" altLang="de-DE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x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3" idx="2"/>
            <a:endCxn id="11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7677" y="3221373"/>
            <a:ext cx="536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820018"/>
            <a:ext cx="9144919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/>
              <a:t>The </a:t>
            </a:r>
            <a:r>
              <a:rPr lang="de-DE" altLang="de-DE" b="1" dirty="0"/>
              <a:t>congeneric model </a:t>
            </a:r>
            <a:r>
              <a:rPr lang="de-DE" altLang="de-DE" dirty="0"/>
              <a:t>(Jöreskog, 1971</a:t>
            </a:r>
            <a:r>
              <a:rPr lang="de-DE" altLang="de-DE" dirty="0" smtClean="0"/>
              <a:t>) - </a:t>
            </a:r>
            <a:r>
              <a:rPr lang="de-DE" altLang="de-DE" i="1" dirty="0" err="1" smtClean="0"/>
              <a:t>example</a:t>
            </a:r>
            <a:endParaRPr lang="de-DE" altLang="de-DE" i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206" y="3363"/>
              <a:ext cx="10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de-DE" altLang="de-DE" sz="2400" dirty="0" smtClean="0">
                  <a:cs typeface="Arial" panose="020B0604020202020204" pitchFamily="34" charset="0"/>
                </a:rPr>
                <a:t>Item2 </a:t>
              </a:r>
              <a:r>
                <a:rPr lang="de-DE" altLang="de-DE" sz="2400" dirty="0">
                  <a:cs typeface="Arial" panose="020B0604020202020204" pitchFamily="34" charset="0"/>
                </a:rPr>
                <a:t>(</a:t>
              </a:r>
              <a:r>
                <a:rPr lang="de-DE" altLang="de-DE" sz="2400" dirty="0" smtClean="0">
                  <a:cs typeface="Arial" panose="020B0604020202020204" pitchFamily="34" charset="0"/>
                </a:rPr>
                <a:t>x</a:t>
              </a:r>
              <a:r>
                <a:rPr lang="de-DE" altLang="de-DE" sz="2400" baseline="-25000" dirty="0" smtClean="0">
                  <a:cs typeface="Arial" panose="020B0604020202020204" pitchFamily="34" charset="0"/>
                </a:rPr>
                <a:t>2</a:t>
              </a:r>
              <a:r>
                <a:rPr lang="de-DE" altLang="de-DE" sz="2400" dirty="0" smtClean="0">
                  <a:cs typeface="Arial" panose="020B0604020202020204" pitchFamily="34" charset="0"/>
                </a:rPr>
                <a:t>)</a:t>
              </a:r>
              <a:endParaRPr lang="el-GR" altLang="de-DE" sz="24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06" y="3342"/>
              <a:ext cx="10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de-DE" altLang="de-DE" sz="2400" dirty="0" smtClean="0">
                  <a:cs typeface="Arial" panose="020B0604020202020204" pitchFamily="34" charset="0"/>
                </a:rPr>
                <a:t>Item3 </a:t>
              </a:r>
              <a:r>
                <a:rPr lang="de-DE" altLang="de-DE" sz="2400" dirty="0">
                  <a:cs typeface="Arial" panose="020B0604020202020204" pitchFamily="34" charset="0"/>
                </a:rPr>
                <a:t>(</a:t>
              </a:r>
              <a:r>
                <a:rPr lang="de-DE" altLang="de-DE" sz="2400" dirty="0" smtClean="0">
                  <a:cs typeface="Arial" panose="020B0604020202020204" pitchFamily="34" charset="0"/>
                </a:rPr>
                <a:t>x</a:t>
              </a:r>
              <a:r>
                <a:rPr lang="de-DE" altLang="de-DE" sz="2400" baseline="-25000" dirty="0" smtClean="0">
                  <a:cs typeface="Arial" panose="020B0604020202020204" pitchFamily="34" charset="0"/>
                </a:rPr>
                <a:t>3</a:t>
              </a:r>
              <a:r>
                <a:rPr lang="de-DE" altLang="de-DE" sz="2400" dirty="0" smtClean="0">
                  <a:cs typeface="Arial" panose="020B0604020202020204" pitchFamily="34" charset="0"/>
                </a:rPr>
                <a:t>)</a:t>
              </a:r>
              <a:endParaRPr lang="el-GR" altLang="de-DE" sz="2400" dirty="0">
                <a:cs typeface="Arial" panose="020B0604020202020204" pitchFamily="34" charset="0"/>
              </a:endParaRPr>
            </a:p>
          </p:txBody>
        </p:sp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11863" y="3661320"/>
            <a:ext cx="1800225" cy="863601"/>
            <a:chOff x="2109" y="1752"/>
            <a:chExt cx="1134" cy="5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109" y="1755"/>
              <a:ext cx="113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sz="2000" dirty="0" smtClean="0">
                  <a:latin typeface="Times New Roman" pitchFamily="18" charset="0"/>
                  <a:cs typeface="Times New Roman" pitchFamily="18" charset="0"/>
                </a:rPr>
                <a:t>Work motivation (</a:t>
              </a:r>
              <a:r>
                <a:rPr lang="en-US" altLang="de-DE" sz="2000" dirty="0" smtClean="0">
                  <a:latin typeface="Symbol" pitchFamily="18" charset="2"/>
                  <a:cs typeface="Arial" panose="020B0604020202020204" pitchFamily="34" charset="0"/>
                </a:rPr>
                <a:t>x)</a:t>
              </a:r>
              <a:endParaRPr lang="el-GR" altLang="de-DE" sz="2000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200" y="3342"/>
              <a:ext cx="10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400" dirty="0" smtClean="0">
                  <a:cs typeface="Arial" panose="020B0604020202020204" pitchFamily="34" charset="0"/>
                </a:rPr>
                <a:t>Item1 (x</a:t>
              </a:r>
              <a:r>
                <a:rPr lang="de-DE" altLang="de-DE" sz="2400" baseline="-25000" dirty="0" smtClean="0">
                  <a:cs typeface="Arial" panose="020B0604020202020204" pitchFamily="34" charset="0"/>
                </a:rPr>
                <a:t>1</a:t>
              </a:r>
              <a:r>
                <a:rPr lang="de-DE" altLang="de-DE" sz="2400" dirty="0" smtClean="0">
                  <a:cs typeface="Arial" panose="020B0604020202020204" pitchFamily="34" charset="0"/>
                </a:rPr>
                <a:t>)</a:t>
              </a:r>
              <a:endParaRPr lang="el-GR" altLang="de-DE" sz="2400" dirty="0"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3" idx="2"/>
            <a:endCxn id="11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27677" y="3221373"/>
            <a:ext cx="536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820018"/>
            <a:ext cx="9144919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/>
              <a:t>The </a:t>
            </a:r>
            <a:r>
              <a:rPr lang="de-DE" altLang="de-DE" b="1" dirty="0"/>
              <a:t>congeneric model </a:t>
            </a:r>
            <a:r>
              <a:rPr lang="de-DE" altLang="de-DE" dirty="0"/>
              <a:t>(Jöreskog, 1971</a:t>
            </a:r>
            <a:r>
              <a:rPr lang="de-DE" altLang="de-DE" dirty="0" smtClean="0"/>
              <a:t>)</a:t>
            </a:r>
            <a:endParaRPr lang="de-DE" altLang="de-DE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21104" y="2441196"/>
            <a:ext cx="3783435" cy="3288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415739"/>
              </p:ext>
            </p:extLst>
          </p:nvPr>
        </p:nvGraphicFramePr>
        <p:xfrm>
          <a:off x="3636962" y="2588057"/>
          <a:ext cx="3411538" cy="298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Formel" r:id="rId3" imgW="1473120" imgH="1396800" progId="Equation.3">
                  <p:embed/>
                </p:oleObj>
              </mc:Choice>
              <mc:Fallback>
                <p:oleObj name="Formel" r:id="rId3" imgW="147312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2" y="2588057"/>
                        <a:ext cx="3411538" cy="2989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820018"/>
            <a:ext cx="984726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Practice: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degrees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freedom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s-t)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x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3" idx="2"/>
            <a:endCxn id="11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7677" y="3221373"/>
            <a:ext cx="536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8848725" y="3053331"/>
            <a:ext cx="2628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63D"/>
                </a:solidFill>
              </a:rPr>
              <a:t>Which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one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following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numbers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gives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degree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freedom</a:t>
            </a:r>
            <a:r>
              <a:rPr lang="de-DE" dirty="0" smtClean="0">
                <a:solidFill>
                  <a:srgbClr val="00863D"/>
                </a:solidFill>
              </a:rPr>
              <a:t>?</a:t>
            </a:r>
          </a:p>
          <a:p>
            <a:r>
              <a:rPr lang="de-DE" dirty="0" smtClean="0">
                <a:solidFill>
                  <a:srgbClr val="00863D"/>
                </a:solidFill>
              </a:rPr>
              <a:t>              0</a:t>
            </a:r>
          </a:p>
          <a:p>
            <a:r>
              <a:rPr lang="de-DE" dirty="0" smtClean="0">
                <a:solidFill>
                  <a:srgbClr val="00863D"/>
                </a:solidFill>
              </a:rPr>
              <a:t>              1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2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3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4</a:t>
            </a:r>
            <a:endParaRPr lang="en-US" dirty="0">
              <a:solidFill>
                <a:srgbClr val="0086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820018"/>
            <a:ext cx="984726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Practice: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degrees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freedom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s-t)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x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3" idx="2"/>
            <a:endCxn id="11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7677" y="3221373"/>
            <a:ext cx="536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00B050"/>
                </a:solidFill>
              </a:rPr>
              <a:t>3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495550" y="2752725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solidFill>
                  <a:srgbClr val="00B050"/>
                </a:solidFill>
                <a:latin typeface="Symbol" panose="05050102010706020507" pitchFamily="18" charset="2"/>
              </a:rPr>
              <a:t>1</a:t>
            </a:r>
            <a:endParaRPr lang="en-US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495550" y="3695700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solidFill>
                  <a:srgbClr val="00B050"/>
                </a:solidFill>
                <a:latin typeface="Symbol" panose="05050102010706020507" pitchFamily="18" charset="2"/>
              </a:rPr>
              <a:t>2</a:t>
            </a:r>
            <a:endParaRPr lang="en-US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495550" y="4638675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solidFill>
                  <a:srgbClr val="00B050"/>
                </a:solidFill>
                <a:latin typeface="Symbol" panose="05050102010706020507" pitchFamily="18" charset="2"/>
              </a:rPr>
              <a:t>3</a:t>
            </a:r>
            <a:endParaRPr lang="en-US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8848725" y="3053331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63D"/>
                </a:solidFill>
              </a:rPr>
              <a:t>Which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one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following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numbers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gives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degree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freedom</a:t>
            </a:r>
            <a:r>
              <a:rPr lang="de-DE" dirty="0" smtClean="0">
                <a:solidFill>
                  <a:srgbClr val="00863D"/>
                </a:solidFill>
              </a:rPr>
              <a:t>?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</a:t>
            </a:r>
            <a:r>
              <a:rPr lang="de-DE" dirty="0" err="1" smtClean="0">
                <a:solidFill>
                  <a:srgbClr val="00863D"/>
                </a:solidFill>
              </a:rPr>
              <a:t>df</a:t>
            </a:r>
            <a:r>
              <a:rPr lang="de-DE" dirty="0" smtClean="0">
                <a:solidFill>
                  <a:srgbClr val="00863D"/>
                </a:solidFill>
              </a:rPr>
              <a:t> = 6 - 7 = -1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726237" y="305512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f</a:t>
            </a:r>
            <a:endParaRPr lang="en-US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54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820018"/>
            <a:ext cx="984726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Practice: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degrees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freedom</a:t>
            </a:r>
            <a:r>
              <a:rPr lang="de-DE" alt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s-t)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6011863" y="3661317"/>
            <a:ext cx="1800225" cy="863600"/>
            <a:chOff x="2109" y="1752"/>
            <a:chExt cx="1134" cy="5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smtClean="0">
                  <a:latin typeface="Symbol" pitchFamily="18" charset="2"/>
                  <a:cs typeface="Arial" panose="020B0604020202020204" pitchFamily="34" charset="0"/>
                </a:rPr>
                <a:t>x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solidFill>
                  <a:srgbClr val="FF0000"/>
                </a:solidFill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3" idx="2"/>
            <a:endCxn id="11" idx="3"/>
          </p:cNvCxnSpPr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7677" y="3221373"/>
            <a:ext cx="536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495550" y="2752725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solidFill>
                  <a:srgbClr val="00B050"/>
                </a:solidFill>
                <a:latin typeface="Symbol" panose="05050102010706020507" pitchFamily="18" charset="2"/>
              </a:rPr>
              <a:t>1</a:t>
            </a:r>
            <a:endParaRPr lang="en-US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495550" y="3695700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solidFill>
                  <a:srgbClr val="00B050"/>
                </a:solidFill>
                <a:latin typeface="Symbol" panose="05050102010706020507" pitchFamily="18" charset="2"/>
              </a:rPr>
              <a:t>2</a:t>
            </a:r>
            <a:endParaRPr lang="en-US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495550" y="4638675"/>
            <a:ext cx="4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solidFill>
                  <a:srgbClr val="00B050"/>
                </a:solidFill>
                <a:latin typeface="Symbol" panose="05050102010706020507" pitchFamily="18" charset="2"/>
              </a:rPr>
              <a:t>3</a:t>
            </a:r>
            <a:endParaRPr lang="en-US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726237" y="3055124"/>
            <a:ext cx="71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ymbol" panose="05050102010706020507" pitchFamily="18" charset="2"/>
              </a:rPr>
              <a:t>f = 1</a:t>
            </a:r>
            <a:endParaRPr lang="en-US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8848725" y="3053331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63D"/>
                </a:solidFill>
              </a:rPr>
              <a:t>Which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one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following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numbers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gives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the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degree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of</a:t>
            </a:r>
            <a:r>
              <a:rPr lang="de-DE" dirty="0" smtClean="0">
                <a:solidFill>
                  <a:srgbClr val="00863D"/>
                </a:solidFill>
              </a:rPr>
              <a:t> </a:t>
            </a:r>
            <a:r>
              <a:rPr lang="de-DE" dirty="0" err="1" smtClean="0">
                <a:solidFill>
                  <a:srgbClr val="00863D"/>
                </a:solidFill>
              </a:rPr>
              <a:t>freedom</a:t>
            </a:r>
            <a:r>
              <a:rPr lang="de-DE" dirty="0" smtClean="0">
                <a:solidFill>
                  <a:srgbClr val="00863D"/>
                </a:solidFill>
              </a:rPr>
              <a:t>?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</a:t>
            </a:r>
            <a:r>
              <a:rPr lang="de-DE" dirty="0" err="1" smtClean="0">
                <a:solidFill>
                  <a:srgbClr val="00863D"/>
                </a:solidFill>
              </a:rPr>
              <a:t>df</a:t>
            </a:r>
            <a:r>
              <a:rPr lang="de-DE" dirty="0" smtClean="0">
                <a:solidFill>
                  <a:srgbClr val="00863D"/>
                </a:solidFill>
              </a:rPr>
              <a:t> = 6 - 6 = 0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</a:p>
          <a:p>
            <a:r>
              <a:rPr lang="de-DE" dirty="0">
                <a:solidFill>
                  <a:srgbClr val="00863D"/>
                </a:solidFill>
              </a:rPr>
              <a:t> </a:t>
            </a:r>
            <a:r>
              <a:rPr lang="de-DE" dirty="0" smtClean="0">
                <a:solidFill>
                  <a:srgbClr val="00863D"/>
                </a:solidFill>
              </a:rPr>
              <a:t>             </a:t>
            </a:r>
            <a:endParaRPr lang="en-US" dirty="0">
              <a:solidFill>
                <a:srgbClr val="0086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794851"/>
            <a:ext cx="9723438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/>
              <a:t>The </a:t>
            </a:r>
            <a:r>
              <a:rPr lang="de-DE" altLang="de-DE" b="1" dirty="0" err="1"/>
              <a:t>congeneric</a:t>
            </a:r>
            <a:r>
              <a:rPr lang="de-DE" altLang="de-DE" b="1" dirty="0"/>
              <a:t> </a:t>
            </a:r>
            <a:r>
              <a:rPr lang="de-DE" altLang="de-DE" b="1" dirty="0" err="1"/>
              <a:t>model</a:t>
            </a:r>
            <a:r>
              <a:rPr lang="de-DE" altLang="de-DE" b="1" dirty="0"/>
              <a:t> </a:t>
            </a:r>
            <a:r>
              <a:rPr lang="de-DE" altLang="de-DE" dirty="0"/>
              <a:t>(</a:t>
            </a:r>
            <a:r>
              <a:rPr lang="de-DE" altLang="de-DE" dirty="0" err="1"/>
              <a:t>Jöreskog</a:t>
            </a:r>
            <a:r>
              <a:rPr lang="de-DE" altLang="de-DE" dirty="0"/>
              <a:t>, 1971)</a:t>
            </a:r>
          </a:p>
          <a:p>
            <a:pPr marL="0" indent="0">
              <a:buNone/>
            </a:pPr>
            <a:r>
              <a:rPr lang="de-DE" altLang="de-DE" sz="2200" dirty="0"/>
              <a:t>- </a:t>
            </a:r>
            <a:r>
              <a:rPr lang="de-DE" altLang="de-DE" sz="2200" dirty="0" smtClean="0"/>
              <a:t> original </a:t>
            </a:r>
            <a:r>
              <a:rPr lang="de-DE" altLang="de-DE" sz="2200" dirty="0" err="1"/>
              <a:t>version</a:t>
            </a:r>
            <a:r>
              <a:rPr lang="de-DE" altLang="de-DE" sz="2200" dirty="0"/>
              <a:t> (</a:t>
            </a:r>
            <a:r>
              <a:rPr lang="de-DE" altLang="de-DE" sz="2200" dirty="0" err="1"/>
              <a:t>standard</a:t>
            </a:r>
            <a:r>
              <a:rPr lang="de-DE" altLang="de-DE" sz="2200" dirty="0"/>
              <a:t> </a:t>
            </a:r>
            <a:r>
              <a:rPr lang="de-DE" altLang="de-DE" sz="2200" dirty="0" err="1"/>
              <a:t>model</a:t>
            </a:r>
            <a:r>
              <a:rPr lang="de-DE" altLang="de-DE" sz="2200" dirty="0"/>
              <a:t> </a:t>
            </a:r>
            <a:r>
              <a:rPr lang="de-DE" altLang="de-DE" sz="2200" dirty="0" err="1"/>
              <a:t>of</a:t>
            </a:r>
            <a:r>
              <a:rPr lang="de-DE" altLang="de-DE" sz="2200" dirty="0"/>
              <a:t> CFA </a:t>
            </a:r>
            <a:r>
              <a:rPr lang="de-DE" altLang="de-DE" sz="2200" dirty="0" err="1"/>
              <a:t>and</a:t>
            </a:r>
            <a:r>
              <a:rPr lang="de-DE" altLang="de-DE" sz="2200" dirty="0"/>
              <a:t> SEM</a:t>
            </a:r>
            <a:r>
              <a:rPr lang="de-DE" altLang="de-DE" sz="2200" dirty="0" smtClean="0"/>
              <a:t>)</a:t>
            </a:r>
            <a:endParaRPr lang="de-DE" altLang="de-DE" sz="2200" dirty="0"/>
          </a:p>
          <a:p>
            <a:pPr>
              <a:buFontTx/>
              <a:buChar char="-"/>
            </a:pP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extended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version</a:t>
            </a:r>
            <a:r>
              <a:rPr lang="de-DE" altLang="de-DE" sz="2200" dirty="0" smtClean="0"/>
              <a:t>: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                  </a:t>
            </a:r>
            <a:r>
              <a:rPr lang="de-DE" altLang="de-DE" b="1" dirty="0" smtClean="0"/>
              <a:t>X</a:t>
            </a:r>
            <a:r>
              <a:rPr lang="de-DE" altLang="de-DE" dirty="0" smtClean="0"/>
              <a:t> = (</a:t>
            </a:r>
            <a:r>
              <a:rPr lang="de-DE" altLang="de-DE" b="1" dirty="0" smtClean="0">
                <a:latin typeface="Symbol" panose="05050102010706020507" pitchFamily="18" charset="2"/>
              </a:rPr>
              <a:t>m</a:t>
            </a:r>
            <a:r>
              <a:rPr lang="de-DE" altLang="de-DE" i="1" dirty="0" smtClean="0">
                <a:latin typeface="Symbol" panose="05050102010706020507" pitchFamily="18" charset="2"/>
              </a:rPr>
              <a:t> </a:t>
            </a:r>
            <a:r>
              <a:rPr lang="de-DE" altLang="de-DE" dirty="0"/>
              <a:t>+ </a:t>
            </a:r>
            <a:r>
              <a:rPr lang="de-DE" altLang="de-DE" b="1" dirty="0" smtClean="0">
                <a:latin typeface="Symbol" panose="05050102010706020507" pitchFamily="18" charset="2"/>
              </a:rPr>
              <a:t>l</a:t>
            </a:r>
            <a:r>
              <a:rPr lang="de-DE" altLang="de-DE" i="1" dirty="0" smtClean="0">
                <a:latin typeface="Symbol" panose="05050102010706020507" pitchFamily="18" charset="2"/>
              </a:rPr>
              <a:t> 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dirty="0" smtClean="0"/>
              <a:t> ) + </a:t>
            </a:r>
            <a:r>
              <a:rPr lang="de-DE" altLang="de-DE" b="1" dirty="0" smtClean="0">
                <a:latin typeface="Symbol" panose="05050102010706020507" pitchFamily="18" charset="2"/>
              </a:rPr>
              <a:t>d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r>
              <a:rPr lang="de-DE" altLang="de-DE" sz="2000" b="1" dirty="0" smtClean="0"/>
              <a:t>X</a:t>
            </a:r>
            <a:r>
              <a:rPr lang="de-DE" altLang="de-DE" sz="2000" dirty="0" smtClean="0"/>
              <a:t>: </a:t>
            </a:r>
            <a:r>
              <a:rPr lang="de-DE" altLang="de-DE" sz="2000" dirty="0" err="1"/>
              <a:t>vector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manifest variables, </a:t>
            </a:r>
            <a:r>
              <a:rPr lang="de-DE" altLang="de-DE" sz="2000" b="1" dirty="0">
                <a:latin typeface="Symbol" panose="05050102010706020507" pitchFamily="18" charset="2"/>
              </a:rPr>
              <a:t>m</a:t>
            </a:r>
            <a:r>
              <a:rPr lang="de-DE" altLang="de-DE" sz="2000" i="1" dirty="0">
                <a:latin typeface="Symbol" panose="05050102010706020507" pitchFamily="18" charset="2"/>
              </a:rPr>
              <a:t> </a:t>
            </a:r>
            <a:r>
              <a:rPr lang="de-DE" altLang="de-DE" sz="2000" dirty="0"/>
              <a:t>: </a:t>
            </a:r>
            <a:r>
              <a:rPr lang="de-DE" altLang="de-DE" sz="2000" dirty="0" err="1" smtClean="0"/>
              <a:t>vector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of</a:t>
            </a:r>
            <a:r>
              <a:rPr lang="de-DE" altLang="de-DE" sz="2000" dirty="0" smtClean="0"/>
              <a:t> item </a:t>
            </a:r>
            <a:r>
              <a:rPr lang="de-DE" altLang="de-DE" sz="2000" dirty="0" err="1"/>
              <a:t>characteristic</a:t>
            </a:r>
            <a:r>
              <a:rPr lang="de-DE" altLang="de-DE" sz="2000" dirty="0"/>
              <a:t> </a:t>
            </a:r>
            <a:r>
              <a:rPr lang="de-DE" altLang="de-DE" sz="2000" dirty="0" err="1" smtClean="0"/>
              <a:t>constants</a:t>
            </a:r>
            <a:r>
              <a:rPr lang="de-DE" altLang="de-DE" sz="2000" dirty="0" smtClean="0"/>
              <a:t>, </a:t>
            </a:r>
            <a:r>
              <a:rPr lang="de-DE" altLang="de-DE" sz="2000" dirty="0" smtClean="0">
                <a:latin typeface="Symbol" panose="05050102010706020507" pitchFamily="18" charset="2"/>
              </a:rPr>
              <a:t>x </a:t>
            </a:r>
            <a:r>
              <a:rPr lang="de-DE" altLang="de-DE" sz="2000" dirty="0"/>
              <a:t>: latent variable (= </a:t>
            </a:r>
            <a:r>
              <a:rPr lang="de-DE" altLang="de-DE" sz="2000" dirty="0" err="1"/>
              <a:t>factor</a:t>
            </a:r>
            <a:r>
              <a:rPr lang="de-DE" altLang="de-DE" sz="2000" dirty="0"/>
              <a:t>), </a:t>
            </a:r>
            <a:r>
              <a:rPr lang="de-DE" altLang="de-DE" sz="2000" b="1" dirty="0">
                <a:latin typeface="Symbol" panose="05050102010706020507" pitchFamily="18" charset="2"/>
              </a:rPr>
              <a:t>d</a:t>
            </a:r>
            <a:r>
              <a:rPr lang="de-DE" altLang="de-DE" sz="2000" i="1" dirty="0">
                <a:latin typeface="Symbol" panose="05050102010706020507" pitchFamily="18" charset="2"/>
              </a:rPr>
              <a:t> </a:t>
            </a:r>
            <a:r>
              <a:rPr lang="de-DE" altLang="de-DE" sz="2000" dirty="0"/>
              <a:t>: </a:t>
            </a:r>
            <a:r>
              <a:rPr lang="de-DE" altLang="de-DE" sz="2000" dirty="0" err="1"/>
              <a:t>vector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error</a:t>
            </a:r>
            <a:r>
              <a:rPr lang="de-DE" altLang="de-DE" sz="2000" dirty="0"/>
              <a:t> </a:t>
            </a:r>
            <a:r>
              <a:rPr lang="de-DE" altLang="de-DE" sz="2000" dirty="0" smtClean="0"/>
              <a:t>variables</a:t>
            </a:r>
            <a:r>
              <a:rPr lang="de-DE" altLang="de-DE" sz="2000" dirty="0"/>
              <a:t>, </a:t>
            </a:r>
            <a:r>
              <a:rPr lang="de-DE" altLang="de-DE" sz="2000" b="1" dirty="0">
                <a:latin typeface="Symbol" panose="05050102010706020507" pitchFamily="18" charset="2"/>
              </a:rPr>
              <a:t>l</a:t>
            </a:r>
            <a:r>
              <a:rPr lang="de-DE" altLang="de-DE" sz="2000" i="1" dirty="0">
                <a:latin typeface="Symbol" panose="05050102010706020507" pitchFamily="18" charset="2"/>
              </a:rPr>
              <a:t> </a:t>
            </a:r>
            <a:r>
              <a:rPr lang="de-DE" altLang="de-DE" sz="2000" dirty="0"/>
              <a:t>: </a:t>
            </a:r>
            <a:r>
              <a:rPr lang="de-DE" altLang="de-DE" sz="2000" dirty="0" err="1"/>
              <a:t>vector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factor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loadings</a:t>
            </a:r>
            <a:r>
              <a:rPr lang="de-DE" altLang="de-DE" sz="2000" dirty="0"/>
              <a:t>  (item-</a:t>
            </a:r>
            <a:r>
              <a:rPr lang="de-DE" altLang="de-DE" sz="2000" dirty="0" err="1"/>
              <a:t>scale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correlations</a:t>
            </a:r>
            <a:r>
              <a:rPr lang="de-DE" altLang="de-DE" sz="2000" dirty="0"/>
              <a:t>/ </a:t>
            </a:r>
            <a:r>
              <a:rPr lang="de-DE" altLang="de-DE" sz="2000" dirty="0" err="1"/>
              <a:t>discriminability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parameters</a:t>
            </a:r>
            <a:r>
              <a:rPr lang="de-DE" altLang="de-DE" sz="2000" dirty="0"/>
              <a:t>)</a:t>
            </a:r>
            <a:endParaRPr lang="de-DE" altLang="de-DE" sz="2000" i="1" dirty="0">
              <a:latin typeface="Symbol" panose="05050102010706020507" pitchFamily="18" charset="2"/>
            </a:endParaRPr>
          </a:p>
          <a:p>
            <a:r>
              <a:rPr lang="de-DE" altLang="de-DE" sz="2400" b="1" dirty="0" smtClean="0">
                <a:latin typeface="Symbol" panose="05050102010706020507" pitchFamily="18" charset="2"/>
              </a:rPr>
              <a:t>m</a:t>
            </a:r>
            <a:r>
              <a:rPr lang="de-DE" altLang="de-DE" sz="2400" i="1" dirty="0" smtClean="0">
                <a:latin typeface="Symbol" panose="05050102010706020507" pitchFamily="18" charset="2"/>
              </a:rPr>
              <a:t> </a:t>
            </a:r>
            <a:r>
              <a:rPr lang="de-DE" altLang="de-DE" sz="2400" dirty="0" smtClean="0"/>
              <a:t> and </a:t>
            </a:r>
            <a:r>
              <a:rPr lang="de-DE" altLang="de-DE" sz="2400" b="1" i="1" dirty="0" smtClean="0">
                <a:latin typeface="Symbol" panose="05050102010706020507" pitchFamily="18" charset="2"/>
              </a:rPr>
              <a:t>l</a:t>
            </a:r>
            <a:r>
              <a:rPr lang="de-DE" altLang="de-DE" sz="2400" i="1" dirty="0" smtClean="0">
                <a:latin typeface="Symbol" panose="05050102010706020507" pitchFamily="18" charset="2"/>
              </a:rPr>
              <a:t>  </a:t>
            </a:r>
            <a:r>
              <a:rPr lang="de-DE" altLang="de-DE" sz="2400" dirty="0" smtClean="0"/>
              <a:t>are item specific </a:t>
            </a:r>
            <a:r>
              <a:rPr lang="en-US" altLang="de-DE" sz="2400" dirty="0" smtClean="0"/>
              <a:t>(</a:t>
            </a:r>
            <a:r>
              <a:rPr lang="zh-CN" altLang="en-US" sz="2400" dirty="0" smtClean="0"/>
              <a:t>与特定项目相关</a:t>
            </a:r>
            <a:r>
              <a:rPr lang="en-US" altLang="de-DE" sz="2400" dirty="0" smtClean="0"/>
              <a:t>)</a:t>
            </a:r>
            <a:endParaRPr lang="de-DE" altLang="de-DE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0858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4" name="矩形 3"/>
          <p:cNvSpPr/>
          <p:nvPr/>
        </p:nvSpPr>
        <p:spPr>
          <a:xfrm>
            <a:off x="595618" y="679508"/>
            <a:ext cx="10662408" cy="5662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3587" y="1572368"/>
            <a:ext cx="109328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de-DE" altLang="de-DE" i="1" dirty="0" err="1" smtClean="0"/>
              <a:t>How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to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select</a:t>
            </a:r>
            <a:r>
              <a:rPr lang="de-DE" altLang="de-DE" i="1" dirty="0" smtClean="0"/>
              <a:t> </a:t>
            </a:r>
            <a:r>
              <a:rPr lang="de-DE" altLang="de-DE" b="1" i="1" dirty="0" err="1" smtClean="0"/>
              <a:t>the</a:t>
            </a:r>
            <a:r>
              <a:rPr lang="de-DE" altLang="de-DE" b="1" i="1" dirty="0" smtClean="0"/>
              <a:t> </a:t>
            </a:r>
            <a:r>
              <a:rPr lang="de-DE" altLang="de-DE" b="1" i="1" dirty="0" err="1" smtClean="0"/>
              <a:t>model</a:t>
            </a:r>
            <a:r>
              <a:rPr lang="de-DE" altLang="de-DE" b="1" i="1" dirty="0" smtClean="0"/>
              <a:t> </a:t>
            </a:r>
            <a:r>
              <a:rPr lang="de-DE" altLang="de-DE" b="1" i="1" dirty="0" err="1" smtClean="0"/>
              <a:t>of</a:t>
            </a:r>
            <a:r>
              <a:rPr lang="de-DE" altLang="de-DE" b="1" i="1" dirty="0" smtClean="0"/>
              <a:t> </a:t>
            </a:r>
            <a:r>
              <a:rPr lang="de-DE" altLang="de-DE" b="1" i="1" dirty="0" err="1" smtClean="0"/>
              <a:t>measurement</a:t>
            </a:r>
            <a:r>
              <a:rPr lang="de-DE" altLang="de-DE" b="1" i="1" dirty="0" smtClean="0"/>
              <a:t>?</a:t>
            </a:r>
            <a:endParaRPr lang="de-DE" altLang="de-DE" b="1" i="1" dirty="0" smtClean="0"/>
          </a:p>
          <a:p>
            <a:pPr marL="0" indent="0">
              <a:spcAft>
                <a:spcPts val="1200"/>
              </a:spcAft>
              <a:buNone/>
            </a:pPr>
            <a:endParaRPr lang="de-DE" altLang="de-DE" sz="2000" b="1" i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de-DE" altLang="de-DE" sz="2000" b="1" i="1" dirty="0" smtClean="0"/>
              <a:t>♦  </a:t>
            </a:r>
            <a:r>
              <a:rPr lang="de-DE" altLang="de-DE" sz="2000" b="1" i="1" dirty="0" err="1" smtClean="0"/>
              <a:t>use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the</a:t>
            </a:r>
            <a:r>
              <a:rPr lang="de-DE" altLang="de-DE" sz="2000" b="1" i="1" dirty="0" smtClean="0"/>
              <a:t> </a:t>
            </a:r>
            <a:r>
              <a:rPr lang="de-DE" altLang="de-DE" sz="2000" b="1" i="1" u="sng" dirty="0" err="1" smtClean="0"/>
              <a:t>simplicity</a:t>
            </a:r>
            <a:r>
              <a:rPr lang="de-DE" altLang="de-DE" sz="2000" b="1" i="1" u="sng" dirty="0" smtClean="0"/>
              <a:t> </a:t>
            </a:r>
            <a:r>
              <a:rPr lang="de-DE" altLang="de-DE" sz="2000" b="1" i="1" u="sng" dirty="0" err="1" smtClean="0"/>
              <a:t>principle</a:t>
            </a:r>
            <a:endParaRPr lang="de-DE" altLang="de-DE" sz="2000" b="1" i="1" u="sng" dirty="0"/>
          </a:p>
          <a:p>
            <a:pPr marL="0" indent="0">
              <a:spcAft>
                <a:spcPts val="1200"/>
              </a:spcAft>
              <a:buNone/>
            </a:pPr>
            <a:endParaRPr lang="de-DE" altLang="de-DE" sz="2000" b="1" i="1" dirty="0"/>
          </a:p>
          <a:p>
            <a:pPr marL="0" indent="0">
              <a:spcAft>
                <a:spcPts val="1200"/>
              </a:spcAft>
              <a:buNone/>
            </a:pPr>
            <a:r>
              <a:rPr lang="de-DE" altLang="de-DE" sz="2000" b="1" i="1" dirty="0" smtClean="0"/>
              <a:t>     (</a:t>
            </a:r>
            <a:r>
              <a:rPr lang="de-DE" altLang="de-DE" sz="2000" b="1" i="1" dirty="0" err="1" smtClean="0"/>
              <a:t>theories</a:t>
            </a:r>
            <a:r>
              <a:rPr lang="de-DE" altLang="de-DE" sz="2000" b="1" i="1" dirty="0" smtClean="0"/>
              <a:t>, </a:t>
            </a:r>
            <a:r>
              <a:rPr lang="de-DE" altLang="de-DE" sz="2000" b="1" i="1" dirty="0" err="1" smtClean="0"/>
              <a:t>hypotheses</a:t>
            </a:r>
            <a:r>
              <a:rPr lang="de-DE" altLang="de-DE" sz="2000" b="1" i="1" dirty="0" smtClean="0"/>
              <a:t> … </a:t>
            </a:r>
            <a:r>
              <a:rPr lang="de-DE" altLang="de-DE" sz="2000" b="1" i="1" dirty="0" err="1" smtClean="0"/>
              <a:t>should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be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as</a:t>
            </a:r>
            <a:r>
              <a:rPr lang="de-DE" altLang="de-DE" sz="2000" b="1" i="1" dirty="0" smtClean="0"/>
              <a:t> simple </a:t>
            </a:r>
            <a:r>
              <a:rPr lang="de-DE" altLang="de-DE" sz="2000" b="1" i="1" dirty="0" err="1" smtClean="0"/>
              <a:t>as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possible</a:t>
            </a:r>
            <a:r>
              <a:rPr lang="de-DE" altLang="de-DE" sz="2000" b="1" i="1" dirty="0" smtClean="0"/>
              <a:t>)</a:t>
            </a:r>
            <a:endParaRPr lang="de-DE" altLang="de-DE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691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4" name="矩形 3"/>
          <p:cNvSpPr/>
          <p:nvPr/>
        </p:nvSpPr>
        <p:spPr>
          <a:xfrm>
            <a:off x="595618" y="679508"/>
            <a:ext cx="10662408" cy="5662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3587" y="1572368"/>
            <a:ext cx="109328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de-DE" altLang="de-DE" i="1" dirty="0"/>
              <a:t>A</a:t>
            </a:r>
            <a:r>
              <a:rPr lang="de-DE" altLang="de-DE" b="1" i="1" dirty="0" smtClean="0"/>
              <a:t>n </a:t>
            </a:r>
            <a:r>
              <a:rPr lang="de-DE" altLang="de-DE" b="1" i="1" dirty="0" err="1" smtClean="0"/>
              <a:t>example</a:t>
            </a:r>
            <a:r>
              <a:rPr lang="de-DE" altLang="de-DE" b="1" i="1" dirty="0" smtClean="0"/>
              <a:t> </a:t>
            </a:r>
            <a:r>
              <a:rPr lang="de-DE" altLang="de-DE" b="1" i="1" dirty="0" err="1" smtClean="0"/>
              <a:t>of</a:t>
            </a:r>
            <a:r>
              <a:rPr lang="de-DE" altLang="de-DE" b="1" i="1" dirty="0" smtClean="0"/>
              <a:t> </a:t>
            </a:r>
            <a:r>
              <a:rPr lang="de-DE" altLang="de-DE" b="1" i="1" dirty="0" err="1" smtClean="0"/>
              <a:t>selecting</a:t>
            </a:r>
            <a:r>
              <a:rPr lang="de-DE" altLang="de-DE" b="1" i="1" dirty="0" smtClean="0"/>
              <a:t> </a:t>
            </a:r>
            <a:r>
              <a:rPr lang="de-DE" altLang="de-DE" b="1" i="1" dirty="0" err="1" smtClean="0"/>
              <a:t>the</a:t>
            </a:r>
            <a:r>
              <a:rPr lang="de-DE" altLang="de-DE" b="1" i="1" dirty="0" smtClean="0"/>
              <a:t> </a:t>
            </a:r>
            <a:r>
              <a:rPr lang="de-DE" altLang="de-DE" b="1" i="1" dirty="0" err="1" smtClean="0"/>
              <a:t>model</a:t>
            </a:r>
            <a:r>
              <a:rPr lang="de-DE" altLang="de-DE" b="1" i="1" dirty="0" smtClean="0"/>
              <a:t> </a:t>
            </a:r>
            <a:r>
              <a:rPr lang="de-DE" altLang="de-DE" b="1" i="1" dirty="0" err="1" smtClean="0"/>
              <a:t>of</a:t>
            </a:r>
            <a:r>
              <a:rPr lang="de-DE" altLang="de-DE" b="1" i="1" dirty="0" smtClean="0"/>
              <a:t> </a:t>
            </a:r>
            <a:r>
              <a:rPr lang="de-DE" altLang="de-DE" b="1" i="1" dirty="0" err="1" smtClean="0"/>
              <a:t>measurement</a:t>
            </a:r>
            <a:r>
              <a:rPr lang="de-DE" altLang="de-DE" b="1" i="1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de-DE" sz="1800" i="1" dirty="0" err="1" smtClean="0"/>
              <a:t>Assume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that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it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is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necessary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to</a:t>
            </a:r>
            <a:r>
              <a:rPr lang="de-DE" altLang="de-DE" sz="1800" i="1" dirty="0" smtClean="0"/>
              <a:t> design a </a:t>
            </a:r>
            <a:r>
              <a:rPr lang="de-DE" altLang="de-DE" sz="1800" i="1" dirty="0" err="1" smtClean="0"/>
              <a:t>model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of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measurement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for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the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personality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construct</a:t>
            </a:r>
            <a:r>
              <a:rPr lang="de-DE" altLang="de-DE" sz="1800" i="1" dirty="0" smtClean="0"/>
              <a:t> „</a:t>
            </a:r>
            <a:r>
              <a:rPr lang="de-DE" altLang="de-DE" sz="1800" i="1" dirty="0" err="1" smtClean="0">
                <a:solidFill>
                  <a:srgbClr val="FF0000"/>
                </a:solidFill>
              </a:rPr>
              <a:t>optimism</a:t>
            </a:r>
            <a:r>
              <a:rPr lang="de-DE" altLang="de-DE" sz="1800" i="1" dirty="0" smtClean="0"/>
              <a:t>“. In </a:t>
            </a:r>
            <a:r>
              <a:rPr lang="de-DE" altLang="de-DE" sz="1800" i="1" dirty="0" err="1" smtClean="0"/>
              <a:t>order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to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establish</a:t>
            </a:r>
            <a:r>
              <a:rPr lang="de-DE" altLang="de-DE" sz="1800" i="1" dirty="0" smtClean="0"/>
              <a:t> such a </a:t>
            </a:r>
            <a:r>
              <a:rPr lang="de-DE" altLang="de-DE" sz="1800" i="1" dirty="0" err="1" smtClean="0"/>
              <a:t>construct</a:t>
            </a:r>
            <a:r>
              <a:rPr lang="de-DE" altLang="de-DE" sz="1800" i="1" dirty="0" smtClean="0"/>
              <a:t>, </a:t>
            </a:r>
            <a:r>
              <a:rPr lang="de-DE" altLang="de-DE" sz="1800" i="1" dirty="0" err="1" smtClean="0"/>
              <a:t>it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is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necessary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to</a:t>
            </a:r>
            <a:r>
              <a:rPr lang="de-DE" altLang="de-DE" sz="1800" i="1" dirty="0" smtClean="0"/>
              <a:t> find </a:t>
            </a:r>
            <a:r>
              <a:rPr lang="de-DE" altLang="de-DE" sz="1800" i="1" dirty="0" err="1" smtClean="0"/>
              <a:t>appropriate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indicators</a:t>
            </a:r>
            <a:r>
              <a:rPr lang="de-DE" altLang="de-DE" sz="1800" i="1" dirty="0" smtClean="0"/>
              <a:t> in </a:t>
            </a:r>
            <a:r>
              <a:rPr lang="de-DE" altLang="de-DE" sz="1800" i="1" dirty="0" err="1" smtClean="0"/>
              <a:t>the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first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step</a:t>
            </a:r>
            <a:r>
              <a:rPr lang="de-DE" altLang="de-DE" sz="1800" i="1" dirty="0" smtClean="0"/>
              <a:t>. </a:t>
            </a:r>
            <a:r>
              <a:rPr lang="de-DE" altLang="de-DE" sz="1800" i="1" dirty="0" err="1" smtClean="0"/>
              <a:t>Since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the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construct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optimism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show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several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facets</a:t>
            </a:r>
            <a:r>
              <a:rPr lang="de-DE" altLang="de-DE" sz="1800" i="1" dirty="0" smtClean="0"/>
              <a:t> (e.g. personal </a:t>
            </a:r>
            <a:r>
              <a:rPr lang="de-DE" altLang="de-DE" sz="1800" i="1" dirty="0" err="1" smtClean="0"/>
              <a:t>facet</a:t>
            </a:r>
            <a:r>
              <a:rPr lang="de-DE" altLang="de-DE" sz="1800" i="1" dirty="0" smtClean="0"/>
              <a:t>, </a:t>
            </a:r>
            <a:r>
              <a:rPr lang="de-DE" altLang="de-DE" sz="1800" i="1" dirty="0" err="1" smtClean="0"/>
              <a:t>social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facet</a:t>
            </a:r>
            <a:r>
              <a:rPr lang="de-DE" altLang="de-DE" sz="1800" i="1" dirty="0" smtClean="0"/>
              <a:t>, </a:t>
            </a:r>
            <a:r>
              <a:rPr lang="de-DE" altLang="de-DE" sz="1800" i="1" dirty="0" err="1" smtClean="0"/>
              <a:t>opt</a:t>
            </a:r>
            <a:r>
              <a:rPr lang="de-DE" altLang="de-DE" sz="1800" i="1" dirty="0" smtClean="0"/>
              <a:t>. </a:t>
            </a:r>
            <a:r>
              <a:rPr lang="de-DE" altLang="de-DE" sz="1800" i="1" dirty="0" err="1" smtClean="0"/>
              <a:t>regarding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the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future</a:t>
            </a:r>
            <a:r>
              <a:rPr lang="de-DE" altLang="de-DE" sz="1800" i="1" dirty="0" smtClean="0"/>
              <a:t> , </a:t>
            </a:r>
            <a:r>
              <a:rPr lang="de-DE" altLang="de-DE" sz="1800" i="1" dirty="0" err="1" smtClean="0"/>
              <a:t>etc</a:t>
            </a:r>
            <a:r>
              <a:rPr lang="de-DE" altLang="de-DE" sz="1800" i="1" dirty="0" smtClean="0"/>
              <a:t>), </a:t>
            </a:r>
            <a:r>
              <a:rPr lang="de-DE" altLang="de-DE" sz="1800" i="1" dirty="0" err="1" smtClean="0"/>
              <a:t>it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is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possible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to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look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for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operationalizations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of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facets</a:t>
            </a:r>
            <a:r>
              <a:rPr lang="de-DE" altLang="de-DE" sz="1800" i="1" dirty="0" smtClean="0"/>
              <a:t> in </a:t>
            </a:r>
            <a:r>
              <a:rPr lang="de-DE" altLang="de-DE" sz="1800" i="1" dirty="0" err="1" smtClean="0"/>
              <a:t>the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second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step</a:t>
            </a:r>
            <a:r>
              <a:rPr lang="de-DE" altLang="de-DE" sz="1800" i="1" dirty="0" smtClean="0"/>
              <a:t>. </a:t>
            </a:r>
            <a:r>
              <a:rPr lang="de-DE" altLang="de-DE" sz="1800" i="1" dirty="0" err="1" smtClean="0"/>
              <a:t>Assume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this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search</a:t>
            </a:r>
            <a:r>
              <a:rPr lang="de-DE" altLang="de-DE" sz="1800" i="1" dirty="0" smtClean="0"/>
              <a:t> 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altLang="de-DE" sz="1800" i="1" dirty="0" err="1" smtClean="0"/>
              <a:t>leads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to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three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scales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as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candidates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/>
              <a:t>for</a:t>
            </a:r>
            <a:r>
              <a:rPr lang="de-DE" altLang="de-DE" sz="1800" i="1" dirty="0" smtClean="0"/>
              <a:t> </a:t>
            </a:r>
            <a:r>
              <a:rPr lang="de-DE" altLang="de-DE" sz="1800" i="1" dirty="0" err="1" smtClean="0">
                <a:solidFill>
                  <a:srgbClr val="FF0000"/>
                </a:solidFill>
              </a:rPr>
              <a:t>indicators</a:t>
            </a:r>
            <a:r>
              <a:rPr lang="de-DE" altLang="de-DE" sz="1800" i="1" dirty="0" smtClean="0"/>
              <a:t>:</a:t>
            </a:r>
            <a:endParaRPr lang="de-DE" altLang="de-DE" sz="1800" i="1" dirty="0"/>
          </a:p>
          <a:p>
            <a:pPr marL="0" indent="0">
              <a:spcAft>
                <a:spcPts val="1200"/>
              </a:spcAft>
              <a:buNone/>
            </a:pPr>
            <a:r>
              <a:rPr lang="de-DE" altLang="de-DE" sz="2000" b="1" i="1" dirty="0" smtClean="0"/>
              <a:t>-   Personal </a:t>
            </a:r>
            <a:r>
              <a:rPr lang="de-DE" altLang="de-DE" sz="2000" b="1" i="1" dirty="0" err="1" smtClean="0"/>
              <a:t>optimism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scale</a:t>
            </a:r>
            <a:r>
              <a:rPr lang="de-DE" altLang="de-DE" sz="2000" b="1" i="1" dirty="0" smtClean="0"/>
              <a:t> (POS)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e-DE" altLang="de-DE" sz="2000" b="1" i="1" dirty="0" smtClean="0"/>
              <a:t>-   </a:t>
            </a:r>
            <a:r>
              <a:rPr lang="de-DE" altLang="de-DE" sz="2000" b="1" i="1" dirty="0" err="1" smtClean="0"/>
              <a:t>Social</a:t>
            </a:r>
            <a:r>
              <a:rPr lang="de-DE" altLang="de-DE" sz="2000" b="1" i="1" dirty="0" smtClean="0"/>
              <a:t>  </a:t>
            </a:r>
            <a:r>
              <a:rPr lang="de-DE" altLang="de-DE" sz="2000" b="1" i="1" dirty="0" err="1" smtClean="0"/>
              <a:t>optimism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scale</a:t>
            </a:r>
            <a:r>
              <a:rPr lang="de-DE" altLang="de-DE" sz="2000" b="1" i="1" dirty="0" smtClean="0"/>
              <a:t> (SOS)</a:t>
            </a:r>
            <a:endParaRPr lang="de-DE" altLang="de-DE" sz="2000" b="1" i="1" dirty="0"/>
          </a:p>
          <a:p>
            <a:pPr marL="0" indent="0">
              <a:spcAft>
                <a:spcPts val="1200"/>
              </a:spcAft>
              <a:buNone/>
            </a:pPr>
            <a:r>
              <a:rPr lang="de-DE" altLang="de-DE" sz="2000" i="1" dirty="0" smtClean="0"/>
              <a:t>-</a:t>
            </a:r>
            <a:r>
              <a:rPr lang="de-DE" altLang="de-DE" sz="2000" b="1" i="1" dirty="0" smtClean="0"/>
              <a:t>   </a:t>
            </a:r>
            <a:r>
              <a:rPr lang="de-DE" altLang="de-DE" sz="2000" b="1" i="1" dirty="0" err="1" smtClean="0"/>
              <a:t>Hopefulness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scale</a:t>
            </a:r>
            <a:r>
              <a:rPr lang="de-DE" altLang="de-DE" sz="2000" b="1" i="1" dirty="0" smtClean="0"/>
              <a:t> (HS)</a:t>
            </a:r>
          </a:p>
        </p:txBody>
      </p:sp>
    </p:spTree>
    <p:extLst>
      <p:ext uri="{BB962C8B-B14F-4D97-AF65-F5344CB8AC3E}">
        <p14:creationId xmlns:p14="http://schemas.microsoft.com/office/powerpoint/2010/main" val="38709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11200" y="1626066"/>
            <a:ext cx="106680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  <a:defRPr/>
            </a:pPr>
            <a:r>
              <a:rPr lang="de-DE" altLang="de-DE" sz="2800" i="1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 </a:t>
            </a:r>
            <a:r>
              <a:rPr lang="de-DE" altLang="de-DE" sz="2800" b="1" i="1" dirty="0" err="1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parameter</a:t>
            </a:r>
            <a:r>
              <a:rPr lang="zh-CN" altLang="en-US" sz="2400" b="1" i="1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参数</a:t>
            </a:r>
            <a:r>
              <a:rPr lang="de-DE" altLang="de-DE" sz="2400" b="1" i="1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de-DE" altLang="de-DE" sz="2000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   .....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is a variable that is part of a model and measures a characteristic of data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   (e.g. a regression weight 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回归系数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or path coefficient 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路径系数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en-US" altLang="de-DE" sz="2000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   …..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is a quantity 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….. is something that needs estimation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en-US" altLang="de-DE" sz="2000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   ….. is something regarding a population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altLang="de-DE" sz="2000" dirty="0" smtClean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  <a:defRPr/>
            </a:pPr>
            <a:r>
              <a:rPr lang="de-DE" altLang="de-DE" sz="2000" dirty="0" smtClean="0">
                <a:cs typeface="Times New Roman" pitchFamily="18" charset="0"/>
              </a:rPr>
              <a:t> </a:t>
            </a:r>
            <a:r>
              <a:rPr lang="de-DE" altLang="de-DE" sz="2800" b="1" i="1" dirty="0" err="1" smtClean="0">
                <a:cs typeface="Times New Roman" pitchFamily="18" charset="0"/>
              </a:rPr>
              <a:t>statistic</a:t>
            </a:r>
            <a:r>
              <a:rPr lang="de-DE" altLang="de-DE" sz="2800" b="1" i="1" dirty="0" smtClean="0">
                <a:cs typeface="Times New Roman" pitchFamily="18" charset="0"/>
              </a:rPr>
              <a:t> </a:t>
            </a:r>
            <a:r>
              <a:rPr lang="zh-CN" altLang="en-US" sz="2400" b="1" i="1" dirty="0" smtClean="0">
                <a:cs typeface="Times New Roman" pitchFamily="18" charset="0"/>
              </a:rPr>
              <a:t>变量</a:t>
            </a:r>
            <a:r>
              <a:rPr lang="de-DE" altLang="de-DE" sz="2400" dirty="0" smtClean="0"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de-DE" altLang="de-DE" sz="2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de-DE" altLang="de-DE" sz="20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de-DE" sz="2000" dirty="0" smtClean="0"/>
              <a:t>…. it is something characterizing a sample 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de-DE" sz="2000" dirty="0" smtClean="0"/>
              <a:t>  …. mostly it is an estimated value (estimated mean, estimated variance, etc.)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de-DE" sz="2400" dirty="0" smtClean="0"/>
              <a:t>-</a:t>
            </a:r>
            <a:endParaRPr lang="en-US" altLang="de-DE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1200" y="533400"/>
            <a:ext cx="1076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de-DE" sz="4000" i="1" dirty="0" err="1" smtClean="0"/>
              <a:t>S</a:t>
            </a:r>
            <a:r>
              <a:rPr lang="de-DE" altLang="de-DE" sz="3200" i="1" dirty="0" err="1" smtClean="0"/>
              <a:t>ome</a:t>
            </a:r>
            <a:r>
              <a:rPr lang="de-DE" altLang="de-DE" sz="3200" i="1" dirty="0" smtClean="0"/>
              <a:t> </a:t>
            </a:r>
            <a:r>
              <a:rPr lang="de-DE" altLang="de-DE" sz="3200" i="1" dirty="0" err="1" smtClean="0"/>
              <a:t>basics</a:t>
            </a:r>
            <a:r>
              <a:rPr lang="de-DE" altLang="de-DE" sz="3200" i="1" dirty="0" smtClean="0"/>
              <a:t>: </a:t>
            </a:r>
            <a:r>
              <a:rPr lang="de-DE" altLang="de-DE" sz="3200" i="1" dirty="0" err="1" smtClean="0"/>
              <a:t>important</a:t>
            </a:r>
            <a:r>
              <a:rPr lang="de-DE" altLang="de-DE" sz="3200" i="1" dirty="0" smtClean="0"/>
              <a:t> </a:t>
            </a:r>
            <a:r>
              <a:rPr lang="de-DE" altLang="de-DE" sz="3200" i="1" dirty="0" err="1" smtClean="0"/>
              <a:t>concepts</a:t>
            </a:r>
            <a:endParaRPr lang="en-US" altLang="de-DE" sz="3200" i="1" dirty="0"/>
          </a:p>
        </p:txBody>
      </p:sp>
    </p:spTree>
    <p:extLst>
      <p:ext uri="{BB962C8B-B14F-4D97-AF65-F5344CB8AC3E}">
        <p14:creationId xmlns:p14="http://schemas.microsoft.com/office/powerpoint/2010/main" val="8234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4" name="矩形 3"/>
          <p:cNvSpPr/>
          <p:nvPr/>
        </p:nvSpPr>
        <p:spPr>
          <a:xfrm>
            <a:off x="595618" y="679508"/>
            <a:ext cx="10662408" cy="5662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3587" y="1572368"/>
            <a:ext cx="109328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de-DE" altLang="de-DE" i="1" dirty="0"/>
              <a:t>A</a:t>
            </a:r>
            <a:r>
              <a:rPr lang="de-DE" altLang="de-DE" b="1" i="1" dirty="0"/>
              <a:t>n </a:t>
            </a:r>
            <a:r>
              <a:rPr lang="de-DE" altLang="de-DE" b="1" i="1" dirty="0" err="1"/>
              <a:t>example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selecting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the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model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measurement</a:t>
            </a:r>
            <a:r>
              <a:rPr lang="de-DE" altLang="de-DE" b="1" i="1" dirty="0"/>
              <a:t> :</a:t>
            </a:r>
            <a:endParaRPr lang="de-DE" altLang="de-DE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de-DE" sz="2000" b="1" i="1" dirty="0" err="1" smtClean="0"/>
              <a:t>One</a:t>
            </a:r>
            <a:r>
              <a:rPr lang="de-DE" altLang="de-DE" sz="2000" b="1" i="1" dirty="0" smtClean="0"/>
              <a:t> latent variable </a:t>
            </a:r>
            <a:r>
              <a:rPr lang="de-DE" altLang="de-DE" sz="2000" b="1" i="1" dirty="0" err="1" smtClean="0"/>
              <a:t>and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three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indicators</a:t>
            </a:r>
            <a:r>
              <a:rPr lang="de-DE" altLang="de-DE" sz="2000" b="1" i="1" dirty="0" smtClean="0"/>
              <a:t> (manifest variables) </a:t>
            </a:r>
            <a:r>
              <a:rPr lang="de-DE" altLang="de-DE" sz="2000" b="1" i="1" dirty="0" err="1" smtClean="0"/>
              <a:t>lead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to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the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following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structure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of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the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model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of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measurement</a:t>
            </a:r>
            <a:r>
              <a:rPr lang="de-DE" altLang="de-DE" sz="2000" b="1" i="1" dirty="0" smtClean="0"/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52" y="3294"/>
              <a:ext cx="77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smtClean="0">
                  <a:cs typeface="Arial" panose="020B0604020202020204" pitchFamily="34" charset="0"/>
                </a:rPr>
                <a:t>POS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89" y="3363"/>
              <a:ext cx="6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SOS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374" y="3342"/>
              <a:ext cx="6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HS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16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17" name="直接箭头连接符 30"/>
          <p:cNvCxnSpPr/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6011863" y="3661320"/>
            <a:ext cx="1800225" cy="863601"/>
            <a:chOff x="2109" y="1752"/>
            <a:chExt cx="1134" cy="544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2227" y="1815"/>
              <a:ext cx="93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err="1" smtClean="0">
                  <a:cs typeface="Arial" panose="020B0604020202020204" pitchFamily="34" charset="0"/>
                </a:rPr>
                <a:t>Optimism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33100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4" name="矩形 3"/>
          <p:cNvSpPr/>
          <p:nvPr/>
        </p:nvSpPr>
        <p:spPr>
          <a:xfrm>
            <a:off x="595618" y="679508"/>
            <a:ext cx="10662408" cy="5662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3587" y="1572368"/>
            <a:ext cx="109328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de-DE" altLang="de-DE" i="1" dirty="0"/>
              <a:t>A</a:t>
            </a:r>
            <a:r>
              <a:rPr lang="de-DE" altLang="de-DE" b="1" i="1" dirty="0"/>
              <a:t>n </a:t>
            </a:r>
            <a:r>
              <a:rPr lang="de-DE" altLang="de-DE" b="1" i="1" dirty="0" err="1"/>
              <a:t>example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selecting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the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model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measurement</a:t>
            </a:r>
            <a:r>
              <a:rPr lang="de-DE" altLang="de-DE" b="1" i="1" dirty="0"/>
              <a:t> :</a:t>
            </a:r>
            <a:endParaRPr lang="de-DE" altLang="de-DE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de-DE" sz="2000" b="1" i="1" dirty="0"/>
              <a:t>Next, </a:t>
            </a:r>
            <a:r>
              <a:rPr lang="de-DE" altLang="de-DE" sz="2000" b="1" i="1" dirty="0" err="1"/>
              <a:t>the</a:t>
            </a:r>
            <a:r>
              <a:rPr lang="de-DE" altLang="de-DE" sz="2000" b="1" i="1" dirty="0"/>
              <a:t> type </a:t>
            </a:r>
            <a:r>
              <a:rPr lang="de-DE" altLang="de-DE" sz="2000" b="1" i="1" dirty="0" err="1"/>
              <a:t>of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the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model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has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to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be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selected</a:t>
            </a:r>
            <a:r>
              <a:rPr lang="de-DE" altLang="de-DE" sz="2000" b="1" i="1" dirty="0"/>
              <a:t>:</a:t>
            </a: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52" y="3294"/>
              <a:ext cx="77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smtClean="0">
                  <a:cs typeface="Arial" panose="020B0604020202020204" pitchFamily="34" charset="0"/>
                </a:rPr>
                <a:t>POS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89" y="3363"/>
              <a:ext cx="6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SOS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374" y="3342"/>
              <a:ext cx="6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HS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16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17" name="直接箭头连接符 30"/>
          <p:cNvCxnSpPr/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6011863" y="3661320"/>
            <a:ext cx="1800225" cy="863601"/>
            <a:chOff x="2109" y="1752"/>
            <a:chExt cx="1134" cy="544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2227" y="1815"/>
              <a:ext cx="93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err="1" smtClean="0">
                  <a:cs typeface="Arial" panose="020B0604020202020204" pitchFamily="34" charset="0"/>
                </a:rPr>
                <a:t>Optimism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8048625" y="2324100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aseline="6000" dirty="0" smtClean="0"/>
              <a:t>The </a:t>
            </a:r>
            <a:r>
              <a:rPr lang="de-DE" sz="2400" b="1" i="1" baseline="6000" dirty="0" err="1" smtClean="0"/>
              <a:t>principle</a:t>
            </a:r>
            <a:r>
              <a:rPr lang="de-DE" sz="2400" i="1" baseline="6000" dirty="0" smtClean="0"/>
              <a:t> </a:t>
            </a:r>
            <a:r>
              <a:rPr lang="de-DE" sz="2400" baseline="6000" dirty="0" err="1" smtClean="0"/>
              <a:t>suggests</a:t>
            </a:r>
            <a:r>
              <a:rPr lang="de-DE" sz="2400" baseline="6000" dirty="0" smtClean="0"/>
              <a:t> </a:t>
            </a:r>
            <a:r>
              <a:rPr lang="de-DE" sz="2400" baseline="6000" dirty="0" err="1" smtClean="0"/>
              <a:t>to</a:t>
            </a:r>
            <a:r>
              <a:rPr lang="de-DE" sz="2400" baseline="6000" dirty="0" smtClean="0"/>
              <a:t> check </a:t>
            </a:r>
            <a:r>
              <a:rPr lang="de-DE" sz="2400" baseline="6000" dirty="0" err="1" smtClean="0"/>
              <a:t>whether</a:t>
            </a:r>
            <a:r>
              <a:rPr lang="de-DE" sz="2400" baseline="6000" dirty="0" smtClean="0"/>
              <a:t> </a:t>
            </a:r>
            <a:r>
              <a:rPr lang="de-DE" sz="2400" baseline="6000" dirty="0" err="1" smtClean="0"/>
              <a:t>there</a:t>
            </a:r>
            <a:r>
              <a:rPr lang="de-DE" sz="2400" baseline="6000" dirty="0" smtClean="0"/>
              <a:t> </a:t>
            </a:r>
            <a:r>
              <a:rPr lang="de-DE" sz="2400" baseline="6000" dirty="0" err="1" smtClean="0"/>
              <a:t>is</a:t>
            </a:r>
            <a:r>
              <a:rPr lang="de-DE" sz="2400" baseline="6000" dirty="0" smtClean="0"/>
              <a:t> </a:t>
            </a:r>
            <a:r>
              <a:rPr lang="de-DE" sz="2400" baseline="6000" dirty="0" err="1" smtClean="0"/>
              <a:t>reason</a:t>
            </a:r>
            <a:r>
              <a:rPr lang="de-DE" sz="2400" baseline="6000" dirty="0" smtClean="0"/>
              <a:t> </a:t>
            </a:r>
            <a:r>
              <a:rPr lang="de-DE" sz="2400" baseline="6000" dirty="0" err="1" smtClean="0"/>
              <a:t>for</a:t>
            </a:r>
            <a:r>
              <a:rPr lang="de-DE" sz="2400" baseline="6000" dirty="0" smtClean="0"/>
              <a:t> </a:t>
            </a:r>
            <a:r>
              <a:rPr lang="de-DE" sz="2400" baseline="6000" dirty="0" err="1" smtClean="0"/>
              <a:t>selecting</a:t>
            </a:r>
            <a:r>
              <a:rPr lang="de-DE" sz="2400" baseline="6000" dirty="0" smtClean="0"/>
              <a:t> a </a:t>
            </a:r>
            <a:r>
              <a:rPr lang="de-DE" sz="2400" baseline="6000" dirty="0" err="1" smtClean="0"/>
              <a:t>model</a:t>
            </a:r>
            <a:r>
              <a:rPr lang="de-DE" sz="2400" baseline="6000" dirty="0" smtClean="0"/>
              <a:t> type </a:t>
            </a:r>
            <a:r>
              <a:rPr lang="de-DE" sz="2400" baseline="6000" dirty="0" err="1" smtClean="0"/>
              <a:t>with</a:t>
            </a:r>
            <a:r>
              <a:rPr lang="de-DE" sz="2400" baseline="6000" dirty="0" smtClean="0"/>
              <a:t> a large </a:t>
            </a:r>
            <a:r>
              <a:rPr lang="de-DE" sz="2400" baseline="6000" dirty="0" err="1" smtClean="0"/>
              <a:t>degree</a:t>
            </a:r>
            <a:r>
              <a:rPr lang="de-DE" sz="2400" baseline="6000" dirty="0" smtClean="0"/>
              <a:t> </a:t>
            </a:r>
            <a:r>
              <a:rPr lang="de-DE" sz="2400" baseline="6000" dirty="0" err="1" smtClean="0"/>
              <a:t>of</a:t>
            </a:r>
            <a:r>
              <a:rPr lang="de-DE" sz="2400" baseline="6000" dirty="0" smtClean="0"/>
              <a:t> </a:t>
            </a:r>
            <a:r>
              <a:rPr lang="de-DE" sz="2400" baseline="6000" dirty="0" err="1" smtClean="0"/>
              <a:t>freedom</a:t>
            </a:r>
            <a:r>
              <a:rPr lang="de-DE" sz="2400" baseline="6000" dirty="0" smtClean="0"/>
              <a:t>! </a:t>
            </a:r>
            <a:endParaRPr lang="en-US" sz="2400" baseline="6000" dirty="0"/>
          </a:p>
        </p:txBody>
      </p:sp>
    </p:spTree>
    <p:extLst>
      <p:ext uri="{BB962C8B-B14F-4D97-AF65-F5344CB8AC3E}">
        <p14:creationId xmlns:p14="http://schemas.microsoft.com/office/powerpoint/2010/main" val="1816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4" name="矩形 3"/>
          <p:cNvSpPr/>
          <p:nvPr/>
        </p:nvSpPr>
        <p:spPr>
          <a:xfrm>
            <a:off x="595618" y="679508"/>
            <a:ext cx="10662408" cy="5662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3587" y="1572368"/>
            <a:ext cx="109328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de-DE" altLang="de-DE" i="1" dirty="0"/>
              <a:t>A</a:t>
            </a:r>
            <a:r>
              <a:rPr lang="de-DE" altLang="de-DE" b="1" i="1" dirty="0"/>
              <a:t>n </a:t>
            </a:r>
            <a:r>
              <a:rPr lang="de-DE" altLang="de-DE" b="1" i="1" dirty="0" err="1"/>
              <a:t>example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selecting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the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model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measurement</a:t>
            </a:r>
            <a:r>
              <a:rPr lang="de-DE" altLang="de-DE" b="1" i="1" dirty="0"/>
              <a:t>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de-DE" sz="2000" b="1" i="1" dirty="0" smtClean="0"/>
              <a:t>Next, </a:t>
            </a:r>
            <a:r>
              <a:rPr lang="de-DE" altLang="de-DE" sz="2000" b="1" i="1" dirty="0" err="1" smtClean="0"/>
              <a:t>the</a:t>
            </a:r>
            <a:r>
              <a:rPr lang="de-DE" altLang="de-DE" sz="2000" b="1" i="1" dirty="0" smtClean="0"/>
              <a:t> type </a:t>
            </a:r>
            <a:r>
              <a:rPr lang="de-DE" altLang="de-DE" sz="2000" b="1" i="1" dirty="0" err="1" smtClean="0"/>
              <a:t>of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the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model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has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to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be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selected</a:t>
            </a:r>
            <a:r>
              <a:rPr lang="de-DE" altLang="de-DE" sz="2000" b="1" i="1" dirty="0" smtClean="0"/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52" y="3294"/>
              <a:ext cx="77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smtClean="0">
                  <a:cs typeface="Arial" panose="020B0604020202020204" pitchFamily="34" charset="0"/>
                </a:rPr>
                <a:t>POS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89" y="3363"/>
              <a:ext cx="6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SOS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374" y="3342"/>
              <a:ext cx="6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HS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16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17" name="直接箭头连接符 30"/>
          <p:cNvCxnSpPr/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6011863" y="3661320"/>
            <a:ext cx="1800225" cy="863601"/>
            <a:chOff x="2109" y="1752"/>
            <a:chExt cx="1134" cy="544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2227" y="1815"/>
              <a:ext cx="93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err="1" smtClean="0">
                  <a:cs typeface="Arial" panose="020B0604020202020204" pitchFamily="34" charset="0"/>
                </a:rPr>
                <a:t>Optimism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5810251" y="2743200"/>
            <a:ext cx="4981574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Can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assumed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variables </a:t>
            </a:r>
            <a:r>
              <a:rPr lang="de-DE" dirty="0" err="1" smtClean="0"/>
              <a:t>correspond</a:t>
            </a:r>
            <a:r>
              <a:rPr lang="de-DE" dirty="0" smtClean="0"/>
              <a:t> ? </a:t>
            </a:r>
            <a:endParaRPr lang="en-US" dirty="0"/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cxnSp>
        <p:nvCxnSpPr>
          <p:cNvPr id="31" name="Gerade Verbindung 30"/>
          <p:cNvCxnSpPr>
            <a:stCxn id="28" idx="2"/>
            <a:endCxn id="2" idx="1"/>
          </p:cNvCxnSpPr>
          <p:nvPr/>
        </p:nvCxnSpPr>
        <p:spPr>
          <a:xfrm flipV="1">
            <a:off x="2152010" y="3066366"/>
            <a:ext cx="3658241" cy="3072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2" idx="1"/>
          </p:cNvCxnSpPr>
          <p:nvPr/>
        </p:nvCxnSpPr>
        <p:spPr>
          <a:xfrm flipH="1">
            <a:off x="2159001" y="3066366"/>
            <a:ext cx="3651250" cy="9053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1"/>
          </p:cNvCxnSpPr>
          <p:nvPr/>
        </p:nvCxnSpPr>
        <p:spPr>
          <a:xfrm flipH="1">
            <a:off x="2159001" y="3066366"/>
            <a:ext cx="3651250" cy="1762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4" name="矩形 3"/>
          <p:cNvSpPr/>
          <p:nvPr/>
        </p:nvSpPr>
        <p:spPr>
          <a:xfrm>
            <a:off x="595618" y="679508"/>
            <a:ext cx="10662408" cy="5662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3587" y="1572368"/>
            <a:ext cx="109328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de-DE" altLang="de-DE" i="1" dirty="0"/>
              <a:t>A</a:t>
            </a:r>
            <a:r>
              <a:rPr lang="de-DE" altLang="de-DE" b="1" i="1" dirty="0"/>
              <a:t>n </a:t>
            </a:r>
            <a:r>
              <a:rPr lang="de-DE" altLang="de-DE" b="1" i="1" dirty="0" err="1"/>
              <a:t>example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selecting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the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model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of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measurement</a:t>
            </a:r>
            <a:r>
              <a:rPr lang="de-DE" altLang="de-DE" b="1" i="1" dirty="0"/>
              <a:t>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de-DE" sz="2000" b="1" i="1" dirty="0" smtClean="0"/>
              <a:t>Next, </a:t>
            </a:r>
            <a:r>
              <a:rPr lang="de-DE" altLang="de-DE" sz="2000" b="1" i="1" dirty="0" err="1" smtClean="0"/>
              <a:t>the</a:t>
            </a:r>
            <a:r>
              <a:rPr lang="de-DE" altLang="de-DE" sz="2000" b="1" i="1" dirty="0" smtClean="0"/>
              <a:t> type </a:t>
            </a:r>
            <a:r>
              <a:rPr lang="de-DE" altLang="de-DE" sz="2000" b="1" i="1" dirty="0" err="1" smtClean="0"/>
              <a:t>of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the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model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has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to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be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selected</a:t>
            </a:r>
            <a:r>
              <a:rPr lang="de-DE" altLang="de-DE" sz="2000" b="1" i="1" dirty="0" smtClean="0"/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52" y="3294"/>
              <a:ext cx="77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smtClean="0">
                  <a:cs typeface="Arial" panose="020B0604020202020204" pitchFamily="34" charset="0"/>
                </a:rPr>
                <a:t>POS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89" y="3363"/>
              <a:ext cx="6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SOS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374" y="3342"/>
              <a:ext cx="6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HS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16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17" name="直接箭头连接符 30"/>
          <p:cNvCxnSpPr/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6011863" y="3661320"/>
            <a:ext cx="1800225" cy="863601"/>
            <a:chOff x="2109" y="1752"/>
            <a:chExt cx="1134" cy="544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2227" y="1815"/>
              <a:ext cx="93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err="1" smtClean="0">
                  <a:cs typeface="Arial" panose="020B0604020202020204" pitchFamily="34" charset="0"/>
                </a:rPr>
                <a:t>Optimism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6105526" y="4838700"/>
            <a:ext cx="4981574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Can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assumed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t-</a:t>
            </a:r>
            <a:r>
              <a:rPr lang="de-DE" dirty="0" err="1" smtClean="0"/>
              <a:t>equivalence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loadings</a:t>
            </a:r>
            <a:r>
              <a:rPr lang="de-DE" dirty="0" smtClean="0"/>
              <a:t> ? </a:t>
            </a:r>
            <a:endParaRPr lang="en-US" dirty="0"/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cxnSp>
        <p:nvCxnSpPr>
          <p:cNvPr id="31" name="Gerade Verbindung 30"/>
          <p:cNvCxnSpPr>
            <a:endCxn id="2" idx="1"/>
          </p:cNvCxnSpPr>
          <p:nvPr/>
        </p:nvCxnSpPr>
        <p:spPr>
          <a:xfrm>
            <a:off x="5708336" y="3510792"/>
            <a:ext cx="397190" cy="16510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2" idx="1"/>
          </p:cNvCxnSpPr>
          <p:nvPr/>
        </p:nvCxnSpPr>
        <p:spPr>
          <a:xfrm flipH="1" flipV="1">
            <a:off x="5629276" y="4353889"/>
            <a:ext cx="476250" cy="8079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1"/>
          </p:cNvCxnSpPr>
          <p:nvPr/>
        </p:nvCxnSpPr>
        <p:spPr>
          <a:xfrm flipH="1" flipV="1">
            <a:off x="5629276" y="5013327"/>
            <a:ext cx="476250" cy="148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7677" y="3221373"/>
            <a:ext cx="536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l</a:t>
            </a:r>
            <a:r>
              <a:rPr lang="en-US" sz="2400" baseline="-25000" dirty="0" smtClean="0"/>
              <a:t>1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Symbol" pitchFamily="18" charset="2"/>
              </a:rPr>
              <a:t>l</a:t>
            </a:r>
            <a:r>
              <a:rPr lang="en-US" sz="2400" baseline="-25000" dirty="0" smtClean="0"/>
              <a:t>2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Symbol" pitchFamily="18" charset="2"/>
              </a:rPr>
              <a:t>l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236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898758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 smtClean="0"/>
          </a:p>
        </p:txBody>
      </p:sp>
      <p:sp>
        <p:nvSpPr>
          <p:cNvPr id="4" name="矩形 3"/>
          <p:cNvSpPr/>
          <p:nvPr/>
        </p:nvSpPr>
        <p:spPr>
          <a:xfrm>
            <a:off x="595618" y="679508"/>
            <a:ext cx="10662408" cy="5662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3587" y="1572368"/>
            <a:ext cx="109328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de-DE" sz="2400" b="1" i="1" dirty="0" err="1" smtClean="0"/>
              <a:t>Finally</a:t>
            </a:r>
            <a:r>
              <a:rPr lang="de-DE" altLang="de-DE" sz="2400" b="1" i="1" dirty="0" smtClean="0"/>
              <a:t>, </a:t>
            </a:r>
            <a:r>
              <a:rPr lang="de-DE" altLang="de-DE" sz="2400" b="1" i="1" dirty="0" err="1" smtClean="0"/>
              <a:t>the</a:t>
            </a:r>
            <a:r>
              <a:rPr lang="de-DE" altLang="de-DE" sz="2400" b="1" i="1" dirty="0" smtClean="0"/>
              <a:t> </a:t>
            </a:r>
            <a:r>
              <a:rPr lang="de-DE" altLang="de-DE" sz="2400" b="1" i="1" dirty="0" err="1" smtClean="0"/>
              <a:t>search</a:t>
            </a:r>
            <a:r>
              <a:rPr lang="de-DE" altLang="de-DE" sz="2400" b="1" i="1" dirty="0" smtClean="0"/>
              <a:t> </a:t>
            </a:r>
            <a:r>
              <a:rPr lang="de-DE" altLang="de-DE" sz="2400" b="1" i="1" dirty="0" err="1" smtClean="0"/>
              <a:t>may</a:t>
            </a:r>
            <a:r>
              <a:rPr lang="de-DE" altLang="de-DE" sz="2400" b="1" i="1" dirty="0" smtClean="0"/>
              <a:t> </a:t>
            </a:r>
            <a:r>
              <a:rPr lang="de-DE" altLang="de-DE" sz="2400" b="1" i="1" dirty="0" err="1" smtClean="0"/>
              <a:t>ends</a:t>
            </a:r>
            <a:r>
              <a:rPr lang="de-DE" altLang="de-DE" sz="2400" b="1" i="1" dirty="0" smtClean="0"/>
              <a:t> </a:t>
            </a:r>
            <a:r>
              <a:rPr lang="de-DE" altLang="de-DE" sz="2400" b="1" i="1" dirty="0" err="1" smtClean="0"/>
              <a:t>up</a:t>
            </a:r>
            <a:r>
              <a:rPr lang="de-DE" altLang="de-DE" sz="2400" b="1" i="1" dirty="0" smtClean="0"/>
              <a:t> </a:t>
            </a:r>
            <a:r>
              <a:rPr lang="de-DE" altLang="de-DE" sz="2400" b="1" i="1" dirty="0" err="1" smtClean="0"/>
              <a:t>with</a:t>
            </a:r>
            <a:r>
              <a:rPr lang="de-DE" altLang="de-DE" sz="2400" b="1" i="1" dirty="0" smtClean="0"/>
              <a:t> </a:t>
            </a:r>
            <a:r>
              <a:rPr lang="de-DE" altLang="de-DE" sz="2400" b="1" i="1" dirty="0" err="1" smtClean="0"/>
              <a:t>the</a:t>
            </a:r>
            <a:r>
              <a:rPr lang="de-DE" altLang="de-DE" sz="2400" b="1" i="1" dirty="0" smtClean="0"/>
              <a:t> </a:t>
            </a:r>
            <a:r>
              <a:rPr lang="de-DE" altLang="de-DE" sz="2400" b="1" i="1" dirty="0" err="1" smtClean="0"/>
              <a:t>congeneric</a:t>
            </a:r>
            <a:r>
              <a:rPr lang="de-DE" altLang="de-DE" sz="2400" b="1" i="1" dirty="0" smtClean="0"/>
              <a:t> </a:t>
            </a:r>
            <a:r>
              <a:rPr lang="de-DE" altLang="de-DE" sz="2400" b="1" i="1" dirty="0" err="1" smtClean="0"/>
              <a:t>model</a:t>
            </a:r>
            <a:r>
              <a:rPr lang="de-DE" altLang="de-DE" sz="2400" b="1" i="1" dirty="0" smtClean="0"/>
              <a:t>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altLang="de-DE" sz="2000" b="1" i="1" dirty="0" smtClean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52" y="3294"/>
              <a:ext cx="77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smtClean="0">
                  <a:cs typeface="Arial" panose="020B0604020202020204" pitchFamily="34" charset="0"/>
                </a:rPr>
                <a:t>POS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89" y="3363"/>
              <a:ext cx="6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SOS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374" y="3342"/>
              <a:ext cx="6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 smtClean="0">
                  <a:cs typeface="Arial" panose="020B0604020202020204" pitchFamily="34" charset="0"/>
                </a:rPr>
                <a:t>HS</a:t>
              </a:r>
              <a:endParaRPr lang="el-GR" altLang="de-DE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16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539248" cy="669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17" name="直接箭头连接符 30"/>
          <p:cNvCxnSpPr/>
          <p:nvPr/>
        </p:nvCxnSpPr>
        <p:spPr>
          <a:xfrm rot="10800000">
            <a:off x="4643439" y="4081872"/>
            <a:ext cx="1368425" cy="1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4643437" y="4353886"/>
            <a:ext cx="1547637" cy="659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6011863" y="3661320"/>
            <a:ext cx="1800225" cy="863601"/>
            <a:chOff x="2109" y="1752"/>
            <a:chExt cx="1134" cy="544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2227" y="1815"/>
              <a:ext cx="93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baseline="-25000" dirty="0" err="1" smtClean="0">
                  <a:cs typeface="Arial" panose="020B0604020202020204" pitchFamily="34" charset="0"/>
                </a:rPr>
                <a:t>Optimism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36" name="TextBox 33"/>
          <p:cNvSpPr txBox="1"/>
          <p:nvPr/>
        </p:nvSpPr>
        <p:spPr>
          <a:xfrm>
            <a:off x="5427677" y="3221373"/>
            <a:ext cx="536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l</a:t>
            </a:r>
            <a:r>
              <a:rPr lang="en-US" sz="2400" baseline="-25000" dirty="0" smtClean="0"/>
              <a:t>1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Symbol" pitchFamily="18" charset="2"/>
              </a:rPr>
              <a:t>l</a:t>
            </a:r>
            <a:r>
              <a:rPr lang="en-US" sz="2400" baseline="-25000" dirty="0" smtClean="0"/>
              <a:t>2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Symbol" pitchFamily="18" charset="2"/>
              </a:rPr>
              <a:t>l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617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10772776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two-factor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2" y="2071688"/>
            <a:ext cx="987531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/>
              <a:t>Models </a:t>
            </a:r>
            <a:r>
              <a:rPr lang="de-DE" altLang="de-DE" dirty="0" err="1" smtClean="0"/>
              <a:t>can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 a </a:t>
            </a:r>
            <a:r>
              <a:rPr lang="de-DE" altLang="de-DE" dirty="0" err="1" smtClean="0"/>
              <a:t>second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factor</a:t>
            </a:r>
            <a:r>
              <a:rPr lang="de-DE" altLang="de-DE" dirty="0" smtClean="0"/>
              <a:t> so </a:t>
            </a:r>
            <a:r>
              <a:rPr lang="de-DE" altLang="de-DE" dirty="0" err="1" smtClean="0"/>
              <a:t>that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are</a:t>
            </a:r>
            <a:r>
              <a:rPr lang="de-DE" altLang="de-DE" dirty="0" smtClean="0"/>
              <a:t> …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sz="2200" dirty="0"/>
              <a:t>-  </a:t>
            </a:r>
            <a:r>
              <a:rPr lang="de-DE" altLang="de-DE" sz="2200" dirty="0" err="1" smtClean="0"/>
              <a:t>two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overlapping</a:t>
            </a: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factors</a:t>
            </a:r>
            <a:endParaRPr lang="de-DE" altLang="de-DE" sz="2200" dirty="0"/>
          </a:p>
          <a:p>
            <a:pPr>
              <a:buFontTx/>
              <a:buChar char="-"/>
            </a:pPr>
            <a:r>
              <a:rPr lang="de-DE" altLang="de-DE" sz="2200" dirty="0" smtClean="0"/>
              <a:t> </a:t>
            </a:r>
            <a:r>
              <a:rPr lang="de-DE" altLang="de-DE" sz="2200" dirty="0" err="1" smtClean="0"/>
              <a:t>two</a:t>
            </a:r>
            <a:r>
              <a:rPr lang="de-DE" altLang="de-DE" sz="2200" dirty="0" smtClean="0"/>
              <a:t> non-</a:t>
            </a:r>
            <a:r>
              <a:rPr lang="de-DE" altLang="de-DE" sz="2200" dirty="0" err="1" smtClean="0"/>
              <a:t>overlapping</a:t>
            </a:r>
            <a:r>
              <a:rPr lang="de-DE" altLang="de-DE" sz="2200" dirty="0" smtClean="0"/>
              <a:t> (but </a:t>
            </a:r>
            <a:r>
              <a:rPr lang="de-DE" altLang="de-DE" sz="2200" dirty="0" err="1" smtClean="0"/>
              <a:t>correlated</a:t>
            </a:r>
            <a:r>
              <a:rPr lang="de-DE" altLang="de-DE" sz="2200" dirty="0" smtClean="0"/>
              <a:t>) </a:t>
            </a:r>
            <a:r>
              <a:rPr lang="de-DE" altLang="de-DE" sz="2200" dirty="0" err="1" smtClean="0"/>
              <a:t>factors</a:t>
            </a:r>
            <a:endParaRPr lang="de-DE" altLang="de-DE" sz="2200" dirty="0"/>
          </a:p>
          <a:p>
            <a:pPr marL="0" indent="0">
              <a:buNone/>
            </a:pPr>
            <a:r>
              <a:rPr lang="de-DE" altLang="de-DE" sz="2000" dirty="0" smtClean="0"/>
              <a:t>  </a:t>
            </a: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14440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87531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/>
              <a:t>Models </a:t>
            </a:r>
            <a:r>
              <a:rPr lang="de-DE" altLang="de-DE" dirty="0" err="1"/>
              <a:t>can</a:t>
            </a:r>
            <a:r>
              <a:rPr lang="de-DE" altLang="de-DE" dirty="0"/>
              <a:t> </a:t>
            </a:r>
            <a:r>
              <a:rPr lang="de-DE" altLang="de-DE" dirty="0" err="1"/>
              <a:t>include</a:t>
            </a:r>
            <a:r>
              <a:rPr lang="de-DE" altLang="de-DE" dirty="0"/>
              <a:t> a </a:t>
            </a:r>
            <a:r>
              <a:rPr lang="de-DE" altLang="de-DE" dirty="0" err="1"/>
              <a:t>second</a:t>
            </a:r>
            <a:r>
              <a:rPr lang="de-DE" altLang="de-DE" dirty="0"/>
              <a:t> </a:t>
            </a:r>
            <a:r>
              <a:rPr lang="de-DE" altLang="de-DE" dirty="0" err="1"/>
              <a:t>factor</a:t>
            </a:r>
            <a:r>
              <a:rPr lang="de-DE" altLang="de-DE" dirty="0"/>
              <a:t> so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there</a:t>
            </a:r>
            <a:r>
              <a:rPr lang="de-DE" altLang="de-DE" dirty="0"/>
              <a:t> </a:t>
            </a:r>
            <a:r>
              <a:rPr lang="de-DE" altLang="de-DE" dirty="0" err="1"/>
              <a:t>are</a:t>
            </a:r>
            <a:r>
              <a:rPr lang="de-DE" altLang="de-DE" dirty="0"/>
              <a:t> …</a:t>
            </a:r>
          </a:p>
          <a:p>
            <a:pPr marL="0" indent="0">
              <a:buNone/>
            </a:pPr>
            <a:r>
              <a:rPr lang="de-DE" altLang="de-DE" sz="2400" dirty="0"/>
              <a:t>-  </a:t>
            </a:r>
            <a:r>
              <a:rPr lang="de-DE" altLang="de-DE" sz="2400" dirty="0" err="1"/>
              <a:t>two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overlapping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factors</a:t>
            </a:r>
            <a:endParaRPr lang="de-DE" altLang="de-DE" sz="2400" dirty="0"/>
          </a:p>
          <a:p>
            <a:pPr>
              <a:buFontTx/>
              <a:buChar char="-"/>
            </a:pPr>
            <a:r>
              <a:rPr lang="de-DE" altLang="de-DE" sz="2400" dirty="0"/>
              <a:t> 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two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sz="2400" dirty="0" smtClean="0">
                <a:solidFill>
                  <a:schemeClr val="bg1">
                    <a:lumMod val="65000"/>
                  </a:schemeClr>
                </a:solidFill>
              </a:rPr>
              <a:t>non-</a:t>
            </a:r>
            <a:r>
              <a:rPr lang="de-DE" altLang="de-DE" sz="2400" dirty="0" err="1" smtClean="0">
                <a:solidFill>
                  <a:schemeClr val="bg1">
                    <a:lumMod val="65000"/>
                  </a:schemeClr>
                </a:solidFill>
              </a:rPr>
              <a:t>overlapping</a:t>
            </a:r>
            <a:r>
              <a:rPr lang="de-DE" altLang="de-DE" sz="24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but 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correlated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factors</a:t>
            </a:r>
            <a:endParaRPr lang="de-DE" altLang="de-DE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200" dirty="0" smtClean="0"/>
              <a:t>    The </a:t>
            </a:r>
            <a:r>
              <a:rPr lang="de-DE" altLang="de-DE" sz="2200" b="1" u="sng" dirty="0" smtClean="0"/>
              <a:t>bifactor model </a:t>
            </a:r>
            <a:r>
              <a:rPr lang="zh-CN" altLang="en-US" sz="2200" b="1" dirty="0" smtClean="0"/>
              <a:t>双因子模型</a:t>
            </a:r>
            <a:r>
              <a:rPr lang="de-DE" altLang="de-DE" sz="2200" dirty="0" smtClean="0"/>
              <a:t>: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     </a:t>
            </a:r>
            <a:r>
              <a:rPr lang="de-DE" altLang="de-DE" sz="2000" dirty="0" smtClean="0"/>
              <a:t>(individual equations of such a model)</a:t>
            </a:r>
          </a:p>
          <a:p>
            <a:pPr marL="0" indent="0">
              <a:buNone/>
            </a:pPr>
            <a:r>
              <a:rPr lang="de-DE" altLang="de-DE" dirty="0" smtClean="0"/>
              <a:t>     x</a:t>
            </a:r>
            <a:r>
              <a:rPr lang="de-DE" altLang="de-DE" baseline="-25000" dirty="0" smtClean="0"/>
              <a:t>i</a:t>
            </a:r>
            <a:r>
              <a:rPr lang="de-DE" altLang="de-DE" dirty="0" smtClean="0"/>
              <a:t> = </a:t>
            </a:r>
            <a:r>
              <a:rPr lang="de-DE" altLang="de-DE" dirty="0" smtClean="0">
                <a:latin typeface="Symbol" panose="05050102010706020507" pitchFamily="18" charset="2"/>
              </a:rPr>
              <a:t>l</a:t>
            </a:r>
            <a:r>
              <a:rPr lang="de-DE" altLang="de-DE" baseline="-25000" dirty="0" smtClean="0"/>
              <a:t>i1</a:t>
            </a:r>
            <a:r>
              <a:rPr lang="de-DE" altLang="de-DE" i="1" dirty="0" smtClean="0">
                <a:latin typeface="Symbol" panose="05050102010706020507" pitchFamily="18" charset="2"/>
              </a:rPr>
              <a:t> 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>
                <a:latin typeface="Symbol" panose="05050102010706020507" pitchFamily="18" charset="2"/>
              </a:rPr>
              <a:t>1</a:t>
            </a:r>
            <a:r>
              <a:rPr lang="de-DE" altLang="de-DE" dirty="0" smtClean="0"/>
              <a:t> + 0    +    </a:t>
            </a:r>
            <a:r>
              <a:rPr lang="de-DE" altLang="de-DE" dirty="0" smtClean="0">
                <a:latin typeface="Symbol" panose="05050102010706020507" pitchFamily="18" charset="2"/>
              </a:rPr>
              <a:t>d</a:t>
            </a:r>
            <a:r>
              <a:rPr lang="de-DE" altLang="de-DE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de-DE" altLang="de-DE" i="1" dirty="0" smtClean="0">
                <a:latin typeface="Symbol" panose="05050102010706020507" pitchFamily="18" charset="2"/>
              </a:rPr>
              <a:t>        </a:t>
            </a:r>
            <a:r>
              <a:rPr lang="de-DE" altLang="de-DE" dirty="0" smtClean="0"/>
              <a:t> </a:t>
            </a:r>
            <a:r>
              <a:rPr lang="de-DE" altLang="de-DE" sz="2000" dirty="0" smtClean="0"/>
              <a:t>(for (at least) one item) </a:t>
            </a:r>
            <a:endParaRPr lang="de-DE" altLang="de-DE" sz="2000" dirty="0"/>
          </a:p>
          <a:p>
            <a:pPr marL="0" indent="0">
              <a:buNone/>
            </a:pPr>
            <a:r>
              <a:rPr lang="de-DE" altLang="de-DE" sz="2000" dirty="0" smtClean="0"/>
              <a:t>       </a:t>
            </a:r>
            <a:r>
              <a:rPr lang="de-DE" altLang="de-DE" dirty="0" err="1" smtClean="0"/>
              <a:t>x</a:t>
            </a:r>
            <a:r>
              <a:rPr lang="de-DE" altLang="de-DE" baseline="-25000" dirty="0" err="1" smtClean="0"/>
              <a:t>k</a:t>
            </a:r>
            <a:r>
              <a:rPr lang="de-DE" altLang="de-DE" dirty="0"/>
              <a:t> </a:t>
            </a:r>
            <a:r>
              <a:rPr lang="de-DE" altLang="de-DE" dirty="0" smtClean="0"/>
              <a:t>= </a:t>
            </a:r>
            <a:r>
              <a:rPr lang="de-DE" altLang="de-DE" dirty="0" smtClean="0">
                <a:latin typeface="Symbol" panose="05050102010706020507" pitchFamily="18" charset="2"/>
              </a:rPr>
              <a:t>l</a:t>
            </a:r>
            <a:r>
              <a:rPr lang="de-DE" altLang="de-DE" baseline="-25000" dirty="0" smtClean="0">
                <a:latin typeface="Times New Roman" pitchFamily="18" charset="0"/>
                <a:cs typeface="Times New Roman" pitchFamily="18" charset="0"/>
              </a:rPr>
              <a:t>k1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1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Symbol" panose="05050102010706020507" pitchFamily="18" charset="2"/>
              </a:rPr>
              <a:t>l</a:t>
            </a:r>
            <a:r>
              <a:rPr lang="de-DE" altLang="de-DE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2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2</a:t>
            </a:r>
            <a:r>
              <a:rPr lang="de-DE" altLang="de-DE" dirty="0" smtClean="0"/>
              <a:t> + </a:t>
            </a:r>
            <a:r>
              <a:rPr lang="de-DE" altLang="de-DE" dirty="0" err="1" smtClean="0">
                <a:latin typeface="Symbol" panose="05050102010706020507" pitchFamily="18" charset="2"/>
              </a:rPr>
              <a:t>d</a:t>
            </a:r>
            <a:r>
              <a:rPr lang="de-DE" altLang="de-DE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de-DE" altLang="de-DE" i="1" dirty="0" smtClean="0">
                <a:latin typeface="Symbol" panose="05050102010706020507" pitchFamily="18" charset="2"/>
              </a:rPr>
              <a:t>        </a:t>
            </a:r>
            <a:r>
              <a:rPr lang="de-DE" altLang="de-DE" sz="2000" dirty="0" smtClean="0"/>
              <a:t>(for all other </a:t>
            </a:r>
            <a:r>
              <a:rPr lang="de-DE" altLang="de-DE" sz="2000" dirty="0" err="1" smtClean="0"/>
              <a:t>items</a:t>
            </a:r>
            <a:r>
              <a:rPr lang="de-DE" altLang="de-DE" sz="2000" dirty="0" smtClean="0"/>
              <a:t> )  </a:t>
            </a:r>
            <a:endParaRPr lang="de-DE" altLang="de-DE" sz="2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10772776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two-factor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1152525" y="5353050"/>
            <a:ext cx="4429125" cy="571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181100" y="5915025"/>
            <a:ext cx="4429125" cy="571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3975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2400" dirty="0"/>
              <a:t>Models </a:t>
            </a:r>
            <a:r>
              <a:rPr lang="de-DE" altLang="de-DE" sz="2400" dirty="0" err="1"/>
              <a:t>can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include</a:t>
            </a:r>
            <a:r>
              <a:rPr lang="de-DE" altLang="de-DE" sz="2400" dirty="0"/>
              <a:t> a </a:t>
            </a:r>
            <a:r>
              <a:rPr lang="de-DE" altLang="de-DE" sz="2400" dirty="0" err="1"/>
              <a:t>second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factor</a:t>
            </a:r>
            <a:r>
              <a:rPr lang="de-DE" altLang="de-DE" sz="2400" dirty="0"/>
              <a:t> so </a:t>
            </a:r>
            <a:r>
              <a:rPr lang="de-DE" altLang="de-DE" sz="2400" dirty="0" err="1"/>
              <a:t>that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…</a:t>
            </a:r>
          </a:p>
          <a:p>
            <a:pPr marL="0" indent="0">
              <a:buNone/>
            </a:pPr>
            <a:r>
              <a:rPr lang="de-DE" altLang="de-DE" sz="2400" dirty="0"/>
              <a:t>-  </a:t>
            </a:r>
            <a:r>
              <a:rPr lang="de-DE" altLang="de-DE" sz="2400" dirty="0" err="1"/>
              <a:t>two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overlapping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factors</a:t>
            </a:r>
            <a:endParaRPr lang="de-DE" altLang="de-DE" sz="2400" dirty="0"/>
          </a:p>
          <a:p>
            <a:pPr>
              <a:buFontTx/>
              <a:buChar char="-"/>
            </a:pPr>
            <a:r>
              <a:rPr lang="de-DE" altLang="de-DE" sz="2400" dirty="0"/>
              <a:t> 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two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 non-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overlapping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sz="2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but 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correlated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factors</a:t>
            </a:r>
            <a:endParaRPr lang="de-DE" altLang="de-DE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200" dirty="0" smtClean="0"/>
              <a:t>    The </a:t>
            </a:r>
            <a:r>
              <a:rPr lang="de-DE" altLang="de-DE" sz="2200" b="1" u="sng" dirty="0" smtClean="0"/>
              <a:t>bifactor model </a:t>
            </a:r>
            <a:r>
              <a:rPr lang="zh-CN" altLang="en-US" sz="2200" b="1" dirty="0" smtClean="0"/>
              <a:t>双</a:t>
            </a:r>
            <a:r>
              <a:rPr lang="zh-CN" altLang="en-US" sz="2200" b="1" dirty="0"/>
              <a:t>因子模型</a:t>
            </a:r>
            <a:r>
              <a:rPr lang="de-DE" altLang="de-DE" sz="2200" dirty="0" smtClean="0"/>
              <a:t>: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     </a:t>
            </a:r>
            <a:r>
              <a:rPr lang="de-DE" altLang="de-DE" sz="2000" dirty="0" smtClean="0"/>
              <a:t>(individual equations of a model)</a:t>
            </a:r>
          </a:p>
          <a:p>
            <a:pPr marL="0" indent="0">
              <a:buNone/>
            </a:pPr>
            <a:r>
              <a:rPr lang="de-DE" altLang="de-DE" dirty="0" smtClean="0"/>
              <a:t>     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1</a:t>
            </a:r>
            <a:r>
              <a:rPr lang="de-DE" altLang="de-DE" dirty="0" smtClean="0"/>
              <a:t> = </a:t>
            </a:r>
            <a:r>
              <a:rPr lang="de-DE" altLang="de-DE" dirty="0" smtClean="0">
                <a:latin typeface="Symbol" panose="05050102010706020507" pitchFamily="18" charset="2"/>
              </a:rPr>
              <a:t>l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11</a:t>
            </a:r>
            <a:r>
              <a:rPr lang="de-DE" altLang="de-DE" i="1" dirty="0" smtClean="0">
                <a:latin typeface="Symbol" panose="05050102010706020507" pitchFamily="18" charset="2"/>
              </a:rPr>
              <a:t> 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1</a:t>
            </a:r>
            <a:r>
              <a:rPr lang="de-DE" altLang="de-DE" dirty="0" smtClean="0"/>
              <a:t> + 0 </a:t>
            </a:r>
            <a:r>
              <a:rPr lang="de-DE" altLang="de-DE" sz="1700" dirty="0" smtClean="0"/>
              <a:t>x</a:t>
            </a:r>
            <a:r>
              <a:rPr lang="de-DE" altLang="de-DE" dirty="0" smtClean="0"/>
              <a:t>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2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Symbol" panose="05050102010706020507" pitchFamily="18" charset="2"/>
              </a:rPr>
              <a:t>d</a:t>
            </a:r>
            <a:r>
              <a:rPr lang="de-DE" altLang="de-DE" baseline="-25000" dirty="0">
                <a:latin typeface="Symbol" panose="05050102010706020507" pitchFamily="18" charset="2"/>
              </a:rPr>
              <a:t>1</a:t>
            </a:r>
            <a:r>
              <a:rPr lang="de-DE" altLang="de-DE" i="1" dirty="0" smtClean="0">
                <a:latin typeface="Symbol" panose="05050102010706020507" pitchFamily="18" charset="2"/>
              </a:rPr>
              <a:t>      </a:t>
            </a:r>
            <a:r>
              <a:rPr lang="de-DE" altLang="de-DE" dirty="0" smtClean="0"/>
              <a:t> </a:t>
            </a:r>
            <a:r>
              <a:rPr lang="de-DE" altLang="de-DE" sz="2000" dirty="0" smtClean="0"/>
              <a:t>(for (at least) one item) </a:t>
            </a:r>
            <a:endParaRPr lang="de-DE" altLang="de-DE" sz="2000" dirty="0"/>
          </a:p>
          <a:p>
            <a:pPr marL="0" indent="0">
              <a:buNone/>
            </a:pPr>
            <a:r>
              <a:rPr lang="de-DE" altLang="de-DE" sz="2000" dirty="0" smtClean="0"/>
              <a:t>       </a:t>
            </a:r>
            <a:r>
              <a:rPr lang="de-DE" altLang="de-DE" dirty="0" smtClean="0"/>
              <a:t>x</a:t>
            </a:r>
            <a:r>
              <a:rPr lang="de-DE" altLang="de-DE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de-DE" altLang="de-DE" dirty="0" smtClean="0"/>
              <a:t> </a:t>
            </a:r>
            <a:r>
              <a:rPr lang="de-DE" altLang="de-DE" dirty="0"/>
              <a:t>= </a:t>
            </a:r>
            <a:r>
              <a:rPr lang="de-DE" altLang="de-DE" dirty="0" smtClean="0">
                <a:latin typeface="Symbol" panose="05050102010706020507" pitchFamily="18" charset="2"/>
              </a:rPr>
              <a:t>l</a:t>
            </a:r>
            <a:r>
              <a:rPr lang="de-DE" altLang="de-DE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1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1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Symbol" panose="05050102010706020507" pitchFamily="18" charset="2"/>
              </a:rPr>
              <a:t>l</a:t>
            </a:r>
            <a:r>
              <a:rPr lang="de-DE" altLang="de-DE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2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2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Symbol" panose="05050102010706020507" pitchFamily="18" charset="2"/>
              </a:rPr>
              <a:t>d</a:t>
            </a:r>
            <a:r>
              <a:rPr lang="de-DE" altLang="de-DE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de-DE" altLang="de-DE" i="1" dirty="0" smtClean="0">
                <a:latin typeface="Symbol" panose="05050102010706020507" pitchFamily="18" charset="2"/>
              </a:rPr>
              <a:t>        </a:t>
            </a:r>
            <a:r>
              <a:rPr lang="de-DE" altLang="de-DE" sz="2000" dirty="0" smtClean="0"/>
              <a:t>(for all other items)  </a:t>
            </a:r>
            <a:endParaRPr lang="de-DE" altLang="de-DE" sz="2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10772776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two-factor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52525" y="5353050"/>
            <a:ext cx="4429125" cy="571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1171575" y="5810250"/>
            <a:ext cx="4429125" cy="571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074939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/>
              <a:t>An </a:t>
            </a:r>
            <a:r>
              <a:rPr lang="de-DE" altLang="de-DE" dirty="0" err="1" smtClean="0"/>
              <a:t>example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a </a:t>
            </a:r>
            <a:r>
              <a:rPr lang="de-DE" altLang="de-DE" dirty="0" err="1" smtClean="0"/>
              <a:t>bifactor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</a:t>
            </a:r>
            <a:r>
              <a:rPr lang="de-DE" altLang="de-DE" dirty="0" smtClean="0"/>
              <a:t>: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763713" y="3749632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906588" y="3846236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87675" y="3758021"/>
            <a:ext cx="1655763" cy="647700"/>
            <a:chOff x="2200" y="3294"/>
            <a:chExt cx="1043" cy="40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2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411413" y="40705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dirty="0" smtClean="0">
                  <a:cs typeface="Arial" panose="020B0604020202020204" pitchFamily="34" charset="0"/>
                </a:rPr>
                <a:t>x</a:t>
              </a:r>
              <a:r>
                <a:rPr lang="de-DE" altLang="de-DE" baseline="-25000" dirty="0" smtClean="0">
                  <a:cs typeface="Arial" panose="020B0604020202020204" pitchFamily="34" charset="0"/>
                </a:rPr>
                <a:t>3</a:t>
              </a:r>
              <a:endParaRPr lang="el-GR" altLang="de-DE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3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4643437" y="3156123"/>
            <a:ext cx="1212079" cy="14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651825" y="3305263"/>
            <a:ext cx="1228857" cy="17164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5860861" y="2864363"/>
            <a:ext cx="1800225" cy="863600"/>
            <a:chOff x="2109" y="1752"/>
            <a:chExt cx="1134" cy="5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338" y="1840"/>
              <a:ext cx="7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err="1" smtClean="0">
                  <a:latin typeface="Symbol" pitchFamily="18" charset="2"/>
                  <a:cs typeface="Arial" panose="020B0604020202020204" pitchFamily="34" charset="0"/>
                </a:rPr>
                <a:t>x</a:t>
              </a:r>
              <a:r>
                <a:rPr lang="en-US" altLang="de-DE" baseline="-25000" dirty="0" err="1" smtClean="0">
                  <a:latin typeface="+mn-lt"/>
                  <a:cs typeface="Arial" panose="020B0604020202020204" pitchFamily="34" charset="0"/>
                </a:rPr>
                <a:t>main</a:t>
              </a:r>
              <a:endParaRPr lang="el-GR" altLang="de-DE" baseline="-25000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2997462" y="2845018"/>
            <a:ext cx="1655763" cy="647700"/>
            <a:chOff x="2200" y="3294"/>
            <a:chExt cx="1043" cy="40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421200" y="316591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773500" y="2845019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899597" y="29164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e-DE" sz="2400" b="1" dirty="0" smtClean="0">
                <a:latin typeface="Symbol" pitchFamily="18" charset="2"/>
                <a:cs typeface="Arial" panose="020B0604020202020204" pitchFamily="34" charset="0"/>
              </a:rPr>
              <a:t>d</a:t>
            </a:r>
            <a:r>
              <a:rPr lang="de-DE" altLang="de-DE" sz="2400" baseline="-25000" dirty="0" smtClean="0"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3" idx="2"/>
            <a:endCxn id="11" idx="3"/>
          </p:cNvCxnSpPr>
          <p:nvPr/>
        </p:nvCxnSpPr>
        <p:spPr>
          <a:xfrm rot="10800000" flipV="1">
            <a:off x="4643439" y="3296163"/>
            <a:ext cx="1217423" cy="785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81057" y="3095538"/>
            <a:ext cx="536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11</a:t>
            </a:r>
          </a:p>
          <a:p>
            <a:endParaRPr lang="en-US" sz="1000" dirty="0" smtClean="0"/>
          </a:p>
          <a:p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21</a:t>
            </a:r>
          </a:p>
          <a:p>
            <a:endParaRPr lang="en-US" sz="2400" dirty="0" smtClean="0"/>
          </a:p>
          <a:p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31</a:t>
            </a:r>
            <a:endParaRPr lang="en-US" baseline="-25000" dirty="0"/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5862259" y="4342225"/>
            <a:ext cx="1800225" cy="863600"/>
            <a:chOff x="2109" y="1752"/>
            <a:chExt cx="1134" cy="544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279" y="1840"/>
              <a:ext cx="9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 dirty="0" err="1" smtClean="0">
                  <a:latin typeface="Symbol" pitchFamily="18" charset="2"/>
                  <a:cs typeface="Arial" panose="020B0604020202020204" pitchFamily="34" charset="0"/>
                </a:rPr>
                <a:t>x</a:t>
              </a:r>
              <a:r>
                <a:rPr lang="en-US" altLang="de-DE" baseline="-25000" dirty="0" err="1" smtClean="0">
                  <a:latin typeface="+mn-lt"/>
                  <a:cs typeface="Arial" panose="020B0604020202020204" pitchFamily="34" charset="0"/>
                </a:rPr>
                <a:t>specific</a:t>
              </a:r>
              <a:endParaRPr lang="el-GR" altLang="de-DE" baseline="-25000" dirty="0">
                <a:latin typeface="+mn-lt"/>
                <a:cs typeface="Arial" panose="020B0604020202020204" pitchFamily="34" charset="0"/>
              </a:endParaRPr>
            </a:p>
          </p:txBody>
        </p:sp>
      </p:grpSp>
      <p:cxnSp>
        <p:nvCxnSpPr>
          <p:cNvPr id="39" name="直接箭头连接符 38"/>
          <p:cNvCxnSpPr>
            <a:stCxn id="34" idx="2"/>
            <a:endCxn id="11" idx="3"/>
          </p:cNvCxnSpPr>
          <p:nvPr/>
        </p:nvCxnSpPr>
        <p:spPr>
          <a:xfrm rot="10800000">
            <a:off x="4643439" y="4081871"/>
            <a:ext cx="1218821" cy="692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4" idx="2"/>
            <a:endCxn id="21" idx="1"/>
          </p:cNvCxnSpPr>
          <p:nvPr/>
        </p:nvCxnSpPr>
        <p:spPr>
          <a:xfrm rot="10800000" flipV="1">
            <a:off x="4651825" y="4774025"/>
            <a:ext cx="1210434" cy="247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76675" y="4219662"/>
            <a:ext cx="5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22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78073" y="4833457"/>
            <a:ext cx="5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l</a:t>
            </a:r>
            <a:r>
              <a:rPr lang="en-US" baseline="-25000" dirty="0" smtClean="0"/>
              <a:t>32</a:t>
            </a:r>
            <a:endParaRPr lang="en-US" baseline="-25000" dirty="0"/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10772776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two-factor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0858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074939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/>
              <a:t>Formal description of the bifactor </a:t>
            </a:r>
            <a:r>
              <a:rPr lang="de-DE" altLang="de-DE" b="1" dirty="0" smtClean="0"/>
              <a:t>model</a:t>
            </a:r>
            <a:endParaRPr lang="de-DE" altLang="de-DE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7497" y="2835479"/>
            <a:ext cx="6501472" cy="3288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10772776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two-factor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770342"/>
              </p:ext>
            </p:extLst>
          </p:nvPr>
        </p:nvGraphicFramePr>
        <p:xfrm>
          <a:off x="4773612" y="2937669"/>
          <a:ext cx="6249691" cy="311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4" name="Formel" r:id="rId3" imgW="2806560" imgH="1396800" progId="Equation.3">
                  <p:embed/>
                </p:oleObj>
              </mc:Choice>
              <mc:Fallback>
                <p:oleObj name="Formel" r:id="rId3" imgW="2806560" imgH="13968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2" y="2937669"/>
                        <a:ext cx="6249691" cy="3110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8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664228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/>
              <a:t>The terms „factor“</a:t>
            </a:r>
            <a:r>
              <a:rPr lang="zh-CN" altLang="en-US" dirty="0" smtClean="0"/>
              <a:t>因子</a:t>
            </a:r>
            <a:r>
              <a:rPr lang="de-DE" altLang="de-DE" dirty="0" smtClean="0"/>
              <a:t> and „latent variable“</a:t>
            </a:r>
            <a:r>
              <a:rPr lang="zh-CN" altLang="en-US" dirty="0" smtClean="0"/>
              <a:t>潜变量</a:t>
            </a:r>
            <a:r>
              <a:rPr lang="de-DE" altLang="de-DE" dirty="0" smtClean="0"/>
              <a:t> are often used in this section. </a:t>
            </a:r>
            <a:r>
              <a:rPr lang="de-DE" altLang="de-DE" dirty="0" err="1" smtClean="0"/>
              <a:t>Please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be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aware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- </a:t>
            </a:r>
            <a:r>
              <a:rPr lang="de-DE" altLang="de-DE" i="1" dirty="0" err="1" smtClean="0"/>
              <a:t>they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are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considered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as</a:t>
            </a:r>
            <a:r>
              <a:rPr lang="de-DE" altLang="de-DE" i="1" dirty="0" smtClean="0"/>
              <a:t> </a:t>
            </a:r>
            <a:r>
              <a:rPr lang="de-DE" altLang="de-DE" b="1" i="1" dirty="0" err="1" smtClean="0"/>
              <a:t>equivalent</a:t>
            </a:r>
            <a:r>
              <a:rPr lang="de-DE" altLang="de-DE" dirty="0" smtClean="0"/>
              <a:t>. 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sz="2000" dirty="0" smtClean="0"/>
              <a:t>„</a:t>
            </a:r>
            <a:r>
              <a:rPr lang="de-DE" altLang="de-DE" sz="2000" dirty="0" err="1" smtClean="0"/>
              <a:t>factor</a:t>
            </a:r>
            <a:r>
              <a:rPr lang="de-DE" altLang="de-DE" sz="2000" dirty="0" smtClean="0"/>
              <a:t>“ </a:t>
            </a:r>
            <a:r>
              <a:rPr lang="de-DE" altLang="de-DE" sz="2000" dirty="0" err="1" smtClean="0"/>
              <a:t>is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the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originally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introduced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term</a:t>
            </a:r>
            <a:r>
              <a:rPr lang="de-DE" altLang="de-DE" sz="2000" dirty="0" smtClean="0"/>
              <a:t>; in </a:t>
            </a:r>
            <a:r>
              <a:rPr lang="de-DE" altLang="de-DE" sz="2000" dirty="0" err="1" smtClean="0"/>
              <a:t>the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attempt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to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relate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the</a:t>
            </a:r>
            <a:r>
              <a:rPr lang="de-DE" altLang="de-DE" sz="2000" dirty="0" smtClean="0"/>
              <a:t> different latent variable </a:t>
            </a:r>
            <a:r>
              <a:rPr lang="de-DE" altLang="de-DE" sz="2000" dirty="0" err="1" smtClean="0"/>
              <a:t>approaches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to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each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other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it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is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replace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by</a:t>
            </a:r>
            <a:r>
              <a:rPr lang="de-DE" altLang="de-DE" sz="2000" dirty="0" smtClean="0"/>
              <a:t> „latent variable“.</a:t>
            </a:r>
            <a:endParaRPr lang="de-DE" altLang="de-DE" sz="20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0" y="533400"/>
            <a:ext cx="1076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de-DE" sz="4000" i="1" dirty="0" err="1" smtClean="0"/>
              <a:t>S</a:t>
            </a:r>
            <a:r>
              <a:rPr lang="de-DE" altLang="de-DE" sz="3200" i="1" dirty="0" err="1" smtClean="0"/>
              <a:t>ome</a:t>
            </a:r>
            <a:r>
              <a:rPr lang="de-DE" altLang="de-DE" sz="3200" i="1" dirty="0" smtClean="0"/>
              <a:t> </a:t>
            </a:r>
            <a:r>
              <a:rPr lang="de-DE" altLang="de-DE" sz="3200" i="1" dirty="0" err="1" smtClean="0"/>
              <a:t>basics</a:t>
            </a:r>
            <a:r>
              <a:rPr lang="de-DE" altLang="de-DE" sz="3200" i="1" dirty="0" smtClean="0"/>
              <a:t>: a </a:t>
            </a:r>
            <a:r>
              <a:rPr lang="de-DE" altLang="de-DE" sz="3200" i="1" dirty="0" err="1" smtClean="0"/>
              <a:t>remark</a:t>
            </a:r>
            <a:endParaRPr lang="en-US" altLang="de-DE" sz="3200" i="1" dirty="0"/>
          </a:p>
        </p:txBody>
      </p:sp>
    </p:spTree>
    <p:extLst>
      <p:ext uri="{BB962C8B-B14F-4D97-AF65-F5344CB8AC3E}">
        <p14:creationId xmlns:p14="http://schemas.microsoft.com/office/powerpoint/2010/main" val="3533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93975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2400" dirty="0"/>
              <a:t>Models </a:t>
            </a:r>
            <a:r>
              <a:rPr lang="de-DE" altLang="de-DE" sz="2400" dirty="0" err="1"/>
              <a:t>can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include</a:t>
            </a:r>
            <a:r>
              <a:rPr lang="de-DE" altLang="de-DE" sz="2400" dirty="0"/>
              <a:t> a </a:t>
            </a:r>
            <a:r>
              <a:rPr lang="de-DE" altLang="de-DE" sz="2400" dirty="0" err="1"/>
              <a:t>second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factor</a:t>
            </a:r>
            <a:r>
              <a:rPr lang="de-DE" altLang="de-DE" sz="2400" dirty="0"/>
              <a:t> so </a:t>
            </a:r>
            <a:r>
              <a:rPr lang="de-DE" altLang="de-DE" sz="2400" dirty="0" err="1"/>
              <a:t>that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…</a:t>
            </a:r>
          </a:p>
          <a:p>
            <a:pPr marL="0" indent="0">
              <a:buNone/>
            </a:pPr>
            <a:r>
              <a:rPr lang="de-DE" altLang="de-DE" sz="2400" dirty="0"/>
              <a:t>-  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two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overlapping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bg1">
                    <a:lumMod val="65000"/>
                  </a:schemeClr>
                </a:solidFill>
              </a:rPr>
              <a:t>factors</a:t>
            </a:r>
            <a:endParaRPr lang="de-DE" altLang="de-DE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Char char="-"/>
            </a:pPr>
            <a:r>
              <a:rPr lang="de-DE" altLang="de-DE" sz="2400" dirty="0"/>
              <a:t> </a:t>
            </a:r>
            <a:r>
              <a:rPr lang="de-DE" altLang="de-DE" sz="2400" dirty="0" err="1"/>
              <a:t>two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non-</a:t>
            </a:r>
            <a:r>
              <a:rPr lang="de-DE" altLang="de-DE" sz="2400" dirty="0" err="1" smtClean="0"/>
              <a:t>overlapping</a:t>
            </a:r>
            <a:r>
              <a:rPr lang="de-DE" altLang="de-DE" sz="2400" dirty="0" smtClean="0"/>
              <a:t> </a:t>
            </a:r>
            <a:r>
              <a:rPr lang="de-DE" altLang="de-DE" sz="2400" dirty="0"/>
              <a:t>(but </a:t>
            </a:r>
            <a:r>
              <a:rPr lang="de-DE" altLang="de-DE" sz="2400" dirty="0" err="1"/>
              <a:t>correlated</a:t>
            </a:r>
            <a:r>
              <a:rPr lang="de-DE" altLang="de-DE" sz="2400" dirty="0"/>
              <a:t>) </a:t>
            </a:r>
            <a:r>
              <a:rPr lang="de-DE" altLang="de-DE" sz="2400" dirty="0" err="1"/>
              <a:t>factors</a:t>
            </a:r>
            <a:endParaRPr lang="de-DE" altLang="de-DE" sz="2400" dirty="0"/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     </a:t>
            </a:r>
            <a:r>
              <a:rPr lang="de-DE" altLang="de-DE" sz="2000" dirty="0" smtClean="0"/>
              <a:t>(individual equations of a model)</a:t>
            </a:r>
          </a:p>
          <a:p>
            <a:pPr marL="0" indent="0">
              <a:buNone/>
            </a:pPr>
            <a:r>
              <a:rPr lang="de-DE" altLang="de-DE" dirty="0" smtClean="0"/>
              <a:t>     x</a:t>
            </a:r>
            <a:r>
              <a:rPr lang="de-DE" altLang="de-DE" baseline="-25000" dirty="0" smtClean="0"/>
              <a:t>i</a:t>
            </a:r>
            <a:r>
              <a:rPr lang="de-DE" altLang="de-DE" dirty="0" smtClean="0"/>
              <a:t> =  </a:t>
            </a:r>
            <a:r>
              <a:rPr lang="de-DE" altLang="de-DE" dirty="0" smtClean="0">
                <a:latin typeface="Symbol" panose="05050102010706020507" pitchFamily="18" charset="2"/>
              </a:rPr>
              <a:t>l</a:t>
            </a:r>
            <a:r>
              <a:rPr lang="de-DE" altLang="de-DE" baseline="-25000" dirty="0" smtClean="0"/>
              <a:t>i1</a:t>
            </a:r>
            <a:r>
              <a:rPr lang="de-DE" altLang="de-DE" i="1" dirty="0" smtClean="0">
                <a:latin typeface="Symbol" panose="05050102010706020507" pitchFamily="18" charset="2"/>
              </a:rPr>
              <a:t> 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1</a:t>
            </a:r>
            <a:r>
              <a:rPr lang="de-DE" altLang="de-DE" dirty="0" smtClean="0"/>
              <a:t> + 0 </a:t>
            </a:r>
            <a:r>
              <a:rPr lang="de-DE" altLang="de-DE" sz="1700" dirty="0" smtClean="0"/>
              <a:t>x</a:t>
            </a:r>
            <a:r>
              <a:rPr lang="de-DE" altLang="de-DE" dirty="0" smtClean="0"/>
              <a:t>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2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Symbol" panose="05050102010706020507" pitchFamily="18" charset="2"/>
              </a:rPr>
              <a:t>d</a:t>
            </a:r>
            <a:r>
              <a:rPr lang="de-DE" altLang="de-DE" baseline="-25000" dirty="0"/>
              <a:t>i</a:t>
            </a:r>
            <a:r>
              <a:rPr lang="de-DE" altLang="de-DE" i="1" dirty="0" smtClean="0">
                <a:latin typeface="Symbol" panose="05050102010706020507" pitchFamily="18" charset="2"/>
              </a:rPr>
              <a:t>      </a:t>
            </a:r>
            <a:r>
              <a:rPr lang="de-DE" altLang="de-DE" dirty="0" smtClean="0"/>
              <a:t> </a:t>
            </a:r>
            <a:r>
              <a:rPr lang="de-DE" altLang="de-DE" sz="2000" dirty="0" smtClean="0"/>
              <a:t>(</a:t>
            </a:r>
            <a:r>
              <a:rPr lang="de-DE" altLang="de-DE" sz="2000" dirty="0" err="1" smtClean="0"/>
              <a:t>for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some</a:t>
            </a:r>
            <a:r>
              <a:rPr lang="de-DE" altLang="de-DE" sz="2000" dirty="0" smtClean="0"/>
              <a:t> </a:t>
            </a:r>
            <a:r>
              <a:rPr lang="de-DE" altLang="de-DE" sz="2000" dirty="0" err="1" smtClean="0"/>
              <a:t>items</a:t>
            </a:r>
            <a:r>
              <a:rPr lang="de-DE" altLang="de-DE" sz="2000" dirty="0" smtClean="0"/>
              <a:t>) </a:t>
            </a:r>
            <a:endParaRPr lang="de-DE" altLang="de-DE" sz="2000" dirty="0"/>
          </a:p>
          <a:p>
            <a:pPr marL="0" indent="0">
              <a:buNone/>
            </a:pPr>
            <a:r>
              <a:rPr lang="de-DE" altLang="de-DE" sz="2000" dirty="0" smtClean="0"/>
              <a:t>       </a:t>
            </a:r>
            <a:r>
              <a:rPr lang="de-DE" altLang="de-DE" dirty="0" err="1" smtClean="0"/>
              <a:t>x</a:t>
            </a:r>
            <a:r>
              <a:rPr lang="de-DE" altLang="de-DE" baseline="-25000" dirty="0" err="1" smtClean="0"/>
              <a:t>k</a:t>
            </a:r>
            <a:r>
              <a:rPr lang="de-DE" altLang="de-DE" baseline="-25000" dirty="0" smtClean="0"/>
              <a:t> </a:t>
            </a:r>
            <a:r>
              <a:rPr lang="de-DE" altLang="de-DE" dirty="0" smtClean="0"/>
              <a:t>=  0 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1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Symbol" panose="05050102010706020507" pitchFamily="18" charset="2"/>
              </a:rPr>
              <a:t>l</a:t>
            </a:r>
            <a:r>
              <a:rPr lang="de-DE" altLang="de-DE" baseline="-25000" dirty="0" smtClean="0"/>
              <a:t>k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2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baseline="-25000" dirty="0" smtClean="0">
                <a:latin typeface="Symbol" panose="05050102010706020507" pitchFamily="18" charset="2"/>
              </a:rPr>
              <a:t>2</a:t>
            </a:r>
            <a:r>
              <a:rPr lang="de-DE" altLang="de-DE" dirty="0" smtClean="0"/>
              <a:t> + </a:t>
            </a:r>
            <a:r>
              <a:rPr lang="de-DE" altLang="de-DE" dirty="0" err="1" smtClean="0">
                <a:latin typeface="Symbol" panose="05050102010706020507" pitchFamily="18" charset="2"/>
              </a:rPr>
              <a:t>d</a:t>
            </a:r>
            <a:r>
              <a:rPr lang="de-DE" altLang="de-DE" baseline="-25000" dirty="0" err="1"/>
              <a:t>k</a:t>
            </a:r>
            <a:r>
              <a:rPr lang="de-DE" altLang="de-DE" i="1" dirty="0" smtClean="0">
                <a:latin typeface="Symbol" panose="05050102010706020507" pitchFamily="18" charset="2"/>
              </a:rPr>
              <a:t>        </a:t>
            </a:r>
            <a:r>
              <a:rPr lang="de-DE" altLang="de-DE" sz="2000" dirty="0" smtClean="0"/>
              <a:t>(for all other items)  </a:t>
            </a:r>
            <a:endParaRPr lang="de-DE" altLang="de-DE" sz="2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10772776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two-factor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52525" y="4914900"/>
            <a:ext cx="4429125" cy="571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171575" y="5391150"/>
            <a:ext cx="4429125" cy="571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1152525" y="4410075"/>
            <a:ext cx="4429125" cy="571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5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11074939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/>
              <a:t>Formal description of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two-factor</a:t>
            </a:r>
            <a:r>
              <a:rPr lang="de-DE" altLang="de-DE" dirty="0" smtClean="0"/>
              <a:t> </a:t>
            </a:r>
            <a:r>
              <a:rPr lang="de-DE" altLang="de-DE" b="1" dirty="0" err="1" smtClean="0"/>
              <a:t>model</a:t>
            </a:r>
            <a:endParaRPr lang="de-DE" altLang="de-DE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1819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7497" y="2835479"/>
            <a:ext cx="6501472" cy="3288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10772776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two-factor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55155"/>
              </p:ext>
            </p:extLst>
          </p:nvPr>
        </p:nvGraphicFramePr>
        <p:xfrm>
          <a:off x="5424488" y="2936875"/>
          <a:ext cx="4989512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2" name="Formel" r:id="rId3" imgW="2247840" imgH="1396800" progId="Equation.3">
                  <p:embed/>
                </p:oleObj>
              </mc:Choice>
              <mc:Fallback>
                <p:oleObj name="Formel" r:id="rId3" imgW="2247840" imgH="139680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2936875"/>
                        <a:ext cx="4989512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♦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Mixed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fixed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factors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factors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representing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fixed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respectively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♦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Distinguishing between fixed and random effects is taken over from analysis of variance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方差分析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9456821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mixed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1768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94038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♦ ….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♦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Distinguishing between fixed and random effects is taken over from analysis of variance.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de-DE" alt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●  </a:t>
            </a:r>
            <a:r>
              <a:rPr lang="de-DE" alt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Fixed </a:t>
            </a:r>
            <a:r>
              <a:rPr lang="de-DE" alt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clearly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distinguishable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de-DE" alt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e.g.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effects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due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experimental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treatments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0" indent="0">
              <a:buNone/>
            </a:pPr>
            <a:endParaRPr lang="de-DE" alt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de-DE" alt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●  </a:t>
            </a:r>
            <a:r>
              <a:rPr lang="de-DE" alt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 effects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distinguishable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levels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</a:t>
            </a:r>
            <a:r>
              <a:rPr lang="de-DE" alt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alt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dosage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drug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administered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sick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persons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varies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according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their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</a:t>
            </a:r>
            <a:r>
              <a:rPr lang="de-DE" alt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sickness</a:t>
            </a:r>
            <a:endParaRPr lang="de-DE" alt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9456821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mixed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137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62618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♦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Mixed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models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include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i="1" dirty="0" err="1" smtClean="0">
                <a:solidFill>
                  <a:schemeClr val="bg1">
                    <a:lumMod val="50000"/>
                  </a:schemeClr>
                </a:solidFill>
              </a:rPr>
              <a:t>fixed</a:t>
            </a:r>
            <a:r>
              <a:rPr lang="de-DE" altLang="de-DE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i="1" dirty="0" err="1" smtClean="0">
                <a:solidFill>
                  <a:schemeClr val="bg1">
                    <a:lumMod val="50000"/>
                  </a:schemeClr>
                </a:solidFill>
              </a:rPr>
              <a:t>factors</a:t>
            </a:r>
            <a:r>
              <a:rPr lang="de-DE" altLang="de-DE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i="1" dirty="0" err="1" smtClean="0">
                <a:solidFill>
                  <a:schemeClr val="bg1">
                    <a:lumMod val="50000"/>
                  </a:schemeClr>
                </a:solidFill>
              </a:rPr>
              <a:t>random</a:t>
            </a:r>
            <a:r>
              <a:rPr lang="de-DE" altLang="de-DE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i="1" dirty="0" err="1" smtClean="0">
                <a:solidFill>
                  <a:schemeClr val="bg1">
                    <a:lumMod val="50000"/>
                  </a:schemeClr>
                </a:solidFill>
              </a:rPr>
              <a:t>factors</a:t>
            </a:r>
            <a:r>
              <a:rPr lang="de-DE" altLang="de-DE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representing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fixed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effects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random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effects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  <a:r>
              <a:rPr lang="de-DE" altLang="de-DE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♦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formal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mixed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endParaRPr lang="de-DE" altLang="de-D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sz="2400" dirty="0" smtClean="0"/>
              <a:t>    </a:t>
            </a:r>
            <a:r>
              <a:rPr lang="de-DE" altLang="de-DE" dirty="0" smtClean="0"/>
              <a:t>X </a:t>
            </a:r>
            <a:r>
              <a:rPr lang="de-DE" altLang="de-DE" dirty="0"/>
              <a:t>= </a:t>
            </a:r>
            <a:r>
              <a:rPr lang="de-DE" altLang="de-DE" i="1" dirty="0" smtClean="0">
                <a:latin typeface="Symbol" panose="05050102010706020507" pitchFamily="18" charset="2"/>
              </a:rPr>
              <a:t>a </a:t>
            </a:r>
            <a:r>
              <a:rPr lang="de-DE" altLang="de-DE" dirty="0"/>
              <a:t>+ </a:t>
            </a:r>
            <a:r>
              <a:rPr lang="de-DE" altLang="de-DE" dirty="0" smtClean="0">
                <a:latin typeface="Symbol" panose="05050102010706020507" pitchFamily="18" charset="2"/>
              </a:rPr>
              <a:t>b</a:t>
            </a:r>
            <a:r>
              <a:rPr lang="de-DE" altLang="de-DE" sz="1800" baseline="-25000" dirty="0" smtClean="0"/>
              <a:t>fixed_effect</a:t>
            </a:r>
            <a:r>
              <a:rPr lang="de-DE" altLang="de-DE" baseline="-25000" dirty="0" smtClean="0"/>
              <a:t> 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sz="1800" baseline="-25000" dirty="0" smtClean="0"/>
              <a:t>fixed_effect</a:t>
            </a:r>
            <a:r>
              <a:rPr lang="de-DE" altLang="de-DE" dirty="0" smtClean="0"/>
              <a:t> </a:t>
            </a:r>
            <a:r>
              <a:rPr lang="de-DE" altLang="de-DE" dirty="0"/>
              <a:t>+ </a:t>
            </a:r>
            <a:r>
              <a:rPr lang="de-DE" altLang="de-DE" dirty="0" smtClean="0">
                <a:latin typeface="Symbol" panose="05050102010706020507" pitchFamily="18" charset="2"/>
              </a:rPr>
              <a:t>b</a:t>
            </a:r>
            <a:r>
              <a:rPr lang="de-DE" altLang="de-DE" sz="1800" baseline="-25000" dirty="0" smtClean="0"/>
              <a:t>random_effect</a:t>
            </a:r>
            <a:r>
              <a:rPr lang="de-DE" altLang="de-DE" baseline="-25000" dirty="0" smtClean="0"/>
              <a:t> </a:t>
            </a:r>
            <a:r>
              <a:rPr lang="de-DE" altLang="de-DE" sz="1700" dirty="0" smtClean="0"/>
              <a:t>x </a:t>
            </a:r>
            <a:r>
              <a:rPr lang="de-DE" altLang="de-DE" dirty="0" smtClean="0">
                <a:latin typeface="Symbol" panose="05050102010706020507" pitchFamily="18" charset="2"/>
              </a:rPr>
              <a:t>x</a:t>
            </a:r>
            <a:r>
              <a:rPr lang="de-DE" altLang="de-DE" sz="1800" baseline="-25000" dirty="0" smtClean="0"/>
              <a:t>random_effect</a:t>
            </a:r>
            <a:r>
              <a:rPr lang="de-DE" altLang="de-DE" dirty="0" smtClean="0"/>
              <a:t> </a:t>
            </a:r>
            <a:r>
              <a:rPr lang="de-DE" altLang="de-DE" dirty="0"/>
              <a:t>+ </a:t>
            </a:r>
            <a:r>
              <a:rPr lang="de-DE" altLang="de-DE" dirty="0">
                <a:latin typeface="Symbol" panose="05050102010706020507" pitchFamily="18" charset="2"/>
              </a:rPr>
              <a:t>e</a:t>
            </a:r>
            <a:r>
              <a:rPr lang="de-DE" altLang="de-DE" i="1" dirty="0">
                <a:latin typeface="Symbol" panose="05050102010706020507" pitchFamily="18" charset="2"/>
              </a:rPr>
              <a:t> 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sz="2000" dirty="0" smtClean="0"/>
              <a:t>     </a:t>
            </a:r>
          </a:p>
          <a:p>
            <a:pPr marL="0" indent="0">
              <a:buNone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 - </a:t>
            </a:r>
            <a:r>
              <a:rPr lang="de-DE" altLang="de-DE" sz="2000" dirty="0" err="1" smtClean="0">
                <a:latin typeface="Symbol" panose="05050102010706020507" pitchFamily="18" charset="2"/>
              </a:rPr>
              <a:t>b</a:t>
            </a:r>
            <a:r>
              <a:rPr lang="de-DE" altLang="de-DE" sz="2000" baseline="-25000" dirty="0" err="1" smtClean="0"/>
              <a:t>fixed_effect</a:t>
            </a:r>
            <a:r>
              <a:rPr lang="de-DE" altLang="de-DE" sz="2000" baseline="-25000" dirty="0" smtClean="0"/>
              <a:t> </a:t>
            </a:r>
            <a:r>
              <a:rPr lang="de-DE" altLang="de-DE" sz="1600" dirty="0"/>
              <a:t> </a:t>
            </a:r>
            <a:r>
              <a:rPr lang="de-DE" altLang="de-DE" sz="1600" dirty="0" smtClean="0"/>
              <a:t>   : </a:t>
            </a:r>
            <a:r>
              <a:rPr lang="de-DE" altLang="de-DE" sz="1600" dirty="0" err="1" smtClean="0"/>
              <a:t>regression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weight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fixed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effects</a:t>
            </a:r>
            <a:r>
              <a:rPr lang="de-DE" altLang="de-DE" sz="1600" dirty="0" smtClean="0"/>
              <a:t> </a:t>
            </a:r>
          </a:p>
          <a:p>
            <a:pPr marL="0" indent="0">
              <a:buNone/>
            </a:pPr>
            <a:r>
              <a:rPr lang="de-DE" altLang="de-DE" sz="2000" dirty="0" smtClean="0"/>
              <a:t>     </a:t>
            </a:r>
            <a:r>
              <a:rPr lang="de-DE" altLang="de-DE" sz="2000" dirty="0"/>
              <a:t>- </a:t>
            </a:r>
            <a:r>
              <a:rPr lang="de-DE" altLang="de-DE" sz="2000" dirty="0" err="1">
                <a:latin typeface="Symbol" panose="05050102010706020507" pitchFamily="18" charset="2"/>
              </a:rPr>
              <a:t>b</a:t>
            </a:r>
            <a:r>
              <a:rPr lang="de-DE" altLang="de-DE" sz="2000" baseline="-25000" dirty="0" err="1"/>
              <a:t>random_effect</a:t>
            </a:r>
            <a:r>
              <a:rPr lang="de-DE" altLang="de-DE" sz="2000" baseline="-25000" dirty="0"/>
              <a:t> </a:t>
            </a:r>
            <a:r>
              <a:rPr lang="de-DE" altLang="de-DE" sz="1600" dirty="0"/>
              <a:t> </a:t>
            </a:r>
            <a:r>
              <a:rPr lang="de-DE" altLang="de-DE" sz="1600" dirty="0" smtClean="0"/>
              <a:t>: </a:t>
            </a:r>
            <a:r>
              <a:rPr lang="de-DE" altLang="de-DE" sz="1600" dirty="0" err="1" smtClean="0"/>
              <a:t>regression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weight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random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effects</a:t>
            </a:r>
            <a:r>
              <a:rPr lang="de-DE" altLang="de-DE" sz="1600" dirty="0" smtClean="0"/>
              <a:t> </a:t>
            </a:r>
            <a:endParaRPr lang="de-DE" altLang="de-DE" sz="1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9456821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mixed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2933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1" y="2071688"/>
            <a:ext cx="1008436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Remark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mixed models are used in the context of multilevel modeling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多水平模型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de-DE" alt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适用于不同组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如，男生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女生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之间的比较</a:t>
            </a:r>
            <a:endParaRPr lang="de-DE" alt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2000" dirty="0" smtClean="0"/>
          </a:p>
          <a:p>
            <a:pPr marL="0" indent="0">
              <a:buNone/>
            </a:pPr>
            <a:r>
              <a:rPr lang="de-DE" altLang="de-DE" sz="2000" dirty="0" smtClean="0"/>
              <a:t>     </a:t>
            </a:r>
            <a:endParaRPr lang="de-DE" altLang="de-DE" sz="2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9456821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The </a:t>
            </a:r>
            <a:r>
              <a:rPr lang="de-DE" altLang="de-DE" dirty="0" err="1"/>
              <a:t>types</a:t>
            </a:r>
            <a:r>
              <a:rPr lang="de-DE" altLang="de-DE" dirty="0"/>
              <a:t> : </a:t>
            </a:r>
            <a:r>
              <a:rPr lang="de-DE" altLang="de-DE" dirty="0" err="1" smtClean="0"/>
              <a:t>mixed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9944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small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de-DE" alt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2. The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endParaRPr lang="de-DE" alt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Established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CFA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alt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One-factor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two-factor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   - Mixed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b="1" dirty="0" smtClean="0"/>
              <a:t>3. Models with link functions</a:t>
            </a:r>
            <a:endParaRPr lang="de-DE" b="1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1" y="2071688"/>
            <a:ext cx="11427278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 (for example) used in combination with probability-based covariances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2000" dirty="0" smtClean="0"/>
          </a:p>
          <a:p>
            <a:pPr marL="0" indent="0">
              <a:buNone/>
            </a:pPr>
            <a:r>
              <a:rPr lang="de-DE" altLang="de-DE" sz="2000" dirty="0" smtClean="0"/>
              <a:t>     </a:t>
            </a:r>
            <a:endParaRPr lang="de-DE" altLang="de-DE" sz="2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9456821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Models with link functions</a:t>
            </a:r>
          </a:p>
        </p:txBody>
      </p:sp>
    </p:spTree>
    <p:extLst>
      <p:ext uri="{BB962C8B-B14F-4D97-AF65-F5344CB8AC3E}">
        <p14:creationId xmlns:p14="http://schemas.microsoft.com/office/powerpoint/2010/main" val="39944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1" y="2071688"/>
            <a:ext cx="10660899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altLang="de-DE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Link functions  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used as part of </a:t>
            </a:r>
            <a:r>
              <a:rPr lang="de-DE" altLang="de-DE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generalized linear models 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relating variables following different distributions to each other. </a:t>
            </a:r>
          </a:p>
          <a:p>
            <a:pPr marL="0" indent="0">
              <a:lnSpc>
                <a:spcPct val="100000"/>
              </a:lnSpc>
              <a:buNone/>
            </a:pPr>
            <a:endParaRPr lang="de-DE" alt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e.g. there may be one variable A follwing the normal distribution and another variable B following the binomial distribution. In this case the corresponding link function g( ) is used for establishing equivalence:</a:t>
            </a:r>
          </a:p>
          <a:p>
            <a:pPr marL="0" indent="0">
              <a:lnSpc>
                <a:spcPct val="100000"/>
              </a:lnSpc>
              <a:buNone/>
            </a:pPr>
            <a:endParaRPr lang="de-DE" alt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B  ≠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alt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B  =  g ( A )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sz="2000" dirty="0" smtClean="0"/>
          </a:p>
          <a:p>
            <a:pPr marL="0" indent="0">
              <a:buNone/>
            </a:pPr>
            <a:r>
              <a:rPr lang="de-DE" altLang="de-DE" sz="2000" dirty="0" smtClean="0"/>
              <a:t>     </a:t>
            </a:r>
            <a:endParaRPr lang="de-DE" altLang="de-DE" sz="2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57213"/>
            <a:ext cx="9456821" cy="1143000"/>
          </a:xfrm>
        </p:spPr>
        <p:txBody>
          <a:bodyPr>
            <a:normAutofit/>
          </a:bodyPr>
          <a:lstStyle/>
          <a:p>
            <a:pPr algn="ctr"/>
            <a:r>
              <a:rPr lang="de-DE" altLang="de-DE" dirty="0" smtClean="0"/>
              <a:t>Models with link functions</a:t>
            </a:r>
          </a:p>
        </p:txBody>
      </p:sp>
    </p:spTree>
    <p:extLst>
      <p:ext uri="{BB962C8B-B14F-4D97-AF65-F5344CB8AC3E}">
        <p14:creationId xmlns:p14="http://schemas.microsoft.com/office/powerpoint/2010/main" val="39944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1" y="1700213"/>
            <a:ext cx="10853405" cy="4897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Turning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congeneric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into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generalized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gives</a:t>
            </a: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Times New Roman" pitchFamily="18" charset="0"/>
              </a:rPr>
              <a:t>                                           </a:t>
            </a:r>
            <a:r>
              <a:rPr lang="de-DE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de-DE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Times New Roman" pitchFamily="18" charset="0"/>
              </a:rPr>
              <a:t>  =  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Times New Roman" pitchFamily="18" charset="0"/>
              </a:rPr>
              <a:t>g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Times New Roman" pitchFamily="18" charset="0"/>
              </a:rPr>
              <a:t> (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l</a:t>
            </a:r>
            <a:r>
              <a:rPr lang="de-DE" alt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</a:t>
            </a:r>
            <a:r>
              <a:rPr lang="de-DE" alt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×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x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Times New Roman" pitchFamily="18" charset="0"/>
              </a:rPr>
              <a:t>)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Times New Roman" pitchFamily="18" charset="0"/>
              </a:rPr>
              <a:t>+ </a:t>
            </a:r>
            <a:r>
              <a:rPr lang="de-DE" alt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  <a:cs typeface="Times New Roman" pitchFamily="18" charset="0"/>
              </a:rPr>
              <a:t>d</a:t>
            </a:r>
            <a:endParaRPr lang="de-DE" alt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alt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1700" b="1" dirty="0" smtClean="0"/>
              <a:t>      x</a:t>
            </a:r>
            <a:r>
              <a:rPr lang="de-DE" altLang="de-DE" sz="1700" dirty="0"/>
              <a:t>: </a:t>
            </a:r>
            <a:r>
              <a:rPr lang="de-DE" altLang="de-DE" sz="1700" dirty="0" err="1"/>
              <a:t>vector</a:t>
            </a:r>
            <a:r>
              <a:rPr lang="de-DE" altLang="de-DE" sz="1700" dirty="0"/>
              <a:t> </a:t>
            </a:r>
            <a:r>
              <a:rPr lang="de-DE" altLang="de-DE" sz="1700" dirty="0" err="1"/>
              <a:t>of</a:t>
            </a:r>
            <a:r>
              <a:rPr lang="de-DE" altLang="de-DE" sz="1700" dirty="0"/>
              <a:t> manifest variables, </a:t>
            </a:r>
            <a:r>
              <a:rPr lang="de-DE" altLang="de-DE" sz="1700" i="1" dirty="0">
                <a:latin typeface="Symbol" panose="05050102010706020507" pitchFamily="18" charset="2"/>
              </a:rPr>
              <a:t>x</a:t>
            </a:r>
            <a:r>
              <a:rPr lang="de-DE" altLang="de-DE" sz="1700" dirty="0">
                <a:latin typeface="Symbol" panose="05050102010706020507" pitchFamily="18" charset="2"/>
              </a:rPr>
              <a:t> </a:t>
            </a:r>
            <a:r>
              <a:rPr lang="de-DE" altLang="de-DE" sz="1700" dirty="0"/>
              <a:t>: latent variable (= </a:t>
            </a:r>
            <a:r>
              <a:rPr lang="de-DE" altLang="de-DE" sz="1700" dirty="0" err="1"/>
              <a:t>factor</a:t>
            </a:r>
            <a:r>
              <a:rPr lang="de-DE" altLang="de-DE" sz="1700" dirty="0"/>
              <a:t>), </a:t>
            </a:r>
            <a:r>
              <a:rPr lang="de-DE" altLang="de-DE" sz="1700" b="1" dirty="0">
                <a:latin typeface="Symbol" panose="05050102010706020507" pitchFamily="18" charset="2"/>
              </a:rPr>
              <a:t>l</a:t>
            </a:r>
            <a:r>
              <a:rPr lang="de-DE" altLang="de-DE" sz="1700" i="1" dirty="0">
                <a:latin typeface="Symbol" panose="05050102010706020507" pitchFamily="18" charset="2"/>
              </a:rPr>
              <a:t> </a:t>
            </a:r>
            <a:r>
              <a:rPr lang="de-DE" altLang="de-DE" sz="1700" dirty="0"/>
              <a:t>: </a:t>
            </a:r>
            <a:r>
              <a:rPr lang="de-DE" altLang="de-DE" sz="1700" dirty="0" err="1"/>
              <a:t>vector</a:t>
            </a:r>
            <a:r>
              <a:rPr lang="de-DE" altLang="de-DE" sz="1700" dirty="0"/>
              <a:t> </a:t>
            </a:r>
            <a:r>
              <a:rPr lang="de-DE" altLang="de-DE" sz="1700" dirty="0" err="1"/>
              <a:t>of</a:t>
            </a:r>
            <a:r>
              <a:rPr lang="de-DE" altLang="de-DE" sz="1700" dirty="0"/>
              <a:t> </a:t>
            </a:r>
            <a:r>
              <a:rPr lang="de-DE" altLang="de-DE" sz="1700" dirty="0" err="1"/>
              <a:t>factor</a:t>
            </a:r>
            <a:r>
              <a:rPr lang="de-DE" altLang="de-DE" sz="1700" dirty="0"/>
              <a:t> </a:t>
            </a:r>
            <a:r>
              <a:rPr lang="de-DE" altLang="de-DE" sz="1700" dirty="0" err="1" smtClean="0"/>
              <a:t>loadings</a:t>
            </a:r>
            <a:r>
              <a:rPr lang="de-DE" altLang="de-DE" sz="1700" dirty="0" smtClean="0"/>
              <a:t>,</a:t>
            </a:r>
          </a:p>
          <a:p>
            <a:pPr marL="0" indent="0">
              <a:buNone/>
            </a:pPr>
            <a:r>
              <a:rPr lang="de-DE" altLang="de-DE" sz="1700" dirty="0"/>
              <a:t> </a:t>
            </a:r>
            <a:r>
              <a:rPr lang="de-DE" altLang="de-DE" sz="1700" dirty="0" smtClean="0"/>
              <a:t>     </a:t>
            </a:r>
            <a:r>
              <a:rPr lang="de-DE" altLang="de-DE" sz="1700" b="1" dirty="0" smtClean="0">
                <a:latin typeface="Symbol" panose="05050102010706020507" pitchFamily="18" charset="2"/>
              </a:rPr>
              <a:t>d</a:t>
            </a:r>
            <a:r>
              <a:rPr lang="de-DE" altLang="de-DE" sz="1700" i="1" dirty="0" smtClean="0">
                <a:latin typeface="Symbol" panose="05050102010706020507" pitchFamily="18" charset="2"/>
              </a:rPr>
              <a:t> </a:t>
            </a:r>
            <a:r>
              <a:rPr lang="de-DE" altLang="de-DE" sz="1700" dirty="0"/>
              <a:t>: </a:t>
            </a:r>
            <a:r>
              <a:rPr lang="de-DE" altLang="de-DE" sz="1700" dirty="0" err="1"/>
              <a:t>vector</a:t>
            </a:r>
            <a:r>
              <a:rPr lang="de-DE" altLang="de-DE" sz="1700" dirty="0"/>
              <a:t> </a:t>
            </a:r>
            <a:r>
              <a:rPr lang="de-DE" altLang="de-DE" sz="1700" dirty="0" err="1"/>
              <a:t>of</a:t>
            </a:r>
            <a:r>
              <a:rPr lang="de-DE" altLang="de-DE" sz="1700" dirty="0"/>
              <a:t> </a:t>
            </a:r>
            <a:r>
              <a:rPr lang="de-DE" altLang="de-DE" sz="1700" dirty="0" err="1"/>
              <a:t>error</a:t>
            </a:r>
            <a:r>
              <a:rPr lang="de-DE" altLang="de-DE" sz="1700" dirty="0"/>
              <a:t> </a:t>
            </a:r>
            <a:r>
              <a:rPr lang="de-DE" altLang="de-DE" sz="1700" dirty="0" smtClean="0"/>
              <a:t>variables,  g( ): link </a:t>
            </a:r>
            <a:r>
              <a:rPr lang="de-DE" altLang="de-DE" sz="1700" dirty="0" err="1" smtClean="0"/>
              <a:t>function</a:t>
            </a:r>
            <a:r>
              <a:rPr lang="de-DE" altLang="de-DE" sz="1700" dirty="0" smtClean="0"/>
              <a:t>  </a:t>
            </a:r>
          </a:p>
          <a:p>
            <a:pPr marL="0" indent="0">
              <a:buNone/>
            </a:pPr>
            <a:endParaRPr lang="de-DE" altLang="de-DE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      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errors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assumed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always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follow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alt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normal </a:t>
            </a:r>
            <a:r>
              <a:rPr lang="de-DE" alt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</a:t>
            </a:r>
            <a:endParaRPr lang="de-DE" alt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altLang="de-DE" sz="1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endParaRPr lang="de-DE" altLang="de-DE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altLang="de-DE" sz="2000" dirty="0"/>
          </a:p>
          <a:p>
            <a:pPr marL="0" indent="0">
              <a:buNone/>
            </a:pPr>
            <a:r>
              <a:rPr lang="de-DE" altLang="de-DE" sz="2400" dirty="0" smtClean="0"/>
              <a:t>     </a:t>
            </a:r>
            <a:endParaRPr lang="de-DE" altLang="de-DE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199" y="557213"/>
            <a:ext cx="9685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 smtClean="0">
                <a:solidFill>
                  <a:schemeClr val="tx2">
                    <a:lumMod val="75000"/>
                  </a:schemeClr>
                </a:solidFill>
              </a:rPr>
              <a:t>Models with link functions</a:t>
            </a:r>
          </a:p>
        </p:txBody>
      </p:sp>
    </p:spTree>
    <p:extLst>
      <p:ext uri="{BB962C8B-B14F-4D97-AF65-F5344CB8AC3E}">
        <p14:creationId xmlns:p14="http://schemas.microsoft.com/office/powerpoint/2010/main" val="15084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altLang="de-DE" b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altLang="de-DE" b="1" dirty="0" err="1" smtClean="0">
                <a:solidFill>
                  <a:schemeClr val="bg1">
                    <a:lumMod val="65000"/>
                  </a:schemeClr>
                </a:solidFill>
              </a:rPr>
              <a:t>Some</a:t>
            </a:r>
            <a:r>
              <a:rPr lang="de-DE" altLang="de-DE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b="1" dirty="0" err="1" smtClean="0">
                <a:solidFill>
                  <a:schemeClr val="bg1">
                    <a:lumMod val="65000"/>
                  </a:schemeClr>
                </a:solidFill>
              </a:rPr>
              <a:t>basics</a:t>
            </a:r>
            <a:endParaRPr lang="de-DE" altLang="de-DE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de-DE" altLang="de-DE" b="1" dirty="0"/>
          </a:p>
          <a:p>
            <a:pPr>
              <a:lnSpc>
                <a:spcPct val="80000"/>
              </a:lnSpc>
              <a:buNone/>
            </a:pPr>
            <a:r>
              <a:rPr lang="de-DE" altLang="de-DE" b="1" dirty="0" smtClean="0"/>
              <a:t>2. A </a:t>
            </a:r>
            <a:r>
              <a:rPr lang="de-DE" altLang="de-DE" b="1" dirty="0" err="1" smtClean="0"/>
              <a:t>small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history</a:t>
            </a:r>
            <a:endParaRPr lang="de-DE" altLang="de-DE" b="1" dirty="0"/>
          </a:p>
          <a:p>
            <a:pPr>
              <a:lnSpc>
                <a:spcPct val="80000"/>
              </a:lnSpc>
              <a:buNone/>
            </a:pP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3. The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endParaRPr lang="de-DE" alt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Established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CFA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   -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One-factor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two-factor</a:t>
            </a: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alt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- Mixed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endParaRPr lang="de-DE" alt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4. Models with link functions</a:t>
            </a: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1481329"/>
            <a:ext cx="11096625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/>
              <a:t>1. </a:t>
            </a:r>
            <a:r>
              <a:rPr lang="de-DE" altLang="de-DE" dirty="0" smtClean="0"/>
              <a:t>A </a:t>
            </a:r>
            <a:r>
              <a:rPr lang="de-DE" altLang="de-DE" dirty="0" err="1" smtClean="0"/>
              <a:t>small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history</a:t>
            </a:r>
            <a:r>
              <a:rPr lang="de-DE" altLang="de-DE" dirty="0" smtClean="0"/>
              <a:t>                               </a:t>
            </a:r>
            <a:r>
              <a:rPr lang="de-DE" altLang="de-DE" sz="2000" dirty="0" smtClean="0">
                <a:solidFill>
                  <a:srgbClr val="0033CC"/>
                </a:solidFill>
                <a:latin typeface="Arial Narrow" panose="020B0606020202030204" pitchFamily="34" charset="0"/>
              </a:rPr>
              <a:t>… </a:t>
            </a:r>
            <a:r>
              <a:rPr lang="de-DE" altLang="de-DE" sz="2000" dirty="0" err="1" smtClean="0">
                <a:solidFill>
                  <a:srgbClr val="0033CC"/>
                </a:solidFill>
                <a:latin typeface="Arial Narrow" panose="020B0606020202030204" pitchFamily="34" charset="0"/>
              </a:rPr>
              <a:t>models</a:t>
            </a:r>
            <a:r>
              <a:rPr lang="de-DE" altLang="de-DE" sz="2000" dirty="0" smtClean="0">
                <a:solidFill>
                  <a:srgbClr val="0033CC"/>
                </a:solidFill>
                <a:latin typeface="Arial Narrow" panose="020B0606020202030204" pitchFamily="34" charset="0"/>
              </a:rPr>
              <a:t> </a:t>
            </a:r>
            <a:r>
              <a:rPr lang="de-DE" altLang="de-DE" sz="2000" dirty="0" err="1" smtClean="0">
                <a:solidFill>
                  <a:srgbClr val="0033CC"/>
                </a:solidFill>
                <a:latin typeface="Arial Narrow" panose="020B0606020202030204" pitchFamily="34" charset="0"/>
              </a:rPr>
              <a:t>developed</a:t>
            </a:r>
            <a:r>
              <a:rPr lang="de-DE" altLang="de-DE" sz="2000" dirty="0" smtClean="0">
                <a:solidFill>
                  <a:srgbClr val="0033CC"/>
                </a:solidFill>
                <a:latin typeface="Arial Narrow" panose="020B0606020202030204" pitchFamily="34" charset="0"/>
              </a:rPr>
              <a:t> </a:t>
            </a:r>
            <a:r>
              <a:rPr lang="de-DE" altLang="de-DE" sz="2000" dirty="0" err="1" smtClean="0">
                <a:solidFill>
                  <a:srgbClr val="0033CC"/>
                </a:solidFill>
                <a:latin typeface="Arial Narrow" panose="020B0606020202030204" pitchFamily="34" charset="0"/>
              </a:rPr>
              <a:t>to</a:t>
            </a:r>
            <a:r>
              <a:rPr lang="de-DE" altLang="de-DE" sz="2000" dirty="0" smtClean="0">
                <a:solidFill>
                  <a:srgbClr val="0033CC"/>
                </a:solidFill>
                <a:latin typeface="Arial Narrow" panose="020B0606020202030204" pitchFamily="34" charset="0"/>
              </a:rPr>
              <a:t> </a:t>
            </a:r>
            <a:r>
              <a:rPr lang="de-DE" altLang="de-DE" sz="2000" dirty="0" err="1" smtClean="0">
                <a:solidFill>
                  <a:srgbClr val="0033CC"/>
                </a:solidFill>
                <a:latin typeface="Arial Narrow" panose="020B0606020202030204" pitchFamily="34" charset="0"/>
              </a:rPr>
              <a:t>represent</a:t>
            </a:r>
            <a:r>
              <a:rPr lang="de-DE" altLang="de-DE" sz="2000" dirty="0" smtClean="0">
                <a:solidFill>
                  <a:srgbClr val="0033CC"/>
                </a:solidFill>
                <a:latin typeface="Arial Narrow" panose="020B0606020202030204" pitchFamily="34" charset="0"/>
              </a:rPr>
              <a:t> </a:t>
            </a:r>
            <a:r>
              <a:rPr lang="de-DE" altLang="de-DE" sz="2000" smtClean="0">
                <a:solidFill>
                  <a:srgbClr val="0033CC"/>
                </a:solidFill>
                <a:latin typeface="Arial Narrow" panose="020B0606020202030204" pitchFamily="34" charset="0"/>
              </a:rPr>
              <a:t>hypotheses</a:t>
            </a:r>
            <a:endParaRPr lang="de-DE" altLang="de-DE" sz="2000" dirty="0">
              <a:solidFill>
                <a:srgbClr val="0033CC"/>
              </a:solidFill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2. The </a:t>
            </a:r>
            <a:r>
              <a:rPr lang="de-DE" altLang="de-DE" dirty="0" err="1" smtClean="0"/>
              <a:t>types</a:t>
            </a: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    </a:t>
            </a:r>
            <a:r>
              <a:rPr lang="de-DE" altLang="de-DE" dirty="0"/>
              <a:t>- </a:t>
            </a:r>
            <a:r>
              <a:rPr lang="de-DE" altLang="de-DE" dirty="0" err="1"/>
              <a:t>Established</a:t>
            </a:r>
            <a:r>
              <a:rPr lang="de-DE" altLang="de-DE" dirty="0"/>
              <a:t> CFA </a:t>
            </a:r>
            <a:r>
              <a:rPr lang="de-DE" altLang="de-DE" dirty="0" err="1"/>
              <a:t>models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    - </a:t>
            </a:r>
            <a:r>
              <a:rPr lang="de-DE" altLang="de-DE" dirty="0" err="1" smtClean="0"/>
              <a:t>One-factor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two-factor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models</a:t>
            </a: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    </a:t>
            </a:r>
            <a:r>
              <a:rPr lang="de-DE" altLang="de-DE" dirty="0"/>
              <a:t>- Mixed </a:t>
            </a:r>
            <a:r>
              <a:rPr lang="de-DE" altLang="de-DE" dirty="0" err="1"/>
              <a:t>models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    </a:t>
            </a:r>
            <a:endParaRPr lang="de-DE" altLang="de-DE" dirty="0" smtClean="0"/>
          </a:p>
          <a:p>
            <a:pPr>
              <a:lnSpc>
                <a:spcPct val="80000"/>
              </a:lnSpc>
              <a:buNone/>
            </a:pPr>
            <a:r>
              <a:rPr lang="de-DE" altLang="de-DE" dirty="0" smtClean="0"/>
              <a:t>3. Models with link functions</a:t>
            </a:r>
            <a:endParaRPr lang="de-DE" alt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711200" y="533400"/>
            <a:ext cx="1076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4000" b="1" i="1" dirty="0"/>
              <a:t>S</a:t>
            </a:r>
            <a:r>
              <a:rPr lang="de-DE" altLang="de-DE" b="1" i="1" dirty="0"/>
              <a:t>ummary </a:t>
            </a:r>
            <a:r>
              <a:rPr lang="de-DE" altLang="de-DE" b="1" i="1" dirty="0" err="1"/>
              <a:t>and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brush</a:t>
            </a:r>
            <a:r>
              <a:rPr lang="de-DE" altLang="de-DE" b="1" i="1" dirty="0"/>
              <a:t> </a:t>
            </a:r>
            <a:r>
              <a:rPr lang="de-DE" altLang="de-DE" b="1" i="1" dirty="0" err="1"/>
              <a:t>up</a:t>
            </a:r>
            <a:r>
              <a:rPr lang="de-DE" altLang="de-DE" b="1" i="1" dirty="0"/>
              <a:t>:  </a:t>
            </a:r>
            <a:endParaRPr lang="en-US" altLang="de-DE" b="1" i="1" dirty="0"/>
          </a:p>
        </p:txBody>
      </p:sp>
      <p:sp>
        <p:nvSpPr>
          <p:cNvPr id="2" name="Textfeld 1"/>
          <p:cNvSpPr txBox="1"/>
          <p:nvPr/>
        </p:nvSpPr>
        <p:spPr>
          <a:xfrm>
            <a:off x="7743825" y="2105025"/>
            <a:ext cx="417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33CC"/>
                </a:solidFill>
              </a:rPr>
              <a:t>… </a:t>
            </a:r>
            <a:r>
              <a:rPr lang="de-DE" b="1" dirty="0" err="1" smtClean="0">
                <a:solidFill>
                  <a:srgbClr val="0033CC"/>
                </a:solidFill>
              </a:rPr>
              <a:t>measurement</a:t>
            </a:r>
            <a:r>
              <a:rPr lang="de-DE" b="1" dirty="0" smtClean="0">
                <a:solidFill>
                  <a:srgbClr val="0033CC"/>
                </a:solidFill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</a:rPr>
              <a:t>models</a:t>
            </a:r>
            <a:r>
              <a:rPr lang="de-DE" b="1" dirty="0" smtClean="0">
                <a:solidFill>
                  <a:srgbClr val="0033CC"/>
                </a:solidFill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</a:rPr>
              <a:t>show</a:t>
            </a:r>
            <a:r>
              <a:rPr lang="de-DE" b="1" dirty="0" smtClean="0">
                <a:solidFill>
                  <a:srgbClr val="0033CC"/>
                </a:solidFill>
              </a:rPr>
              <a:t> a </a:t>
            </a:r>
            <a:r>
              <a:rPr lang="de-DE" b="1" dirty="0" err="1" smtClean="0">
                <a:solidFill>
                  <a:srgbClr val="0033CC"/>
                </a:solidFill>
              </a:rPr>
              <a:t>typical</a:t>
            </a:r>
            <a:r>
              <a:rPr lang="de-DE" b="1" dirty="0" smtClean="0">
                <a:solidFill>
                  <a:srgbClr val="0033CC"/>
                </a:solidFill>
              </a:rPr>
              <a:t> linear </a:t>
            </a:r>
            <a:r>
              <a:rPr lang="de-DE" b="1" dirty="0" err="1" smtClean="0">
                <a:solidFill>
                  <a:srgbClr val="0033CC"/>
                </a:solidFill>
              </a:rPr>
              <a:t>structure</a:t>
            </a:r>
            <a:r>
              <a:rPr lang="de-DE" b="1" dirty="0" smtClean="0">
                <a:solidFill>
                  <a:srgbClr val="0033CC"/>
                </a:solidFill>
              </a:rPr>
              <a:t> (… a </a:t>
            </a:r>
            <a:r>
              <a:rPr lang="de-DE" b="1" dirty="0" err="1" smtClean="0">
                <a:solidFill>
                  <a:srgbClr val="0033CC"/>
                </a:solidFill>
              </a:rPr>
              <a:t>sum</a:t>
            </a:r>
            <a:r>
              <a:rPr lang="de-DE" b="1" dirty="0" smtClean="0">
                <a:solidFill>
                  <a:srgbClr val="0033CC"/>
                </a:solidFill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</a:rPr>
              <a:t>of</a:t>
            </a:r>
            <a:r>
              <a:rPr lang="de-DE" b="1" dirty="0" smtClean="0">
                <a:solidFill>
                  <a:srgbClr val="0033CC"/>
                </a:solidFill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</a:rPr>
              <a:t>two</a:t>
            </a:r>
            <a:r>
              <a:rPr lang="de-DE" b="1" dirty="0" smtClean="0">
                <a:solidFill>
                  <a:srgbClr val="0033CC"/>
                </a:solidFill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</a:rPr>
              <a:t>components</a:t>
            </a:r>
            <a:r>
              <a:rPr lang="de-DE" b="1" dirty="0" smtClean="0">
                <a:solidFill>
                  <a:srgbClr val="0033CC"/>
                </a:solidFill>
              </a:rPr>
              <a:t>)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86700" y="3114675"/>
            <a:ext cx="402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33CC"/>
                </a:solidFill>
              </a:rPr>
              <a:t>… </a:t>
            </a:r>
            <a:r>
              <a:rPr lang="de-DE" b="1" dirty="0" err="1" smtClean="0">
                <a:solidFill>
                  <a:srgbClr val="0033CC"/>
                </a:solidFill>
              </a:rPr>
              <a:t>remember</a:t>
            </a:r>
            <a:r>
              <a:rPr lang="de-DE" b="1" dirty="0" smtClean="0">
                <a:solidFill>
                  <a:srgbClr val="0033CC"/>
                </a:solidFill>
              </a:rPr>
              <a:t>: </a:t>
            </a:r>
            <a:r>
              <a:rPr lang="de-DE" b="1" dirty="0" err="1" smtClean="0">
                <a:solidFill>
                  <a:srgbClr val="0033CC"/>
                </a:solidFill>
              </a:rPr>
              <a:t>the</a:t>
            </a:r>
            <a:r>
              <a:rPr lang="de-DE" b="1" dirty="0" smtClean="0">
                <a:solidFill>
                  <a:srgbClr val="0033CC"/>
                </a:solidFill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</a:rPr>
              <a:t>congeneric</a:t>
            </a:r>
            <a:r>
              <a:rPr lang="de-DE" b="1" dirty="0" smtClean="0">
                <a:solidFill>
                  <a:srgbClr val="0033CC"/>
                </a:solidFill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</a:rPr>
              <a:t>model</a:t>
            </a:r>
            <a:r>
              <a:rPr lang="de-DE" b="1" dirty="0" smtClean="0">
                <a:solidFill>
                  <a:srgbClr val="0033CC"/>
                </a:solidFill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</a:rPr>
              <a:t>of</a:t>
            </a:r>
            <a:r>
              <a:rPr lang="de-DE" b="1" dirty="0" smtClean="0">
                <a:solidFill>
                  <a:srgbClr val="0033CC"/>
                </a:solidFill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</a:rPr>
              <a:t>measurement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429500" y="401895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3CC"/>
                </a:solidFill>
              </a:rPr>
              <a:t>_</a:t>
            </a:r>
            <a:endParaRPr lang="en-US" sz="24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de-DE" altLang="de-DE" i="1" dirty="0" smtClean="0"/>
              <a:t>Questions regarding course </a:t>
            </a:r>
            <a:r>
              <a:rPr lang="de-DE" altLang="de-DE" i="1" dirty="0" err="1" smtClean="0"/>
              <a:t>unit</a:t>
            </a:r>
            <a:r>
              <a:rPr lang="de-DE" altLang="de-DE" i="1" dirty="0" smtClean="0"/>
              <a:t> 4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70809"/>
            <a:ext cx="10515600" cy="4351338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What are the components of the congeneric model of measurement?</a:t>
            </a:r>
          </a:p>
          <a:p>
            <a:pPr eaLnBrk="1" hangingPunct="1"/>
            <a:r>
              <a:rPr lang="de-DE" altLang="de-DE" dirty="0" smtClean="0"/>
              <a:t>Which parameter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only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specific</a:t>
            </a:r>
            <a:r>
              <a:rPr lang="de-DE" altLang="de-DE" dirty="0" smtClean="0"/>
              <a:t> for the item?</a:t>
            </a:r>
          </a:p>
          <a:p>
            <a:pPr eaLnBrk="1" hangingPunct="1"/>
            <a:r>
              <a:rPr lang="de-DE" altLang="de-DE" dirty="0" err="1" smtClean="0"/>
              <a:t>What</a:t>
            </a:r>
            <a:r>
              <a:rPr lang="de-DE" altLang="de-DE" dirty="0" smtClean="0"/>
              <a:t> is the major difference between the congeneric model and the bifactor model?</a:t>
            </a:r>
          </a:p>
        </p:txBody>
      </p:sp>
    </p:spTree>
    <p:extLst>
      <p:ext uri="{BB962C8B-B14F-4D97-AF65-F5344CB8AC3E}">
        <p14:creationId xmlns:p14="http://schemas.microsoft.com/office/powerpoint/2010/main" val="40171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5573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40000"/>
              </a:spcAft>
              <a:buFontTx/>
              <a:buNone/>
            </a:pPr>
            <a:r>
              <a:rPr lang="de-DE" altLang="de-DE" sz="2000" b="1" u="sng" dirty="0" smtClean="0"/>
              <a:t>Basic </a:t>
            </a:r>
            <a:r>
              <a:rPr lang="de-DE" altLang="de-DE" sz="2000" b="1" u="sng" dirty="0" err="1" smtClean="0"/>
              <a:t>literature</a:t>
            </a:r>
            <a:r>
              <a:rPr lang="de-DE" altLang="de-DE" sz="2000" b="1" u="sng" dirty="0" smtClean="0"/>
              <a:t>:</a:t>
            </a:r>
            <a:endParaRPr lang="de-DE" altLang="de-DE" sz="2000" b="1" u="sng" dirty="0"/>
          </a:p>
          <a:p>
            <a:pPr eaLnBrk="1" hangingPunct="1">
              <a:lnSpc>
                <a:spcPct val="80000"/>
              </a:lnSpc>
            </a:pPr>
            <a:r>
              <a:rPr lang="de-DE" altLang="de-DE" sz="2000" b="1" dirty="0" smtClean="0"/>
              <a:t>Graham, J. M. </a:t>
            </a:r>
            <a:r>
              <a:rPr lang="de-DE" altLang="de-DE" sz="2000" b="1" dirty="0"/>
              <a:t>(</a:t>
            </a:r>
            <a:r>
              <a:rPr lang="de-DE" altLang="de-DE" sz="2000" b="1" dirty="0" smtClean="0"/>
              <a:t>2006). </a:t>
            </a:r>
            <a:r>
              <a:rPr lang="de-DE" altLang="de-DE" sz="2000" b="1" dirty="0" err="1" smtClean="0"/>
              <a:t>Congeneric</a:t>
            </a:r>
            <a:r>
              <a:rPr lang="de-DE" altLang="de-DE" sz="2000" b="1" dirty="0" smtClean="0"/>
              <a:t> </a:t>
            </a:r>
            <a:r>
              <a:rPr lang="de-DE" altLang="de-DE" sz="2000" b="1" dirty="0" err="1" smtClean="0"/>
              <a:t>and</a:t>
            </a:r>
            <a:r>
              <a:rPr lang="de-DE" altLang="de-DE" sz="2000" b="1" dirty="0" smtClean="0"/>
              <a:t> (</a:t>
            </a:r>
            <a:r>
              <a:rPr lang="de-DE" altLang="de-DE" sz="2000" b="1" dirty="0" err="1" smtClean="0"/>
              <a:t>essentially</a:t>
            </a:r>
            <a:r>
              <a:rPr lang="de-DE" altLang="de-DE" sz="2000" b="1" dirty="0" smtClean="0"/>
              <a:t>) tau-</a:t>
            </a:r>
            <a:r>
              <a:rPr lang="de-DE" altLang="de-DE" sz="2000" b="1" dirty="0" err="1" smtClean="0"/>
              <a:t>equivalent</a:t>
            </a:r>
            <a:r>
              <a:rPr lang="de-DE" altLang="de-DE" sz="2000" b="1" dirty="0" smtClean="0"/>
              <a:t> </a:t>
            </a:r>
            <a:r>
              <a:rPr lang="de-DE" altLang="de-DE" sz="2000" b="1" dirty="0" err="1" smtClean="0"/>
              <a:t>estimates</a:t>
            </a:r>
            <a:r>
              <a:rPr lang="de-DE" altLang="de-DE" sz="2000" b="1" dirty="0" smtClean="0"/>
              <a:t> </a:t>
            </a:r>
            <a:r>
              <a:rPr lang="de-DE" altLang="de-DE" sz="2000" b="1" dirty="0" err="1" smtClean="0"/>
              <a:t>of</a:t>
            </a:r>
            <a:r>
              <a:rPr lang="de-DE" altLang="de-DE" sz="2000" b="1" dirty="0" smtClean="0"/>
              <a:t> score </a:t>
            </a:r>
            <a:r>
              <a:rPr lang="de-DE" altLang="de-DE" sz="2000" b="1" dirty="0" err="1" smtClean="0"/>
              <a:t>reliability</a:t>
            </a:r>
            <a:r>
              <a:rPr lang="de-DE" altLang="de-DE" sz="2000" b="1" dirty="0" smtClean="0"/>
              <a:t>. </a:t>
            </a:r>
            <a:r>
              <a:rPr lang="de-DE" altLang="de-DE" sz="2000" b="1" i="1" dirty="0" smtClean="0"/>
              <a:t>Educational </a:t>
            </a:r>
            <a:r>
              <a:rPr lang="de-DE" altLang="de-DE" sz="2000" b="1" i="1" dirty="0" err="1" smtClean="0"/>
              <a:t>and</a:t>
            </a:r>
            <a:r>
              <a:rPr lang="de-DE" altLang="de-DE" sz="2000" b="1" i="1" dirty="0" smtClean="0"/>
              <a:t> Psychological Measurement, 66</a:t>
            </a:r>
            <a:r>
              <a:rPr lang="de-DE" altLang="de-DE" sz="2000" b="1" dirty="0" smtClean="0"/>
              <a:t>, 930-944</a:t>
            </a:r>
            <a:r>
              <a:rPr lang="de-DE" altLang="de-DE" sz="2000" b="1" i="1" dirty="0" smtClean="0"/>
              <a:t>. </a:t>
            </a:r>
            <a:endParaRPr lang="de-DE" altLang="de-DE" sz="2000" b="1" dirty="0" smtClean="0"/>
          </a:p>
          <a:p>
            <a:pPr>
              <a:lnSpc>
                <a:spcPct val="80000"/>
              </a:lnSpc>
            </a:pPr>
            <a:r>
              <a:rPr lang="en-GB" sz="2000" b="1" dirty="0" err="1" smtClean="0"/>
              <a:t>Schweizer</a:t>
            </a:r>
            <a:r>
              <a:rPr lang="en-GB" sz="2000" b="1" dirty="0"/>
              <a:t>, K. (</a:t>
            </a:r>
            <a:r>
              <a:rPr lang="en-GB" sz="2000" b="1" dirty="0" smtClean="0"/>
              <a:t>2012). </a:t>
            </a:r>
            <a:r>
              <a:rPr lang="en-US" sz="2000" b="1" dirty="0"/>
              <a:t>The position effect in reasoning items considered from the CFA perspective. </a:t>
            </a:r>
            <a:r>
              <a:rPr lang="en-US" sz="2000" b="1" i="1" dirty="0"/>
              <a:t>International Journal of Educational and Psychological Assessment</a:t>
            </a:r>
            <a:r>
              <a:rPr lang="de-DE" sz="2000" b="1" i="1" dirty="0"/>
              <a:t>, 11</a:t>
            </a:r>
            <a:r>
              <a:rPr lang="de-DE" sz="2000" b="1" dirty="0"/>
              <a:t>, 44-58</a:t>
            </a:r>
            <a:r>
              <a:rPr lang="en-US" sz="2000" b="1" dirty="0"/>
              <a:t>.</a:t>
            </a:r>
            <a:endParaRPr lang="de-DE" altLang="de-DE" sz="2000" b="1" dirty="0"/>
          </a:p>
          <a:p>
            <a:pPr eaLnBrk="1" hangingPunct="1">
              <a:lnSpc>
                <a:spcPct val="80000"/>
              </a:lnSpc>
            </a:pPr>
            <a:endParaRPr lang="de-DE" altLang="de-DE" sz="2000" b="1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/>
              <a:t>Literature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9117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82498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idea of the „model of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grown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de-DE" altLang="de-D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an early stage of the development of factor analysis the researchers agreed on assuming a 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relationship 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a latent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responding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and the response.</a:t>
            </a:r>
          </a:p>
          <a:p>
            <a:pPr>
              <a:buNone/>
            </a:pPr>
            <a:endParaRPr lang="de-DE" altLang="de-D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This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assumption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suggests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A </a:t>
            </a:r>
            <a:r>
              <a:rPr lang="de-DE" altLang="de-DE" dirty="0" err="1" smtClean="0"/>
              <a:t>small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history</a:t>
            </a:r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5238750" y="4857750"/>
            <a:ext cx="315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 ~ </a:t>
            </a:r>
            <a:r>
              <a:rPr lang="de-DE" sz="2400" b="1" dirty="0" smtClean="0">
                <a:latin typeface="Symbol" panose="05050102010706020507" pitchFamily="18" charset="2"/>
              </a:rPr>
              <a:t>x</a:t>
            </a:r>
            <a:endParaRPr lang="en-US" sz="2400" b="1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17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2071688"/>
            <a:ext cx="982498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idea of the „model of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grown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 </a:t>
            </a:r>
            <a:r>
              <a:rPr lang="de-DE" alt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de-DE" altLang="de-D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early assessment research the idea was established that measurement includes </a:t>
            </a:r>
            <a:r>
              <a:rPr lang="de-DE" altLang="de-DE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Even different types of error were distinguished from each other (systematic and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etc.) (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Gulliksen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1950). </a:t>
            </a:r>
          </a:p>
          <a:p>
            <a:pPr>
              <a:buNone/>
            </a:pP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This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suggested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 a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composite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instead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alt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unit</a:t>
            </a:r>
            <a:r>
              <a:rPr lang="de-DE" alt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de-DE" alt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 smtClean="0"/>
              <a:t>A </a:t>
            </a:r>
            <a:r>
              <a:rPr lang="de-DE" altLang="de-DE" dirty="0" err="1" smtClean="0"/>
              <a:t>small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history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5017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3777</Words>
  <Application>Microsoft Office PowerPoint</Application>
  <PresentationFormat>Benutzerdefiniert</PresentationFormat>
  <Paragraphs>773</Paragraphs>
  <Slides>72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72</vt:i4>
      </vt:variant>
    </vt:vector>
  </HeadingPairs>
  <TitlesOfParts>
    <vt:vector size="75" baseType="lpstr">
      <vt:lpstr>Deimos</vt:lpstr>
      <vt:lpstr>Formel</vt:lpstr>
      <vt:lpstr>Equation</vt:lpstr>
      <vt:lpstr>The model of measurement 测量模型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 small history</vt:lpstr>
      <vt:lpstr>A small history</vt:lpstr>
      <vt:lpstr>A small history</vt:lpstr>
      <vt:lpstr>A small history</vt:lpstr>
      <vt:lpstr>A small history</vt:lpstr>
      <vt:lpstr>A small history</vt:lpstr>
      <vt:lpstr>A note</vt:lpstr>
      <vt:lpstr>A note</vt:lpstr>
      <vt:lpstr>A note</vt:lpstr>
      <vt:lpstr>PowerPoint-Präsentation</vt:lpstr>
      <vt:lpstr>The types</vt:lpstr>
      <vt:lpstr>The types</vt:lpstr>
      <vt:lpstr>The types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established CFA models</vt:lpstr>
      <vt:lpstr>The types : two-factor models</vt:lpstr>
      <vt:lpstr>The types : two-factor models</vt:lpstr>
      <vt:lpstr>The types : two-factor models</vt:lpstr>
      <vt:lpstr>The types : two-factor models</vt:lpstr>
      <vt:lpstr>The types : two-factor models</vt:lpstr>
      <vt:lpstr>The types : two-factor models</vt:lpstr>
      <vt:lpstr>The types : two-factor models</vt:lpstr>
      <vt:lpstr>The types : mixed models</vt:lpstr>
      <vt:lpstr>The types : mixed models</vt:lpstr>
      <vt:lpstr>The types : mixed models</vt:lpstr>
      <vt:lpstr>The types : mixed models</vt:lpstr>
      <vt:lpstr>PowerPoint-Präsentation</vt:lpstr>
      <vt:lpstr>Models with link functions</vt:lpstr>
      <vt:lpstr>Models with link functions</vt:lpstr>
      <vt:lpstr>PowerPoint-Präsentation</vt:lpstr>
      <vt:lpstr>PowerPoint-Präsentation</vt:lpstr>
      <vt:lpstr>Questions regarding course unit 4</vt:lpstr>
      <vt:lpstr>Literature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Formale Grundlagen:  Notation, Vektoren, Matrizen und Modellgrundstruktur</dc:title>
  <dc:creator>Nutzer</dc:creator>
  <cp:lastModifiedBy>Wundt</cp:lastModifiedBy>
  <cp:revision>269</cp:revision>
  <dcterms:created xsi:type="dcterms:W3CDTF">2002-01-01T13:58:59Z</dcterms:created>
  <dcterms:modified xsi:type="dcterms:W3CDTF">2021-09-29T06:11:59Z</dcterms:modified>
</cp:coreProperties>
</file>