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88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20" autoAdjust="0"/>
  </p:normalViewPr>
  <p:slideViewPr>
    <p:cSldViewPr>
      <p:cViewPr varScale="1">
        <p:scale>
          <a:sx n="161" d="100"/>
          <a:sy n="161" d="100"/>
        </p:scale>
        <p:origin x="15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F672-DED2-4CDD-BAD9-8EA9C006F52D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0F8D7-6553-4BEA-9C6B-F868048E2E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4F91-A07B-4234-89DE-6B4B044A4E78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79E19-74BC-4796-A967-12118EAEF5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事实陈述：事实上几乎没有不证自明的正确观点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79E19-74BC-4796-A967-12118EAEF5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5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580"/>
        </a:spcBef>
        <a:buClr>
          <a:schemeClr val="accent1"/>
        </a:buClr>
        <a:buSzPct val="85000"/>
        <a:buFont typeface="Wingdings" pitchFamily="2" charset="2"/>
        <a:buChar char="Ø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50000"/>
        </a:lnSpc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50000"/>
        </a:lnSpc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50000"/>
        </a:lnSpc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3-019-0371-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4515;&#29702;&#23398;&#25253;&#26684;&#24335;&#35201;&#27714;/&#24515;&#29702;&#23398;&#25253;&#21442;&#32771;&#25991;&#29486;&#35814;&#32454;&#35201;&#27714;.doc" TargetMode="External"/><Relationship Id="rId2" Type="http://schemas.openxmlformats.org/officeDocument/2006/relationships/hyperlink" Target="&#24515;&#29702;&#23398;&#25253;&#26684;&#24335;&#35201;&#27714;/&#24515;&#29702;&#23398;&#25253;&#26684;&#24335;2019.8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24515;&#29702;&#23398;&#25253;&#26684;&#24335;&#35201;&#27714;/&#24515;&#29702;&#23398;&#25253;&#33521;&#25991;&#25688;&#35201;&#20889;&#20316;&#35201;&#27714;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6447B6E-2475-4B5D-AF95-E9886A614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EBB19EB-8C60-41AE-91F0-AA8CC1825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84784"/>
            <a:ext cx="10972800" cy="1470025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心理学实验的报告</a:t>
            </a: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6C49B007-87BB-6021-E065-6B119BEDF5F0}"/>
              </a:ext>
            </a:extLst>
          </p:cNvPr>
          <p:cNvSpPr txBox="1">
            <a:spLocks/>
          </p:cNvSpPr>
          <p:nvPr/>
        </p:nvSpPr>
        <p:spPr>
          <a:xfrm>
            <a:off x="6240016" y="4437112"/>
            <a:ext cx="4214810" cy="1600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心理与行为科学系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教学实验中心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邓芳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dengfang@zju.edu.cn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50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C373-8977-43C9-9EC0-B6BA6EEB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讨论（</a:t>
            </a:r>
            <a:r>
              <a:rPr lang="en-US" altLang="zh-CN" dirty="0"/>
              <a:t>Discussion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08CBC-D8A0-4838-B0CA-9EC3FB3911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实验结果并非不证自明，需要对结果进行解释；</a:t>
            </a:r>
            <a:endParaRPr lang="en-US" altLang="zh-CN" dirty="0"/>
          </a:p>
          <a:p>
            <a:r>
              <a:rPr lang="zh-CN" altLang="en-US" dirty="0"/>
              <a:t>讨论的目的</a:t>
            </a:r>
            <a:r>
              <a:rPr lang="en-US" altLang="zh-CN" dirty="0"/>
              <a:t>——</a:t>
            </a:r>
            <a:r>
              <a:rPr lang="zh-CN" altLang="en-US" dirty="0"/>
              <a:t>实验结果对心理学相关研究领域的意义</a:t>
            </a:r>
            <a:endParaRPr lang="en-US" altLang="zh-CN" dirty="0"/>
          </a:p>
          <a:p>
            <a:pPr lvl="1"/>
            <a:r>
              <a:rPr lang="zh-CN" altLang="en-US" dirty="0"/>
              <a:t>结果与预期的相符程度</a:t>
            </a:r>
            <a:r>
              <a:rPr lang="en-US" altLang="zh-CN" dirty="0"/>
              <a:t>—</a:t>
            </a:r>
            <a:r>
              <a:rPr lang="zh-CN" altLang="en-US" dirty="0"/>
              <a:t>确定讨论部分的方向</a:t>
            </a:r>
            <a:endParaRPr lang="en-US" altLang="zh-CN" dirty="0"/>
          </a:p>
          <a:p>
            <a:pPr lvl="1"/>
            <a:r>
              <a:rPr lang="zh-CN" altLang="en-US" dirty="0"/>
              <a:t>结果意味着什么？</a:t>
            </a:r>
            <a:endParaRPr lang="en-US" altLang="zh-CN" dirty="0"/>
          </a:p>
          <a:p>
            <a:pPr lvl="1"/>
            <a:r>
              <a:rPr lang="zh-CN" altLang="en-US" dirty="0"/>
              <a:t>意义是什么？</a:t>
            </a:r>
          </a:p>
        </p:txBody>
      </p:sp>
    </p:spTree>
    <p:extLst>
      <p:ext uri="{BB962C8B-B14F-4D97-AF65-F5344CB8AC3E}">
        <p14:creationId xmlns:p14="http://schemas.microsoft.com/office/powerpoint/2010/main" val="34791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8F46C-6522-46D4-B708-A0C4B97F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题目（</a:t>
            </a:r>
            <a:r>
              <a:rPr lang="en-US" altLang="zh-CN" dirty="0"/>
              <a:t>Title</a:t>
            </a:r>
            <a:r>
              <a:rPr lang="zh-CN" altLang="en-US" dirty="0"/>
              <a:t>）和摘要（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E2E3E-BC22-477F-A051-531E139095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8672"/>
            <a:ext cx="10363200" cy="4572000"/>
          </a:xfrm>
        </p:spPr>
        <p:txBody>
          <a:bodyPr/>
          <a:lstStyle/>
          <a:p>
            <a:r>
              <a:rPr lang="zh-CN" altLang="en-US" dirty="0"/>
              <a:t>清楚简明地概况整个研究；</a:t>
            </a:r>
            <a:endParaRPr lang="en-US" altLang="zh-CN" dirty="0"/>
          </a:p>
          <a:p>
            <a:r>
              <a:rPr lang="zh-CN" altLang="en-US" dirty="0"/>
              <a:t>独立性；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36B749-2BFF-4F23-8761-6A4A0674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937309"/>
            <a:ext cx="6377161" cy="30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FD470-A44E-488C-9AD9-5DE70A9F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参考文献（</a:t>
            </a:r>
            <a:r>
              <a:rPr lang="en-US" altLang="zh-CN" dirty="0"/>
              <a:t>References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81D2106-D3E2-404C-AB51-6C73B452B066}"/>
              </a:ext>
            </a:extLst>
          </p:cNvPr>
          <p:cNvSpPr txBox="1">
            <a:spLocks/>
          </p:cNvSpPr>
          <p:nvPr/>
        </p:nvSpPr>
        <p:spPr>
          <a:xfrm>
            <a:off x="914400" y="1447800"/>
            <a:ext cx="10363200" cy="457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Working memory revived in older adults by synchronizing rhythmic brain circuits </a:t>
            </a:r>
          </a:p>
          <a:p>
            <a:r>
              <a:rPr lang="en-US" altLang="zh-CN" dirty="0"/>
              <a:t>Author(s). (Year). Title of the article. Title of the Journal, volume number(issue number), page range. DOI</a:t>
            </a:r>
          </a:p>
          <a:p>
            <a:r>
              <a:rPr lang="zh-CN" altLang="en-US" dirty="0"/>
              <a:t>百度学术：</a:t>
            </a:r>
          </a:p>
          <a:p>
            <a:pPr lvl="1"/>
            <a:r>
              <a:rPr lang="en-US" altLang="zh-CN" dirty="0"/>
              <a:t>Reinhart, R. M. G. , &amp; Nguyen, J. A. . (2019). Working memory revived in older adults by synchronizing rhythmic brain circuits. Nature Neuroscience.</a:t>
            </a:r>
          </a:p>
          <a:p>
            <a:r>
              <a:rPr lang="en-US" altLang="zh-CN" sz="2400" dirty="0"/>
              <a:t>Kimi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dirty="0"/>
              <a:t>Reinhart, R. M. G., &amp; Nguyen, J. A. (2019). Working memory revived in older adults by synchronizing rhythmic brain circuits. Nature Neuroscience, 22(5), 820-827. </a:t>
            </a:r>
            <a:r>
              <a:rPr lang="en-US" altLang="zh-CN" dirty="0">
                <a:hlinkClick r:id="rId2"/>
              </a:rPr>
              <a:t>https://doi.org/10.1038/s41593-019-0371-x</a:t>
            </a:r>
            <a:endParaRPr lang="en-US" altLang="zh-CN" dirty="0"/>
          </a:p>
          <a:p>
            <a:r>
              <a:rPr lang="en-US" altLang="zh-CN" dirty="0"/>
              <a:t>GPT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Smith, J., &amp; Brown, L. (2023). Working memory revived in older adults by synchronizing rhythmic brain circuits. Journal of Cognitive Neuroscience, 35(4), 123-134. https://doi.org/10.1234/jcn.2023.56789</a:t>
            </a:r>
          </a:p>
        </p:txBody>
      </p:sp>
    </p:spTree>
    <p:extLst>
      <p:ext uri="{BB962C8B-B14F-4D97-AF65-F5344CB8AC3E}">
        <p14:creationId xmlns:p14="http://schemas.microsoft.com/office/powerpoint/2010/main" val="71861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FD470-A44E-488C-9AD9-5DE70A9F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心理学报论文格式要求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81D2106-D3E2-404C-AB51-6C73B452B066}"/>
              </a:ext>
            </a:extLst>
          </p:cNvPr>
          <p:cNvSpPr txBox="1">
            <a:spLocks/>
          </p:cNvSpPr>
          <p:nvPr/>
        </p:nvSpPr>
        <p:spPr>
          <a:xfrm>
            <a:off x="914400" y="144780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文章编排</a:t>
            </a:r>
            <a:endParaRPr lang="en-US" altLang="zh-CN" dirty="0"/>
          </a:p>
          <a:p>
            <a:pPr lvl="1"/>
            <a:r>
              <a:rPr lang="zh-CN" altLang="en-US" dirty="0">
                <a:hlinkClick r:id="rId2" action="ppaction://hlinkfile"/>
              </a:rPr>
              <a:t>心理学报格式</a:t>
            </a:r>
            <a:r>
              <a:rPr lang="en-US" altLang="zh-CN" dirty="0">
                <a:hlinkClick r:id="rId2" action="ppaction://hlinkfile"/>
              </a:rPr>
              <a:t>2019.8.docx </a:t>
            </a:r>
            <a:endParaRPr lang="zh-CN" altLang="en-US" dirty="0"/>
          </a:p>
          <a:p>
            <a:r>
              <a:rPr lang="zh-CN" altLang="en-US" dirty="0"/>
              <a:t>参考文献</a:t>
            </a:r>
            <a:endParaRPr lang="en-US" altLang="zh-CN" dirty="0"/>
          </a:p>
          <a:p>
            <a:pPr lvl="1"/>
            <a:r>
              <a:rPr lang="zh-CN" altLang="en-US" dirty="0">
                <a:hlinkClick r:id="rId3" action="ppaction://hlinkfile"/>
              </a:rPr>
              <a:t>心理学报参考文献详细要求</a:t>
            </a:r>
            <a:r>
              <a:rPr lang="en-US" altLang="zh-CN" dirty="0">
                <a:hlinkClick r:id="rId3" action="ppaction://hlinkfile"/>
              </a:rPr>
              <a:t>.doc</a:t>
            </a:r>
            <a:endParaRPr lang="zh-CN" altLang="en-US" dirty="0"/>
          </a:p>
          <a:p>
            <a:r>
              <a:rPr lang="zh-CN" altLang="en-US" dirty="0"/>
              <a:t>英文摘要</a:t>
            </a:r>
            <a:endParaRPr lang="en-US" altLang="zh-CN" dirty="0"/>
          </a:p>
          <a:p>
            <a:pPr lvl="1"/>
            <a:r>
              <a:rPr lang="zh-CN" altLang="en-US" dirty="0">
                <a:hlinkClick r:id="rId4" action="ppaction://hlinkfile"/>
              </a:rPr>
              <a:t>心理学报英文摘要写作要求</a:t>
            </a:r>
            <a:r>
              <a:rPr lang="en-US" altLang="zh-CN" dirty="0">
                <a:hlinkClick r:id="rId4" action="ppaction://hlinkfile"/>
              </a:rPr>
              <a:t>.pdf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99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E285E-AD71-4199-B3AB-94D0F200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6BBDF-FADE-44A2-B686-FDFC1AE78C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22156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题目（</a:t>
            </a:r>
            <a:r>
              <a:rPr lang="en-US" altLang="zh-CN" dirty="0"/>
              <a:t>Title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摘要（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引言（</a:t>
            </a:r>
            <a:r>
              <a:rPr lang="en-US" altLang="zh-CN" dirty="0"/>
              <a:t>Introduction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你做了什么</a:t>
            </a:r>
            <a:endParaRPr lang="en-US" altLang="zh-CN" dirty="0"/>
          </a:p>
          <a:p>
            <a:pPr lvl="1"/>
            <a:r>
              <a:rPr lang="zh-CN" altLang="en-US" dirty="0"/>
              <a:t>你为什么做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Method</a:t>
            </a:r>
            <a:r>
              <a:rPr lang="zh-CN" altLang="en-US" dirty="0"/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你怎么做的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结果（</a:t>
            </a:r>
            <a:r>
              <a:rPr lang="en-US" altLang="zh-CN" dirty="0"/>
              <a:t>Results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你发现了什么</a:t>
            </a:r>
            <a:endParaRPr lang="en-US" altLang="zh-CN" dirty="0"/>
          </a:p>
          <a:p>
            <a:r>
              <a:rPr lang="zh-CN" altLang="en-US" dirty="0"/>
              <a:t>讨论（</a:t>
            </a:r>
            <a:r>
              <a:rPr lang="en-US" altLang="zh-CN" dirty="0"/>
              <a:t>Discussion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你认为它表明了什么</a:t>
            </a:r>
            <a:endParaRPr lang="en-US" altLang="zh-CN" dirty="0"/>
          </a:p>
          <a:p>
            <a:r>
              <a:rPr lang="zh-CN" altLang="en-US" dirty="0"/>
              <a:t>参考文献（</a:t>
            </a:r>
            <a:r>
              <a:rPr lang="en-US" altLang="zh-CN" dirty="0"/>
              <a:t>References</a:t>
            </a:r>
            <a:r>
              <a:rPr lang="zh-CN" altLang="en-US" dirty="0"/>
              <a:t>）</a:t>
            </a:r>
            <a:r>
              <a:rPr lang="en-US" altLang="zh-CN" dirty="0"/>
              <a:t>—— </a:t>
            </a:r>
            <a:r>
              <a:rPr lang="zh-CN" altLang="en-US" dirty="0"/>
              <a:t>证实文中所述是</a:t>
            </a:r>
            <a:r>
              <a:rPr lang="zh-CN" altLang="en-US" dirty="0">
                <a:solidFill>
                  <a:srgbClr val="C00000"/>
                </a:solidFill>
              </a:rPr>
              <a:t>事实陈述</a:t>
            </a:r>
            <a:r>
              <a:rPr lang="zh-CN" altLang="en-US" dirty="0"/>
              <a:t>（</a:t>
            </a:r>
            <a:r>
              <a:rPr lang="en-US" altLang="zh-CN" dirty="0"/>
              <a:t>factual assertion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B3E5D8-6C12-47DC-8F5C-79913DDF4788}"/>
              </a:ext>
            </a:extLst>
          </p:cNvPr>
          <p:cNvGrpSpPr/>
          <p:nvPr/>
        </p:nvGrpSpPr>
        <p:grpSpPr>
          <a:xfrm>
            <a:off x="3575720" y="3284984"/>
            <a:ext cx="4176464" cy="1350640"/>
            <a:chOff x="3863752" y="3356992"/>
            <a:chExt cx="3414192" cy="108012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7349C4D-1E12-4FFC-B992-1A204ADCC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7768" y="3356992"/>
              <a:ext cx="3270176" cy="1080120"/>
            </a:xfrm>
            <a:prstGeom prst="rect">
              <a:avLst/>
            </a:prstGeom>
          </p:spPr>
        </p:pic>
        <p:sp>
          <p:nvSpPr>
            <p:cNvPr id="9" name="双大括号 8">
              <a:extLst>
                <a:ext uri="{FF2B5EF4-FFF2-40B4-BE49-F238E27FC236}">
                  <a16:creationId xmlns:a16="http://schemas.microsoft.com/office/drawing/2014/main" id="{CDB3B209-EDDC-407F-89F9-7FDFFE613995}"/>
                </a:ext>
              </a:extLst>
            </p:cNvPr>
            <p:cNvSpPr/>
            <p:nvPr/>
          </p:nvSpPr>
          <p:spPr>
            <a:xfrm>
              <a:off x="3863752" y="3398838"/>
              <a:ext cx="3270176" cy="1038274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33A0B-2361-4E99-B3A5-C63597CC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引言（</a:t>
            </a:r>
            <a:r>
              <a:rPr lang="en-US" altLang="zh-CN" dirty="0"/>
              <a:t>Introduction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7493F-7D60-4F10-B938-C0F9B834E4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r>
              <a:rPr lang="zh-CN" altLang="en-US" dirty="0"/>
              <a:t>回顾相关研究背景材料（包括已有的发现和理论）；</a:t>
            </a:r>
            <a:endParaRPr lang="en-US" altLang="zh-CN" dirty="0"/>
          </a:p>
          <a:p>
            <a:r>
              <a:rPr lang="zh-CN" altLang="en-US" dirty="0"/>
              <a:t>明确列出你要研究的问题，描述研究方法；</a:t>
            </a:r>
            <a:endParaRPr lang="en-US" altLang="zh-CN" dirty="0"/>
          </a:p>
          <a:p>
            <a:r>
              <a:rPr lang="zh-CN" altLang="en-US" dirty="0"/>
              <a:t>列出由实验假设推论出的实验预期；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6D451B-0588-429E-A251-3AC9E8FAFEBD}"/>
              </a:ext>
            </a:extLst>
          </p:cNvPr>
          <p:cNvSpPr/>
          <p:nvPr/>
        </p:nvSpPr>
        <p:spPr>
          <a:xfrm>
            <a:off x="4583832" y="407707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逻辑性</a:t>
            </a:r>
          </a:p>
        </p:txBody>
      </p:sp>
    </p:spTree>
    <p:extLst>
      <p:ext uri="{BB962C8B-B14F-4D97-AF65-F5344CB8AC3E}">
        <p14:creationId xmlns:p14="http://schemas.microsoft.com/office/powerpoint/2010/main" val="359432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0E3B2-268A-4070-A75E-88151701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方法（</a:t>
            </a:r>
            <a:r>
              <a:rPr lang="en-US" altLang="zh-CN" dirty="0"/>
              <a:t>Method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A5388-0D73-48EB-8891-C1C201D4BD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设计：用规范的术语描述实验设计的要素；</a:t>
            </a:r>
            <a:endParaRPr lang="en-US" altLang="zh-CN" dirty="0"/>
          </a:p>
          <a:p>
            <a:r>
              <a:rPr lang="zh-CN" altLang="en-US" dirty="0"/>
              <a:t>参与者：描述参与者的相关特征</a:t>
            </a:r>
            <a:endParaRPr lang="en-US" altLang="zh-CN" dirty="0"/>
          </a:p>
          <a:p>
            <a:r>
              <a:rPr lang="zh-CN" altLang="en-US" dirty="0"/>
              <a:t>仪器与材料：描述实验使用的仪器或材料</a:t>
            </a:r>
            <a:endParaRPr lang="en-US" altLang="zh-CN" dirty="0"/>
          </a:p>
          <a:p>
            <a:r>
              <a:rPr lang="zh-CN" altLang="en-US" dirty="0"/>
              <a:t>程序：详细且准确地描述实验过程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9790FD-45B7-4136-9B56-44DEBCA32133}"/>
              </a:ext>
            </a:extLst>
          </p:cNvPr>
          <p:cNvSpPr/>
          <p:nvPr/>
        </p:nvSpPr>
        <p:spPr>
          <a:xfrm>
            <a:off x="3894386" y="4653136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实验的信度</a:t>
            </a:r>
          </a:p>
        </p:txBody>
      </p:sp>
    </p:spTree>
    <p:extLst>
      <p:ext uri="{BB962C8B-B14F-4D97-AF65-F5344CB8AC3E}">
        <p14:creationId xmlns:p14="http://schemas.microsoft.com/office/powerpoint/2010/main" val="150588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0E3B2-268A-4070-A75E-88151701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方法（</a:t>
            </a:r>
            <a:r>
              <a:rPr lang="en-US" altLang="zh-CN" dirty="0"/>
              <a:t>Method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A5388-0D73-48EB-8891-C1C201D4BD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设计：</a:t>
            </a:r>
            <a:endParaRPr lang="en-US" altLang="zh-CN" dirty="0"/>
          </a:p>
          <a:p>
            <a:pPr lvl="1"/>
            <a:r>
              <a:rPr lang="zh-CN" altLang="en-US" dirty="0"/>
              <a:t>设计类型；自变量；因变量；</a:t>
            </a:r>
            <a:endParaRPr lang="en-US" altLang="zh-CN" dirty="0"/>
          </a:p>
          <a:p>
            <a:r>
              <a:rPr lang="zh-CN" altLang="en-US" dirty="0"/>
              <a:t>参与者：</a:t>
            </a:r>
            <a:endParaRPr lang="en-US" altLang="zh-CN" dirty="0"/>
          </a:p>
          <a:p>
            <a:pPr lvl="1"/>
            <a:r>
              <a:rPr lang="zh-CN" altLang="en-US" dirty="0"/>
              <a:t>从可能影响因变量的角度描述参与者；</a:t>
            </a:r>
            <a:endParaRPr lang="en-US" altLang="zh-CN" dirty="0"/>
          </a:p>
          <a:p>
            <a:pPr lvl="1"/>
            <a:r>
              <a:rPr lang="zh-CN" altLang="en-US" dirty="0"/>
              <a:t>数量；性别统计；年龄范围；职业；选择方式；激励物；如何分配；</a:t>
            </a:r>
            <a:endParaRPr lang="en-US" altLang="zh-CN" dirty="0"/>
          </a:p>
          <a:p>
            <a:r>
              <a:rPr lang="zh-CN" altLang="en-US" dirty="0"/>
              <a:t>仪器与材料：</a:t>
            </a:r>
            <a:endParaRPr lang="en-US" altLang="zh-CN" dirty="0"/>
          </a:p>
          <a:p>
            <a:pPr marL="617220" lvl="1" indent="-342900"/>
            <a:r>
              <a:rPr lang="zh-CN" altLang="en-US" dirty="0"/>
              <a:t>精准描述仪器与材料；</a:t>
            </a:r>
            <a:endParaRPr lang="en-US" altLang="zh-CN" dirty="0"/>
          </a:p>
          <a:p>
            <a:r>
              <a:rPr lang="zh-CN" altLang="en-US" dirty="0"/>
              <a:t>程序：详细且准确地描述实验过程</a:t>
            </a:r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060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51AB9-F572-4A48-A6C6-F395FC87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结果（</a:t>
            </a:r>
            <a:r>
              <a:rPr lang="en-US" altLang="zh-CN" dirty="0"/>
              <a:t>Results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165AD-FB41-454B-99C5-7EB2C9973A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一般不在结果中呈现原始数据；</a:t>
            </a:r>
            <a:endParaRPr lang="en-US" altLang="zh-CN" dirty="0"/>
          </a:p>
          <a:p>
            <a:r>
              <a:rPr lang="zh-CN" altLang="en-US" dirty="0"/>
              <a:t>描述性统计（</a:t>
            </a:r>
            <a:r>
              <a:rPr lang="en-US" altLang="zh-CN" dirty="0"/>
              <a:t>descriptive statistics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概括数据关键特征的统计量</a:t>
            </a:r>
            <a:endParaRPr lang="en-US" altLang="zh-CN" dirty="0"/>
          </a:p>
          <a:p>
            <a:pPr lvl="1"/>
            <a:r>
              <a:rPr lang="zh-CN" altLang="en-US" dirty="0"/>
              <a:t>集中趋势（</a:t>
            </a:r>
            <a:r>
              <a:rPr lang="en-US" altLang="zh-CN" dirty="0"/>
              <a:t>central tendency</a:t>
            </a:r>
            <a:r>
              <a:rPr lang="zh-CN" altLang="en-US" dirty="0"/>
              <a:t>）；离差（</a:t>
            </a:r>
            <a:r>
              <a:rPr lang="en-US" altLang="zh-CN" dirty="0"/>
              <a:t>variation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/>
            <a:r>
              <a:rPr lang="zh-CN" altLang="en-US" dirty="0"/>
              <a:t>小数点后至多保留两位数字；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677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92B85-77FA-45CD-A095-FE9F971E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800" y="4221088"/>
            <a:ext cx="4034508" cy="250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6F04F8-8221-4EA6-8E5A-154ED28F5946}"/>
              </a:ext>
            </a:extLst>
          </p:cNvPr>
          <p:cNvSpPr txBox="1">
            <a:spLocks/>
          </p:cNvSpPr>
          <p:nvPr/>
        </p:nvSpPr>
        <p:spPr>
          <a:xfrm>
            <a:off x="623392" y="3645024"/>
            <a:ext cx="1036320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lnSpc>
                <a:spcPct val="150000"/>
              </a:lnSpc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zh-CN" altLang="en-US" sz="1800" dirty="0"/>
              <a:t>图需清晰可读。图中所用文字为六号宋体。照片应反差好、层次清晰。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9E689-E9AB-4B79-9E78-20374D5A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560" y="1716314"/>
            <a:ext cx="83153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5704F5-DC03-4839-BBB5-C0DB68B80FB0}"/>
              </a:ext>
            </a:extLst>
          </p:cNvPr>
          <p:cNvSpPr/>
          <p:nvPr/>
        </p:nvSpPr>
        <p:spPr>
          <a:xfrm>
            <a:off x="884526" y="908720"/>
            <a:ext cx="10422947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采用三线表。一般应把自变量作为列，因变量作为行。每个栏目</a:t>
            </a:r>
            <a:r>
              <a:rPr lang="en-US" altLang="zh-CN" dirty="0"/>
              <a:t>(</a:t>
            </a:r>
            <a:r>
              <a:rPr lang="zh-CN" altLang="en-US" dirty="0"/>
              <a:t>纵向的列</a:t>
            </a:r>
            <a:r>
              <a:rPr lang="en-US" altLang="zh-CN" dirty="0"/>
              <a:t>)</a:t>
            </a:r>
            <a:r>
              <a:rPr lang="zh-CN" altLang="en-US" dirty="0"/>
              <a:t>都需有栏目名称，栏目名称是对所在列的概括。</a:t>
            </a:r>
          </a:p>
        </p:txBody>
      </p:sp>
    </p:spTree>
    <p:extLst>
      <p:ext uri="{BB962C8B-B14F-4D97-AF65-F5344CB8AC3E}">
        <p14:creationId xmlns:p14="http://schemas.microsoft.com/office/powerpoint/2010/main" val="67159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51AB9-F572-4A48-A6C6-F395FC87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结果（</a:t>
            </a:r>
            <a:r>
              <a:rPr lang="en-US" altLang="zh-CN" dirty="0"/>
              <a:t>Results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165AD-FB41-454B-99C5-7EB2C9973A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推论性统计：数据所做的分析及分析结果；</a:t>
            </a:r>
            <a:endParaRPr lang="en-US" altLang="zh-CN" dirty="0"/>
          </a:p>
          <a:p>
            <a:pPr lvl="1"/>
            <a:r>
              <a:rPr lang="zh-CN" altLang="en-US" dirty="0"/>
              <a:t>陈述数据分析的方法：哪种统计检验？</a:t>
            </a:r>
            <a:endParaRPr lang="en-US" altLang="zh-CN" dirty="0"/>
          </a:p>
          <a:p>
            <a:pPr lvl="1"/>
            <a:r>
              <a:rPr lang="zh-CN" altLang="en-US" dirty="0"/>
              <a:t>报告显著性水平；无论结果如何报告对应的精确</a:t>
            </a:r>
            <a:r>
              <a:rPr lang="en-US" altLang="zh-CN" dirty="0"/>
              <a:t>p</a:t>
            </a:r>
            <a:r>
              <a:rPr lang="zh-CN" altLang="en-US" dirty="0"/>
              <a:t>值，小数点后不超过</a:t>
            </a:r>
            <a:r>
              <a:rPr lang="en-US" altLang="zh-CN" dirty="0"/>
              <a:t>3</a:t>
            </a:r>
            <a:r>
              <a:rPr lang="zh-CN" altLang="en-US" dirty="0"/>
              <a:t>位数字。</a:t>
            </a:r>
            <a:endParaRPr lang="en-US" altLang="zh-CN" dirty="0"/>
          </a:p>
          <a:p>
            <a:pPr lvl="1"/>
            <a:r>
              <a:rPr lang="zh-CN" altLang="en-US" dirty="0"/>
              <a:t>报告统计量的精确值，如</a:t>
            </a:r>
            <a:r>
              <a:rPr lang="en-US" altLang="zh-CN" dirty="0"/>
              <a:t>F</a:t>
            </a:r>
            <a:r>
              <a:rPr lang="zh-CN" altLang="en-US" dirty="0"/>
              <a:t>值或者</a:t>
            </a:r>
            <a:r>
              <a:rPr lang="en-US" altLang="zh-CN" dirty="0"/>
              <a:t>t</a:t>
            </a:r>
            <a:r>
              <a:rPr lang="zh-CN" altLang="en-US" dirty="0"/>
              <a:t>值，最多保留小数点后两位数字；</a:t>
            </a:r>
            <a:endParaRPr lang="en-US" altLang="zh-CN" dirty="0"/>
          </a:p>
          <a:p>
            <a:pPr lvl="1"/>
            <a:r>
              <a:rPr lang="zh-CN" altLang="en-US" dirty="0"/>
              <a:t>报告自由度、参与者数或者观测量；</a:t>
            </a:r>
            <a:endParaRPr lang="en-US" altLang="zh-CN" dirty="0"/>
          </a:p>
          <a:p>
            <a:pPr lvl="1"/>
            <a:r>
              <a:rPr lang="zh-CN" altLang="en-US" dirty="0"/>
              <a:t>结合描述统计报告推论统计结果；</a:t>
            </a:r>
            <a:endParaRPr lang="en-US" altLang="zh-CN" dirty="0"/>
          </a:p>
          <a:p>
            <a:pPr lvl="1"/>
            <a:r>
              <a:rPr lang="zh-CN" altLang="en-US" dirty="0"/>
              <a:t>仅描述结果的意义，不做解释；</a:t>
            </a:r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000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1FADC5D-7937-4F5A-A06A-2ED89AF7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5486530"/>
            <a:ext cx="4894670" cy="919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9DAC9A-ED1E-414D-90E5-C2EC63768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5486530"/>
            <a:ext cx="4362766" cy="10081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483225-C22C-417A-91CE-5817FCF6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268760"/>
            <a:ext cx="4917523" cy="35283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B50772-11F2-4E64-8D34-E5AF34A9E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055" y="1268760"/>
            <a:ext cx="5113502" cy="36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0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认知心理学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7248</TotalTime>
  <Words>722</Words>
  <Application>Microsoft Office PowerPoint</Application>
  <PresentationFormat>宽屏</PresentationFormat>
  <Paragraphs>81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Calibri</vt:lpstr>
      <vt:lpstr>Times New Roman</vt:lpstr>
      <vt:lpstr>Wingdings</vt:lpstr>
      <vt:lpstr>Wingdings 2</vt:lpstr>
      <vt:lpstr>平衡</vt:lpstr>
      <vt:lpstr>心理学实验的报告</vt:lpstr>
      <vt:lpstr>实验报告内容</vt:lpstr>
      <vt:lpstr>引言（Introduction）</vt:lpstr>
      <vt:lpstr>方法（Method）</vt:lpstr>
      <vt:lpstr>方法（Method）</vt:lpstr>
      <vt:lpstr>结果（Results）</vt:lpstr>
      <vt:lpstr>PowerPoint 演示文稿</vt:lpstr>
      <vt:lpstr>结果（Results）</vt:lpstr>
      <vt:lpstr>PowerPoint 演示文稿</vt:lpstr>
      <vt:lpstr>讨论（Discussion）</vt:lpstr>
      <vt:lpstr>题目（Title）和摘要（Abstract）</vt:lpstr>
      <vt:lpstr>参考文献（References）</vt:lpstr>
      <vt:lpstr>心理学报论文格式要求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实验六 视觉感觉记忆</dc:title>
  <dc:creator>WZ7020</dc:creator>
  <cp:lastModifiedBy>df</cp:lastModifiedBy>
  <cp:revision>335</cp:revision>
  <dcterms:modified xsi:type="dcterms:W3CDTF">2024-09-11T03:05:17Z</dcterms:modified>
</cp:coreProperties>
</file>