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32" r:id="rId1"/>
  </p:sldMasterIdLst>
  <p:notesMasterIdLst>
    <p:notesMasterId r:id="rId39"/>
  </p:notesMasterIdLst>
  <p:handoutMasterIdLst>
    <p:handoutMasterId r:id="rId40"/>
  </p:handoutMasterIdLst>
  <p:sldIdLst>
    <p:sldId id="288" r:id="rId2"/>
    <p:sldId id="259" r:id="rId3"/>
    <p:sldId id="289" r:id="rId4"/>
    <p:sldId id="290" r:id="rId5"/>
    <p:sldId id="256" r:id="rId6"/>
    <p:sldId id="324" r:id="rId7"/>
    <p:sldId id="378" r:id="rId8"/>
    <p:sldId id="379" r:id="rId9"/>
    <p:sldId id="372" r:id="rId10"/>
    <p:sldId id="380" r:id="rId11"/>
    <p:sldId id="394" r:id="rId12"/>
    <p:sldId id="389" r:id="rId13"/>
    <p:sldId id="395" r:id="rId14"/>
    <p:sldId id="396" r:id="rId15"/>
    <p:sldId id="392" r:id="rId16"/>
    <p:sldId id="397" r:id="rId17"/>
    <p:sldId id="398" r:id="rId18"/>
    <p:sldId id="393" r:id="rId19"/>
    <p:sldId id="412" r:id="rId20"/>
    <p:sldId id="414" r:id="rId21"/>
    <p:sldId id="413" r:id="rId22"/>
    <p:sldId id="415" r:id="rId23"/>
    <p:sldId id="416" r:id="rId24"/>
    <p:sldId id="400" r:id="rId25"/>
    <p:sldId id="402" r:id="rId26"/>
    <p:sldId id="417" r:id="rId27"/>
    <p:sldId id="421" r:id="rId28"/>
    <p:sldId id="390" r:id="rId29"/>
    <p:sldId id="391" r:id="rId30"/>
    <p:sldId id="404" r:id="rId31"/>
    <p:sldId id="418" r:id="rId32"/>
    <p:sldId id="403" r:id="rId33"/>
    <p:sldId id="385" r:id="rId34"/>
    <p:sldId id="419" r:id="rId35"/>
    <p:sldId id="386" r:id="rId36"/>
    <p:sldId id="411" r:id="rId37"/>
    <p:sldId id="42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20" autoAdjust="0"/>
  </p:normalViewPr>
  <p:slideViewPr>
    <p:cSldViewPr>
      <p:cViewPr varScale="1">
        <p:scale>
          <a:sx n="89" d="100"/>
          <a:sy n="89" d="100"/>
        </p:scale>
        <p:origin x="52" y="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F672-DED2-4CDD-BAD9-8EA9C006F52D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F8D7-6553-4BEA-9C6B-F868048E2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4F91-A07B-4234-89DE-6B4B044A4E78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79E19-74BC-4796-A967-12118EAEF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Wolfe, J. M. (1998). What can 1 million trials tell us about visual search? Psychological Science, 9, 33–39. http://dx.doi.org/10.1111/1467-9280 .00006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7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Duncan,  J.&amp;  Humphreys.  (1980).  Beyond  the  search  surface  :</a:t>
            </a:r>
            <a:r>
              <a:rPr lang="en-US" altLang="zh-CN" dirty="0" err="1"/>
              <a:t>visua</a:t>
            </a:r>
            <a:r>
              <a:rPr lang="en-US" altLang="zh-CN" dirty="0"/>
              <a:t>  search  and </a:t>
            </a:r>
          </a:p>
          <a:p>
            <a:r>
              <a:rPr lang="en-US" altLang="zh-CN" dirty="0"/>
              <a:t>attentional engagement. Journal of Experimental Psychology: Human Perception and </a:t>
            </a:r>
          </a:p>
          <a:p>
            <a:r>
              <a:rPr lang="en-US" altLang="zh-CN" dirty="0"/>
              <a:t>Performance, 18, 578-588. </a:t>
            </a:r>
          </a:p>
          <a:p>
            <a:r>
              <a:rPr lang="en-US" altLang="zh-CN" dirty="0"/>
              <a:t>Duncan,  J.  (1992).  Feature  analysis  and  the  role  of  similarity  in  </a:t>
            </a:r>
            <a:r>
              <a:rPr lang="en-US" altLang="zh-CN" dirty="0" err="1"/>
              <a:t>preattentive</a:t>
            </a:r>
            <a:r>
              <a:rPr lang="en-US" altLang="zh-CN" dirty="0"/>
              <a:t>  vision. </a:t>
            </a:r>
          </a:p>
          <a:p>
            <a:r>
              <a:rPr lang="en-US" altLang="zh-CN" dirty="0"/>
              <a:t>Perception &amp; Psychophysics, 52, 355-375. </a:t>
            </a:r>
          </a:p>
          <a:p>
            <a:r>
              <a:rPr lang="en-US" altLang="zh-CN" dirty="0"/>
              <a:t>Wang, Q.Q., Cavanagh, P. &amp; Green, M. (1994). Familiarity and pop out in visual search . </a:t>
            </a:r>
          </a:p>
          <a:p>
            <a:r>
              <a:rPr lang="en-US" altLang="zh-CN" dirty="0"/>
              <a:t>Perception &amp; Psychophysics, 56, 495-500. </a:t>
            </a:r>
          </a:p>
          <a:p>
            <a:r>
              <a:rPr lang="en-US" altLang="zh-CN" dirty="0" err="1"/>
              <a:t>Attneave</a:t>
            </a:r>
            <a:r>
              <a:rPr lang="en-US" altLang="zh-CN" dirty="0"/>
              <a:t>,  F.  (1954).  Some  informational  aspects  of  visual  perception.  Psychological </a:t>
            </a:r>
          </a:p>
          <a:p>
            <a:r>
              <a:rPr lang="en-US" altLang="zh-CN" dirty="0"/>
              <a:t>Review, 61(3), 183-193.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9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Duncan,  J.  (1992).  Feature  analysis  and  the  role  of  similarity  in  </a:t>
            </a:r>
            <a:r>
              <a:rPr lang="en-US" altLang="zh-CN" dirty="0" err="1"/>
              <a:t>preattentive</a:t>
            </a:r>
            <a:r>
              <a:rPr lang="en-US" altLang="zh-CN" dirty="0"/>
              <a:t>  vision. </a:t>
            </a:r>
          </a:p>
          <a:p>
            <a:r>
              <a:rPr lang="en-US" altLang="zh-CN" dirty="0"/>
              <a:t>Perception &amp; Psychophysics, 52, 355-375.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9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A3CBB-E7C9-4D07-A289-1C7231DC24A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2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580"/>
        </a:spcBef>
        <a:buClr>
          <a:schemeClr val="accent1"/>
        </a:buClr>
        <a:buSzPct val="85000"/>
        <a:buFont typeface="Wingdings" pitchFamily="2" charset="2"/>
        <a:buChar char="Ø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50000"/>
        </a:lnSpc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50000"/>
        </a:lnSpc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50000"/>
        </a:lnSpc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130.12.115/CogEx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6447B6E-2475-4B5D-AF95-E9886A614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EBB19EB-8C60-41AE-91F0-AA8CC1825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84784"/>
            <a:ext cx="10972800" cy="1470025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实验课安排</a:t>
            </a: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6C49B007-87BB-6021-E065-6B119BEDF5F0}"/>
              </a:ext>
            </a:extLst>
          </p:cNvPr>
          <p:cNvSpPr txBox="1">
            <a:spLocks/>
          </p:cNvSpPr>
          <p:nvPr/>
        </p:nvSpPr>
        <p:spPr>
          <a:xfrm>
            <a:off x="6240016" y="4437112"/>
            <a:ext cx="421481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心理与行为科学系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教学实验中心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邓芳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dengfang@zju.edu.cn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50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507D8-6784-46DB-BF5B-112F7C48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搜索效率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5613A9-6472-4D2E-A8EE-697B0862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1417639"/>
            <a:ext cx="4643470" cy="391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5860E5-6A00-4175-A86E-D75C962D4667}"/>
              </a:ext>
            </a:extLst>
          </p:cNvPr>
          <p:cNvSpPr/>
          <p:nvPr/>
        </p:nvSpPr>
        <p:spPr>
          <a:xfrm>
            <a:off x="874057" y="5399993"/>
            <a:ext cx="104438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视觉搜索的效率指标：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搜索时间、正确率及搜索时间关于刺激项目的函数的斜率</a:t>
            </a:r>
          </a:p>
        </p:txBody>
      </p:sp>
    </p:spTree>
    <p:extLst>
      <p:ext uri="{BB962C8B-B14F-4D97-AF65-F5344CB8AC3E}">
        <p14:creationId xmlns:p14="http://schemas.microsoft.com/office/powerpoint/2010/main" val="14023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F90C-F66A-439D-8F77-4F8726F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视觉搜索范式（</a:t>
            </a:r>
            <a:r>
              <a:rPr lang="en-US" altLang="zh-CN" dirty="0"/>
              <a:t>visual search task</a:t>
            </a:r>
            <a:r>
              <a:rPr lang="zh-CN" altLang="en-US" dirty="0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8DDAD0-1B4E-4D8C-A381-479FD765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45" y="2946213"/>
            <a:ext cx="857250" cy="866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8947AC-C66C-410E-B522-8098B6F7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28" y="2433636"/>
            <a:ext cx="2162175" cy="19907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F95D400-F87A-4D38-BA18-4C95D93A5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50544"/>
          <a:stretch/>
        </p:blipFill>
        <p:spPr bwMode="auto">
          <a:xfrm>
            <a:off x="7176120" y="1700808"/>
            <a:ext cx="396044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53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F90C-F66A-439D-8F77-4F8726F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视觉搜索范式（</a:t>
            </a:r>
            <a:r>
              <a:rPr lang="en-US" altLang="zh-CN" dirty="0"/>
              <a:t>visual search task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A51C43-532D-49CD-9870-BA52FD09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8"/>
          <a:stretch/>
        </p:blipFill>
        <p:spPr>
          <a:xfrm>
            <a:off x="1775520" y="3162237"/>
            <a:ext cx="828675" cy="866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718411-B0AE-49E0-B8EE-A09DC560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6" y="2780928"/>
            <a:ext cx="2200275" cy="1981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2AFF4E0-6CDF-4FED-A3E5-FABA9716E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50544"/>
          <a:stretch/>
        </p:blipFill>
        <p:spPr bwMode="auto">
          <a:xfrm>
            <a:off x="7104112" y="1916832"/>
            <a:ext cx="396044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31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874F-C105-4316-B0CA-FB9E506C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视觉搜索范式（</a:t>
            </a:r>
            <a:r>
              <a:rPr lang="en-US" altLang="zh-CN" dirty="0"/>
              <a:t>visual search task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B4B6A-4AF9-474C-891E-E4A888E114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最有效的搜索发生在靶子具有单一基本特征（该特征是突出的或显著的），且干扰子都是同质的条件。</a:t>
            </a:r>
            <a:endParaRPr lang="en-US" altLang="zh-CN" dirty="0"/>
          </a:p>
          <a:p>
            <a:r>
              <a:rPr lang="zh-CN" altLang="en-US" dirty="0"/>
              <a:t>最低效的搜索发生在靶子和干扰子具有相同的基本特征，且干扰子都是异质的条件。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8F954-C3D1-46BA-8974-CE8C4E42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931642"/>
            <a:ext cx="4604023" cy="1916507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2771697D-F023-45A6-964F-BBC694AD80C0}"/>
              </a:ext>
            </a:extLst>
          </p:cNvPr>
          <p:cNvSpPr txBox="1"/>
          <p:nvPr/>
        </p:nvSpPr>
        <p:spPr>
          <a:xfrm>
            <a:off x="3338424" y="5848149"/>
            <a:ext cx="32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有效搜索</a:t>
            </a:r>
            <a:r>
              <a:rPr lang="en-US" altLang="zh-CN" sz="2000" dirty="0"/>
              <a:t>/</a:t>
            </a:r>
            <a:r>
              <a:rPr lang="zh-CN" altLang="en-US" sz="2000" dirty="0"/>
              <a:t>平行搜索</a:t>
            </a:r>
            <a:endParaRPr lang="en-US" altLang="zh-CN" sz="2000" dirty="0"/>
          </a:p>
          <a:p>
            <a:pPr algn="ctr"/>
            <a:r>
              <a:rPr lang="en-US" altLang="zh-CN" sz="2000" dirty="0"/>
              <a:t>(efficient of search)</a:t>
            </a:r>
            <a:endParaRPr lang="zh-CN" altLang="en-US" sz="2000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A48FCB48-883E-43CB-B549-C4604A2CE8CE}"/>
              </a:ext>
            </a:extLst>
          </p:cNvPr>
          <p:cNvSpPr txBox="1"/>
          <p:nvPr/>
        </p:nvSpPr>
        <p:spPr>
          <a:xfrm>
            <a:off x="6096000" y="5848149"/>
            <a:ext cx="2728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低效搜索</a:t>
            </a:r>
            <a:r>
              <a:rPr lang="en-US" altLang="zh-CN" sz="2000" dirty="0"/>
              <a:t>/</a:t>
            </a:r>
            <a:r>
              <a:rPr lang="zh-CN" altLang="en-US" sz="2000" dirty="0"/>
              <a:t>系列搜索</a:t>
            </a:r>
            <a:endParaRPr lang="en-US" altLang="zh-CN" sz="2000" dirty="0"/>
          </a:p>
          <a:p>
            <a:pPr algn="ctr"/>
            <a:r>
              <a:rPr lang="en-US" altLang="zh-CN" sz="2000" dirty="0"/>
              <a:t>(least efficient of search)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12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722B-231A-4C40-9049-6C22053A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视觉加工的两阶段理论</a:t>
            </a:r>
            <a:r>
              <a:rPr lang="en-US" altLang="zh-CN" dirty="0"/>
              <a:t>(Neisser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A5C840-BEDD-4F00-8611-7DE0656A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11" y="1417639"/>
            <a:ext cx="3866778" cy="50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722B-231A-4C40-9049-6C22053A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视觉加工的两阶段理论</a:t>
            </a:r>
            <a:r>
              <a:rPr lang="en-US" altLang="zh-CN" dirty="0"/>
              <a:t>(Neisser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3B0D2-221C-4975-BAE9-803A4B0B47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Neisser</a:t>
            </a:r>
            <a:r>
              <a:rPr lang="zh-CN" altLang="en-US" dirty="0"/>
              <a:t>提出了视觉加工的两阶段理论来解释搜索任务的不同类别视觉系统。</a:t>
            </a:r>
            <a:endParaRPr lang="en-US" altLang="zh-CN" dirty="0"/>
          </a:p>
          <a:p>
            <a:r>
              <a:rPr lang="zh-CN" altLang="en-US" dirty="0"/>
              <a:t>首先是对视野内全部刺激进行同时加工，此时无需注意参与，为前注意阶段。随后注意指向有限视野内局部范围或客体进行第二阶段加工。</a:t>
            </a:r>
            <a:endParaRPr lang="en-US" altLang="zh-CN" dirty="0"/>
          </a:p>
          <a:p>
            <a:r>
              <a:rPr lang="zh-CN" altLang="en-US" dirty="0"/>
              <a:t>平行搜索任务中目标具有某些基本特征，视觉系统的加工达到自动化水平，在前注意阶段即可完成，而序列搜索任务的刺激较为复杂。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5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722B-231A-4C40-9049-6C22053A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平行搜索与序列搜索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6DE8D-41D1-40C3-9DC4-C9359D1A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1628800"/>
            <a:ext cx="4943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7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629F-EA14-4DE4-AF2B-A8C7970D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视觉搜索的非对称性</a:t>
            </a:r>
            <a:r>
              <a:rPr lang="en-US" altLang="zh-CN" dirty="0"/>
              <a:t>(asymmetry in visual search)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A0F22-7F04-49D5-AA14-7B7D41C050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405136"/>
          </a:xfrm>
        </p:spPr>
        <p:txBody>
          <a:bodyPr/>
          <a:lstStyle/>
          <a:p>
            <a:r>
              <a:rPr lang="zh-CN" altLang="en-US" dirty="0"/>
              <a:t>以反应时为指标</a:t>
            </a:r>
            <a:r>
              <a:rPr lang="en-US" altLang="zh-CN" dirty="0"/>
              <a:t>,</a:t>
            </a:r>
            <a:r>
              <a:rPr lang="zh-CN" altLang="en-US" dirty="0"/>
              <a:t>在刺激</a:t>
            </a:r>
            <a:r>
              <a:rPr lang="en-US" altLang="zh-CN" dirty="0"/>
              <a:t>B</a:t>
            </a:r>
            <a:r>
              <a:rPr lang="zh-CN" altLang="en-US" dirty="0"/>
              <a:t>中搜索刺激</a:t>
            </a:r>
            <a:r>
              <a:rPr lang="en-US" altLang="zh-CN" dirty="0"/>
              <a:t>A</a:t>
            </a:r>
            <a:r>
              <a:rPr lang="zh-CN" altLang="en-US" dirty="0"/>
              <a:t>与在</a:t>
            </a:r>
            <a:r>
              <a:rPr lang="en-US" altLang="zh-CN" dirty="0"/>
              <a:t>A</a:t>
            </a:r>
            <a:r>
              <a:rPr lang="zh-CN" altLang="en-US" dirty="0"/>
              <a:t>中搜索</a:t>
            </a:r>
            <a:r>
              <a:rPr lang="en-US" altLang="zh-CN" dirty="0"/>
              <a:t>B,</a:t>
            </a:r>
            <a:r>
              <a:rPr lang="zh-CN" altLang="en-US" dirty="0"/>
              <a:t>搜索效率不一样</a:t>
            </a:r>
            <a:r>
              <a:rPr lang="en-US" altLang="zh-CN" dirty="0"/>
              <a:t>,</a:t>
            </a:r>
            <a:r>
              <a:rPr lang="zh-CN" altLang="en-US" dirty="0"/>
              <a:t>且有显著差异。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86CE41-0FDD-48BE-8308-94A9B5AA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8"/>
          <a:stretch/>
        </p:blipFill>
        <p:spPr>
          <a:xfrm>
            <a:off x="3071664" y="2743983"/>
            <a:ext cx="2160240" cy="359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3A0470-0C69-436D-A7D3-46B13BBA7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2"/>
          <a:stretch/>
        </p:blipFill>
        <p:spPr>
          <a:xfrm>
            <a:off x="6672064" y="2743982"/>
            <a:ext cx="2321446" cy="35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629F-EA14-4DE4-AF2B-A8C7970D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视觉搜索的非对称性</a:t>
            </a:r>
            <a:r>
              <a:rPr lang="en-US" altLang="zh-CN" dirty="0"/>
              <a:t>(asymmetry in visual search)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FFF2F-8EA0-4AB4-9CB9-58374B07974D}"/>
              </a:ext>
            </a:extLst>
          </p:cNvPr>
          <p:cNvSpPr txBox="1"/>
          <p:nvPr/>
        </p:nvSpPr>
        <p:spPr>
          <a:xfrm>
            <a:off x="3351998" y="551723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经典非对称视觉搜索任务范式（</a:t>
            </a:r>
            <a:r>
              <a:rPr lang="en-US" altLang="zh-CN" dirty="0" err="1"/>
              <a:t>Treisman</a:t>
            </a:r>
            <a:r>
              <a:rPr lang="en-US" altLang="zh-CN" dirty="0"/>
              <a:t> &amp; Souther,1985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33463-086A-4018-B91B-22CA9A5F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033746"/>
            <a:ext cx="3732430" cy="2867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E75B05-CF11-415E-8132-7D518400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1625"/>
            <a:ext cx="3545067" cy="29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52DF-5534-172C-AB02-106484C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视觉搜索的非对称性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52D49D-32AF-4077-B889-4A4E78E6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4888"/>
            <a:ext cx="3960440" cy="47048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55A3C2-3573-4AC1-83A1-6EC247E2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531262"/>
            <a:ext cx="5194242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8D01-3DCA-15F9-CC67-96C507D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分值安排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23017254-8A2D-B879-2556-A28B1C5BB386}"/>
              </a:ext>
            </a:extLst>
          </p:cNvPr>
          <p:cNvSpPr/>
          <p:nvPr/>
        </p:nvSpPr>
        <p:spPr>
          <a:xfrm>
            <a:off x="8849457" y="3953137"/>
            <a:ext cx="405636" cy="501553"/>
          </a:xfrm>
          <a:prstGeom prst="rightBrace">
            <a:avLst>
              <a:gd name="adj1" fmla="val 8333"/>
              <a:gd name="adj2" fmla="val 5033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29F869-710B-1E10-C70E-12DB1180ADAF}"/>
              </a:ext>
            </a:extLst>
          </p:cNvPr>
          <p:cNvSpPr txBox="1"/>
          <p:nvPr/>
        </p:nvSpPr>
        <p:spPr>
          <a:xfrm>
            <a:off x="9263372" y="5608142"/>
            <a:ext cx="24664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1</a:t>
            </a:r>
            <a:r>
              <a:rPr lang="zh-CN" altLang="en-US" sz="1400" dirty="0"/>
              <a:t>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8316FB0-2401-7C78-D41C-38FE66C60730}"/>
              </a:ext>
            </a:extLst>
          </p:cNvPr>
          <p:cNvCxnSpPr>
            <a:cxnSpLocks/>
          </p:cNvCxnSpPr>
          <p:nvPr/>
        </p:nvCxnSpPr>
        <p:spPr>
          <a:xfrm flipV="1">
            <a:off x="8824277" y="2480753"/>
            <a:ext cx="377509" cy="121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BB0E6F-7301-E262-670A-DF52AC093597}"/>
              </a:ext>
            </a:extLst>
          </p:cNvPr>
          <p:cNvSpPr txBox="1"/>
          <p:nvPr/>
        </p:nvSpPr>
        <p:spPr>
          <a:xfrm>
            <a:off x="9245236" y="2146346"/>
            <a:ext cx="2466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1.5</a:t>
            </a:r>
            <a:r>
              <a:rPr lang="zh-CN" altLang="en-US" sz="1400" dirty="0"/>
              <a:t>分；</a:t>
            </a:r>
            <a:endParaRPr lang="en-US" altLang="zh-CN" sz="1400" dirty="0"/>
          </a:p>
          <a:p>
            <a:r>
              <a:rPr lang="zh-CN" altLang="en-US" sz="1400" dirty="0"/>
              <a:t>实验报告上交纸质版</a:t>
            </a:r>
            <a:r>
              <a:rPr lang="en-US" altLang="zh-CN" sz="1400" dirty="0"/>
              <a:t>4</a:t>
            </a:r>
            <a:r>
              <a:rPr lang="zh-CN" altLang="en-US" sz="1400" dirty="0"/>
              <a:t>分；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A4CA41-48C6-41DC-B0A0-13A78F143D33}"/>
              </a:ext>
            </a:extLst>
          </p:cNvPr>
          <p:cNvSpPr txBox="1"/>
          <p:nvPr/>
        </p:nvSpPr>
        <p:spPr>
          <a:xfrm>
            <a:off x="9278531" y="3924555"/>
            <a:ext cx="2812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1.5</a:t>
            </a:r>
            <a:r>
              <a:rPr lang="zh-CN" altLang="en-US" sz="1400" dirty="0"/>
              <a:t>分；</a:t>
            </a:r>
            <a:endParaRPr lang="en-US" altLang="zh-CN" sz="1400" dirty="0"/>
          </a:p>
          <a:p>
            <a:r>
              <a:rPr lang="zh-CN" altLang="en-US" sz="1400" dirty="0"/>
              <a:t>实验报告上交学在浙大电子版</a:t>
            </a:r>
            <a:r>
              <a:rPr lang="en-US" altLang="zh-CN" sz="1400" dirty="0"/>
              <a:t>4</a:t>
            </a:r>
            <a:r>
              <a:rPr lang="zh-CN" altLang="en-US" sz="1400" dirty="0"/>
              <a:t>分；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F90D6-3F0A-4F7E-A2DA-81E3228EBC31}"/>
              </a:ext>
            </a:extLst>
          </p:cNvPr>
          <p:cNvSpPr txBox="1"/>
          <p:nvPr/>
        </p:nvSpPr>
        <p:spPr>
          <a:xfrm>
            <a:off x="9263372" y="4843293"/>
            <a:ext cx="2466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2</a:t>
            </a:r>
            <a:r>
              <a:rPr lang="zh-CN" altLang="en-US" sz="1400" dirty="0"/>
              <a:t>分</a:t>
            </a:r>
            <a:endParaRPr lang="en-US" altLang="zh-CN" sz="1400" dirty="0"/>
          </a:p>
          <a:p>
            <a:r>
              <a:rPr lang="zh-CN" altLang="en-US" sz="1400" dirty="0"/>
              <a:t>实验报告</a:t>
            </a:r>
            <a:r>
              <a:rPr lang="en-US" altLang="zh-CN" sz="1400" dirty="0"/>
              <a:t>4</a:t>
            </a:r>
            <a:r>
              <a:rPr lang="zh-CN" altLang="en-US" sz="1400" dirty="0"/>
              <a:t>分</a:t>
            </a:r>
            <a:endParaRPr lang="en-US" altLang="zh-CN" sz="1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08869C-FDAD-4FE2-9F21-CA2E299AF8DD}"/>
              </a:ext>
            </a:extLst>
          </p:cNvPr>
          <p:cNvCxnSpPr>
            <a:cxnSpLocks/>
          </p:cNvCxnSpPr>
          <p:nvPr/>
        </p:nvCxnSpPr>
        <p:spPr>
          <a:xfrm>
            <a:off x="8796150" y="5805264"/>
            <a:ext cx="4056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内容占位符 3">
            <a:extLst>
              <a:ext uri="{FF2B5EF4-FFF2-40B4-BE49-F238E27FC236}">
                <a16:creationId xmlns:a16="http://schemas.microsoft.com/office/drawing/2014/main" id="{2A4CC780-3991-4B7A-AD39-B1DABC675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97346"/>
              </p:ext>
            </p:extLst>
          </p:nvPr>
        </p:nvGraphicFramePr>
        <p:xfrm>
          <a:off x="399341" y="1772816"/>
          <a:ext cx="8424936" cy="433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749">
                  <a:extLst>
                    <a:ext uri="{9D8B030D-6E8A-4147-A177-3AD203B41FA5}">
                      <a16:colId xmlns:a16="http://schemas.microsoft.com/office/drawing/2014/main" val="3891934554"/>
                    </a:ext>
                  </a:extLst>
                </a:gridCol>
                <a:gridCol w="1887918">
                  <a:extLst>
                    <a:ext uri="{9D8B030D-6E8A-4147-A177-3AD203B41FA5}">
                      <a16:colId xmlns:a16="http://schemas.microsoft.com/office/drawing/2014/main" val="1451395744"/>
                    </a:ext>
                  </a:extLst>
                </a:gridCol>
                <a:gridCol w="3129989">
                  <a:extLst>
                    <a:ext uri="{9D8B030D-6E8A-4147-A177-3AD203B41FA5}">
                      <a16:colId xmlns:a16="http://schemas.microsoft.com/office/drawing/2014/main" val="351755940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421226998"/>
                    </a:ext>
                  </a:extLst>
                </a:gridCol>
              </a:tblGrid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序号</a:t>
                      </a:r>
                      <a:endParaRPr lang="zh-CN" altLang="en-US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上课时间</a:t>
                      </a:r>
                      <a:endParaRPr lang="zh-CN" altLang="en-US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内容</a:t>
                      </a:r>
                      <a:endParaRPr lang="zh-CN" altLang="en-US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作业内容</a:t>
                      </a:r>
                      <a:endParaRPr lang="zh-CN" altLang="en-US" sz="24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7504970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9.11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视觉搜索不对称实验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实验报告（纸质）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001677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9.25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客体文件回溯实验</a:t>
                      </a:r>
                      <a:r>
                        <a:rPr lang="en-US" altLang="zh-CN" sz="1800" u="none" strike="noStrike" dirty="0">
                          <a:effectLst/>
                        </a:rPr>
                        <a:t>+TMS</a:t>
                      </a:r>
                      <a:r>
                        <a:rPr lang="zh-CN" altLang="en-US" sz="1800" u="none" strike="noStrike" dirty="0">
                          <a:effectLst/>
                        </a:rPr>
                        <a:t>理论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实验报告（学在浙大）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7849304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10.9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经颅磁刺激实践（分组）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7184817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10.23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视觉感觉记忆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实验报告（学在浙大）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0450726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11.6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表象的心理旋转实验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实验报告（学在浙大）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8421243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11.20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近红外理论与实践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633710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12.4</a:t>
                      </a:r>
                      <a:endParaRPr lang="en-US" altLang="zh-CN" sz="20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近红外理论与实践（分组）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>
                          <a:effectLst/>
                        </a:rPr>
                        <a:t>实验报告（学在浙大）</a:t>
                      </a:r>
                      <a:endParaRPr lang="zh-CN" altLang="en-US" sz="1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098169"/>
                  </a:ext>
                </a:extLst>
              </a:tr>
              <a:tr h="48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经颅电刺激理论与实践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89440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5BC2325F-D6AD-4B34-9B70-ACD9363870CC}"/>
              </a:ext>
            </a:extLst>
          </p:cNvPr>
          <p:cNvSpPr txBox="1"/>
          <p:nvPr/>
        </p:nvSpPr>
        <p:spPr>
          <a:xfrm>
            <a:off x="9263372" y="3256977"/>
            <a:ext cx="24664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1</a:t>
            </a:r>
            <a:r>
              <a:rPr lang="zh-CN" altLang="en-US" sz="1400" dirty="0"/>
              <a:t>分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A3C19FE6-8369-48FD-B731-E2B74ACC859A}"/>
              </a:ext>
            </a:extLst>
          </p:cNvPr>
          <p:cNvSpPr/>
          <p:nvPr/>
        </p:nvSpPr>
        <p:spPr>
          <a:xfrm>
            <a:off x="8836867" y="4864960"/>
            <a:ext cx="405636" cy="501553"/>
          </a:xfrm>
          <a:prstGeom prst="rightBrace">
            <a:avLst>
              <a:gd name="adj1" fmla="val 8333"/>
              <a:gd name="adj2" fmla="val 5033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4DBA7D-1B5C-42FD-8BC5-BCE02EA270CD}"/>
              </a:ext>
            </a:extLst>
          </p:cNvPr>
          <p:cNvCxnSpPr>
            <a:cxnSpLocks/>
          </p:cNvCxnSpPr>
          <p:nvPr/>
        </p:nvCxnSpPr>
        <p:spPr>
          <a:xfrm>
            <a:off x="8813282" y="3429000"/>
            <a:ext cx="4056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901D529-4641-4012-ACDE-F0B28B111B21}"/>
              </a:ext>
            </a:extLst>
          </p:cNvPr>
          <p:cNvCxnSpPr>
            <a:cxnSpLocks/>
          </p:cNvCxnSpPr>
          <p:nvPr/>
        </p:nvCxnSpPr>
        <p:spPr>
          <a:xfrm>
            <a:off x="8813282" y="2996952"/>
            <a:ext cx="4056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CC6A171-D92B-4F52-BB35-CA6037AB3FAB}"/>
              </a:ext>
            </a:extLst>
          </p:cNvPr>
          <p:cNvSpPr txBox="1"/>
          <p:nvPr/>
        </p:nvSpPr>
        <p:spPr>
          <a:xfrm>
            <a:off x="9242503" y="2701209"/>
            <a:ext cx="2812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实践操作签到</a:t>
            </a:r>
            <a:r>
              <a:rPr lang="en-US" altLang="zh-CN" sz="1400" dirty="0"/>
              <a:t>1.5</a:t>
            </a:r>
            <a:r>
              <a:rPr lang="zh-CN" altLang="en-US" sz="1400" dirty="0"/>
              <a:t>分；</a:t>
            </a:r>
            <a:endParaRPr lang="en-US" altLang="zh-CN" sz="1400" dirty="0"/>
          </a:p>
          <a:p>
            <a:r>
              <a:rPr lang="zh-CN" altLang="en-US" sz="1400" dirty="0"/>
              <a:t>实验报告上交学在浙大电子版</a:t>
            </a:r>
            <a:r>
              <a:rPr lang="en-US" altLang="zh-CN" sz="1400" dirty="0"/>
              <a:t>4</a:t>
            </a:r>
            <a:r>
              <a:rPr lang="zh-CN" altLang="en-US" sz="1400" dirty="0"/>
              <a:t>分；</a:t>
            </a:r>
          </a:p>
        </p:txBody>
      </p:sp>
    </p:spTree>
    <p:extLst>
      <p:ext uri="{BB962C8B-B14F-4D97-AF65-F5344CB8AC3E}">
        <p14:creationId xmlns:p14="http://schemas.microsoft.com/office/powerpoint/2010/main" val="126461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52DF-5534-172C-AB02-106484C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视觉搜索的非对称性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D0D30-6E6B-31BC-B55F-88882969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603096"/>
            <a:ext cx="6454553" cy="4320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BA1D7-B3CF-69B2-D14B-535F8D2C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7589"/>
            <a:ext cx="5721647" cy="453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52DF-5534-172C-AB02-106484C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视觉搜索的非对称性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62D2BF-B860-BBB0-0154-5DDB76D3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417639"/>
            <a:ext cx="3024505" cy="4941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C8787C-B0FF-3914-BA32-F55E85F6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52736"/>
            <a:ext cx="3079576" cy="54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1AAAA-7A1D-4E12-8B81-CADA7890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视觉搜索非对称性的相关理论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75EE-32DB-4C74-BB81-8818EE8C6F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特征整合理论观点</a:t>
            </a:r>
            <a:endParaRPr lang="en-US" altLang="zh-CN" dirty="0"/>
          </a:p>
          <a:p>
            <a:r>
              <a:rPr lang="zh-CN" altLang="en-US" dirty="0"/>
              <a:t>基于熟悉性的观点</a:t>
            </a:r>
            <a:endParaRPr lang="en-US" altLang="zh-CN" dirty="0"/>
          </a:p>
          <a:p>
            <a:r>
              <a:rPr lang="zh-CN" altLang="en-US" dirty="0"/>
              <a:t>基于相似性的观点</a:t>
            </a:r>
            <a:endParaRPr lang="en-US" altLang="zh-CN" dirty="0"/>
          </a:p>
          <a:p>
            <a:r>
              <a:rPr lang="zh-CN" altLang="en-US" dirty="0"/>
              <a:t>原型一偏离假说的观点</a:t>
            </a:r>
          </a:p>
        </p:txBody>
      </p:sp>
    </p:spTree>
    <p:extLst>
      <p:ext uri="{BB962C8B-B14F-4D97-AF65-F5344CB8AC3E}">
        <p14:creationId xmlns:p14="http://schemas.microsoft.com/office/powerpoint/2010/main" val="136068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1E9F3-4F07-47B4-8E45-8236E44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特征整合理论（</a:t>
            </a:r>
            <a:r>
              <a:rPr lang="en-US" altLang="zh-CN" dirty="0" err="1"/>
              <a:t>Treisman</a:t>
            </a:r>
            <a:r>
              <a:rPr lang="en-US" altLang="zh-CN" dirty="0"/>
              <a:t> &amp; </a:t>
            </a:r>
            <a:r>
              <a:rPr lang="en-US" altLang="zh-CN" dirty="0" err="1"/>
              <a:t>Gormican</a:t>
            </a:r>
            <a:r>
              <a:rPr lang="en-US" altLang="zh-CN" dirty="0"/>
              <a:t>, 1988</a:t>
            </a:r>
            <a:r>
              <a:rPr lang="zh-CN" altLang="en-US" dirty="0"/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AAFD7-C57D-446A-8A8B-3925BFABFF70}"/>
              </a:ext>
            </a:extLst>
          </p:cNvPr>
          <p:cNvSpPr/>
          <p:nvPr/>
        </p:nvSpPr>
        <p:spPr>
          <a:xfrm>
            <a:off x="8112224" y="1730425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15924-8EB2-431F-86C6-08DB035038A7}"/>
              </a:ext>
            </a:extLst>
          </p:cNvPr>
          <p:cNvSpPr/>
          <p:nvPr/>
        </p:nvSpPr>
        <p:spPr>
          <a:xfrm>
            <a:off x="1487488" y="2103239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387B06-E741-4318-90DD-3E9FC643B00A}"/>
              </a:ext>
            </a:extLst>
          </p:cNvPr>
          <p:cNvSpPr/>
          <p:nvPr/>
        </p:nvSpPr>
        <p:spPr>
          <a:xfrm>
            <a:off x="4483496" y="2103239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8AF18-C33E-4AE9-9836-91DD237AC2E1}"/>
              </a:ext>
            </a:extLst>
          </p:cNvPr>
          <p:cNvSpPr/>
          <p:nvPr/>
        </p:nvSpPr>
        <p:spPr>
          <a:xfrm>
            <a:off x="1541769" y="4221088"/>
            <a:ext cx="9718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特征绑定（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binding problem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845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1E9F3-4F07-47B4-8E45-8236E44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特征整合理论（</a:t>
            </a:r>
            <a:r>
              <a:rPr lang="en-US" altLang="zh-CN" dirty="0" err="1"/>
              <a:t>Treisman</a:t>
            </a:r>
            <a:r>
              <a:rPr lang="en-US" altLang="zh-CN" dirty="0"/>
              <a:t> &amp; </a:t>
            </a:r>
            <a:r>
              <a:rPr lang="en-US" altLang="zh-CN" dirty="0" err="1"/>
              <a:t>Gormican</a:t>
            </a:r>
            <a:r>
              <a:rPr lang="en-US" altLang="zh-CN" dirty="0"/>
              <a:t>, 1988</a:t>
            </a:r>
            <a:r>
              <a:rPr lang="zh-CN" altLang="en-US" dirty="0"/>
              <a:t>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7BB148-12A8-4E93-8B7F-3107CB83D0E2}"/>
              </a:ext>
            </a:extLst>
          </p:cNvPr>
          <p:cNvGrpSpPr/>
          <p:nvPr/>
        </p:nvGrpSpPr>
        <p:grpSpPr>
          <a:xfrm>
            <a:off x="8256240" y="2024844"/>
            <a:ext cx="3077919" cy="2808312"/>
            <a:chOff x="3424445" y="1707566"/>
            <a:chExt cx="4597346" cy="4385730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C118DB5-5EC3-4D67-8B75-DA3C307C33F2}"/>
                </a:ext>
              </a:extLst>
            </p:cNvPr>
            <p:cNvSpPr/>
            <p:nvPr/>
          </p:nvSpPr>
          <p:spPr>
            <a:xfrm>
              <a:off x="3424445" y="1707566"/>
              <a:ext cx="2016224" cy="165618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5C2F7B5-3BB8-4125-811F-D1DCDF16196B}"/>
                </a:ext>
              </a:extLst>
            </p:cNvPr>
            <p:cNvSpPr/>
            <p:nvPr/>
          </p:nvSpPr>
          <p:spPr>
            <a:xfrm>
              <a:off x="6349537" y="1707566"/>
              <a:ext cx="1656184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BDFE017-3776-433E-BFC5-F1F019070E87}"/>
                </a:ext>
              </a:extLst>
            </p:cNvPr>
            <p:cNvSpPr/>
            <p:nvPr/>
          </p:nvSpPr>
          <p:spPr>
            <a:xfrm>
              <a:off x="3440515" y="4437112"/>
              <a:ext cx="2016224" cy="165618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9C7397E-C015-4E6B-9F31-43A8083475D0}"/>
                </a:ext>
              </a:extLst>
            </p:cNvPr>
            <p:cNvSpPr/>
            <p:nvPr/>
          </p:nvSpPr>
          <p:spPr>
            <a:xfrm>
              <a:off x="6365607" y="4437112"/>
              <a:ext cx="1656184" cy="1656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A5DB805-0642-4AD1-9F51-1952254414BF}"/>
              </a:ext>
            </a:extLst>
          </p:cNvPr>
          <p:cNvSpPr/>
          <p:nvPr/>
        </p:nvSpPr>
        <p:spPr>
          <a:xfrm>
            <a:off x="868600" y="2133481"/>
            <a:ext cx="29523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颜色维度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5D3DE7-02B6-4CD9-A808-29DF27C1841B}"/>
              </a:ext>
            </a:extLst>
          </p:cNvPr>
          <p:cNvSpPr/>
          <p:nvPr/>
        </p:nvSpPr>
        <p:spPr>
          <a:xfrm>
            <a:off x="767408" y="4077072"/>
            <a:ext cx="29523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形状维度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6C4819-D398-45DE-8E8B-1071CB4E275F}"/>
              </a:ext>
            </a:extLst>
          </p:cNvPr>
          <p:cNvSpPr/>
          <p:nvPr/>
        </p:nvSpPr>
        <p:spPr>
          <a:xfrm>
            <a:off x="4223792" y="2133481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红色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691639-8BAE-48E7-A38D-A9AC0E223E14}"/>
              </a:ext>
            </a:extLst>
          </p:cNvPr>
          <p:cNvSpPr/>
          <p:nvPr/>
        </p:nvSpPr>
        <p:spPr>
          <a:xfrm>
            <a:off x="5800709" y="2133481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蓝色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FCBADE-1736-4B98-A433-6B0093590C96}"/>
              </a:ext>
            </a:extLst>
          </p:cNvPr>
          <p:cNvSpPr/>
          <p:nvPr/>
        </p:nvSpPr>
        <p:spPr>
          <a:xfrm>
            <a:off x="4223791" y="4077072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94E801C-3531-4908-8932-43025830106D}"/>
              </a:ext>
            </a:extLst>
          </p:cNvPr>
          <p:cNvSpPr/>
          <p:nvPr/>
        </p:nvSpPr>
        <p:spPr>
          <a:xfrm>
            <a:off x="5815718" y="4077072"/>
            <a:ext cx="1576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圆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90C3A3F-5B2B-4F18-8E0B-24CD4F132FA7}"/>
              </a:ext>
            </a:extLst>
          </p:cNvPr>
          <p:cNvCxnSpPr/>
          <p:nvPr/>
        </p:nvCxnSpPr>
        <p:spPr>
          <a:xfrm>
            <a:off x="5303912" y="3212976"/>
            <a:ext cx="936104" cy="864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F7D7059-DD6E-4FB5-977B-DE78666096B8}"/>
              </a:ext>
            </a:extLst>
          </p:cNvPr>
          <p:cNvCxnSpPr/>
          <p:nvPr/>
        </p:nvCxnSpPr>
        <p:spPr>
          <a:xfrm>
            <a:off x="5087888" y="3212976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24124D-8024-4CF5-875F-C0BC6EF72DA7}"/>
              </a:ext>
            </a:extLst>
          </p:cNvPr>
          <p:cNvCxnSpPr>
            <a:cxnSpLocks/>
          </p:cNvCxnSpPr>
          <p:nvPr/>
        </p:nvCxnSpPr>
        <p:spPr>
          <a:xfrm flipH="1">
            <a:off x="5447928" y="3212976"/>
            <a:ext cx="856835" cy="864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0F2AFE6-7FE4-4F9E-9014-963F67647574}"/>
              </a:ext>
            </a:extLst>
          </p:cNvPr>
          <p:cNvCxnSpPr/>
          <p:nvPr/>
        </p:nvCxnSpPr>
        <p:spPr>
          <a:xfrm>
            <a:off x="6528048" y="3212976"/>
            <a:ext cx="0" cy="8640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6" grpId="0"/>
      <p:bldP spid="28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1895A-F5C6-4A24-8470-1DB6376D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特征整合理论（</a:t>
            </a:r>
            <a:r>
              <a:rPr lang="en-US" altLang="zh-CN" dirty="0" err="1"/>
              <a:t>Treisman</a:t>
            </a:r>
            <a:r>
              <a:rPr lang="en-US" altLang="zh-CN" dirty="0"/>
              <a:t> &amp; </a:t>
            </a:r>
            <a:r>
              <a:rPr lang="en-US" altLang="zh-CN" dirty="0" err="1"/>
              <a:t>Gormican</a:t>
            </a:r>
            <a:r>
              <a:rPr lang="en-US" altLang="zh-CN" dirty="0"/>
              <a:t>, 1988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D7652-F0ED-427C-888F-42C02301A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特征地图（</a:t>
            </a:r>
            <a:r>
              <a:rPr lang="en-US" altLang="zh-CN" dirty="0"/>
              <a:t>feature map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特征登记阶段</a:t>
            </a:r>
            <a:endParaRPr lang="en-US" altLang="zh-CN" dirty="0"/>
          </a:p>
          <a:p>
            <a:pPr lvl="1"/>
            <a:r>
              <a:rPr lang="zh-CN" altLang="en-US" dirty="0"/>
              <a:t>自由漂浮状态（</a:t>
            </a:r>
            <a:r>
              <a:rPr lang="en-US" altLang="zh-CN" dirty="0"/>
              <a:t>free floating state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特征整合阶段</a:t>
            </a:r>
            <a:endParaRPr lang="en-US" altLang="zh-CN" dirty="0"/>
          </a:p>
          <a:p>
            <a:pPr lvl="1"/>
            <a:r>
              <a:rPr lang="zh-CN" altLang="en-US" dirty="0"/>
              <a:t>位置地图（ </a:t>
            </a:r>
            <a:r>
              <a:rPr lang="en-US" altLang="zh-CN" dirty="0"/>
              <a:t>map of locations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1370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1E9F3-4F07-47B4-8E45-8236E44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特征整合理论（</a:t>
            </a:r>
            <a:r>
              <a:rPr lang="en-US" altLang="zh-CN" dirty="0" err="1"/>
              <a:t>Treisman</a:t>
            </a:r>
            <a:r>
              <a:rPr lang="en-US" altLang="zh-CN" dirty="0"/>
              <a:t> &amp; </a:t>
            </a:r>
            <a:r>
              <a:rPr lang="en-US" altLang="zh-CN" dirty="0" err="1"/>
              <a:t>Gormican</a:t>
            </a:r>
            <a:r>
              <a:rPr lang="en-US" altLang="zh-CN" dirty="0"/>
              <a:t>, 1988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特征整合理论示意图.tif">
            <a:extLst>
              <a:ext uri="{FF2B5EF4-FFF2-40B4-BE49-F238E27FC236}">
                <a16:creationId xmlns:a16="http://schemas.microsoft.com/office/drawing/2014/main" id="{6F180496-ACED-431D-ACBE-E4B333C286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728" y="1471411"/>
            <a:ext cx="5040560" cy="52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2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1E9F3-4F07-47B4-8E45-8236E44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特征整合理论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9B4BC7-3DB6-A15C-9588-880A617FC9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143000"/>
          </a:xfrm>
        </p:spPr>
        <p:txBody>
          <a:bodyPr/>
          <a:lstStyle/>
          <a:p>
            <a:r>
              <a:rPr lang="zh-CN" altLang="en-US" dirty="0"/>
              <a:t>巴林特式综合症（</a:t>
            </a:r>
            <a:r>
              <a:rPr lang="en-US" altLang="zh-CN" dirty="0"/>
              <a:t>Balint‘s Syndrome</a:t>
            </a:r>
            <a:r>
              <a:rPr lang="zh-CN" altLang="en-US" dirty="0"/>
              <a:t>）：双侧注意缺陷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14A4DC-677C-96F0-40FD-CCDBDA36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132856"/>
            <a:ext cx="6945684" cy="45647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21096E-AEBB-AC2C-B22E-87C84B7992D3}"/>
              </a:ext>
            </a:extLst>
          </p:cNvPr>
          <p:cNvSpPr txBox="1"/>
          <p:nvPr/>
        </p:nvSpPr>
        <p:spPr>
          <a:xfrm flipH="1">
            <a:off x="9422730" y="6165304"/>
            <a:ext cx="25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(Robertson et al.1997)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71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1E9F3-4F07-47B4-8E45-8236E44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特征整合理论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A510A-F9A3-447F-94EB-BF0338D1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99" y="4365104"/>
            <a:ext cx="4309415" cy="16561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A430A0-D3D5-4B1A-B397-C0119ED61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586855"/>
            <a:ext cx="3318075" cy="2051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734AFB-1A97-4CED-9681-E11401C3A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163" y="1714104"/>
            <a:ext cx="3257053" cy="1945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EE2794-01EA-4D32-9DDA-9F09EBF1B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1708002"/>
            <a:ext cx="3257053" cy="18993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F6FD28-6212-4AC2-B861-3F05054BFE35}"/>
              </a:ext>
            </a:extLst>
          </p:cNvPr>
          <p:cNvSpPr txBox="1"/>
          <p:nvPr/>
        </p:nvSpPr>
        <p:spPr>
          <a:xfrm>
            <a:off x="3351998" y="6021288"/>
            <a:ext cx="6097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曲线不连续的非对称视觉搜索任务（</a:t>
            </a:r>
            <a:r>
              <a:rPr lang="en-US" altLang="zh-CN" sz="1600" dirty="0" err="1"/>
              <a:t>Kristjansson</a:t>
            </a:r>
            <a:r>
              <a:rPr lang="en-US" altLang="zh-CN" sz="1600" dirty="0"/>
              <a:t> &amp; </a:t>
            </a:r>
            <a:r>
              <a:rPr lang="en-US" altLang="zh-CN" sz="1600" dirty="0" err="1"/>
              <a:t>Tse</a:t>
            </a:r>
            <a:r>
              <a:rPr lang="zh-CN" altLang="en-US" sz="1600" dirty="0"/>
              <a:t>，</a:t>
            </a:r>
            <a:r>
              <a:rPr lang="en-US" altLang="zh-CN" sz="1600" dirty="0"/>
              <a:t>2001</a:t>
            </a:r>
            <a:r>
              <a:rPr lang="zh-CN" altLang="en-US" sz="16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5AEE1A-968B-4AF8-86A0-DDD628E16223}"/>
              </a:ext>
            </a:extLst>
          </p:cNvPr>
          <p:cNvSpPr txBox="1"/>
          <p:nvPr/>
        </p:nvSpPr>
        <p:spPr>
          <a:xfrm>
            <a:off x="3364698" y="3673589"/>
            <a:ext cx="7123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不同运动情况下的非对称视觉搜索任务（</a:t>
            </a:r>
            <a:r>
              <a:rPr lang="en-US" altLang="zh-CN" sz="1600" dirty="0" err="1"/>
              <a:t>Royden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Wolfe, &amp; </a:t>
            </a:r>
            <a:r>
              <a:rPr lang="en-US" altLang="zh-CN" sz="1600" dirty="0" err="1"/>
              <a:t>Klempen</a:t>
            </a:r>
            <a:r>
              <a:rPr lang="zh-CN" altLang="en-US" sz="1600" dirty="0"/>
              <a:t>，</a:t>
            </a:r>
            <a:r>
              <a:rPr lang="en-US" altLang="zh-CN" sz="1600" dirty="0"/>
              <a:t>2001</a:t>
            </a:r>
            <a:r>
              <a:rPr lang="zh-CN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678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61DC4-932E-437B-9821-7070AE23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基于熟悉性的观点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EB0AC5-B16C-4913-A694-BA5F196EA8F1}"/>
              </a:ext>
            </a:extLst>
          </p:cNvPr>
          <p:cNvSpPr txBox="1"/>
          <p:nvPr/>
        </p:nvSpPr>
        <p:spPr>
          <a:xfrm>
            <a:off x="3100191" y="5190439"/>
            <a:ext cx="6601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汉字及其镜像的视觉搜索非对称性任务（</a:t>
            </a:r>
            <a:r>
              <a:rPr lang="en-US" altLang="zh-CN" dirty="0"/>
              <a:t>Shen &amp; </a:t>
            </a:r>
            <a:r>
              <a:rPr lang="en-US" altLang="zh-CN" dirty="0" err="1"/>
              <a:t>Reingold</a:t>
            </a:r>
            <a:r>
              <a:rPr lang="zh-CN" altLang="en-US" dirty="0"/>
              <a:t>，</a:t>
            </a:r>
            <a:r>
              <a:rPr lang="en-US" altLang="zh-CN" dirty="0"/>
              <a:t>2001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A990D1-D5A6-40B9-9B17-CFB3158699CA}"/>
              </a:ext>
            </a:extLst>
          </p:cNvPr>
          <p:cNvSpPr txBox="1"/>
          <p:nvPr/>
        </p:nvSpPr>
        <p:spPr>
          <a:xfrm>
            <a:off x="1487488" y="1521658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目标与干扰子熟悉程度上的差异是搜索不对称的原因</a:t>
            </a:r>
            <a:r>
              <a:rPr lang="en-US" altLang="zh-CN" dirty="0"/>
              <a:t>,</a:t>
            </a:r>
            <a:r>
              <a:rPr lang="zh-CN" altLang="en-US" dirty="0"/>
              <a:t>熟悉性的加工在前注意阶段</a:t>
            </a:r>
            <a:r>
              <a:rPr lang="en-US" altLang="zh-CN" dirty="0"/>
              <a:t>,</a:t>
            </a:r>
            <a:r>
              <a:rPr lang="zh-CN" altLang="en-US" dirty="0"/>
              <a:t>可看作刺激的一项基本特征。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1EB9D5-8DA3-6F2C-4C45-FCF72601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12" y="2494516"/>
            <a:ext cx="7680176" cy="26959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16067-F41D-DA2E-C6E7-2388CC42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2172249"/>
            <a:ext cx="7680176" cy="44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F60A-311D-7F53-0E5D-6740BEC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认知心理学实验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7563A-541D-44EA-1C0E-D527B180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10.130.12.115 - /</a:t>
            </a:r>
            <a:r>
              <a:rPr lang="en-US" altLang="zh-CN" dirty="0" err="1">
                <a:hlinkClick r:id="rId2"/>
              </a:rPr>
              <a:t>CogExpt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zh-CN" altLang="en-US" dirty="0"/>
              <a:t>认知实验系统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数据下载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完成报告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BC8EE7-EAAE-7FED-CE4B-9594EC99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90" y="3748878"/>
            <a:ext cx="4161494" cy="2816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AE8051-BDCF-426F-AA00-31106B40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4253228"/>
            <a:ext cx="5362919" cy="23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8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0F1D-67C9-4F5E-9C0B-285F7E16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基于相似性的观点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170490-8397-4662-840B-2F458E02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13"/>
          <a:stretch/>
        </p:blipFill>
        <p:spPr>
          <a:xfrm>
            <a:off x="2855640" y="1988840"/>
            <a:ext cx="3326825" cy="3393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14F8D7-4B87-4240-A2B0-1F6AB371F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/>
          <a:stretch/>
        </p:blipFill>
        <p:spPr>
          <a:xfrm>
            <a:off x="6600056" y="2132856"/>
            <a:ext cx="3326825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8E8A3-2810-41E3-9015-83F314D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原型一偏离假说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B7515C-106F-4B4D-A872-F9A70985CAE6}"/>
              </a:ext>
            </a:extLst>
          </p:cNvPr>
          <p:cNvSpPr/>
          <p:nvPr/>
        </p:nvSpPr>
        <p:spPr>
          <a:xfrm>
            <a:off x="4618672" y="2236787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原型刺激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3A368-5A1F-4BF5-A62C-B673254DB440}"/>
              </a:ext>
            </a:extLst>
          </p:cNvPr>
          <p:cNvSpPr/>
          <p:nvPr/>
        </p:nvSpPr>
        <p:spPr>
          <a:xfrm>
            <a:off x="4956663" y="344177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激活性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6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02B90-A977-4A18-8549-1B3E2AA7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视觉搜索不对称效应的研究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3811B-FDC6-4752-B6A2-BB7B0D4D60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从视觉材料的物理属性上发现的视觉搜索不对称效应的研究 </a:t>
            </a:r>
            <a:endParaRPr lang="en-US" altLang="zh-CN" dirty="0"/>
          </a:p>
          <a:p>
            <a:pPr lvl="1"/>
            <a:r>
              <a:rPr lang="zh-CN" altLang="en-US" dirty="0"/>
              <a:t>图形的形状、颜色、运动状态、二维与三维等</a:t>
            </a:r>
          </a:p>
          <a:p>
            <a:r>
              <a:rPr lang="zh-CN" altLang="en-US" dirty="0"/>
              <a:t>从视觉材料的社会属性上发现的视觉搜索不对称效应的研究 </a:t>
            </a:r>
            <a:endParaRPr lang="en-US" altLang="zh-CN" dirty="0"/>
          </a:p>
          <a:p>
            <a:pPr lvl="1"/>
            <a:r>
              <a:rPr lang="zh-CN" altLang="en-US" dirty="0"/>
              <a:t>情绪、面孔等</a:t>
            </a:r>
          </a:p>
          <a:p>
            <a:r>
              <a:rPr lang="zh-CN" altLang="en-US" dirty="0"/>
              <a:t>从具有抽象意义的视觉材料上发现的视觉搜索不对称效应的研究 </a:t>
            </a:r>
          </a:p>
          <a:p>
            <a:pPr lvl="1"/>
            <a:r>
              <a:rPr lang="zh-CN" altLang="en-US" dirty="0"/>
              <a:t>熟悉性等</a:t>
            </a:r>
          </a:p>
        </p:txBody>
      </p:sp>
    </p:spTree>
    <p:extLst>
      <p:ext uri="{BB962C8B-B14F-4D97-AF65-F5344CB8AC3E}">
        <p14:creationId xmlns:p14="http://schemas.microsoft.com/office/powerpoint/2010/main" val="220768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4C828-6B22-47D8-A0D0-C9D5D47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5EADB3-6FD2-AFFD-B699-B76C8FC01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9356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被试要求</a:t>
            </a:r>
          </a:p>
          <a:p>
            <a:pPr lvl="1"/>
            <a:r>
              <a:rPr lang="zh-CN" altLang="en-US" dirty="0"/>
              <a:t>请选取至少</a:t>
            </a:r>
            <a:r>
              <a:rPr lang="en-US" altLang="zh-CN" dirty="0"/>
              <a:t>20</a:t>
            </a:r>
            <a:r>
              <a:rPr lang="zh-CN" altLang="en-US" dirty="0"/>
              <a:t>名被试的实验数据进行分析。</a:t>
            </a:r>
          </a:p>
          <a:p>
            <a:r>
              <a:rPr lang="zh-CN" altLang="en-US" dirty="0"/>
              <a:t>仪器与材料</a:t>
            </a:r>
          </a:p>
          <a:p>
            <a:pPr lvl="1"/>
            <a:r>
              <a:rPr lang="en-US" altLang="zh-CN" dirty="0"/>
              <a:t>IBM-PC</a:t>
            </a:r>
            <a:r>
              <a:rPr lang="zh-CN" altLang="en-US" dirty="0"/>
              <a:t>计算机一台，认知心理学教学管理系统。</a:t>
            </a:r>
            <a:endParaRPr lang="en-US" altLang="zh-CN" dirty="0"/>
          </a:p>
          <a:p>
            <a:pPr lvl="1"/>
            <a:r>
              <a:rPr lang="zh-CN" altLang="en-US" dirty="0"/>
              <a:t>本实验呈现的符号集为“ ”“ ”“ ”和“ ”，符号的颜色为黑色，每个符号的大小约为</a:t>
            </a:r>
            <a:r>
              <a:rPr lang="en-US" altLang="zh-CN" dirty="0"/>
              <a:t>1.5cm×1.5cm</a:t>
            </a:r>
          </a:p>
          <a:p>
            <a:r>
              <a:rPr lang="zh-CN" altLang="en-US" dirty="0"/>
              <a:t>实验设计：</a:t>
            </a:r>
            <a:endParaRPr lang="en-US" altLang="zh-CN" dirty="0"/>
          </a:p>
          <a:p>
            <a:pPr lvl="1"/>
            <a:r>
              <a:rPr lang="zh-CN" altLang="en-US" dirty="0"/>
              <a:t>本实验采用三因素被试内设计。</a:t>
            </a:r>
            <a:endParaRPr lang="en-US" altLang="zh-CN" dirty="0"/>
          </a:p>
          <a:p>
            <a:pPr lvl="1"/>
            <a:r>
              <a:rPr lang="zh-CN" altLang="en-US" dirty="0"/>
              <a:t>因素一为搜索集的大小，该因素共有</a:t>
            </a:r>
            <a:r>
              <a:rPr lang="en-US" altLang="zh-CN" dirty="0"/>
              <a:t>3</a:t>
            </a:r>
            <a:r>
              <a:rPr lang="zh-CN" altLang="en-US" dirty="0"/>
              <a:t>个水平，分别为：</a:t>
            </a:r>
            <a:r>
              <a:rPr lang="en-US" altLang="zh-CN" dirty="0"/>
              <a:t>4</a:t>
            </a:r>
            <a:r>
              <a:rPr lang="zh-CN" altLang="en-US" dirty="0"/>
              <a:t>个、</a:t>
            </a:r>
            <a:r>
              <a:rPr lang="en-US" altLang="zh-CN" dirty="0"/>
              <a:t>8</a:t>
            </a:r>
            <a:r>
              <a:rPr lang="zh-CN" altLang="en-US" dirty="0"/>
              <a:t>个和</a:t>
            </a:r>
            <a:r>
              <a:rPr lang="en-US" altLang="zh-CN" dirty="0"/>
              <a:t>12</a:t>
            </a:r>
            <a:r>
              <a:rPr lang="zh-CN" altLang="en-US" dirty="0"/>
              <a:t>个；</a:t>
            </a:r>
            <a:endParaRPr lang="en-US" altLang="zh-CN" dirty="0"/>
          </a:p>
          <a:p>
            <a:pPr lvl="1"/>
            <a:r>
              <a:rPr lang="zh-CN" altLang="en-US" dirty="0"/>
              <a:t>因素二为干扰子的性质，该因素有</a:t>
            </a:r>
            <a:r>
              <a:rPr lang="en-US" altLang="zh-CN" dirty="0"/>
              <a:t>2</a:t>
            </a:r>
            <a:r>
              <a:rPr lang="zh-CN" altLang="en-US" dirty="0"/>
              <a:t>个水平，分别为：同质干扰子和异质干扰子；</a:t>
            </a:r>
            <a:endParaRPr lang="en-US" altLang="zh-CN" dirty="0"/>
          </a:p>
          <a:p>
            <a:pPr lvl="1"/>
            <a:r>
              <a:rPr lang="zh-CN" altLang="en-US" dirty="0"/>
              <a:t>因素三为靶子是否出现，该因素也有</a:t>
            </a:r>
            <a:r>
              <a:rPr lang="en-US" altLang="zh-CN" dirty="0"/>
              <a:t>2</a:t>
            </a:r>
            <a:r>
              <a:rPr lang="zh-CN" altLang="en-US" dirty="0"/>
              <a:t>个水平，分别为：出现和不出现。</a:t>
            </a:r>
            <a:endParaRPr lang="en-US" altLang="zh-CN" dirty="0"/>
          </a:p>
          <a:p>
            <a:pPr lvl="1"/>
            <a:r>
              <a:rPr lang="zh-CN" altLang="en-US" dirty="0"/>
              <a:t>被试有两个任务：特征存在搜索任务和特征缺失搜索任务。</a:t>
            </a:r>
            <a:endParaRPr lang="en-US" altLang="zh-CN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BE1FC00B-2BE9-29AE-5B73-9FA5C8DE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CB025266-FE3C-9DD3-8159-306DFA3F941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015880" y="3429000"/>
            <a:ext cx="107950" cy="141288"/>
            <a:chOff x="0" y="0"/>
            <a:chExt cx="7048" cy="9229"/>
          </a:xfrm>
        </p:grpSpPr>
        <p:sp>
          <p:nvSpPr>
            <p:cNvPr id="36" name="椭圆 26">
              <a:extLst>
                <a:ext uri="{FF2B5EF4-FFF2-40B4-BE49-F238E27FC236}">
                  <a16:creationId xmlns:a16="http://schemas.microsoft.com/office/drawing/2014/main" id="{0C0CDF76-1767-EDB8-5BDE-A7438CEDD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7048" cy="7048"/>
            </a:xfrm>
            <a:prstGeom prst="ellipse">
              <a:avLst/>
            </a:prstGeom>
            <a:noFill/>
            <a:ln w="19050">
              <a:solidFill>
                <a:srgbClr val="0D0D0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直接连接符 27">
              <a:extLst>
                <a:ext uri="{FF2B5EF4-FFF2-40B4-BE49-F238E27FC236}">
                  <a16:creationId xmlns:a16="http://schemas.microsoft.com/office/drawing/2014/main" id="{DD025A83-C02F-A74E-90B3-1E3EF9A857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619" y="3809"/>
              <a:ext cx="0" cy="5420"/>
            </a:xfrm>
            <a:prstGeom prst="line">
              <a:avLst/>
            </a:prstGeom>
            <a:noFill/>
            <a:ln w="19050">
              <a:solidFill>
                <a:srgbClr val="0D0D0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Rectangle 32">
            <a:extLst>
              <a:ext uri="{FF2B5EF4-FFF2-40B4-BE49-F238E27FC236}">
                <a16:creationId xmlns:a16="http://schemas.microsoft.com/office/drawing/2014/main" id="{F789D1F8-FC03-AB05-B99D-022AD824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椭圆 24">
            <a:extLst>
              <a:ext uri="{FF2B5EF4-FFF2-40B4-BE49-F238E27FC236}">
                <a16:creationId xmlns:a16="http://schemas.microsoft.com/office/drawing/2014/main" id="{937B5240-CC2A-D83B-F144-313A3822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431988"/>
            <a:ext cx="114300" cy="114300"/>
          </a:xfrm>
          <a:prstGeom prst="ellipse">
            <a:avLst/>
          </a:prstGeom>
          <a:noFill/>
          <a:ln w="19050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5EB1CD8-3DBE-6D26-C06F-AD954F57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4252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" name="组合 31">
            <a:extLst>
              <a:ext uri="{FF2B5EF4-FFF2-40B4-BE49-F238E27FC236}">
                <a16:creationId xmlns:a16="http://schemas.microsoft.com/office/drawing/2014/main" id="{40A9FA31-DAB5-08F9-3BB8-54075300A334}"/>
              </a:ext>
            </a:extLst>
          </p:cNvPr>
          <p:cNvGrpSpPr>
            <a:grpSpLocks/>
          </p:cNvGrpSpPr>
          <p:nvPr/>
        </p:nvGrpSpPr>
        <p:grpSpPr bwMode="auto">
          <a:xfrm>
            <a:off x="6333331" y="3449245"/>
            <a:ext cx="134938" cy="147638"/>
            <a:chOff x="0" y="0"/>
            <a:chExt cx="6477" cy="7048"/>
          </a:xfrm>
        </p:grpSpPr>
        <p:sp>
          <p:nvSpPr>
            <p:cNvPr id="42" name="等腰三角形 28">
              <a:extLst>
                <a:ext uri="{FF2B5EF4-FFF2-40B4-BE49-F238E27FC236}">
                  <a16:creationId xmlns:a16="http://schemas.microsoft.com/office/drawing/2014/main" id="{50F17E28-882A-C975-85D3-965E0559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" cy="558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0D0D0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直接连接符 29">
              <a:extLst>
                <a:ext uri="{FF2B5EF4-FFF2-40B4-BE49-F238E27FC236}">
                  <a16:creationId xmlns:a16="http://schemas.microsoft.com/office/drawing/2014/main" id="{E391D55B-5958-1BA4-6A89-CE7279919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3143"/>
              <a:ext cx="0" cy="3905"/>
            </a:xfrm>
            <a:prstGeom prst="line">
              <a:avLst/>
            </a:prstGeom>
            <a:noFill/>
            <a:ln w="19050">
              <a:solidFill>
                <a:srgbClr val="0D0D0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E05B8F40-7DA4-4D8C-9600-96ECB21B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289" y="4260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等腰三角形 30">
            <a:extLst>
              <a:ext uri="{FF2B5EF4-FFF2-40B4-BE49-F238E27FC236}">
                <a16:creationId xmlns:a16="http://schemas.microsoft.com/office/drawing/2014/main" id="{AB4B293F-FEB6-9C43-94DA-A7BB1F22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106" y="3422599"/>
            <a:ext cx="133350" cy="11430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D0D0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4C828-6B22-47D8-A0D0-C9D5D47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本次实验方法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68AC4D-0976-4563-855C-C29C97E0DE9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8196" y="1628800"/>
            <a:ext cx="713560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604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813E-C5B9-4943-B11A-0448F319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459ED-B471-485F-861F-8EA20BA3AF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．分别计算每个被试和所有被试在</a:t>
            </a:r>
            <a:r>
              <a:rPr lang="zh-CN" altLang="en-US" sz="2000" b="1" dirty="0">
                <a:solidFill>
                  <a:srgbClr val="C00000"/>
                </a:solidFill>
              </a:rPr>
              <a:t>同质干扰子和异质干扰子</a:t>
            </a:r>
            <a:r>
              <a:rPr lang="zh-CN" altLang="en-US" sz="2000" dirty="0"/>
              <a:t>下对不同搜索集（</a:t>
            </a:r>
            <a:r>
              <a:rPr lang="en-US" altLang="zh-CN" sz="2000" dirty="0" err="1"/>
              <a:t>SetSize</a:t>
            </a:r>
            <a:r>
              <a:rPr lang="zh-CN" altLang="en-US" sz="2000" dirty="0"/>
              <a:t>）、不同搜索任务（特征存在搜索任务、特征缺失搜索任务）下的平均反应时。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．以搜索集为横坐标，反应时为纵坐标，分别绘制不同搜索任务条件下，靶子呈现与否的反应时折线图，计算反应时与搜索集间的直线回归方程，并计算搜索</a:t>
            </a:r>
            <a:r>
              <a:rPr lang="zh-CN" altLang="en-US" sz="2000" b="1" dirty="0">
                <a:solidFill>
                  <a:srgbClr val="C00000"/>
                </a:solidFill>
              </a:rPr>
              <a:t>斜率</a:t>
            </a:r>
            <a:r>
              <a:rPr lang="zh-CN" altLang="en-US" sz="2000" dirty="0"/>
              <a:t>和</a:t>
            </a:r>
            <a:r>
              <a:rPr lang="en-US" altLang="zh-CN" sz="2000" b="1" dirty="0">
                <a:solidFill>
                  <a:srgbClr val="C00000"/>
                </a:solidFill>
              </a:rPr>
              <a:t>R</a:t>
            </a:r>
            <a:r>
              <a:rPr lang="en-US" altLang="zh-CN" sz="2000" b="1" baseline="30000" dirty="0">
                <a:solidFill>
                  <a:srgbClr val="C00000"/>
                </a:solidFill>
              </a:rPr>
              <a:t>2</a:t>
            </a:r>
            <a:r>
              <a:rPr lang="zh-CN" altLang="en-US" sz="2000" dirty="0"/>
              <a:t>值，考察其是否显著。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．不同搜索任务下被试</a:t>
            </a:r>
            <a:r>
              <a:rPr lang="zh-CN" altLang="en-US" sz="2000" b="1" dirty="0">
                <a:solidFill>
                  <a:srgbClr val="C00000"/>
                </a:solidFill>
              </a:rPr>
              <a:t>反应时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00000"/>
                </a:solidFill>
              </a:rPr>
              <a:t>错误率</a:t>
            </a:r>
            <a:r>
              <a:rPr lang="zh-CN" altLang="en-US" sz="2000" dirty="0"/>
              <a:t>随搜索集的大小有何变化，并考察其是否存在差异。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．结合上述实验数据，考察被试在实验过程中是否存在搜索任务的顺序效应。</a:t>
            </a:r>
          </a:p>
        </p:txBody>
      </p:sp>
    </p:spTree>
    <p:extLst>
      <p:ext uri="{BB962C8B-B14F-4D97-AF65-F5344CB8AC3E}">
        <p14:creationId xmlns:p14="http://schemas.microsoft.com/office/powerpoint/2010/main" val="293372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6608-3BDB-403C-8DA8-206D4395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16DE5-D22D-43B4-94C3-A0240FE53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线上程序完成时间：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日晚上</a:t>
            </a:r>
            <a:r>
              <a:rPr lang="en-US" altLang="zh-CN" dirty="0"/>
              <a:t>12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实验报告上交时间：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日上课时上交纸质版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6761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9AEAE9-81A6-E0C4-FC67-C2C4917F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764704"/>
            <a:ext cx="9439751" cy="563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221DBD-1129-046C-A87C-5761F12DC8B1}"/>
              </a:ext>
            </a:extLst>
          </p:cNvPr>
          <p:cNvSpPr/>
          <p:nvPr/>
        </p:nvSpPr>
        <p:spPr>
          <a:xfrm>
            <a:off x="4151784" y="908720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C8646-63A9-C439-CE5D-C63B6D92765D}"/>
              </a:ext>
            </a:extLst>
          </p:cNvPr>
          <p:cNvSpPr/>
          <p:nvPr/>
        </p:nvSpPr>
        <p:spPr>
          <a:xfrm>
            <a:off x="8760296" y="908720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095A2-F5DF-8FAF-B1A0-2F9F11B3A1CE}"/>
              </a:ext>
            </a:extLst>
          </p:cNvPr>
          <p:cNvSpPr/>
          <p:nvPr/>
        </p:nvSpPr>
        <p:spPr>
          <a:xfrm>
            <a:off x="4295800" y="4680000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F2966C-CA01-8B5D-AD62-9D84B769EEFB}"/>
              </a:ext>
            </a:extLst>
          </p:cNvPr>
          <p:cNvSpPr/>
          <p:nvPr/>
        </p:nvSpPr>
        <p:spPr>
          <a:xfrm>
            <a:off x="8904312" y="4680000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B20A2-A215-A0E8-2919-75026EC4D151}"/>
              </a:ext>
            </a:extLst>
          </p:cNvPr>
          <p:cNvSpPr txBox="1"/>
          <p:nvPr/>
        </p:nvSpPr>
        <p:spPr>
          <a:xfrm>
            <a:off x="1703512" y="26369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注视点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3002E9-F211-5867-FFA9-5AD83D3F6FBB}"/>
              </a:ext>
            </a:extLst>
          </p:cNvPr>
          <p:cNvSpPr txBox="1"/>
          <p:nvPr/>
        </p:nvSpPr>
        <p:spPr>
          <a:xfrm>
            <a:off x="6384032" y="26369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注视点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35E33A-1606-3EF2-8C2B-CDB66B67D26B}"/>
              </a:ext>
            </a:extLst>
          </p:cNvPr>
          <p:cNvSpPr txBox="1"/>
          <p:nvPr/>
        </p:nvSpPr>
        <p:spPr>
          <a:xfrm>
            <a:off x="1835794" y="71565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特征存在搜索任务流程示意图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3876CF-3D00-E0D0-634B-DAEE690083FC}"/>
              </a:ext>
            </a:extLst>
          </p:cNvPr>
          <p:cNvSpPr txBox="1"/>
          <p:nvPr/>
        </p:nvSpPr>
        <p:spPr>
          <a:xfrm>
            <a:off x="6601698" y="71565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特征存在搜索任务流程示意图</a:t>
            </a:r>
          </a:p>
        </p:txBody>
      </p:sp>
    </p:spTree>
    <p:extLst>
      <p:ext uri="{BB962C8B-B14F-4D97-AF65-F5344CB8AC3E}">
        <p14:creationId xmlns:p14="http://schemas.microsoft.com/office/powerpoint/2010/main" val="115915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15CC-CDD3-3C8B-5053-C8EF9B4B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BEFB4-DF86-1DEA-E9CE-9867D012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实验完成时间为上课当周周日晚上</a:t>
            </a:r>
            <a:r>
              <a:rPr lang="en-US" altLang="zh-CN" dirty="0"/>
              <a:t>12</a:t>
            </a:r>
            <a:r>
              <a:rPr lang="zh-CN" altLang="en-US" dirty="0"/>
              <a:t>点之前，超过时间完成</a:t>
            </a:r>
            <a:r>
              <a:rPr lang="en-US" altLang="zh-CN" dirty="0"/>
              <a:t>1</a:t>
            </a:r>
            <a:r>
              <a:rPr lang="zh-CN" altLang="en-US" dirty="0"/>
              <a:t>分，完全没做为</a:t>
            </a:r>
            <a:r>
              <a:rPr lang="en-US" altLang="zh-CN" dirty="0"/>
              <a:t>0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纸质实验报告上交时间为：</a:t>
            </a:r>
            <a:r>
              <a:rPr lang="en-US" altLang="zh-CN" dirty="0"/>
              <a:t>9.25</a:t>
            </a:r>
            <a:r>
              <a:rPr lang="zh-CN" altLang="en-US" dirty="0"/>
              <a:t>日上课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线上实验报告上交时间为下次上课当天</a:t>
            </a:r>
            <a:r>
              <a:rPr lang="en-US" altLang="zh-CN" dirty="0"/>
              <a:t>13</a:t>
            </a:r>
            <a:r>
              <a:rPr lang="zh-CN" altLang="en-US" dirty="0"/>
              <a:t>点之前，上交方式为通过学在浙大上交，因为个人原因无法按时上交的过时不候。</a:t>
            </a:r>
          </a:p>
        </p:txBody>
      </p:sp>
    </p:spTree>
    <p:extLst>
      <p:ext uri="{BB962C8B-B14F-4D97-AF65-F5344CB8AC3E}">
        <p14:creationId xmlns:p14="http://schemas.microsoft.com/office/powerpoint/2010/main" val="9821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 视觉搜索不对称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240016" y="4437112"/>
            <a:ext cx="4214810" cy="1600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心理与行为科学系</a:t>
            </a:r>
            <a:endParaRPr lang="en-US" altLang="zh-CN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教学实验中心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邓芳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dengfang@zju.edu.cn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2246313" y="2547938"/>
            <a:ext cx="7772400" cy="302420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</a:rPr>
              <a:t>实验背景</a:t>
            </a:r>
            <a:endParaRPr lang="en-US" altLang="zh-CN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</a:rPr>
              <a:t>实验目的</a:t>
            </a:r>
            <a:endParaRPr lang="en-US" altLang="zh-CN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</a:rPr>
              <a:t>实验方法</a:t>
            </a:r>
            <a:endParaRPr lang="en-US" altLang="zh-CN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</a:rPr>
              <a:t>思考与讨论</a:t>
            </a:r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E285E-AD71-4199-B3AB-94D0F200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视觉搜索（</a:t>
            </a:r>
            <a:r>
              <a:rPr lang="en-US" altLang="zh-CN" dirty="0"/>
              <a:t>visual search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6BBDF-FADE-44A2-B686-FDFC1AE78C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901080"/>
          </a:xfrm>
        </p:spPr>
        <p:txBody>
          <a:bodyPr/>
          <a:lstStyle/>
          <a:p>
            <a:r>
              <a:rPr lang="zh-CN" altLang="en-US" dirty="0"/>
              <a:t>人早晨醒来第一件事是干什么</a:t>
            </a:r>
            <a:r>
              <a:rPr lang="en-US" altLang="zh-CN" dirty="0"/>
              <a:t>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9A6114-FC2F-4529-8804-F0DA04ACFB4F}"/>
              </a:ext>
            </a:extLst>
          </p:cNvPr>
          <p:cNvSpPr/>
          <p:nvPr/>
        </p:nvSpPr>
        <p:spPr>
          <a:xfrm>
            <a:off x="2855640" y="2492896"/>
            <a:ext cx="59514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睁眼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8540F-EA8D-4FFC-8591-F46F7907F2E7}"/>
              </a:ext>
            </a:extLst>
          </p:cNvPr>
          <p:cNvSpPr/>
          <p:nvPr/>
        </p:nvSpPr>
        <p:spPr>
          <a:xfrm>
            <a:off x="2855640" y="4293096"/>
            <a:ext cx="59514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视觉搜索</a:t>
            </a:r>
          </a:p>
        </p:txBody>
      </p:sp>
    </p:spTree>
    <p:extLst>
      <p:ext uri="{BB962C8B-B14F-4D97-AF65-F5344CB8AC3E}">
        <p14:creationId xmlns:p14="http://schemas.microsoft.com/office/powerpoint/2010/main" val="1356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6D99A-4CD5-4501-A158-7B37FEE9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视觉搜索（</a:t>
            </a:r>
            <a:r>
              <a:rPr lang="en-US" altLang="zh-CN" dirty="0"/>
              <a:t>visual search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BB81C-73AA-4ADF-ACD4-793CF0A7BD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The results presented here are in many ways a case study of one of the central lessons of cognitive science: </a:t>
            </a:r>
            <a:r>
              <a:rPr lang="en-US" altLang="zh-CN" b="1" i="1" dirty="0"/>
              <a:t>that how effortless and natural a process feels is a poor guide to how much work is supporting that process beneath the surface.</a:t>
            </a:r>
          </a:p>
          <a:p>
            <a:r>
              <a:rPr lang="zh-CN" altLang="en-US" i="1" dirty="0"/>
              <a:t>一个感觉起来自然不费劲的加工过程背后其实有大量的支持工作</a:t>
            </a:r>
          </a:p>
        </p:txBody>
      </p:sp>
    </p:spTree>
    <p:extLst>
      <p:ext uri="{BB962C8B-B14F-4D97-AF65-F5344CB8AC3E}">
        <p14:creationId xmlns:p14="http://schemas.microsoft.com/office/powerpoint/2010/main" val="20954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874F-C105-4316-B0CA-FB9E506C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视觉搜索范式（</a:t>
            </a:r>
            <a:r>
              <a:rPr lang="en-US" altLang="zh-CN" dirty="0"/>
              <a:t>visual search task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B4B6A-4AF9-474C-891E-E4A888E114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7448" y="1419775"/>
            <a:ext cx="103632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视觉搜索实验范式是了解视觉注意机制的一种非常重要的工具。</a:t>
            </a:r>
            <a:endParaRPr lang="en-US" altLang="zh-CN" dirty="0"/>
          </a:p>
          <a:p>
            <a:r>
              <a:rPr lang="zh-CN" altLang="en-US" dirty="0"/>
              <a:t>视觉搜索任务</a:t>
            </a:r>
          </a:p>
          <a:p>
            <a:pPr lvl="1"/>
            <a:r>
              <a:rPr lang="zh-CN" altLang="en-US" dirty="0"/>
              <a:t>靶子（</a:t>
            </a:r>
            <a:r>
              <a:rPr lang="en-US" altLang="zh-CN" dirty="0"/>
              <a:t>target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干扰物（</a:t>
            </a:r>
            <a:r>
              <a:rPr lang="en-US" altLang="zh-CN" dirty="0"/>
              <a:t>distractor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搜索效率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F1F0F1-9A20-4C83-B164-EFFA004AE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4646318"/>
            <a:ext cx="2088233" cy="19370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3C6F48-4E45-44E8-8223-C58E6E5B5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09"/>
          <a:stretch/>
        </p:blipFill>
        <p:spPr>
          <a:xfrm>
            <a:off x="6600056" y="4581128"/>
            <a:ext cx="2088232" cy="20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认知心理学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5021</TotalTime>
  <Words>1609</Words>
  <Application>Microsoft Office PowerPoint</Application>
  <PresentationFormat>宽屏</PresentationFormat>
  <Paragraphs>197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宋体</vt:lpstr>
      <vt:lpstr>微软雅黑</vt:lpstr>
      <vt:lpstr>Calibri</vt:lpstr>
      <vt:lpstr>Times New Roman</vt:lpstr>
      <vt:lpstr>Wingdings</vt:lpstr>
      <vt:lpstr>Wingdings 2</vt:lpstr>
      <vt:lpstr>平衡</vt:lpstr>
      <vt:lpstr>实验课安排</vt:lpstr>
      <vt:lpstr>分值安排</vt:lpstr>
      <vt:lpstr>认知心理学实验</vt:lpstr>
      <vt:lpstr>注意事项</vt:lpstr>
      <vt:lpstr>实验一 视觉搜索不对称</vt:lpstr>
      <vt:lpstr>目录</vt:lpstr>
      <vt:lpstr>视觉搜索（visual search）</vt:lpstr>
      <vt:lpstr>视觉搜索（visual search）</vt:lpstr>
      <vt:lpstr>视觉搜索范式（visual search task）</vt:lpstr>
      <vt:lpstr>搜索效率</vt:lpstr>
      <vt:lpstr>视觉搜索范式（visual search task）</vt:lpstr>
      <vt:lpstr>视觉搜索范式（visual search task）</vt:lpstr>
      <vt:lpstr>视觉搜索范式（visual search task）</vt:lpstr>
      <vt:lpstr>视觉加工的两阶段理论(Neisser）</vt:lpstr>
      <vt:lpstr>视觉加工的两阶段理论(Neisser）</vt:lpstr>
      <vt:lpstr>平行搜索与序列搜索</vt:lpstr>
      <vt:lpstr>视觉搜索的非对称性(asymmetry in visual search)</vt:lpstr>
      <vt:lpstr>视觉搜索的非对称性(asymmetry in visual search)</vt:lpstr>
      <vt:lpstr>视觉搜索的非对称性</vt:lpstr>
      <vt:lpstr>视觉搜索的非对称性</vt:lpstr>
      <vt:lpstr>视觉搜索的非对称性</vt:lpstr>
      <vt:lpstr>视觉搜索非对称性的相关理论</vt:lpstr>
      <vt:lpstr>特征整合理论（Treisman &amp; Gormican, 1988）</vt:lpstr>
      <vt:lpstr>特征整合理论（Treisman &amp; Gormican, 1988）</vt:lpstr>
      <vt:lpstr>特征整合理论（Treisman &amp; Gormican, 1988）</vt:lpstr>
      <vt:lpstr>特征整合理论（Treisman &amp; Gormican, 1988）</vt:lpstr>
      <vt:lpstr>特征整合理论</vt:lpstr>
      <vt:lpstr>特征整合理论</vt:lpstr>
      <vt:lpstr>基于熟悉性的观点</vt:lpstr>
      <vt:lpstr>基于相似性的观点</vt:lpstr>
      <vt:lpstr>原型一偏离假说</vt:lpstr>
      <vt:lpstr>视觉搜索不对称效应的研究</vt:lpstr>
      <vt:lpstr>本次实验方法</vt:lpstr>
      <vt:lpstr>本次实验方法</vt:lpstr>
      <vt:lpstr>结果分析</vt:lpstr>
      <vt:lpstr>完成时间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实验六 视觉感觉记忆</dc:title>
  <dc:creator>WZ7020</dc:creator>
  <cp:lastModifiedBy>垠林</cp:lastModifiedBy>
  <cp:revision>316</cp:revision>
  <dcterms:modified xsi:type="dcterms:W3CDTF">2024-09-20T04:30:57Z</dcterms:modified>
</cp:coreProperties>
</file>