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7" r:id="rId2"/>
    <p:sldId id="256" r:id="rId3"/>
    <p:sldId id="286" r:id="rId4"/>
    <p:sldId id="264" r:id="rId5"/>
    <p:sldId id="287" r:id="rId6"/>
    <p:sldId id="288" r:id="rId7"/>
    <p:sldId id="289" r:id="rId8"/>
    <p:sldId id="290" r:id="rId9"/>
    <p:sldId id="291" r:id="rId10"/>
    <p:sldId id="292" r:id="rId11"/>
    <p:sldId id="260" r:id="rId12"/>
    <p:sldId id="293" r:id="rId13"/>
    <p:sldId id="273" r:id="rId14"/>
    <p:sldId id="294" r:id="rId15"/>
    <p:sldId id="295" r:id="rId16"/>
    <p:sldId id="259" r:id="rId17"/>
    <p:sldId id="296" r:id="rId18"/>
    <p:sldId id="275" r:id="rId19"/>
    <p:sldId id="261" r:id="rId20"/>
    <p:sldId id="272" r:id="rId21"/>
    <p:sldId id="274" r:id="rId22"/>
    <p:sldId id="277" r:id="rId23"/>
    <p:sldId id="278" r:id="rId24"/>
    <p:sldId id="279" r:id="rId25"/>
    <p:sldId id="280" r:id="rId26"/>
    <p:sldId id="281" r:id="rId27"/>
    <p:sldId id="282" r:id="rId28"/>
    <p:sldId id="283" r:id="rId29"/>
    <p:sldId id="284" r:id="rId30"/>
    <p:sldId id="27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2" autoAdjust="0"/>
    <p:restoredTop sz="83178"/>
  </p:normalViewPr>
  <p:slideViewPr>
    <p:cSldViewPr snapToGrid="0" showGuides="1">
      <p:cViewPr>
        <p:scale>
          <a:sx n="88" d="100"/>
          <a:sy n="88" d="100"/>
        </p:scale>
        <p:origin x="1408"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A652A-A7BF-4666-B466-AFC8976E332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EC2A5DAB-4569-4193-9BE9-FE3E58FB93F3}">
      <dgm:prSet phldrT="[文本]"/>
      <dgm:spPr/>
      <dgm:t>
        <a:bodyPr/>
        <a:lstStyle/>
        <a:p>
          <a:r>
            <a:rPr lang="zh-CN" dirty="0"/>
            <a:t>不</a:t>
          </a:r>
          <a:r>
            <a:rPr lang="zh-CN" altLang="en-US" dirty="0"/>
            <a:t>频繁</a:t>
          </a:r>
          <a:r>
            <a:rPr lang="zh-CN" dirty="0"/>
            <a:t>高持续时间交流</a:t>
          </a:r>
          <a:endParaRPr lang="zh-CN" altLang="en-US" dirty="0"/>
        </a:p>
      </dgm:t>
    </dgm:pt>
    <dgm:pt modelId="{9F0683BB-D557-4716-B1D3-B3111B86CE4F}" type="parTrans" cxnId="{CAD7AFF9-E606-4ED5-BCB0-9AF45CA33988}">
      <dgm:prSet/>
      <dgm:spPr/>
      <dgm:t>
        <a:bodyPr/>
        <a:lstStyle/>
        <a:p>
          <a:endParaRPr lang="zh-CN" altLang="en-US"/>
        </a:p>
      </dgm:t>
    </dgm:pt>
    <dgm:pt modelId="{BCB70FB5-E7A5-41F2-9EAA-C84A7ECE312E}" type="sibTrans" cxnId="{CAD7AFF9-E606-4ED5-BCB0-9AF45CA33988}">
      <dgm:prSet/>
      <dgm:spPr/>
      <dgm:t>
        <a:bodyPr/>
        <a:lstStyle/>
        <a:p>
          <a:endParaRPr lang="zh-CN" altLang="en-US"/>
        </a:p>
      </dgm:t>
    </dgm:pt>
    <dgm:pt modelId="{875E0855-7B32-4B83-B940-007F27601AE4}">
      <dgm:prSet phldrT="[文本]"/>
      <dgm:spPr/>
      <dgm:t>
        <a:bodyPr/>
        <a:lstStyle/>
        <a:p>
          <a:r>
            <a:rPr lang="zh-CN" altLang="en-US" dirty="0"/>
            <a:t>频繁</a:t>
          </a:r>
          <a:r>
            <a:rPr lang="zh-CN" dirty="0"/>
            <a:t>高持续时间交流</a:t>
          </a:r>
          <a:endParaRPr lang="zh-CN" altLang="en-US" dirty="0"/>
        </a:p>
      </dgm:t>
    </dgm:pt>
    <dgm:pt modelId="{00FA9C85-5AC3-4B60-9795-455ADC21A3E1}" type="parTrans" cxnId="{94C2066D-3607-4C27-B5E3-14519ADA4D3E}">
      <dgm:prSet/>
      <dgm:spPr/>
      <dgm:t>
        <a:bodyPr/>
        <a:lstStyle/>
        <a:p>
          <a:endParaRPr lang="zh-CN" altLang="en-US"/>
        </a:p>
      </dgm:t>
    </dgm:pt>
    <dgm:pt modelId="{05CB4134-B9A0-4078-81F4-48D4A15CDD26}" type="sibTrans" cxnId="{94C2066D-3607-4C27-B5E3-14519ADA4D3E}">
      <dgm:prSet/>
      <dgm:spPr/>
      <dgm:t>
        <a:bodyPr/>
        <a:lstStyle/>
        <a:p>
          <a:endParaRPr lang="zh-CN" altLang="en-US"/>
        </a:p>
      </dgm:t>
    </dgm:pt>
    <dgm:pt modelId="{DC59EE8C-5BCA-41FE-8C4A-41800E8B9B63}">
      <dgm:prSet phldrT="[文本]"/>
      <dgm:spPr/>
      <dgm:t>
        <a:bodyPr/>
        <a:lstStyle/>
        <a:p>
          <a:r>
            <a:rPr lang="zh-CN" altLang="en-US" dirty="0"/>
            <a:t>频繁</a:t>
          </a:r>
          <a:r>
            <a:rPr lang="zh-CN" dirty="0"/>
            <a:t>低持续时间交流</a:t>
          </a:r>
          <a:endParaRPr lang="zh-CN" altLang="en-US" dirty="0"/>
        </a:p>
      </dgm:t>
    </dgm:pt>
    <dgm:pt modelId="{BFCCA1C4-D39D-4C12-BCC8-96A409203C53}" type="parTrans" cxnId="{8DBC20D8-1EC1-4AC7-8452-DC178ABD3EC5}">
      <dgm:prSet/>
      <dgm:spPr/>
      <dgm:t>
        <a:bodyPr/>
        <a:lstStyle/>
        <a:p>
          <a:endParaRPr lang="zh-CN" altLang="en-US"/>
        </a:p>
      </dgm:t>
    </dgm:pt>
    <dgm:pt modelId="{EAD38C7D-A497-4CC0-92BB-A9AF28FAD46A}" type="sibTrans" cxnId="{8DBC20D8-1EC1-4AC7-8452-DC178ABD3EC5}">
      <dgm:prSet/>
      <dgm:spPr/>
      <dgm:t>
        <a:bodyPr/>
        <a:lstStyle/>
        <a:p>
          <a:endParaRPr lang="zh-CN" altLang="en-US"/>
        </a:p>
      </dgm:t>
    </dgm:pt>
    <dgm:pt modelId="{1F0F8547-4F64-4027-9256-43C3F275E6E9}">
      <dgm:prSet phldrT="[文本]"/>
      <dgm:spPr/>
      <dgm:t>
        <a:bodyPr/>
        <a:lstStyle/>
        <a:p>
          <a:r>
            <a:rPr lang="zh-CN" dirty="0"/>
            <a:t>不</a:t>
          </a:r>
          <a:r>
            <a:rPr lang="zh-CN" altLang="en-US" dirty="0"/>
            <a:t>频繁</a:t>
          </a:r>
          <a:r>
            <a:rPr lang="zh-CN" dirty="0"/>
            <a:t>低持续时间交流</a:t>
          </a:r>
          <a:endParaRPr lang="zh-CN" altLang="en-US" dirty="0"/>
        </a:p>
      </dgm:t>
    </dgm:pt>
    <dgm:pt modelId="{79C5867E-CA4E-490F-A465-00D38144026E}" type="parTrans" cxnId="{17FFF6B3-F848-48A8-85E4-6F085A6263A0}">
      <dgm:prSet/>
      <dgm:spPr/>
      <dgm:t>
        <a:bodyPr/>
        <a:lstStyle/>
        <a:p>
          <a:endParaRPr lang="zh-CN" altLang="en-US"/>
        </a:p>
      </dgm:t>
    </dgm:pt>
    <dgm:pt modelId="{F053A85D-21D6-4AF2-9F20-0310241F3902}" type="sibTrans" cxnId="{17FFF6B3-F848-48A8-85E4-6F085A6263A0}">
      <dgm:prSet/>
      <dgm:spPr/>
      <dgm:t>
        <a:bodyPr/>
        <a:lstStyle/>
        <a:p>
          <a:endParaRPr lang="zh-CN" altLang="en-US"/>
        </a:p>
      </dgm:t>
    </dgm:pt>
    <dgm:pt modelId="{7264A947-091E-4A44-8DC6-F5F95D4F2061}" type="pres">
      <dgm:prSet presAssocID="{3B9A652A-A7BF-4666-B466-AFC8976E3321}" presName="matrix" presStyleCnt="0">
        <dgm:presLayoutVars>
          <dgm:chMax val="1"/>
          <dgm:dir/>
          <dgm:resizeHandles val="exact"/>
        </dgm:presLayoutVars>
      </dgm:prSet>
      <dgm:spPr/>
    </dgm:pt>
    <dgm:pt modelId="{F83E8CEB-3078-43DF-BB23-7CB2C898C0FA}" type="pres">
      <dgm:prSet presAssocID="{3B9A652A-A7BF-4666-B466-AFC8976E3321}" presName="axisShape" presStyleLbl="bgShp" presStyleIdx="0" presStyleCnt="1"/>
      <dgm:spPr/>
    </dgm:pt>
    <dgm:pt modelId="{2B8348DB-80D7-4B18-B13A-D8D56A5421BE}" type="pres">
      <dgm:prSet presAssocID="{3B9A652A-A7BF-4666-B466-AFC8976E3321}" presName="rect1" presStyleLbl="node1" presStyleIdx="0" presStyleCnt="4">
        <dgm:presLayoutVars>
          <dgm:chMax val="0"/>
          <dgm:chPref val="0"/>
          <dgm:bulletEnabled val="1"/>
        </dgm:presLayoutVars>
      </dgm:prSet>
      <dgm:spPr/>
    </dgm:pt>
    <dgm:pt modelId="{4507DE59-E813-4938-BE57-2A2F7C8876DA}" type="pres">
      <dgm:prSet presAssocID="{3B9A652A-A7BF-4666-B466-AFC8976E3321}" presName="rect2" presStyleLbl="node1" presStyleIdx="1" presStyleCnt="4">
        <dgm:presLayoutVars>
          <dgm:chMax val="0"/>
          <dgm:chPref val="0"/>
          <dgm:bulletEnabled val="1"/>
        </dgm:presLayoutVars>
      </dgm:prSet>
      <dgm:spPr/>
    </dgm:pt>
    <dgm:pt modelId="{042E9B0A-2C95-4EA8-84D6-A188ADF1EC1F}" type="pres">
      <dgm:prSet presAssocID="{3B9A652A-A7BF-4666-B466-AFC8976E3321}" presName="rect3" presStyleLbl="node1" presStyleIdx="2" presStyleCnt="4">
        <dgm:presLayoutVars>
          <dgm:chMax val="0"/>
          <dgm:chPref val="0"/>
          <dgm:bulletEnabled val="1"/>
        </dgm:presLayoutVars>
      </dgm:prSet>
      <dgm:spPr/>
    </dgm:pt>
    <dgm:pt modelId="{FDB61FF2-8FC6-4880-9EF8-FFCF4D58B75C}" type="pres">
      <dgm:prSet presAssocID="{3B9A652A-A7BF-4666-B466-AFC8976E3321}" presName="rect4" presStyleLbl="node1" presStyleIdx="3" presStyleCnt="4">
        <dgm:presLayoutVars>
          <dgm:chMax val="0"/>
          <dgm:chPref val="0"/>
          <dgm:bulletEnabled val="1"/>
        </dgm:presLayoutVars>
      </dgm:prSet>
      <dgm:spPr/>
    </dgm:pt>
  </dgm:ptLst>
  <dgm:cxnLst>
    <dgm:cxn modelId="{E6EB2243-F1E5-48B3-A929-62056C38522C}" type="presOf" srcId="{875E0855-7B32-4B83-B940-007F27601AE4}" destId="{4507DE59-E813-4938-BE57-2A2F7C8876DA}" srcOrd="0" destOrd="0" presId="urn:microsoft.com/office/officeart/2005/8/layout/matrix2"/>
    <dgm:cxn modelId="{94C2066D-3607-4C27-B5E3-14519ADA4D3E}" srcId="{3B9A652A-A7BF-4666-B466-AFC8976E3321}" destId="{875E0855-7B32-4B83-B940-007F27601AE4}" srcOrd="1" destOrd="0" parTransId="{00FA9C85-5AC3-4B60-9795-455ADC21A3E1}" sibTransId="{05CB4134-B9A0-4078-81F4-48D4A15CDD26}"/>
    <dgm:cxn modelId="{795182A5-E0AA-4585-906A-3BEF614F2619}" type="presOf" srcId="{EC2A5DAB-4569-4193-9BE9-FE3E58FB93F3}" destId="{2B8348DB-80D7-4B18-B13A-D8D56A5421BE}" srcOrd="0" destOrd="0" presId="urn:microsoft.com/office/officeart/2005/8/layout/matrix2"/>
    <dgm:cxn modelId="{17FFF6B3-F848-48A8-85E4-6F085A6263A0}" srcId="{3B9A652A-A7BF-4666-B466-AFC8976E3321}" destId="{1F0F8547-4F64-4027-9256-43C3F275E6E9}" srcOrd="2" destOrd="0" parTransId="{79C5867E-CA4E-490F-A465-00D38144026E}" sibTransId="{F053A85D-21D6-4AF2-9F20-0310241F3902}"/>
    <dgm:cxn modelId="{582880C7-6028-432B-810E-C94C17C5C686}" type="presOf" srcId="{DC59EE8C-5BCA-41FE-8C4A-41800E8B9B63}" destId="{FDB61FF2-8FC6-4880-9EF8-FFCF4D58B75C}" srcOrd="0" destOrd="0" presId="urn:microsoft.com/office/officeart/2005/8/layout/matrix2"/>
    <dgm:cxn modelId="{DC1CD9CD-495D-4534-BEB1-1A22D7353D2A}" type="presOf" srcId="{1F0F8547-4F64-4027-9256-43C3F275E6E9}" destId="{042E9B0A-2C95-4EA8-84D6-A188ADF1EC1F}" srcOrd="0" destOrd="0" presId="urn:microsoft.com/office/officeart/2005/8/layout/matrix2"/>
    <dgm:cxn modelId="{6AE344D0-F6B2-4C9F-8BA4-55E57577CD92}" type="presOf" srcId="{3B9A652A-A7BF-4666-B466-AFC8976E3321}" destId="{7264A947-091E-4A44-8DC6-F5F95D4F2061}" srcOrd="0" destOrd="0" presId="urn:microsoft.com/office/officeart/2005/8/layout/matrix2"/>
    <dgm:cxn modelId="{8DBC20D8-1EC1-4AC7-8452-DC178ABD3EC5}" srcId="{3B9A652A-A7BF-4666-B466-AFC8976E3321}" destId="{DC59EE8C-5BCA-41FE-8C4A-41800E8B9B63}" srcOrd="3" destOrd="0" parTransId="{BFCCA1C4-D39D-4C12-BCC8-96A409203C53}" sibTransId="{EAD38C7D-A497-4CC0-92BB-A9AF28FAD46A}"/>
    <dgm:cxn modelId="{CAD7AFF9-E606-4ED5-BCB0-9AF45CA33988}" srcId="{3B9A652A-A7BF-4666-B466-AFC8976E3321}" destId="{EC2A5DAB-4569-4193-9BE9-FE3E58FB93F3}" srcOrd="0" destOrd="0" parTransId="{9F0683BB-D557-4716-B1D3-B3111B86CE4F}" sibTransId="{BCB70FB5-E7A5-41F2-9EAA-C84A7ECE312E}"/>
    <dgm:cxn modelId="{D9CBC24F-3018-4CBF-8778-F755AE77FAD4}" type="presParOf" srcId="{7264A947-091E-4A44-8DC6-F5F95D4F2061}" destId="{F83E8CEB-3078-43DF-BB23-7CB2C898C0FA}" srcOrd="0" destOrd="0" presId="urn:microsoft.com/office/officeart/2005/8/layout/matrix2"/>
    <dgm:cxn modelId="{CAD43846-8418-4FC2-8BA7-B0AF7AB59420}" type="presParOf" srcId="{7264A947-091E-4A44-8DC6-F5F95D4F2061}" destId="{2B8348DB-80D7-4B18-B13A-D8D56A5421BE}" srcOrd="1" destOrd="0" presId="urn:microsoft.com/office/officeart/2005/8/layout/matrix2"/>
    <dgm:cxn modelId="{A123BCD4-43F8-4E4C-8D13-AA9F757001D4}" type="presParOf" srcId="{7264A947-091E-4A44-8DC6-F5F95D4F2061}" destId="{4507DE59-E813-4938-BE57-2A2F7C8876DA}" srcOrd="2" destOrd="0" presId="urn:microsoft.com/office/officeart/2005/8/layout/matrix2"/>
    <dgm:cxn modelId="{65C8C276-4ED7-4C96-829C-7AE7BF966E6A}" type="presParOf" srcId="{7264A947-091E-4A44-8DC6-F5F95D4F2061}" destId="{042E9B0A-2C95-4EA8-84D6-A188ADF1EC1F}" srcOrd="3" destOrd="0" presId="urn:microsoft.com/office/officeart/2005/8/layout/matrix2"/>
    <dgm:cxn modelId="{1C3024E5-FDED-42C6-9ADB-3CA62B35B918}" type="presParOf" srcId="{7264A947-091E-4A44-8DC6-F5F95D4F2061}" destId="{FDB61FF2-8FC6-4880-9EF8-FFCF4D58B75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E8CEB-3078-43DF-BB23-7CB2C898C0FA}">
      <dsp:nvSpPr>
        <dsp:cNvPr id="0" name=""/>
        <dsp:cNvSpPr/>
      </dsp:nvSpPr>
      <dsp:spPr>
        <a:xfrm>
          <a:off x="529296" y="0"/>
          <a:ext cx="4491955" cy="449195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348DB-80D7-4B18-B13A-D8D56A5421BE}">
      <dsp:nvSpPr>
        <dsp:cNvPr id="0" name=""/>
        <dsp:cNvSpPr/>
      </dsp:nvSpPr>
      <dsp:spPr>
        <a:xfrm>
          <a:off x="821273" y="291977"/>
          <a:ext cx="1796782" cy="1796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不</a:t>
          </a:r>
          <a:r>
            <a:rPr lang="zh-CN" altLang="en-US" sz="2700" kern="1200" dirty="0"/>
            <a:t>频繁</a:t>
          </a:r>
          <a:r>
            <a:rPr lang="zh-CN" sz="2700" kern="1200" dirty="0"/>
            <a:t>高持续时间交流</a:t>
          </a:r>
          <a:endParaRPr lang="zh-CN" altLang="en-US" sz="2700" kern="1200" dirty="0"/>
        </a:p>
      </dsp:txBody>
      <dsp:txXfrm>
        <a:off x="908985" y="379689"/>
        <a:ext cx="1621358" cy="1621358"/>
      </dsp:txXfrm>
    </dsp:sp>
    <dsp:sp modelId="{4507DE59-E813-4938-BE57-2A2F7C8876DA}">
      <dsp:nvSpPr>
        <dsp:cNvPr id="0" name=""/>
        <dsp:cNvSpPr/>
      </dsp:nvSpPr>
      <dsp:spPr>
        <a:xfrm>
          <a:off x="2932492" y="291977"/>
          <a:ext cx="1796782" cy="1796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频繁</a:t>
          </a:r>
          <a:r>
            <a:rPr lang="zh-CN" sz="2700" kern="1200" dirty="0"/>
            <a:t>高持续时间交流</a:t>
          </a:r>
          <a:endParaRPr lang="zh-CN" altLang="en-US" sz="2700" kern="1200" dirty="0"/>
        </a:p>
      </dsp:txBody>
      <dsp:txXfrm>
        <a:off x="3020204" y="379689"/>
        <a:ext cx="1621358" cy="1621358"/>
      </dsp:txXfrm>
    </dsp:sp>
    <dsp:sp modelId="{042E9B0A-2C95-4EA8-84D6-A188ADF1EC1F}">
      <dsp:nvSpPr>
        <dsp:cNvPr id="0" name=""/>
        <dsp:cNvSpPr/>
      </dsp:nvSpPr>
      <dsp:spPr>
        <a:xfrm>
          <a:off x="821273" y="2403195"/>
          <a:ext cx="1796782" cy="1796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sz="2700" kern="1200" dirty="0"/>
            <a:t>不</a:t>
          </a:r>
          <a:r>
            <a:rPr lang="zh-CN" altLang="en-US" sz="2700" kern="1200" dirty="0"/>
            <a:t>频繁</a:t>
          </a:r>
          <a:r>
            <a:rPr lang="zh-CN" sz="2700" kern="1200" dirty="0"/>
            <a:t>低持续时间交流</a:t>
          </a:r>
          <a:endParaRPr lang="zh-CN" altLang="en-US" sz="2700" kern="1200" dirty="0"/>
        </a:p>
      </dsp:txBody>
      <dsp:txXfrm>
        <a:off x="908985" y="2490907"/>
        <a:ext cx="1621358" cy="1621358"/>
      </dsp:txXfrm>
    </dsp:sp>
    <dsp:sp modelId="{FDB61FF2-8FC6-4880-9EF8-FFCF4D58B75C}">
      <dsp:nvSpPr>
        <dsp:cNvPr id="0" name=""/>
        <dsp:cNvSpPr/>
      </dsp:nvSpPr>
      <dsp:spPr>
        <a:xfrm>
          <a:off x="2932492" y="2403195"/>
          <a:ext cx="1796782" cy="1796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频繁</a:t>
          </a:r>
          <a:r>
            <a:rPr lang="zh-CN" sz="2700" kern="1200" dirty="0"/>
            <a:t>低持续时间交流</a:t>
          </a:r>
          <a:endParaRPr lang="zh-CN" altLang="en-US" sz="2700" kern="1200" dirty="0"/>
        </a:p>
      </dsp:txBody>
      <dsp:txXfrm>
        <a:off x="3020204" y="2490907"/>
        <a:ext cx="1621358" cy="162135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7B9A0-33A8-8F44-94F1-D986DC04CC70}" type="datetimeFigureOut">
              <a:rPr kumimoji="1" lang="zh-CN" altLang="en-US" smtClean="0"/>
              <a:t>2024/12/16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0DD1B-70C4-F640-9D55-22CC1EE28108}" type="slidenum">
              <a:rPr kumimoji="1" lang="zh-CN" altLang="en-US" smtClean="0"/>
              <a:t>‹#›</a:t>
            </a:fld>
            <a:endParaRPr kumimoji="1" lang="zh-CN" altLang="en-US"/>
          </a:p>
        </p:txBody>
      </p:sp>
    </p:spTree>
    <p:extLst>
      <p:ext uri="{BB962C8B-B14F-4D97-AF65-F5344CB8AC3E}">
        <p14:creationId xmlns:p14="http://schemas.microsoft.com/office/powerpoint/2010/main" val="383239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E0DD1B-70C4-F640-9D55-22CC1EE28108}" type="slidenum">
              <a:rPr kumimoji="1" lang="zh-CN" altLang="en-US" smtClean="0"/>
              <a:t>2</a:t>
            </a:fld>
            <a:endParaRPr kumimoji="1" lang="zh-CN" altLang="en-US"/>
          </a:p>
        </p:txBody>
      </p:sp>
    </p:spTree>
    <p:extLst>
      <p:ext uri="{BB962C8B-B14F-4D97-AF65-F5344CB8AC3E}">
        <p14:creationId xmlns:p14="http://schemas.microsoft.com/office/powerpoint/2010/main" val="305675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结合频率和时间还会让一些结果和之前不一样：</a:t>
            </a:r>
            <a:endParaRPr kumimoji="1" lang="en-US" altLang="zh-CN" dirty="0"/>
          </a:p>
          <a:p>
            <a:r>
              <a:rPr kumimoji="1" lang="zh-CN" altLang="en-US" dirty="0"/>
              <a:t>之前的研究表明，拥有更多自主权的青少年以及与父母分开居住的青少年会与父母进行更频繁、更长时间的在线交流，但我们的研究结果并不支持这一发现</a:t>
            </a:r>
            <a:endParaRPr kumimoji="1" lang="en-US" altLang="zh-CN" dirty="0"/>
          </a:p>
          <a:p>
            <a:r>
              <a:rPr kumimoji="1" lang="zh-CN" altLang="en-US" dirty="0"/>
              <a:t>一个重要的区别是，以往的研究主要关注父母与青少年在线交流的频率或仅仅关注持续时间，而我们的研究则结合频率和持续时间来获取父母青少年在线交流的概况</a:t>
            </a:r>
          </a:p>
        </p:txBody>
      </p:sp>
      <p:sp>
        <p:nvSpPr>
          <p:cNvPr id="4" name="灯片编号占位符 3"/>
          <p:cNvSpPr>
            <a:spLocks noGrp="1"/>
          </p:cNvSpPr>
          <p:nvPr>
            <p:ph type="sldNum" sz="quarter" idx="5"/>
          </p:nvPr>
        </p:nvSpPr>
        <p:spPr/>
        <p:txBody>
          <a:bodyPr/>
          <a:lstStyle/>
          <a:p>
            <a:fld id="{E3E0DD1B-70C4-F640-9D55-22CC1EE28108}" type="slidenum">
              <a:rPr kumimoji="1" lang="zh-CN" altLang="en-US" smtClean="0"/>
              <a:t>21</a:t>
            </a:fld>
            <a:endParaRPr kumimoji="1" lang="zh-CN" altLang="en-US"/>
          </a:p>
        </p:txBody>
      </p:sp>
    </p:spTree>
    <p:extLst>
      <p:ext uri="{BB962C8B-B14F-4D97-AF65-F5344CB8AC3E}">
        <p14:creationId xmlns:p14="http://schemas.microsoft.com/office/powerpoint/2010/main" val="118000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2000" dirty="0"/>
              <a:t>3</a:t>
            </a:r>
            <a:r>
              <a:rPr kumimoji="1" lang="zh-CN" altLang="en-US" sz="2000" dirty="0"/>
              <a:t> </a:t>
            </a:r>
            <a:r>
              <a:rPr kumimoji="1" lang="en-US" altLang="zh-CN" sz="2000" dirty="0"/>
              <a:t>4</a:t>
            </a:r>
            <a:r>
              <a:rPr kumimoji="1" lang="zh-CN" altLang="en-US" sz="2000" dirty="0"/>
              <a:t> </a:t>
            </a:r>
            <a:r>
              <a:rPr kumimoji="1" lang="en-US" altLang="zh-CN" sz="2000" dirty="0"/>
              <a:t>5</a:t>
            </a:r>
            <a:r>
              <a:rPr kumimoji="1" lang="zh-CN" altLang="en-US" sz="2000" dirty="0"/>
              <a:t> 中男生的占比更大</a:t>
            </a:r>
            <a:endParaRPr kumimoji="1" lang="en-US" altLang="zh-CN" sz="2000" dirty="0"/>
          </a:p>
          <a:p>
            <a:r>
              <a:rPr kumimoji="1" lang="zh-CN" altLang="en-US" sz="2000" dirty="0"/>
              <a:t>可能的原因：</a:t>
            </a:r>
            <a:endParaRPr kumimoji="1" lang="en-US" altLang="zh-CN" sz="2000" dirty="0"/>
          </a:p>
          <a:p>
            <a:r>
              <a:rPr kumimoji="1" lang="zh-CN" altLang="en-US" sz="2000" dirty="0"/>
              <a:t>男孩性格更腼腆，有很多想说的，和父母交流会更有安全感</a:t>
            </a:r>
            <a:endParaRPr kumimoji="1" lang="en-US" altLang="zh-CN" sz="2000" dirty="0"/>
          </a:p>
          <a:p>
            <a:r>
              <a:rPr kumimoji="1" lang="zh-CN" altLang="en-US" sz="2000" dirty="0"/>
              <a:t>男生的方差比女生更大，极端值更多</a:t>
            </a:r>
          </a:p>
        </p:txBody>
      </p:sp>
      <p:sp>
        <p:nvSpPr>
          <p:cNvPr id="4" name="灯片编号占位符 3"/>
          <p:cNvSpPr>
            <a:spLocks noGrp="1"/>
          </p:cNvSpPr>
          <p:nvPr>
            <p:ph type="sldNum" sz="quarter" idx="5"/>
          </p:nvPr>
        </p:nvSpPr>
        <p:spPr/>
        <p:txBody>
          <a:bodyPr/>
          <a:lstStyle/>
          <a:p>
            <a:fld id="{E3E0DD1B-70C4-F640-9D55-22CC1EE28108}" type="slidenum">
              <a:rPr kumimoji="1" lang="zh-CN" altLang="en-US" smtClean="0"/>
              <a:t>24</a:t>
            </a:fld>
            <a:endParaRPr kumimoji="1" lang="zh-CN" altLang="en-US"/>
          </a:p>
        </p:txBody>
      </p:sp>
    </p:spTree>
    <p:extLst>
      <p:ext uri="{BB962C8B-B14F-4D97-AF65-F5344CB8AC3E}">
        <p14:creationId xmlns:p14="http://schemas.microsoft.com/office/powerpoint/2010/main" val="318638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这些都可能导致漏报、多报，让结果不准确</a:t>
            </a:r>
          </a:p>
        </p:txBody>
      </p:sp>
      <p:sp>
        <p:nvSpPr>
          <p:cNvPr id="4" name="灯片编号占位符 3"/>
          <p:cNvSpPr>
            <a:spLocks noGrp="1"/>
          </p:cNvSpPr>
          <p:nvPr>
            <p:ph type="sldNum" sz="quarter" idx="5"/>
          </p:nvPr>
        </p:nvSpPr>
        <p:spPr/>
        <p:txBody>
          <a:bodyPr/>
          <a:lstStyle/>
          <a:p>
            <a:fld id="{E3E0DD1B-70C4-F640-9D55-22CC1EE28108}" type="slidenum">
              <a:rPr kumimoji="1" lang="zh-CN" altLang="en-US" smtClean="0"/>
              <a:t>25</a:t>
            </a:fld>
            <a:endParaRPr kumimoji="1" lang="zh-CN" altLang="en-US"/>
          </a:p>
        </p:txBody>
      </p:sp>
    </p:spTree>
    <p:extLst>
      <p:ext uri="{BB962C8B-B14F-4D97-AF65-F5344CB8AC3E}">
        <p14:creationId xmlns:p14="http://schemas.microsoft.com/office/powerpoint/2010/main" val="182642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1B7D1-9E55-B19D-C1F0-CC3D54FDB9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CCD9BF2-E792-87C7-7EF8-D9F54FCE9A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25701D-BA95-3574-C3F9-91BF3CF6DAF7}"/>
              </a:ext>
            </a:extLst>
          </p:cNvPr>
          <p:cNvSpPr>
            <a:spLocks noGrp="1"/>
          </p:cNvSpPr>
          <p:nvPr>
            <p:ph type="body" idx="1"/>
          </p:nvPr>
        </p:nvSpPr>
        <p:spPr/>
        <p:txBody>
          <a:bodyPr/>
          <a:lstStyle/>
          <a:p>
            <a:r>
              <a:rPr kumimoji="1" lang="zh-CN" altLang="en-US" dirty="0"/>
              <a:t>鞭尸水稻理论</a:t>
            </a:r>
          </a:p>
        </p:txBody>
      </p:sp>
      <p:sp>
        <p:nvSpPr>
          <p:cNvPr id="4" name="灯片编号占位符 3">
            <a:extLst>
              <a:ext uri="{FF2B5EF4-FFF2-40B4-BE49-F238E27FC236}">
                <a16:creationId xmlns:a16="http://schemas.microsoft.com/office/drawing/2014/main" id="{4F20B911-DFF2-B314-697C-82FDEFB8DBFE}"/>
              </a:ext>
            </a:extLst>
          </p:cNvPr>
          <p:cNvSpPr>
            <a:spLocks noGrp="1"/>
          </p:cNvSpPr>
          <p:nvPr>
            <p:ph type="sldNum" sz="quarter" idx="5"/>
          </p:nvPr>
        </p:nvSpPr>
        <p:spPr/>
        <p:txBody>
          <a:bodyPr/>
          <a:lstStyle/>
          <a:p>
            <a:fld id="{E3E0DD1B-70C4-F640-9D55-22CC1EE28108}" type="slidenum">
              <a:rPr kumimoji="1" lang="zh-CN" altLang="en-US" smtClean="0"/>
              <a:t>26</a:t>
            </a:fld>
            <a:endParaRPr kumimoji="1" lang="zh-CN" altLang="en-US"/>
          </a:p>
        </p:txBody>
      </p:sp>
    </p:spTree>
    <p:extLst>
      <p:ext uri="{BB962C8B-B14F-4D97-AF65-F5344CB8AC3E}">
        <p14:creationId xmlns:p14="http://schemas.microsoft.com/office/powerpoint/2010/main" val="193898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E189A-FC08-3435-7037-A7932274AB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6E1DFD-3D9F-2B0E-6E61-FBBD04233E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1E705C-2668-A616-3858-85298612E39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14AADDC-1CF2-C24C-664D-97CE65093609}"/>
              </a:ext>
            </a:extLst>
          </p:cNvPr>
          <p:cNvSpPr>
            <a:spLocks noGrp="1"/>
          </p:cNvSpPr>
          <p:nvPr>
            <p:ph type="sldNum" sz="quarter" idx="5"/>
          </p:nvPr>
        </p:nvSpPr>
        <p:spPr/>
        <p:txBody>
          <a:bodyPr/>
          <a:lstStyle/>
          <a:p>
            <a:fld id="{E3E0DD1B-70C4-F640-9D55-22CC1EE28108}" type="slidenum">
              <a:rPr kumimoji="1" lang="zh-CN" altLang="en-US" smtClean="0"/>
              <a:t>27</a:t>
            </a:fld>
            <a:endParaRPr kumimoji="1" lang="zh-CN" altLang="en-US"/>
          </a:p>
        </p:txBody>
      </p:sp>
    </p:spTree>
    <p:extLst>
      <p:ext uri="{BB962C8B-B14F-4D97-AF65-F5344CB8AC3E}">
        <p14:creationId xmlns:p14="http://schemas.microsoft.com/office/powerpoint/2010/main" val="423934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88CAE-A378-9053-7D85-018496D8F9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E59440-B80A-6608-4C38-23D258C725C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9E3F58-CE32-E977-E056-48DE9FCEC28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11D360D-619A-B923-D731-595F2E87E96C}"/>
              </a:ext>
            </a:extLst>
          </p:cNvPr>
          <p:cNvSpPr>
            <a:spLocks noGrp="1"/>
          </p:cNvSpPr>
          <p:nvPr>
            <p:ph type="sldNum" sz="quarter" idx="5"/>
          </p:nvPr>
        </p:nvSpPr>
        <p:spPr/>
        <p:txBody>
          <a:bodyPr/>
          <a:lstStyle/>
          <a:p>
            <a:fld id="{E3E0DD1B-70C4-F640-9D55-22CC1EE28108}" type="slidenum">
              <a:rPr kumimoji="1" lang="zh-CN" altLang="en-US" smtClean="0"/>
              <a:t>28</a:t>
            </a:fld>
            <a:endParaRPr kumimoji="1" lang="zh-CN" altLang="en-US"/>
          </a:p>
        </p:txBody>
      </p:sp>
    </p:spTree>
    <p:extLst>
      <p:ext uri="{BB962C8B-B14F-4D97-AF65-F5344CB8AC3E}">
        <p14:creationId xmlns:p14="http://schemas.microsoft.com/office/powerpoint/2010/main" val="75557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BADBF-5BBC-B464-432C-3F59B4913D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CB6F3C-E111-0875-C6FA-227A1AD561B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F4218C-C96F-BCFB-F8B8-E4BB40850C72}"/>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64021C6-4855-FACE-8010-E6E0DE49FF88}"/>
              </a:ext>
            </a:extLst>
          </p:cNvPr>
          <p:cNvSpPr>
            <a:spLocks noGrp="1"/>
          </p:cNvSpPr>
          <p:nvPr>
            <p:ph type="sldNum" sz="quarter" idx="5"/>
          </p:nvPr>
        </p:nvSpPr>
        <p:spPr/>
        <p:txBody>
          <a:bodyPr/>
          <a:lstStyle/>
          <a:p>
            <a:fld id="{E3E0DD1B-70C4-F640-9D55-22CC1EE28108}" type="slidenum">
              <a:rPr kumimoji="1" lang="zh-CN" altLang="en-US" smtClean="0"/>
              <a:t>29</a:t>
            </a:fld>
            <a:endParaRPr kumimoji="1" lang="zh-CN" altLang="en-US"/>
          </a:p>
        </p:txBody>
      </p:sp>
    </p:spTree>
    <p:extLst>
      <p:ext uri="{BB962C8B-B14F-4D97-AF65-F5344CB8AC3E}">
        <p14:creationId xmlns:p14="http://schemas.microsoft.com/office/powerpoint/2010/main" val="190705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53A51-CFEF-45BA-B742-BAFF8F04AB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BF798A-E820-4034-A7AC-783A1A06D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B77CE1-4048-4909-9859-B60E85323164}"/>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697A3672-62C8-47EC-BECE-C02BA1EB79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148D62-96F7-49E4-AB0B-7D3CB900D41C}"/>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149159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64F4F-A003-426F-AAC9-705B7EEF07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7D1F75-6BD8-4219-93A4-27C8C0F9834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D84D3-7EDB-44BB-A981-D81F0290B284}"/>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808185B5-48B7-48C9-B1EF-39FA528547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AD4540-3EC1-44A3-8D62-ADDCA48BE098}"/>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403502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81E8E2-7A39-4B83-B62D-DD06E148C1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2CD4E7-004E-4A09-B8CD-1D4B8694BF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DCEF32-233B-447D-B140-DD17920F3B52}"/>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CD09B333-D1C8-4510-8143-574F896C76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36BBE8-B2BE-4A91-B213-1C5364FA205F}"/>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293621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F6240-CB03-4B34-A258-04F81EB93B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B25082-7CE2-4E85-98F6-C26187BADD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A08B4B-FA70-4791-A4BD-AA38E463D00F}"/>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AF746AE-1B7C-4BA2-B4DC-51AB22B21B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F24FA1-5BB1-43FC-A732-345F6133721A}"/>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6468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E4107-0F7C-4894-A14E-6D9ACE6A4A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FBDEAC-BDE5-4B82-A418-B89006902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7A2A4E-B375-456A-97E5-7EFAE2652789}"/>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CB925BFC-07BA-4009-98F4-F52EAC9864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E8CC9-856F-497F-8AAC-C3564B5AD983}"/>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4175764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9CF7C-8F02-45B9-8D3D-9D273E0FCE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6E9646-2AD5-4361-B8FB-EF2774D9CB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B5AB4C5-3A5A-4000-B22A-50E07E0352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35BE47-036B-4D78-BBE5-0008B2A8F74C}"/>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925C8236-C4C6-4E4E-84E7-486324757D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C5305E-4009-47D2-9639-273A73A01634}"/>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288616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76203-8E56-411F-89C1-8B62991ED6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8D13E2-E469-4ECF-A186-A6B7A3E65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FC2F65-342C-4CF8-B93E-A01968E06E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184258-105E-4459-8CBC-0A7074537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0C6791-161B-4763-BF8A-63393EFE36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106875-FAC9-40D7-A6C5-894F13B2D22F}"/>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3536C7B8-522D-45D2-851E-51EB139524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321152-8CA1-487B-8EA2-036CF7EF54F1}"/>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175370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78FB5-81F2-4C57-88B7-F29FBBB6CC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5FDC66-04E5-4B9C-A88C-AC96572CE50E}"/>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C40DBCFF-08B6-43C0-AAAE-0DA596C9E5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256139-707D-4F46-B399-A368CF7C1A8B}"/>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146692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F7F7A3-F259-4B43-97BC-09DD8AD7D54D}"/>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F3ACA600-53F3-4938-85DF-8C9E0B0527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FFCE0B-4BC8-410E-8BFE-3FECD0B31476}"/>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294455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02A8D-72EE-4CB5-B01E-9DA7E88C71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09E27B-C89C-438A-886E-9B2B17EC5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A46739-AD2A-4B5B-B761-B1EE51EF8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68480-E590-4868-8A91-3A6CC32FAB89}"/>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D42D23AE-D81C-44F7-B775-D4CFAA2336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B55935-8FF2-458B-A8E2-6C45B74C17F1}"/>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139487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5FAB5-FCD6-42B9-8A65-DAE70AA2A5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2B1C5E-24FE-4A46-8FAA-54FD1C09C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8A0C5A-A5B4-4D4C-9DD1-E3C795D9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471964-B7B9-4624-B6CC-1B18BCE15764}"/>
              </a:ext>
            </a:extLst>
          </p:cNvPr>
          <p:cNvSpPr>
            <a:spLocks noGrp="1"/>
          </p:cNvSpPr>
          <p:nvPr>
            <p:ph type="dt" sz="half" idx="10"/>
          </p:nvPr>
        </p:nvSpPr>
        <p:spPr/>
        <p:txBody>
          <a:bodyPr/>
          <a:lstStyle/>
          <a:p>
            <a:fld id="{E6026E74-AB42-496C-836D-E352FC3588CC}"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8D03D459-A66D-46A0-963B-7858B3AC83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C44EAF-D9CC-4946-A04E-FB86FBB1B1CB}"/>
              </a:ext>
            </a:extLst>
          </p:cNvPr>
          <p:cNvSpPr>
            <a:spLocks noGrp="1"/>
          </p:cNvSpPr>
          <p:nvPr>
            <p:ph type="sldNum" sz="quarter" idx="12"/>
          </p:nvPr>
        </p:nvSpPr>
        <p:spPr/>
        <p:txBody>
          <a:body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375480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5272FF-C5B0-487C-8093-2EC128B56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FECC66-2BD2-46BC-ADAA-89C4BBDA8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730A93-BB73-4A5F-A58C-D3FA30703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26E74-AB42-496C-836D-E352FC3588CC}"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1358568E-6B07-463C-B999-89813DBC3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1552C6-B2C9-4D73-83FD-C9E0C9192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BFD08-24E8-4E2E-8372-D057ED3C9B34}" type="slidenum">
              <a:rPr lang="zh-CN" altLang="en-US" smtClean="0"/>
              <a:t>‹#›</a:t>
            </a:fld>
            <a:endParaRPr lang="zh-CN" altLang="en-US"/>
          </a:p>
        </p:txBody>
      </p:sp>
    </p:spTree>
    <p:extLst>
      <p:ext uri="{BB962C8B-B14F-4D97-AF65-F5344CB8AC3E}">
        <p14:creationId xmlns:p14="http://schemas.microsoft.com/office/powerpoint/2010/main" val="263198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1617583" y="1719495"/>
            <a:ext cx="8121503" cy="1200329"/>
          </a:xfrm>
          <a:prstGeom prst="rect">
            <a:avLst/>
          </a:prstGeom>
          <a:noFill/>
        </p:spPr>
        <p:txBody>
          <a:bodyPr wrap="square" rtlCol="0">
            <a:spAutoFit/>
          </a:bodyPr>
          <a:lstStyle/>
          <a:p>
            <a:pPr eaLnBrk="0"/>
            <a:r>
              <a:rPr lang="en" altLang="zh-CN" sz="3600" b="1" spc="-180" dirty="0">
                <a:solidFill>
                  <a:schemeClr val="accent1"/>
                </a:solidFill>
                <a:latin typeface="微软雅黑" panose="020B0503020204020204" pitchFamily="34" charset="-122"/>
                <a:ea typeface="微软雅黑" panose="020B0503020204020204" pitchFamily="34" charset="-122"/>
              </a:rPr>
              <a:t>Parent</a:t>
            </a:r>
            <a:r>
              <a:rPr lang="en-US" altLang="zh-CN" sz="3600" b="1" spc="-180" dirty="0">
                <a:solidFill>
                  <a:schemeClr val="accent1"/>
                </a:solidFill>
                <a:latin typeface="微软雅黑" panose="020B0503020204020204" pitchFamily="34" charset="-122"/>
                <a:ea typeface="微软雅黑" panose="020B0503020204020204" pitchFamily="34" charset="-122"/>
              </a:rPr>
              <a:t>-</a:t>
            </a:r>
            <a:r>
              <a:rPr lang="en" altLang="zh-CN" sz="3600" b="1" spc="-180" dirty="0">
                <a:solidFill>
                  <a:schemeClr val="accent1"/>
                </a:solidFill>
                <a:latin typeface="微软雅黑" panose="020B0503020204020204" pitchFamily="34" charset="-122"/>
                <a:ea typeface="微软雅黑" panose="020B0503020204020204" pitchFamily="34" charset="-122"/>
              </a:rPr>
              <a:t>adolescent communication in a digital world: A 100‐day diary study</a:t>
            </a:r>
            <a:endParaRPr lang="zh-CN" altLang="en-US" sz="3600" b="1" spc="-180" dirty="0">
              <a:solidFill>
                <a:schemeClr val="accent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55188" y="2997636"/>
            <a:ext cx="51874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55188" y="3048217"/>
            <a:ext cx="5187427"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a:off x="1755188" y="3938175"/>
            <a:ext cx="2098040" cy="4735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汇报小组：第六小组</a:t>
            </a:r>
          </a:p>
        </p:txBody>
      </p:sp>
      <p:sp>
        <p:nvSpPr>
          <p:cNvPr id="2" name="矩形: 圆角 3"/>
          <p:cNvSpPr/>
          <p:nvPr/>
        </p:nvSpPr>
        <p:spPr>
          <a:xfrm>
            <a:off x="4323765" y="3938175"/>
            <a:ext cx="3544470" cy="4735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小组成员：安赛尔、何雯琦、毛沛炫</a:t>
            </a:r>
          </a:p>
        </p:txBody>
      </p:sp>
      <p:sp>
        <p:nvSpPr>
          <p:cNvPr id="10" name="文本框 9">
            <a:extLst>
              <a:ext uri="{FF2B5EF4-FFF2-40B4-BE49-F238E27FC236}">
                <a16:creationId xmlns:a16="http://schemas.microsoft.com/office/drawing/2014/main" id="{65A7AB57-304C-9B32-23E9-00CB2968352C}"/>
              </a:ext>
            </a:extLst>
          </p:cNvPr>
          <p:cNvSpPr txBox="1"/>
          <p:nvPr/>
        </p:nvSpPr>
        <p:spPr>
          <a:xfrm>
            <a:off x="1617583" y="3068993"/>
            <a:ext cx="7901037" cy="338554"/>
          </a:xfrm>
          <a:prstGeom prst="rect">
            <a:avLst/>
          </a:prstGeom>
          <a:noFill/>
        </p:spPr>
        <p:txBody>
          <a:bodyPr wrap="square" rtlCol="0">
            <a:spAutoFit/>
          </a:bodyPr>
          <a:lstStyle/>
          <a:p>
            <a:pPr eaLnBrk="0"/>
            <a:r>
              <a:rPr lang="en" altLang="zh-CN" sz="1600" spc="-80" dirty="0">
                <a:solidFill>
                  <a:schemeClr val="accent1"/>
                </a:solidFill>
                <a:latin typeface="微软雅黑" panose="020B0503020204020204" pitchFamily="34" charset="-122"/>
                <a:ea typeface="微软雅黑" panose="020B0503020204020204" pitchFamily="34" charset="-122"/>
              </a:rPr>
              <a:t>Janssen</a:t>
            </a:r>
            <a:r>
              <a:rPr lang="zh-CN" altLang="en-US" sz="1600" spc="-80" dirty="0">
                <a:solidFill>
                  <a:schemeClr val="accent1"/>
                </a:solidFill>
                <a:latin typeface="微软雅黑" panose="020B0503020204020204" pitchFamily="34" charset="-122"/>
                <a:ea typeface="微软雅黑" panose="020B0503020204020204" pitchFamily="34" charset="-122"/>
              </a:rPr>
              <a:t> </a:t>
            </a:r>
            <a:r>
              <a:rPr lang="en-US" altLang="zh-CN" sz="1600" spc="-80" dirty="0">
                <a:solidFill>
                  <a:schemeClr val="accent1"/>
                </a:solidFill>
                <a:latin typeface="微软雅黑" panose="020B0503020204020204" pitchFamily="34" charset="-122"/>
                <a:ea typeface="微软雅黑" panose="020B0503020204020204" pitchFamily="34" charset="-122"/>
              </a:rPr>
              <a:t>et</a:t>
            </a:r>
            <a:r>
              <a:rPr lang="zh-CN" altLang="en-US" sz="1600" spc="-80" dirty="0">
                <a:solidFill>
                  <a:schemeClr val="accent1"/>
                </a:solidFill>
                <a:latin typeface="微软雅黑" panose="020B0503020204020204" pitchFamily="34" charset="-122"/>
                <a:ea typeface="微软雅黑" panose="020B0503020204020204" pitchFamily="34" charset="-122"/>
              </a:rPr>
              <a:t> </a:t>
            </a:r>
            <a:r>
              <a:rPr lang="en-US" altLang="zh-CN" sz="1600" spc="-80" dirty="0">
                <a:solidFill>
                  <a:schemeClr val="accent1"/>
                </a:solidFill>
                <a:latin typeface="微软雅黑" panose="020B0503020204020204" pitchFamily="34" charset="-122"/>
                <a:ea typeface="微软雅黑" panose="020B0503020204020204" pitchFamily="34" charset="-122"/>
              </a:rPr>
              <a:t>al.,</a:t>
            </a:r>
            <a:r>
              <a:rPr lang="zh-CN" altLang="en-US" sz="1600" spc="-80" dirty="0">
                <a:solidFill>
                  <a:schemeClr val="accent1"/>
                </a:solidFill>
                <a:latin typeface="微软雅黑" panose="020B0503020204020204" pitchFamily="34" charset="-122"/>
                <a:ea typeface="微软雅黑" panose="020B0503020204020204" pitchFamily="34" charset="-122"/>
              </a:rPr>
              <a:t> </a:t>
            </a:r>
            <a:r>
              <a:rPr lang="en-US" altLang="zh-CN" sz="1600" spc="-80" dirty="0">
                <a:solidFill>
                  <a:schemeClr val="accent1"/>
                </a:solidFill>
                <a:latin typeface="微软雅黑" panose="020B0503020204020204" pitchFamily="34" charset="-122"/>
                <a:ea typeface="微软雅黑" panose="020B0503020204020204" pitchFamily="34" charset="-122"/>
              </a:rPr>
              <a:t>2024,</a:t>
            </a:r>
            <a:r>
              <a:rPr lang="zh-CN" altLang="en-US" sz="1600" spc="-80" dirty="0">
                <a:solidFill>
                  <a:schemeClr val="accent1"/>
                </a:solidFill>
                <a:latin typeface="微软雅黑" panose="020B0503020204020204" pitchFamily="34" charset="-122"/>
                <a:ea typeface="微软雅黑" panose="020B0503020204020204" pitchFamily="34" charset="-122"/>
              </a:rPr>
              <a:t> </a:t>
            </a:r>
            <a:r>
              <a:rPr lang="en-US" altLang="zh-CN" sz="1600" spc="-80" dirty="0">
                <a:solidFill>
                  <a:schemeClr val="accent1"/>
                </a:solidFill>
                <a:latin typeface="微软雅黑" panose="020B0503020204020204" pitchFamily="34" charset="-122"/>
                <a:ea typeface="微软雅黑" panose="020B0503020204020204" pitchFamily="34" charset="-122"/>
              </a:rPr>
              <a:t>Child</a:t>
            </a:r>
            <a:r>
              <a:rPr lang="zh-CN" altLang="en-US" sz="1600" spc="-80" dirty="0">
                <a:solidFill>
                  <a:schemeClr val="accent1"/>
                </a:solidFill>
                <a:latin typeface="微软雅黑" panose="020B0503020204020204" pitchFamily="34" charset="-122"/>
                <a:ea typeface="微软雅黑" panose="020B0503020204020204" pitchFamily="34" charset="-122"/>
              </a:rPr>
              <a:t> </a:t>
            </a:r>
            <a:r>
              <a:rPr lang="en-US" altLang="zh-CN" sz="1600" spc="-80" dirty="0">
                <a:solidFill>
                  <a:schemeClr val="accent1"/>
                </a:solidFill>
                <a:latin typeface="微软雅黑" panose="020B0503020204020204" pitchFamily="34" charset="-122"/>
                <a:ea typeface="微软雅黑" panose="020B0503020204020204" pitchFamily="34" charset="-122"/>
              </a:rPr>
              <a:t>Development</a:t>
            </a:r>
            <a:endParaRPr lang="zh-CN" altLang="en-US" sz="1600" spc="-8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518795" y="1398905"/>
            <a:ext cx="10947491" cy="4060190"/>
          </a:xfrm>
          <a:prstGeom prst="rect">
            <a:avLst/>
          </a:prstGeom>
          <a:noFill/>
        </p:spPr>
        <p:txBody>
          <a:bodyPr wrap="square" rtlCol="0">
            <a:noAutofit/>
          </a:bodyPr>
          <a:lstStyle/>
          <a:p>
            <a:pPr indent="0" algn="l" fontAlgn="auto">
              <a:lnSpc>
                <a:spcPct val="150000"/>
              </a:lnSpc>
              <a:spcAft>
                <a:spcPts val="3000"/>
              </a:spcAft>
            </a:pPr>
            <a:r>
              <a:rPr lang="zh-CN" altLang="en-US" sz="2400" dirty="0">
                <a:solidFill>
                  <a:schemeClr val="tx1"/>
                </a:solidFill>
                <a:latin typeface="微软雅黑" panose="020B0503020204020204" pitchFamily="34" charset="-122"/>
                <a:ea typeface="微软雅黑" panose="020B0503020204020204" pitchFamily="34" charset="-122"/>
                <a:sym typeface="+mn-ea"/>
              </a:rPr>
              <a:t>问题</a:t>
            </a:r>
            <a:r>
              <a:rPr lang="en-US" altLang="zh-CN" sz="2400" dirty="0">
                <a:solidFill>
                  <a:schemeClr val="tx1"/>
                </a:solidFill>
                <a:latin typeface="微软雅黑" panose="020B0503020204020204" pitchFamily="34" charset="-122"/>
                <a:ea typeface="微软雅黑" panose="020B0503020204020204" pitchFamily="34" charset="-122"/>
                <a:sym typeface="+mn-ea"/>
              </a:rPr>
              <a:t>1</a:t>
            </a:r>
            <a:r>
              <a:rPr lang="zh-CN" altLang="en-US" sz="2400" dirty="0">
                <a:solidFill>
                  <a:schemeClr val="tx1"/>
                </a:solidFill>
                <a:latin typeface="微软雅黑" panose="020B0503020204020204" pitchFamily="34" charset="-122"/>
                <a:ea typeface="微软雅黑" panose="020B0503020204020204" pitchFamily="34" charset="-122"/>
                <a:sym typeface="+mn-ea"/>
              </a:rPr>
              <a:t>：青少年和父母每天在线交流的频率、持续时间、讨论什么话题？</a:t>
            </a:r>
          </a:p>
          <a:p>
            <a:pPr indent="0" algn="l" fontAlgn="auto">
              <a:lnSpc>
                <a:spcPct val="150000"/>
              </a:lnSpc>
              <a:spcAft>
                <a:spcPts val="3000"/>
              </a:spcAft>
            </a:pPr>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问题</a:t>
            </a:r>
            <a:r>
              <a:rPr lang="en-US" altLang="zh-CN"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：有多少个父母跟青少年在线沟通的模式，以及他们具体是什么？</a:t>
            </a:r>
          </a:p>
          <a:p>
            <a:pPr indent="0" algn="l" fontAlgn="auto">
              <a:lnSpc>
                <a:spcPct val="150000"/>
              </a:lnSpc>
              <a:spcAft>
                <a:spcPts val="3000"/>
              </a:spcAft>
            </a:pPr>
            <a:r>
              <a:rPr lang="zh-CN" altLang="en-US" sz="2400" dirty="0">
                <a:solidFill>
                  <a:schemeClr val="tx1"/>
                </a:solidFill>
                <a:latin typeface="微软雅黑" panose="020B0503020204020204" pitchFamily="34" charset="-122"/>
                <a:ea typeface="微软雅黑" panose="020B0503020204020204" pitchFamily="34" charset="-122"/>
                <a:sym typeface="+mn-ea"/>
              </a:rPr>
              <a:t>问题</a:t>
            </a:r>
            <a:r>
              <a:rPr lang="en-US" altLang="zh-CN" sz="2400" dirty="0">
                <a:solidFill>
                  <a:schemeClr val="tx1"/>
                </a:solidFill>
                <a:latin typeface="微软雅黑" panose="020B0503020204020204" pitchFamily="34" charset="-122"/>
                <a:ea typeface="微软雅黑" panose="020B0503020204020204" pitchFamily="34" charset="-122"/>
                <a:sym typeface="+mn-ea"/>
              </a:rPr>
              <a:t>3</a:t>
            </a:r>
            <a:r>
              <a:rPr lang="zh-CN" altLang="en-US" sz="2400" dirty="0">
                <a:solidFill>
                  <a:schemeClr val="tx1"/>
                </a:solidFill>
                <a:latin typeface="微软雅黑" panose="020B0503020204020204" pitchFamily="34" charset="-122"/>
                <a:ea typeface="微软雅黑" panose="020B0503020204020204" pitchFamily="34" charset="-122"/>
                <a:sym typeface="+mn-ea"/>
              </a:rPr>
              <a:t>：父母跟青少年在线交流情况是否会受性别、自主性、年龄和家庭生活状况的影响？</a:t>
            </a:r>
            <a:endParaRPr lang="zh-CN" altLang="en-US" dirty="0">
              <a:latin typeface="微软雅黑" panose="020B0503020204020204" pitchFamily="34" charset="-122"/>
              <a:ea typeface="微软雅黑" panose="020B0503020204020204" pitchFamily="34" charset="-122"/>
              <a:sym typeface="+mn-ea"/>
            </a:endParaRPr>
          </a:p>
          <a:p>
            <a:pPr algn="l">
              <a:lnSpc>
                <a:spcPct val="150000"/>
              </a:lnSpc>
            </a:pPr>
            <a:endParaRPr lang="zh-CN" altLang="en-US" dirty="0">
              <a:latin typeface="微软雅黑" panose="020B0503020204020204" pitchFamily="34" charset="-122"/>
              <a:ea typeface="微软雅黑" panose="020B0503020204020204" pitchFamily="34" charset="-122"/>
            </a:endParaRPr>
          </a:p>
          <a:p>
            <a:pPr algn="l"/>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18795" y="4638230"/>
            <a:ext cx="10401935" cy="581057"/>
          </a:xfrm>
          <a:prstGeom prst="rect">
            <a:avLst/>
          </a:prstGeom>
          <a:noFill/>
        </p:spPr>
        <p:txBody>
          <a:bodyPr wrap="square" rtlCol="0">
            <a:spAutoFit/>
          </a:bodyPr>
          <a:lstStyle/>
          <a:p>
            <a:pPr indent="0" fontAlgn="auto">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对480名14-17岁的青少年进行了100天的研究，探索性研究，没有假设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p:cNvGrpSpPr/>
          <p:nvPr/>
        </p:nvGrpSpPr>
        <p:grpSpPr>
          <a:xfrm>
            <a:off x="4321215" y="2208998"/>
            <a:ext cx="3549570" cy="1761350"/>
            <a:chOff x="944031" y="2983413"/>
            <a:chExt cx="2601320" cy="1290814"/>
          </a:xfrm>
        </p:grpSpPr>
        <p:sp>
          <p:nvSpPr>
            <p:cNvPr id="2" name="弦形 1"/>
            <p:cNvSpPr/>
            <p:nvPr/>
          </p:nvSpPr>
          <p:spPr>
            <a:xfrm>
              <a:off x="190331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华文细黑" panose="02010600040101010101" pitchFamily="2" charset="-122"/>
                <a:ea typeface="华文细黑" panose="02010600040101010101" pitchFamily="2" charset="-122"/>
              </a:endParaRPr>
            </a:p>
          </p:txBody>
        </p:sp>
        <p:sp>
          <p:nvSpPr>
            <p:cNvPr id="16" name="文本框 15"/>
            <p:cNvSpPr txBox="1"/>
            <p:nvPr/>
          </p:nvSpPr>
          <p:spPr>
            <a:xfrm>
              <a:off x="1616850" y="3014830"/>
              <a:ext cx="1315426" cy="563889"/>
            </a:xfrm>
            <a:prstGeom prst="rect">
              <a:avLst/>
            </a:prstGeom>
            <a:noFill/>
          </p:spPr>
          <p:txBody>
            <a:bodyPr wrap="square" rtlCol="0">
              <a:spAutoFit/>
            </a:bodyPr>
            <a:lstStyle/>
            <a:p>
              <a:pPr algn="ctr"/>
              <a:r>
                <a:rPr lang="en-US" altLang="zh-CN" sz="4400" dirty="0">
                  <a:ln>
                    <a:solidFill>
                      <a:schemeClr val="accent1"/>
                    </a:solidFill>
                  </a:ln>
                  <a:solidFill>
                    <a:schemeClr val="bg1"/>
                  </a:solidFill>
                  <a:latin typeface="Impact" panose="020B0806030902050204" pitchFamily="34" charset="0"/>
                  <a:ea typeface="华文细黑" panose="02010600040101010101" pitchFamily="2" charset="-122"/>
                </a:rPr>
                <a:t>02</a:t>
              </a:r>
              <a:endParaRPr lang="zh-CN" altLang="en-US" sz="44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18" name="文本框 17"/>
            <p:cNvSpPr txBox="1"/>
            <p:nvPr/>
          </p:nvSpPr>
          <p:spPr>
            <a:xfrm>
              <a:off x="944031" y="3845672"/>
              <a:ext cx="2601320" cy="428555"/>
            </a:xfrm>
            <a:prstGeom prst="rect">
              <a:avLst/>
            </a:prstGeom>
            <a:noFill/>
          </p:spPr>
          <p:txBody>
            <a:bodyPr vert="horz" wrap="square" rtlCol="0">
              <a:spAutoFit/>
            </a:bodyPr>
            <a:lstStyle/>
            <a:p>
              <a:pPr algn="ctr"/>
              <a:r>
                <a:rPr lang="zh-CN" altLang="en-US" sz="3200" b="1" spc="300" dirty="0">
                  <a:solidFill>
                    <a:schemeClr val="accent1"/>
                  </a:solidFill>
                  <a:latin typeface="微软雅黑" panose="020B0503020204020204" pitchFamily="34" charset="-122"/>
                  <a:ea typeface="微软雅黑" panose="020B0503020204020204" pitchFamily="34" charset="-122"/>
                </a:rPr>
                <a:t>方法</a:t>
              </a:r>
            </a:p>
          </p:txBody>
        </p:sp>
      </p:grpSp>
      <p:sp>
        <p:nvSpPr>
          <p:cNvPr id="4" name="文本框 3">
            <a:extLst>
              <a:ext uri="{FF2B5EF4-FFF2-40B4-BE49-F238E27FC236}">
                <a16:creationId xmlns:a16="http://schemas.microsoft.com/office/drawing/2014/main" id="{D92816A4-DBDD-1640-DF43-02168F8B07D9}"/>
              </a:ext>
            </a:extLst>
          </p:cNvPr>
          <p:cNvSpPr txBox="1"/>
          <p:nvPr/>
        </p:nvSpPr>
        <p:spPr>
          <a:xfrm>
            <a:off x="4543828" y="3967832"/>
            <a:ext cx="3104344" cy="564578"/>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zh-CN" altLang="en-US" sz="1800" b="0" dirty="0">
                <a:solidFill>
                  <a:schemeClr val="accent1"/>
                </a:solidFill>
                <a:latin typeface="微软雅黑 Light" panose="020B0502040204020203" pitchFamily="34" charset="-122"/>
                <a:ea typeface="微软雅黑 Light" panose="020B0502040204020203" pitchFamily="34" charset="-122"/>
              </a:rPr>
              <a:t>何雯琦</a:t>
            </a:r>
            <a:endParaRPr lang="en-US" altLang="zh-CN"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0B7D4D0-FD65-4298-8FBC-7B21908127DD}"/>
              </a:ext>
            </a:extLst>
          </p:cNvPr>
          <p:cNvGrpSpPr/>
          <p:nvPr/>
        </p:nvGrpSpPr>
        <p:grpSpPr>
          <a:xfrm>
            <a:off x="-236878" y="346955"/>
            <a:ext cx="2055421" cy="848986"/>
            <a:chOff x="-203008" y="307273"/>
            <a:chExt cx="1930111" cy="797227"/>
          </a:xfrm>
        </p:grpSpPr>
        <p:sp>
          <p:nvSpPr>
            <p:cNvPr id="12" name="弦形 11">
              <a:extLst>
                <a:ext uri="{FF2B5EF4-FFF2-40B4-BE49-F238E27FC236}">
                  <a16:creationId xmlns:a16="http://schemas.microsoft.com/office/drawing/2014/main" id="{979F91D3-B7DF-45E7-8A74-AF3D6E6A03F5}"/>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13" name="文本框 12">
              <a:extLst>
                <a:ext uri="{FF2B5EF4-FFF2-40B4-BE49-F238E27FC236}">
                  <a16:creationId xmlns:a16="http://schemas.microsoft.com/office/drawing/2014/main" id="{2E2FB7E7-3649-4DFB-96CE-71F6CE3EA67F}"/>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02</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a:extLst>
              <a:ext uri="{FF2B5EF4-FFF2-40B4-BE49-F238E27FC236}">
                <a16:creationId xmlns:a16="http://schemas.microsoft.com/office/drawing/2014/main" id="{03AC24DB-247D-4858-8787-E60746BB5EE4}"/>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Arial"/>
                <a:ea typeface="微软雅黑"/>
              </a:rPr>
              <a:t>方法</a:t>
            </a:r>
          </a:p>
        </p:txBody>
      </p:sp>
      <p:sp>
        <p:nvSpPr>
          <p:cNvPr id="15" name="文本框 14">
            <a:extLst>
              <a:ext uri="{FF2B5EF4-FFF2-40B4-BE49-F238E27FC236}">
                <a16:creationId xmlns:a16="http://schemas.microsoft.com/office/drawing/2014/main" id="{F48CAEF9-F330-4386-A669-7DAAD5D6F60F}"/>
              </a:ext>
            </a:extLst>
          </p:cNvPr>
          <p:cNvSpPr txBox="1"/>
          <p:nvPr/>
        </p:nvSpPr>
        <p:spPr>
          <a:xfrm>
            <a:off x="1209545" y="751452"/>
            <a:ext cx="3047572" cy="375552"/>
          </a:xfrm>
          <a:prstGeom prst="rect">
            <a:avLst/>
          </a:prstGeom>
          <a:noFill/>
        </p:spPr>
        <p:txBody>
          <a:bodyPr wrap="square" rtlCol="0">
            <a:spAutoFit/>
          </a:bodyPr>
          <a:lstStyle/>
          <a:p>
            <a:pPr lvl="0" algn="dist">
              <a:lnSpc>
                <a:spcPct val="150000"/>
              </a:lnSpc>
              <a:defRPr/>
            </a:pPr>
            <a:endPar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5" name="组合 34">
            <a:extLst>
              <a:ext uri="{FF2B5EF4-FFF2-40B4-BE49-F238E27FC236}">
                <a16:creationId xmlns:a16="http://schemas.microsoft.com/office/drawing/2014/main" id="{B39A6588-FEE8-C4C5-2F41-2F4EDE264F23}"/>
              </a:ext>
            </a:extLst>
          </p:cNvPr>
          <p:cNvGrpSpPr/>
          <p:nvPr/>
        </p:nvGrpSpPr>
        <p:grpSpPr>
          <a:xfrm>
            <a:off x="1050021" y="1953023"/>
            <a:ext cx="4679771" cy="1063439"/>
            <a:chOff x="898134" y="2037442"/>
            <a:chExt cx="4679771" cy="1063439"/>
          </a:xfrm>
        </p:grpSpPr>
        <p:sp>
          <p:nvSpPr>
            <p:cNvPr id="48" name="Title-1">
              <a:extLst>
                <a:ext uri="{FF2B5EF4-FFF2-40B4-BE49-F238E27FC236}">
                  <a16:creationId xmlns:a16="http://schemas.microsoft.com/office/drawing/2014/main" id="{DA3CB1CE-384F-957E-E5F7-98A3B1279FFF}"/>
                </a:ext>
              </a:extLst>
            </p:cNvPr>
            <p:cNvSpPr/>
            <p:nvPr>
              <p:custDataLst>
                <p:tags r:id="rId15"/>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zh-CN" dirty="0">
                  <a:latin typeface="微软雅黑" panose="020B0503020204020204" pitchFamily="34" charset="-122"/>
                  <a:ea typeface="微软雅黑" panose="020B0503020204020204" pitchFamily="34" charset="-122"/>
                </a:rPr>
                <a:t>在线入组访谈</a:t>
              </a:r>
              <a:endParaRPr lang="zh-CN" altLang="en-US" dirty="0">
                <a:latin typeface="微软雅黑" panose="020B0503020204020204" pitchFamily="34" charset="-122"/>
                <a:ea typeface="微软雅黑" panose="020B0503020204020204" pitchFamily="34" charset="-122"/>
              </a:endParaRPr>
            </a:p>
          </p:txBody>
        </p:sp>
        <p:sp>
          <p:nvSpPr>
            <p:cNvPr id="49" name="Index-1">
              <a:extLst>
                <a:ext uri="{FF2B5EF4-FFF2-40B4-BE49-F238E27FC236}">
                  <a16:creationId xmlns:a16="http://schemas.microsoft.com/office/drawing/2014/main" id="{45289A69-8CA2-4D13-D4D5-81559654C237}"/>
                </a:ext>
              </a:extLst>
            </p:cNvPr>
            <p:cNvSpPr txBox="1"/>
            <p:nvPr>
              <p:custDataLst>
                <p:tags r:id="rId16"/>
              </p:custDataLst>
            </p:nvPr>
          </p:nvSpPr>
          <p:spPr>
            <a:xfrm>
              <a:off x="4886690" y="2037442"/>
              <a:ext cx="691215" cy="584775"/>
            </a:xfrm>
            <a:prstGeom prst="rect">
              <a:avLst/>
            </a:prstGeom>
            <a:noFill/>
          </p:spPr>
          <p:txBody>
            <a:bodyPr wrap="none" rtlCol="0">
              <a:spAutoFit/>
            </a:bodyPr>
            <a:lstStyle/>
            <a:p>
              <a:r>
                <a:rPr lang="en-US" altLang="zh-CN"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mn-ea"/>
                </a:rPr>
                <a:t>01</a:t>
              </a:r>
              <a:endParaRPr lang="zh-CN" altLang="en-US"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mn-ea"/>
              </a:endParaRPr>
            </a:p>
          </p:txBody>
        </p:sp>
        <p:sp>
          <p:nvSpPr>
            <p:cNvPr id="50" name="Body-1">
              <a:extLst>
                <a:ext uri="{FF2B5EF4-FFF2-40B4-BE49-F238E27FC236}">
                  <a16:creationId xmlns:a16="http://schemas.microsoft.com/office/drawing/2014/main" id="{643BBBC6-F0FA-E7EE-3B21-6400D9874542}"/>
                </a:ext>
              </a:extLst>
            </p:cNvPr>
            <p:cNvSpPr txBox="1"/>
            <p:nvPr>
              <p:custDataLst>
                <p:tags r:id="rId17"/>
              </p:custDataLst>
            </p:nvPr>
          </p:nvSpPr>
          <p:spPr>
            <a:xfrm>
              <a:off x="898136" y="2766687"/>
              <a:ext cx="4378323" cy="334194"/>
            </a:xfrm>
            <a:prstGeom prst="rect">
              <a:avLst/>
            </a:prstGeom>
            <a:noFill/>
          </p:spPr>
          <p:txBody>
            <a:bodyPr wrap="square" rtlCol="0">
              <a:spAutoFit/>
            </a:bodyPr>
            <a:lstStyle/>
            <a:p>
              <a:pPr>
                <a:lnSpc>
                  <a:spcPct val="120000"/>
                </a:lnSpc>
              </a:pPr>
              <a:endParaRPr lang="zh-CN" altLang="en-US" sz="1400" dirty="0">
                <a:latin typeface="+mn-ea"/>
              </a:endParaRPr>
            </a:p>
          </p:txBody>
        </p:sp>
      </p:grpSp>
      <p:sp>
        <p:nvSpPr>
          <p:cNvPr id="51" name="Title-2">
            <a:extLst>
              <a:ext uri="{FF2B5EF4-FFF2-40B4-BE49-F238E27FC236}">
                <a16:creationId xmlns:a16="http://schemas.microsoft.com/office/drawing/2014/main" id="{B28C0A6E-7B36-816E-58F9-0F1B466C428F}"/>
              </a:ext>
            </a:extLst>
          </p:cNvPr>
          <p:cNvSpPr/>
          <p:nvPr>
            <p:custDataLst>
              <p:tags r:id="rId1"/>
            </p:custDataLst>
          </p:nvPr>
        </p:nvSpPr>
        <p:spPr>
          <a:xfrm>
            <a:off x="1050021" y="3701780"/>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en-US" altLang="zh-CN" dirty="0">
                <a:latin typeface="微软雅黑" panose="020B0503020204020204" pitchFamily="34" charset="-122"/>
                <a:ea typeface="微软雅黑" panose="020B0503020204020204" pitchFamily="34" charset="-122"/>
              </a:rPr>
              <a:t>100</a:t>
            </a:r>
            <a:r>
              <a:rPr lang="zh-CN" altLang="zh-CN" dirty="0">
                <a:latin typeface="微软雅黑" panose="020B0503020204020204" pitchFamily="34" charset="-122"/>
                <a:ea typeface="微软雅黑" panose="020B0503020204020204" pitchFamily="34" charset="-122"/>
              </a:rPr>
              <a:t>天每日日记</a:t>
            </a:r>
            <a:endParaRPr lang="zh-CN" altLang="en-US" dirty="0">
              <a:latin typeface="微软雅黑" panose="020B0503020204020204" pitchFamily="34" charset="-122"/>
              <a:ea typeface="微软雅黑" panose="020B0503020204020204" pitchFamily="34" charset="-122"/>
            </a:endParaRPr>
          </a:p>
        </p:txBody>
      </p:sp>
      <p:sp>
        <p:nvSpPr>
          <p:cNvPr id="52" name="Index-2">
            <a:extLst>
              <a:ext uri="{FF2B5EF4-FFF2-40B4-BE49-F238E27FC236}">
                <a16:creationId xmlns:a16="http://schemas.microsoft.com/office/drawing/2014/main" id="{8F0A5DA6-E6DB-3EE2-1FE4-C7CF46D500D4}"/>
              </a:ext>
            </a:extLst>
          </p:cNvPr>
          <p:cNvSpPr txBox="1"/>
          <p:nvPr>
            <p:custDataLst>
              <p:tags r:id="rId2"/>
            </p:custDataLst>
          </p:nvPr>
        </p:nvSpPr>
        <p:spPr>
          <a:xfrm>
            <a:off x="5038576" y="3468642"/>
            <a:ext cx="639919" cy="584775"/>
          </a:xfrm>
          <a:prstGeom prst="rect">
            <a:avLst/>
          </a:prstGeom>
          <a:noFill/>
          <a:effectLst>
            <a:outerShdw blurRad="50800" dist="50800" dir="5400000" algn="ctr" rotWithShape="0">
              <a:schemeClr val="accent2">
                <a:alpha val="20000"/>
              </a:schemeClr>
            </a:outerShdw>
          </a:effectLst>
        </p:spPr>
        <p:txBody>
          <a:bodyPr wrap="none" rtlCol="0">
            <a:spAutoFit/>
          </a:bodyPr>
          <a:lstStyle/>
          <a:p>
            <a:r>
              <a:rPr lang="en-US" altLang="zh-CN" sz="3200" b="1" i="1" dirty="0">
                <a:gradFill>
                  <a:gsLst>
                    <a:gs pos="0">
                      <a:schemeClr val="accent2">
                        <a:lumMod val="60000"/>
                        <a:lumOff val="40000"/>
                      </a:schemeClr>
                    </a:gs>
                    <a:gs pos="60000">
                      <a:schemeClr val="accent2"/>
                    </a:gs>
                  </a:gsLst>
                  <a:lin ang="2700000" scaled="0"/>
                </a:gradFill>
                <a:latin typeface="+mn-ea"/>
              </a:rPr>
              <a:t>03</a:t>
            </a:r>
            <a:endParaRPr lang="zh-CN" altLang="en-US" sz="3200" b="1" i="1" dirty="0">
              <a:gradFill>
                <a:gsLst>
                  <a:gs pos="0">
                    <a:schemeClr val="accent2">
                      <a:lumMod val="60000"/>
                      <a:lumOff val="40000"/>
                    </a:schemeClr>
                  </a:gs>
                  <a:gs pos="60000">
                    <a:schemeClr val="accent2"/>
                  </a:gs>
                </a:gsLst>
                <a:lin ang="2700000" scaled="0"/>
              </a:gradFill>
              <a:latin typeface="+mn-ea"/>
            </a:endParaRPr>
          </a:p>
        </p:txBody>
      </p:sp>
      <p:sp>
        <p:nvSpPr>
          <p:cNvPr id="53" name="Title-4">
            <a:extLst>
              <a:ext uri="{FF2B5EF4-FFF2-40B4-BE49-F238E27FC236}">
                <a16:creationId xmlns:a16="http://schemas.microsoft.com/office/drawing/2014/main" id="{EF1CC88F-CCF4-CE24-484E-A2EC5E6EA43D}"/>
              </a:ext>
            </a:extLst>
          </p:cNvPr>
          <p:cNvSpPr/>
          <p:nvPr>
            <p:custDataLst>
              <p:tags r:id="rId3"/>
            </p:custDataLst>
          </p:nvPr>
        </p:nvSpPr>
        <p:spPr>
          <a:xfrm>
            <a:off x="1050021" y="4519692"/>
            <a:ext cx="4378325" cy="1052327"/>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zh-CN" dirty="0">
                <a:latin typeface="微软雅黑" panose="020B0503020204020204" pitchFamily="34" charset="-122"/>
                <a:ea typeface="微软雅黑" panose="020B0503020204020204" pitchFamily="34" charset="-122"/>
              </a:rPr>
              <a:t>可选的退出访谈，以便让表示有兴趣的青少年了解自己的社交媒体使用模式。</a:t>
            </a:r>
          </a:p>
        </p:txBody>
      </p:sp>
      <p:sp>
        <p:nvSpPr>
          <p:cNvPr id="54" name="Index-4">
            <a:extLst>
              <a:ext uri="{FF2B5EF4-FFF2-40B4-BE49-F238E27FC236}">
                <a16:creationId xmlns:a16="http://schemas.microsoft.com/office/drawing/2014/main" id="{F3B04F8F-E3E6-4E56-CEE3-EAE9AB033132}"/>
              </a:ext>
            </a:extLst>
          </p:cNvPr>
          <p:cNvSpPr txBox="1"/>
          <p:nvPr>
            <p:custDataLst>
              <p:tags r:id="rId4"/>
            </p:custDataLst>
          </p:nvPr>
        </p:nvSpPr>
        <p:spPr>
          <a:xfrm>
            <a:off x="5038576" y="4286555"/>
            <a:ext cx="691215" cy="584775"/>
          </a:xfrm>
          <a:prstGeom prst="rect">
            <a:avLst/>
          </a:prstGeom>
          <a:noFill/>
          <a:effectLst>
            <a:outerShdw blurRad="50800" dist="50800" dir="5400000" algn="ctr" rotWithShape="0">
              <a:schemeClr val="accent4">
                <a:alpha val="20000"/>
              </a:schemeClr>
            </a:outerShdw>
          </a:effectLst>
        </p:spPr>
        <p:txBody>
          <a:bodyPr wrap="none" rtlCol="0">
            <a:spAutoFit/>
          </a:bodyPr>
          <a:lstStyle/>
          <a:p>
            <a:r>
              <a:rPr lang="en-US" altLang="zh-CN" sz="3200" b="1" i="1" dirty="0">
                <a:gradFill>
                  <a:gsLst>
                    <a:gs pos="0">
                      <a:schemeClr val="accent4">
                        <a:lumMod val="60000"/>
                        <a:lumOff val="40000"/>
                      </a:schemeClr>
                    </a:gs>
                    <a:gs pos="60000">
                      <a:schemeClr val="accent4"/>
                    </a:gs>
                  </a:gsLst>
                  <a:lin ang="2700000" scaled="0"/>
                </a:gradFill>
                <a:latin typeface="+mn-ea"/>
              </a:rPr>
              <a:t>04</a:t>
            </a:r>
            <a:endParaRPr lang="zh-CN" altLang="en-US" sz="3200" b="1" i="1" dirty="0">
              <a:gradFill>
                <a:gsLst>
                  <a:gs pos="0">
                    <a:schemeClr val="accent4">
                      <a:lumMod val="60000"/>
                      <a:lumOff val="40000"/>
                    </a:schemeClr>
                  </a:gs>
                  <a:gs pos="60000">
                    <a:schemeClr val="accent4"/>
                  </a:gs>
                </a:gsLst>
                <a:lin ang="2700000" scaled="0"/>
              </a:gradFill>
              <a:latin typeface="+mn-ea"/>
            </a:endParaRPr>
          </a:p>
        </p:txBody>
      </p:sp>
      <p:sp>
        <p:nvSpPr>
          <p:cNvPr id="64" name="Title-3">
            <a:extLst>
              <a:ext uri="{FF2B5EF4-FFF2-40B4-BE49-F238E27FC236}">
                <a16:creationId xmlns:a16="http://schemas.microsoft.com/office/drawing/2014/main" id="{DFABA7AB-9DFA-A11A-644B-6EEE5B9AD623}"/>
              </a:ext>
            </a:extLst>
          </p:cNvPr>
          <p:cNvSpPr/>
          <p:nvPr>
            <p:custDataLst>
              <p:tags r:id="rId5"/>
            </p:custDataLst>
          </p:nvPr>
        </p:nvSpPr>
        <p:spPr>
          <a:xfrm>
            <a:off x="1050021" y="2944944"/>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zh-CN" dirty="0">
                <a:latin typeface="微软雅黑" panose="020B0503020204020204" pitchFamily="34" charset="-122"/>
                <a:ea typeface="微软雅黑" panose="020B0503020204020204" pitchFamily="34" charset="-122"/>
              </a:rPr>
              <a:t>基线问卷</a:t>
            </a:r>
            <a:endParaRPr lang="zh-CN" altLang="en-US" dirty="0">
              <a:latin typeface="微软雅黑" panose="020B0503020204020204" pitchFamily="34" charset="-122"/>
              <a:ea typeface="微软雅黑" panose="020B0503020204020204" pitchFamily="34" charset="-122"/>
            </a:endParaRPr>
          </a:p>
        </p:txBody>
      </p:sp>
      <p:sp>
        <p:nvSpPr>
          <p:cNvPr id="65" name="Index-3">
            <a:extLst>
              <a:ext uri="{FF2B5EF4-FFF2-40B4-BE49-F238E27FC236}">
                <a16:creationId xmlns:a16="http://schemas.microsoft.com/office/drawing/2014/main" id="{3B5CD68A-C25E-5121-301D-06BD1B176100}"/>
              </a:ext>
            </a:extLst>
          </p:cNvPr>
          <p:cNvSpPr txBox="1"/>
          <p:nvPr>
            <p:custDataLst>
              <p:tags r:id="rId6"/>
            </p:custDataLst>
          </p:nvPr>
        </p:nvSpPr>
        <p:spPr>
          <a:xfrm>
            <a:off x="5038576" y="2711806"/>
            <a:ext cx="639919" cy="584775"/>
          </a:xfrm>
          <a:prstGeom prst="rect">
            <a:avLst/>
          </a:prstGeom>
          <a:noFill/>
          <a:effectLst>
            <a:outerShdw blurRad="50800" dist="50800" dir="5400000" algn="ctr" rotWithShape="0">
              <a:schemeClr val="accent3">
                <a:alpha val="20000"/>
              </a:schemeClr>
            </a:outerShdw>
          </a:effectLst>
        </p:spPr>
        <p:txBody>
          <a:bodyPr wrap="none" rtlCol="0">
            <a:spAutoFit/>
          </a:bodyPr>
          <a:lstStyle/>
          <a:p>
            <a:r>
              <a:rPr lang="en-US" altLang="zh-CN" sz="3200" b="1" i="1" dirty="0">
                <a:gradFill>
                  <a:gsLst>
                    <a:gs pos="0">
                      <a:schemeClr val="accent3">
                        <a:lumMod val="60000"/>
                        <a:lumOff val="40000"/>
                      </a:schemeClr>
                    </a:gs>
                    <a:gs pos="60000">
                      <a:schemeClr val="accent3"/>
                    </a:gs>
                  </a:gsLst>
                  <a:lin ang="2700000" scaled="0"/>
                </a:gradFill>
                <a:latin typeface="+mn-ea"/>
              </a:rPr>
              <a:t>02</a:t>
            </a:r>
            <a:endParaRPr lang="zh-CN" altLang="en-US" sz="3200" b="1" i="1" dirty="0">
              <a:gradFill>
                <a:gsLst>
                  <a:gs pos="0">
                    <a:schemeClr val="accent3">
                      <a:lumMod val="60000"/>
                      <a:lumOff val="40000"/>
                    </a:schemeClr>
                  </a:gs>
                  <a:gs pos="60000">
                    <a:schemeClr val="accent3"/>
                  </a:gs>
                </a:gsLst>
                <a:lin ang="2700000" scaled="0"/>
              </a:gradFill>
              <a:latin typeface="+mn-ea"/>
            </a:endParaRPr>
          </a:p>
        </p:txBody>
      </p:sp>
      <p:grpSp>
        <p:nvGrpSpPr>
          <p:cNvPr id="66" name="组合 65">
            <a:extLst>
              <a:ext uri="{FF2B5EF4-FFF2-40B4-BE49-F238E27FC236}">
                <a16:creationId xmlns:a16="http://schemas.microsoft.com/office/drawing/2014/main" id="{57591A9A-4FB4-6AB5-F4BF-4C062E723BC6}"/>
              </a:ext>
            </a:extLst>
          </p:cNvPr>
          <p:cNvGrpSpPr>
            <a:grpSpLocks noChangeAspect="1"/>
          </p:cNvGrpSpPr>
          <p:nvPr>
            <p:custDataLst>
              <p:tags r:id="rId7"/>
            </p:custDataLst>
          </p:nvPr>
        </p:nvGrpSpPr>
        <p:grpSpPr>
          <a:xfrm>
            <a:off x="6763656" y="1000801"/>
            <a:ext cx="4080624" cy="2141597"/>
            <a:chOff x="958363" y="1861787"/>
            <a:chExt cx="1543863" cy="2157768"/>
          </a:xfrm>
        </p:grpSpPr>
        <p:sp>
          <p:nvSpPr>
            <p:cNvPr id="67" name="1">
              <a:extLst>
                <a:ext uri="{FF2B5EF4-FFF2-40B4-BE49-F238E27FC236}">
                  <a16:creationId xmlns:a16="http://schemas.microsoft.com/office/drawing/2014/main" id="{B1077836-8392-C04B-6E8B-FB5DEE95926A}"/>
                </a:ext>
              </a:extLst>
            </p:cNvPr>
            <p:cNvSpPr/>
            <p:nvPr>
              <p:custDataLst>
                <p:tags r:id="rId12"/>
              </p:custDataLst>
            </p:nvPr>
          </p:nvSpPr>
          <p:spPr>
            <a:xfrm>
              <a:off x="958363" y="2510591"/>
              <a:ext cx="1543862" cy="1472764"/>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68" name="Title-1">
              <a:extLst>
                <a:ext uri="{FF2B5EF4-FFF2-40B4-BE49-F238E27FC236}">
                  <a16:creationId xmlns:a16="http://schemas.microsoft.com/office/drawing/2014/main" id="{4142B208-E8CA-EDCE-E96D-91808E610B0F}"/>
                </a:ext>
              </a:extLst>
            </p:cNvPr>
            <p:cNvSpPr/>
            <p:nvPr>
              <p:custDataLst>
                <p:tags r:id="rId13"/>
              </p:custDataLst>
            </p:nvPr>
          </p:nvSpPr>
          <p:spPr>
            <a:xfrm>
              <a:off x="958363" y="1861787"/>
              <a:ext cx="1543862" cy="369332"/>
            </a:xfrm>
            <a:prstGeom prst="roundRect">
              <a:avLst>
                <a:gd name="adj" fmla="val 0"/>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zh-CN" altLang="en-US" b="1" dirty="0">
                  <a:solidFill>
                    <a:schemeClr val="bg1"/>
                  </a:solidFill>
                  <a:latin typeface="微软雅黑" panose="020B0503020204020204" pitchFamily="34" charset="-122"/>
                  <a:ea typeface="微软雅黑" panose="020B0503020204020204" pitchFamily="34" charset="-122"/>
                </a:rPr>
                <a:t>被试</a:t>
              </a:r>
            </a:p>
          </p:txBody>
        </p:sp>
        <p:sp>
          <p:nvSpPr>
            <p:cNvPr id="69" name="Body-1">
              <a:extLst>
                <a:ext uri="{FF2B5EF4-FFF2-40B4-BE49-F238E27FC236}">
                  <a16:creationId xmlns:a16="http://schemas.microsoft.com/office/drawing/2014/main" id="{D584199C-5524-5AEE-B118-20A4CF694227}"/>
                </a:ext>
              </a:extLst>
            </p:cNvPr>
            <p:cNvSpPr/>
            <p:nvPr>
              <p:custDataLst>
                <p:tags r:id="rId14"/>
              </p:custDataLst>
            </p:nvPr>
          </p:nvSpPr>
          <p:spPr>
            <a:xfrm flipH="1">
              <a:off x="958363" y="2510592"/>
              <a:ext cx="1543863" cy="1508963"/>
            </a:xfrm>
            <a:prstGeom prst="rect">
              <a:avLst/>
            </a:prstGeom>
            <a:ln>
              <a:noFill/>
            </a:ln>
          </p:spPr>
          <p:txBody>
            <a:bodyPr wrap="square" lIns="91440" tIns="45720" rIns="91440" bIns="45720" anchor="t">
              <a:spAutoFit/>
            </a:bodyPr>
            <a:lstStyle/>
            <a:p>
              <a:pPr algn="ctr">
                <a:lnSpc>
                  <a:spcPct val="130000"/>
                </a:lnSpc>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来</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自荷兰的</a:t>
              </a:r>
              <a:r>
                <a:rPr lang="en-US" altLang="zh-CN" dirty="0">
                  <a:effectLst/>
                  <a:latin typeface="微软雅黑" panose="020B0503020204020204" pitchFamily="34" charset="-122"/>
                  <a:ea typeface="微软雅黑" panose="020B0503020204020204" pitchFamily="34" charset="-122"/>
                </a:rPr>
                <a:t>479</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名青少年（</a:t>
              </a:r>
              <a:r>
                <a:rPr lang="en-US" altLang="zh-CN" dirty="0">
                  <a:effectLst/>
                  <a:latin typeface="微软雅黑" panose="020B0503020204020204" pitchFamily="34" charset="-122"/>
                  <a:ea typeface="微软雅黑" panose="020B0503020204020204" pitchFamily="34" charset="-122"/>
                </a:rPr>
                <a:t>M=15.98</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effectLst/>
                  <a:latin typeface="微软雅黑" panose="020B0503020204020204" pitchFamily="34" charset="-122"/>
                  <a:ea typeface="微软雅黑" panose="020B0503020204020204" pitchFamily="34" charset="-122"/>
                </a:rPr>
                <a:t>SD=1.15</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effectLst/>
                  <a:latin typeface="微软雅黑" panose="020B0503020204020204" pitchFamily="34" charset="-122"/>
                  <a:ea typeface="微软雅黑" panose="020B0503020204020204" pitchFamily="34" charset="-122"/>
                </a:rPr>
                <a:t>44.3% </a:t>
              </a:r>
              <a:r>
                <a:rPr lang="zh-CN" altLang="en-US" dirty="0">
                  <a:effectLst/>
                  <a:latin typeface="微软雅黑" panose="020B0503020204020204" pitchFamily="34" charset="-122"/>
                  <a:ea typeface="微软雅黑" panose="020B0503020204020204" pitchFamily="34" charset="-122"/>
                </a:rPr>
                <a:t>男生</a:t>
              </a:r>
              <a:r>
                <a:rPr lang="en-US" altLang="zh-CN" dirty="0">
                  <a:effectLst/>
                  <a:latin typeface="微软雅黑" panose="020B0503020204020204" pitchFamily="34" charset="-122"/>
                  <a:ea typeface="微软雅黑" panose="020B0503020204020204" pitchFamily="34" charset="-122"/>
                </a:rPr>
                <a:t>, 54.9% </a:t>
              </a:r>
              <a:r>
                <a:rPr lang="zh-CN" altLang="en-US" dirty="0">
                  <a:effectLst/>
                  <a:latin typeface="微软雅黑" panose="020B0503020204020204" pitchFamily="34" charset="-122"/>
                  <a:ea typeface="微软雅黑" panose="020B0503020204020204" pitchFamily="34" charset="-122"/>
                </a:rPr>
                <a:t>女生</a:t>
              </a:r>
              <a:r>
                <a:rPr lang="en-US" altLang="zh-CN" dirty="0">
                  <a:effectLst/>
                  <a:latin typeface="微软雅黑" panose="020B0503020204020204" pitchFamily="34" charset="-122"/>
                  <a:ea typeface="微软雅黑" panose="020B0503020204020204" pitchFamily="34" charset="-122"/>
                </a:rPr>
                <a:t>, 0.8% nonbinary</a:t>
              </a:r>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），全都接受了初中及以上的教育。</a:t>
              </a:r>
              <a:endParaRPr lang="zh-CN" altLang="en-US" dirty="0">
                <a:latin typeface="微软雅黑" panose="020B0503020204020204" pitchFamily="34" charset="-122"/>
                <a:ea typeface="微软雅黑" panose="020B0503020204020204" pitchFamily="34" charset="-122"/>
              </a:endParaRPr>
            </a:p>
          </p:txBody>
        </p:sp>
      </p:grpSp>
      <p:grpSp>
        <p:nvGrpSpPr>
          <p:cNvPr id="78" name="组合 77">
            <a:extLst>
              <a:ext uri="{FF2B5EF4-FFF2-40B4-BE49-F238E27FC236}">
                <a16:creationId xmlns:a16="http://schemas.microsoft.com/office/drawing/2014/main" id="{7655A437-C167-A2A3-6CE9-F5275C2543D4}"/>
              </a:ext>
            </a:extLst>
          </p:cNvPr>
          <p:cNvGrpSpPr>
            <a:grpSpLocks noChangeAspect="1"/>
          </p:cNvGrpSpPr>
          <p:nvPr>
            <p:custDataLst>
              <p:tags r:id="rId8"/>
            </p:custDataLst>
          </p:nvPr>
        </p:nvGrpSpPr>
        <p:grpSpPr>
          <a:xfrm>
            <a:off x="6763656" y="3549204"/>
            <a:ext cx="4080624" cy="2117864"/>
            <a:chOff x="958363" y="1848732"/>
            <a:chExt cx="1543863" cy="2267594"/>
          </a:xfrm>
        </p:grpSpPr>
        <p:sp>
          <p:nvSpPr>
            <p:cNvPr id="79" name="1">
              <a:extLst>
                <a:ext uri="{FF2B5EF4-FFF2-40B4-BE49-F238E27FC236}">
                  <a16:creationId xmlns:a16="http://schemas.microsoft.com/office/drawing/2014/main" id="{83C46388-C5DF-868B-C478-784CD164B67E}"/>
                </a:ext>
              </a:extLst>
            </p:cNvPr>
            <p:cNvSpPr/>
            <p:nvPr>
              <p:custDataLst>
                <p:tags r:id="rId9"/>
              </p:custDataLst>
            </p:nvPr>
          </p:nvSpPr>
          <p:spPr>
            <a:xfrm>
              <a:off x="958363" y="2510591"/>
              <a:ext cx="1543862" cy="1605734"/>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0" name="Title-1">
              <a:extLst>
                <a:ext uri="{FF2B5EF4-FFF2-40B4-BE49-F238E27FC236}">
                  <a16:creationId xmlns:a16="http://schemas.microsoft.com/office/drawing/2014/main" id="{64BAE31C-9F23-95C0-9BD0-0718D056929F}"/>
                </a:ext>
              </a:extLst>
            </p:cNvPr>
            <p:cNvSpPr/>
            <p:nvPr>
              <p:custDataLst>
                <p:tags r:id="rId10"/>
              </p:custDataLst>
            </p:nvPr>
          </p:nvSpPr>
          <p:spPr>
            <a:xfrm>
              <a:off x="958363" y="1848732"/>
              <a:ext cx="1543862" cy="395443"/>
            </a:xfrm>
            <a:prstGeom prst="roundRect">
              <a:avLst>
                <a:gd name="adj" fmla="val 0"/>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zh-CN" altLang="en-US" b="1" dirty="0">
                  <a:solidFill>
                    <a:schemeClr val="bg1"/>
                  </a:solidFill>
                  <a:latin typeface="微软雅黑" panose="020B0503020204020204" pitchFamily="34" charset="-122"/>
                  <a:ea typeface="微软雅黑" panose="020B0503020204020204" pitchFamily="34" charset="-122"/>
                </a:rPr>
                <a:t>预实验</a:t>
              </a:r>
            </a:p>
          </p:txBody>
        </p:sp>
        <p:sp>
          <p:nvSpPr>
            <p:cNvPr id="81" name="Body-1">
              <a:extLst>
                <a:ext uri="{FF2B5EF4-FFF2-40B4-BE49-F238E27FC236}">
                  <a16:creationId xmlns:a16="http://schemas.microsoft.com/office/drawing/2014/main" id="{101AB249-D644-C0EA-4AED-B9AED26FDAB6}"/>
                </a:ext>
              </a:extLst>
            </p:cNvPr>
            <p:cNvSpPr/>
            <p:nvPr>
              <p:custDataLst>
                <p:tags r:id="rId11"/>
              </p:custDataLst>
            </p:nvPr>
          </p:nvSpPr>
          <p:spPr>
            <a:xfrm flipH="1">
              <a:off x="958363" y="2510592"/>
              <a:ext cx="1543863" cy="1605734"/>
            </a:xfrm>
            <a:prstGeom prst="rect">
              <a:avLst/>
            </a:prstGeom>
            <a:ln>
              <a:noFill/>
            </a:ln>
          </p:spPr>
          <p:txBody>
            <a:bodyPr wrap="square" lIns="91440" tIns="45720" rIns="91440" bIns="45720" anchor="t">
              <a:spAutoFit/>
            </a:bodyPr>
            <a:lstStyle/>
            <a:p>
              <a:pPr algn="ctr">
                <a:lnSpc>
                  <a:spcPct val="130000"/>
                </a:lnSpc>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选取</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26</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名青少年（</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13-17</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岁，</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50%</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女生）作为预实验对象，进行</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周的每日日记试测，根据他们日记的回答以及育儿文献来确定正式实验的先验回答。</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8473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arn(inVertical)">
                                      <p:cBhvr>
                                        <p:cTn id="10" dur="500"/>
                                        <p:tgtEl>
                                          <p:spTgt spid="6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arn(inVertical)">
                                      <p:cBhvr>
                                        <p:cTn id="13" dur="500"/>
                                        <p:tgtEl>
                                          <p:spTgt spid="5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barn(inVertical)">
                                      <p:cBhvr>
                                        <p:cTn id="19" dur="500"/>
                                        <p:tgtEl>
                                          <p:spTgt spid="5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arn(inVertical)">
                                      <p:cBhvr>
                                        <p:cTn id="22" dur="500"/>
                                        <p:tgtEl>
                                          <p:spTgt spid="51"/>
                                        </p:tgtEl>
                                      </p:cBhvr>
                                    </p:animEffect>
                                  </p:childTnLst>
                                </p:cTn>
                              </p:par>
                              <p:par>
                                <p:cTn id="23" presetID="16" presetClass="entr" presetSubtype="2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1000"/>
                                        <p:tgtEl>
                                          <p:spTgt spid="66"/>
                                        </p:tgtEl>
                                      </p:cBhvr>
                                    </p:animEffect>
                                    <p:anim calcmode="lin" valueType="num">
                                      <p:cBhvr>
                                        <p:cTn id="31" dur="1000" fill="hold"/>
                                        <p:tgtEl>
                                          <p:spTgt spid="66"/>
                                        </p:tgtEl>
                                        <p:attrNameLst>
                                          <p:attrName>ppt_x</p:attrName>
                                        </p:attrNameLst>
                                      </p:cBhvr>
                                      <p:tavLst>
                                        <p:tav tm="0">
                                          <p:val>
                                            <p:strVal val="#ppt_x"/>
                                          </p:val>
                                        </p:tav>
                                        <p:tav tm="100000">
                                          <p:val>
                                            <p:strVal val="#ppt_x"/>
                                          </p:val>
                                        </p:tav>
                                      </p:tavLst>
                                    </p:anim>
                                    <p:anim calcmode="lin" valueType="num">
                                      <p:cBhvr>
                                        <p:cTn id="3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0"/>
                                        <p:tgtEl>
                                          <p:spTgt spid="78"/>
                                        </p:tgtEl>
                                      </p:cBhvr>
                                    </p:animEffect>
                                    <p:anim calcmode="lin" valueType="num">
                                      <p:cBhvr>
                                        <p:cTn id="38" dur="1000" fill="hold"/>
                                        <p:tgtEl>
                                          <p:spTgt spid="78"/>
                                        </p:tgtEl>
                                        <p:attrNameLst>
                                          <p:attrName>ppt_x</p:attrName>
                                        </p:attrNameLst>
                                      </p:cBhvr>
                                      <p:tavLst>
                                        <p:tav tm="0">
                                          <p:val>
                                            <p:strVal val="#ppt_x"/>
                                          </p:val>
                                        </p:tav>
                                        <p:tav tm="100000">
                                          <p:val>
                                            <p:strVal val="#ppt_x"/>
                                          </p:val>
                                        </p:tav>
                                      </p:tavLst>
                                    </p:anim>
                                    <p:anim calcmode="lin" valueType="num">
                                      <p:cBhvr>
                                        <p:cTn id="3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3" grpId="0" animBg="1"/>
      <p:bldP spid="54" grpId="0"/>
      <p:bldP spid="64" grpId="0" animBg="1"/>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714E9-2DAB-4277-1CCD-596C88A000AD}"/>
            </a:ext>
          </a:extLst>
        </p:cNvPr>
        <p:cNvGrpSpPr/>
        <p:nvPr/>
      </p:nvGrpSpPr>
      <p:grpSpPr>
        <a:xfrm>
          <a:off x="0" y="0"/>
          <a:ext cx="0" cy="0"/>
          <a:chOff x="0" y="0"/>
          <a:chExt cx="0" cy="0"/>
        </a:xfrm>
      </p:grpSpPr>
      <p:sp>
        <p:nvSpPr>
          <p:cNvPr id="11" name="Rectangle 34">
            <a:extLst>
              <a:ext uri="{FF2B5EF4-FFF2-40B4-BE49-F238E27FC236}">
                <a16:creationId xmlns:a16="http://schemas.microsoft.com/office/drawing/2014/main" id="{E15A1489-182E-E280-2A04-DFB7572AE479}"/>
              </a:ext>
            </a:extLst>
          </p:cNvPr>
          <p:cNvSpPr/>
          <p:nvPr/>
        </p:nvSpPr>
        <p:spPr>
          <a:xfrm>
            <a:off x="4617569" y="2043134"/>
            <a:ext cx="2958872" cy="409079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sz="1050">
              <a:latin typeface="微软雅黑 Light" panose="020B0502040204020203" pitchFamily="34" charset="-122"/>
              <a:ea typeface="微软雅黑 Light" panose="020B0502040204020203" pitchFamily="34" charset="-122"/>
            </a:endParaRPr>
          </a:p>
        </p:txBody>
      </p:sp>
      <p:sp>
        <p:nvSpPr>
          <p:cNvPr id="12" name="TextBox 35">
            <a:extLst>
              <a:ext uri="{FF2B5EF4-FFF2-40B4-BE49-F238E27FC236}">
                <a16:creationId xmlns:a16="http://schemas.microsoft.com/office/drawing/2014/main" id="{DB7F0C67-ED7B-0F52-09B4-E794F16488FB}"/>
              </a:ext>
            </a:extLst>
          </p:cNvPr>
          <p:cNvSpPr txBox="1"/>
          <p:nvPr/>
        </p:nvSpPr>
        <p:spPr>
          <a:xfrm>
            <a:off x="5584044" y="3343710"/>
            <a:ext cx="1025923" cy="307777"/>
          </a:xfrm>
          <a:prstGeom prst="rect">
            <a:avLst/>
          </a:prstGeom>
          <a:noFill/>
        </p:spPr>
        <p:txBody>
          <a:bodyPr wrap="none" lIns="0" tIns="0" rIns="0" bIns="0" rtlCol="0">
            <a:spAutoFit/>
          </a:bodyPr>
          <a:lstStyle/>
          <a:p>
            <a:pPr algn="ct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奖励措施</a:t>
            </a:r>
          </a:p>
        </p:txBody>
      </p:sp>
      <p:cxnSp>
        <p:nvCxnSpPr>
          <p:cNvPr id="14" name="Straight Connector 51">
            <a:extLst>
              <a:ext uri="{FF2B5EF4-FFF2-40B4-BE49-F238E27FC236}">
                <a16:creationId xmlns:a16="http://schemas.microsoft.com/office/drawing/2014/main" id="{07CD9D7B-98F8-57FE-786F-F9D47369EFB8}"/>
              </a:ext>
            </a:extLst>
          </p:cNvPr>
          <p:cNvCxnSpPr/>
          <p:nvPr/>
        </p:nvCxnSpPr>
        <p:spPr>
          <a:xfrm>
            <a:off x="5116526" y="3910372"/>
            <a:ext cx="209636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Freeform 33">
            <a:extLst>
              <a:ext uri="{FF2B5EF4-FFF2-40B4-BE49-F238E27FC236}">
                <a16:creationId xmlns:a16="http://schemas.microsoft.com/office/drawing/2014/main" id="{719EAFE4-3180-6A84-E6EB-FE7624D865C4}"/>
              </a:ext>
            </a:extLst>
          </p:cNvPr>
          <p:cNvSpPr>
            <a:spLocks noChangeArrowheads="1"/>
          </p:cNvSpPr>
          <p:nvPr/>
        </p:nvSpPr>
        <p:spPr bwMode="auto">
          <a:xfrm>
            <a:off x="4924721" y="4247330"/>
            <a:ext cx="175936" cy="14398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3A414B"/>
          </a:solidFill>
          <a:ln>
            <a:solidFill>
              <a:schemeClr val="accent2"/>
            </a:solidFill>
          </a:ln>
          <a:effectLst/>
        </p:spPr>
        <p:txBody>
          <a:bodyPr wrap="none" anchor="ctr"/>
          <a:lstStyle/>
          <a:p>
            <a:pPr>
              <a:defRPr/>
            </a:pPr>
            <a:endParaRPr lang="en-US" sz="1050">
              <a:latin typeface="微软雅黑 Light" panose="020B0502040204020203" pitchFamily="34" charset="-122"/>
              <a:ea typeface="微软雅黑 Light" panose="020B0502040204020203" pitchFamily="34" charset="-122"/>
            </a:endParaRPr>
          </a:p>
        </p:txBody>
      </p:sp>
      <p:sp>
        <p:nvSpPr>
          <p:cNvPr id="19" name="Rectangle 63">
            <a:extLst>
              <a:ext uri="{FF2B5EF4-FFF2-40B4-BE49-F238E27FC236}">
                <a16:creationId xmlns:a16="http://schemas.microsoft.com/office/drawing/2014/main" id="{59D74139-6D2D-8C7C-418B-1D831AF95141}"/>
              </a:ext>
            </a:extLst>
          </p:cNvPr>
          <p:cNvSpPr/>
          <p:nvPr/>
        </p:nvSpPr>
        <p:spPr>
          <a:xfrm>
            <a:off x="1001265" y="2043134"/>
            <a:ext cx="2958872" cy="409079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sz="1050">
              <a:latin typeface="微软雅黑 Light" panose="020B0502040204020203" pitchFamily="34" charset="-122"/>
              <a:ea typeface="微软雅黑 Light" panose="020B0502040204020203" pitchFamily="34" charset="-122"/>
            </a:endParaRPr>
          </a:p>
        </p:txBody>
      </p:sp>
      <p:sp>
        <p:nvSpPr>
          <p:cNvPr id="20" name="TextBox 64">
            <a:extLst>
              <a:ext uri="{FF2B5EF4-FFF2-40B4-BE49-F238E27FC236}">
                <a16:creationId xmlns:a16="http://schemas.microsoft.com/office/drawing/2014/main" id="{2728CBA0-FD35-FEFF-EB71-9F460BF049D8}"/>
              </a:ext>
            </a:extLst>
          </p:cNvPr>
          <p:cNvSpPr txBox="1"/>
          <p:nvPr/>
        </p:nvSpPr>
        <p:spPr>
          <a:xfrm>
            <a:off x="1967741" y="3343710"/>
            <a:ext cx="1025923" cy="307777"/>
          </a:xfrm>
          <a:prstGeom prst="rect">
            <a:avLst/>
          </a:prstGeom>
          <a:noFill/>
        </p:spPr>
        <p:txBody>
          <a:bodyPr wrap="none" lIns="0" tIns="0" rIns="0" bIns="0"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每日日记</a:t>
            </a:r>
          </a:p>
        </p:txBody>
      </p:sp>
      <p:cxnSp>
        <p:nvCxnSpPr>
          <p:cNvPr id="22" name="Straight Connector 69">
            <a:extLst>
              <a:ext uri="{FF2B5EF4-FFF2-40B4-BE49-F238E27FC236}">
                <a16:creationId xmlns:a16="http://schemas.microsoft.com/office/drawing/2014/main" id="{9D6F7E05-32D9-2DDF-F009-7A23D094DD8A}"/>
              </a:ext>
            </a:extLst>
          </p:cNvPr>
          <p:cNvCxnSpPr/>
          <p:nvPr/>
        </p:nvCxnSpPr>
        <p:spPr>
          <a:xfrm>
            <a:off x="1500223" y="3910372"/>
            <a:ext cx="209636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173">
            <a:extLst>
              <a:ext uri="{FF2B5EF4-FFF2-40B4-BE49-F238E27FC236}">
                <a16:creationId xmlns:a16="http://schemas.microsoft.com/office/drawing/2014/main" id="{B89617D5-D35D-E1C6-5040-F30EE821A509}"/>
              </a:ext>
            </a:extLst>
          </p:cNvPr>
          <p:cNvGrpSpPr>
            <a:grpSpLocks noChangeAspect="1"/>
          </p:cNvGrpSpPr>
          <p:nvPr/>
        </p:nvGrpSpPr>
        <p:grpSpPr>
          <a:xfrm>
            <a:off x="2170953" y="2479382"/>
            <a:ext cx="615360" cy="617452"/>
            <a:chOff x="1600775" y="3432773"/>
            <a:chExt cx="917565" cy="920876"/>
          </a:xfrm>
        </p:grpSpPr>
        <p:sp>
          <p:nvSpPr>
            <p:cNvPr id="27" name="Freeform 826">
              <a:extLst>
                <a:ext uri="{FF2B5EF4-FFF2-40B4-BE49-F238E27FC236}">
                  <a16:creationId xmlns:a16="http://schemas.microsoft.com/office/drawing/2014/main" id="{A8D957F3-BA2B-D710-E1E5-C0EC5F78C61F}"/>
                </a:ext>
              </a:extLst>
            </p:cNvPr>
            <p:cNvSpPr>
              <a:spLocks noChangeArrowheads="1"/>
            </p:cNvSpPr>
            <p:nvPr/>
          </p:nvSpPr>
          <p:spPr bwMode="auto">
            <a:xfrm>
              <a:off x="1726177" y="3558208"/>
              <a:ext cx="669824" cy="666948"/>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1050">
                <a:latin typeface="微软雅黑 Light" panose="020B0502040204020203" pitchFamily="34" charset="-122"/>
                <a:ea typeface="微软雅黑 Light" panose="020B0502040204020203" pitchFamily="34" charset="-122"/>
              </a:endParaRPr>
            </a:p>
          </p:txBody>
        </p:sp>
        <p:sp>
          <p:nvSpPr>
            <p:cNvPr id="28" name="Freeform 827">
              <a:extLst>
                <a:ext uri="{FF2B5EF4-FFF2-40B4-BE49-F238E27FC236}">
                  <a16:creationId xmlns:a16="http://schemas.microsoft.com/office/drawing/2014/main" id="{D556397B-5911-31FD-6800-438A15D1FB42}"/>
                </a:ext>
              </a:extLst>
            </p:cNvPr>
            <p:cNvSpPr>
              <a:spLocks noChangeArrowheads="1"/>
            </p:cNvSpPr>
            <p:nvPr/>
          </p:nvSpPr>
          <p:spPr bwMode="auto">
            <a:xfrm>
              <a:off x="1934159" y="3766246"/>
              <a:ext cx="250802" cy="250871"/>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1050">
                <a:latin typeface="微软雅黑 Light" panose="020B0502040204020203" pitchFamily="34" charset="-122"/>
                <a:ea typeface="微软雅黑 Light" panose="020B0502040204020203" pitchFamily="34" charset="-122"/>
              </a:endParaRPr>
            </a:p>
          </p:txBody>
        </p:sp>
        <p:sp>
          <p:nvSpPr>
            <p:cNvPr id="29" name="Freeform 828">
              <a:extLst>
                <a:ext uri="{FF2B5EF4-FFF2-40B4-BE49-F238E27FC236}">
                  <a16:creationId xmlns:a16="http://schemas.microsoft.com/office/drawing/2014/main" id="{C8C226AC-14A4-4552-FD55-973F88C30F3E}"/>
                </a:ext>
              </a:extLst>
            </p:cNvPr>
            <p:cNvSpPr>
              <a:spLocks noChangeArrowheads="1"/>
            </p:cNvSpPr>
            <p:nvPr/>
          </p:nvSpPr>
          <p:spPr bwMode="auto">
            <a:xfrm>
              <a:off x="2059559" y="4017116"/>
              <a:ext cx="3060" cy="33653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1050">
                <a:latin typeface="微软雅黑 Light" panose="020B0502040204020203" pitchFamily="34" charset="-122"/>
                <a:ea typeface="微软雅黑 Light" panose="020B0502040204020203" pitchFamily="34" charset="-122"/>
              </a:endParaRPr>
            </a:p>
          </p:txBody>
        </p:sp>
        <p:sp>
          <p:nvSpPr>
            <p:cNvPr id="30" name="Freeform 829">
              <a:extLst>
                <a:ext uri="{FF2B5EF4-FFF2-40B4-BE49-F238E27FC236}">
                  <a16:creationId xmlns:a16="http://schemas.microsoft.com/office/drawing/2014/main" id="{FC8CF28C-6E7E-968C-0DD2-FEB9092E54B0}"/>
                </a:ext>
              </a:extLst>
            </p:cNvPr>
            <p:cNvSpPr>
              <a:spLocks noChangeArrowheads="1"/>
            </p:cNvSpPr>
            <p:nvPr/>
          </p:nvSpPr>
          <p:spPr bwMode="auto">
            <a:xfrm>
              <a:off x="2059559" y="3432773"/>
              <a:ext cx="3060" cy="33653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1050">
                <a:latin typeface="微软雅黑 Light" panose="020B0502040204020203" pitchFamily="34" charset="-122"/>
                <a:ea typeface="微软雅黑 Light" panose="020B0502040204020203" pitchFamily="34" charset="-122"/>
              </a:endParaRPr>
            </a:p>
          </p:txBody>
        </p:sp>
        <p:sp>
          <p:nvSpPr>
            <p:cNvPr id="31" name="Freeform 830">
              <a:extLst>
                <a:ext uri="{FF2B5EF4-FFF2-40B4-BE49-F238E27FC236}">
                  <a16:creationId xmlns:a16="http://schemas.microsoft.com/office/drawing/2014/main" id="{C7480344-1E94-BE1B-3D6A-F70D37D0545E}"/>
                </a:ext>
              </a:extLst>
            </p:cNvPr>
            <p:cNvSpPr>
              <a:spLocks noChangeArrowheads="1"/>
            </p:cNvSpPr>
            <p:nvPr/>
          </p:nvSpPr>
          <p:spPr bwMode="auto">
            <a:xfrm>
              <a:off x="1600775" y="3891198"/>
              <a:ext cx="333384"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1050">
                <a:latin typeface="微软雅黑 Light" panose="020B0502040204020203" pitchFamily="34" charset="-122"/>
                <a:ea typeface="微软雅黑 Light" panose="020B0502040204020203" pitchFamily="34" charset="-122"/>
              </a:endParaRPr>
            </a:p>
          </p:txBody>
        </p:sp>
        <p:sp>
          <p:nvSpPr>
            <p:cNvPr id="32" name="Freeform 831">
              <a:extLst>
                <a:ext uri="{FF2B5EF4-FFF2-40B4-BE49-F238E27FC236}">
                  <a16:creationId xmlns:a16="http://schemas.microsoft.com/office/drawing/2014/main" id="{2B4BA9CD-CEF0-285D-1BEE-C6FCB0D8A8F3}"/>
                </a:ext>
              </a:extLst>
            </p:cNvPr>
            <p:cNvSpPr>
              <a:spLocks noChangeArrowheads="1"/>
            </p:cNvSpPr>
            <p:nvPr/>
          </p:nvSpPr>
          <p:spPr bwMode="auto">
            <a:xfrm>
              <a:off x="2181898" y="3890871"/>
              <a:ext cx="336442"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1050">
                <a:latin typeface="微软雅黑 Light" panose="020B0502040204020203" pitchFamily="34" charset="-122"/>
                <a:ea typeface="微软雅黑 Light" panose="020B0502040204020203" pitchFamily="34" charset="-122"/>
              </a:endParaRPr>
            </a:p>
          </p:txBody>
        </p:sp>
      </p:grpSp>
      <p:grpSp>
        <p:nvGrpSpPr>
          <p:cNvPr id="33" name="Group 183">
            <a:extLst>
              <a:ext uri="{FF2B5EF4-FFF2-40B4-BE49-F238E27FC236}">
                <a16:creationId xmlns:a16="http://schemas.microsoft.com/office/drawing/2014/main" id="{1C4B75F9-466E-8049-D944-2023B35E6234}"/>
              </a:ext>
            </a:extLst>
          </p:cNvPr>
          <p:cNvGrpSpPr>
            <a:grpSpLocks noChangeAspect="1"/>
          </p:cNvGrpSpPr>
          <p:nvPr/>
        </p:nvGrpSpPr>
        <p:grpSpPr>
          <a:xfrm>
            <a:off x="5877199" y="2564079"/>
            <a:ext cx="455697" cy="458765"/>
            <a:chOff x="1521520" y="5017640"/>
            <a:chExt cx="940330" cy="946660"/>
          </a:xfrm>
        </p:grpSpPr>
        <p:sp>
          <p:nvSpPr>
            <p:cNvPr id="34" name="Freeform 70">
              <a:extLst>
                <a:ext uri="{FF2B5EF4-FFF2-40B4-BE49-F238E27FC236}">
                  <a16:creationId xmlns:a16="http://schemas.microsoft.com/office/drawing/2014/main" id="{2DFCAE1C-E821-A717-6648-26A362C1002B}"/>
                </a:ext>
              </a:extLst>
            </p:cNvPr>
            <p:cNvSpPr>
              <a:spLocks noChangeArrowheads="1"/>
            </p:cNvSpPr>
            <p:nvPr/>
          </p:nvSpPr>
          <p:spPr bwMode="auto">
            <a:xfrm>
              <a:off x="1521520" y="5017640"/>
              <a:ext cx="940330" cy="946660"/>
            </a:xfrm>
            <a:custGeom>
              <a:avLst/>
              <a:gdLst>
                <a:gd name="T0" fmla="*/ 1323 w 1324"/>
                <a:gd name="T1" fmla="*/ 1142 h 1333"/>
                <a:gd name="T2" fmla="*/ 1323 w 1324"/>
                <a:gd name="T3" fmla="*/ 1142 h 1333"/>
                <a:gd name="T4" fmla="*/ 1143 w 1324"/>
                <a:gd name="T5" fmla="*/ 1332 h 1333"/>
                <a:gd name="T6" fmla="*/ 180 w 1324"/>
                <a:gd name="T7" fmla="*/ 1332 h 1333"/>
                <a:gd name="T8" fmla="*/ 0 w 1324"/>
                <a:gd name="T9" fmla="*/ 1142 h 1333"/>
                <a:gd name="T10" fmla="*/ 0 w 1324"/>
                <a:gd name="T11" fmla="*/ 180 h 1333"/>
                <a:gd name="T12" fmla="*/ 180 w 1324"/>
                <a:gd name="T13" fmla="*/ 0 h 1333"/>
                <a:gd name="T14" fmla="*/ 1143 w 1324"/>
                <a:gd name="T15" fmla="*/ 0 h 1333"/>
                <a:gd name="T16" fmla="*/ 1323 w 1324"/>
                <a:gd name="T17" fmla="*/ 180 h 1333"/>
                <a:gd name="T18" fmla="*/ 1323 w 1324"/>
                <a:gd name="T19" fmla="*/ 1142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4" h="1333">
                  <a:moveTo>
                    <a:pt x="1323" y="1142"/>
                  </a:moveTo>
                  <a:lnTo>
                    <a:pt x="1323" y="1142"/>
                  </a:lnTo>
                  <a:cubicBezTo>
                    <a:pt x="1323" y="1243"/>
                    <a:pt x="1243" y="1332"/>
                    <a:pt x="1143" y="1332"/>
                  </a:cubicBezTo>
                  <a:cubicBezTo>
                    <a:pt x="180" y="1332"/>
                    <a:pt x="180" y="1332"/>
                    <a:pt x="180" y="1332"/>
                  </a:cubicBezTo>
                  <a:cubicBezTo>
                    <a:pt x="80" y="1332"/>
                    <a:pt x="0" y="1243"/>
                    <a:pt x="0" y="1142"/>
                  </a:cubicBezTo>
                  <a:cubicBezTo>
                    <a:pt x="0" y="180"/>
                    <a:pt x="0" y="180"/>
                    <a:pt x="0" y="180"/>
                  </a:cubicBezTo>
                  <a:cubicBezTo>
                    <a:pt x="0" y="79"/>
                    <a:pt x="80" y="0"/>
                    <a:pt x="180" y="0"/>
                  </a:cubicBezTo>
                  <a:cubicBezTo>
                    <a:pt x="1143" y="0"/>
                    <a:pt x="1143" y="0"/>
                    <a:pt x="1143" y="0"/>
                  </a:cubicBezTo>
                  <a:cubicBezTo>
                    <a:pt x="1243" y="0"/>
                    <a:pt x="1323" y="79"/>
                    <a:pt x="1323" y="180"/>
                  </a:cubicBezTo>
                  <a:lnTo>
                    <a:pt x="1323" y="1142"/>
                  </a:lnTo>
                </a:path>
              </a:pathLst>
            </a:custGeom>
            <a:noFill/>
            <a:ln w="4680" cap="flat">
              <a:solidFill>
                <a:schemeClr val="bg1"/>
              </a:solidFill>
              <a:round/>
              <a:headEnd/>
              <a:tailEnd/>
            </a:ln>
            <a:effectLst/>
          </p:spPr>
          <p:txBody>
            <a:bodyPr wrap="none" anchor="ctr"/>
            <a:lstStyle/>
            <a:p>
              <a:endParaRPr lang="en-US" sz="1050">
                <a:latin typeface="微软雅黑 Light" panose="020B0502040204020203" pitchFamily="34" charset="-122"/>
                <a:ea typeface="微软雅黑 Light" panose="020B0502040204020203" pitchFamily="34" charset="-122"/>
              </a:endParaRPr>
            </a:p>
          </p:txBody>
        </p:sp>
        <p:sp>
          <p:nvSpPr>
            <p:cNvPr id="35" name="Freeform 71">
              <a:extLst>
                <a:ext uri="{FF2B5EF4-FFF2-40B4-BE49-F238E27FC236}">
                  <a16:creationId xmlns:a16="http://schemas.microsoft.com/office/drawing/2014/main" id="{01D91E87-9894-36D2-06C0-262F5F635436}"/>
                </a:ext>
              </a:extLst>
            </p:cNvPr>
            <p:cNvSpPr>
              <a:spLocks noChangeArrowheads="1"/>
            </p:cNvSpPr>
            <p:nvPr/>
          </p:nvSpPr>
          <p:spPr bwMode="auto">
            <a:xfrm>
              <a:off x="1863171" y="5318564"/>
              <a:ext cx="297771" cy="341676"/>
            </a:xfrm>
            <a:custGeom>
              <a:avLst/>
              <a:gdLst>
                <a:gd name="T0" fmla="*/ 0 w 421"/>
                <a:gd name="T1" fmla="*/ 0 h 480"/>
                <a:gd name="T2" fmla="*/ 420 w 421"/>
                <a:gd name="T3" fmla="*/ 239 h 480"/>
                <a:gd name="T4" fmla="*/ 0 w 421"/>
                <a:gd name="T5" fmla="*/ 479 h 480"/>
                <a:gd name="T6" fmla="*/ 0 w 421"/>
                <a:gd name="T7" fmla="*/ 0 h 480"/>
              </a:gdLst>
              <a:ahLst/>
              <a:cxnLst>
                <a:cxn ang="0">
                  <a:pos x="T0" y="T1"/>
                </a:cxn>
                <a:cxn ang="0">
                  <a:pos x="T2" y="T3"/>
                </a:cxn>
                <a:cxn ang="0">
                  <a:pos x="T4" y="T5"/>
                </a:cxn>
                <a:cxn ang="0">
                  <a:pos x="T6" y="T7"/>
                </a:cxn>
              </a:cxnLst>
              <a:rect l="0" t="0" r="r" b="b"/>
              <a:pathLst>
                <a:path w="421" h="480">
                  <a:moveTo>
                    <a:pt x="0" y="0"/>
                  </a:moveTo>
                  <a:lnTo>
                    <a:pt x="420" y="239"/>
                  </a:lnTo>
                  <a:lnTo>
                    <a:pt x="0" y="479"/>
                  </a:lnTo>
                  <a:lnTo>
                    <a:pt x="0" y="0"/>
                  </a:lnTo>
                </a:path>
              </a:pathLst>
            </a:custGeom>
            <a:noFill/>
            <a:ln w="9525" cap="flat">
              <a:solidFill>
                <a:schemeClr val="bg1"/>
              </a:solidFill>
              <a:bevel/>
              <a:headEnd/>
              <a:tailEnd/>
            </a:ln>
            <a:effectLst/>
          </p:spPr>
          <p:txBody>
            <a:bodyPr wrap="none" anchor="ctr"/>
            <a:lstStyle/>
            <a:p>
              <a:endParaRPr lang="en-US" sz="1050">
                <a:latin typeface="微软雅黑 Light" panose="020B0502040204020203" pitchFamily="34" charset="-122"/>
                <a:ea typeface="微软雅黑 Light" panose="020B0502040204020203" pitchFamily="34" charset="-122"/>
              </a:endParaRPr>
            </a:p>
          </p:txBody>
        </p:sp>
      </p:grpSp>
      <p:sp>
        <p:nvSpPr>
          <p:cNvPr id="36" name="矩形 35">
            <a:extLst>
              <a:ext uri="{FF2B5EF4-FFF2-40B4-BE49-F238E27FC236}">
                <a16:creationId xmlns:a16="http://schemas.microsoft.com/office/drawing/2014/main" id="{D8BAD9CF-3EAD-AA49-A887-8A3BE52F4E3B}"/>
              </a:ext>
            </a:extLst>
          </p:cNvPr>
          <p:cNvSpPr/>
          <p:nvPr/>
        </p:nvSpPr>
        <p:spPr>
          <a:xfrm>
            <a:off x="1491658" y="4071363"/>
            <a:ext cx="2227076" cy="1895519"/>
          </a:xfrm>
          <a:prstGeom prst="rect">
            <a:avLst/>
          </a:prstGeom>
        </p:spPr>
        <p:txBody>
          <a:bodyPr wrap="square">
            <a:spAutoFit/>
          </a:bodyPr>
          <a:lstStyle/>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每天会通过</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m-path</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（每日日记软件）给被试发送一份问卷，每份问卷由</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34-38</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个问题组成。</a:t>
            </a:r>
          </a:p>
        </p:txBody>
      </p:sp>
      <p:sp>
        <p:nvSpPr>
          <p:cNvPr id="39" name="矩形 38">
            <a:extLst>
              <a:ext uri="{FF2B5EF4-FFF2-40B4-BE49-F238E27FC236}">
                <a16:creationId xmlns:a16="http://schemas.microsoft.com/office/drawing/2014/main" id="{C1E0A9FC-0BD5-EACD-D551-FA76F862A7E5}"/>
              </a:ext>
            </a:extLst>
          </p:cNvPr>
          <p:cNvSpPr/>
          <p:nvPr/>
        </p:nvSpPr>
        <p:spPr>
          <a:xfrm>
            <a:off x="5097514" y="4071363"/>
            <a:ext cx="2227076" cy="1156855"/>
          </a:xfrm>
          <a:prstGeom prst="rect">
            <a:avLst/>
          </a:prstGeom>
        </p:spPr>
        <p:txBody>
          <a:bodyPr wrap="square">
            <a:spAutoFit/>
          </a:bodyPr>
          <a:lstStyle/>
          <a:p>
            <a:pPr>
              <a:lnSpc>
                <a:spcPct val="15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青少年在研究的每个阶段都会获得金钱奖励以激励使得坚持实验。</a:t>
            </a:r>
          </a:p>
        </p:txBody>
      </p:sp>
      <p:sp>
        <p:nvSpPr>
          <p:cNvPr id="42" name="Rectangle 63">
            <a:extLst>
              <a:ext uri="{FF2B5EF4-FFF2-40B4-BE49-F238E27FC236}">
                <a16:creationId xmlns:a16="http://schemas.microsoft.com/office/drawing/2014/main" id="{A130CDBF-5199-AF26-D593-800D6806A5F5}"/>
              </a:ext>
            </a:extLst>
          </p:cNvPr>
          <p:cNvSpPr/>
          <p:nvPr/>
        </p:nvSpPr>
        <p:spPr>
          <a:xfrm>
            <a:off x="8231863" y="2043134"/>
            <a:ext cx="2958872" cy="409079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sz="1050">
              <a:latin typeface="微软雅黑 Light" panose="020B0502040204020203" pitchFamily="34" charset="-122"/>
              <a:ea typeface="微软雅黑 Light" panose="020B0502040204020203" pitchFamily="34" charset="-122"/>
            </a:endParaRPr>
          </a:p>
        </p:txBody>
      </p:sp>
      <p:sp>
        <p:nvSpPr>
          <p:cNvPr id="43" name="TextBox 64">
            <a:extLst>
              <a:ext uri="{FF2B5EF4-FFF2-40B4-BE49-F238E27FC236}">
                <a16:creationId xmlns:a16="http://schemas.microsoft.com/office/drawing/2014/main" id="{842D269E-19B7-CBA6-C6F7-E32844937E5A}"/>
              </a:ext>
            </a:extLst>
          </p:cNvPr>
          <p:cNvSpPr txBox="1"/>
          <p:nvPr/>
        </p:nvSpPr>
        <p:spPr>
          <a:xfrm>
            <a:off x="9326578" y="3343710"/>
            <a:ext cx="769441" cy="307777"/>
          </a:xfrm>
          <a:prstGeom prst="rect">
            <a:avLst/>
          </a:prstGeom>
          <a:noFill/>
        </p:spPr>
        <p:txBody>
          <a:bodyPr wrap="none" lIns="0" tIns="0" rIns="0" bIns="0"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自主性</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Oval 65">
            <a:extLst>
              <a:ext uri="{FF2B5EF4-FFF2-40B4-BE49-F238E27FC236}">
                <a16:creationId xmlns:a16="http://schemas.microsoft.com/office/drawing/2014/main" id="{4496422C-461A-C411-2C46-E2AFEBF2FA3A}"/>
              </a:ext>
            </a:extLst>
          </p:cNvPr>
          <p:cNvSpPr/>
          <p:nvPr/>
        </p:nvSpPr>
        <p:spPr>
          <a:xfrm>
            <a:off x="9211496" y="2296589"/>
            <a:ext cx="978739" cy="9789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微软雅黑 Light" panose="020B0502040204020203" pitchFamily="34" charset="-122"/>
              <a:ea typeface="微软雅黑 Light" panose="020B0502040204020203" pitchFamily="34" charset="-122"/>
            </a:endParaRPr>
          </a:p>
        </p:txBody>
      </p:sp>
      <p:cxnSp>
        <p:nvCxnSpPr>
          <p:cNvPr id="45" name="Straight Connector 69">
            <a:extLst>
              <a:ext uri="{FF2B5EF4-FFF2-40B4-BE49-F238E27FC236}">
                <a16:creationId xmlns:a16="http://schemas.microsoft.com/office/drawing/2014/main" id="{4CE7DB5A-96EB-4379-D9DA-B8D07295BEA2}"/>
              </a:ext>
            </a:extLst>
          </p:cNvPr>
          <p:cNvCxnSpPr/>
          <p:nvPr/>
        </p:nvCxnSpPr>
        <p:spPr>
          <a:xfrm>
            <a:off x="8730821" y="3910372"/>
            <a:ext cx="209636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Freeform 33">
            <a:extLst>
              <a:ext uri="{FF2B5EF4-FFF2-40B4-BE49-F238E27FC236}">
                <a16:creationId xmlns:a16="http://schemas.microsoft.com/office/drawing/2014/main" id="{49F254D5-AACC-1C04-CEF1-5FFC227F8E03}"/>
              </a:ext>
            </a:extLst>
          </p:cNvPr>
          <p:cNvSpPr>
            <a:spLocks noChangeArrowheads="1"/>
          </p:cNvSpPr>
          <p:nvPr/>
        </p:nvSpPr>
        <p:spPr bwMode="auto">
          <a:xfrm>
            <a:off x="8539016" y="4247330"/>
            <a:ext cx="175936" cy="14398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3A414B"/>
          </a:solidFill>
          <a:ln>
            <a:solidFill>
              <a:schemeClr val="accent1"/>
            </a:solidFill>
          </a:ln>
          <a:effectLst/>
        </p:spPr>
        <p:txBody>
          <a:bodyPr wrap="none" anchor="ctr"/>
          <a:lstStyle/>
          <a:p>
            <a:pPr>
              <a:defRPr/>
            </a:pPr>
            <a:endParaRPr lang="en-US" sz="1050">
              <a:latin typeface="微软雅黑 Light" panose="020B0502040204020203" pitchFamily="34" charset="-122"/>
              <a:ea typeface="微软雅黑 Light" panose="020B0502040204020203" pitchFamily="34" charset="-122"/>
            </a:endParaRPr>
          </a:p>
        </p:txBody>
      </p:sp>
      <p:sp>
        <p:nvSpPr>
          <p:cNvPr id="49" name="矩形 48">
            <a:extLst>
              <a:ext uri="{FF2B5EF4-FFF2-40B4-BE49-F238E27FC236}">
                <a16:creationId xmlns:a16="http://schemas.microsoft.com/office/drawing/2014/main" id="{31B51B5E-AB7B-A88A-B375-915E14237852}"/>
              </a:ext>
            </a:extLst>
          </p:cNvPr>
          <p:cNvSpPr/>
          <p:nvPr/>
        </p:nvSpPr>
        <p:spPr>
          <a:xfrm>
            <a:off x="8722256" y="4071363"/>
            <a:ext cx="2227076" cy="1156855"/>
          </a:xfrm>
          <a:prstGeom prst="rect">
            <a:avLst/>
          </a:prstGeom>
        </p:spPr>
        <p:txBody>
          <a:bodyPr wrap="square">
            <a:spAutoFit/>
          </a:bodyPr>
          <a:lstStyle/>
          <a:p>
            <a:pPr>
              <a:lnSpc>
                <a:spcPct val="15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使用了自我决定量表，计算出的平均分越高，自主程度越高</a:t>
            </a:r>
          </a:p>
        </p:txBody>
      </p:sp>
      <p:sp>
        <p:nvSpPr>
          <p:cNvPr id="52" name="iconfont-11509-5466067">
            <a:extLst>
              <a:ext uri="{FF2B5EF4-FFF2-40B4-BE49-F238E27FC236}">
                <a16:creationId xmlns:a16="http://schemas.microsoft.com/office/drawing/2014/main" id="{EC84887F-ACE4-248A-4A0C-59F011A1949C}"/>
              </a:ext>
            </a:extLst>
          </p:cNvPr>
          <p:cNvSpPr>
            <a:spLocks noChangeAspect="1"/>
          </p:cNvSpPr>
          <p:nvPr/>
        </p:nvSpPr>
        <p:spPr bwMode="auto">
          <a:xfrm>
            <a:off x="9473327" y="2554239"/>
            <a:ext cx="463620" cy="463694"/>
          </a:xfrm>
          <a:custGeom>
            <a:avLst/>
            <a:gdLst>
              <a:gd name="T0" fmla="*/ 6400 w 12800"/>
              <a:gd name="T1" fmla="*/ 533 h 12800"/>
              <a:gd name="T2" fmla="*/ 533 w 12800"/>
              <a:gd name="T3" fmla="*/ 6400 h 12800"/>
              <a:gd name="T4" fmla="*/ 6400 w 12800"/>
              <a:gd name="T5" fmla="*/ 12267 h 12800"/>
              <a:gd name="T6" fmla="*/ 12267 w 12800"/>
              <a:gd name="T7" fmla="*/ 6400 h 12800"/>
              <a:gd name="T8" fmla="*/ 6400 w 12800"/>
              <a:gd name="T9" fmla="*/ 533 h 12800"/>
              <a:gd name="T10" fmla="*/ 6400 w 12800"/>
              <a:gd name="T11" fmla="*/ 12800 h 12800"/>
              <a:gd name="T12" fmla="*/ 0 w 12800"/>
              <a:gd name="T13" fmla="*/ 6400 h 12800"/>
              <a:gd name="T14" fmla="*/ 6400 w 12800"/>
              <a:gd name="T15" fmla="*/ 0 h 12800"/>
              <a:gd name="T16" fmla="*/ 12800 w 12800"/>
              <a:gd name="T17" fmla="*/ 6400 h 12800"/>
              <a:gd name="T18" fmla="*/ 6400 w 12800"/>
              <a:gd name="T19" fmla="*/ 12800 h 12800"/>
              <a:gd name="T20" fmla="*/ 7899 w 12800"/>
              <a:gd name="T21" fmla="*/ 6201 h 12800"/>
              <a:gd name="T22" fmla="*/ 7899 w 12800"/>
              <a:gd name="T23" fmla="*/ 6599 h 12800"/>
              <a:gd name="T24" fmla="*/ 5065 w 12800"/>
              <a:gd name="T25" fmla="*/ 8487 h 12800"/>
              <a:gd name="T26" fmla="*/ 4800 w 12800"/>
              <a:gd name="T27" fmla="*/ 8354 h 12800"/>
              <a:gd name="T28" fmla="*/ 4800 w 12800"/>
              <a:gd name="T29" fmla="*/ 4446 h 12800"/>
              <a:gd name="T30" fmla="*/ 5065 w 12800"/>
              <a:gd name="T31" fmla="*/ 4313 h 12800"/>
              <a:gd name="T32" fmla="*/ 7899 w 12800"/>
              <a:gd name="T33" fmla="*/ 620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00" h="12800">
                <a:moveTo>
                  <a:pt x="6400" y="533"/>
                </a:moveTo>
                <a:cubicBezTo>
                  <a:pt x="3184" y="533"/>
                  <a:pt x="533" y="3184"/>
                  <a:pt x="533" y="6400"/>
                </a:cubicBezTo>
                <a:cubicBezTo>
                  <a:pt x="533" y="9616"/>
                  <a:pt x="3184" y="12267"/>
                  <a:pt x="6400" y="12267"/>
                </a:cubicBezTo>
                <a:cubicBezTo>
                  <a:pt x="9616" y="12267"/>
                  <a:pt x="12267" y="9616"/>
                  <a:pt x="12267" y="6400"/>
                </a:cubicBezTo>
                <a:cubicBezTo>
                  <a:pt x="12267" y="3184"/>
                  <a:pt x="9616" y="533"/>
                  <a:pt x="6400" y="533"/>
                </a:cubicBezTo>
                <a:moveTo>
                  <a:pt x="6400" y="12800"/>
                </a:moveTo>
                <a:cubicBezTo>
                  <a:pt x="2859" y="12800"/>
                  <a:pt x="0" y="9941"/>
                  <a:pt x="0" y="6400"/>
                </a:cubicBezTo>
                <a:cubicBezTo>
                  <a:pt x="0" y="2859"/>
                  <a:pt x="2859" y="0"/>
                  <a:pt x="6400" y="0"/>
                </a:cubicBezTo>
                <a:cubicBezTo>
                  <a:pt x="9941" y="0"/>
                  <a:pt x="12800" y="2859"/>
                  <a:pt x="12800" y="6400"/>
                </a:cubicBezTo>
                <a:cubicBezTo>
                  <a:pt x="12800" y="9941"/>
                  <a:pt x="9941" y="12800"/>
                  <a:pt x="6400" y="12800"/>
                </a:cubicBezTo>
                <a:close/>
                <a:moveTo>
                  <a:pt x="7899" y="6201"/>
                </a:moveTo>
                <a:cubicBezTo>
                  <a:pt x="8031" y="6301"/>
                  <a:pt x="8031" y="6499"/>
                  <a:pt x="7899" y="6599"/>
                </a:cubicBezTo>
                <a:lnTo>
                  <a:pt x="5065" y="8487"/>
                </a:lnTo>
                <a:cubicBezTo>
                  <a:pt x="4933" y="8586"/>
                  <a:pt x="4800" y="8520"/>
                  <a:pt x="4800" y="8354"/>
                </a:cubicBezTo>
                <a:lnTo>
                  <a:pt x="4800" y="4446"/>
                </a:lnTo>
                <a:cubicBezTo>
                  <a:pt x="4800" y="4280"/>
                  <a:pt x="4933" y="4214"/>
                  <a:pt x="5065" y="4313"/>
                </a:cubicBezTo>
                <a:lnTo>
                  <a:pt x="7899" y="6201"/>
                </a:lnTo>
                <a:close/>
              </a:path>
            </a:pathLst>
          </a:custGeom>
          <a:solidFill>
            <a:schemeClr val="bg1"/>
          </a:solidFill>
          <a:ln>
            <a:noFill/>
          </a:ln>
        </p:spPr>
      </p:sp>
      <p:sp>
        <p:nvSpPr>
          <p:cNvPr id="2" name="Freeform 33">
            <a:extLst>
              <a:ext uri="{FF2B5EF4-FFF2-40B4-BE49-F238E27FC236}">
                <a16:creationId xmlns:a16="http://schemas.microsoft.com/office/drawing/2014/main" id="{40310205-7A8B-0255-A368-15529FC97BCC}"/>
              </a:ext>
            </a:extLst>
          </p:cNvPr>
          <p:cNvSpPr>
            <a:spLocks noChangeArrowheads="1"/>
          </p:cNvSpPr>
          <p:nvPr/>
        </p:nvSpPr>
        <p:spPr bwMode="auto">
          <a:xfrm>
            <a:off x="1312070" y="4213066"/>
            <a:ext cx="175936" cy="14398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3A414B"/>
          </a:solidFill>
          <a:ln>
            <a:solidFill>
              <a:schemeClr val="accent2"/>
            </a:solidFill>
          </a:ln>
          <a:effectLst/>
        </p:spPr>
        <p:txBody>
          <a:bodyPr wrap="none" anchor="ctr"/>
          <a:lstStyle/>
          <a:p>
            <a:pPr>
              <a:defRPr/>
            </a:pPr>
            <a:endParaRPr lang="en-US" sz="1050">
              <a:latin typeface="微软雅黑 Light" panose="020B0502040204020203" pitchFamily="34" charset="-122"/>
              <a:ea typeface="微软雅黑 Light" panose="020B0502040204020203" pitchFamily="34" charset="-122"/>
            </a:endParaRPr>
          </a:p>
        </p:txBody>
      </p:sp>
      <p:grpSp>
        <p:nvGrpSpPr>
          <p:cNvPr id="3" name="组合 2">
            <a:extLst>
              <a:ext uri="{FF2B5EF4-FFF2-40B4-BE49-F238E27FC236}">
                <a16:creationId xmlns:a16="http://schemas.microsoft.com/office/drawing/2014/main" id="{C8C9B10D-2D9B-D5D4-546E-0767C0668E34}"/>
              </a:ext>
            </a:extLst>
          </p:cNvPr>
          <p:cNvGrpSpPr/>
          <p:nvPr/>
        </p:nvGrpSpPr>
        <p:grpSpPr>
          <a:xfrm>
            <a:off x="-236878" y="346955"/>
            <a:ext cx="2055421" cy="848986"/>
            <a:chOff x="-203008" y="307273"/>
            <a:chExt cx="1930111" cy="797227"/>
          </a:xfrm>
        </p:grpSpPr>
        <p:sp>
          <p:nvSpPr>
            <p:cNvPr id="4" name="弦形 3">
              <a:extLst>
                <a:ext uri="{FF2B5EF4-FFF2-40B4-BE49-F238E27FC236}">
                  <a16:creationId xmlns:a16="http://schemas.microsoft.com/office/drawing/2014/main" id="{890786E6-DFD3-2924-686E-535E828B8375}"/>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5" name="文本框 4">
              <a:extLst>
                <a:ext uri="{FF2B5EF4-FFF2-40B4-BE49-F238E27FC236}">
                  <a16:creationId xmlns:a16="http://schemas.microsoft.com/office/drawing/2014/main" id="{99CC9D1E-7956-34D1-E69C-38CC3FCED421}"/>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02</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6" name="文本框 5">
            <a:extLst>
              <a:ext uri="{FF2B5EF4-FFF2-40B4-BE49-F238E27FC236}">
                <a16:creationId xmlns:a16="http://schemas.microsoft.com/office/drawing/2014/main" id="{6237D915-6143-F3F5-1D8F-0E198595BDE5}"/>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Arial"/>
                <a:ea typeface="微软雅黑"/>
              </a:rPr>
              <a:t>方法</a:t>
            </a:r>
          </a:p>
        </p:txBody>
      </p:sp>
      <p:sp>
        <p:nvSpPr>
          <p:cNvPr id="15" name="任意多边形: 形状 14">
            <a:extLst>
              <a:ext uri="{FF2B5EF4-FFF2-40B4-BE49-F238E27FC236}">
                <a16:creationId xmlns:a16="http://schemas.microsoft.com/office/drawing/2014/main" id="{0F1BB4DD-5F1A-3DDB-E0AE-9CEA9260FEA5}"/>
              </a:ext>
            </a:extLst>
          </p:cNvPr>
          <p:cNvSpPr/>
          <p:nvPr/>
        </p:nvSpPr>
        <p:spPr>
          <a:xfrm>
            <a:off x="2052581" y="2191696"/>
            <a:ext cx="852106" cy="1003453"/>
          </a:xfrm>
          <a:custGeom>
            <a:avLst/>
            <a:gdLst>
              <a:gd name="T0" fmla="*/ 4169 w 4902"/>
              <a:gd name="T1" fmla="*/ 2948 h 4942"/>
              <a:gd name="T2" fmla="*/ 4542 w 4902"/>
              <a:gd name="T3" fmla="*/ 2575 h 4942"/>
              <a:gd name="T4" fmla="*/ 4902 w 4902"/>
              <a:gd name="T5" fmla="*/ 2575 h 4942"/>
              <a:gd name="T6" fmla="*/ 4902 w 4902"/>
              <a:gd name="T7" fmla="*/ 1462 h 4942"/>
              <a:gd name="T8" fmla="*/ 4502 w 4902"/>
              <a:gd name="T9" fmla="*/ 1062 h 4942"/>
              <a:gd name="T10" fmla="*/ 645 w 4902"/>
              <a:gd name="T11" fmla="*/ 1062 h 4942"/>
              <a:gd name="T12" fmla="*/ 637 w 4902"/>
              <a:gd name="T13" fmla="*/ 1062 h 4942"/>
              <a:gd name="T14" fmla="*/ 533 w 4902"/>
              <a:gd name="T15" fmla="*/ 959 h 4942"/>
              <a:gd name="T16" fmla="*/ 533 w 4902"/>
              <a:gd name="T17" fmla="*/ 879 h 4942"/>
              <a:gd name="T18" fmla="*/ 533 w 4902"/>
              <a:gd name="T19" fmla="*/ 637 h 4942"/>
              <a:gd name="T20" fmla="*/ 637 w 4902"/>
              <a:gd name="T21" fmla="*/ 533 h 4942"/>
              <a:gd name="T22" fmla="*/ 4583 w 4902"/>
              <a:gd name="T23" fmla="*/ 533 h 4942"/>
              <a:gd name="T24" fmla="*/ 4850 w 4902"/>
              <a:gd name="T25" fmla="*/ 267 h 4942"/>
              <a:gd name="T26" fmla="*/ 4583 w 4902"/>
              <a:gd name="T27" fmla="*/ 0 h 4942"/>
              <a:gd name="T28" fmla="*/ 637 w 4902"/>
              <a:gd name="T29" fmla="*/ 0 h 4942"/>
              <a:gd name="T30" fmla="*/ 0 w 4902"/>
              <a:gd name="T31" fmla="*/ 637 h 4942"/>
              <a:gd name="T32" fmla="*/ 2 w 4902"/>
              <a:gd name="T33" fmla="*/ 4542 h 4942"/>
              <a:gd name="T34" fmla="*/ 402 w 4902"/>
              <a:gd name="T35" fmla="*/ 4942 h 4942"/>
              <a:gd name="T36" fmla="*/ 4502 w 4902"/>
              <a:gd name="T37" fmla="*/ 4942 h 4942"/>
              <a:gd name="T38" fmla="*/ 4902 w 4902"/>
              <a:gd name="T39" fmla="*/ 4542 h 4942"/>
              <a:gd name="T40" fmla="*/ 4902 w 4902"/>
              <a:gd name="T41" fmla="*/ 3322 h 4942"/>
              <a:gd name="T42" fmla="*/ 4542 w 4902"/>
              <a:gd name="T43" fmla="*/ 3322 h 4942"/>
              <a:gd name="T44" fmla="*/ 4169 w 4902"/>
              <a:gd name="T45" fmla="*/ 2948 h 4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02" h="4942">
                <a:moveTo>
                  <a:pt x="4169" y="2948"/>
                </a:moveTo>
                <a:cubicBezTo>
                  <a:pt x="4169" y="2742"/>
                  <a:pt x="4336" y="2575"/>
                  <a:pt x="4542" y="2575"/>
                </a:cubicBezTo>
                <a:lnTo>
                  <a:pt x="4902" y="2575"/>
                </a:lnTo>
                <a:lnTo>
                  <a:pt x="4902" y="1462"/>
                </a:lnTo>
                <a:cubicBezTo>
                  <a:pt x="4902" y="1241"/>
                  <a:pt x="4723" y="1062"/>
                  <a:pt x="4502" y="1062"/>
                </a:cubicBezTo>
                <a:lnTo>
                  <a:pt x="645" y="1062"/>
                </a:lnTo>
                <a:cubicBezTo>
                  <a:pt x="642" y="1062"/>
                  <a:pt x="640" y="1062"/>
                  <a:pt x="637" y="1062"/>
                </a:cubicBezTo>
                <a:cubicBezTo>
                  <a:pt x="580" y="1062"/>
                  <a:pt x="533" y="1016"/>
                  <a:pt x="533" y="959"/>
                </a:cubicBezTo>
                <a:lnTo>
                  <a:pt x="533" y="879"/>
                </a:lnTo>
                <a:lnTo>
                  <a:pt x="533" y="637"/>
                </a:lnTo>
                <a:cubicBezTo>
                  <a:pt x="533" y="580"/>
                  <a:pt x="580" y="533"/>
                  <a:pt x="637" y="533"/>
                </a:cubicBezTo>
                <a:lnTo>
                  <a:pt x="4583" y="533"/>
                </a:lnTo>
                <a:cubicBezTo>
                  <a:pt x="4730" y="533"/>
                  <a:pt x="4850" y="414"/>
                  <a:pt x="4850" y="267"/>
                </a:cubicBezTo>
                <a:cubicBezTo>
                  <a:pt x="4850" y="119"/>
                  <a:pt x="4730" y="0"/>
                  <a:pt x="4583" y="0"/>
                </a:cubicBezTo>
                <a:lnTo>
                  <a:pt x="637" y="0"/>
                </a:lnTo>
                <a:cubicBezTo>
                  <a:pt x="286" y="0"/>
                  <a:pt x="0" y="286"/>
                  <a:pt x="0" y="637"/>
                </a:cubicBezTo>
                <a:lnTo>
                  <a:pt x="2" y="4542"/>
                </a:lnTo>
                <a:cubicBezTo>
                  <a:pt x="2" y="4763"/>
                  <a:pt x="181" y="4942"/>
                  <a:pt x="402" y="4942"/>
                </a:cubicBezTo>
                <a:lnTo>
                  <a:pt x="4502" y="4942"/>
                </a:lnTo>
                <a:cubicBezTo>
                  <a:pt x="4723" y="4942"/>
                  <a:pt x="4902" y="4763"/>
                  <a:pt x="4902" y="4542"/>
                </a:cubicBezTo>
                <a:lnTo>
                  <a:pt x="4902" y="3322"/>
                </a:lnTo>
                <a:lnTo>
                  <a:pt x="4542" y="3322"/>
                </a:lnTo>
                <a:cubicBezTo>
                  <a:pt x="4336" y="3322"/>
                  <a:pt x="4169" y="3154"/>
                  <a:pt x="4169" y="294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任意多边形: 形状 16">
            <a:extLst>
              <a:ext uri="{FF2B5EF4-FFF2-40B4-BE49-F238E27FC236}">
                <a16:creationId xmlns:a16="http://schemas.microsoft.com/office/drawing/2014/main" id="{8F90B01B-8278-904B-BA41-CD140422520C}"/>
              </a:ext>
            </a:extLst>
          </p:cNvPr>
          <p:cNvSpPr/>
          <p:nvPr/>
        </p:nvSpPr>
        <p:spPr>
          <a:xfrm>
            <a:off x="5783415" y="2268254"/>
            <a:ext cx="625170" cy="926895"/>
          </a:xfrm>
          <a:custGeom>
            <a:avLst/>
            <a:gdLst>
              <a:gd name="T0" fmla="*/ 7190 w 7190"/>
              <a:gd name="T1" fmla="*/ 3595 h 12224"/>
              <a:gd name="T2" fmla="*/ 3595 w 7190"/>
              <a:gd name="T3" fmla="*/ 0 h 12224"/>
              <a:gd name="T4" fmla="*/ 0 w 7190"/>
              <a:gd name="T5" fmla="*/ 3595 h 12224"/>
              <a:gd name="T6" fmla="*/ 1078 w 7190"/>
              <a:gd name="T7" fmla="*/ 6159 h 12224"/>
              <a:gd name="T8" fmla="*/ 1078 w 7190"/>
              <a:gd name="T9" fmla="*/ 12224 h 12224"/>
              <a:gd name="T10" fmla="*/ 3595 w 7190"/>
              <a:gd name="T11" fmla="*/ 10935 h 12224"/>
              <a:gd name="T12" fmla="*/ 6112 w 7190"/>
              <a:gd name="T13" fmla="*/ 12224 h 12224"/>
              <a:gd name="T14" fmla="*/ 6112 w 7190"/>
              <a:gd name="T15" fmla="*/ 6159 h 12224"/>
              <a:gd name="T16" fmla="*/ 7190 w 7190"/>
              <a:gd name="T17" fmla="*/ 3595 h 12224"/>
              <a:gd name="T18" fmla="*/ 719 w 7190"/>
              <a:gd name="T19" fmla="*/ 3595 h 12224"/>
              <a:gd name="T20" fmla="*/ 3595 w 7190"/>
              <a:gd name="T21" fmla="*/ 719 h 12224"/>
              <a:gd name="T22" fmla="*/ 6471 w 7190"/>
              <a:gd name="T23" fmla="*/ 3595 h 12224"/>
              <a:gd name="T24" fmla="*/ 3595 w 7190"/>
              <a:gd name="T25" fmla="*/ 6472 h 12224"/>
              <a:gd name="T26" fmla="*/ 719 w 7190"/>
              <a:gd name="T27" fmla="*/ 3595 h 12224"/>
              <a:gd name="T28" fmla="*/ 5393 w 7190"/>
              <a:gd name="T29" fmla="*/ 11048 h 12224"/>
              <a:gd name="T30" fmla="*/ 3955 w 7190"/>
              <a:gd name="T31" fmla="*/ 10311 h 12224"/>
              <a:gd name="T32" fmla="*/ 3955 w 7190"/>
              <a:gd name="T33" fmla="*/ 9348 h 12224"/>
              <a:gd name="T34" fmla="*/ 3235 w 7190"/>
              <a:gd name="T35" fmla="*/ 9348 h 12224"/>
              <a:gd name="T36" fmla="*/ 3235 w 7190"/>
              <a:gd name="T37" fmla="*/ 10311 h 12224"/>
              <a:gd name="T38" fmla="*/ 1797 w 7190"/>
              <a:gd name="T39" fmla="*/ 11048 h 12224"/>
              <a:gd name="T40" fmla="*/ 1797 w 7190"/>
              <a:gd name="T41" fmla="*/ 6704 h 12224"/>
              <a:gd name="T42" fmla="*/ 3595 w 7190"/>
              <a:gd name="T43" fmla="*/ 7191 h 12224"/>
              <a:gd name="T44" fmla="*/ 5393 w 7190"/>
              <a:gd name="T45" fmla="*/ 6704 h 12224"/>
              <a:gd name="T46" fmla="*/ 5393 w 7190"/>
              <a:gd name="T47" fmla="*/ 11048 h 12224"/>
              <a:gd name="T48" fmla="*/ 3595 w 7190"/>
              <a:gd name="T49" fmla="*/ 5753 h 12224"/>
              <a:gd name="T50" fmla="*/ 5752 w 7190"/>
              <a:gd name="T51" fmla="*/ 3595 h 12224"/>
              <a:gd name="T52" fmla="*/ 3595 w 7190"/>
              <a:gd name="T53" fmla="*/ 1438 h 12224"/>
              <a:gd name="T54" fmla="*/ 1438 w 7190"/>
              <a:gd name="T55" fmla="*/ 3595 h 12224"/>
              <a:gd name="T56" fmla="*/ 3595 w 7190"/>
              <a:gd name="T57" fmla="*/ 5753 h 12224"/>
              <a:gd name="T58" fmla="*/ 3595 w 7190"/>
              <a:gd name="T59" fmla="*/ 2157 h 12224"/>
              <a:gd name="T60" fmla="*/ 5033 w 7190"/>
              <a:gd name="T61" fmla="*/ 3595 h 12224"/>
              <a:gd name="T62" fmla="*/ 3595 w 7190"/>
              <a:gd name="T63" fmla="*/ 5033 h 12224"/>
              <a:gd name="T64" fmla="*/ 2157 w 7190"/>
              <a:gd name="T65" fmla="*/ 3595 h 12224"/>
              <a:gd name="T66" fmla="*/ 3595 w 7190"/>
              <a:gd name="T67" fmla="*/ 2157 h 12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90" h="12224">
                <a:moveTo>
                  <a:pt x="7190" y="3595"/>
                </a:moveTo>
                <a:cubicBezTo>
                  <a:pt x="7190" y="1613"/>
                  <a:pt x="5577" y="0"/>
                  <a:pt x="3595" y="0"/>
                </a:cubicBezTo>
                <a:cubicBezTo>
                  <a:pt x="1613" y="0"/>
                  <a:pt x="0" y="1613"/>
                  <a:pt x="0" y="3595"/>
                </a:cubicBezTo>
                <a:cubicBezTo>
                  <a:pt x="0" y="4598"/>
                  <a:pt x="413" y="5506"/>
                  <a:pt x="1078" y="6159"/>
                </a:cubicBezTo>
                <a:lnTo>
                  <a:pt x="1078" y="12224"/>
                </a:lnTo>
                <a:lnTo>
                  <a:pt x="3595" y="10935"/>
                </a:lnTo>
                <a:lnTo>
                  <a:pt x="6112" y="12224"/>
                </a:lnTo>
                <a:lnTo>
                  <a:pt x="6112" y="6159"/>
                </a:lnTo>
                <a:cubicBezTo>
                  <a:pt x="6776" y="5506"/>
                  <a:pt x="7190" y="4598"/>
                  <a:pt x="7190" y="3595"/>
                </a:cubicBezTo>
                <a:close/>
                <a:moveTo>
                  <a:pt x="719" y="3595"/>
                </a:moveTo>
                <a:cubicBezTo>
                  <a:pt x="719" y="2009"/>
                  <a:pt x="2009" y="719"/>
                  <a:pt x="3595" y="719"/>
                </a:cubicBezTo>
                <a:cubicBezTo>
                  <a:pt x="5181" y="719"/>
                  <a:pt x="6471" y="2009"/>
                  <a:pt x="6471" y="3595"/>
                </a:cubicBezTo>
                <a:cubicBezTo>
                  <a:pt x="6471" y="5181"/>
                  <a:pt x="5181" y="6472"/>
                  <a:pt x="3595" y="6472"/>
                </a:cubicBezTo>
                <a:cubicBezTo>
                  <a:pt x="2009" y="6472"/>
                  <a:pt x="719" y="5181"/>
                  <a:pt x="719" y="3595"/>
                </a:cubicBezTo>
                <a:close/>
                <a:moveTo>
                  <a:pt x="5393" y="11048"/>
                </a:moveTo>
                <a:lnTo>
                  <a:pt x="3955" y="10311"/>
                </a:lnTo>
                <a:lnTo>
                  <a:pt x="3955" y="9348"/>
                </a:lnTo>
                <a:lnTo>
                  <a:pt x="3235" y="9348"/>
                </a:lnTo>
                <a:lnTo>
                  <a:pt x="3235" y="10311"/>
                </a:lnTo>
                <a:lnTo>
                  <a:pt x="1797" y="11048"/>
                </a:lnTo>
                <a:lnTo>
                  <a:pt x="1797" y="6704"/>
                </a:lnTo>
                <a:cubicBezTo>
                  <a:pt x="2327" y="7012"/>
                  <a:pt x="2940" y="7191"/>
                  <a:pt x="3595" y="7191"/>
                </a:cubicBezTo>
                <a:cubicBezTo>
                  <a:pt x="4250" y="7191"/>
                  <a:pt x="4863" y="7012"/>
                  <a:pt x="5393" y="6704"/>
                </a:cubicBezTo>
                <a:lnTo>
                  <a:pt x="5393" y="11048"/>
                </a:lnTo>
                <a:close/>
                <a:moveTo>
                  <a:pt x="3595" y="5753"/>
                </a:moveTo>
                <a:cubicBezTo>
                  <a:pt x="4785" y="5753"/>
                  <a:pt x="5752" y="4785"/>
                  <a:pt x="5752" y="3595"/>
                </a:cubicBezTo>
                <a:cubicBezTo>
                  <a:pt x="5752" y="2406"/>
                  <a:pt x="4785" y="1438"/>
                  <a:pt x="3595" y="1438"/>
                </a:cubicBezTo>
                <a:cubicBezTo>
                  <a:pt x="2405" y="1438"/>
                  <a:pt x="1438" y="2406"/>
                  <a:pt x="1438" y="3595"/>
                </a:cubicBezTo>
                <a:cubicBezTo>
                  <a:pt x="1438" y="4785"/>
                  <a:pt x="2405" y="5753"/>
                  <a:pt x="3595" y="5753"/>
                </a:cubicBezTo>
                <a:close/>
                <a:moveTo>
                  <a:pt x="3595" y="2157"/>
                </a:moveTo>
                <a:cubicBezTo>
                  <a:pt x="4388" y="2157"/>
                  <a:pt x="5033" y="2802"/>
                  <a:pt x="5033" y="3595"/>
                </a:cubicBezTo>
                <a:cubicBezTo>
                  <a:pt x="5033" y="4388"/>
                  <a:pt x="4388" y="5033"/>
                  <a:pt x="3595" y="5033"/>
                </a:cubicBezTo>
                <a:cubicBezTo>
                  <a:pt x="2802" y="5033"/>
                  <a:pt x="2157" y="4388"/>
                  <a:pt x="2157" y="3595"/>
                </a:cubicBezTo>
                <a:cubicBezTo>
                  <a:pt x="2157" y="2802"/>
                  <a:pt x="2802" y="2157"/>
                  <a:pt x="3595" y="215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42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Группа 9">
            <a:extLst>
              <a:ext uri="{FF2B5EF4-FFF2-40B4-BE49-F238E27FC236}">
                <a16:creationId xmlns:a16="http://schemas.microsoft.com/office/drawing/2014/main" id="{6895F966-44C8-4268-B485-292BD525DB8B}"/>
              </a:ext>
            </a:extLst>
          </p:cNvPr>
          <p:cNvGrpSpPr/>
          <p:nvPr/>
        </p:nvGrpSpPr>
        <p:grpSpPr>
          <a:xfrm flipH="1">
            <a:off x="0" y="1673076"/>
            <a:ext cx="4373584" cy="848986"/>
            <a:chOff x="1500166" y="1071552"/>
            <a:chExt cx="3038314" cy="558930"/>
          </a:xfrm>
          <a:solidFill>
            <a:schemeClr val="accent1"/>
          </a:solidFill>
        </p:grpSpPr>
        <p:sp>
          <p:nvSpPr>
            <p:cNvPr id="12" name="Freeform 17">
              <a:extLst>
                <a:ext uri="{FF2B5EF4-FFF2-40B4-BE49-F238E27FC236}">
                  <a16:creationId xmlns:a16="http://schemas.microsoft.com/office/drawing/2014/main" id="{41492A01-C1E7-45D9-99AF-BBD6DE4462F4}"/>
                </a:ext>
              </a:extLst>
            </p:cNvPr>
            <p:cNvSpPr>
              <a:spLocks/>
            </p:cNvSpPr>
            <p:nvPr/>
          </p:nvSpPr>
          <p:spPr bwMode="auto">
            <a:xfrm>
              <a:off x="1500166" y="1071552"/>
              <a:ext cx="3033712" cy="371475"/>
            </a:xfrm>
            <a:custGeom>
              <a:avLst/>
              <a:gdLst/>
              <a:ahLst/>
              <a:cxnLst>
                <a:cxn ang="0">
                  <a:pos x="1359" y="0"/>
                </a:cxn>
                <a:cxn ang="0">
                  <a:pos x="234" y="0"/>
                </a:cxn>
                <a:cxn ang="0">
                  <a:pos x="0" y="234"/>
                </a:cxn>
                <a:cxn ang="0">
                  <a:pos x="1359" y="234"/>
                </a:cxn>
                <a:cxn ang="0">
                  <a:pos x="1911" y="234"/>
                </a:cxn>
                <a:cxn ang="0">
                  <a:pos x="1911" y="0"/>
                </a:cxn>
                <a:cxn ang="0">
                  <a:pos x="1359" y="0"/>
                </a:cxn>
              </a:cxnLst>
              <a:rect l="0" t="0" r="r" b="b"/>
              <a:pathLst>
                <a:path w="1911" h="234">
                  <a:moveTo>
                    <a:pt x="1359" y="0"/>
                  </a:moveTo>
                  <a:lnTo>
                    <a:pt x="234" y="0"/>
                  </a:lnTo>
                  <a:lnTo>
                    <a:pt x="0" y="234"/>
                  </a:lnTo>
                  <a:lnTo>
                    <a:pt x="1359" y="234"/>
                  </a:lnTo>
                  <a:lnTo>
                    <a:pt x="1911" y="234"/>
                  </a:lnTo>
                  <a:lnTo>
                    <a:pt x="1911" y="0"/>
                  </a:lnTo>
                  <a:lnTo>
                    <a:pt x="135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latin typeface="微软雅黑 Light" panose="020B0502040204020203" pitchFamily="34" charset="-122"/>
                <a:ea typeface="微软雅黑 Light" panose="020B0502040204020203" pitchFamily="34" charset="-122"/>
              </a:endParaRPr>
            </a:p>
          </p:txBody>
        </p:sp>
        <p:sp>
          <p:nvSpPr>
            <p:cNvPr id="13" name="Freeform 26">
              <a:extLst>
                <a:ext uri="{FF2B5EF4-FFF2-40B4-BE49-F238E27FC236}">
                  <a16:creationId xmlns:a16="http://schemas.microsoft.com/office/drawing/2014/main" id="{E4C9B80F-A0DE-40B3-98D5-EC40C69655BA}"/>
                </a:ext>
              </a:extLst>
            </p:cNvPr>
            <p:cNvSpPr>
              <a:spLocks/>
            </p:cNvSpPr>
            <p:nvPr/>
          </p:nvSpPr>
          <p:spPr bwMode="auto">
            <a:xfrm flipV="1">
              <a:off x="2466810" y="1516108"/>
              <a:ext cx="2071670" cy="114374"/>
            </a:xfrm>
            <a:custGeom>
              <a:avLst/>
              <a:gdLst/>
              <a:ahLst/>
              <a:cxnLst>
                <a:cxn ang="0">
                  <a:pos x="1300" y="0"/>
                </a:cxn>
                <a:cxn ang="0">
                  <a:pos x="925" y="0"/>
                </a:cxn>
                <a:cxn ang="0">
                  <a:pos x="159" y="0"/>
                </a:cxn>
                <a:cxn ang="0">
                  <a:pos x="0" y="159"/>
                </a:cxn>
                <a:cxn ang="0">
                  <a:pos x="925" y="159"/>
                </a:cxn>
                <a:cxn ang="0">
                  <a:pos x="1300" y="159"/>
                </a:cxn>
                <a:cxn ang="0">
                  <a:pos x="2880" y="159"/>
                </a:cxn>
                <a:cxn ang="0">
                  <a:pos x="2880" y="0"/>
                </a:cxn>
                <a:cxn ang="0">
                  <a:pos x="1300" y="0"/>
                </a:cxn>
              </a:cxnLst>
              <a:rect l="0" t="0" r="r" b="b"/>
              <a:pathLst>
                <a:path w="2880" h="159">
                  <a:moveTo>
                    <a:pt x="1300" y="0"/>
                  </a:moveTo>
                  <a:lnTo>
                    <a:pt x="925" y="0"/>
                  </a:lnTo>
                  <a:lnTo>
                    <a:pt x="159" y="0"/>
                  </a:lnTo>
                  <a:lnTo>
                    <a:pt x="0" y="159"/>
                  </a:lnTo>
                  <a:lnTo>
                    <a:pt x="925" y="159"/>
                  </a:lnTo>
                  <a:lnTo>
                    <a:pt x="1300" y="159"/>
                  </a:lnTo>
                  <a:lnTo>
                    <a:pt x="2880" y="159"/>
                  </a:lnTo>
                  <a:lnTo>
                    <a:pt x="2880" y="0"/>
                  </a:lnTo>
                  <a:lnTo>
                    <a:pt x="130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dirty="0">
                <a:latin typeface="微软雅黑 Light" panose="020B0502040204020203" pitchFamily="34" charset="-122"/>
                <a:ea typeface="微软雅黑 Light" panose="020B0502040204020203" pitchFamily="34" charset="-122"/>
              </a:endParaRPr>
            </a:p>
          </p:txBody>
        </p:sp>
      </p:grpSp>
      <p:sp>
        <p:nvSpPr>
          <p:cNvPr id="14" name="文本框 13">
            <a:extLst>
              <a:ext uri="{FF2B5EF4-FFF2-40B4-BE49-F238E27FC236}">
                <a16:creationId xmlns:a16="http://schemas.microsoft.com/office/drawing/2014/main" id="{4F7ACAE2-AD1A-4BD4-ADB5-DAFCD6C7B3B5}"/>
              </a:ext>
            </a:extLst>
          </p:cNvPr>
          <p:cNvSpPr txBox="1"/>
          <p:nvPr/>
        </p:nvSpPr>
        <p:spPr>
          <a:xfrm>
            <a:off x="1117923" y="2789698"/>
            <a:ext cx="3255661" cy="2817393"/>
          </a:xfrm>
          <a:prstGeom prst="rect">
            <a:avLst/>
          </a:prstGeom>
          <a:noFill/>
        </p:spPr>
        <p:txBody>
          <a:bodyPr wrap="square" rtlCol="0">
            <a:spAutoFit/>
          </a:bodyPr>
          <a:lstStyle/>
          <a:p>
            <a:pPr algn="just">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七个先验回答：杂货或食物、学校、体育、你和谁在一起、你在哪里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即行踪</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、你什么时候到什么地方、你过得怎么样，以及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other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978CCB4A-6BF3-4003-9DB1-DE59A5634FD4}"/>
              </a:ext>
            </a:extLst>
          </p:cNvPr>
          <p:cNvSpPr txBox="1"/>
          <p:nvPr/>
        </p:nvSpPr>
        <p:spPr>
          <a:xfrm>
            <a:off x="296412" y="1787071"/>
            <a:ext cx="3615188" cy="369332"/>
          </a:xfrm>
          <a:prstGeom prst="rect">
            <a:avLst/>
          </a:prstGeom>
          <a:noFill/>
        </p:spPr>
        <p:txBody>
          <a:bodyPr wrap="square" rtlCol="0">
            <a:spAutoFit/>
          </a:bodyPr>
          <a:lstStyle/>
          <a:p>
            <a:pPr algn="ctr"/>
            <a:r>
              <a:rPr lang="zh-CN" altLang="zh-CN" b="1" dirty="0">
                <a:solidFill>
                  <a:schemeClr val="bg1"/>
                </a:solidFill>
                <a:latin typeface="微软雅黑 Light" panose="020B0502040204020203" pitchFamily="34" charset="-122"/>
                <a:ea typeface="微软雅黑 Light" panose="020B0502040204020203" pitchFamily="34" charset="-122"/>
              </a:rPr>
              <a:t>父母与青少年在线交流的主题</a:t>
            </a:r>
            <a:endParaRPr lang="en-US" altLang="zh-CN" b="1" dirty="0">
              <a:solidFill>
                <a:schemeClr val="bg1"/>
              </a:solidFill>
              <a:latin typeface="微软雅黑 Light" panose="020B0502040204020203" pitchFamily="34" charset="-122"/>
              <a:ea typeface="微软雅黑 Light" panose="020B0502040204020203" pitchFamily="34" charset="-122"/>
            </a:endParaRPr>
          </a:p>
        </p:txBody>
      </p:sp>
      <p:graphicFrame>
        <p:nvGraphicFramePr>
          <p:cNvPr id="4" name="图示 3">
            <a:extLst>
              <a:ext uri="{FF2B5EF4-FFF2-40B4-BE49-F238E27FC236}">
                <a16:creationId xmlns:a16="http://schemas.microsoft.com/office/drawing/2014/main" id="{F8B68E90-E162-C27E-3A68-6EEEC4A568BD}"/>
              </a:ext>
            </a:extLst>
          </p:cNvPr>
          <p:cNvGraphicFramePr/>
          <p:nvPr/>
        </p:nvGraphicFramePr>
        <p:xfrm>
          <a:off x="5436766" y="1589315"/>
          <a:ext cx="5550548" cy="449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54F0F8A7-22FE-6050-18E5-FC3E2D4EA2A3}"/>
              </a:ext>
            </a:extLst>
          </p:cNvPr>
          <p:cNvSpPr txBox="1"/>
          <p:nvPr/>
        </p:nvSpPr>
        <p:spPr>
          <a:xfrm>
            <a:off x="5519057" y="2971800"/>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28EC9DFF-CBF4-B1CA-6E16-F3AC0EEDF45B}"/>
              </a:ext>
            </a:extLst>
          </p:cNvPr>
          <p:cNvSpPr txBox="1"/>
          <p:nvPr/>
        </p:nvSpPr>
        <p:spPr>
          <a:xfrm>
            <a:off x="6306457" y="804479"/>
            <a:ext cx="3614058"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对不经常和经常和父母在线交流的群体</a:t>
            </a:r>
            <a:r>
              <a:rPr lang="zh-CN" altLang="en-US" dirty="0">
                <a:latin typeface="微软雅黑" panose="020B0503020204020204" pitchFamily="34" charset="-122"/>
                <a:ea typeface="微软雅黑" panose="020B0503020204020204" pitchFamily="34" charset="-122"/>
              </a:rPr>
              <a:t>，预先分为了四个特征种类</a:t>
            </a:r>
          </a:p>
        </p:txBody>
      </p:sp>
      <p:grpSp>
        <p:nvGrpSpPr>
          <p:cNvPr id="2" name="组合 1">
            <a:extLst>
              <a:ext uri="{FF2B5EF4-FFF2-40B4-BE49-F238E27FC236}">
                <a16:creationId xmlns:a16="http://schemas.microsoft.com/office/drawing/2014/main" id="{7ACC3AB8-A06F-AD0C-F199-541E69140AE3}"/>
              </a:ext>
            </a:extLst>
          </p:cNvPr>
          <p:cNvGrpSpPr/>
          <p:nvPr/>
        </p:nvGrpSpPr>
        <p:grpSpPr>
          <a:xfrm>
            <a:off x="-236878" y="346955"/>
            <a:ext cx="2055421" cy="848986"/>
            <a:chOff x="-203008" y="307273"/>
            <a:chExt cx="1930111" cy="797227"/>
          </a:xfrm>
        </p:grpSpPr>
        <p:sp>
          <p:nvSpPr>
            <p:cNvPr id="3" name="弦形 2">
              <a:extLst>
                <a:ext uri="{FF2B5EF4-FFF2-40B4-BE49-F238E27FC236}">
                  <a16:creationId xmlns:a16="http://schemas.microsoft.com/office/drawing/2014/main" id="{FF3E4774-2081-EEE4-40B9-22BA7F213661}"/>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7" name="文本框 6">
              <a:extLst>
                <a:ext uri="{FF2B5EF4-FFF2-40B4-BE49-F238E27FC236}">
                  <a16:creationId xmlns:a16="http://schemas.microsoft.com/office/drawing/2014/main" id="{F219A154-4480-07BD-92C6-3D5955E8CD60}"/>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02</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8" name="文本框 7">
            <a:extLst>
              <a:ext uri="{FF2B5EF4-FFF2-40B4-BE49-F238E27FC236}">
                <a16:creationId xmlns:a16="http://schemas.microsoft.com/office/drawing/2014/main" id="{E0A1B13E-D66E-2911-45A9-EF0F4DF0C8CD}"/>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Arial"/>
                <a:ea typeface="微软雅黑"/>
              </a:rPr>
              <a:t>方法</a:t>
            </a:r>
          </a:p>
        </p:txBody>
      </p:sp>
    </p:spTree>
    <p:extLst>
      <p:ext uri="{BB962C8B-B14F-4D97-AF65-F5344CB8AC3E}">
        <p14:creationId xmlns:p14="http://schemas.microsoft.com/office/powerpoint/2010/main" val="398518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A3A1F-C516-820A-32F2-920C93537319}"/>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3F72B166-01E6-E9AA-692C-A97DB45752CA}"/>
              </a:ext>
            </a:extLst>
          </p:cNvPr>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6244F95-9A33-3977-759A-93A58F7048AC}"/>
              </a:ext>
            </a:extLst>
          </p:cNvPr>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a:extLst>
              <a:ext uri="{FF2B5EF4-FFF2-40B4-BE49-F238E27FC236}">
                <a16:creationId xmlns:a16="http://schemas.microsoft.com/office/drawing/2014/main" id="{FE4A7BCC-0069-FA6A-EA97-EB43E29A9ED1}"/>
              </a:ext>
            </a:extLst>
          </p:cNvPr>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a:extLst>
              <a:ext uri="{FF2B5EF4-FFF2-40B4-BE49-F238E27FC236}">
                <a16:creationId xmlns:a16="http://schemas.microsoft.com/office/drawing/2014/main" id="{DF220957-6DCD-23E2-CBFB-66C563C32804}"/>
              </a:ext>
            </a:extLst>
          </p:cNvPr>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a:extLst>
              <a:ext uri="{FF2B5EF4-FFF2-40B4-BE49-F238E27FC236}">
                <a16:creationId xmlns:a16="http://schemas.microsoft.com/office/drawing/2014/main" id="{7B30FDA9-357D-DDEA-B432-9B1E040224B3}"/>
              </a:ext>
            </a:extLst>
          </p:cNvPr>
          <p:cNvGrpSpPr/>
          <p:nvPr/>
        </p:nvGrpSpPr>
        <p:grpSpPr>
          <a:xfrm>
            <a:off x="4321215" y="2208998"/>
            <a:ext cx="3549570" cy="1761350"/>
            <a:chOff x="944031" y="2983413"/>
            <a:chExt cx="2601320" cy="1290814"/>
          </a:xfrm>
        </p:grpSpPr>
        <p:sp>
          <p:nvSpPr>
            <p:cNvPr id="2" name="弦形 1">
              <a:extLst>
                <a:ext uri="{FF2B5EF4-FFF2-40B4-BE49-F238E27FC236}">
                  <a16:creationId xmlns:a16="http://schemas.microsoft.com/office/drawing/2014/main" id="{B3A1C2FE-DAFA-2A68-CF92-50595B17903E}"/>
                </a:ext>
              </a:extLst>
            </p:cNvPr>
            <p:cNvSpPr/>
            <p:nvPr/>
          </p:nvSpPr>
          <p:spPr>
            <a:xfrm>
              <a:off x="190331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华文细黑" panose="02010600040101010101" pitchFamily="2" charset="-122"/>
                <a:ea typeface="华文细黑" panose="02010600040101010101" pitchFamily="2" charset="-122"/>
              </a:endParaRPr>
            </a:p>
          </p:txBody>
        </p:sp>
        <p:sp>
          <p:nvSpPr>
            <p:cNvPr id="16" name="文本框 15">
              <a:extLst>
                <a:ext uri="{FF2B5EF4-FFF2-40B4-BE49-F238E27FC236}">
                  <a16:creationId xmlns:a16="http://schemas.microsoft.com/office/drawing/2014/main" id="{DF315549-8DDE-99EC-264D-29DD513C90E8}"/>
                </a:ext>
              </a:extLst>
            </p:cNvPr>
            <p:cNvSpPr txBox="1"/>
            <p:nvPr/>
          </p:nvSpPr>
          <p:spPr>
            <a:xfrm>
              <a:off x="1616850" y="3014830"/>
              <a:ext cx="1315426" cy="563889"/>
            </a:xfrm>
            <a:prstGeom prst="rect">
              <a:avLst/>
            </a:prstGeom>
            <a:noFill/>
          </p:spPr>
          <p:txBody>
            <a:bodyPr wrap="square" rtlCol="0">
              <a:spAutoFit/>
            </a:bodyPr>
            <a:lstStyle/>
            <a:p>
              <a:pPr algn="ctr"/>
              <a:r>
                <a:rPr lang="en-US" altLang="zh-CN" sz="4400" dirty="0">
                  <a:ln>
                    <a:solidFill>
                      <a:schemeClr val="accent1"/>
                    </a:solidFill>
                  </a:ln>
                  <a:solidFill>
                    <a:schemeClr val="bg1"/>
                  </a:solidFill>
                  <a:latin typeface="Impact" panose="020B0806030902050204" pitchFamily="34" charset="0"/>
                  <a:ea typeface="华文细黑" panose="02010600040101010101" pitchFamily="2" charset="-122"/>
                </a:rPr>
                <a:t>03</a:t>
              </a:r>
              <a:endParaRPr lang="zh-CN" altLang="en-US" sz="44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18" name="文本框 17">
              <a:extLst>
                <a:ext uri="{FF2B5EF4-FFF2-40B4-BE49-F238E27FC236}">
                  <a16:creationId xmlns:a16="http://schemas.microsoft.com/office/drawing/2014/main" id="{7243DDB3-0E3E-5AC6-270C-AAAF204D950A}"/>
                </a:ext>
              </a:extLst>
            </p:cNvPr>
            <p:cNvSpPr txBox="1"/>
            <p:nvPr/>
          </p:nvSpPr>
          <p:spPr>
            <a:xfrm>
              <a:off x="944031" y="3845672"/>
              <a:ext cx="2601320" cy="428555"/>
            </a:xfrm>
            <a:prstGeom prst="rect">
              <a:avLst/>
            </a:prstGeom>
            <a:noFill/>
          </p:spPr>
          <p:txBody>
            <a:bodyPr vert="horz" wrap="square" rtlCol="0">
              <a:spAutoFit/>
            </a:bodyPr>
            <a:lstStyle/>
            <a:p>
              <a:pPr algn="ctr"/>
              <a:r>
                <a:rPr lang="zh-CN" altLang="en-US" sz="3200" b="1" spc="300" dirty="0">
                  <a:solidFill>
                    <a:schemeClr val="accent1"/>
                  </a:solidFill>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150860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a:extLst>
              <a:ext uri="{FF2B5EF4-FFF2-40B4-BE49-F238E27FC236}">
                <a16:creationId xmlns:a16="http://schemas.microsoft.com/office/drawing/2014/main" id="{90683C4F-CAE8-2921-8DA8-C4887FF7B4A9}"/>
              </a:ext>
            </a:extLst>
          </p:cNvPr>
          <p:cNvSpPr/>
          <p:nvPr/>
        </p:nvSpPr>
        <p:spPr>
          <a:xfrm>
            <a:off x="0" y="3245255"/>
            <a:ext cx="12192000" cy="36382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片 69">
            <a:extLst>
              <a:ext uri="{FF2B5EF4-FFF2-40B4-BE49-F238E27FC236}">
                <a16:creationId xmlns:a16="http://schemas.microsoft.com/office/drawing/2014/main" id="{2728AACD-0EE5-35ED-8427-BA6D2120D2F4}"/>
              </a:ext>
            </a:extLst>
          </p:cNvPr>
          <p:cNvPicPr>
            <a:picLocks noChangeAspect="1"/>
          </p:cNvPicPr>
          <p:nvPr/>
        </p:nvPicPr>
        <p:blipFill>
          <a:blip r:embed="rId6"/>
          <a:stretch>
            <a:fillRect/>
          </a:stretch>
        </p:blipFill>
        <p:spPr>
          <a:xfrm>
            <a:off x="490274" y="3429000"/>
            <a:ext cx="6465434" cy="3125765"/>
          </a:xfrm>
          <a:prstGeom prst="rect">
            <a:avLst/>
          </a:prstGeom>
        </p:spPr>
      </p:pic>
      <p:sp>
        <p:nvSpPr>
          <p:cNvPr id="72" name="矩形 71">
            <a:extLst>
              <a:ext uri="{FF2B5EF4-FFF2-40B4-BE49-F238E27FC236}">
                <a16:creationId xmlns:a16="http://schemas.microsoft.com/office/drawing/2014/main" id="{A1BD1FCA-4820-412B-8E92-0C63F4283ABD}"/>
              </a:ext>
            </a:extLst>
          </p:cNvPr>
          <p:cNvSpPr/>
          <p:nvPr/>
        </p:nvSpPr>
        <p:spPr>
          <a:xfrm>
            <a:off x="6969001" y="0"/>
            <a:ext cx="5222999" cy="6883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13156894-A635-1DAB-A4AB-4D34681C9279}"/>
              </a:ext>
            </a:extLst>
          </p:cNvPr>
          <p:cNvGrpSpPr>
            <a:grpSpLocks noChangeAspect="1"/>
          </p:cNvGrpSpPr>
          <p:nvPr>
            <p:custDataLst>
              <p:tags r:id="rId1"/>
            </p:custDataLst>
          </p:nvPr>
        </p:nvGrpSpPr>
        <p:grpSpPr>
          <a:xfrm>
            <a:off x="393444" y="1384604"/>
            <a:ext cx="5996824" cy="1596863"/>
            <a:chOff x="898134" y="2037442"/>
            <a:chExt cx="4508185" cy="1550891"/>
          </a:xfrm>
        </p:grpSpPr>
        <p:sp>
          <p:nvSpPr>
            <p:cNvPr id="65" name="Title-1">
              <a:extLst>
                <a:ext uri="{FF2B5EF4-FFF2-40B4-BE49-F238E27FC236}">
                  <a16:creationId xmlns:a16="http://schemas.microsoft.com/office/drawing/2014/main" id="{C8108216-D6A1-6180-F214-592496C7E85C}"/>
                </a:ext>
              </a:extLst>
            </p:cNvPr>
            <p:cNvSpPr/>
            <p:nvPr>
              <p:custDataLst>
                <p:tags r:id="rId2"/>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wrap="square" lIns="0" tIns="0" rIns="0" bIns="0" numCol="1" anchor="ctr">
              <a:noAutofit/>
            </a:bodyPr>
            <a:lstStyle/>
            <a:p>
              <a:pPr indent="266700" algn="just"/>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父母与青少年在线交流的频率、持续时间和主题</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Index-1">
              <a:extLst>
                <a:ext uri="{FF2B5EF4-FFF2-40B4-BE49-F238E27FC236}">
                  <a16:creationId xmlns:a16="http://schemas.microsoft.com/office/drawing/2014/main" id="{381C6B11-AF01-76FB-0F17-35A1B34C4DA3}"/>
                </a:ext>
              </a:extLst>
            </p:cNvPr>
            <p:cNvSpPr txBox="1"/>
            <p:nvPr>
              <p:custDataLst>
                <p:tags r:id="rId3"/>
              </p:custDataLst>
            </p:nvPr>
          </p:nvSpPr>
          <p:spPr>
            <a:xfrm>
              <a:off x="4886690" y="2037442"/>
              <a:ext cx="519629" cy="567940"/>
            </a:xfrm>
            <a:prstGeom prst="rect">
              <a:avLst/>
            </a:prstGeom>
            <a:noFill/>
          </p:spPr>
          <p:txBody>
            <a:bodyPr wrap="none" rtlCol="0">
              <a:spAutoFit/>
            </a:bodyPr>
            <a:lstStyle/>
            <a:p>
              <a:r>
                <a:rPr lang="en-US" altLang="zh-CN"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rPr>
                <a:t>01</a:t>
              </a:r>
              <a:endParaRPr lang="zh-CN" altLang="en-US"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endParaRPr>
            </a:p>
          </p:txBody>
        </p:sp>
        <p:sp>
          <p:nvSpPr>
            <p:cNvPr id="67" name="Body-1">
              <a:extLst>
                <a:ext uri="{FF2B5EF4-FFF2-40B4-BE49-F238E27FC236}">
                  <a16:creationId xmlns:a16="http://schemas.microsoft.com/office/drawing/2014/main" id="{DE2CB1F8-F524-0598-56A9-EB66AA8737D8}"/>
                </a:ext>
              </a:extLst>
            </p:cNvPr>
            <p:cNvSpPr txBox="1"/>
            <p:nvPr>
              <p:custDataLst>
                <p:tags r:id="rId4"/>
              </p:custDataLst>
            </p:nvPr>
          </p:nvSpPr>
          <p:spPr>
            <a:xfrm>
              <a:off x="898136" y="2766687"/>
              <a:ext cx="4378323" cy="82164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女孩与父母在线交流的频率更高</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男孩的交流时间往往更长</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年龄和自主性与交流的频率和持续时间没有关系（卡方检验）</a:t>
              </a:r>
            </a:p>
          </p:txBody>
        </p:sp>
      </p:grpSp>
      <p:sp>
        <p:nvSpPr>
          <p:cNvPr id="73" name="文本框 72">
            <a:extLst>
              <a:ext uri="{FF2B5EF4-FFF2-40B4-BE49-F238E27FC236}">
                <a16:creationId xmlns:a16="http://schemas.microsoft.com/office/drawing/2014/main" id="{27AF1FC4-9F14-E23A-4A12-ECEE380EA713}"/>
              </a:ext>
            </a:extLst>
          </p:cNvPr>
          <p:cNvSpPr txBox="1"/>
          <p:nvPr/>
        </p:nvSpPr>
        <p:spPr>
          <a:xfrm>
            <a:off x="7591294" y="555552"/>
            <a:ext cx="3922004" cy="3416320"/>
          </a:xfrm>
          <a:prstGeom prst="rect">
            <a:avLst/>
          </a:prstGeom>
          <a:noFill/>
        </p:spPr>
        <p:txBody>
          <a:bodyPr wrap="square" rtlCol="0">
            <a:spAutoFit/>
          </a:bodyPr>
          <a:lstStyle/>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96.9%</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的青少年（</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464</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人</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）都和父母有过在线交流，其中有</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1.7%</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人</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）每天和父母进行在线交流，</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14.4%</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67</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人</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以上的天数和父母在线交流。与父母在线交流的青少年平均每天交流近</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分钟，其中半数超过</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分钟，另一半人不到</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分钟。相比于周末，工作日青少年与父母交流更频繁且时间更长</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（频率：</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1050" kern="100" dirty="0">
                <a:effectLst/>
                <a:latin typeface="微软雅黑" panose="020B0503020204020204" pitchFamily="34" charset="-122"/>
                <a:ea typeface="微软雅黑" panose="020B0503020204020204" pitchFamily="34" charset="-122"/>
                <a:cs typeface="Times New Roman" panose="02020603050405020304" pitchFamily="18" charset="0"/>
              </a:rPr>
              <a:t>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=0.44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M</a:t>
            </a:r>
            <a:r>
              <a:rPr lang="zh-CN" altLang="en-US" sz="1050" kern="100" dirty="0">
                <a:effectLst/>
                <a:latin typeface="微软雅黑" panose="020B0503020204020204" pitchFamily="34" charset="-122"/>
                <a:ea typeface="微软雅黑" panose="020B0503020204020204" pitchFamily="34" charset="-122"/>
                <a:cs typeface="Times New Roman" panose="02020603050405020304" pitchFamily="18" charset="0"/>
              </a:rPr>
              <a:t>周末</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=0.39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；持续时长：</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1050" kern="100" dirty="0">
                <a:effectLst/>
                <a:latin typeface="微软雅黑" panose="020B0503020204020204" pitchFamily="34" charset="-122"/>
                <a:ea typeface="微软雅黑" panose="020B0503020204020204" pitchFamily="34" charset="-122"/>
                <a:cs typeface="Times New Roman" panose="02020603050405020304" pitchFamily="18" charset="0"/>
              </a:rPr>
              <a:t>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=15.29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M</a:t>
            </a:r>
            <a:r>
              <a:rPr lang="zh-CN" altLang="en-US" sz="1050" kern="100" dirty="0">
                <a:effectLst/>
                <a:latin typeface="微软雅黑" panose="020B0503020204020204" pitchFamily="34" charset="-122"/>
                <a:ea typeface="微软雅黑" panose="020B0503020204020204" pitchFamily="34" charset="-122"/>
                <a:cs typeface="Times New Roman" panose="02020603050405020304" pitchFamily="18" charset="0"/>
              </a:rPr>
              <a:t>周末</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=14.68</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indent="266700" algn="just"/>
            <a:endParaRPr lang="en-US" altLang="zh-CN" sz="1800" kern="100" dirty="0">
              <a:effectLst/>
              <a:highlight>
                <a:srgbClr val="FFFF00"/>
              </a:highligh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4" name="文本框 73">
            <a:extLst>
              <a:ext uri="{FF2B5EF4-FFF2-40B4-BE49-F238E27FC236}">
                <a16:creationId xmlns:a16="http://schemas.microsoft.com/office/drawing/2014/main" id="{3BD6C358-5BB4-77EA-7C3A-9E1247085A62}"/>
              </a:ext>
            </a:extLst>
          </p:cNvPr>
          <p:cNvSpPr txBox="1"/>
          <p:nvPr/>
        </p:nvSpPr>
        <p:spPr>
          <a:xfrm>
            <a:off x="7591294" y="4325694"/>
            <a:ext cx="3628571" cy="1477328"/>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你</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什么时候</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到达某地</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(32.4%)</a:t>
            </a:r>
          </a:p>
          <a:p>
            <a:pPr marL="285750" indent="-285750" algn="just">
              <a:buFont typeface="Wingdings" panose="05000000000000000000" pitchFamily="2" charset="2"/>
              <a:buChar char="Ø"/>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学校</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(29.4%)</a:t>
            </a:r>
            <a:endParaRPr lang="en-US" altLang="zh-CN" sz="1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Ø"/>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你</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在哪里</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即行踪</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28.4%)</a:t>
            </a:r>
            <a:endParaRPr lang="en-US" altLang="zh-CN" sz="1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Ø"/>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食品或食物</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(26.5%)</a:t>
            </a:r>
            <a:endParaRPr lang="en-US" altLang="zh-CN" sz="1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Ø"/>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你过得怎么样</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(22.0%)</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800" b="1"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7003B78-C019-7184-20B1-FD14D835ECFB}"/>
              </a:ext>
            </a:extLst>
          </p:cNvPr>
          <p:cNvGrpSpPr/>
          <p:nvPr/>
        </p:nvGrpSpPr>
        <p:grpSpPr>
          <a:xfrm>
            <a:off x="-236878" y="346955"/>
            <a:ext cx="2055421" cy="848986"/>
            <a:chOff x="-203008" y="307273"/>
            <a:chExt cx="1930111" cy="797227"/>
          </a:xfrm>
        </p:grpSpPr>
        <p:sp>
          <p:nvSpPr>
            <p:cNvPr id="3" name="弦形 2">
              <a:extLst>
                <a:ext uri="{FF2B5EF4-FFF2-40B4-BE49-F238E27FC236}">
                  <a16:creationId xmlns:a16="http://schemas.microsoft.com/office/drawing/2014/main" id="{826C6BAF-2944-483A-6BCC-C45AD900F07B}"/>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4" name="文本框 3">
              <a:extLst>
                <a:ext uri="{FF2B5EF4-FFF2-40B4-BE49-F238E27FC236}">
                  <a16:creationId xmlns:a16="http://schemas.microsoft.com/office/drawing/2014/main" id="{ACC4FB9C-1C7B-E0A6-4EDC-91A261FA0270}"/>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03</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5" name="文本框 4">
            <a:extLst>
              <a:ext uri="{FF2B5EF4-FFF2-40B4-BE49-F238E27FC236}">
                <a16:creationId xmlns:a16="http://schemas.microsoft.com/office/drawing/2014/main" id="{49411F48-275D-C196-5A8D-6EB8612349BB}"/>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Arial"/>
                <a:ea typeface="微软雅黑"/>
              </a:rPr>
              <a:t>结果</a:t>
            </a:r>
          </a:p>
        </p:txBody>
      </p:sp>
    </p:spTree>
    <p:extLst>
      <p:ext uri="{BB962C8B-B14F-4D97-AF65-F5344CB8AC3E}">
        <p14:creationId xmlns:p14="http://schemas.microsoft.com/office/powerpoint/2010/main" val="153773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arn(inVertic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arn(inVertical)">
                                      <p:cBhvr>
                                        <p:cTn id="17" dur="500"/>
                                        <p:tgtEl>
                                          <p:spTgt spid="7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barn(inVertical)">
                                      <p:cBhvr>
                                        <p:cTn id="2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0FEF-9106-0B95-FFF2-75EB3E650D55}"/>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0ACF954B-DEC1-256C-D1B1-420FEF4FC852}"/>
              </a:ext>
            </a:extLst>
          </p:cNvPr>
          <p:cNvSpPr/>
          <p:nvPr/>
        </p:nvSpPr>
        <p:spPr>
          <a:xfrm>
            <a:off x="5783943" y="0"/>
            <a:ext cx="640805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E7AAEA40-9EA2-2CF4-6638-E060A8780884}"/>
              </a:ext>
            </a:extLst>
          </p:cNvPr>
          <p:cNvGrpSpPr>
            <a:grpSpLocks noChangeAspect="1"/>
          </p:cNvGrpSpPr>
          <p:nvPr>
            <p:custDataLst>
              <p:tags r:id="rId1"/>
            </p:custDataLst>
          </p:nvPr>
        </p:nvGrpSpPr>
        <p:grpSpPr>
          <a:xfrm>
            <a:off x="393444" y="1384603"/>
            <a:ext cx="4222478" cy="1085055"/>
            <a:chOff x="898134" y="2037442"/>
            <a:chExt cx="4769282" cy="1053818"/>
          </a:xfrm>
        </p:grpSpPr>
        <p:sp>
          <p:nvSpPr>
            <p:cNvPr id="65" name="Title-1">
              <a:extLst>
                <a:ext uri="{FF2B5EF4-FFF2-40B4-BE49-F238E27FC236}">
                  <a16:creationId xmlns:a16="http://schemas.microsoft.com/office/drawing/2014/main" id="{69EE9971-36A6-D425-5669-5BF5FE992412}"/>
                </a:ext>
              </a:extLst>
            </p:cNvPr>
            <p:cNvSpPr/>
            <p:nvPr>
              <p:custDataLst>
                <p:tags r:id="rId2"/>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wrap="square" lIns="0" tIns="0" rIns="0" bIns="0" numCol="1" anchor="ctr">
              <a:noAutofit/>
            </a:bodyPr>
            <a:lstStyle/>
            <a:p>
              <a:pPr indent="266400" algn="just"/>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父母与青少年在线交流的概况</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Index-1">
              <a:extLst>
                <a:ext uri="{FF2B5EF4-FFF2-40B4-BE49-F238E27FC236}">
                  <a16:creationId xmlns:a16="http://schemas.microsoft.com/office/drawing/2014/main" id="{CF36B94E-67FD-397F-3F6F-23E6C3727291}"/>
                </a:ext>
              </a:extLst>
            </p:cNvPr>
            <p:cNvSpPr txBox="1"/>
            <p:nvPr>
              <p:custDataLst>
                <p:tags r:id="rId3"/>
              </p:custDataLst>
            </p:nvPr>
          </p:nvSpPr>
          <p:spPr>
            <a:xfrm>
              <a:off x="4886690" y="2037442"/>
              <a:ext cx="780726" cy="567940"/>
            </a:xfrm>
            <a:prstGeom prst="rect">
              <a:avLst/>
            </a:prstGeom>
            <a:noFill/>
          </p:spPr>
          <p:txBody>
            <a:bodyPr wrap="none" rtlCol="0">
              <a:spAutoFit/>
            </a:bodyPr>
            <a:lstStyle/>
            <a:p>
              <a:r>
                <a:rPr lang="en-US" altLang="zh-CN"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rPr>
                <a:t>02</a:t>
              </a:r>
              <a:endParaRPr lang="zh-CN" altLang="en-US"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endParaRPr>
            </a:p>
          </p:txBody>
        </p:sp>
        <p:sp>
          <p:nvSpPr>
            <p:cNvPr id="67" name="Body-1">
              <a:extLst>
                <a:ext uri="{FF2B5EF4-FFF2-40B4-BE49-F238E27FC236}">
                  <a16:creationId xmlns:a16="http://schemas.microsoft.com/office/drawing/2014/main" id="{602F85BD-4639-637A-C117-4E859C507426}"/>
                </a:ext>
              </a:extLst>
            </p:cNvPr>
            <p:cNvSpPr txBox="1"/>
            <p:nvPr>
              <p:custDataLst>
                <p:tags r:id="rId4"/>
              </p:custDataLst>
            </p:nvPr>
          </p:nvSpPr>
          <p:spPr>
            <a:xfrm>
              <a:off x="898136" y="2766687"/>
              <a:ext cx="4378323" cy="324573"/>
            </a:xfrm>
            <a:prstGeom prst="rect">
              <a:avLst/>
            </a:prstGeom>
            <a:noFill/>
          </p:spPr>
          <p:txBody>
            <a:bodyPr wrap="square" rtlCol="0">
              <a:spAutoFit/>
            </a:bodyPr>
            <a:lstStyle/>
            <a:p>
              <a:pPr>
                <a:lnSpc>
                  <a:spcPct val="120000"/>
                </a:lnSpc>
              </a:pPr>
              <a:endParaRPr lang="zh-CN" altLang="en-US" sz="1400" dirty="0">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1A994C6-E101-8886-2BBA-FD643F0AA470}"/>
              </a:ext>
            </a:extLst>
          </p:cNvPr>
          <p:cNvPicPr>
            <a:picLocks noChangeAspect="1"/>
          </p:cNvPicPr>
          <p:nvPr/>
        </p:nvPicPr>
        <p:blipFill>
          <a:blip r:embed="rId6"/>
          <a:stretch>
            <a:fillRect/>
          </a:stretch>
        </p:blipFill>
        <p:spPr>
          <a:xfrm>
            <a:off x="5962196" y="0"/>
            <a:ext cx="6229804" cy="3643290"/>
          </a:xfrm>
          <a:prstGeom prst="rect">
            <a:avLst/>
          </a:prstGeom>
        </p:spPr>
      </p:pic>
      <p:sp>
        <p:nvSpPr>
          <p:cNvPr id="5" name="文本框 4">
            <a:extLst>
              <a:ext uri="{FF2B5EF4-FFF2-40B4-BE49-F238E27FC236}">
                <a16:creationId xmlns:a16="http://schemas.microsoft.com/office/drawing/2014/main" id="{497BAD53-384B-EA32-B127-EEBC00020735}"/>
              </a:ext>
            </a:extLst>
          </p:cNvPr>
          <p:cNvSpPr txBox="1"/>
          <p:nvPr/>
        </p:nvSpPr>
        <p:spPr>
          <a:xfrm>
            <a:off x="181232" y="2288407"/>
            <a:ext cx="5218082" cy="33673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不频繁低持续时间交流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55.4%,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n=257;</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天数不到一半，每天不到一小时）</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频繁低持续时间交流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33.4%, n=155; &gt;50%, &lt;1h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中长时间交流（</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n=139;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&lt;85%,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长时间交流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n=10; &lt;85%,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2-3h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不频繁但非常长时间的交流（</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n=10;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&lt;25%,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2-3h</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2706C974-A227-4958-349C-AED80F111266}"/>
              </a:ext>
            </a:extLst>
          </p:cNvPr>
          <p:cNvGrpSpPr/>
          <p:nvPr/>
        </p:nvGrpSpPr>
        <p:grpSpPr>
          <a:xfrm>
            <a:off x="-236878" y="346955"/>
            <a:ext cx="2055421" cy="848986"/>
            <a:chOff x="-203008" y="307273"/>
            <a:chExt cx="1930111" cy="797227"/>
          </a:xfrm>
        </p:grpSpPr>
        <p:sp>
          <p:nvSpPr>
            <p:cNvPr id="4" name="弦形 3">
              <a:extLst>
                <a:ext uri="{FF2B5EF4-FFF2-40B4-BE49-F238E27FC236}">
                  <a16:creationId xmlns:a16="http://schemas.microsoft.com/office/drawing/2014/main" id="{973F238E-B4C0-5A59-44B7-62135FF1C307}"/>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6" name="文本框 5">
              <a:extLst>
                <a:ext uri="{FF2B5EF4-FFF2-40B4-BE49-F238E27FC236}">
                  <a16:creationId xmlns:a16="http://schemas.microsoft.com/office/drawing/2014/main" id="{8844626C-B0BF-F93F-7C33-FC5C69A0762D}"/>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03</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7" name="文本框 6">
            <a:extLst>
              <a:ext uri="{FF2B5EF4-FFF2-40B4-BE49-F238E27FC236}">
                <a16:creationId xmlns:a16="http://schemas.microsoft.com/office/drawing/2014/main" id="{9A5AC17C-4304-C650-E355-70BF52A492E5}"/>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Arial"/>
                <a:ea typeface="微软雅黑"/>
              </a:rPr>
              <a:t>结果</a:t>
            </a:r>
          </a:p>
        </p:txBody>
      </p:sp>
    </p:spTree>
    <p:extLst>
      <p:ext uri="{BB962C8B-B14F-4D97-AF65-F5344CB8AC3E}">
        <p14:creationId xmlns:p14="http://schemas.microsoft.com/office/powerpoint/2010/main" val="2689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276EC-3113-7F99-8CE3-A7375DCF1BEB}"/>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182940CB-5DD2-5561-26D9-271AA047143C}"/>
              </a:ext>
            </a:extLst>
          </p:cNvPr>
          <p:cNvSpPr/>
          <p:nvPr/>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84C6FA37-ABC3-61BB-8DF6-36C77287784B}"/>
              </a:ext>
            </a:extLst>
          </p:cNvPr>
          <p:cNvGrpSpPr>
            <a:grpSpLocks noChangeAspect="1"/>
          </p:cNvGrpSpPr>
          <p:nvPr>
            <p:custDataLst>
              <p:tags r:id="rId1"/>
            </p:custDataLst>
          </p:nvPr>
        </p:nvGrpSpPr>
        <p:grpSpPr>
          <a:xfrm>
            <a:off x="393444" y="1384603"/>
            <a:ext cx="4497745" cy="1085055"/>
            <a:chOff x="898134" y="2037442"/>
            <a:chExt cx="4712825" cy="1053818"/>
          </a:xfrm>
        </p:grpSpPr>
        <p:sp>
          <p:nvSpPr>
            <p:cNvPr id="65" name="Title-1">
              <a:extLst>
                <a:ext uri="{FF2B5EF4-FFF2-40B4-BE49-F238E27FC236}">
                  <a16:creationId xmlns:a16="http://schemas.microsoft.com/office/drawing/2014/main" id="{EEFD5AB6-ACFB-8EB6-6960-4BF0A262D13C}"/>
                </a:ext>
              </a:extLst>
            </p:cNvPr>
            <p:cNvSpPr/>
            <p:nvPr>
              <p:custDataLst>
                <p:tags r:id="rId2"/>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wrap="square" lIns="0" tIns="0" rIns="0" bIns="0" numCol="1" anchor="ctr">
              <a:noAutofit/>
            </a:bodyPr>
            <a:lstStyle/>
            <a:p>
              <a:pPr indent="266400" algn="just"/>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父母与青少年在线交流模式的差异</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Index-1">
              <a:extLst>
                <a:ext uri="{FF2B5EF4-FFF2-40B4-BE49-F238E27FC236}">
                  <a16:creationId xmlns:a16="http://schemas.microsoft.com/office/drawing/2014/main" id="{F2D14724-66C7-1931-ECDD-80EFD6556A09}"/>
                </a:ext>
              </a:extLst>
            </p:cNvPr>
            <p:cNvSpPr txBox="1"/>
            <p:nvPr>
              <p:custDataLst>
                <p:tags r:id="rId3"/>
              </p:custDataLst>
            </p:nvPr>
          </p:nvSpPr>
          <p:spPr>
            <a:xfrm>
              <a:off x="4886690" y="2037442"/>
              <a:ext cx="724269" cy="567940"/>
            </a:xfrm>
            <a:prstGeom prst="rect">
              <a:avLst/>
            </a:prstGeom>
            <a:noFill/>
          </p:spPr>
          <p:txBody>
            <a:bodyPr wrap="none" rtlCol="0">
              <a:spAutoFit/>
            </a:bodyPr>
            <a:lstStyle/>
            <a:p>
              <a:r>
                <a:rPr lang="en-US" altLang="zh-CN"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rPr>
                <a:t>03</a:t>
              </a:r>
              <a:endParaRPr lang="zh-CN" altLang="en-US" sz="3200" b="1" i="1" dirty="0">
                <a:gradFill>
                  <a:gsLst>
                    <a:gs pos="0">
                      <a:schemeClr val="accent1">
                        <a:lumMod val="60000"/>
                        <a:lumOff val="40000"/>
                      </a:schemeClr>
                    </a:gs>
                    <a:gs pos="60000">
                      <a:schemeClr val="accent1"/>
                    </a:gs>
                  </a:gsLst>
                  <a:lin ang="2700000" scaled="0"/>
                </a:gradFill>
                <a:effectLst>
                  <a:outerShdw blurRad="50800" dist="50800" dir="5400000" algn="ctr" rotWithShape="0">
                    <a:schemeClr val="accent1">
                      <a:alpha val="20000"/>
                    </a:schemeClr>
                  </a:outerShdw>
                </a:effectLst>
                <a:latin typeface="微软雅黑" panose="020B0503020204020204" pitchFamily="34" charset="-122"/>
                <a:ea typeface="微软雅黑" panose="020B0503020204020204" pitchFamily="34" charset="-122"/>
              </a:endParaRPr>
            </a:p>
          </p:txBody>
        </p:sp>
        <p:sp>
          <p:nvSpPr>
            <p:cNvPr id="67" name="Body-1">
              <a:extLst>
                <a:ext uri="{FF2B5EF4-FFF2-40B4-BE49-F238E27FC236}">
                  <a16:creationId xmlns:a16="http://schemas.microsoft.com/office/drawing/2014/main" id="{FBC5B31E-7174-E5EE-8D2B-1319A9540EB8}"/>
                </a:ext>
              </a:extLst>
            </p:cNvPr>
            <p:cNvSpPr txBox="1"/>
            <p:nvPr>
              <p:custDataLst>
                <p:tags r:id="rId4"/>
              </p:custDataLst>
            </p:nvPr>
          </p:nvSpPr>
          <p:spPr>
            <a:xfrm>
              <a:off x="898136" y="2766687"/>
              <a:ext cx="4378323" cy="324573"/>
            </a:xfrm>
            <a:prstGeom prst="rect">
              <a:avLst/>
            </a:prstGeom>
            <a:noFill/>
          </p:spPr>
          <p:txBody>
            <a:bodyPr wrap="square" rtlCol="0">
              <a:spAutoFit/>
            </a:bodyPr>
            <a:lstStyle/>
            <a:p>
              <a:pPr>
                <a:lnSpc>
                  <a:spcPct val="120000"/>
                </a:lnSpc>
              </a:pPr>
              <a:endParaRPr lang="zh-CN" altLang="en-US" sz="1400" dirty="0">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751678A9-2B52-D33C-3C6F-EB80A0878EE0}"/>
              </a:ext>
            </a:extLst>
          </p:cNvPr>
          <p:cNvSpPr txBox="1"/>
          <p:nvPr/>
        </p:nvSpPr>
        <p:spPr>
          <a:xfrm>
            <a:off x="181232" y="2288406"/>
            <a:ext cx="5339544" cy="2674899"/>
          </a:xfrm>
          <a:prstGeom prst="rect">
            <a:avLst/>
          </a:prstGeom>
          <a:noFill/>
        </p:spPr>
        <p:txBody>
          <a:bodyPr wrap="square">
            <a:spAutoFit/>
          </a:bodyPr>
          <a:lstStyle/>
          <a:p>
            <a:pPr algn="just"/>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年龄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性别</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是预测特征成员的重要因素。</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与不频繁低持续时间交流</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频繁低持续时间交流</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的青少年相比，进行中长时间交流的青少年更有可能是男孩</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与不频繁低持续时间交流</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的青少年相比，进行中长期交流的青少年年龄更小</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495F6C9C-E0FE-AB19-17D7-35B8392059BC}"/>
              </a:ext>
            </a:extLst>
          </p:cNvPr>
          <p:cNvPicPr>
            <a:picLocks noChangeAspect="1"/>
          </p:cNvPicPr>
          <p:nvPr/>
        </p:nvPicPr>
        <p:blipFill>
          <a:blip r:embed="rId6"/>
          <a:stretch>
            <a:fillRect/>
          </a:stretch>
        </p:blipFill>
        <p:spPr>
          <a:xfrm>
            <a:off x="6286131" y="2812202"/>
            <a:ext cx="5905869" cy="4045798"/>
          </a:xfrm>
          <a:prstGeom prst="rect">
            <a:avLst/>
          </a:prstGeom>
        </p:spPr>
      </p:pic>
      <p:pic>
        <p:nvPicPr>
          <p:cNvPr id="2" name="图片 1">
            <a:extLst>
              <a:ext uri="{FF2B5EF4-FFF2-40B4-BE49-F238E27FC236}">
                <a16:creationId xmlns:a16="http://schemas.microsoft.com/office/drawing/2014/main" id="{7A51C021-943E-8FA2-087A-7A01D26BDEA3}"/>
              </a:ext>
            </a:extLst>
          </p:cNvPr>
          <p:cNvPicPr>
            <a:picLocks noChangeAspect="1"/>
          </p:cNvPicPr>
          <p:nvPr/>
        </p:nvPicPr>
        <p:blipFill>
          <a:blip r:embed="rId7"/>
          <a:stretch>
            <a:fillRect/>
          </a:stretch>
        </p:blipFill>
        <p:spPr>
          <a:xfrm>
            <a:off x="6286131" y="0"/>
            <a:ext cx="5905869" cy="2952935"/>
          </a:xfrm>
          <a:prstGeom prst="rect">
            <a:avLst/>
          </a:prstGeom>
        </p:spPr>
      </p:pic>
      <p:grpSp>
        <p:nvGrpSpPr>
          <p:cNvPr id="3" name="组合 2">
            <a:extLst>
              <a:ext uri="{FF2B5EF4-FFF2-40B4-BE49-F238E27FC236}">
                <a16:creationId xmlns:a16="http://schemas.microsoft.com/office/drawing/2014/main" id="{CB81C44D-65DF-59FB-0DD3-5B9AC9C09453}"/>
              </a:ext>
            </a:extLst>
          </p:cNvPr>
          <p:cNvGrpSpPr/>
          <p:nvPr/>
        </p:nvGrpSpPr>
        <p:grpSpPr>
          <a:xfrm>
            <a:off x="-236878" y="346955"/>
            <a:ext cx="2055421" cy="848986"/>
            <a:chOff x="-203008" y="307273"/>
            <a:chExt cx="1930111" cy="797227"/>
          </a:xfrm>
        </p:grpSpPr>
        <p:sp>
          <p:nvSpPr>
            <p:cNvPr id="6" name="弦形 5">
              <a:extLst>
                <a:ext uri="{FF2B5EF4-FFF2-40B4-BE49-F238E27FC236}">
                  <a16:creationId xmlns:a16="http://schemas.microsoft.com/office/drawing/2014/main" id="{D6212DCC-F5BC-123A-9971-12B15C178CB2}"/>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latin typeface="微软雅黑 Light" panose="020B0502040204020203" pitchFamily="34" charset="-122"/>
                <a:ea typeface="微软雅黑 Light" panose="020B0502040204020203" pitchFamily="34" charset="-122"/>
                <a:cs typeface="+mn-ea"/>
                <a:sym typeface="+mn-lt"/>
              </a:endParaRPr>
            </a:p>
          </p:txBody>
        </p:sp>
        <p:sp>
          <p:nvSpPr>
            <p:cNvPr id="7" name="文本框 6">
              <a:extLst>
                <a:ext uri="{FF2B5EF4-FFF2-40B4-BE49-F238E27FC236}">
                  <a16:creationId xmlns:a16="http://schemas.microsoft.com/office/drawing/2014/main" id="{6B861295-4726-10D8-6A6B-350086EB3A6F}"/>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03</a:t>
              </a:r>
              <a:endParaRPr lang="zh-CN" altLang="en-US" sz="4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8" name="文本框 7">
            <a:extLst>
              <a:ext uri="{FF2B5EF4-FFF2-40B4-BE49-F238E27FC236}">
                <a16:creationId xmlns:a16="http://schemas.microsoft.com/office/drawing/2014/main" id="{477D3DF0-E619-629A-5622-17CFC624D383}"/>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dirty="0">
                <a:solidFill>
                  <a:schemeClr val="accent1"/>
                </a:solidFill>
                <a:latin typeface="微软雅黑" panose="020B0503020204020204" pitchFamily="34" charset="-122"/>
                <a:ea typeface="微软雅黑" panose="020B0503020204020204" pitchFamily="34" charset="-122"/>
              </a:rPr>
              <a:t>结果</a:t>
            </a:r>
          </a:p>
        </p:txBody>
      </p:sp>
    </p:spTree>
    <p:extLst>
      <p:ext uri="{BB962C8B-B14F-4D97-AF65-F5344CB8AC3E}">
        <p14:creationId xmlns:p14="http://schemas.microsoft.com/office/powerpoint/2010/main" val="17022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86CC3C3-C7A6-46F2-A06A-326D85E06A19}"/>
              </a:ext>
            </a:extLst>
          </p:cNvPr>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1B7525B-1614-40A0-A63A-043D2C7F1C95}"/>
              </a:ext>
            </a:extLst>
          </p:cNvPr>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a:extLst>
              <a:ext uri="{FF2B5EF4-FFF2-40B4-BE49-F238E27FC236}">
                <a16:creationId xmlns:a16="http://schemas.microsoft.com/office/drawing/2014/main" id="{CEF970CC-2C24-41FE-AB72-3B18B343CD99}"/>
              </a:ext>
            </a:extLst>
          </p:cNvPr>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a:extLst>
              <a:ext uri="{FF2B5EF4-FFF2-40B4-BE49-F238E27FC236}">
                <a16:creationId xmlns:a16="http://schemas.microsoft.com/office/drawing/2014/main" id="{39E144E1-D4FB-41F3-9BB2-9E52F2E7C213}"/>
              </a:ext>
            </a:extLst>
          </p:cNvPr>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a:extLst>
              <a:ext uri="{FF2B5EF4-FFF2-40B4-BE49-F238E27FC236}">
                <a16:creationId xmlns:a16="http://schemas.microsoft.com/office/drawing/2014/main" id="{AA2161E4-8DD3-4EEB-B359-C3EBA8BD282B}"/>
              </a:ext>
            </a:extLst>
          </p:cNvPr>
          <p:cNvGrpSpPr/>
          <p:nvPr/>
        </p:nvGrpSpPr>
        <p:grpSpPr>
          <a:xfrm>
            <a:off x="4321215" y="2209000"/>
            <a:ext cx="3549570" cy="2113482"/>
            <a:chOff x="944031" y="2983413"/>
            <a:chExt cx="2601320" cy="1548875"/>
          </a:xfrm>
        </p:grpSpPr>
        <p:sp>
          <p:nvSpPr>
            <p:cNvPr id="2" name="弦形 1">
              <a:extLst>
                <a:ext uri="{FF2B5EF4-FFF2-40B4-BE49-F238E27FC236}">
                  <a16:creationId xmlns:a16="http://schemas.microsoft.com/office/drawing/2014/main" id="{49BED133-BDA6-4DA3-8E5B-819705F3FDAD}"/>
                </a:ext>
              </a:extLst>
            </p:cNvPr>
            <p:cNvSpPr/>
            <p:nvPr/>
          </p:nvSpPr>
          <p:spPr>
            <a:xfrm>
              <a:off x="190331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华文细黑" panose="02010600040101010101" pitchFamily="2" charset="-122"/>
                <a:ea typeface="华文细黑" panose="02010600040101010101" pitchFamily="2" charset="-122"/>
              </a:endParaRPr>
            </a:p>
          </p:txBody>
        </p:sp>
        <p:sp>
          <p:nvSpPr>
            <p:cNvPr id="16" name="文本框 15">
              <a:extLst>
                <a:ext uri="{FF2B5EF4-FFF2-40B4-BE49-F238E27FC236}">
                  <a16:creationId xmlns:a16="http://schemas.microsoft.com/office/drawing/2014/main" id="{94ED7F49-1880-49C3-BF12-6445532AFD83}"/>
                </a:ext>
              </a:extLst>
            </p:cNvPr>
            <p:cNvSpPr txBox="1"/>
            <p:nvPr/>
          </p:nvSpPr>
          <p:spPr>
            <a:xfrm>
              <a:off x="1616850" y="3014830"/>
              <a:ext cx="1315426" cy="563889"/>
            </a:xfrm>
            <a:prstGeom prst="rect">
              <a:avLst/>
            </a:prstGeom>
            <a:noFill/>
          </p:spPr>
          <p:txBody>
            <a:bodyPr wrap="square" rtlCol="0">
              <a:spAutoFit/>
            </a:bodyPr>
            <a:lstStyle/>
            <a:p>
              <a:pPr algn="ctr"/>
              <a:r>
                <a:rPr lang="en-US" altLang="zh-CN" sz="44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4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18" name="文本框 17">
              <a:extLst>
                <a:ext uri="{FF2B5EF4-FFF2-40B4-BE49-F238E27FC236}">
                  <a16:creationId xmlns:a16="http://schemas.microsoft.com/office/drawing/2014/main" id="{D578D618-1F00-4F3C-8E5E-4B61EABFBE5C}"/>
                </a:ext>
              </a:extLst>
            </p:cNvPr>
            <p:cNvSpPr txBox="1"/>
            <p:nvPr/>
          </p:nvSpPr>
          <p:spPr>
            <a:xfrm>
              <a:off x="944031" y="3845672"/>
              <a:ext cx="2601320" cy="428555"/>
            </a:xfrm>
            <a:prstGeom prst="rect">
              <a:avLst/>
            </a:prstGeom>
            <a:noFill/>
          </p:spPr>
          <p:txBody>
            <a:bodyPr vert="horz" wrap="square" rtlCol="0">
              <a:spAutoFit/>
            </a:bodyPr>
            <a:lstStyle/>
            <a:p>
              <a:pPr algn="ctr"/>
              <a:r>
                <a:rPr lang="zh-CN" altLang="en-US" sz="3200" b="1" spc="300" dirty="0">
                  <a:solidFill>
                    <a:schemeClr val="accent1"/>
                  </a:solidFill>
                  <a:latin typeface="微软雅黑" panose="020B0503020204020204" pitchFamily="34" charset="-122"/>
                  <a:ea typeface="微软雅黑" panose="020B0503020204020204" pitchFamily="34" charset="-122"/>
                </a:rPr>
                <a:t>讨论</a:t>
              </a:r>
            </a:p>
          </p:txBody>
        </p:sp>
        <p:sp>
          <p:nvSpPr>
            <p:cNvPr id="20" name="文本框 19">
              <a:extLst>
                <a:ext uri="{FF2B5EF4-FFF2-40B4-BE49-F238E27FC236}">
                  <a16:creationId xmlns:a16="http://schemas.microsoft.com/office/drawing/2014/main" id="{D8F2CA24-4508-49F8-8EF7-0909B991AB7C}"/>
                </a:ext>
              </a:extLst>
            </p:cNvPr>
            <p:cNvSpPr txBox="1"/>
            <p:nvPr/>
          </p:nvSpPr>
          <p:spPr>
            <a:xfrm>
              <a:off x="1107174" y="4272382"/>
              <a:ext cx="2275034" cy="259906"/>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endParaRPr lang="en-US" altLang="zh-CN" sz="1000" b="0" dirty="0">
                <a:solidFill>
                  <a:schemeClr val="accent1"/>
                </a:solidFill>
                <a:latin typeface="微软雅黑 Light" panose="020B0502040204020203" pitchFamily="34" charset="-122"/>
                <a:ea typeface="微软雅黑 Light" panose="020B0502040204020203" pitchFamily="34" charset="-122"/>
              </a:endParaRPr>
            </a:p>
          </p:txBody>
        </p:sp>
      </p:grpSp>
      <p:sp>
        <p:nvSpPr>
          <p:cNvPr id="4" name="文本框 3">
            <a:extLst>
              <a:ext uri="{FF2B5EF4-FFF2-40B4-BE49-F238E27FC236}">
                <a16:creationId xmlns:a16="http://schemas.microsoft.com/office/drawing/2014/main" id="{2B5951CA-E73D-5997-7A2F-3D1404B86084}"/>
              </a:ext>
            </a:extLst>
          </p:cNvPr>
          <p:cNvSpPr txBox="1"/>
          <p:nvPr/>
        </p:nvSpPr>
        <p:spPr>
          <a:xfrm>
            <a:off x="4543828" y="3967832"/>
            <a:ext cx="3104344" cy="564578"/>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zh-CN" altLang="en-US" sz="1800" b="0" dirty="0">
                <a:solidFill>
                  <a:schemeClr val="accent1"/>
                </a:solidFill>
                <a:latin typeface="微软雅黑 Light" panose="020B0502040204020203" pitchFamily="34" charset="-122"/>
                <a:ea typeface="微软雅黑 Light" panose="020B0502040204020203" pitchFamily="34" charset="-122"/>
              </a:rPr>
              <a:t>毛沛炫</a:t>
            </a:r>
            <a:endParaRPr lang="en-US" altLang="zh-CN" sz="1800" b="0" dirty="0">
              <a:solidFill>
                <a:schemeClr val="accent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8074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86CC3C3-C7A6-46F2-A06A-326D85E06A19}"/>
              </a:ext>
            </a:extLst>
          </p:cNvPr>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1B7525B-1614-40A0-A63A-043D2C7F1C95}"/>
              </a:ext>
            </a:extLst>
          </p:cNvPr>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EF970CC-2C24-41FE-AB72-3B18B343CD99}"/>
              </a:ext>
            </a:extLst>
          </p:cNvPr>
          <p:cNvSpPr/>
          <p:nvPr/>
        </p:nvSpPr>
        <p:spPr>
          <a:xfrm>
            <a:off x="609600" y="609600"/>
            <a:ext cx="109728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a:extLst>
              <a:ext uri="{FF2B5EF4-FFF2-40B4-BE49-F238E27FC236}">
                <a16:creationId xmlns:a16="http://schemas.microsoft.com/office/drawing/2014/main" id="{39E144E1-D4FB-41F3-9BB2-9E52F2E7C213}"/>
              </a:ext>
            </a:extLst>
          </p:cNvPr>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组合 1">
            <a:extLst>
              <a:ext uri="{FF2B5EF4-FFF2-40B4-BE49-F238E27FC236}">
                <a16:creationId xmlns:a16="http://schemas.microsoft.com/office/drawing/2014/main" id="{DC273421-81D0-521E-73A0-B315954069CF}"/>
              </a:ext>
            </a:extLst>
          </p:cNvPr>
          <p:cNvGrpSpPr/>
          <p:nvPr/>
        </p:nvGrpSpPr>
        <p:grpSpPr>
          <a:xfrm>
            <a:off x="1407841" y="2983413"/>
            <a:ext cx="2601320" cy="1443345"/>
            <a:chOff x="944031" y="2983413"/>
            <a:chExt cx="2601320" cy="1443345"/>
          </a:xfrm>
        </p:grpSpPr>
        <p:sp>
          <p:nvSpPr>
            <p:cNvPr id="15" name="弦形 14">
              <a:extLst>
                <a:ext uri="{FF2B5EF4-FFF2-40B4-BE49-F238E27FC236}">
                  <a16:creationId xmlns:a16="http://schemas.microsoft.com/office/drawing/2014/main" id="{E7ADBC59-C2B9-4D16-8D78-52220E735743}"/>
                </a:ext>
              </a:extLst>
            </p:cNvPr>
            <p:cNvSpPr/>
            <p:nvPr/>
          </p:nvSpPr>
          <p:spPr>
            <a:xfrm>
              <a:off x="190331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华文细黑" panose="02010600040101010101" pitchFamily="2" charset="-122"/>
                <a:ea typeface="华文细黑" panose="02010600040101010101" pitchFamily="2" charset="-122"/>
              </a:endParaRPr>
            </a:p>
          </p:txBody>
        </p:sp>
        <p:sp>
          <p:nvSpPr>
            <p:cNvPr id="17" name="文本框 16">
              <a:extLst>
                <a:ext uri="{FF2B5EF4-FFF2-40B4-BE49-F238E27FC236}">
                  <a16:creationId xmlns:a16="http://schemas.microsoft.com/office/drawing/2014/main" id="{83D08D37-3C40-4E94-AFAD-C7FA5CBC52A5}"/>
                </a:ext>
              </a:extLst>
            </p:cNvPr>
            <p:cNvSpPr txBox="1"/>
            <p:nvPr/>
          </p:nvSpPr>
          <p:spPr>
            <a:xfrm>
              <a:off x="1616850" y="3014830"/>
              <a:ext cx="1315426" cy="592743"/>
            </a:xfrm>
            <a:prstGeom prst="rect">
              <a:avLst/>
            </a:prstGeom>
            <a:noFill/>
          </p:spPr>
          <p:txBody>
            <a:bodyPr wrap="square" rtlCol="0">
              <a:spAutoFit/>
            </a:bodyPr>
            <a:lstStyle/>
            <a:p>
              <a:pPr algn="ctr"/>
              <a:r>
                <a:rPr lang="en-US" altLang="zh-CN" sz="32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32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19" name="文本框 18">
              <a:extLst>
                <a:ext uri="{FF2B5EF4-FFF2-40B4-BE49-F238E27FC236}">
                  <a16:creationId xmlns:a16="http://schemas.microsoft.com/office/drawing/2014/main" id="{E47F1627-B308-4043-AB2F-75F4B2E9FCA3}"/>
                </a:ext>
              </a:extLst>
            </p:cNvPr>
            <p:cNvSpPr txBox="1"/>
            <p:nvPr/>
          </p:nvSpPr>
          <p:spPr>
            <a:xfrm>
              <a:off x="944031" y="3946919"/>
              <a:ext cx="2601320" cy="479839"/>
            </a:xfrm>
            <a:prstGeom prst="rect">
              <a:avLst/>
            </a:prstGeom>
            <a:noFill/>
          </p:spPr>
          <p:txBody>
            <a:bodyPr vert="horz" wrap="square" rtlCol="0">
              <a:spAutoFit/>
            </a:bodyPr>
            <a:lstStyle/>
            <a:p>
              <a:pPr algn="ctr"/>
              <a:r>
                <a:rPr lang="zh-CN" altLang="en-US" sz="2400" b="1" spc="300" dirty="0">
                  <a:solidFill>
                    <a:schemeClr val="accent1"/>
                  </a:solidFill>
                  <a:latin typeface="微软雅黑" panose="020B0503020204020204" pitchFamily="34" charset="-122"/>
                  <a:ea typeface="微软雅黑" panose="020B0503020204020204" pitchFamily="34" charset="-122"/>
                </a:rPr>
                <a:t>理论背景</a:t>
              </a:r>
            </a:p>
          </p:txBody>
        </p:sp>
      </p:grpSp>
      <p:grpSp>
        <p:nvGrpSpPr>
          <p:cNvPr id="4" name="组合 3">
            <a:extLst>
              <a:ext uri="{FF2B5EF4-FFF2-40B4-BE49-F238E27FC236}">
                <a16:creationId xmlns:a16="http://schemas.microsoft.com/office/drawing/2014/main" id="{98CFC77D-1F06-3F42-7D29-5314BB37DF90}"/>
              </a:ext>
            </a:extLst>
          </p:cNvPr>
          <p:cNvGrpSpPr/>
          <p:nvPr/>
        </p:nvGrpSpPr>
        <p:grpSpPr>
          <a:xfrm>
            <a:off x="3600301" y="2983413"/>
            <a:ext cx="2601320" cy="1443345"/>
            <a:chOff x="3511570" y="2983413"/>
            <a:chExt cx="2601320" cy="1443345"/>
          </a:xfrm>
        </p:grpSpPr>
        <p:sp>
          <p:nvSpPr>
            <p:cNvPr id="23" name="弦形 22">
              <a:extLst>
                <a:ext uri="{FF2B5EF4-FFF2-40B4-BE49-F238E27FC236}">
                  <a16:creationId xmlns:a16="http://schemas.microsoft.com/office/drawing/2014/main" id="{F44EC8DA-B3FA-4998-8A39-513214092F9E}"/>
                </a:ext>
              </a:extLst>
            </p:cNvPr>
            <p:cNvSpPr/>
            <p:nvPr/>
          </p:nvSpPr>
          <p:spPr>
            <a:xfrm>
              <a:off x="447085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华文细黑" panose="02010600040101010101" pitchFamily="2" charset="-122"/>
                <a:ea typeface="华文细黑" panose="02010600040101010101" pitchFamily="2" charset="-122"/>
              </a:endParaRPr>
            </a:p>
          </p:txBody>
        </p:sp>
        <p:sp>
          <p:nvSpPr>
            <p:cNvPr id="25" name="文本框 24">
              <a:extLst>
                <a:ext uri="{FF2B5EF4-FFF2-40B4-BE49-F238E27FC236}">
                  <a16:creationId xmlns:a16="http://schemas.microsoft.com/office/drawing/2014/main" id="{CFCE2A78-325E-4829-A73D-0BC96E5E81B1}"/>
                </a:ext>
              </a:extLst>
            </p:cNvPr>
            <p:cNvSpPr txBox="1"/>
            <p:nvPr/>
          </p:nvSpPr>
          <p:spPr>
            <a:xfrm>
              <a:off x="4184390" y="3014830"/>
              <a:ext cx="1315426" cy="592743"/>
            </a:xfrm>
            <a:prstGeom prst="rect">
              <a:avLst/>
            </a:prstGeom>
            <a:noFill/>
          </p:spPr>
          <p:txBody>
            <a:bodyPr wrap="square" rtlCol="0">
              <a:spAutoFit/>
            </a:bodyPr>
            <a:lstStyle/>
            <a:p>
              <a:pPr algn="ctr"/>
              <a:r>
                <a:rPr lang="en-US" altLang="zh-CN" sz="3200" dirty="0">
                  <a:ln>
                    <a:solidFill>
                      <a:schemeClr val="accent1"/>
                    </a:solidFill>
                  </a:ln>
                  <a:solidFill>
                    <a:schemeClr val="bg1"/>
                  </a:solidFill>
                  <a:latin typeface="Impact" panose="020B0806030902050204" pitchFamily="34" charset="0"/>
                  <a:ea typeface="华文细黑" panose="02010600040101010101" pitchFamily="2" charset="-122"/>
                </a:rPr>
                <a:t>02</a:t>
              </a:r>
              <a:endParaRPr lang="zh-CN" altLang="en-US" sz="32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27" name="文本框 26">
              <a:extLst>
                <a:ext uri="{FF2B5EF4-FFF2-40B4-BE49-F238E27FC236}">
                  <a16:creationId xmlns:a16="http://schemas.microsoft.com/office/drawing/2014/main" id="{13FD81F6-9160-47BF-B2F1-7A0A4372E081}"/>
                </a:ext>
              </a:extLst>
            </p:cNvPr>
            <p:cNvSpPr txBox="1"/>
            <p:nvPr/>
          </p:nvSpPr>
          <p:spPr>
            <a:xfrm>
              <a:off x="3511570" y="3946919"/>
              <a:ext cx="2601320" cy="479839"/>
            </a:xfrm>
            <a:prstGeom prst="rect">
              <a:avLst/>
            </a:prstGeom>
            <a:noFill/>
          </p:spPr>
          <p:txBody>
            <a:bodyPr vert="horz" wrap="square" rtlCol="0">
              <a:spAutoFit/>
            </a:bodyPr>
            <a:lstStyle/>
            <a:p>
              <a:pPr algn="ctr"/>
              <a:r>
                <a:rPr lang="zh-CN" altLang="en-US" sz="2400" b="1" spc="300" dirty="0">
                  <a:solidFill>
                    <a:schemeClr val="accent1"/>
                  </a:solidFill>
                  <a:latin typeface="微软雅黑" panose="020B0503020204020204" pitchFamily="34" charset="-122"/>
                  <a:ea typeface="微软雅黑" panose="020B0503020204020204" pitchFamily="34" charset="-122"/>
                </a:rPr>
                <a:t>方法</a:t>
              </a:r>
            </a:p>
          </p:txBody>
        </p:sp>
      </p:grpSp>
      <p:grpSp>
        <p:nvGrpSpPr>
          <p:cNvPr id="8" name="组合 7">
            <a:extLst>
              <a:ext uri="{FF2B5EF4-FFF2-40B4-BE49-F238E27FC236}">
                <a16:creationId xmlns:a16="http://schemas.microsoft.com/office/drawing/2014/main" id="{AFF72DC3-AB00-FDDD-55B1-2135B3C92A0B}"/>
              </a:ext>
            </a:extLst>
          </p:cNvPr>
          <p:cNvGrpSpPr/>
          <p:nvPr/>
        </p:nvGrpSpPr>
        <p:grpSpPr>
          <a:xfrm>
            <a:off x="5792761" y="2983413"/>
            <a:ext cx="2601320" cy="1443345"/>
            <a:chOff x="6079110" y="2983413"/>
            <a:chExt cx="2601320" cy="1443345"/>
          </a:xfrm>
        </p:grpSpPr>
        <p:sp>
          <p:nvSpPr>
            <p:cNvPr id="31" name="弦形 30">
              <a:extLst>
                <a:ext uri="{FF2B5EF4-FFF2-40B4-BE49-F238E27FC236}">
                  <a16:creationId xmlns:a16="http://schemas.microsoft.com/office/drawing/2014/main" id="{36319D2F-DD7F-4361-8D74-4934147B4AB9}"/>
                </a:ext>
              </a:extLst>
            </p:cNvPr>
            <p:cNvSpPr/>
            <p:nvPr/>
          </p:nvSpPr>
          <p:spPr>
            <a:xfrm>
              <a:off x="7038394"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华文细黑" panose="02010600040101010101" pitchFamily="2" charset="-122"/>
                <a:ea typeface="华文细黑" panose="02010600040101010101" pitchFamily="2" charset="-122"/>
              </a:endParaRPr>
            </a:p>
          </p:txBody>
        </p:sp>
        <p:sp>
          <p:nvSpPr>
            <p:cNvPr id="33" name="文本框 32">
              <a:extLst>
                <a:ext uri="{FF2B5EF4-FFF2-40B4-BE49-F238E27FC236}">
                  <a16:creationId xmlns:a16="http://schemas.microsoft.com/office/drawing/2014/main" id="{45D2F64F-3596-4E60-B72D-954734286E1A}"/>
                </a:ext>
              </a:extLst>
            </p:cNvPr>
            <p:cNvSpPr txBox="1"/>
            <p:nvPr/>
          </p:nvSpPr>
          <p:spPr>
            <a:xfrm>
              <a:off x="6751929" y="3014830"/>
              <a:ext cx="1315426" cy="592743"/>
            </a:xfrm>
            <a:prstGeom prst="rect">
              <a:avLst/>
            </a:prstGeom>
            <a:noFill/>
          </p:spPr>
          <p:txBody>
            <a:bodyPr wrap="square" rtlCol="0">
              <a:spAutoFit/>
            </a:bodyPr>
            <a:lstStyle/>
            <a:p>
              <a:pPr algn="ctr"/>
              <a:r>
                <a:rPr lang="en-US" altLang="zh-CN" sz="3200" dirty="0">
                  <a:ln>
                    <a:solidFill>
                      <a:schemeClr val="accent1"/>
                    </a:solidFill>
                  </a:ln>
                  <a:solidFill>
                    <a:schemeClr val="bg1"/>
                  </a:solidFill>
                  <a:latin typeface="Impact" panose="020B0806030902050204" pitchFamily="34" charset="0"/>
                  <a:ea typeface="华文细黑" panose="02010600040101010101" pitchFamily="2" charset="-122"/>
                </a:rPr>
                <a:t>03</a:t>
              </a:r>
              <a:endParaRPr lang="zh-CN" altLang="en-US" sz="32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35" name="文本框 34">
              <a:extLst>
                <a:ext uri="{FF2B5EF4-FFF2-40B4-BE49-F238E27FC236}">
                  <a16:creationId xmlns:a16="http://schemas.microsoft.com/office/drawing/2014/main" id="{093437B1-1C60-4F9A-ABD5-D569E5C57238}"/>
                </a:ext>
              </a:extLst>
            </p:cNvPr>
            <p:cNvSpPr txBox="1"/>
            <p:nvPr/>
          </p:nvSpPr>
          <p:spPr>
            <a:xfrm>
              <a:off x="6079110" y="3946919"/>
              <a:ext cx="2601320" cy="479839"/>
            </a:xfrm>
            <a:prstGeom prst="rect">
              <a:avLst/>
            </a:prstGeom>
            <a:noFill/>
          </p:spPr>
          <p:txBody>
            <a:bodyPr vert="horz" wrap="square" rtlCol="0">
              <a:spAutoFit/>
            </a:bodyPr>
            <a:lstStyle/>
            <a:p>
              <a:pPr algn="ctr"/>
              <a:r>
                <a:rPr lang="zh-CN" altLang="en-US" sz="2400" b="1" spc="300" dirty="0">
                  <a:solidFill>
                    <a:schemeClr val="accent1"/>
                  </a:solidFill>
                  <a:latin typeface="微软雅黑" panose="020B0503020204020204" pitchFamily="34" charset="-122"/>
                  <a:ea typeface="微软雅黑" panose="020B0503020204020204" pitchFamily="34" charset="-122"/>
                </a:rPr>
                <a:t>结果</a:t>
              </a:r>
            </a:p>
          </p:txBody>
        </p:sp>
      </p:grpSp>
      <p:grpSp>
        <p:nvGrpSpPr>
          <p:cNvPr id="9" name="组合 8">
            <a:extLst>
              <a:ext uri="{FF2B5EF4-FFF2-40B4-BE49-F238E27FC236}">
                <a16:creationId xmlns:a16="http://schemas.microsoft.com/office/drawing/2014/main" id="{AFDFF59E-DB5D-0D33-E341-A117B13AE663}"/>
              </a:ext>
            </a:extLst>
          </p:cNvPr>
          <p:cNvGrpSpPr/>
          <p:nvPr/>
        </p:nvGrpSpPr>
        <p:grpSpPr>
          <a:xfrm>
            <a:off x="7985220" y="2983413"/>
            <a:ext cx="2601320" cy="1443345"/>
            <a:chOff x="8646649" y="2983413"/>
            <a:chExt cx="2601320" cy="1443345"/>
          </a:xfrm>
        </p:grpSpPr>
        <p:sp>
          <p:nvSpPr>
            <p:cNvPr id="39" name="弦形 38">
              <a:extLst>
                <a:ext uri="{FF2B5EF4-FFF2-40B4-BE49-F238E27FC236}">
                  <a16:creationId xmlns:a16="http://schemas.microsoft.com/office/drawing/2014/main" id="{ADC0891F-E832-4A7D-A0EF-F6FCECCF439B}"/>
                </a:ext>
              </a:extLst>
            </p:cNvPr>
            <p:cNvSpPr/>
            <p:nvPr/>
          </p:nvSpPr>
          <p:spPr>
            <a:xfrm>
              <a:off x="9605933"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华文细黑" panose="02010600040101010101" pitchFamily="2" charset="-122"/>
                <a:ea typeface="华文细黑" panose="02010600040101010101" pitchFamily="2" charset="-122"/>
              </a:endParaRPr>
            </a:p>
          </p:txBody>
        </p:sp>
        <p:sp>
          <p:nvSpPr>
            <p:cNvPr id="41" name="文本框 40">
              <a:extLst>
                <a:ext uri="{FF2B5EF4-FFF2-40B4-BE49-F238E27FC236}">
                  <a16:creationId xmlns:a16="http://schemas.microsoft.com/office/drawing/2014/main" id="{7D8B8ECD-259C-477C-AD40-13E3E6439352}"/>
                </a:ext>
              </a:extLst>
            </p:cNvPr>
            <p:cNvSpPr txBox="1"/>
            <p:nvPr/>
          </p:nvSpPr>
          <p:spPr>
            <a:xfrm>
              <a:off x="9319469" y="3014830"/>
              <a:ext cx="1315426" cy="592743"/>
            </a:xfrm>
            <a:prstGeom prst="rect">
              <a:avLst/>
            </a:prstGeom>
            <a:noFill/>
          </p:spPr>
          <p:txBody>
            <a:bodyPr wrap="square" rtlCol="0">
              <a:spAutoFit/>
            </a:bodyPr>
            <a:lstStyle/>
            <a:p>
              <a:pPr algn="ctr"/>
              <a:r>
                <a:rPr lang="en-US" altLang="zh-CN" sz="32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32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43" name="文本框 42">
              <a:extLst>
                <a:ext uri="{FF2B5EF4-FFF2-40B4-BE49-F238E27FC236}">
                  <a16:creationId xmlns:a16="http://schemas.microsoft.com/office/drawing/2014/main" id="{AD192531-5CC8-4A69-A095-A9CBA1C6DEBB}"/>
                </a:ext>
              </a:extLst>
            </p:cNvPr>
            <p:cNvSpPr txBox="1"/>
            <p:nvPr/>
          </p:nvSpPr>
          <p:spPr>
            <a:xfrm>
              <a:off x="8646649" y="3946919"/>
              <a:ext cx="2601320" cy="479839"/>
            </a:xfrm>
            <a:prstGeom prst="rect">
              <a:avLst/>
            </a:prstGeom>
            <a:noFill/>
          </p:spPr>
          <p:txBody>
            <a:bodyPr vert="horz" wrap="square" rtlCol="0">
              <a:spAutoFit/>
            </a:bodyPr>
            <a:lstStyle/>
            <a:p>
              <a:pPr algn="ctr"/>
              <a:r>
                <a:rPr lang="zh-CN" altLang="en-US" sz="2400" b="1" spc="300" dirty="0">
                  <a:solidFill>
                    <a:schemeClr val="accent1"/>
                  </a:solidFill>
                  <a:latin typeface="微软雅黑" panose="020B0503020204020204" pitchFamily="34" charset="-122"/>
                  <a:ea typeface="微软雅黑" panose="020B0503020204020204" pitchFamily="34" charset="-122"/>
                </a:rPr>
                <a:t>讨论</a:t>
              </a:r>
            </a:p>
          </p:txBody>
        </p:sp>
      </p:grpSp>
      <p:sp>
        <p:nvSpPr>
          <p:cNvPr id="47" name="文本框 46">
            <a:extLst>
              <a:ext uri="{FF2B5EF4-FFF2-40B4-BE49-F238E27FC236}">
                <a16:creationId xmlns:a16="http://schemas.microsoft.com/office/drawing/2014/main" id="{1E5A62DC-5E2B-4C0A-80DD-106E29D168DF}"/>
              </a:ext>
            </a:extLst>
          </p:cNvPr>
          <p:cNvSpPr txBox="1"/>
          <p:nvPr/>
        </p:nvSpPr>
        <p:spPr>
          <a:xfrm>
            <a:off x="4626723" y="1363179"/>
            <a:ext cx="1546956" cy="762098"/>
          </a:xfrm>
          <a:prstGeom prst="rect">
            <a:avLst/>
          </a:prstGeom>
          <a:noFill/>
        </p:spPr>
        <p:txBody>
          <a:bodyPr vert="horz" wrap="square" rtlCol="0">
            <a:spAutoFit/>
          </a:bodyPr>
          <a:lstStyle/>
          <a:p>
            <a:pPr algn="dist"/>
            <a:r>
              <a:rPr lang="zh-CN" altLang="en-US" sz="4400" b="1" spc="600" dirty="0">
                <a:solidFill>
                  <a:schemeClr val="accent1"/>
                </a:solidFill>
                <a:latin typeface="微软雅黑" panose="020B0503020204020204" pitchFamily="34" charset="-122"/>
                <a:ea typeface="微软雅黑" panose="020B0503020204020204" pitchFamily="34" charset="-122"/>
              </a:rPr>
              <a:t>目录</a:t>
            </a:r>
          </a:p>
        </p:txBody>
      </p:sp>
      <p:sp>
        <p:nvSpPr>
          <p:cNvPr id="49" name="文本框 48">
            <a:extLst>
              <a:ext uri="{FF2B5EF4-FFF2-40B4-BE49-F238E27FC236}">
                <a16:creationId xmlns:a16="http://schemas.microsoft.com/office/drawing/2014/main" id="{5664E3ED-B318-49FF-B2A1-4A2BBEC563FA}"/>
              </a:ext>
            </a:extLst>
          </p:cNvPr>
          <p:cNvSpPr txBox="1"/>
          <p:nvPr/>
        </p:nvSpPr>
        <p:spPr>
          <a:xfrm>
            <a:off x="6042046" y="1589888"/>
            <a:ext cx="3121656" cy="479839"/>
          </a:xfrm>
          <a:prstGeom prst="rect">
            <a:avLst/>
          </a:prstGeom>
          <a:noFill/>
        </p:spPr>
        <p:txBody>
          <a:bodyPr wrap="square" rtlCol="0">
            <a:spAutoFit/>
          </a:bodyPr>
          <a:lstStyle/>
          <a:p>
            <a:r>
              <a:rPr lang="en-US" altLang="zh-CN" sz="2400" dirty="0">
                <a:solidFill>
                  <a:schemeClr val="accent1"/>
                </a:solidFill>
                <a:latin typeface="微软雅黑 Light" panose="020B0502040204020203" pitchFamily="34" charset="-122"/>
                <a:ea typeface="微软雅黑 Light" panose="020B0502040204020203" pitchFamily="34" charset="-122"/>
              </a:rPr>
              <a:t>/CONTENTS</a:t>
            </a:r>
          </a:p>
        </p:txBody>
      </p:sp>
    </p:spTree>
    <p:extLst>
      <p:ext uri="{BB962C8B-B14F-4D97-AF65-F5344CB8AC3E}">
        <p14:creationId xmlns:p14="http://schemas.microsoft.com/office/powerpoint/2010/main" val="371392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9E5B2-D1C2-F640-DC6F-2FF338CF774F}"/>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E32D3D95-25E7-5CD9-D44C-748BD999B921}"/>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97627E58-CD61-D6B2-7BBC-A492DB283F50}"/>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4D00652E-B9E3-9225-FE0D-CA0B171D8E96}"/>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F1C00CA2-09CD-ABFB-1469-B1A987E3FEDD}"/>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频率和时间</a:t>
            </a:r>
          </a:p>
        </p:txBody>
      </p:sp>
      <p:sp>
        <p:nvSpPr>
          <p:cNvPr id="16" name="文本框 15">
            <a:extLst>
              <a:ext uri="{FF2B5EF4-FFF2-40B4-BE49-F238E27FC236}">
                <a16:creationId xmlns:a16="http://schemas.microsoft.com/office/drawing/2014/main" id="{0AFA559D-13C9-829C-844A-4904B7318CD5}"/>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Frequency</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&amp;</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Duration</a:t>
            </a:r>
          </a:p>
        </p:txBody>
      </p:sp>
      <p:sp>
        <p:nvSpPr>
          <p:cNvPr id="17" name="Diamond 72">
            <a:extLst>
              <a:ext uri="{FF2B5EF4-FFF2-40B4-BE49-F238E27FC236}">
                <a16:creationId xmlns:a16="http://schemas.microsoft.com/office/drawing/2014/main" id="{716EA804-154E-3B57-00F4-0B4527EEA066}"/>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8FD4D4D9-8985-FC7A-CE3B-DEABD790888A}"/>
              </a:ext>
            </a:extLst>
          </p:cNvPr>
          <p:cNvSpPr/>
          <p:nvPr/>
        </p:nvSpPr>
        <p:spPr>
          <a:xfrm>
            <a:off x="1117223" y="1998710"/>
            <a:ext cx="9041385" cy="789062"/>
          </a:xfrm>
          <a:prstGeom prst="rect">
            <a:avLst/>
          </a:prstGeom>
        </p:spPr>
        <p:txBody>
          <a:bodyPr wrap="square">
            <a:spAutoFit/>
          </a:bodyPr>
          <a:lstStyle/>
          <a:p>
            <a:pPr marL="171450" indent="-171450">
              <a:lnSpc>
                <a:spcPct val="150000"/>
              </a:lnSpc>
              <a:buFontTx/>
              <a:buChar char="-"/>
            </a:pPr>
            <a:r>
              <a:rPr lang="zh-CN" altLang="en-US" sz="1600" dirty="0">
                <a:latin typeface="微软雅黑 Light" panose="020B0502040204020203" pitchFamily="34" charset="-122"/>
                <a:ea typeface="微软雅黑 Light" panose="020B0502040204020203" pitchFamily="34" charset="-122"/>
              </a:rPr>
              <a:t>前人的横断研究：</a:t>
            </a:r>
            <a:r>
              <a:rPr lang="zh-CN" altLang="en-US" sz="1600" b="1" dirty="0">
                <a:latin typeface="微软雅黑 Light" panose="020B0502040204020203" pitchFamily="34" charset="-122"/>
                <a:ea typeface="微软雅黑 Light" panose="020B0502040204020203" pitchFamily="34" charset="-122"/>
              </a:rPr>
              <a:t>一半</a:t>
            </a:r>
            <a:r>
              <a:rPr lang="zh-CN" altLang="en-US" sz="1600" dirty="0">
                <a:latin typeface="微软雅黑 Light" panose="020B0502040204020203" pitchFamily="34" charset="-122"/>
                <a:ea typeface="微软雅黑 Light" panose="020B0502040204020203" pitchFamily="34" charset="-122"/>
              </a:rPr>
              <a:t>的被试报告自己每天都会和父母发消息（量表）</a:t>
            </a:r>
            <a:endParaRPr lang="en-US" altLang="zh-CN" sz="1600" dirty="0">
              <a:latin typeface="微软雅黑 Light" panose="020B0502040204020203" pitchFamily="34" charset="-122"/>
              <a:ea typeface="微软雅黑 Light" panose="020B0502040204020203" pitchFamily="34" charset="-122"/>
            </a:endParaRPr>
          </a:p>
          <a:p>
            <a:pPr marL="171450" indent="-171450">
              <a:lnSpc>
                <a:spcPct val="150000"/>
              </a:lnSpc>
              <a:buFontTx/>
              <a:buChar char="-"/>
            </a:pPr>
            <a:r>
              <a:rPr lang="zh-CN" altLang="en-US" sz="1600" dirty="0">
                <a:latin typeface="微软雅黑 Light" panose="020B0502040204020203" pitchFamily="34" charset="-122"/>
                <a:ea typeface="微软雅黑 Light" panose="020B0502040204020203" pitchFamily="34" charset="-122"/>
              </a:rPr>
              <a:t>当前的日记研究：</a:t>
            </a:r>
            <a:r>
              <a:rPr lang="en-US" altLang="zh-CN" sz="1600" b="1" dirty="0">
                <a:latin typeface="微软雅黑 Light" panose="020B0502040204020203" pitchFamily="34" charset="-122"/>
                <a:ea typeface="微软雅黑 Light" panose="020B0502040204020203" pitchFamily="34" charset="-122"/>
              </a:rPr>
              <a:t>15%</a:t>
            </a:r>
            <a:r>
              <a:rPr lang="zh-CN" altLang="en-US" sz="1600" dirty="0">
                <a:latin typeface="微软雅黑 Light" panose="020B0502040204020203" pitchFamily="34" charset="-122"/>
                <a:ea typeface="微软雅黑 Light" panose="020B0502040204020203" pitchFamily="34" charset="-122"/>
              </a:rPr>
              <a:t>的被试每天或者接近每天和父母发消息</a:t>
            </a:r>
          </a:p>
        </p:txBody>
      </p:sp>
      <p:sp>
        <p:nvSpPr>
          <p:cNvPr id="19" name="Rectangle 11">
            <a:extLst>
              <a:ext uri="{FF2B5EF4-FFF2-40B4-BE49-F238E27FC236}">
                <a16:creationId xmlns:a16="http://schemas.microsoft.com/office/drawing/2014/main" id="{C9C18404-A66F-DD23-49B5-D927CFE347FA}"/>
              </a:ext>
            </a:extLst>
          </p:cNvPr>
          <p:cNvSpPr/>
          <p:nvPr/>
        </p:nvSpPr>
        <p:spPr>
          <a:xfrm>
            <a:off x="1117226" y="1495419"/>
            <a:ext cx="1943669"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频率</a:t>
            </a:r>
          </a:p>
        </p:txBody>
      </p:sp>
      <p:sp>
        <p:nvSpPr>
          <p:cNvPr id="2" name="文本框 1">
            <a:extLst>
              <a:ext uri="{FF2B5EF4-FFF2-40B4-BE49-F238E27FC236}">
                <a16:creationId xmlns:a16="http://schemas.microsoft.com/office/drawing/2014/main" id="{ED2521A6-1EA3-5585-AEC1-EFE48237ED24}"/>
              </a:ext>
            </a:extLst>
          </p:cNvPr>
          <p:cNvSpPr txBox="1"/>
          <p:nvPr/>
        </p:nvSpPr>
        <p:spPr>
          <a:xfrm>
            <a:off x="4464030" y="6412835"/>
            <a:ext cx="7727970" cy="276999"/>
          </a:xfrm>
          <a:prstGeom prst="rect">
            <a:avLst/>
          </a:prstGeom>
          <a:noFill/>
        </p:spPr>
        <p:txBody>
          <a:bodyPr wrap="square">
            <a:spAutoFit/>
          </a:bodyPr>
          <a:lstStyle/>
          <a:p>
            <a:pPr algn="r">
              <a:spcAft>
                <a:spcPts val="1200"/>
              </a:spcAft>
            </a:pPr>
            <a:r>
              <a:rPr lang="zh-CN" altLang="en-US" sz="1200" dirty="0">
                <a:solidFill>
                  <a:schemeClr val="tx1">
                    <a:lumMod val="50000"/>
                    <a:lumOff val="50000"/>
                  </a:schemeClr>
                </a:solidFill>
              </a:rPr>
              <a:t>Chang, 2015; Lenhart et al., 2010; Padilla-Walker et al., 2012</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Jensen, George, et al., 2021</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Sewall et al., 2020</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133227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18C55-240A-B553-3C79-28F67C94B2A4}"/>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599346C9-4813-9391-73F2-9AB017D274BD}"/>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59211420-35AC-BD5C-B0E8-524E39D116DE}"/>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48A42859-DB5C-580D-3927-70C3F56CA40D}"/>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30816CCC-F5A4-E3BB-3E1F-01374FBC1079}"/>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频率和时间</a:t>
            </a:r>
          </a:p>
        </p:txBody>
      </p:sp>
      <p:sp>
        <p:nvSpPr>
          <p:cNvPr id="16" name="文本框 15">
            <a:extLst>
              <a:ext uri="{FF2B5EF4-FFF2-40B4-BE49-F238E27FC236}">
                <a16:creationId xmlns:a16="http://schemas.microsoft.com/office/drawing/2014/main" id="{19162CF8-80A8-3F23-93F1-F6DC078E35F0}"/>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Frequency</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&amp;</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Duration</a:t>
            </a:r>
          </a:p>
        </p:txBody>
      </p:sp>
      <p:sp>
        <p:nvSpPr>
          <p:cNvPr id="17" name="Diamond 72">
            <a:extLst>
              <a:ext uri="{FF2B5EF4-FFF2-40B4-BE49-F238E27FC236}">
                <a16:creationId xmlns:a16="http://schemas.microsoft.com/office/drawing/2014/main" id="{56B68DA2-099A-6643-83B6-6805F59B50AB}"/>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9C8BC470-7A1A-239D-A2D0-6E95C9C5E15F}"/>
              </a:ext>
            </a:extLst>
          </p:cNvPr>
          <p:cNvSpPr/>
          <p:nvPr/>
        </p:nvSpPr>
        <p:spPr>
          <a:xfrm>
            <a:off x="1117223" y="1998710"/>
            <a:ext cx="9041385" cy="789062"/>
          </a:xfrm>
          <a:prstGeom prst="rect">
            <a:avLst/>
          </a:prstGeom>
        </p:spPr>
        <p:txBody>
          <a:bodyPr wrap="square">
            <a:spAutoFit/>
          </a:bodyPr>
          <a:lstStyle/>
          <a:p>
            <a:pPr marL="171450" indent="-171450">
              <a:lnSpc>
                <a:spcPct val="150000"/>
              </a:lnSpc>
              <a:buFontTx/>
              <a:buChar char="-"/>
            </a:pPr>
            <a:r>
              <a:rPr lang="zh-CN" altLang="en-US" sz="1600" dirty="0">
                <a:solidFill>
                  <a:schemeClr val="bg1">
                    <a:lumMod val="65000"/>
                  </a:schemeClr>
                </a:solidFill>
                <a:latin typeface="微软雅黑 Light" panose="020B0502040204020203" pitchFamily="34" charset="-122"/>
                <a:ea typeface="微软雅黑 Light" panose="020B0502040204020203" pitchFamily="34" charset="-122"/>
              </a:rPr>
              <a:t>前人的横断研究：</a:t>
            </a:r>
            <a:r>
              <a:rPr lang="zh-CN" altLang="en-US" sz="1600" b="1" dirty="0">
                <a:solidFill>
                  <a:schemeClr val="bg1">
                    <a:lumMod val="65000"/>
                  </a:schemeClr>
                </a:solidFill>
                <a:latin typeface="微软雅黑 Light" panose="020B0502040204020203" pitchFamily="34" charset="-122"/>
                <a:ea typeface="微软雅黑 Light" panose="020B0502040204020203" pitchFamily="34" charset="-122"/>
              </a:rPr>
              <a:t>一半</a:t>
            </a:r>
            <a:r>
              <a:rPr lang="zh-CN" altLang="en-US" sz="1600" dirty="0">
                <a:solidFill>
                  <a:schemeClr val="bg1">
                    <a:lumMod val="65000"/>
                  </a:schemeClr>
                </a:solidFill>
                <a:latin typeface="微软雅黑 Light" panose="020B0502040204020203" pitchFamily="34" charset="-122"/>
                <a:ea typeface="微软雅黑 Light" panose="020B0502040204020203" pitchFamily="34" charset="-122"/>
              </a:rPr>
              <a:t>的被试报告自己每天都会和父母发消息（量表）</a:t>
            </a:r>
            <a:endParaRPr lang="en-US" altLang="zh-CN" sz="1600" dirty="0">
              <a:solidFill>
                <a:schemeClr val="bg1">
                  <a:lumMod val="65000"/>
                </a:schemeClr>
              </a:solidFill>
              <a:latin typeface="微软雅黑 Light" panose="020B0502040204020203" pitchFamily="34" charset="-122"/>
              <a:ea typeface="微软雅黑 Light" panose="020B0502040204020203" pitchFamily="34" charset="-122"/>
            </a:endParaRPr>
          </a:p>
          <a:p>
            <a:pPr marL="171450" indent="-171450">
              <a:lnSpc>
                <a:spcPct val="150000"/>
              </a:lnSpc>
              <a:buFontTx/>
              <a:buChar char="-"/>
            </a:pPr>
            <a:r>
              <a:rPr lang="zh-CN" altLang="en-US" sz="1600" dirty="0">
                <a:solidFill>
                  <a:schemeClr val="bg1">
                    <a:lumMod val="65000"/>
                  </a:schemeClr>
                </a:solidFill>
                <a:latin typeface="微软雅黑 Light" panose="020B0502040204020203" pitchFamily="34" charset="-122"/>
                <a:ea typeface="微软雅黑 Light" panose="020B0502040204020203" pitchFamily="34" charset="-122"/>
              </a:rPr>
              <a:t>当前的日记研究：</a:t>
            </a:r>
            <a:r>
              <a:rPr lang="en-US" altLang="zh-CN" sz="1600" b="1" dirty="0">
                <a:solidFill>
                  <a:schemeClr val="bg1">
                    <a:lumMod val="65000"/>
                  </a:schemeClr>
                </a:solidFill>
                <a:latin typeface="微软雅黑 Light" panose="020B0502040204020203" pitchFamily="34" charset="-122"/>
                <a:ea typeface="微软雅黑 Light" panose="020B0502040204020203" pitchFamily="34" charset="-122"/>
              </a:rPr>
              <a:t>15%</a:t>
            </a:r>
            <a:r>
              <a:rPr lang="zh-CN" altLang="en-US" sz="1600" dirty="0">
                <a:solidFill>
                  <a:schemeClr val="bg1">
                    <a:lumMod val="65000"/>
                  </a:schemeClr>
                </a:solidFill>
                <a:latin typeface="微软雅黑 Light" panose="020B0502040204020203" pitchFamily="34" charset="-122"/>
                <a:ea typeface="微软雅黑 Light" panose="020B0502040204020203" pitchFamily="34" charset="-122"/>
              </a:rPr>
              <a:t>的被试每天或者接近每天和父母发消息</a:t>
            </a:r>
          </a:p>
        </p:txBody>
      </p:sp>
      <p:sp>
        <p:nvSpPr>
          <p:cNvPr id="19" name="Rectangle 11">
            <a:extLst>
              <a:ext uri="{FF2B5EF4-FFF2-40B4-BE49-F238E27FC236}">
                <a16:creationId xmlns:a16="http://schemas.microsoft.com/office/drawing/2014/main" id="{F95A3413-8587-640F-2649-C63D09E69E3E}"/>
              </a:ext>
            </a:extLst>
          </p:cNvPr>
          <p:cNvSpPr/>
          <p:nvPr/>
        </p:nvSpPr>
        <p:spPr>
          <a:xfrm>
            <a:off x="1117226" y="1495419"/>
            <a:ext cx="1943669" cy="501612"/>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频率</a:t>
            </a:r>
          </a:p>
        </p:txBody>
      </p:sp>
      <p:sp>
        <p:nvSpPr>
          <p:cNvPr id="5" name="Diamond 72">
            <a:extLst>
              <a:ext uri="{FF2B5EF4-FFF2-40B4-BE49-F238E27FC236}">
                <a16:creationId xmlns:a16="http://schemas.microsoft.com/office/drawing/2014/main" id="{BD36F417-3095-5DA8-BFA7-09B07AB45D9A}"/>
              </a:ext>
            </a:extLst>
          </p:cNvPr>
          <p:cNvSpPr/>
          <p:nvPr/>
        </p:nvSpPr>
        <p:spPr>
          <a:xfrm>
            <a:off x="790832" y="3149149"/>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6" name="Rectangle 11">
            <a:extLst>
              <a:ext uri="{FF2B5EF4-FFF2-40B4-BE49-F238E27FC236}">
                <a16:creationId xmlns:a16="http://schemas.microsoft.com/office/drawing/2014/main" id="{90D98FFD-D558-96C8-DAC5-B1416F14F14C}"/>
              </a:ext>
            </a:extLst>
          </p:cNvPr>
          <p:cNvSpPr/>
          <p:nvPr/>
        </p:nvSpPr>
        <p:spPr>
          <a:xfrm>
            <a:off x="1117223" y="3468934"/>
            <a:ext cx="9534030" cy="2269852"/>
          </a:xfrm>
          <a:prstGeom prst="rect">
            <a:avLst/>
          </a:prstGeom>
        </p:spPr>
        <p:txBody>
          <a:bodyPr wrap="square">
            <a:spAutoFit/>
          </a:bodyPr>
          <a:lstStyle/>
          <a:p>
            <a:pPr marL="171450" indent="-171450">
              <a:lnSpc>
                <a:spcPct val="150000"/>
              </a:lnSpc>
              <a:buFontTx/>
              <a:buChar char="-"/>
            </a:pPr>
            <a:r>
              <a:rPr lang="zh-CN" altLang="en-US" sz="1600" b="0" i="0" u="none" strike="noStrike" dirty="0">
                <a:effectLst/>
                <a:latin typeface="Open Sans" panose="020B0606030504020204" pitchFamily="34" charset="0"/>
              </a:rPr>
              <a:t>一半的青少年每天与父母在线交流超过</a:t>
            </a:r>
            <a:r>
              <a:rPr lang="en-US" altLang="zh-CN" sz="1600" b="0" i="0" u="none" strike="noStrike" dirty="0">
                <a:effectLst/>
                <a:latin typeface="Open Sans" panose="020B0606030504020204" pitchFamily="34" charset="0"/>
              </a:rPr>
              <a:t>10</a:t>
            </a:r>
            <a:r>
              <a:rPr lang="zh-CN" altLang="en-US" sz="1600" b="0" i="0" u="none" strike="noStrike" dirty="0">
                <a:effectLst/>
                <a:latin typeface="Open Sans" panose="020B0606030504020204" pitchFamily="34" charset="0"/>
              </a:rPr>
              <a:t>分钟，另一半少于</a:t>
            </a:r>
            <a:r>
              <a:rPr lang="en-US" altLang="zh-CN" sz="1600" b="0" i="0" u="none" strike="noStrike" dirty="0">
                <a:effectLst/>
                <a:latin typeface="Open Sans" panose="020B0606030504020204" pitchFamily="34" charset="0"/>
              </a:rPr>
              <a:t>10</a:t>
            </a:r>
            <a:r>
              <a:rPr lang="zh-CN" altLang="en-US" sz="1600" b="0" i="0" u="none" strike="noStrike" dirty="0">
                <a:effectLst/>
                <a:latin typeface="Open Sans" panose="020B0606030504020204" pitchFamily="34" charset="0"/>
              </a:rPr>
              <a:t>分钟</a:t>
            </a:r>
            <a:endParaRPr lang="en-US" altLang="zh-CN" sz="1600" b="0" i="0" u="none" strike="noStrike" dirty="0">
              <a:effectLst/>
              <a:latin typeface="Open Sans" panose="020B0606030504020204" pitchFamily="34" charset="0"/>
            </a:endParaRPr>
          </a:p>
          <a:p>
            <a:pPr marL="628650" lvl="1" indent="-171450">
              <a:lnSpc>
                <a:spcPct val="150000"/>
              </a:lnSpc>
              <a:buFontTx/>
              <a:buChar char="-"/>
            </a:pPr>
            <a:r>
              <a:rPr lang="zh-CN" altLang="en-US" sz="1600" b="0" i="0" u="none" strike="noStrike" dirty="0">
                <a:effectLst/>
                <a:latin typeface="Open Sans" panose="020B0606030504020204" pitchFamily="34" charset="0"/>
              </a:rPr>
              <a:t>和以小时计数的线下沟通相比，线上沟通只是一种延续（</a:t>
            </a:r>
            <a:r>
              <a:rPr lang="en-US" altLang="zh-CN" sz="1600" b="1" i="0" u="none" strike="noStrike" dirty="0">
                <a:effectLst/>
                <a:latin typeface="Open Sans" panose="020B0606030504020204" pitchFamily="34" charset="0"/>
              </a:rPr>
              <a:t>co-construction</a:t>
            </a:r>
            <a:r>
              <a:rPr lang="zh-CN" altLang="en-US" sz="1600" b="1" i="0" u="none" strike="noStrike" dirty="0">
                <a:effectLst/>
                <a:latin typeface="Open Sans" panose="020B0606030504020204" pitchFamily="34" charset="0"/>
              </a:rPr>
              <a:t> </a:t>
            </a:r>
            <a:r>
              <a:rPr lang="en-US" altLang="zh-CN" sz="1600" b="1" i="0" u="none" strike="noStrike" dirty="0">
                <a:effectLst/>
                <a:latin typeface="Open Sans" panose="020B0606030504020204" pitchFamily="34" charset="0"/>
              </a:rPr>
              <a:t>theory</a:t>
            </a:r>
            <a:r>
              <a:rPr lang="zh-CN" altLang="en-US" sz="1600" b="0" i="0" u="none" strike="noStrike" dirty="0">
                <a:effectLst/>
                <a:latin typeface="Open Sans" panose="020B0606030504020204" pitchFamily="34" charset="0"/>
              </a:rPr>
              <a:t>）</a:t>
            </a:r>
            <a:endParaRPr lang="en-US" altLang="zh-CN" sz="1600" b="0" i="0" u="none" strike="noStrike" dirty="0">
              <a:effectLst/>
              <a:latin typeface="Open Sans" panose="020B0606030504020204" pitchFamily="34" charset="0"/>
            </a:endParaRPr>
          </a:p>
          <a:p>
            <a:pPr marL="171450" indent="-171450">
              <a:lnSpc>
                <a:spcPct val="150000"/>
              </a:lnSpc>
              <a:buFontTx/>
              <a:buChar char="-"/>
            </a:pPr>
            <a:r>
              <a:rPr lang="zh-CN" altLang="en-US" sz="1600" b="0" i="0" u="none" strike="noStrike" dirty="0">
                <a:effectLst/>
                <a:latin typeface="Open Sans" panose="020B0606030504020204" pitchFamily="34" charset="0"/>
              </a:rPr>
              <a:t>有</a:t>
            </a:r>
            <a:r>
              <a:rPr lang="en-US" altLang="zh-CN" sz="1600" b="0" i="0" u="none" strike="noStrike" dirty="0">
                <a:effectLst/>
                <a:latin typeface="Open Sans" panose="020B0606030504020204" pitchFamily="34" charset="0"/>
              </a:rPr>
              <a:t>11%</a:t>
            </a:r>
            <a:r>
              <a:rPr lang="zh-CN" altLang="en-US" sz="1600" b="0" i="0" u="none" strike="noStrike" dirty="0">
                <a:effectLst/>
                <a:latin typeface="Open Sans" panose="020B0606030504020204" pitchFamily="34" charset="0"/>
              </a:rPr>
              <a:t>的青少年每天的交流时间在</a:t>
            </a:r>
            <a:r>
              <a:rPr lang="en-US" altLang="zh-CN" sz="1600" b="0" i="0" u="none" strike="noStrike" dirty="0">
                <a:effectLst/>
                <a:latin typeface="Open Sans" panose="020B0606030504020204" pitchFamily="34" charset="0"/>
              </a:rPr>
              <a:t>1</a:t>
            </a:r>
            <a:r>
              <a:rPr lang="en-US" altLang="zh-CN" sz="1600" dirty="0">
                <a:latin typeface="Open Sans" panose="020B0606030504020204" pitchFamily="34" charset="0"/>
              </a:rPr>
              <a:t>-</a:t>
            </a:r>
            <a:r>
              <a:rPr lang="en-US" altLang="zh-CN" sz="1600" b="0" i="0" u="none" strike="noStrike" dirty="0">
                <a:effectLst/>
                <a:latin typeface="Open Sans" panose="020B0606030504020204" pitchFamily="34" charset="0"/>
              </a:rPr>
              <a:t>4</a:t>
            </a:r>
            <a:r>
              <a:rPr lang="zh-CN" altLang="en-US" sz="1600" b="0" i="0" u="none" strike="noStrike" dirty="0">
                <a:effectLst/>
                <a:latin typeface="Open Sans" panose="020B0606030504020204" pitchFamily="34" charset="0"/>
              </a:rPr>
              <a:t>小时</a:t>
            </a:r>
            <a:endParaRPr lang="en-US" altLang="zh-CN" sz="1600" b="0" i="0" u="none" strike="noStrike" dirty="0">
              <a:effectLst/>
              <a:latin typeface="Open Sans" panose="020B0606030504020204" pitchFamily="34" charset="0"/>
            </a:endParaRPr>
          </a:p>
          <a:p>
            <a:pPr marL="628650" lvl="1" indent="-171450">
              <a:lnSpc>
                <a:spcPct val="150000"/>
              </a:lnSpc>
              <a:buFontTx/>
              <a:buChar char="-"/>
            </a:pPr>
            <a:r>
              <a:rPr lang="zh-CN" altLang="en-US" sz="1600" b="0" i="0" u="none" strike="noStrike" dirty="0">
                <a:effectLst/>
                <a:latin typeface="Open Sans" panose="020B0606030504020204" pitchFamily="34" charset="0"/>
              </a:rPr>
              <a:t>心理健康水平较低的青少年更多的寻求支持和情感依靠</a:t>
            </a:r>
            <a:endParaRPr lang="en-US" altLang="zh-CN" sz="1600" dirty="0">
              <a:latin typeface="Open Sans" panose="020B0606030504020204" pitchFamily="34" charset="0"/>
            </a:endParaRPr>
          </a:p>
          <a:p>
            <a:pPr marL="628650" lvl="1" indent="-171450">
              <a:lnSpc>
                <a:spcPct val="150000"/>
              </a:lnSpc>
              <a:buFontTx/>
              <a:buChar char="-"/>
            </a:pPr>
            <a:r>
              <a:rPr lang="zh-CN" altLang="en-US" sz="1600" b="0" i="0" u="none" strike="noStrike" dirty="0">
                <a:effectLst/>
                <a:latin typeface="Open Sans" panose="020B0606030504020204" pitchFamily="34" charset="0"/>
              </a:rPr>
              <a:t>有更多外化行为</a:t>
            </a:r>
            <a:r>
              <a:rPr lang="zh-CN" altLang="en-US" sz="1600" b="0" i="0" u="none" strike="noStrike" dirty="0">
                <a:solidFill>
                  <a:schemeClr val="tx1">
                    <a:lumMod val="50000"/>
                    <a:lumOff val="50000"/>
                  </a:schemeClr>
                </a:solidFill>
                <a:effectLst/>
                <a:latin typeface="Open Sans" panose="020B0606030504020204" pitchFamily="34" charset="0"/>
              </a:rPr>
              <a:t>（反社会行为）</a:t>
            </a:r>
            <a:r>
              <a:rPr lang="zh-CN" altLang="en-US" sz="1600" b="0" i="0" u="none" strike="noStrike" dirty="0">
                <a:effectLst/>
                <a:latin typeface="Open Sans" panose="020B0606030504020204" pitchFamily="34" charset="0"/>
              </a:rPr>
              <a:t>的青少年，父母需要更多的控制和干预</a:t>
            </a:r>
            <a:endParaRPr lang="en-US" altLang="zh-CN" sz="1600" b="0" i="0" u="none" strike="noStrike" dirty="0">
              <a:effectLst/>
              <a:latin typeface="Open Sans" panose="020B0606030504020204" pitchFamily="34" charset="0"/>
            </a:endParaRPr>
          </a:p>
          <a:p>
            <a:pPr marL="628650" lvl="1" indent="-171450">
              <a:lnSpc>
                <a:spcPct val="150000"/>
              </a:lnSpc>
              <a:buFontTx/>
              <a:buChar char="-"/>
            </a:pPr>
            <a:r>
              <a:rPr lang="zh-CN" altLang="en-US" sz="1600" b="0" i="0" u="none" strike="noStrike" dirty="0">
                <a:effectLst/>
                <a:latin typeface="Open Sans" panose="020B0606030504020204" pitchFamily="34" charset="0"/>
              </a:rPr>
              <a:t>抑郁可能导致对社交媒体使用时间的高估</a:t>
            </a:r>
            <a:endParaRPr lang="zh-CN" altLang="en-US" sz="1600" dirty="0">
              <a:latin typeface="微软雅黑 Light" panose="020B0502040204020203" pitchFamily="34" charset="-122"/>
              <a:ea typeface="微软雅黑 Light" panose="020B0502040204020203" pitchFamily="34" charset="-122"/>
            </a:endParaRPr>
          </a:p>
        </p:txBody>
      </p:sp>
      <p:sp>
        <p:nvSpPr>
          <p:cNvPr id="26" name="Rectangle 11">
            <a:extLst>
              <a:ext uri="{FF2B5EF4-FFF2-40B4-BE49-F238E27FC236}">
                <a16:creationId xmlns:a16="http://schemas.microsoft.com/office/drawing/2014/main" id="{2B1387B8-8621-3C64-AE31-AA34CBC233B9}"/>
              </a:ext>
            </a:extLst>
          </p:cNvPr>
          <p:cNvSpPr/>
          <p:nvPr/>
        </p:nvSpPr>
        <p:spPr>
          <a:xfrm>
            <a:off x="1117226" y="2965643"/>
            <a:ext cx="1943669"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时间</a:t>
            </a:r>
          </a:p>
        </p:txBody>
      </p:sp>
      <p:sp>
        <p:nvSpPr>
          <p:cNvPr id="30" name="文本框 29">
            <a:extLst>
              <a:ext uri="{FF2B5EF4-FFF2-40B4-BE49-F238E27FC236}">
                <a16:creationId xmlns:a16="http://schemas.microsoft.com/office/drawing/2014/main" id="{23F3658C-7373-E34B-251A-B3A80B1365A1}"/>
              </a:ext>
            </a:extLst>
          </p:cNvPr>
          <p:cNvSpPr txBox="1"/>
          <p:nvPr/>
        </p:nvSpPr>
        <p:spPr>
          <a:xfrm>
            <a:off x="4464030" y="6412835"/>
            <a:ext cx="7727970" cy="276999"/>
          </a:xfrm>
          <a:prstGeom prst="rect">
            <a:avLst/>
          </a:prstGeom>
          <a:noFill/>
        </p:spPr>
        <p:txBody>
          <a:bodyPr wrap="square">
            <a:spAutoFit/>
          </a:bodyPr>
          <a:lstStyle/>
          <a:p>
            <a:pPr algn="r">
              <a:spcAft>
                <a:spcPts val="1200"/>
              </a:spcAft>
            </a:pPr>
            <a:r>
              <a:rPr lang="zh-CN" altLang="en-US" sz="1200" dirty="0">
                <a:solidFill>
                  <a:schemeClr val="tx1">
                    <a:lumMod val="50000"/>
                    <a:lumOff val="50000"/>
                  </a:schemeClr>
                </a:solidFill>
              </a:rPr>
              <a:t>Chang, 2015; Lenhart et al., 2010; Padilla-Walker et al., 2012</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Jensen, George, et al., 2021</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Sewall et al., 2020</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338255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DCAE1-FA39-97B8-2FFF-2F4491D93D3B}"/>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0C622CDC-0A75-275B-9A3B-C6825CAC0F7A}"/>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596823C0-54F4-E57C-E1DC-ED5A911E662C}"/>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25F4BF85-7FDE-D408-FCEF-C3941346DB3D}"/>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BAA11ED6-8DA1-4AFC-397F-C078DB7BD76E}"/>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内容和类别</a:t>
            </a:r>
          </a:p>
        </p:txBody>
      </p:sp>
      <p:sp>
        <p:nvSpPr>
          <p:cNvPr id="16" name="文本框 15">
            <a:extLst>
              <a:ext uri="{FF2B5EF4-FFF2-40B4-BE49-F238E27FC236}">
                <a16:creationId xmlns:a16="http://schemas.microsoft.com/office/drawing/2014/main" id="{BC2FEF21-D254-313D-1F02-61AE2D54FBFA}"/>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Topics</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of</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Communication</a:t>
            </a:r>
          </a:p>
        </p:txBody>
      </p:sp>
      <p:grpSp>
        <p:nvGrpSpPr>
          <p:cNvPr id="12" name="组合 11">
            <a:extLst>
              <a:ext uri="{FF2B5EF4-FFF2-40B4-BE49-F238E27FC236}">
                <a16:creationId xmlns:a16="http://schemas.microsoft.com/office/drawing/2014/main" id="{01B6BBE1-BE3B-AD36-F44E-82402CB57CDB}"/>
              </a:ext>
            </a:extLst>
          </p:cNvPr>
          <p:cNvGrpSpPr/>
          <p:nvPr/>
        </p:nvGrpSpPr>
        <p:grpSpPr>
          <a:xfrm>
            <a:off x="790832" y="1495419"/>
            <a:ext cx="9367776" cy="923021"/>
            <a:chOff x="790832" y="1495419"/>
            <a:chExt cx="9367776" cy="923021"/>
          </a:xfrm>
        </p:grpSpPr>
        <p:sp>
          <p:nvSpPr>
            <p:cNvPr id="17" name="Diamond 72">
              <a:extLst>
                <a:ext uri="{FF2B5EF4-FFF2-40B4-BE49-F238E27FC236}">
                  <a16:creationId xmlns:a16="http://schemas.microsoft.com/office/drawing/2014/main" id="{793403E0-5BA4-3A9C-7179-1907108DDFB5}"/>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301F6E72-2A95-5ABE-317B-658740F85654}"/>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r>
                <a:rPr lang="zh-CN" altLang="en-US" sz="1600" dirty="0">
                  <a:latin typeface="微软雅黑 Light" panose="020B0502040204020203" pitchFamily="34" charset="-122"/>
                  <a:ea typeface="微软雅黑 Light" panose="020B0502040204020203" pitchFamily="34" charset="-122"/>
                </a:rPr>
                <a:t>我在哪、什么时候回家、到学校了没</a:t>
              </a:r>
            </a:p>
          </p:txBody>
        </p:sp>
        <p:sp>
          <p:nvSpPr>
            <p:cNvPr id="19" name="Rectangle 11">
              <a:extLst>
                <a:ext uri="{FF2B5EF4-FFF2-40B4-BE49-F238E27FC236}">
                  <a16:creationId xmlns:a16="http://schemas.microsoft.com/office/drawing/2014/main" id="{AC2AEEF0-F5CB-FAC9-74C1-A33E09481AFA}"/>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细微的事情 </a:t>
              </a:r>
              <a:r>
                <a:rPr lang="en-US" altLang="zh-CN" sz="2000" b="1" dirty="0">
                  <a:latin typeface="微软雅黑 Light" panose="020B0502040204020203" pitchFamily="34" charset="-122"/>
                  <a:ea typeface="微软雅黑 Light" panose="020B0502040204020203" pitchFamily="34" charset="-122"/>
                  <a:cs typeface="Arial" panose="020B0604020202020204" pitchFamily="34" charset="0"/>
                </a:rPr>
                <a:t>Micro-coordination</a:t>
              </a:r>
              <a:endPar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13" name="组合 12">
            <a:extLst>
              <a:ext uri="{FF2B5EF4-FFF2-40B4-BE49-F238E27FC236}">
                <a16:creationId xmlns:a16="http://schemas.microsoft.com/office/drawing/2014/main" id="{5DF261D6-DAD9-4E9C-A07F-7E35C51C7576}"/>
              </a:ext>
            </a:extLst>
          </p:cNvPr>
          <p:cNvGrpSpPr/>
          <p:nvPr/>
        </p:nvGrpSpPr>
        <p:grpSpPr>
          <a:xfrm>
            <a:off x="790832" y="2551836"/>
            <a:ext cx="9860421" cy="1661685"/>
            <a:chOff x="790832" y="2671355"/>
            <a:chExt cx="9860421" cy="1661685"/>
          </a:xfrm>
        </p:grpSpPr>
        <p:sp>
          <p:nvSpPr>
            <p:cNvPr id="5" name="Diamond 72">
              <a:extLst>
                <a:ext uri="{FF2B5EF4-FFF2-40B4-BE49-F238E27FC236}">
                  <a16:creationId xmlns:a16="http://schemas.microsoft.com/office/drawing/2014/main" id="{7237EB26-5F01-A231-9BC6-3E58BC28F4D7}"/>
                </a:ext>
              </a:extLst>
            </p:cNvPr>
            <p:cNvSpPr/>
            <p:nvPr/>
          </p:nvSpPr>
          <p:spPr>
            <a:xfrm>
              <a:off x="790832" y="2854861"/>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6" name="Rectangle 11">
              <a:extLst>
                <a:ext uri="{FF2B5EF4-FFF2-40B4-BE49-F238E27FC236}">
                  <a16:creationId xmlns:a16="http://schemas.microsoft.com/office/drawing/2014/main" id="{259F30E1-B660-6A09-C499-03ED80526194}"/>
                </a:ext>
              </a:extLst>
            </p:cNvPr>
            <p:cNvSpPr/>
            <p:nvPr/>
          </p:nvSpPr>
          <p:spPr>
            <a:xfrm>
              <a:off x="1117223" y="3174646"/>
              <a:ext cx="9534030" cy="1158394"/>
            </a:xfrm>
            <a:prstGeom prst="rect">
              <a:avLst/>
            </a:prstGeom>
          </p:spPr>
          <p:txBody>
            <a:bodyPr wrap="square">
              <a:spAutoFit/>
            </a:bodyPr>
            <a:lstStyle/>
            <a:p>
              <a:pPr marL="171450" indent="-171450">
                <a:lnSpc>
                  <a:spcPct val="150000"/>
                </a:lnSpc>
                <a:buFontTx/>
                <a:buChar char="-"/>
              </a:pPr>
              <a:r>
                <a:rPr lang="zh-CN" altLang="en-US" sz="1600" b="0" i="0" u="none" strike="noStrike" dirty="0">
                  <a:effectLst/>
                  <a:latin typeface="Open Sans" panose="020B0606030504020204" pitchFamily="34" charset="0"/>
                </a:rPr>
                <a:t>“不要忘记明天去看牙医”</a:t>
              </a:r>
              <a:endParaRPr lang="en-US" altLang="zh-CN" sz="1600" b="0" i="0" u="none" strike="noStrike" dirty="0">
                <a:effectLst/>
                <a:latin typeface="Open Sans" panose="020B0606030504020204" pitchFamily="34" charset="0"/>
              </a:endParaRPr>
            </a:p>
            <a:p>
              <a:pPr marL="171450" indent="-171450">
                <a:lnSpc>
                  <a:spcPct val="150000"/>
                </a:lnSpc>
                <a:buFontTx/>
                <a:buChar char="-"/>
              </a:pPr>
              <a:r>
                <a:rPr lang="zh-CN" altLang="en-US" sz="1600" b="0" i="0" u="none" strike="noStrike" dirty="0">
                  <a:effectLst/>
                  <a:latin typeface="Open Sans" panose="020B0606030504020204" pitchFamily="34" charset="0"/>
                </a:rPr>
                <a:t>“今天过得怎么样</a:t>
              </a:r>
              <a:endParaRPr lang="en-US" altLang="zh-CN" sz="1600" b="0" i="0" u="none" strike="noStrike" dirty="0">
                <a:effectLst/>
                <a:latin typeface="Open Sans" panose="020B0606030504020204" pitchFamily="34" charset="0"/>
              </a:endParaRPr>
            </a:p>
            <a:p>
              <a:pPr marL="171450" indent="-171450">
                <a:lnSpc>
                  <a:spcPct val="150000"/>
                </a:lnSpc>
                <a:buFontTx/>
                <a:buChar char="-"/>
              </a:pPr>
              <a:r>
                <a:rPr lang="zh-CN" altLang="en-US" sz="1600" dirty="0">
                  <a:latin typeface="Open Sans" panose="020B0606030504020204" pitchFamily="34" charset="0"/>
                  <a:ea typeface="微软雅黑 Light" panose="020B0502040204020203" pitchFamily="34" charset="-122"/>
                </a:rPr>
                <a:t>和线下交流涉及的主题相同，</a:t>
              </a:r>
              <a:r>
                <a:rPr lang="en-US" altLang="zh-CN" sz="1600" dirty="0">
                  <a:latin typeface="Open Sans" panose="020B0606030504020204" pitchFamily="34" charset="0"/>
                  <a:ea typeface="微软雅黑 Light" panose="020B0502040204020203" pitchFamily="34" charset="-122"/>
                </a:rPr>
                <a:t>co-construction</a:t>
              </a:r>
              <a:r>
                <a:rPr lang="zh-CN" altLang="en-US" sz="1600" dirty="0">
                  <a:latin typeface="Open Sans" panose="020B0606030504020204" pitchFamily="34" charset="0"/>
                  <a:ea typeface="微软雅黑 Light" panose="020B0502040204020203" pitchFamily="34" charset="-122"/>
                </a:rPr>
                <a:t> </a:t>
              </a:r>
              <a:r>
                <a:rPr lang="en-US" altLang="zh-CN" sz="1600" dirty="0">
                  <a:latin typeface="Open Sans" panose="020B0606030504020204" pitchFamily="34" charset="0"/>
                  <a:ea typeface="微软雅黑 Light" panose="020B0502040204020203" pitchFamily="34" charset="-122"/>
                </a:rPr>
                <a:t>theory</a:t>
              </a:r>
              <a:endParaRPr lang="zh-CN" altLang="en-US" sz="1600" dirty="0">
                <a:latin typeface="微软雅黑 Light" panose="020B0502040204020203" pitchFamily="34" charset="-122"/>
                <a:ea typeface="微软雅黑 Light" panose="020B0502040204020203" pitchFamily="34" charset="-122"/>
              </a:endParaRPr>
            </a:p>
          </p:txBody>
        </p:sp>
        <p:sp>
          <p:nvSpPr>
            <p:cNvPr id="26" name="Rectangle 11">
              <a:extLst>
                <a:ext uri="{FF2B5EF4-FFF2-40B4-BE49-F238E27FC236}">
                  <a16:creationId xmlns:a16="http://schemas.microsoft.com/office/drawing/2014/main" id="{C6E0DD63-FE75-9EC4-B7DC-A4DB62F74149}"/>
                </a:ext>
              </a:extLst>
            </p:cNvPr>
            <p:cNvSpPr/>
            <p:nvPr/>
          </p:nvSpPr>
          <p:spPr>
            <a:xfrm>
              <a:off x="1117226" y="2671355"/>
              <a:ext cx="5294084"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管理沟通和情感沟通</a:t>
              </a:r>
            </a:p>
          </p:txBody>
        </p:sp>
      </p:grpSp>
      <p:sp>
        <p:nvSpPr>
          <p:cNvPr id="2" name="文本框 1">
            <a:extLst>
              <a:ext uri="{FF2B5EF4-FFF2-40B4-BE49-F238E27FC236}">
                <a16:creationId xmlns:a16="http://schemas.microsoft.com/office/drawing/2014/main" id="{6FEC2BCA-215E-3641-7FBD-07F28D9B6D70}"/>
              </a:ext>
            </a:extLst>
          </p:cNvPr>
          <p:cNvSpPr txBox="1"/>
          <p:nvPr/>
        </p:nvSpPr>
        <p:spPr>
          <a:xfrm>
            <a:off x="2942897" y="6412835"/>
            <a:ext cx="9249103" cy="276999"/>
          </a:xfrm>
          <a:prstGeom prst="rect">
            <a:avLst/>
          </a:prstGeom>
          <a:noFill/>
        </p:spPr>
        <p:txBody>
          <a:bodyPr wrap="square">
            <a:spAutoFit/>
          </a:bodyPr>
          <a:lstStyle/>
          <a:p>
            <a:pPr algn="r">
              <a:spcAft>
                <a:spcPts val="1200"/>
              </a:spcAft>
            </a:pPr>
            <a:r>
              <a:rPr lang="en" altLang="zh-CN" sz="1200" dirty="0">
                <a:solidFill>
                  <a:schemeClr val="tx1">
                    <a:lumMod val="50000"/>
                    <a:lumOff val="50000"/>
                  </a:schemeClr>
                </a:solidFill>
              </a:rPr>
              <a:t>Fletcher et al., 2018; Racz et al., 2015; Tulane et al., 2022</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Subrahmanyam et al., 2006</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err="1">
                <a:solidFill>
                  <a:schemeClr val="tx1">
                    <a:lumMod val="50000"/>
                    <a:lumOff val="50000"/>
                  </a:schemeClr>
                </a:solidFill>
              </a:rPr>
              <a:t>Branje</a:t>
            </a:r>
            <a:r>
              <a:rPr lang="en" altLang="zh-CN" sz="1200" dirty="0">
                <a:solidFill>
                  <a:schemeClr val="tx1">
                    <a:lumMod val="50000"/>
                    <a:lumOff val="50000"/>
                  </a:schemeClr>
                </a:solidFill>
              </a:rPr>
              <a:t> et al., 2012; </a:t>
            </a:r>
            <a:r>
              <a:rPr lang="en" altLang="zh-CN" sz="1200" dirty="0" err="1">
                <a:solidFill>
                  <a:schemeClr val="tx1">
                    <a:lumMod val="50000"/>
                    <a:lumOff val="50000"/>
                  </a:schemeClr>
                </a:solidFill>
              </a:rPr>
              <a:t>Grotevant</a:t>
            </a:r>
            <a:r>
              <a:rPr lang="en" altLang="zh-CN" sz="1200" dirty="0">
                <a:solidFill>
                  <a:schemeClr val="tx1">
                    <a:lumMod val="50000"/>
                    <a:lumOff val="50000"/>
                  </a:schemeClr>
                </a:solidFill>
              </a:rPr>
              <a:t> &amp; Cooper, 1986</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4153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4BDA5-4066-93C4-7AD5-078EF9BF25F6}"/>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DA54FE1A-7D6A-0317-DE3C-28C838244D70}"/>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9761B87E-3B7E-E3D6-3154-CB59DC2B96C2}"/>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A83AA259-3585-6F3F-EEA2-9AB85DD43F8D}"/>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A352C204-2958-8A08-DD08-01704B415207}"/>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内容和类别</a:t>
            </a:r>
          </a:p>
        </p:txBody>
      </p:sp>
      <p:sp>
        <p:nvSpPr>
          <p:cNvPr id="16" name="文本框 15">
            <a:extLst>
              <a:ext uri="{FF2B5EF4-FFF2-40B4-BE49-F238E27FC236}">
                <a16:creationId xmlns:a16="http://schemas.microsoft.com/office/drawing/2014/main" id="{1A66A87D-1BF1-03D8-EFC5-80B3209C485A}"/>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Topics</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of</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Communication</a:t>
            </a:r>
          </a:p>
        </p:txBody>
      </p:sp>
      <p:grpSp>
        <p:nvGrpSpPr>
          <p:cNvPr id="12" name="组合 11">
            <a:extLst>
              <a:ext uri="{FF2B5EF4-FFF2-40B4-BE49-F238E27FC236}">
                <a16:creationId xmlns:a16="http://schemas.microsoft.com/office/drawing/2014/main" id="{53BADB4B-D695-F767-AF41-4EEF9D37B1C2}"/>
              </a:ext>
            </a:extLst>
          </p:cNvPr>
          <p:cNvGrpSpPr/>
          <p:nvPr/>
        </p:nvGrpSpPr>
        <p:grpSpPr>
          <a:xfrm>
            <a:off x="790832" y="1495419"/>
            <a:ext cx="9367776" cy="923021"/>
            <a:chOff x="790832" y="1495419"/>
            <a:chExt cx="9367776" cy="923021"/>
          </a:xfrm>
        </p:grpSpPr>
        <p:sp>
          <p:nvSpPr>
            <p:cNvPr id="17" name="Diamond 72">
              <a:extLst>
                <a:ext uri="{FF2B5EF4-FFF2-40B4-BE49-F238E27FC236}">
                  <a16:creationId xmlns:a16="http://schemas.microsoft.com/office/drawing/2014/main" id="{343F1F65-CCC6-3E33-1777-5E622882999C}"/>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8A73FEE2-9F17-86CA-4AA7-2354992341DD}"/>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r>
                <a:rPr lang="zh-CN" altLang="en-US" sz="1600" dirty="0">
                  <a:solidFill>
                    <a:schemeClr val="bg1">
                      <a:lumMod val="65000"/>
                    </a:schemeClr>
                  </a:solidFill>
                  <a:latin typeface="微软雅黑 Light" panose="020B0502040204020203" pitchFamily="34" charset="-122"/>
                  <a:ea typeface="微软雅黑 Light" panose="020B0502040204020203" pitchFamily="34" charset="-122"/>
                </a:rPr>
                <a:t>我在哪、什么时候回家、到学校了没</a:t>
              </a:r>
            </a:p>
          </p:txBody>
        </p:sp>
        <p:sp>
          <p:nvSpPr>
            <p:cNvPr id="19" name="Rectangle 11">
              <a:extLst>
                <a:ext uri="{FF2B5EF4-FFF2-40B4-BE49-F238E27FC236}">
                  <a16:creationId xmlns:a16="http://schemas.microsoft.com/office/drawing/2014/main" id="{C510DC2C-F68D-872C-FC51-DA7FE4108D55}"/>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细微的事情 </a:t>
              </a:r>
              <a:r>
                <a:rPr lang="en-US" altLang="zh-CN"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Micro-coordination</a:t>
              </a:r>
              <a:endPar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13" name="组合 12">
            <a:extLst>
              <a:ext uri="{FF2B5EF4-FFF2-40B4-BE49-F238E27FC236}">
                <a16:creationId xmlns:a16="http://schemas.microsoft.com/office/drawing/2014/main" id="{E489AEFC-8023-0D8C-78F3-379A37893B8E}"/>
              </a:ext>
            </a:extLst>
          </p:cNvPr>
          <p:cNvGrpSpPr/>
          <p:nvPr/>
        </p:nvGrpSpPr>
        <p:grpSpPr>
          <a:xfrm>
            <a:off x="790832" y="2551836"/>
            <a:ext cx="9860421" cy="1661685"/>
            <a:chOff x="790832" y="2671355"/>
            <a:chExt cx="9860421" cy="1661685"/>
          </a:xfrm>
        </p:grpSpPr>
        <p:sp>
          <p:nvSpPr>
            <p:cNvPr id="5" name="Diamond 72">
              <a:extLst>
                <a:ext uri="{FF2B5EF4-FFF2-40B4-BE49-F238E27FC236}">
                  <a16:creationId xmlns:a16="http://schemas.microsoft.com/office/drawing/2014/main" id="{AA299DB7-8E05-E994-9DF5-F3382DA1DC2E}"/>
                </a:ext>
              </a:extLst>
            </p:cNvPr>
            <p:cNvSpPr/>
            <p:nvPr/>
          </p:nvSpPr>
          <p:spPr>
            <a:xfrm>
              <a:off x="790832" y="2854861"/>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6" name="Rectangle 11">
              <a:extLst>
                <a:ext uri="{FF2B5EF4-FFF2-40B4-BE49-F238E27FC236}">
                  <a16:creationId xmlns:a16="http://schemas.microsoft.com/office/drawing/2014/main" id="{25C9147B-DB2B-1845-9995-DBCEF79FD45E}"/>
                </a:ext>
              </a:extLst>
            </p:cNvPr>
            <p:cNvSpPr/>
            <p:nvPr/>
          </p:nvSpPr>
          <p:spPr>
            <a:xfrm>
              <a:off x="1117223" y="3174646"/>
              <a:ext cx="9534030" cy="1158394"/>
            </a:xfrm>
            <a:prstGeom prst="rect">
              <a:avLst/>
            </a:prstGeom>
          </p:spPr>
          <p:txBody>
            <a:bodyPr wrap="square">
              <a:spAutoFit/>
            </a:bodyPr>
            <a:lstStyle/>
            <a:p>
              <a:pPr marL="171450" indent="-171450">
                <a:lnSpc>
                  <a:spcPct val="150000"/>
                </a:lnSpc>
                <a:buFontTx/>
                <a:buChar char="-"/>
              </a:pPr>
              <a:r>
                <a:rPr lang="zh-CN" altLang="en-US" sz="1600" b="0" i="0" u="none" strike="noStrike" dirty="0">
                  <a:solidFill>
                    <a:schemeClr val="bg1">
                      <a:lumMod val="65000"/>
                    </a:schemeClr>
                  </a:solidFill>
                  <a:effectLst/>
                  <a:latin typeface="Open Sans" panose="020B0606030504020204" pitchFamily="34" charset="0"/>
                </a:rPr>
                <a:t>“不要忘记明天去看牙医”</a:t>
              </a:r>
              <a:endParaRPr lang="en-US" altLang="zh-CN" sz="1600" b="0" i="0" u="none" strike="noStrike" dirty="0">
                <a:solidFill>
                  <a:schemeClr val="bg1">
                    <a:lumMod val="65000"/>
                  </a:schemeClr>
                </a:solidFill>
                <a:effectLst/>
                <a:latin typeface="Open Sans" panose="020B0606030504020204" pitchFamily="34" charset="0"/>
              </a:endParaRPr>
            </a:p>
            <a:p>
              <a:pPr marL="171450" indent="-171450">
                <a:lnSpc>
                  <a:spcPct val="150000"/>
                </a:lnSpc>
                <a:buFontTx/>
                <a:buChar char="-"/>
              </a:pPr>
              <a:r>
                <a:rPr lang="zh-CN" altLang="en-US" sz="1600" b="0" i="0" u="none" strike="noStrike" dirty="0">
                  <a:solidFill>
                    <a:schemeClr val="bg1">
                      <a:lumMod val="65000"/>
                    </a:schemeClr>
                  </a:solidFill>
                  <a:effectLst/>
                  <a:latin typeface="Open Sans" panose="020B0606030504020204" pitchFamily="34" charset="0"/>
                </a:rPr>
                <a:t>“今天过得怎么样</a:t>
              </a:r>
              <a:endParaRPr lang="en-US" altLang="zh-CN" sz="1600" b="0" i="0" u="none" strike="noStrike" dirty="0">
                <a:solidFill>
                  <a:schemeClr val="bg1">
                    <a:lumMod val="65000"/>
                  </a:schemeClr>
                </a:solidFill>
                <a:effectLst/>
                <a:latin typeface="Open Sans" panose="020B0606030504020204" pitchFamily="34" charset="0"/>
              </a:endParaRPr>
            </a:p>
            <a:p>
              <a:pPr marL="171450" indent="-171450">
                <a:lnSpc>
                  <a:spcPct val="150000"/>
                </a:lnSpc>
                <a:buFontTx/>
                <a:buChar char="-"/>
              </a:pPr>
              <a:r>
                <a:rPr lang="zh-CN" altLang="en-US" sz="1600" dirty="0">
                  <a:solidFill>
                    <a:schemeClr val="bg1">
                      <a:lumMod val="65000"/>
                    </a:schemeClr>
                  </a:solidFill>
                  <a:latin typeface="Open Sans" panose="020B0606030504020204" pitchFamily="34" charset="0"/>
                  <a:ea typeface="微软雅黑 Light" panose="020B0502040204020203" pitchFamily="34" charset="-122"/>
                </a:rPr>
                <a:t>和线下交流涉及的主题相同，</a:t>
              </a:r>
              <a:r>
                <a:rPr lang="en-US" altLang="zh-CN" sz="1600" dirty="0">
                  <a:solidFill>
                    <a:schemeClr val="bg1">
                      <a:lumMod val="65000"/>
                    </a:schemeClr>
                  </a:solidFill>
                  <a:latin typeface="Open Sans" panose="020B0606030504020204" pitchFamily="34" charset="0"/>
                  <a:ea typeface="微软雅黑 Light" panose="020B0502040204020203" pitchFamily="34" charset="-122"/>
                </a:rPr>
                <a:t>co-construction</a:t>
              </a:r>
              <a:r>
                <a:rPr lang="zh-CN" altLang="en-US" sz="1600" dirty="0">
                  <a:solidFill>
                    <a:schemeClr val="bg1">
                      <a:lumMod val="65000"/>
                    </a:schemeClr>
                  </a:solidFill>
                  <a:latin typeface="Open Sans" panose="020B0606030504020204" pitchFamily="34" charset="0"/>
                  <a:ea typeface="微软雅黑 Light" panose="020B0502040204020203" pitchFamily="34" charset="-122"/>
                </a:rPr>
                <a:t> </a:t>
              </a:r>
              <a:r>
                <a:rPr lang="en-US" altLang="zh-CN" sz="1600" dirty="0">
                  <a:solidFill>
                    <a:schemeClr val="bg1">
                      <a:lumMod val="65000"/>
                    </a:schemeClr>
                  </a:solidFill>
                  <a:latin typeface="Open Sans" panose="020B0606030504020204" pitchFamily="34" charset="0"/>
                  <a:ea typeface="微软雅黑 Light" panose="020B0502040204020203" pitchFamily="34" charset="-122"/>
                </a:rPr>
                <a:t>theory</a:t>
              </a:r>
              <a:endParaRPr lang="zh-CN" altLang="en-US" sz="16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26" name="Rectangle 11">
              <a:extLst>
                <a:ext uri="{FF2B5EF4-FFF2-40B4-BE49-F238E27FC236}">
                  <a16:creationId xmlns:a16="http://schemas.microsoft.com/office/drawing/2014/main" id="{AE0F2ED4-29EC-2A7B-4E16-38C1A3F9EB46}"/>
                </a:ext>
              </a:extLst>
            </p:cNvPr>
            <p:cNvSpPr/>
            <p:nvPr/>
          </p:nvSpPr>
          <p:spPr>
            <a:xfrm>
              <a:off x="1117226" y="2671355"/>
              <a:ext cx="5294084" cy="501612"/>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管理沟通和情感沟通</a:t>
              </a:r>
            </a:p>
          </p:txBody>
        </p:sp>
      </p:grpSp>
      <p:sp>
        <p:nvSpPr>
          <p:cNvPr id="2" name="文本框 1">
            <a:extLst>
              <a:ext uri="{FF2B5EF4-FFF2-40B4-BE49-F238E27FC236}">
                <a16:creationId xmlns:a16="http://schemas.microsoft.com/office/drawing/2014/main" id="{D5964B17-FEC2-3442-01AC-89359EDCF095}"/>
              </a:ext>
            </a:extLst>
          </p:cNvPr>
          <p:cNvSpPr txBox="1"/>
          <p:nvPr/>
        </p:nvSpPr>
        <p:spPr>
          <a:xfrm>
            <a:off x="2942897" y="6412835"/>
            <a:ext cx="9249103" cy="276999"/>
          </a:xfrm>
          <a:prstGeom prst="rect">
            <a:avLst/>
          </a:prstGeom>
          <a:noFill/>
        </p:spPr>
        <p:txBody>
          <a:bodyPr wrap="square">
            <a:spAutoFit/>
          </a:bodyPr>
          <a:lstStyle/>
          <a:p>
            <a:pPr algn="r">
              <a:spcAft>
                <a:spcPts val="1200"/>
              </a:spcAft>
            </a:pPr>
            <a:r>
              <a:rPr lang="en" altLang="zh-CN" sz="1200" dirty="0">
                <a:solidFill>
                  <a:schemeClr val="tx1">
                    <a:lumMod val="50000"/>
                    <a:lumOff val="50000"/>
                  </a:schemeClr>
                </a:solidFill>
              </a:rPr>
              <a:t>Fletcher et al., 2018; Racz et al., 2015; Tulane et al., 2022</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a:solidFill>
                  <a:schemeClr val="tx1">
                    <a:lumMod val="50000"/>
                    <a:lumOff val="50000"/>
                  </a:schemeClr>
                </a:solidFill>
              </a:rPr>
              <a:t>Subrahmanyam et al., 2006</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 </a:t>
            </a:r>
            <a:r>
              <a:rPr lang="en" altLang="zh-CN" sz="1200" dirty="0" err="1">
                <a:solidFill>
                  <a:schemeClr val="tx1">
                    <a:lumMod val="50000"/>
                    <a:lumOff val="50000"/>
                  </a:schemeClr>
                </a:solidFill>
              </a:rPr>
              <a:t>Branje</a:t>
            </a:r>
            <a:r>
              <a:rPr lang="en" altLang="zh-CN" sz="1200" dirty="0">
                <a:solidFill>
                  <a:schemeClr val="tx1">
                    <a:lumMod val="50000"/>
                    <a:lumOff val="50000"/>
                  </a:schemeClr>
                </a:solidFill>
              </a:rPr>
              <a:t> et al., 2012; </a:t>
            </a:r>
            <a:r>
              <a:rPr lang="en" altLang="zh-CN" sz="1200" dirty="0" err="1">
                <a:solidFill>
                  <a:schemeClr val="tx1">
                    <a:lumMod val="50000"/>
                    <a:lumOff val="50000"/>
                  </a:schemeClr>
                </a:solidFill>
              </a:rPr>
              <a:t>Grotevant</a:t>
            </a:r>
            <a:r>
              <a:rPr lang="en" altLang="zh-CN" sz="1200" dirty="0">
                <a:solidFill>
                  <a:schemeClr val="tx1">
                    <a:lumMod val="50000"/>
                    <a:lumOff val="50000"/>
                  </a:schemeClr>
                </a:solidFill>
              </a:rPr>
              <a:t> &amp; Cooper, 1986</a:t>
            </a:r>
            <a:endParaRPr lang="zh-CN" altLang="en-US" sz="1200" dirty="0">
              <a:solidFill>
                <a:schemeClr val="tx1">
                  <a:lumMod val="50000"/>
                  <a:lumOff val="50000"/>
                </a:schemeClr>
              </a:solidFill>
            </a:endParaRPr>
          </a:p>
        </p:txBody>
      </p:sp>
      <p:grpSp>
        <p:nvGrpSpPr>
          <p:cNvPr id="14" name="组合 13">
            <a:extLst>
              <a:ext uri="{FF2B5EF4-FFF2-40B4-BE49-F238E27FC236}">
                <a16:creationId xmlns:a16="http://schemas.microsoft.com/office/drawing/2014/main" id="{32F8C4E3-9C9C-D3DF-F43D-F23BC50338ED}"/>
              </a:ext>
            </a:extLst>
          </p:cNvPr>
          <p:cNvGrpSpPr/>
          <p:nvPr/>
        </p:nvGrpSpPr>
        <p:grpSpPr>
          <a:xfrm>
            <a:off x="790832" y="4346918"/>
            <a:ext cx="9860421" cy="1664314"/>
            <a:chOff x="790832" y="4699852"/>
            <a:chExt cx="9860421" cy="1664314"/>
          </a:xfrm>
        </p:grpSpPr>
        <p:sp>
          <p:nvSpPr>
            <p:cNvPr id="3" name="Diamond 72">
              <a:extLst>
                <a:ext uri="{FF2B5EF4-FFF2-40B4-BE49-F238E27FC236}">
                  <a16:creationId xmlns:a16="http://schemas.microsoft.com/office/drawing/2014/main" id="{2ACEEAC3-9E64-DC51-8EA6-175B9BE0AEEA}"/>
                </a:ext>
              </a:extLst>
            </p:cNvPr>
            <p:cNvSpPr/>
            <p:nvPr/>
          </p:nvSpPr>
          <p:spPr>
            <a:xfrm>
              <a:off x="790832" y="4883358"/>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4" name="Rectangle 11">
              <a:extLst>
                <a:ext uri="{FF2B5EF4-FFF2-40B4-BE49-F238E27FC236}">
                  <a16:creationId xmlns:a16="http://schemas.microsoft.com/office/drawing/2014/main" id="{9DDA1A56-C2C6-2994-F21C-D1AE3902E876}"/>
                </a:ext>
              </a:extLst>
            </p:cNvPr>
            <p:cNvSpPr/>
            <p:nvPr/>
          </p:nvSpPr>
          <p:spPr>
            <a:xfrm>
              <a:off x="1117223" y="5203143"/>
              <a:ext cx="9534030" cy="1161023"/>
            </a:xfrm>
            <a:prstGeom prst="rect">
              <a:avLst/>
            </a:prstGeom>
          </p:spPr>
          <p:txBody>
            <a:bodyPr wrap="square">
              <a:spAutoFit/>
            </a:bodyPr>
            <a:lstStyle/>
            <a:p>
              <a:pPr marL="171450" indent="-171450">
                <a:lnSpc>
                  <a:spcPct val="150000"/>
                </a:lnSpc>
                <a:buFontTx/>
                <a:buChar char="-"/>
              </a:pPr>
              <a:r>
                <a:rPr lang="zh-CN" altLang="en-US" sz="1600" dirty="0">
                  <a:latin typeface="Open Sans" panose="020B0606030504020204" pitchFamily="34" charset="0"/>
                  <a:ea typeface="微软雅黑 Light" panose="020B0502040204020203" pitchFamily="34" charset="-122"/>
                </a:rPr>
                <a:t>青少年主动分享</a:t>
              </a:r>
              <a:endParaRPr lang="en-US" altLang="zh-CN" sz="1600" dirty="0">
                <a:latin typeface="Open Sans" panose="020B0606030504020204" pitchFamily="34" charset="0"/>
                <a:ea typeface="微软雅黑 Light" panose="020B0502040204020203" pitchFamily="34" charset="-122"/>
              </a:endParaRPr>
            </a:p>
            <a:p>
              <a:pPr marL="171450" indent="-171450">
                <a:lnSpc>
                  <a:spcPct val="150000"/>
                </a:lnSpc>
                <a:buFontTx/>
                <a:buChar char="-"/>
              </a:pPr>
              <a:r>
                <a:rPr lang="zh-CN" altLang="en-US" sz="1600" dirty="0">
                  <a:latin typeface="Open Sans" panose="020B0606030504020204" pitchFamily="34" charset="0"/>
                  <a:ea typeface="微软雅黑 Light" panose="020B0502040204020203" pitchFamily="34" charset="-122"/>
                </a:rPr>
                <a:t>青少年监督父母并支持父母</a:t>
              </a:r>
              <a:endParaRPr lang="en-US" altLang="zh-CN" sz="1600" dirty="0">
                <a:latin typeface="Open Sans" panose="020B0606030504020204" pitchFamily="34" charset="0"/>
                <a:ea typeface="微软雅黑 Light" panose="020B0502040204020203" pitchFamily="34" charset="-122"/>
              </a:endParaRPr>
            </a:p>
            <a:p>
              <a:pPr marL="171450" indent="-171450">
                <a:lnSpc>
                  <a:spcPct val="150000"/>
                </a:lnSpc>
                <a:buFontTx/>
                <a:buChar char="-"/>
              </a:pPr>
              <a:endParaRPr lang="en-US" altLang="zh-CN" sz="1600" dirty="0">
                <a:latin typeface="Open Sans" panose="020B0606030504020204" pitchFamily="34" charset="0"/>
                <a:ea typeface="微软雅黑 Light" panose="020B0502040204020203" pitchFamily="34" charset="-122"/>
              </a:endParaRPr>
            </a:p>
          </p:txBody>
        </p:sp>
        <p:sp>
          <p:nvSpPr>
            <p:cNvPr id="11" name="Rectangle 11">
              <a:extLst>
                <a:ext uri="{FF2B5EF4-FFF2-40B4-BE49-F238E27FC236}">
                  <a16:creationId xmlns:a16="http://schemas.microsoft.com/office/drawing/2014/main" id="{641D2D47-C778-2A4B-B9BB-E2D9728C1603}"/>
                </a:ext>
              </a:extLst>
            </p:cNvPr>
            <p:cNvSpPr/>
            <p:nvPr/>
          </p:nvSpPr>
          <p:spPr>
            <a:xfrm>
              <a:off x="1117226" y="4699852"/>
              <a:ext cx="5294084"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新的发现：专制</a:t>
              </a:r>
              <a:r>
                <a:rPr lang="en-US" altLang="zh-CN" sz="2000" b="1" dirty="0">
                  <a:latin typeface="微软雅黑 Light" panose="020B0502040204020203" pitchFamily="34" charset="-122"/>
                  <a:ea typeface="微软雅黑 Light" panose="020B0502040204020203" pitchFamily="34" charset="-122"/>
                  <a:cs typeface="Arial" panose="020B0604020202020204" pitchFamily="34" charset="0"/>
                </a:rPr>
                <a:t>→</a:t>
              </a: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平等</a:t>
              </a:r>
            </a:p>
          </p:txBody>
        </p:sp>
      </p:grpSp>
    </p:spTree>
    <p:extLst>
      <p:ext uri="{BB962C8B-B14F-4D97-AF65-F5344CB8AC3E}">
        <p14:creationId xmlns:p14="http://schemas.microsoft.com/office/powerpoint/2010/main" val="416887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0E934-382C-3BFF-C513-F35A14385E73}"/>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3A6A0099-85B1-897E-C71E-19A172790A01}"/>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9A0C85C0-7556-7188-B8FB-891B7985B63B}"/>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659D5E57-D540-FC89-3B02-92DD8F1AB3A9}"/>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5722AD4C-AEA8-2F6D-3DF2-7CAF08003C6B}"/>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人口特征</a:t>
            </a:r>
          </a:p>
        </p:txBody>
      </p:sp>
      <p:sp>
        <p:nvSpPr>
          <p:cNvPr id="16" name="文本框 15">
            <a:extLst>
              <a:ext uri="{FF2B5EF4-FFF2-40B4-BE49-F238E27FC236}">
                <a16:creationId xmlns:a16="http://schemas.microsoft.com/office/drawing/2014/main" id="{AFFDAE32-6E1D-4ADD-E3B2-0928EA729E82}"/>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Demographic features</a:t>
            </a:r>
          </a:p>
        </p:txBody>
      </p:sp>
      <p:pic>
        <p:nvPicPr>
          <p:cNvPr id="15" name="图片 14">
            <a:extLst>
              <a:ext uri="{FF2B5EF4-FFF2-40B4-BE49-F238E27FC236}">
                <a16:creationId xmlns:a16="http://schemas.microsoft.com/office/drawing/2014/main" id="{93606C08-2DC6-E156-A2BF-9C199E34B3A0}"/>
              </a:ext>
            </a:extLst>
          </p:cNvPr>
          <p:cNvPicPr>
            <a:picLocks noChangeAspect="1"/>
          </p:cNvPicPr>
          <p:nvPr/>
        </p:nvPicPr>
        <p:blipFill>
          <a:blip r:embed="rId3"/>
          <a:stretch>
            <a:fillRect/>
          </a:stretch>
        </p:blipFill>
        <p:spPr>
          <a:xfrm>
            <a:off x="1209545" y="1505505"/>
            <a:ext cx="7072607" cy="4861436"/>
          </a:xfrm>
          <a:prstGeom prst="rect">
            <a:avLst/>
          </a:prstGeom>
        </p:spPr>
      </p:pic>
      <p:pic>
        <p:nvPicPr>
          <p:cNvPr id="20" name="图片 19">
            <a:extLst>
              <a:ext uri="{FF2B5EF4-FFF2-40B4-BE49-F238E27FC236}">
                <a16:creationId xmlns:a16="http://schemas.microsoft.com/office/drawing/2014/main" id="{FFD2480A-F780-C726-001F-53CB8A8A9B90}"/>
              </a:ext>
            </a:extLst>
          </p:cNvPr>
          <p:cNvPicPr>
            <a:picLocks noChangeAspect="1"/>
          </p:cNvPicPr>
          <p:nvPr/>
        </p:nvPicPr>
        <p:blipFill>
          <a:blip r:embed="rId4"/>
          <a:stretch>
            <a:fillRect/>
          </a:stretch>
        </p:blipFill>
        <p:spPr>
          <a:xfrm>
            <a:off x="7468696" y="1120706"/>
            <a:ext cx="4213727" cy="2066558"/>
          </a:xfrm>
          <a:prstGeom prst="rect">
            <a:avLst/>
          </a:prstGeom>
        </p:spPr>
      </p:pic>
      <p:pic>
        <p:nvPicPr>
          <p:cNvPr id="21" name="图片 20">
            <a:extLst>
              <a:ext uri="{FF2B5EF4-FFF2-40B4-BE49-F238E27FC236}">
                <a16:creationId xmlns:a16="http://schemas.microsoft.com/office/drawing/2014/main" id="{74BB457F-B28E-D22C-C6D9-CD558EC5D027}"/>
              </a:ext>
            </a:extLst>
          </p:cNvPr>
          <p:cNvPicPr>
            <a:picLocks noChangeAspect="1"/>
          </p:cNvPicPr>
          <p:nvPr/>
        </p:nvPicPr>
        <p:blipFill>
          <a:blip r:embed="rId3"/>
          <a:srcRect l="86344" t="36431" b="44597"/>
          <a:stretch/>
        </p:blipFill>
        <p:spPr>
          <a:xfrm>
            <a:off x="7153934" y="3289662"/>
            <a:ext cx="1554435" cy="1484309"/>
          </a:xfrm>
          <a:prstGeom prst="rect">
            <a:avLst/>
          </a:prstGeom>
        </p:spPr>
      </p:pic>
    </p:spTree>
    <p:extLst>
      <p:ext uri="{BB962C8B-B14F-4D97-AF65-F5344CB8AC3E}">
        <p14:creationId xmlns:p14="http://schemas.microsoft.com/office/powerpoint/2010/main" val="67046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10CDC-EB61-6024-4583-9394C5F95FD1}"/>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B8D84D95-DB2A-A1D2-780F-D528BB976CA2}"/>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82902F8A-CBBC-33DC-0E5A-D96934860A2F}"/>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D99D5E63-8B27-9F5E-C0C5-A220EC6F8D86}"/>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4D61C417-4E91-3351-7D68-08D17718AB40}"/>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局限</a:t>
            </a:r>
          </a:p>
        </p:txBody>
      </p:sp>
      <p:sp>
        <p:nvSpPr>
          <p:cNvPr id="16" name="文本框 15">
            <a:extLst>
              <a:ext uri="{FF2B5EF4-FFF2-40B4-BE49-F238E27FC236}">
                <a16:creationId xmlns:a16="http://schemas.microsoft.com/office/drawing/2014/main" id="{EE6561EE-53EB-12E6-41C0-C06CA4B6DB8C}"/>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Limitations</a:t>
            </a:r>
          </a:p>
        </p:txBody>
      </p:sp>
      <p:grpSp>
        <p:nvGrpSpPr>
          <p:cNvPr id="2" name="组合 1">
            <a:extLst>
              <a:ext uri="{FF2B5EF4-FFF2-40B4-BE49-F238E27FC236}">
                <a16:creationId xmlns:a16="http://schemas.microsoft.com/office/drawing/2014/main" id="{303AF39C-29E5-8116-441E-5F80D0EEBDBF}"/>
              </a:ext>
            </a:extLst>
          </p:cNvPr>
          <p:cNvGrpSpPr/>
          <p:nvPr/>
        </p:nvGrpSpPr>
        <p:grpSpPr>
          <a:xfrm>
            <a:off x="790832" y="1495419"/>
            <a:ext cx="9367776" cy="923021"/>
            <a:chOff x="790832" y="1495419"/>
            <a:chExt cx="9367776" cy="923021"/>
          </a:xfrm>
        </p:grpSpPr>
        <p:sp>
          <p:nvSpPr>
            <p:cNvPr id="3" name="Diamond 72">
              <a:extLst>
                <a:ext uri="{FF2B5EF4-FFF2-40B4-BE49-F238E27FC236}">
                  <a16:creationId xmlns:a16="http://schemas.microsoft.com/office/drawing/2014/main" id="{D82605FA-79A8-07D1-6B59-F0428101DC70}"/>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4" name="Rectangle 11">
              <a:extLst>
                <a:ext uri="{FF2B5EF4-FFF2-40B4-BE49-F238E27FC236}">
                  <a16:creationId xmlns:a16="http://schemas.microsoft.com/office/drawing/2014/main" id="{4486217B-4016-9FFD-88FB-9C77D05BC4BB}"/>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endParaRPr lang="zh-CN" altLang="en-US" sz="1600" dirty="0">
                <a:latin typeface="微软雅黑 Light" panose="020B0502040204020203" pitchFamily="34" charset="-122"/>
                <a:ea typeface="微软雅黑 Light" panose="020B0502040204020203" pitchFamily="34" charset="-122"/>
              </a:endParaRPr>
            </a:p>
          </p:txBody>
        </p:sp>
        <p:sp>
          <p:nvSpPr>
            <p:cNvPr id="5" name="Rectangle 11">
              <a:extLst>
                <a:ext uri="{FF2B5EF4-FFF2-40B4-BE49-F238E27FC236}">
                  <a16:creationId xmlns:a16="http://schemas.microsoft.com/office/drawing/2014/main" id="{2805C9D1-1A18-F7C6-ACDD-AED7A1C28629}"/>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交流的方向：</a:t>
              </a:r>
              <a:r>
                <a:rPr lang="zh-CN" altLang="en-US" sz="2000" dirty="0">
                  <a:latin typeface="微软雅黑 Light" panose="020B0502040204020203" pitchFamily="34" charset="-122"/>
                  <a:ea typeface="微软雅黑 Light" panose="020B0502040204020203" pitchFamily="34" charset="-122"/>
                </a:rPr>
                <a:t>没有区分父母找孩子，还是孩子找父母</a:t>
              </a:r>
            </a:p>
          </p:txBody>
        </p:sp>
      </p:grpSp>
      <p:grpSp>
        <p:nvGrpSpPr>
          <p:cNvPr id="6" name="组合 5">
            <a:extLst>
              <a:ext uri="{FF2B5EF4-FFF2-40B4-BE49-F238E27FC236}">
                <a16:creationId xmlns:a16="http://schemas.microsoft.com/office/drawing/2014/main" id="{FAC5B8B1-A53C-5DC7-6E41-E3C826AD28B6}"/>
              </a:ext>
            </a:extLst>
          </p:cNvPr>
          <p:cNvGrpSpPr/>
          <p:nvPr/>
        </p:nvGrpSpPr>
        <p:grpSpPr>
          <a:xfrm>
            <a:off x="790832" y="2551836"/>
            <a:ext cx="9860421" cy="927061"/>
            <a:chOff x="790832" y="2671355"/>
            <a:chExt cx="9860421" cy="927061"/>
          </a:xfrm>
        </p:grpSpPr>
        <p:sp>
          <p:nvSpPr>
            <p:cNvPr id="11" name="Diamond 72">
              <a:extLst>
                <a:ext uri="{FF2B5EF4-FFF2-40B4-BE49-F238E27FC236}">
                  <a16:creationId xmlns:a16="http://schemas.microsoft.com/office/drawing/2014/main" id="{9CA0EB22-4647-F876-1273-F0C6F36B2121}"/>
                </a:ext>
              </a:extLst>
            </p:cNvPr>
            <p:cNvSpPr/>
            <p:nvPr/>
          </p:nvSpPr>
          <p:spPr>
            <a:xfrm>
              <a:off x="790832" y="2854861"/>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12" name="Rectangle 11">
              <a:extLst>
                <a:ext uri="{FF2B5EF4-FFF2-40B4-BE49-F238E27FC236}">
                  <a16:creationId xmlns:a16="http://schemas.microsoft.com/office/drawing/2014/main" id="{79A83BC0-14FF-F086-9AF5-644D64010BB7}"/>
                </a:ext>
              </a:extLst>
            </p:cNvPr>
            <p:cNvSpPr/>
            <p:nvPr/>
          </p:nvSpPr>
          <p:spPr>
            <a:xfrm>
              <a:off x="1117223" y="3174646"/>
              <a:ext cx="9534030" cy="423770"/>
            </a:xfrm>
            <a:prstGeom prst="rect">
              <a:avLst/>
            </a:prstGeom>
          </p:spPr>
          <p:txBody>
            <a:bodyPr wrap="square">
              <a:spAutoFit/>
            </a:bodyPr>
            <a:lstStyle/>
            <a:p>
              <a:pPr marL="171450" indent="-171450">
                <a:lnSpc>
                  <a:spcPct val="150000"/>
                </a:lnSpc>
                <a:buFontTx/>
                <a:buChar char="-"/>
              </a:pPr>
              <a:endParaRPr lang="en-US" altLang="zh-CN" sz="1600" b="0" i="0" u="none" strike="noStrike" dirty="0">
                <a:effectLst/>
                <a:latin typeface="Open Sans" panose="020B0606030504020204" pitchFamily="34" charset="0"/>
              </a:endParaRPr>
            </a:p>
          </p:txBody>
        </p:sp>
        <p:sp>
          <p:nvSpPr>
            <p:cNvPr id="13" name="Rectangle 11">
              <a:extLst>
                <a:ext uri="{FF2B5EF4-FFF2-40B4-BE49-F238E27FC236}">
                  <a16:creationId xmlns:a16="http://schemas.microsoft.com/office/drawing/2014/main" id="{A42E25CE-210E-2EF0-9CCA-557FC15E8B09}"/>
                </a:ext>
              </a:extLst>
            </p:cNvPr>
            <p:cNvSpPr/>
            <p:nvPr/>
          </p:nvSpPr>
          <p:spPr>
            <a:xfrm>
              <a:off x="1117226" y="2671355"/>
              <a:ext cx="5294084" cy="505844"/>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交流的形式：</a:t>
              </a:r>
              <a:r>
                <a:rPr lang="zh-CN" altLang="en-US" sz="2000" b="0" i="0" u="none" strike="noStrike" dirty="0">
                  <a:effectLst/>
                  <a:latin typeface="Open Sans" panose="020B0606030504020204" pitchFamily="34" charset="0"/>
                </a:rPr>
                <a:t>没有区分群聊和单独聊天</a:t>
              </a:r>
              <a:endParaRPr lang="en-US" altLang="zh-CN" sz="2000" b="0" i="0" u="none" strike="noStrike" dirty="0">
                <a:effectLst/>
                <a:latin typeface="Open Sans" panose="020B0606030504020204" pitchFamily="34" charset="0"/>
              </a:endParaRPr>
            </a:p>
          </p:txBody>
        </p:sp>
      </p:grpSp>
      <p:grpSp>
        <p:nvGrpSpPr>
          <p:cNvPr id="14" name="组合 13">
            <a:extLst>
              <a:ext uri="{FF2B5EF4-FFF2-40B4-BE49-F238E27FC236}">
                <a16:creationId xmlns:a16="http://schemas.microsoft.com/office/drawing/2014/main" id="{AC709E70-950C-45FF-39A5-0EF311957AA4}"/>
              </a:ext>
            </a:extLst>
          </p:cNvPr>
          <p:cNvGrpSpPr/>
          <p:nvPr/>
        </p:nvGrpSpPr>
        <p:grpSpPr>
          <a:xfrm>
            <a:off x="790832" y="3607404"/>
            <a:ext cx="9860421" cy="925651"/>
            <a:chOff x="790832" y="4699852"/>
            <a:chExt cx="9860421" cy="925651"/>
          </a:xfrm>
        </p:grpSpPr>
        <p:sp>
          <p:nvSpPr>
            <p:cNvPr id="17" name="Diamond 72">
              <a:extLst>
                <a:ext uri="{FF2B5EF4-FFF2-40B4-BE49-F238E27FC236}">
                  <a16:creationId xmlns:a16="http://schemas.microsoft.com/office/drawing/2014/main" id="{0EBB3BF3-CEA0-C9BE-995C-1A5404575B50}"/>
                </a:ext>
              </a:extLst>
            </p:cNvPr>
            <p:cNvSpPr/>
            <p:nvPr/>
          </p:nvSpPr>
          <p:spPr>
            <a:xfrm>
              <a:off x="790832" y="4883358"/>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3A8B0586-92BF-D2A5-0A99-686F6287868E}"/>
                </a:ext>
              </a:extLst>
            </p:cNvPr>
            <p:cNvSpPr/>
            <p:nvPr/>
          </p:nvSpPr>
          <p:spPr>
            <a:xfrm>
              <a:off x="1117223" y="5203143"/>
              <a:ext cx="9534030" cy="422360"/>
            </a:xfrm>
            <a:prstGeom prst="rect">
              <a:avLst/>
            </a:prstGeom>
          </p:spPr>
          <p:txBody>
            <a:bodyPr wrap="square">
              <a:spAutoFit/>
            </a:bodyPr>
            <a:lstStyle/>
            <a:p>
              <a:pPr marL="171450" indent="-171450">
                <a:lnSpc>
                  <a:spcPct val="150000"/>
                </a:lnSpc>
                <a:buFontTx/>
                <a:buChar char="-"/>
              </a:pPr>
              <a:endParaRPr lang="en-US" altLang="zh-CN" sz="1600" dirty="0">
                <a:latin typeface="Open Sans" panose="020B0606030504020204" pitchFamily="34" charset="0"/>
                <a:ea typeface="微软雅黑 Light" panose="020B0502040204020203" pitchFamily="34" charset="-122"/>
              </a:endParaRPr>
            </a:p>
          </p:txBody>
        </p:sp>
        <p:sp>
          <p:nvSpPr>
            <p:cNvPr id="19" name="Rectangle 11">
              <a:extLst>
                <a:ext uri="{FF2B5EF4-FFF2-40B4-BE49-F238E27FC236}">
                  <a16:creationId xmlns:a16="http://schemas.microsoft.com/office/drawing/2014/main" id="{E89350CE-BE96-82A2-5D3E-A5C930DD6996}"/>
                </a:ext>
              </a:extLst>
            </p:cNvPr>
            <p:cNvSpPr/>
            <p:nvPr/>
          </p:nvSpPr>
          <p:spPr>
            <a:xfrm>
              <a:off x="1117226" y="4699852"/>
              <a:ext cx="5294084" cy="5041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结束：</a:t>
              </a:r>
              <a:r>
                <a:rPr lang="zh-CN" altLang="en-US" sz="2000" dirty="0">
                  <a:latin typeface="Open Sans" panose="020B0606030504020204" pitchFamily="34" charset="0"/>
                  <a:ea typeface="微软雅黑 Light" panose="020B0502040204020203" pitchFamily="34" charset="-122"/>
                </a:rPr>
                <a:t>没有区分谁结束了交流</a:t>
              </a:r>
              <a:endParaRPr lang="en-US" altLang="zh-CN" sz="2000" dirty="0">
                <a:latin typeface="Open Sans" panose="020B0606030504020204" pitchFamily="34" charset="0"/>
                <a:ea typeface="微软雅黑 Light" panose="020B0502040204020203" pitchFamily="34" charset="-122"/>
              </a:endParaRPr>
            </a:p>
          </p:txBody>
        </p:sp>
      </p:grpSp>
    </p:spTree>
    <p:extLst>
      <p:ext uri="{BB962C8B-B14F-4D97-AF65-F5344CB8AC3E}">
        <p14:creationId xmlns:p14="http://schemas.microsoft.com/office/powerpoint/2010/main" val="270669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9A52B-156B-F85D-5AFF-360996036495}"/>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206D6315-A839-DB59-49F0-D42AC6B8D8D0}"/>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476298B6-44B0-56B3-CC5F-F036FFC5AA91}"/>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91571150-5A40-BBE1-6BDE-236DE6016551}"/>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8DE518A0-735A-5CE6-0F3A-8BFE2E2D7CCE}"/>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局限</a:t>
            </a:r>
          </a:p>
        </p:txBody>
      </p:sp>
      <p:sp>
        <p:nvSpPr>
          <p:cNvPr id="16" name="文本框 15">
            <a:extLst>
              <a:ext uri="{FF2B5EF4-FFF2-40B4-BE49-F238E27FC236}">
                <a16:creationId xmlns:a16="http://schemas.microsoft.com/office/drawing/2014/main" id="{9E246F3F-27FF-EFA7-FAFF-E014EEFFA939}"/>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Limitations</a:t>
            </a:r>
          </a:p>
        </p:txBody>
      </p:sp>
      <p:grpSp>
        <p:nvGrpSpPr>
          <p:cNvPr id="2" name="组合 1">
            <a:extLst>
              <a:ext uri="{FF2B5EF4-FFF2-40B4-BE49-F238E27FC236}">
                <a16:creationId xmlns:a16="http://schemas.microsoft.com/office/drawing/2014/main" id="{5C49FC83-90CE-D110-0617-B6B9136AEA81}"/>
              </a:ext>
            </a:extLst>
          </p:cNvPr>
          <p:cNvGrpSpPr/>
          <p:nvPr/>
        </p:nvGrpSpPr>
        <p:grpSpPr>
          <a:xfrm>
            <a:off x="790832" y="1495419"/>
            <a:ext cx="9367776" cy="923021"/>
            <a:chOff x="790832" y="1495419"/>
            <a:chExt cx="9367776" cy="923021"/>
          </a:xfrm>
        </p:grpSpPr>
        <p:sp>
          <p:nvSpPr>
            <p:cNvPr id="3" name="Diamond 72">
              <a:extLst>
                <a:ext uri="{FF2B5EF4-FFF2-40B4-BE49-F238E27FC236}">
                  <a16:creationId xmlns:a16="http://schemas.microsoft.com/office/drawing/2014/main" id="{E52C1D76-CCCE-5AED-7997-40354D7DFF1A}"/>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4" name="Rectangle 11">
              <a:extLst>
                <a:ext uri="{FF2B5EF4-FFF2-40B4-BE49-F238E27FC236}">
                  <a16:creationId xmlns:a16="http://schemas.microsoft.com/office/drawing/2014/main" id="{CBAEBA72-610E-635E-7845-7893CF2EB842}"/>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endParaRPr lang="zh-CN" altLang="en-US" sz="1600" dirty="0">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5" name="Rectangle 11">
              <a:extLst>
                <a:ext uri="{FF2B5EF4-FFF2-40B4-BE49-F238E27FC236}">
                  <a16:creationId xmlns:a16="http://schemas.microsoft.com/office/drawing/2014/main" id="{7CF1DD8B-6607-542B-808B-D0280755191D}"/>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交流的方向：</a:t>
              </a:r>
              <a:r>
                <a:rPr lang="zh-CN" altLang="en-US" sz="2000" dirty="0">
                  <a:solidFill>
                    <a:schemeClr val="bg1">
                      <a:lumMod val="65000"/>
                    </a:schemeClr>
                  </a:solidFill>
                  <a:latin typeface="微软雅黑 Light" panose="020B0502040204020203" pitchFamily="34" charset="-122"/>
                  <a:ea typeface="微软雅黑 Light" panose="020B0502040204020203" pitchFamily="34" charset="-122"/>
                </a:rPr>
                <a:t>没有区分父母找孩子，还是孩子找父母</a:t>
              </a:r>
            </a:p>
          </p:txBody>
        </p:sp>
      </p:grpSp>
      <p:grpSp>
        <p:nvGrpSpPr>
          <p:cNvPr id="6" name="组合 5">
            <a:extLst>
              <a:ext uri="{FF2B5EF4-FFF2-40B4-BE49-F238E27FC236}">
                <a16:creationId xmlns:a16="http://schemas.microsoft.com/office/drawing/2014/main" id="{827076EE-7CFD-2984-CE64-AFC6F3DF9C23}"/>
              </a:ext>
            </a:extLst>
          </p:cNvPr>
          <p:cNvGrpSpPr/>
          <p:nvPr/>
        </p:nvGrpSpPr>
        <p:grpSpPr>
          <a:xfrm>
            <a:off x="790832" y="2551836"/>
            <a:ext cx="9860421" cy="927061"/>
            <a:chOff x="790832" y="2671355"/>
            <a:chExt cx="9860421" cy="927061"/>
          </a:xfrm>
        </p:grpSpPr>
        <p:sp>
          <p:nvSpPr>
            <p:cNvPr id="11" name="Diamond 72">
              <a:extLst>
                <a:ext uri="{FF2B5EF4-FFF2-40B4-BE49-F238E27FC236}">
                  <a16:creationId xmlns:a16="http://schemas.microsoft.com/office/drawing/2014/main" id="{1425A511-2B70-3CB6-079E-BAADBD9B6455}"/>
                </a:ext>
              </a:extLst>
            </p:cNvPr>
            <p:cNvSpPr/>
            <p:nvPr/>
          </p:nvSpPr>
          <p:spPr>
            <a:xfrm>
              <a:off x="790832" y="2854861"/>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12" name="Rectangle 11">
              <a:extLst>
                <a:ext uri="{FF2B5EF4-FFF2-40B4-BE49-F238E27FC236}">
                  <a16:creationId xmlns:a16="http://schemas.microsoft.com/office/drawing/2014/main" id="{B7CD3BC8-C8F8-F078-000D-DDB4481033B0}"/>
                </a:ext>
              </a:extLst>
            </p:cNvPr>
            <p:cNvSpPr/>
            <p:nvPr/>
          </p:nvSpPr>
          <p:spPr>
            <a:xfrm>
              <a:off x="1117223" y="3174646"/>
              <a:ext cx="9534030" cy="423770"/>
            </a:xfrm>
            <a:prstGeom prst="rect">
              <a:avLst/>
            </a:prstGeom>
          </p:spPr>
          <p:txBody>
            <a:bodyPr wrap="square">
              <a:spAutoFit/>
            </a:bodyPr>
            <a:lstStyle/>
            <a:p>
              <a:pPr marL="171450" indent="-171450">
                <a:lnSpc>
                  <a:spcPct val="150000"/>
                </a:lnSpc>
                <a:buFontTx/>
                <a:buChar char="-"/>
              </a:pPr>
              <a:endParaRPr lang="en-US" altLang="zh-CN" sz="1600" b="0" i="0" u="none" strike="noStrike" dirty="0">
                <a:solidFill>
                  <a:schemeClr val="bg1">
                    <a:lumMod val="65000"/>
                  </a:schemeClr>
                </a:solidFill>
                <a:effectLst/>
                <a:latin typeface="Open Sans" panose="020B0606030504020204" pitchFamily="34" charset="0"/>
              </a:endParaRPr>
            </a:p>
          </p:txBody>
        </p:sp>
        <p:sp>
          <p:nvSpPr>
            <p:cNvPr id="13" name="Rectangle 11">
              <a:extLst>
                <a:ext uri="{FF2B5EF4-FFF2-40B4-BE49-F238E27FC236}">
                  <a16:creationId xmlns:a16="http://schemas.microsoft.com/office/drawing/2014/main" id="{CD73D16B-FF31-0654-B787-86BBE4D74814}"/>
                </a:ext>
              </a:extLst>
            </p:cNvPr>
            <p:cNvSpPr/>
            <p:nvPr/>
          </p:nvSpPr>
          <p:spPr>
            <a:xfrm>
              <a:off x="1117226" y="2671355"/>
              <a:ext cx="5294084" cy="505844"/>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交流的形式：</a:t>
              </a:r>
              <a:r>
                <a:rPr lang="zh-CN" altLang="en-US" sz="2000" b="0" i="0" u="none" strike="noStrike" dirty="0">
                  <a:solidFill>
                    <a:schemeClr val="bg1">
                      <a:lumMod val="65000"/>
                    </a:schemeClr>
                  </a:solidFill>
                  <a:effectLst/>
                  <a:latin typeface="Open Sans" panose="020B0606030504020204" pitchFamily="34" charset="0"/>
                </a:rPr>
                <a:t>没有区分群聊和单独聊天</a:t>
              </a:r>
              <a:endParaRPr lang="en-US" altLang="zh-CN" sz="2000" b="0" i="0" u="none" strike="noStrike" dirty="0">
                <a:solidFill>
                  <a:schemeClr val="bg1">
                    <a:lumMod val="65000"/>
                  </a:schemeClr>
                </a:solidFill>
                <a:effectLst/>
                <a:latin typeface="Open Sans" panose="020B0606030504020204" pitchFamily="34" charset="0"/>
              </a:endParaRPr>
            </a:p>
          </p:txBody>
        </p:sp>
      </p:grpSp>
      <p:grpSp>
        <p:nvGrpSpPr>
          <p:cNvPr id="14" name="组合 13">
            <a:extLst>
              <a:ext uri="{FF2B5EF4-FFF2-40B4-BE49-F238E27FC236}">
                <a16:creationId xmlns:a16="http://schemas.microsoft.com/office/drawing/2014/main" id="{5E2BB605-E827-710D-960C-1728A7E00C8E}"/>
              </a:ext>
            </a:extLst>
          </p:cNvPr>
          <p:cNvGrpSpPr/>
          <p:nvPr/>
        </p:nvGrpSpPr>
        <p:grpSpPr>
          <a:xfrm>
            <a:off x="790832" y="3607404"/>
            <a:ext cx="9860421" cy="925651"/>
            <a:chOff x="790832" y="4699852"/>
            <a:chExt cx="9860421" cy="925651"/>
          </a:xfrm>
        </p:grpSpPr>
        <p:sp>
          <p:nvSpPr>
            <p:cNvPr id="17" name="Diamond 72">
              <a:extLst>
                <a:ext uri="{FF2B5EF4-FFF2-40B4-BE49-F238E27FC236}">
                  <a16:creationId xmlns:a16="http://schemas.microsoft.com/office/drawing/2014/main" id="{AA2B9F32-9828-24D4-21B9-13C0AFB7661E}"/>
                </a:ext>
              </a:extLst>
            </p:cNvPr>
            <p:cNvSpPr/>
            <p:nvPr/>
          </p:nvSpPr>
          <p:spPr>
            <a:xfrm>
              <a:off x="790832" y="4883358"/>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bg1">
                    <a:lumMod val="65000"/>
                  </a:schemeClr>
                </a:solidFill>
                <a:latin typeface="微软雅黑 Light" panose="020B0502040204020203" pitchFamily="34" charset="-122"/>
                <a:ea typeface="微软雅黑 Light" panose="020B0502040204020203" pitchFamily="34" charset="-122"/>
              </a:endParaRPr>
            </a:p>
          </p:txBody>
        </p:sp>
        <p:sp>
          <p:nvSpPr>
            <p:cNvPr id="18" name="Rectangle 11">
              <a:extLst>
                <a:ext uri="{FF2B5EF4-FFF2-40B4-BE49-F238E27FC236}">
                  <a16:creationId xmlns:a16="http://schemas.microsoft.com/office/drawing/2014/main" id="{6C1DD3FA-B2B6-5AC5-A76C-DE5C5EF1B32C}"/>
                </a:ext>
              </a:extLst>
            </p:cNvPr>
            <p:cNvSpPr/>
            <p:nvPr/>
          </p:nvSpPr>
          <p:spPr>
            <a:xfrm>
              <a:off x="1117223" y="5203143"/>
              <a:ext cx="9534030" cy="422360"/>
            </a:xfrm>
            <a:prstGeom prst="rect">
              <a:avLst/>
            </a:prstGeom>
          </p:spPr>
          <p:txBody>
            <a:bodyPr wrap="square">
              <a:spAutoFit/>
            </a:bodyPr>
            <a:lstStyle/>
            <a:p>
              <a:pPr marL="171450" indent="-171450">
                <a:lnSpc>
                  <a:spcPct val="150000"/>
                </a:lnSpc>
                <a:buFontTx/>
                <a:buChar char="-"/>
              </a:pPr>
              <a:endParaRPr lang="en-US" altLang="zh-CN" sz="1600" dirty="0">
                <a:solidFill>
                  <a:schemeClr val="bg1">
                    <a:lumMod val="65000"/>
                  </a:schemeClr>
                </a:solidFill>
                <a:latin typeface="Open Sans" panose="020B0606030504020204" pitchFamily="34" charset="0"/>
                <a:ea typeface="微软雅黑 Light" panose="020B0502040204020203" pitchFamily="34" charset="-122"/>
              </a:endParaRPr>
            </a:p>
          </p:txBody>
        </p:sp>
        <p:sp>
          <p:nvSpPr>
            <p:cNvPr id="19" name="Rectangle 11">
              <a:extLst>
                <a:ext uri="{FF2B5EF4-FFF2-40B4-BE49-F238E27FC236}">
                  <a16:creationId xmlns:a16="http://schemas.microsoft.com/office/drawing/2014/main" id="{16D61078-34A6-BAE8-FC24-D733C2451BD6}"/>
                </a:ext>
              </a:extLst>
            </p:cNvPr>
            <p:cNvSpPr/>
            <p:nvPr/>
          </p:nvSpPr>
          <p:spPr>
            <a:xfrm>
              <a:off x="1117226" y="4699852"/>
              <a:ext cx="5294084" cy="504112"/>
            </a:xfrm>
            <a:prstGeom prst="rect">
              <a:avLst/>
            </a:prstGeom>
          </p:spPr>
          <p:txBody>
            <a:bodyPr wrap="square">
              <a:spAutoFit/>
            </a:bodyPr>
            <a:lstStyle/>
            <a:p>
              <a:pPr>
                <a:lnSpc>
                  <a:spcPct val="150000"/>
                </a:lnSpc>
              </a:pPr>
              <a:r>
                <a:rPr lang="zh-CN" altLang="en-US" sz="2000" b="1" dirty="0">
                  <a:solidFill>
                    <a:schemeClr val="bg1">
                      <a:lumMod val="65000"/>
                    </a:schemeClr>
                  </a:solidFill>
                  <a:latin typeface="微软雅黑 Light" panose="020B0502040204020203" pitchFamily="34" charset="-122"/>
                  <a:ea typeface="微软雅黑 Light" panose="020B0502040204020203" pitchFamily="34" charset="-122"/>
                  <a:cs typeface="Arial" panose="020B0604020202020204" pitchFamily="34" charset="0"/>
                </a:rPr>
                <a:t>结束：</a:t>
              </a:r>
              <a:r>
                <a:rPr lang="zh-CN" altLang="en-US" sz="2000" dirty="0">
                  <a:solidFill>
                    <a:schemeClr val="bg1">
                      <a:lumMod val="65000"/>
                    </a:schemeClr>
                  </a:solidFill>
                  <a:latin typeface="Open Sans" panose="020B0606030504020204" pitchFamily="34" charset="0"/>
                  <a:ea typeface="微软雅黑 Light" panose="020B0502040204020203" pitchFamily="34" charset="-122"/>
                </a:rPr>
                <a:t>没有区分谁结束了交流</a:t>
              </a:r>
              <a:endParaRPr lang="en-US" altLang="zh-CN" sz="2000" dirty="0">
                <a:solidFill>
                  <a:schemeClr val="bg1">
                    <a:lumMod val="65000"/>
                  </a:schemeClr>
                </a:solidFill>
                <a:latin typeface="Open Sans" panose="020B0606030504020204" pitchFamily="34" charset="0"/>
                <a:ea typeface="微软雅黑 Light" panose="020B0502040204020203" pitchFamily="34" charset="-122"/>
              </a:endParaRPr>
            </a:p>
          </p:txBody>
        </p:sp>
      </p:grpSp>
      <p:grpSp>
        <p:nvGrpSpPr>
          <p:cNvPr id="15" name="组合 14">
            <a:extLst>
              <a:ext uri="{FF2B5EF4-FFF2-40B4-BE49-F238E27FC236}">
                <a16:creationId xmlns:a16="http://schemas.microsoft.com/office/drawing/2014/main" id="{341638BA-89BA-CE3F-5394-43239445B4E5}"/>
              </a:ext>
            </a:extLst>
          </p:cNvPr>
          <p:cNvGrpSpPr/>
          <p:nvPr/>
        </p:nvGrpSpPr>
        <p:grpSpPr>
          <a:xfrm>
            <a:off x="790832" y="4546307"/>
            <a:ext cx="9860421" cy="1036860"/>
            <a:chOff x="790832" y="4588643"/>
            <a:chExt cx="9860421" cy="1036860"/>
          </a:xfrm>
        </p:grpSpPr>
        <p:sp>
          <p:nvSpPr>
            <p:cNvPr id="20" name="Diamond 72">
              <a:extLst>
                <a:ext uri="{FF2B5EF4-FFF2-40B4-BE49-F238E27FC236}">
                  <a16:creationId xmlns:a16="http://schemas.microsoft.com/office/drawing/2014/main" id="{5CA83338-EDE0-A502-3BFC-9E96516958DE}"/>
                </a:ext>
              </a:extLst>
            </p:cNvPr>
            <p:cNvSpPr/>
            <p:nvPr/>
          </p:nvSpPr>
          <p:spPr>
            <a:xfrm>
              <a:off x="790832" y="4883358"/>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21" name="Rectangle 11">
              <a:extLst>
                <a:ext uri="{FF2B5EF4-FFF2-40B4-BE49-F238E27FC236}">
                  <a16:creationId xmlns:a16="http://schemas.microsoft.com/office/drawing/2014/main" id="{708BA611-C5B5-2723-98A4-8C556FF77C26}"/>
                </a:ext>
              </a:extLst>
            </p:cNvPr>
            <p:cNvSpPr/>
            <p:nvPr/>
          </p:nvSpPr>
          <p:spPr>
            <a:xfrm>
              <a:off x="1117223" y="5203143"/>
              <a:ext cx="9534030" cy="422360"/>
            </a:xfrm>
            <a:prstGeom prst="rect">
              <a:avLst/>
            </a:prstGeom>
          </p:spPr>
          <p:txBody>
            <a:bodyPr wrap="square">
              <a:spAutoFit/>
            </a:bodyPr>
            <a:lstStyle/>
            <a:p>
              <a:pPr marL="171450" indent="-171450">
                <a:lnSpc>
                  <a:spcPct val="150000"/>
                </a:lnSpc>
                <a:buFontTx/>
                <a:buChar char="-"/>
              </a:pPr>
              <a:endParaRPr lang="en-US" altLang="zh-CN" sz="1600" dirty="0">
                <a:latin typeface="Open Sans" panose="020B0606030504020204" pitchFamily="34" charset="0"/>
                <a:ea typeface="微软雅黑 Light" panose="020B0502040204020203" pitchFamily="34" charset="-122"/>
              </a:endParaRPr>
            </a:p>
          </p:txBody>
        </p:sp>
        <p:sp>
          <p:nvSpPr>
            <p:cNvPr id="22" name="Rectangle 11">
              <a:extLst>
                <a:ext uri="{FF2B5EF4-FFF2-40B4-BE49-F238E27FC236}">
                  <a16:creationId xmlns:a16="http://schemas.microsoft.com/office/drawing/2014/main" id="{42911010-5454-7576-2995-043745B9F7D4}"/>
                </a:ext>
              </a:extLst>
            </p:cNvPr>
            <p:cNvSpPr/>
            <p:nvPr/>
          </p:nvSpPr>
          <p:spPr>
            <a:xfrm>
              <a:off x="1117226" y="4588643"/>
              <a:ext cx="5294084" cy="665375"/>
            </a:xfrm>
            <a:prstGeom prst="rect">
              <a:avLst/>
            </a:prstGeom>
          </p:spPr>
          <p:txBody>
            <a:bodyPr wrap="squar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cs typeface="Arial" panose="020B0604020202020204" pitchFamily="34" charset="0"/>
                </a:rPr>
                <a:t>终归还是主观报告</a:t>
              </a:r>
              <a:endParaRPr lang="en-US" altLang="zh-CN" sz="2800" b="1" dirty="0">
                <a:latin typeface="微软雅黑 Light" panose="020B0502040204020203" pitchFamily="34" charset="-122"/>
                <a:ea typeface="微软雅黑 Light" panose="020B0502040204020203" pitchFamily="34" charset="-122"/>
                <a:cs typeface="Arial" panose="020B0604020202020204" pitchFamily="34" charset="0"/>
              </a:endParaRPr>
            </a:p>
          </p:txBody>
        </p:sp>
      </p:grpSp>
    </p:spTree>
    <p:extLst>
      <p:ext uri="{BB962C8B-B14F-4D97-AF65-F5344CB8AC3E}">
        <p14:creationId xmlns:p14="http://schemas.microsoft.com/office/powerpoint/2010/main" val="3221488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631DA-B597-44A9-119A-3CBD053F08D9}"/>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4CDF1913-BFA5-3578-C198-AFE010713C5F}"/>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434E6280-6436-3D60-133D-5823FC6A475B}"/>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0C7B0191-4F06-0D3A-8ADE-D6C48F56E99C}"/>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491DC951-0DDA-9C7F-5D0F-C4737919ED77}"/>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未来方向</a:t>
            </a:r>
          </a:p>
        </p:txBody>
      </p:sp>
      <p:sp>
        <p:nvSpPr>
          <p:cNvPr id="16" name="文本框 15">
            <a:extLst>
              <a:ext uri="{FF2B5EF4-FFF2-40B4-BE49-F238E27FC236}">
                <a16:creationId xmlns:a16="http://schemas.microsoft.com/office/drawing/2014/main" id="{B0E98844-1DA7-F62C-B3AF-E8274A1E3A01}"/>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Future</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avenues</a:t>
            </a:r>
          </a:p>
        </p:txBody>
      </p:sp>
      <p:grpSp>
        <p:nvGrpSpPr>
          <p:cNvPr id="2" name="组合 1">
            <a:extLst>
              <a:ext uri="{FF2B5EF4-FFF2-40B4-BE49-F238E27FC236}">
                <a16:creationId xmlns:a16="http://schemas.microsoft.com/office/drawing/2014/main" id="{DACEBBF2-E15E-CE5E-6325-4A37DFE67455}"/>
              </a:ext>
            </a:extLst>
          </p:cNvPr>
          <p:cNvGrpSpPr/>
          <p:nvPr/>
        </p:nvGrpSpPr>
        <p:grpSpPr>
          <a:xfrm>
            <a:off x="790832" y="1853864"/>
            <a:ext cx="9367776" cy="923021"/>
            <a:chOff x="790832" y="1495419"/>
            <a:chExt cx="9367776" cy="923021"/>
          </a:xfrm>
        </p:grpSpPr>
        <p:sp>
          <p:nvSpPr>
            <p:cNvPr id="3" name="Diamond 72">
              <a:extLst>
                <a:ext uri="{FF2B5EF4-FFF2-40B4-BE49-F238E27FC236}">
                  <a16:creationId xmlns:a16="http://schemas.microsoft.com/office/drawing/2014/main" id="{C5EB686E-B519-04CC-4B1B-09BE86005FE9}"/>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4" name="Rectangle 11">
              <a:extLst>
                <a:ext uri="{FF2B5EF4-FFF2-40B4-BE49-F238E27FC236}">
                  <a16:creationId xmlns:a16="http://schemas.microsoft.com/office/drawing/2014/main" id="{8D1A0E1B-B6E6-5A0B-6E37-51D2D52CA425}"/>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endParaRPr lang="zh-CN" altLang="en-US" sz="1600" dirty="0">
                <a:latin typeface="微软雅黑 Light" panose="020B0502040204020203" pitchFamily="34" charset="-122"/>
                <a:ea typeface="微软雅黑 Light" panose="020B0502040204020203" pitchFamily="34" charset="-122"/>
              </a:endParaRPr>
            </a:p>
          </p:txBody>
        </p:sp>
        <p:sp>
          <p:nvSpPr>
            <p:cNvPr id="5" name="Rectangle 11">
              <a:extLst>
                <a:ext uri="{FF2B5EF4-FFF2-40B4-BE49-F238E27FC236}">
                  <a16:creationId xmlns:a16="http://schemas.microsoft.com/office/drawing/2014/main" id="{A1124610-5830-A244-0E7F-4289D5B9BFE8}"/>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更细致的区分和记录</a:t>
              </a:r>
              <a:endParaRPr lang="zh-CN" altLang="en-US" sz="2000" dirty="0">
                <a:latin typeface="微软雅黑 Light" panose="020B0502040204020203" pitchFamily="34" charset="-122"/>
                <a:ea typeface="微软雅黑 Light" panose="020B0502040204020203" pitchFamily="34" charset="-122"/>
              </a:endParaRPr>
            </a:p>
          </p:txBody>
        </p:sp>
      </p:grpSp>
      <p:grpSp>
        <p:nvGrpSpPr>
          <p:cNvPr id="23" name="组合 22">
            <a:extLst>
              <a:ext uri="{FF2B5EF4-FFF2-40B4-BE49-F238E27FC236}">
                <a16:creationId xmlns:a16="http://schemas.microsoft.com/office/drawing/2014/main" id="{FCB588CC-6085-6A62-C837-C8CBF8A4F138}"/>
              </a:ext>
            </a:extLst>
          </p:cNvPr>
          <p:cNvGrpSpPr/>
          <p:nvPr/>
        </p:nvGrpSpPr>
        <p:grpSpPr>
          <a:xfrm>
            <a:off x="790832" y="2880850"/>
            <a:ext cx="9367776" cy="923021"/>
            <a:chOff x="790832" y="1495419"/>
            <a:chExt cx="9367776" cy="923021"/>
          </a:xfrm>
        </p:grpSpPr>
        <p:sp>
          <p:nvSpPr>
            <p:cNvPr id="24" name="Diamond 72">
              <a:extLst>
                <a:ext uri="{FF2B5EF4-FFF2-40B4-BE49-F238E27FC236}">
                  <a16:creationId xmlns:a16="http://schemas.microsoft.com/office/drawing/2014/main" id="{FA437B4E-AF8E-34CA-877C-342895EF7EBC}"/>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a:solidFill>
                  <a:schemeClr val="tx1"/>
                </a:solidFill>
                <a:latin typeface="微软雅黑 Light" panose="020B0502040204020203" pitchFamily="34" charset="-122"/>
                <a:ea typeface="微软雅黑 Light" panose="020B0502040204020203" pitchFamily="34" charset="-122"/>
              </a:endParaRPr>
            </a:p>
          </p:txBody>
        </p:sp>
        <p:sp>
          <p:nvSpPr>
            <p:cNvPr id="25" name="Rectangle 11">
              <a:extLst>
                <a:ext uri="{FF2B5EF4-FFF2-40B4-BE49-F238E27FC236}">
                  <a16:creationId xmlns:a16="http://schemas.microsoft.com/office/drawing/2014/main" id="{E3B436E3-D1FD-022A-AC8E-AF7D01A8981A}"/>
                </a:ext>
              </a:extLst>
            </p:cNvPr>
            <p:cNvSpPr/>
            <p:nvPr/>
          </p:nvSpPr>
          <p:spPr>
            <a:xfrm>
              <a:off x="1117223" y="1998710"/>
              <a:ext cx="9041385" cy="419730"/>
            </a:xfrm>
            <a:prstGeom prst="rect">
              <a:avLst/>
            </a:prstGeom>
          </p:spPr>
          <p:txBody>
            <a:bodyPr wrap="square">
              <a:spAutoFit/>
            </a:bodyPr>
            <a:lstStyle/>
            <a:p>
              <a:pPr marL="171450" indent="-171450">
                <a:lnSpc>
                  <a:spcPct val="150000"/>
                </a:lnSpc>
                <a:buFontTx/>
                <a:buChar char="-"/>
              </a:pPr>
              <a:r>
                <a:rPr lang="zh-CN" altLang="en-US" sz="1600" dirty="0">
                  <a:latin typeface="微软雅黑 Light" panose="020B0502040204020203" pitchFamily="34" charset="-122"/>
                  <a:ea typeface="微软雅黑 Light" panose="020B0502040204020203" pitchFamily="34" charset="-122"/>
                </a:rPr>
                <a:t>作者已经在做了</a:t>
              </a:r>
            </a:p>
          </p:txBody>
        </p:sp>
        <p:sp>
          <p:nvSpPr>
            <p:cNvPr id="26" name="Rectangle 11">
              <a:extLst>
                <a:ext uri="{FF2B5EF4-FFF2-40B4-BE49-F238E27FC236}">
                  <a16:creationId xmlns:a16="http://schemas.microsoft.com/office/drawing/2014/main" id="{E0BFE588-086A-0FD0-5D17-1FDDF3AD9A68}"/>
                </a:ext>
              </a:extLst>
            </p:cNvPr>
            <p:cNvSpPr/>
            <p:nvPr/>
          </p:nvSpPr>
          <p:spPr>
            <a:xfrm>
              <a:off x="1117226" y="1495419"/>
              <a:ext cx="7900650" cy="501612"/>
            </a:xfrm>
            <a:prstGeom prst="rect">
              <a:avLst/>
            </a:prstGeom>
          </p:spPr>
          <p:txBody>
            <a:bodyPr wrap="square">
              <a:spAutoFit/>
            </a:bodyPr>
            <a:lstStyle/>
            <a:p>
              <a:pPr>
                <a:lnSpc>
                  <a:spcPct val="150000"/>
                </a:lnSpc>
              </a:pPr>
              <a:r>
                <a:rPr lang="zh-CN" altLang="en-US" sz="2000" b="1" dirty="0">
                  <a:latin typeface="微软雅黑 Light" panose="020B0502040204020203" pitchFamily="34" charset="-122"/>
                  <a:ea typeface="微软雅黑 Light" panose="020B0502040204020203" pitchFamily="34" charset="-122"/>
                  <a:cs typeface="Arial" panose="020B0604020202020204" pitchFamily="34" charset="0"/>
                </a:rPr>
                <a:t>获取交流的文字进行文本分析</a:t>
              </a:r>
            </a:p>
          </p:txBody>
        </p:sp>
      </p:grpSp>
    </p:spTree>
    <p:extLst>
      <p:ext uri="{BB962C8B-B14F-4D97-AF65-F5344CB8AC3E}">
        <p14:creationId xmlns:p14="http://schemas.microsoft.com/office/powerpoint/2010/main" val="1833994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7F2FF-5458-4E43-D6D4-1D7C7EB72656}"/>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D522AC06-A241-E0C1-1483-452D5925A4A1}"/>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D4750F72-1569-8B23-576D-6E3937621EC2}"/>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7289343F-575B-0DE3-6B8B-E13968F4BB97}"/>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54461B8A-A516-DBBF-74E8-2F2A4B08A180}"/>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未解之谜</a:t>
            </a:r>
          </a:p>
        </p:txBody>
      </p:sp>
      <p:sp>
        <p:nvSpPr>
          <p:cNvPr id="16" name="文本框 15">
            <a:extLst>
              <a:ext uri="{FF2B5EF4-FFF2-40B4-BE49-F238E27FC236}">
                <a16:creationId xmlns:a16="http://schemas.microsoft.com/office/drawing/2014/main" id="{DFA95DA9-98FA-77C1-402C-8C0A01437E9E}"/>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Future</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avenues</a:t>
            </a:r>
          </a:p>
        </p:txBody>
      </p:sp>
      <p:grpSp>
        <p:nvGrpSpPr>
          <p:cNvPr id="23" name="组合 22">
            <a:extLst>
              <a:ext uri="{FF2B5EF4-FFF2-40B4-BE49-F238E27FC236}">
                <a16:creationId xmlns:a16="http://schemas.microsoft.com/office/drawing/2014/main" id="{20743600-EF83-8D30-1A63-7E43441D926B}"/>
              </a:ext>
            </a:extLst>
          </p:cNvPr>
          <p:cNvGrpSpPr/>
          <p:nvPr/>
        </p:nvGrpSpPr>
        <p:grpSpPr>
          <a:xfrm>
            <a:off x="790832" y="1355869"/>
            <a:ext cx="9367776" cy="2835021"/>
            <a:chOff x="790832" y="1240689"/>
            <a:chExt cx="9367776" cy="2835021"/>
          </a:xfrm>
        </p:grpSpPr>
        <p:sp>
          <p:nvSpPr>
            <p:cNvPr id="24" name="Diamond 72">
              <a:extLst>
                <a:ext uri="{FF2B5EF4-FFF2-40B4-BE49-F238E27FC236}">
                  <a16:creationId xmlns:a16="http://schemas.microsoft.com/office/drawing/2014/main" id="{9C996EB3-D51D-E460-5F7C-F562192E6ADE}"/>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id-ID" sz="2400">
                <a:solidFill>
                  <a:schemeClr val="tx1"/>
                </a:solidFill>
                <a:latin typeface="微软雅黑 Light" panose="020B0502040204020203" pitchFamily="34" charset="-122"/>
                <a:ea typeface="微软雅黑 Light" panose="020B0502040204020203" pitchFamily="34" charset="-122"/>
              </a:endParaRPr>
            </a:p>
          </p:txBody>
        </p:sp>
        <p:sp>
          <p:nvSpPr>
            <p:cNvPr id="25" name="Rectangle 11">
              <a:extLst>
                <a:ext uri="{FF2B5EF4-FFF2-40B4-BE49-F238E27FC236}">
                  <a16:creationId xmlns:a16="http://schemas.microsoft.com/office/drawing/2014/main" id="{206EFCF2-088D-C845-DF21-34907AC94D3D}"/>
                </a:ext>
              </a:extLst>
            </p:cNvPr>
            <p:cNvSpPr/>
            <p:nvPr/>
          </p:nvSpPr>
          <p:spPr>
            <a:xfrm>
              <a:off x="1117223" y="2227575"/>
              <a:ext cx="9041385" cy="1848135"/>
            </a:xfrm>
            <a:prstGeom prst="rect">
              <a:avLst/>
            </a:prstGeom>
          </p:spPr>
          <p:txBody>
            <a:bodyPr wrap="square">
              <a:spAutoFit/>
            </a:bodyPr>
            <a:lstStyle/>
            <a:p>
              <a:pPr marL="171450" indent="-171450">
                <a:lnSpc>
                  <a:spcPct val="200000"/>
                </a:lnSpc>
                <a:buFontTx/>
                <a:buChar char="-"/>
              </a:pPr>
              <a:r>
                <a:rPr lang="en-US" altLang="zh-CN" sz="2000" b="1" dirty="0">
                  <a:latin typeface="微软雅黑 Light" panose="020B0502040204020203" pitchFamily="34" charset="-122"/>
                  <a:ea typeface="微软雅黑 Light" panose="020B0502040204020203" pitchFamily="34" charset="-122"/>
                </a:rPr>
                <a:t>Belief</a:t>
              </a:r>
              <a:r>
                <a:rPr lang="zh-CN" altLang="en-US" sz="2000" dirty="0">
                  <a:latin typeface="微软雅黑 Light" panose="020B0502040204020203" pitchFamily="34" charset="-122"/>
                  <a:ea typeface="微软雅黑 Light" panose="020B0502040204020203" pitchFamily="34" charset="-122"/>
                </a:rPr>
                <a:t>：我们之间存在联系的一种信念？</a:t>
              </a:r>
              <a:endParaRPr lang="en-US" altLang="zh-CN" sz="2000" dirty="0">
                <a:latin typeface="微软雅黑 Light" panose="020B0502040204020203" pitchFamily="34" charset="-122"/>
                <a:ea typeface="微软雅黑 Light" panose="020B0502040204020203" pitchFamily="34" charset="-122"/>
              </a:endParaRPr>
            </a:p>
            <a:p>
              <a:pPr marL="171450" indent="-171450">
                <a:lnSpc>
                  <a:spcPct val="200000"/>
                </a:lnSpc>
                <a:buFontTx/>
                <a:buChar char="-"/>
              </a:pPr>
              <a:r>
                <a:rPr lang="en-US" altLang="zh-CN" sz="2000" b="1" dirty="0">
                  <a:latin typeface="微软雅黑 Light" panose="020B0502040204020203" pitchFamily="34" charset="-122"/>
                  <a:ea typeface="微软雅黑 Light" panose="020B0502040204020203" pitchFamily="34" charset="-122"/>
                </a:rPr>
                <a:t>Desire</a:t>
              </a:r>
              <a:r>
                <a:rPr lang="zh-CN" altLang="en-US" sz="2000" dirty="0">
                  <a:latin typeface="微软雅黑 Light" panose="020B0502040204020203" pitchFamily="34" charset="-122"/>
                  <a:ea typeface="微软雅黑 Light" panose="020B0502040204020203" pitchFamily="34" charset="-122"/>
                </a:rPr>
                <a:t>：我想和父母联系的一种欲望？</a:t>
              </a:r>
              <a:endParaRPr lang="en-US" altLang="zh-CN" sz="2000" dirty="0">
                <a:latin typeface="微软雅黑 Light" panose="020B0502040204020203" pitchFamily="34" charset="-122"/>
                <a:ea typeface="微软雅黑 Light" panose="020B0502040204020203" pitchFamily="34" charset="-122"/>
              </a:endParaRPr>
            </a:p>
            <a:p>
              <a:pPr marL="171450" indent="-171450">
                <a:lnSpc>
                  <a:spcPct val="200000"/>
                </a:lnSpc>
                <a:buFontTx/>
                <a:buChar char="-"/>
              </a:pPr>
              <a:r>
                <a:rPr lang="en-US" altLang="zh-CN" sz="2000" b="1" dirty="0">
                  <a:latin typeface="微软雅黑 Light" panose="020B0502040204020203" pitchFamily="34" charset="-122"/>
                  <a:ea typeface="微软雅黑 Light" panose="020B0502040204020203" pitchFamily="34" charset="-122"/>
                </a:rPr>
                <a:t>Intention</a:t>
              </a:r>
              <a:r>
                <a:rPr lang="zh-CN" altLang="en-US" sz="2000" dirty="0">
                  <a:latin typeface="微软雅黑 Light" panose="020B0502040204020203" pitchFamily="34" charset="-122"/>
                  <a:ea typeface="微软雅黑 Light" panose="020B0502040204020203" pitchFamily="34" charset="-122"/>
                </a:rPr>
                <a:t>：我有事情告知，通过线上交流来实现？</a:t>
              </a:r>
            </a:p>
          </p:txBody>
        </p:sp>
        <p:sp>
          <p:nvSpPr>
            <p:cNvPr id="26" name="Rectangle 11">
              <a:extLst>
                <a:ext uri="{FF2B5EF4-FFF2-40B4-BE49-F238E27FC236}">
                  <a16:creationId xmlns:a16="http://schemas.microsoft.com/office/drawing/2014/main" id="{2CF749E9-2AE9-121B-E9F3-62ABB4701EE5}"/>
                </a:ext>
              </a:extLst>
            </p:cNvPr>
            <p:cNvSpPr/>
            <p:nvPr/>
          </p:nvSpPr>
          <p:spPr>
            <a:xfrm>
              <a:off x="1117226" y="1240689"/>
              <a:ext cx="7900650" cy="826958"/>
            </a:xfrm>
            <a:prstGeom prst="rect">
              <a:avLst/>
            </a:prstGeom>
          </p:spPr>
          <p:txBody>
            <a:bodyPr wrap="square">
              <a:spAutoFit/>
            </a:bodyPr>
            <a:lstStyle/>
            <a:p>
              <a:pPr>
                <a:lnSpc>
                  <a:spcPct val="200000"/>
                </a:lnSpc>
              </a:pPr>
              <a:r>
                <a:rPr lang="zh-CN" altLang="en-US" sz="2800" b="1" dirty="0">
                  <a:latin typeface="微软雅黑 Light" panose="020B0502040204020203" pitchFamily="34" charset="-122"/>
                  <a:ea typeface="微软雅黑 Light" panose="020B0502040204020203" pitchFamily="34" charset="-122"/>
                </a:rPr>
                <a:t>线上交流究竟意味着什么</a:t>
              </a:r>
            </a:p>
          </p:txBody>
        </p:sp>
      </p:grpSp>
    </p:spTree>
    <p:extLst>
      <p:ext uri="{BB962C8B-B14F-4D97-AF65-F5344CB8AC3E}">
        <p14:creationId xmlns:p14="http://schemas.microsoft.com/office/powerpoint/2010/main" val="4232095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616A5-52CD-3B0B-FC46-11FB8503413A}"/>
            </a:ext>
          </a:extLst>
        </p:cNvPr>
        <p:cNvGrpSpPr/>
        <p:nvPr/>
      </p:nvGrpSpPr>
      <p:grpSpPr>
        <a:xfrm>
          <a:off x="0" y="0"/>
          <a:ext cx="0" cy="0"/>
          <a:chOff x="0" y="0"/>
          <a:chExt cx="0" cy="0"/>
        </a:xfrm>
      </p:grpSpPr>
      <p:grpSp>
        <p:nvGrpSpPr>
          <p:cNvPr id="7" name="组合 6">
            <a:extLst>
              <a:ext uri="{FF2B5EF4-FFF2-40B4-BE49-F238E27FC236}">
                <a16:creationId xmlns:a16="http://schemas.microsoft.com/office/drawing/2014/main" id="{03535D5E-C23A-7901-31BD-F39D93B5B505}"/>
              </a:ext>
            </a:extLst>
          </p:cNvPr>
          <p:cNvGrpSpPr/>
          <p:nvPr/>
        </p:nvGrpSpPr>
        <p:grpSpPr>
          <a:xfrm>
            <a:off x="-236878" y="346955"/>
            <a:ext cx="2055421" cy="848986"/>
            <a:chOff x="-203008" y="307273"/>
            <a:chExt cx="1930111" cy="797227"/>
          </a:xfrm>
        </p:grpSpPr>
        <p:sp>
          <p:nvSpPr>
            <p:cNvPr id="8" name="弦形 7">
              <a:extLst>
                <a:ext uri="{FF2B5EF4-FFF2-40B4-BE49-F238E27FC236}">
                  <a16:creationId xmlns:a16="http://schemas.microsoft.com/office/drawing/2014/main" id="{9512A730-3E19-DF12-5D87-559DF3B1FEE8}"/>
                </a:ext>
              </a:extLst>
            </p:cNvPr>
            <p:cNvSpPr/>
            <p:nvPr/>
          </p:nvSpPr>
          <p:spPr>
            <a:xfrm>
              <a:off x="345440" y="307273"/>
              <a:ext cx="797310" cy="797227"/>
            </a:xfrm>
            <a:prstGeom prst="chord">
              <a:avLst/>
            </a:prstGeom>
            <a:solidFill>
              <a:schemeClr val="accent1"/>
            </a:solidFill>
            <a:ln w="3175">
              <a:noFill/>
              <a:prstDash val="sysDash"/>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2000" b="1">
                <a:solidFill>
                  <a:schemeClr val="accent1"/>
                </a:solidFill>
                <a:cs typeface="+mn-ea"/>
                <a:sym typeface="+mn-lt"/>
              </a:endParaRPr>
            </a:p>
          </p:txBody>
        </p:sp>
        <p:sp>
          <p:nvSpPr>
            <p:cNvPr id="9" name="文本框 8">
              <a:extLst>
                <a:ext uri="{FF2B5EF4-FFF2-40B4-BE49-F238E27FC236}">
                  <a16:creationId xmlns:a16="http://schemas.microsoft.com/office/drawing/2014/main" id="{7323C8E1-AB12-4952-1A67-76094B479DBD}"/>
                </a:ext>
              </a:extLst>
            </p:cNvPr>
            <p:cNvSpPr txBox="1"/>
            <p:nvPr/>
          </p:nvSpPr>
          <p:spPr>
            <a:xfrm>
              <a:off x="-203008" y="325769"/>
              <a:ext cx="1930111" cy="708082"/>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04</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0" name="文本框 9">
            <a:extLst>
              <a:ext uri="{FF2B5EF4-FFF2-40B4-BE49-F238E27FC236}">
                <a16:creationId xmlns:a16="http://schemas.microsoft.com/office/drawing/2014/main" id="{0C79F956-C626-5EA8-3DA5-E42C91B038E2}"/>
              </a:ext>
            </a:extLst>
          </p:cNvPr>
          <p:cNvSpPr txBox="1"/>
          <p:nvPr/>
        </p:nvSpPr>
        <p:spPr>
          <a:xfrm>
            <a:off x="1186395" y="336794"/>
            <a:ext cx="2826882" cy="523220"/>
          </a:xfrm>
          <a:prstGeom prst="rect">
            <a:avLst/>
          </a:prstGeom>
          <a:noFill/>
        </p:spPr>
        <p:txBody>
          <a:bodyPr wrap="square" rtlCol="0">
            <a:spAutoFit/>
          </a:bodyPr>
          <a:lstStyle/>
          <a:p>
            <a:pPr lvl="0">
              <a:defRPr/>
            </a:pPr>
            <a:r>
              <a:rPr lang="zh-CN" altLang="en-US" sz="2800" b="1" dirty="0">
                <a:solidFill>
                  <a:schemeClr val="accent1"/>
                </a:solidFill>
                <a:latin typeface="Arial"/>
                <a:ea typeface="微软雅黑"/>
              </a:rPr>
              <a:t>未解之谜</a:t>
            </a:r>
          </a:p>
        </p:txBody>
      </p:sp>
      <p:sp>
        <p:nvSpPr>
          <p:cNvPr id="16" name="文本框 15">
            <a:extLst>
              <a:ext uri="{FF2B5EF4-FFF2-40B4-BE49-F238E27FC236}">
                <a16:creationId xmlns:a16="http://schemas.microsoft.com/office/drawing/2014/main" id="{DBB4AF29-87A4-3B2B-7190-CE9ECC183C89}"/>
              </a:ext>
            </a:extLst>
          </p:cNvPr>
          <p:cNvSpPr txBox="1"/>
          <p:nvPr/>
        </p:nvSpPr>
        <p:spPr>
          <a:xfrm>
            <a:off x="1209545" y="751452"/>
            <a:ext cx="2661415" cy="375552"/>
          </a:xfrm>
          <a:prstGeom prst="rect">
            <a:avLst/>
          </a:prstGeom>
          <a:noFill/>
        </p:spPr>
        <p:txBody>
          <a:bodyPr wrap="square" rtlCol="0">
            <a:spAutoFit/>
          </a:bodyPr>
          <a:lstStyle/>
          <a:p>
            <a:pPr lvl="0">
              <a:lnSpc>
                <a:spcPct val="150000"/>
              </a:lnSpc>
              <a:defRPr/>
            </a:pP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Future</a:t>
            </a:r>
            <a:r>
              <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avenues</a:t>
            </a:r>
          </a:p>
        </p:txBody>
      </p:sp>
      <p:grpSp>
        <p:nvGrpSpPr>
          <p:cNvPr id="23" name="组合 22">
            <a:extLst>
              <a:ext uri="{FF2B5EF4-FFF2-40B4-BE49-F238E27FC236}">
                <a16:creationId xmlns:a16="http://schemas.microsoft.com/office/drawing/2014/main" id="{6C05A87A-2BF5-8578-BE4B-40CE29FC7BEB}"/>
              </a:ext>
            </a:extLst>
          </p:cNvPr>
          <p:cNvGrpSpPr/>
          <p:nvPr/>
        </p:nvGrpSpPr>
        <p:grpSpPr>
          <a:xfrm>
            <a:off x="790832" y="1355869"/>
            <a:ext cx="9367776" cy="3450574"/>
            <a:chOff x="790832" y="1240689"/>
            <a:chExt cx="9367776" cy="3450574"/>
          </a:xfrm>
        </p:grpSpPr>
        <p:sp>
          <p:nvSpPr>
            <p:cNvPr id="24" name="Diamond 72">
              <a:extLst>
                <a:ext uri="{FF2B5EF4-FFF2-40B4-BE49-F238E27FC236}">
                  <a16:creationId xmlns:a16="http://schemas.microsoft.com/office/drawing/2014/main" id="{66471A3A-31AB-2577-B49A-30FEF186A5FE}"/>
                </a:ext>
              </a:extLst>
            </p:cNvPr>
            <p:cNvSpPr/>
            <p:nvPr/>
          </p:nvSpPr>
          <p:spPr>
            <a:xfrm>
              <a:off x="790832" y="1678925"/>
              <a:ext cx="234808" cy="234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id-ID" sz="2400">
                <a:solidFill>
                  <a:schemeClr val="tx1"/>
                </a:solidFill>
                <a:latin typeface="微软雅黑 Light" panose="020B0502040204020203" pitchFamily="34" charset="-122"/>
                <a:ea typeface="微软雅黑 Light" panose="020B0502040204020203" pitchFamily="34" charset="-122"/>
              </a:endParaRPr>
            </a:p>
          </p:txBody>
        </p:sp>
        <p:sp>
          <p:nvSpPr>
            <p:cNvPr id="25" name="Rectangle 11">
              <a:extLst>
                <a:ext uri="{FF2B5EF4-FFF2-40B4-BE49-F238E27FC236}">
                  <a16:creationId xmlns:a16="http://schemas.microsoft.com/office/drawing/2014/main" id="{57DB08BA-5EAB-FBFB-65C4-F91E0FCF25FD}"/>
                </a:ext>
              </a:extLst>
            </p:cNvPr>
            <p:cNvSpPr/>
            <p:nvPr/>
          </p:nvSpPr>
          <p:spPr>
            <a:xfrm>
              <a:off x="1117223" y="2227575"/>
              <a:ext cx="9041385" cy="2463688"/>
            </a:xfrm>
            <a:prstGeom prst="rect">
              <a:avLst/>
            </a:prstGeom>
          </p:spPr>
          <p:txBody>
            <a:bodyPr wrap="square">
              <a:spAutoFit/>
            </a:bodyPr>
            <a:lstStyle/>
            <a:p>
              <a:pPr marL="171450" indent="-171450">
                <a:lnSpc>
                  <a:spcPct val="200000"/>
                </a:lnSpc>
                <a:buFontTx/>
                <a:buChar char="-"/>
              </a:pPr>
              <a:r>
                <a:rPr lang="zh-CN" altLang="en-US" sz="2000" dirty="0">
                  <a:latin typeface="微软雅黑 Light" panose="020B0502040204020203" pitchFamily="34" charset="-122"/>
                  <a:ea typeface="微软雅黑 Light" panose="020B0502040204020203" pitchFamily="34" charset="-122"/>
                </a:rPr>
                <a:t>积极还是消极</a:t>
              </a:r>
              <a:endParaRPr lang="en-US" altLang="zh-CN" sz="2000" dirty="0">
                <a:latin typeface="微软雅黑 Light" panose="020B0502040204020203" pitchFamily="34" charset="-122"/>
                <a:ea typeface="微软雅黑 Light" panose="020B0502040204020203" pitchFamily="34" charset="-122"/>
              </a:endParaRPr>
            </a:p>
            <a:p>
              <a:pPr marL="171450" indent="-171450">
                <a:lnSpc>
                  <a:spcPct val="200000"/>
                </a:lnSpc>
                <a:buFontTx/>
                <a:buChar char="-"/>
              </a:pPr>
              <a:r>
                <a:rPr lang="zh-CN" altLang="en-US" sz="2000" dirty="0">
                  <a:latin typeface="微软雅黑 Light" panose="020B0502040204020203" pitchFamily="34" charset="-122"/>
                  <a:ea typeface="微软雅黑 Light" panose="020B0502040204020203" pitchFamily="34" charset="-122"/>
                </a:rPr>
                <a:t>支持性还是控制性</a:t>
              </a:r>
              <a:endParaRPr lang="en-US" altLang="zh-CN" sz="2000" dirty="0">
                <a:latin typeface="微软雅黑 Light" panose="020B0502040204020203" pitchFamily="34" charset="-122"/>
                <a:ea typeface="微软雅黑 Light" panose="020B0502040204020203" pitchFamily="34" charset="-122"/>
              </a:endParaRPr>
            </a:p>
            <a:p>
              <a:pPr marL="171450" indent="-171450">
                <a:lnSpc>
                  <a:spcPct val="200000"/>
                </a:lnSpc>
                <a:buFontTx/>
                <a:buChar char="-"/>
              </a:pPr>
              <a:r>
                <a:rPr lang="zh-CN" altLang="en-US" sz="2000" dirty="0">
                  <a:latin typeface="微软雅黑 Light" panose="020B0502040204020203" pitchFamily="34" charset="-122"/>
                  <a:ea typeface="微软雅黑 Light" panose="020B0502040204020203" pitchFamily="34" charset="-122"/>
                </a:rPr>
                <a:t>是否提高幸福感</a:t>
              </a:r>
              <a:endParaRPr lang="en-US" altLang="zh-CN" sz="2000" dirty="0">
                <a:latin typeface="微软雅黑 Light" panose="020B0502040204020203" pitchFamily="34" charset="-122"/>
                <a:ea typeface="微软雅黑 Light" panose="020B0502040204020203" pitchFamily="34" charset="-122"/>
              </a:endParaRPr>
            </a:p>
            <a:p>
              <a:pPr marL="171450" indent="-171450">
                <a:lnSpc>
                  <a:spcPct val="200000"/>
                </a:lnSpc>
                <a:buFontTx/>
                <a:buChar char="-"/>
              </a:pPr>
              <a:r>
                <a:rPr lang="en-US" altLang="zh-CN" sz="2000" dirty="0" err="1">
                  <a:latin typeface="微软雅黑 Light" panose="020B0502040204020203" pitchFamily="34" charset="-122"/>
                  <a:ea typeface="微软雅黑 Light" panose="020B0502040204020203" pitchFamily="34" charset="-122"/>
                </a:rPr>
                <a:t>etc</a:t>
              </a:r>
              <a:endParaRPr lang="zh-CN" altLang="en-US" sz="2000" dirty="0">
                <a:latin typeface="微软雅黑 Light" panose="020B0502040204020203" pitchFamily="34" charset="-122"/>
                <a:ea typeface="微软雅黑 Light" panose="020B0502040204020203" pitchFamily="34" charset="-122"/>
              </a:endParaRPr>
            </a:p>
          </p:txBody>
        </p:sp>
        <p:sp>
          <p:nvSpPr>
            <p:cNvPr id="26" name="Rectangle 11">
              <a:extLst>
                <a:ext uri="{FF2B5EF4-FFF2-40B4-BE49-F238E27FC236}">
                  <a16:creationId xmlns:a16="http://schemas.microsoft.com/office/drawing/2014/main" id="{C8D1D578-D554-F037-CFA0-F383DC6217C9}"/>
                </a:ext>
              </a:extLst>
            </p:cNvPr>
            <p:cNvSpPr/>
            <p:nvPr/>
          </p:nvSpPr>
          <p:spPr>
            <a:xfrm>
              <a:off x="1117226" y="1240689"/>
              <a:ext cx="7900650" cy="826958"/>
            </a:xfrm>
            <a:prstGeom prst="rect">
              <a:avLst/>
            </a:prstGeom>
          </p:spPr>
          <p:txBody>
            <a:bodyPr wrap="square">
              <a:spAutoFit/>
            </a:bodyPr>
            <a:lstStyle/>
            <a:p>
              <a:pPr>
                <a:lnSpc>
                  <a:spcPct val="200000"/>
                </a:lnSpc>
              </a:pPr>
              <a:r>
                <a:rPr lang="zh-CN" altLang="en-US" sz="2800" b="1" dirty="0">
                  <a:latin typeface="微软雅黑 Light" panose="020B0502040204020203" pitchFamily="34" charset="-122"/>
                  <a:ea typeface="微软雅黑 Light" panose="020B0502040204020203" pitchFamily="34" charset="-122"/>
                </a:rPr>
                <a:t>父母和青少年如何看待线上交流</a:t>
              </a:r>
            </a:p>
          </p:txBody>
        </p:sp>
      </p:grpSp>
    </p:spTree>
    <p:extLst>
      <p:ext uri="{BB962C8B-B14F-4D97-AF65-F5344CB8AC3E}">
        <p14:creationId xmlns:p14="http://schemas.microsoft.com/office/powerpoint/2010/main" val="117840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p:cNvGrpSpPr/>
          <p:nvPr/>
        </p:nvGrpSpPr>
        <p:grpSpPr>
          <a:xfrm>
            <a:off x="4321215" y="2208999"/>
            <a:ext cx="3549570" cy="1760140"/>
            <a:chOff x="944031" y="2983413"/>
            <a:chExt cx="2601320" cy="1289927"/>
          </a:xfrm>
        </p:grpSpPr>
        <p:sp>
          <p:nvSpPr>
            <p:cNvPr id="2" name="弦形 1"/>
            <p:cNvSpPr/>
            <p:nvPr/>
          </p:nvSpPr>
          <p:spPr>
            <a:xfrm>
              <a:off x="1903315" y="2983413"/>
              <a:ext cx="684623" cy="684623"/>
            </a:xfrm>
            <a:prstGeom prst="chor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华文细黑" panose="02010600040101010101" pitchFamily="2" charset="-122"/>
                <a:ea typeface="华文细黑" panose="02010600040101010101" pitchFamily="2" charset="-122"/>
              </a:endParaRPr>
            </a:p>
          </p:txBody>
        </p:sp>
        <p:sp>
          <p:nvSpPr>
            <p:cNvPr id="16" name="文本框 15"/>
            <p:cNvSpPr txBox="1"/>
            <p:nvPr/>
          </p:nvSpPr>
          <p:spPr>
            <a:xfrm>
              <a:off x="1616850" y="3014830"/>
              <a:ext cx="1315426" cy="563889"/>
            </a:xfrm>
            <a:prstGeom prst="rect">
              <a:avLst/>
            </a:prstGeom>
            <a:noFill/>
          </p:spPr>
          <p:txBody>
            <a:bodyPr wrap="square" rtlCol="0">
              <a:spAutoFit/>
            </a:bodyPr>
            <a:lstStyle/>
            <a:p>
              <a:pPr algn="ctr"/>
              <a:r>
                <a:rPr lang="en-US" altLang="zh-CN" sz="44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4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sp>
          <p:nvSpPr>
            <p:cNvPr id="18" name="文本框 17"/>
            <p:cNvSpPr txBox="1"/>
            <p:nvPr/>
          </p:nvSpPr>
          <p:spPr>
            <a:xfrm>
              <a:off x="944031" y="3845672"/>
              <a:ext cx="2601320" cy="427668"/>
            </a:xfrm>
            <a:prstGeom prst="rect">
              <a:avLst/>
            </a:prstGeom>
            <a:noFill/>
          </p:spPr>
          <p:txBody>
            <a:bodyPr vert="horz" wrap="square" rtlCol="0">
              <a:spAutoFit/>
            </a:bodyPr>
            <a:lstStyle/>
            <a:p>
              <a:pPr algn="ctr"/>
              <a:r>
                <a:rPr lang="zh-CN" altLang="en-US" sz="3200" b="1" spc="300" dirty="0">
                  <a:solidFill>
                    <a:schemeClr val="accent1"/>
                  </a:solidFill>
                  <a:latin typeface="微软雅黑" panose="020B0503020204020204" pitchFamily="34" charset="-122"/>
                  <a:ea typeface="微软雅黑" panose="020B0503020204020204" pitchFamily="34" charset="-122"/>
                </a:rPr>
                <a:t>理论背景</a:t>
              </a:r>
            </a:p>
          </p:txBody>
        </p:sp>
      </p:grpSp>
      <p:sp>
        <p:nvSpPr>
          <p:cNvPr id="4" name="文本框 3">
            <a:extLst>
              <a:ext uri="{FF2B5EF4-FFF2-40B4-BE49-F238E27FC236}">
                <a16:creationId xmlns:a16="http://schemas.microsoft.com/office/drawing/2014/main" id="{6BF70EA0-529D-1532-1F9D-96D0F43BE282}"/>
              </a:ext>
            </a:extLst>
          </p:cNvPr>
          <p:cNvSpPr txBox="1"/>
          <p:nvPr/>
        </p:nvSpPr>
        <p:spPr>
          <a:xfrm>
            <a:off x="4543828" y="3967832"/>
            <a:ext cx="3104344" cy="564578"/>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zh-CN" altLang="en-US" sz="1800" b="0" dirty="0">
                <a:solidFill>
                  <a:schemeClr val="accent1"/>
                </a:solidFill>
                <a:latin typeface="微软雅黑 Light" panose="020B0502040204020203" pitchFamily="34" charset="-122"/>
                <a:ea typeface="微软雅黑 Light" panose="020B0502040204020203" pitchFamily="34" charset="-122"/>
              </a:rPr>
              <a:t>安塞尔</a:t>
            </a:r>
            <a:endParaRPr lang="en-US" altLang="zh-CN"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86CC3C3-C7A6-46F2-A06A-326D85E06A19}"/>
              </a:ext>
            </a:extLst>
          </p:cNvPr>
          <p:cNvSpPr/>
          <p:nvPr/>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1B7525B-1614-40A0-A63A-043D2C7F1C95}"/>
              </a:ext>
            </a:extLst>
          </p:cNvPr>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折角 6">
            <a:extLst>
              <a:ext uri="{FF2B5EF4-FFF2-40B4-BE49-F238E27FC236}">
                <a16:creationId xmlns:a16="http://schemas.microsoft.com/office/drawing/2014/main" id="{CEF970CC-2C24-41FE-AB72-3B18B343CD99}"/>
              </a:ext>
            </a:extLst>
          </p:cNvPr>
          <p:cNvSpPr/>
          <p:nvPr/>
        </p:nvSpPr>
        <p:spPr>
          <a:xfrm>
            <a:off x="899160" y="1082040"/>
            <a:ext cx="10393680" cy="4693920"/>
          </a:xfrm>
          <a:prstGeom prst="foldedCorner">
            <a:avLst>
              <a:gd name="adj" fmla="val 301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文框 2">
            <a:extLst>
              <a:ext uri="{FF2B5EF4-FFF2-40B4-BE49-F238E27FC236}">
                <a16:creationId xmlns:a16="http://schemas.microsoft.com/office/drawing/2014/main" id="{39E144E1-D4FB-41F3-9BB2-9E52F2E7C213}"/>
              </a:ext>
            </a:extLst>
          </p:cNvPr>
          <p:cNvSpPr/>
          <p:nvPr/>
        </p:nvSpPr>
        <p:spPr>
          <a:xfrm>
            <a:off x="0" y="0"/>
            <a:ext cx="12192000" cy="6858000"/>
          </a:xfrm>
          <a:prstGeom prst="frame">
            <a:avLst>
              <a:gd name="adj1" fmla="val 3525"/>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0A2553EF-70C4-4324-B8AC-FB305E69E40A}"/>
              </a:ext>
            </a:extLst>
          </p:cNvPr>
          <p:cNvGrpSpPr/>
          <p:nvPr/>
        </p:nvGrpSpPr>
        <p:grpSpPr>
          <a:xfrm>
            <a:off x="2145485" y="2039321"/>
            <a:ext cx="7901036" cy="1568207"/>
            <a:chOff x="1809484" y="1780952"/>
            <a:chExt cx="8573037" cy="1701587"/>
          </a:xfrm>
        </p:grpSpPr>
        <p:sp>
          <p:nvSpPr>
            <p:cNvPr id="9" name="文本框 8">
              <a:extLst>
                <a:ext uri="{FF2B5EF4-FFF2-40B4-BE49-F238E27FC236}">
                  <a16:creationId xmlns:a16="http://schemas.microsoft.com/office/drawing/2014/main" id="{E3F526B4-26E9-4CC0-B957-9E3CB49ACF0B}"/>
                </a:ext>
              </a:extLst>
            </p:cNvPr>
            <p:cNvSpPr txBox="1"/>
            <p:nvPr/>
          </p:nvSpPr>
          <p:spPr>
            <a:xfrm>
              <a:off x="1809484" y="1780952"/>
              <a:ext cx="8573037" cy="1436001"/>
            </a:xfrm>
            <a:prstGeom prst="rect">
              <a:avLst/>
            </a:prstGeom>
            <a:noFill/>
          </p:spPr>
          <p:txBody>
            <a:bodyPr wrap="square" rtlCol="0">
              <a:spAutoFit/>
            </a:bodyPr>
            <a:lstStyle/>
            <a:p>
              <a:pPr algn="ctr"/>
              <a:r>
                <a:rPr lang="zh-CN" altLang="en-US" sz="8000" b="1" spc="-300" dirty="0">
                  <a:solidFill>
                    <a:schemeClr val="accent1"/>
                  </a:solidFill>
                  <a:latin typeface="微软雅黑" panose="020B0503020204020204" pitchFamily="34" charset="-122"/>
                  <a:ea typeface="微软雅黑" panose="020B0503020204020204" pitchFamily="34" charset="-122"/>
                </a:rPr>
                <a:t>恳 请 批 评 指 正</a:t>
              </a:r>
            </a:p>
          </p:txBody>
        </p:sp>
        <p:cxnSp>
          <p:nvCxnSpPr>
            <p:cNvPr id="12" name="直接连接符 11">
              <a:extLst>
                <a:ext uri="{FF2B5EF4-FFF2-40B4-BE49-F238E27FC236}">
                  <a16:creationId xmlns:a16="http://schemas.microsoft.com/office/drawing/2014/main" id="{F8DD9151-2D24-41D1-92DD-8EB8EBE66461}"/>
                </a:ext>
              </a:extLst>
            </p:cNvPr>
            <p:cNvCxnSpPr>
              <a:cxnSpLocks/>
            </p:cNvCxnSpPr>
            <p:nvPr/>
          </p:nvCxnSpPr>
          <p:spPr>
            <a:xfrm>
              <a:off x="3281688" y="3427656"/>
              <a:ext cx="56286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E7D4937-B60A-4D23-8CDC-1F72F87134A1}"/>
                </a:ext>
              </a:extLst>
            </p:cNvPr>
            <p:cNvCxnSpPr>
              <a:cxnSpLocks/>
            </p:cNvCxnSpPr>
            <p:nvPr/>
          </p:nvCxnSpPr>
          <p:spPr>
            <a:xfrm>
              <a:off x="3281688" y="3482539"/>
              <a:ext cx="5628629"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矩形: 圆角 3">
            <a:extLst>
              <a:ext uri="{FF2B5EF4-FFF2-40B4-BE49-F238E27FC236}">
                <a16:creationId xmlns:a16="http://schemas.microsoft.com/office/drawing/2014/main" id="{5B5DD252-BB6A-46F1-86FA-CCA29E30E689}"/>
              </a:ext>
            </a:extLst>
          </p:cNvPr>
          <p:cNvSpPr/>
          <p:nvPr/>
        </p:nvSpPr>
        <p:spPr>
          <a:xfrm>
            <a:off x="3935897" y="4078334"/>
            <a:ext cx="4320208" cy="3368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汇报人：安塞尔</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艾沙江、何雯琦、毛沛炫</a:t>
            </a:r>
          </a:p>
        </p:txBody>
      </p:sp>
    </p:spTree>
    <p:extLst>
      <p:ext uri="{BB962C8B-B14F-4D97-AF65-F5344CB8AC3E}">
        <p14:creationId xmlns:p14="http://schemas.microsoft.com/office/powerpoint/2010/main" val="3927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84822" y="1563551"/>
            <a:ext cx="1146746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目的：</a:t>
            </a:r>
            <a:r>
              <a:rPr lang="zh-CN" altLang="en-US" sz="2800" dirty="0">
                <a:latin typeface="微软雅黑" panose="020B0503020204020204" pitchFamily="34" charset="-122"/>
                <a:ea typeface="微软雅黑" panose="020B0503020204020204" pitchFamily="34" charset="-122"/>
              </a:rPr>
              <a:t>研究父母和青少年用手机进行在线交流的情况。</a:t>
            </a:r>
          </a:p>
        </p:txBody>
      </p:sp>
      <p:sp>
        <p:nvSpPr>
          <p:cNvPr id="10" name="文本框 9"/>
          <p:cNvSpPr txBox="1"/>
          <p:nvPr/>
        </p:nvSpPr>
        <p:spPr>
          <a:xfrm>
            <a:off x="484822" y="2328726"/>
            <a:ext cx="9335770" cy="584775"/>
          </a:xfrm>
          <a:prstGeom prst="rect">
            <a:avLst/>
          </a:prstGeom>
          <a:noFill/>
        </p:spPr>
        <p:txBody>
          <a:bodyPr wrap="square" rtlCol="0">
            <a:spAutoFit/>
          </a:bodyPr>
          <a:lstStyle/>
          <a:p>
            <a:r>
              <a:rPr lang="zh-CN" altLang="en-US" sz="3200" dirty="0">
                <a:solidFill>
                  <a:schemeClr val="accent2"/>
                </a:solidFill>
                <a:latin typeface="微软雅黑" panose="020B0503020204020204" pitchFamily="34" charset="-122"/>
                <a:ea typeface="微软雅黑" panose="020B0503020204020204" pitchFamily="34" charset="-122"/>
              </a:rPr>
              <a:t>频率、持续时间、内容</a:t>
            </a:r>
          </a:p>
        </p:txBody>
      </p:sp>
      <p:sp>
        <p:nvSpPr>
          <p:cNvPr id="16" name="文本框 15"/>
          <p:cNvSpPr txBox="1"/>
          <p:nvPr/>
        </p:nvSpPr>
        <p:spPr>
          <a:xfrm>
            <a:off x="484822" y="3126286"/>
            <a:ext cx="11222355" cy="2243050"/>
          </a:xfrm>
          <a:prstGeom prst="rect">
            <a:avLst/>
          </a:prstGeom>
          <a:noFill/>
        </p:spPr>
        <p:txBody>
          <a:bodyPr wrap="square" rtlCol="0">
            <a:spAutoFit/>
          </a:bodyPr>
          <a:lstStyle/>
          <a:p>
            <a:pPr indent="0" fontAlgn="auto">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小时候</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——&gt;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面对面交流机会多，父母看着孩子，知道很多事</a:t>
            </a:r>
          </a:p>
          <a:p>
            <a:pPr indent="0" fontAlgn="auto">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长大</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——&gt;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自主性提高，面对面交流机会变少，父母了解孩子靠孩子自己讲述</a:t>
            </a:r>
          </a:p>
          <a:p>
            <a:pPr indent="0" fontAlgn="auto">
              <a:lnSpc>
                <a:spcPct val="150000"/>
              </a:lnSpc>
            </a:pP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青少年的年龄和自主程度是否影响他们和父母进行线上交流？</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未知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blinds(horizontal)">
                                      <p:cBhvr>
                                        <p:cTn id="13" dur="500"/>
                                        <p:tgtEl>
                                          <p:spTgt spid="16">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blinds(horizontal)">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blinds(horizontal)">
                                      <p:cBhvr>
                                        <p:cTn id="21"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74980" y="1357630"/>
            <a:ext cx="11467465" cy="2071370"/>
          </a:xfrm>
          <a:prstGeom prst="rect">
            <a:avLst/>
          </a:prstGeom>
          <a:noFill/>
        </p:spPr>
        <p:txBody>
          <a:bodyPr wrap="square" rtlCol="0">
            <a:spAutoFit/>
          </a:bodyPr>
          <a:lstStyle/>
          <a:p>
            <a:pPr fontAlgn="auto">
              <a:lnSpc>
                <a:spcPts val="3860"/>
              </a:lnSpc>
            </a:pPr>
            <a:r>
              <a:rPr lang="zh-CN" altLang="en-US" sz="3200" dirty="0">
                <a:latin typeface="微软雅黑" panose="020B0503020204020204" pitchFamily="34" charset="-122"/>
                <a:ea typeface="微软雅黑" panose="020B0503020204020204" pitchFamily="34" charset="-122"/>
              </a:rPr>
              <a:t>之前的研究：</a:t>
            </a:r>
          </a:p>
          <a:p>
            <a:pPr marL="0" lvl="1" indent="457200" fontAlgn="auto">
              <a:lnSpc>
                <a:spcPts val="386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新进入大学的大学生，每天有</a:t>
            </a:r>
            <a:r>
              <a:rPr lang="en-US" altLang="zh-CN" sz="2400" dirty="0">
                <a:latin typeface="微软雅黑" panose="020B0503020204020204" pitchFamily="34" charset="-122"/>
                <a:ea typeface="微软雅黑" panose="020B0503020204020204" pitchFamily="34" charset="-122"/>
              </a:rPr>
              <a:t>29%</a:t>
            </a:r>
            <a:r>
              <a:rPr lang="zh-CN" altLang="en-US" sz="2400" dirty="0">
                <a:latin typeface="微软雅黑" panose="020B0503020204020204" pitchFamily="34" charset="-122"/>
                <a:ea typeface="微软雅黑" panose="020B0503020204020204" pitchFamily="34" charset="-122"/>
              </a:rPr>
              <a:t>的时间跟父母在线交流</a:t>
            </a:r>
            <a:r>
              <a:rPr lang="en-US" altLang="zh-CN" sz="2400" dirty="0">
                <a:latin typeface="微软雅黑" panose="020B0503020204020204" pitchFamily="34" charset="-122"/>
                <a:ea typeface="微软雅黑" panose="020B0503020204020204" pitchFamily="34" charset="-122"/>
              </a:rPr>
              <a:t>”</a:t>
            </a:r>
          </a:p>
          <a:p>
            <a:pPr marL="0" lvl="1" indent="457200" fontAlgn="auto">
              <a:lnSpc>
                <a:spcPts val="386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父母和青少年之间平均每天发送</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条短信，在线交流</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分钟</a:t>
            </a:r>
            <a:r>
              <a:rPr lang="en-US" altLang="zh-CN" sz="2400" dirty="0">
                <a:latin typeface="微软雅黑" panose="020B0503020204020204" pitchFamily="34" charset="-122"/>
                <a:ea typeface="微软雅黑" panose="020B0503020204020204" pitchFamily="34" charset="-122"/>
              </a:rPr>
              <a:t>”</a:t>
            </a:r>
          </a:p>
          <a:p>
            <a:pPr marL="0" lvl="1" indent="457200" fontAlgn="auto">
              <a:lnSpc>
                <a:spcPts val="386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交流的内容为问问题或回答问题，交流情感内容，经历的事情</a:t>
            </a:r>
            <a:r>
              <a:rPr lang="en-US" altLang="zh-CN" sz="2400" dirty="0">
                <a:latin typeface="微软雅黑" panose="020B0503020204020204" pitchFamily="34" charset="-122"/>
                <a:ea typeface="微软雅黑" panose="020B0503020204020204" pitchFamily="34" charset="-122"/>
              </a:rPr>
              <a:t>”</a:t>
            </a:r>
          </a:p>
        </p:txBody>
      </p:sp>
      <p:sp>
        <p:nvSpPr>
          <p:cNvPr id="16" name="文本框 15"/>
          <p:cNvSpPr txBox="1"/>
          <p:nvPr/>
        </p:nvSpPr>
        <p:spPr>
          <a:xfrm>
            <a:off x="347177" y="3452363"/>
            <a:ext cx="11222355" cy="1979295"/>
          </a:xfrm>
          <a:prstGeom prst="rect">
            <a:avLst/>
          </a:prstGeom>
          <a:noFill/>
        </p:spPr>
        <p:txBody>
          <a:bodyPr wrap="square" rtlCol="0">
            <a:noAutofit/>
          </a:bodyPr>
          <a:lstStyle/>
          <a:p>
            <a:pPr lvl="1" indent="457200" fontAlgn="auto">
              <a:lnSpc>
                <a:spcPct val="150000"/>
              </a:lnSpc>
            </a:pPr>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只局限在打字聊天，没有研究电话聊天！</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a:p>
            <a:pPr lvl="1" indent="457200" fontAlgn="auto">
              <a:lnSpc>
                <a:spcPct val="150000"/>
              </a:lnSpc>
            </a:pPr>
            <a:r>
              <a:rPr lang="zh-CN" altLang="en-US"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访谈、焦点小组</a:t>
            </a:r>
            <a:r>
              <a:rPr lang="en-US" altLang="zh-CN" sz="2400" dirty="0">
                <a:latin typeface="微软雅黑" panose="020B0503020204020204" pitchFamily="34" charset="-122"/>
                <a:ea typeface="微软雅黑" panose="020B0503020204020204" pitchFamily="34" charset="-122"/>
                <a:cs typeface="华文楷体" panose="02010600040101010101" charset="-122"/>
              </a:rPr>
              <a:t>——&gt;</a:t>
            </a:r>
            <a:r>
              <a:rPr lang="zh-CN" altLang="en-US" sz="2400" dirty="0">
                <a:solidFill>
                  <a:srgbClr val="FF0000"/>
                </a:solidFill>
                <a:latin typeface="微软雅黑" panose="020B0503020204020204" pitchFamily="34" charset="-122"/>
                <a:ea typeface="微软雅黑" panose="020B0503020204020204" pitchFamily="34" charset="-122"/>
                <a:cs typeface="华文楷体" panose="02010600040101010101" charset="-122"/>
              </a:rPr>
              <a:t>横断研究！</a:t>
            </a:r>
            <a:r>
              <a:rPr lang="zh-CN" altLang="en-US" sz="2400" dirty="0">
                <a:latin typeface="微软雅黑" panose="020B0503020204020204" pitchFamily="34" charset="-122"/>
                <a:ea typeface="微软雅黑" panose="020B0503020204020204" pitchFamily="34" charset="-122"/>
                <a:cs typeface="华文楷体" panose="02010600040101010101" charset="-122"/>
              </a:rPr>
              <a:t>被试的回忆和报告会有偏差，</a:t>
            </a:r>
            <a:r>
              <a:rPr lang="zh-CN" altLang="en-US" sz="2800" dirty="0">
                <a:latin typeface="微软雅黑" panose="020B0503020204020204" pitchFamily="34" charset="-122"/>
                <a:ea typeface="微软雅黑" panose="020B0503020204020204" pitchFamily="34" charset="-122"/>
                <a:cs typeface="华文楷体" panose="02010600040101010101" charset="-122"/>
              </a:rPr>
              <a:t>可能会报告虚假的或采访者可能想听到的内容。</a:t>
            </a:r>
            <a:endParaRPr lang="zh-CN" altLang="en-US" sz="2800" dirty="0">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50000"/>
              </a:lnSpc>
            </a:pPr>
            <a:endParaRPr lang="zh-CN" altLang="en-US" sz="28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文本框 2"/>
          <p:cNvSpPr txBox="1"/>
          <p:nvPr/>
        </p:nvSpPr>
        <p:spPr>
          <a:xfrm>
            <a:off x="739775" y="5695315"/>
            <a:ext cx="10662285" cy="645160"/>
          </a:xfrm>
          <a:prstGeom prst="rect">
            <a:avLst/>
          </a:prstGeom>
          <a:noFill/>
        </p:spPr>
        <p:txBody>
          <a:bodyPr wrap="square" rtlCol="0">
            <a:spAutoFit/>
          </a:bodyPr>
          <a:lstStyle/>
          <a:p>
            <a:r>
              <a:rPr lang="en-US" altLang="zh-CN" sz="360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100</a:t>
            </a:r>
            <a:r>
              <a:rPr lang="zh-CN" altLang="en-US" sz="360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天日记研究可以克服这些问题！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blinds(horizontal)">
                                      <p:cBhvr>
                                        <p:cTn id="10" dur="500"/>
                                        <p:tgtEl>
                                          <p:spTgt spid="1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62267" y="2193705"/>
            <a:ext cx="11467465" cy="1569660"/>
          </a:xfrm>
          <a:prstGeom prst="rect">
            <a:avLst/>
          </a:prstGeom>
          <a:noFill/>
        </p:spPr>
        <p:txBody>
          <a:bodyPr wrap="square" rtlCol="0">
            <a:spAutoFit/>
          </a:bodyPr>
          <a:lstStyle/>
          <a:p>
            <a:pPr algn="ctr">
              <a:lnSpc>
                <a:spcPct val="200000"/>
              </a:lnSpc>
            </a:pPr>
            <a:r>
              <a:rPr lang="zh-CN" altLang="en-US" sz="3200" b="1" dirty="0">
                <a:latin typeface="微软雅黑" panose="020B0503020204020204" pitchFamily="34" charset="-122"/>
                <a:ea typeface="微软雅黑" panose="020B0503020204020204" pitchFamily="34" charset="-122"/>
              </a:rPr>
              <a:t>问题</a:t>
            </a:r>
            <a:r>
              <a:rPr lang="en-US" altLang="zh-CN" sz="3200" b="1" dirty="0">
                <a:latin typeface="微软雅黑" panose="020B0503020204020204" pitchFamily="34" charset="-122"/>
                <a:ea typeface="微软雅黑" panose="020B0503020204020204" pitchFamily="34" charset="-122"/>
              </a:rPr>
              <a:t>1</a:t>
            </a:r>
          </a:p>
          <a:p>
            <a:pPr algn="ctr"/>
            <a:r>
              <a:rPr lang="zh-CN" altLang="en-US" sz="3200" dirty="0">
                <a:latin typeface="微软雅黑" panose="020B0503020204020204" pitchFamily="34" charset="-122"/>
                <a:ea typeface="微软雅黑" panose="020B0503020204020204" pitchFamily="34" charset="-122"/>
              </a:rPr>
              <a:t>青少年和父母每天在线交流的频率、持续时间、讨论什么话题？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7" name="文本框 6"/>
          <p:cNvSpPr txBox="1"/>
          <p:nvPr/>
        </p:nvSpPr>
        <p:spPr>
          <a:xfrm>
            <a:off x="508474" y="1590386"/>
            <a:ext cx="11467465" cy="1428404"/>
          </a:xfrm>
          <a:prstGeom prst="rect">
            <a:avLst/>
          </a:prstGeom>
          <a:noFill/>
        </p:spPr>
        <p:txBody>
          <a:bodyPr wrap="square" rtlCol="0">
            <a:spAutoFit/>
          </a:bodyPr>
          <a:lstStyle/>
          <a:p>
            <a:pPr algn="l" fontAlgn="auto">
              <a:lnSpc>
                <a:spcPct val="150000"/>
              </a:lnSpc>
            </a:pPr>
            <a:r>
              <a:rPr lang="zh-CN" altLang="en-US" sz="2400" b="1" dirty="0">
                <a:latin typeface="微软雅黑" panose="020B0503020204020204" pitchFamily="34" charset="-122"/>
                <a:ea typeface="微软雅黑" panose="020B0503020204020204" pitchFamily="34" charset="-122"/>
              </a:rPr>
              <a:t>不同的青少年和父母有不同的在线沟通模式：</a:t>
            </a:r>
            <a:endParaRPr lang="en-US" altLang="zh-CN" sz="2400" b="1" dirty="0">
              <a:latin typeface="微软雅黑" panose="020B0503020204020204" pitchFamily="34" charset="-122"/>
              <a:ea typeface="微软雅黑" panose="020B0503020204020204" pitchFamily="34" charset="-122"/>
            </a:endParaRPr>
          </a:p>
          <a:p>
            <a:pPr algn="l" fontAlgn="auto">
              <a:lnSpc>
                <a:spcPct val="150000"/>
              </a:lnSpc>
            </a:pPr>
            <a:r>
              <a:rPr lang="zh-CN" altLang="en-US" dirty="0">
                <a:latin typeface="微软雅黑" panose="020B0503020204020204" pitchFamily="34" charset="-122"/>
                <a:ea typeface="微软雅黑" panose="020B0503020204020204" pitchFamily="34" charset="-122"/>
              </a:rPr>
              <a:t>         有的每天交流频率高，每次持续时间短；</a:t>
            </a:r>
            <a:endParaRPr lang="en-US" altLang="zh-CN" dirty="0">
              <a:latin typeface="微软雅黑" panose="020B0503020204020204" pitchFamily="34" charset="-122"/>
              <a:ea typeface="微软雅黑" panose="020B0503020204020204" pitchFamily="34" charset="-122"/>
            </a:endParaRPr>
          </a:p>
          <a:p>
            <a:pPr algn="l" fontAlgn="auto">
              <a:lnSpc>
                <a:spcPct val="150000"/>
              </a:lnSpc>
            </a:pPr>
            <a:r>
              <a:rPr lang="zh-CN" altLang="en-US" dirty="0">
                <a:latin typeface="微软雅黑" panose="020B0503020204020204" pitchFamily="34" charset="-122"/>
                <a:ea typeface="微软雅黑" panose="020B0503020204020204" pitchFamily="34" charset="-122"/>
              </a:rPr>
              <a:t>         有的每天交流频率低，每次持续时间长。</a:t>
            </a:r>
          </a:p>
        </p:txBody>
      </p:sp>
      <p:sp>
        <p:nvSpPr>
          <p:cNvPr id="3" name="文本框 2"/>
          <p:cNvSpPr txBox="1"/>
          <p:nvPr/>
        </p:nvSpPr>
        <p:spPr>
          <a:xfrm>
            <a:off x="508474" y="3800395"/>
            <a:ext cx="9847580" cy="101290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宋体" panose="02010600030101010101" pitchFamily="2" charset="-122"/>
              </a:rPr>
              <a:t>潜在剖面分析（LPA）：</a:t>
            </a:r>
          </a:p>
          <a:p>
            <a:pPr>
              <a:lnSpc>
                <a:spcPct val="150000"/>
              </a:lnSpc>
            </a:pPr>
            <a:r>
              <a:rPr lang="en-US" altLang="zh-CN" dirty="0">
                <a:latin typeface="微软雅黑" panose="020B0503020204020204" pitchFamily="34" charset="-122"/>
                <a:ea typeface="微软雅黑" panose="020B0503020204020204" pitchFamily="34" charset="-122"/>
                <a:cs typeface="宋体" panose="02010600030101010101" pitchFamily="2" charset="-122"/>
              </a:rPr>
              <a:t>   </a:t>
            </a:r>
            <a:r>
              <a:rPr lang="zh-CN" altLang="en-US" dirty="0">
                <a:latin typeface="微软雅黑" panose="020B0503020204020204" pitchFamily="34" charset="-122"/>
                <a:ea typeface="微软雅黑" panose="020B0503020204020204" pitchFamily="34" charset="-122"/>
                <a:cs typeface="宋体" panose="02010600030101010101" pitchFamily="2" charset="-122"/>
              </a:rPr>
              <a:t>      每日频繁沟通、不频繁沟通、没有在线沟通</a:t>
            </a:r>
          </a:p>
        </p:txBody>
      </p:sp>
      <p:sp>
        <p:nvSpPr>
          <p:cNvPr id="4" name="文本框 3"/>
          <p:cNvSpPr txBox="1"/>
          <p:nvPr/>
        </p:nvSpPr>
        <p:spPr>
          <a:xfrm>
            <a:off x="40161" y="5266542"/>
            <a:ext cx="10784205"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24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：有多少个父母跟青少年在线沟通的模式，以及他们具体是什么？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文本框 6"/>
          <p:cNvSpPr txBox="1"/>
          <p:nvPr/>
        </p:nvSpPr>
        <p:spPr>
          <a:xfrm>
            <a:off x="585470" y="1520242"/>
            <a:ext cx="11467465" cy="1135054"/>
          </a:xfrm>
          <a:prstGeom prst="rect">
            <a:avLst/>
          </a:prstGeom>
          <a:noFill/>
        </p:spPr>
        <p:txBody>
          <a:bodyPr wrap="square" rtlCol="0">
            <a:spAutoFit/>
          </a:bodyPr>
          <a:lstStyle/>
          <a:p>
            <a:pPr algn="l" fontAlgn="auto">
              <a:lnSpc>
                <a:spcPct val="150000"/>
              </a:lnSpc>
            </a:pPr>
            <a:r>
              <a:rPr lang="zh-CN" altLang="en-US" sz="2400" b="1" dirty="0">
                <a:latin typeface="微软雅黑" panose="020B0503020204020204" pitchFamily="34" charset="-122"/>
                <a:ea typeface="微软雅黑" panose="020B0503020204020204" pitchFamily="34" charset="-122"/>
              </a:rPr>
              <a:t>差异易感性媒体效应模型：</a:t>
            </a:r>
            <a:endParaRPr lang="en-US" altLang="zh-CN" sz="2400" b="1" dirty="0">
              <a:latin typeface="微软雅黑" panose="020B0503020204020204" pitchFamily="34" charset="-122"/>
              <a:ea typeface="微软雅黑" panose="020B0503020204020204" pitchFamily="34" charset="-122"/>
            </a:endParaRPr>
          </a:p>
          <a:p>
            <a:pPr algn="l" fontAlgn="auto">
              <a:lnSpc>
                <a:spcPct val="150000"/>
              </a:lnSpc>
            </a:pPr>
            <a:r>
              <a:rPr lang="zh-CN" altLang="en-US" sz="2400"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性格因素、发展因素、社会环境因素可能会影响个体对媒体的使用。</a:t>
            </a:r>
          </a:p>
        </p:txBody>
      </p:sp>
      <p:sp>
        <p:nvSpPr>
          <p:cNvPr id="3" name="文本框 2"/>
          <p:cNvSpPr txBox="1"/>
          <p:nvPr/>
        </p:nvSpPr>
        <p:spPr>
          <a:xfrm>
            <a:off x="585470" y="3072050"/>
            <a:ext cx="8757285"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性别、自主性、年龄和家庭生活状况可能会影响在线沟通模式！</a:t>
            </a:r>
          </a:p>
        </p:txBody>
      </p:sp>
      <p:sp>
        <p:nvSpPr>
          <p:cNvPr id="4" name="文本框 3"/>
          <p:cNvSpPr txBox="1"/>
          <p:nvPr/>
        </p:nvSpPr>
        <p:spPr>
          <a:xfrm>
            <a:off x="1186395" y="3804104"/>
            <a:ext cx="10815955" cy="1884555"/>
          </a:xfrm>
          <a:prstGeom prst="rect">
            <a:avLst/>
          </a:prstGeom>
          <a:noFill/>
        </p:spPr>
        <p:txBody>
          <a:bodyPr wrap="square" rtlCol="0">
            <a:spAutoFit/>
          </a:bodyPr>
          <a:lstStyle/>
          <a:p>
            <a:pPr indent="0" fontAlgn="auto">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女孩似乎比男孩更频繁地跟父母进行在线沟通。</a:t>
            </a:r>
          </a:p>
          <a:p>
            <a:pPr indent="0" fontAlgn="auto">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青少年可以自主地控制何时和如何跟父母进行在线沟通</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——&gt;</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自主性</a:t>
            </a:r>
          </a:p>
          <a:p>
            <a:pPr indent="0" fontAlgn="auto">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青少年时期，在线交流频率增加，直到</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16</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17</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岁。</a:t>
            </a:r>
          </a:p>
          <a:p>
            <a:pPr indent="0" fontAlgn="auto">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单亲家庭在线交流频率高于双亲家庭。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linds(horizontal)">
                                      <p:cBhvr>
                                        <p:cTn id="13" dur="500"/>
                                        <p:tgtEl>
                                          <p:spTgt spid="4">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linds(horizontal)">
                                      <p:cBhvr>
                                        <p:cTn id="19" dur="500"/>
                                        <p:tgtEl>
                                          <p:spTgt spid="4">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36878" y="346955"/>
            <a:ext cx="2055421" cy="848986"/>
            <a:chOff x="-203008" y="307273"/>
            <a:chExt cx="1930111" cy="797227"/>
          </a:xfrm>
        </p:grpSpPr>
        <p:sp>
          <p:nvSpPr>
            <p:cNvPr id="12" name="弦形 11"/>
            <p:cNvSpPr/>
            <p:nvPr/>
          </p:nvSpPr>
          <p:spPr>
            <a:xfrm>
              <a:off x="345440" y="307273"/>
              <a:ext cx="797310" cy="797227"/>
            </a:xfrm>
            <a:prstGeom prst="chord">
              <a:avLst/>
            </a:prstGeom>
            <a:solidFill>
              <a:schemeClr val="accent1"/>
            </a:solidFill>
            <a:ln w="3175">
              <a:noFill/>
              <a:prstDash val="sysDash"/>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en-US" sz="2000" b="1">
                <a:solidFill>
                  <a:schemeClr val="accent1"/>
                </a:solidFill>
                <a:cs typeface="+mn-ea"/>
                <a:sym typeface="+mn-lt"/>
              </a:endParaRPr>
            </a:p>
          </p:txBody>
        </p:sp>
        <p:sp>
          <p:nvSpPr>
            <p:cNvPr id="13" name="文本框 12"/>
            <p:cNvSpPr txBox="1"/>
            <p:nvPr/>
          </p:nvSpPr>
          <p:spPr>
            <a:xfrm>
              <a:off x="-203008" y="325769"/>
              <a:ext cx="1930111" cy="769441"/>
            </a:xfrm>
            <a:prstGeom prst="rect">
              <a:avLst/>
            </a:prstGeom>
            <a:noFill/>
          </p:spPr>
          <p:txBody>
            <a:bodyPr wrap="square" rtlCol="0">
              <a:spAutoFit/>
            </a:bodyPr>
            <a:lstStyle/>
            <a:p>
              <a:pPr algn="ctr"/>
              <a:r>
                <a:rPr lang="en-US" altLang="zh-CN" sz="4300" dirty="0">
                  <a:ln>
                    <a:solidFill>
                      <a:schemeClr val="accent1"/>
                    </a:solidFill>
                  </a:ln>
                  <a:solidFill>
                    <a:schemeClr val="bg1"/>
                  </a:solidFill>
                  <a:latin typeface="Impact" panose="020B0806030902050204" pitchFamily="34" charset="0"/>
                  <a:ea typeface="华文细黑" panose="02010600040101010101" pitchFamily="2" charset="-122"/>
                </a:rPr>
                <a:t>01</a:t>
              </a:r>
              <a:endParaRPr lang="zh-CN" altLang="en-US" sz="4300" spc="300" dirty="0">
                <a:ln>
                  <a:solidFill>
                    <a:schemeClr val="accent1"/>
                  </a:solidFill>
                </a:ln>
                <a:solidFill>
                  <a:schemeClr val="bg1"/>
                </a:solidFill>
                <a:latin typeface="Impact" panose="020B0806030902050204" pitchFamily="34" charset="0"/>
                <a:ea typeface="华文细黑" panose="02010600040101010101" pitchFamily="2" charset="-122"/>
              </a:endParaRPr>
            </a:p>
          </p:txBody>
        </p:sp>
      </p:grpSp>
      <p:sp>
        <p:nvSpPr>
          <p:cNvPr id="14" name="文本框 13"/>
          <p:cNvSpPr txBox="1"/>
          <p:nvPr/>
        </p:nvSpPr>
        <p:spPr>
          <a:xfrm>
            <a:off x="1186395" y="336794"/>
            <a:ext cx="2826882" cy="521970"/>
          </a:xfrm>
          <a:prstGeom prst="rect">
            <a:avLst/>
          </a:prstGeom>
          <a:noFill/>
        </p:spPr>
        <p:txBody>
          <a:bodyPr wrap="square" rtlCol="0">
            <a:spAutoFit/>
          </a:bodyPr>
          <a:lstStyle/>
          <a:p>
            <a:pPr lvl="0">
              <a:defRPr/>
            </a:pPr>
            <a:r>
              <a:rPr lang="zh-CN" altLang="en-US" sz="2800" dirty="0">
                <a:solidFill>
                  <a:schemeClr val="accent1"/>
                </a:solidFill>
                <a:latin typeface="Arial" panose="020B0604020202020204"/>
                <a:ea typeface="微软雅黑" panose="020B0503020204020204" pitchFamily="34" charset="-122"/>
              </a:rPr>
              <a:t>理论背景</a:t>
            </a:r>
          </a:p>
        </p:txBody>
      </p:sp>
      <p:sp>
        <p:nvSpPr>
          <p:cNvPr id="2" name="矩形 1"/>
          <p:cNvSpPr/>
          <p:nvPr/>
        </p:nvSpPr>
        <p:spPr>
          <a:xfrm>
            <a:off x="11759878" y="2026695"/>
            <a:ext cx="432122" cy="3964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088072" y="2252805"/>
            <a:ext cx="10015855" cy="2062103"/>
          </a:xfrm>
          <a:prstGeom prst="rect">
            <a:avLst/>
          </a:prstGeom>
          <a:noFill/>
        </p:spPr>
        <p:txBody>
          <a:bodyPr wrap="square" rtlCol="0">
            <a:spAutoFit/>
          </a:bodyPr>
          <a:lstStyle/>
          <a:p>
            <a:pPr algn="ctr">
              <a:lnSpc>
                <a:spcPct val="200000"/>
              </a:lnSpc>
            </a:pPr>
            <a:r>
              <a:rPr lang="zh-CN" altLang="en-US" sz="3200" b="1" dirty="0">
                <a:latin typeface="微软雅黑" panose="020B0503020204020204" pitchFamily="34" charset="-122"/>
                <a:ea typeface="微软雅黑" panose="020B0503020204020204" pitchFamily="34" charset="-122"/>
              </a:rPr>
              <a:t>问题</a:t>
            </a:r>
            <a:r>
              <a:rPr lang="en-US" altLang="zh-CN" sz="3200" b="1" dirty="0">
                <a:latin typeface="微软雅黑" panose="020B0503020204020204" pitchFamily="34" charset="-122"/>
                <a:ea typeface="微软雅黑" panose="020B0503020204020204" pitchFamily="34" charset="-122"/>
              </a:rPr>
              <a:t>3</a:t>
            </a:r>
          </a:p>
          <a:p>
            <a:pPr algn="ctr"/>
            <a:r>
              <a:rPr lang="zh-CN" altLang="en-US" sz="3200" dirty="0">
                <a:latin typeface="微软雅黑" panose="020B0503020204020204" pitchFamily="34" charset="-122"/>
                <a:ea typeface="微软雅黑" panose="020B0503020204020204" pitchFamily="34" charset="-122"/>
              </a:rPr>
              <a:t>父母跟青少年在线交流情况</a:t>
            </a:r>
            <a:endParaRPr lang="en-US" altLang="zh-CN" sz="3200" dirty="0">
              <a:latin typeface="微软雅黑" panose="020B0503020204020204" pitchFamily="34" charset="-122"/>
              <a:ea typeface="微软雅黑" panose="020B0503020204020204" pitchFamily="34" charset="-122"/>
            </a:endParaRPr>
          </a:p>
          <a:p>
            <a:pPr algn="ctr"/>
            <a:r>
              <a:rPr lang="zh-CN" altLang="en-US" sz="3200" dirty="0">
                <a:latin typeface="微软雅黑" panose="020B0503020204020204" pitchFamily="34" charset="-122"/>
                <a:ea typeface="微软雅黑" panose="020B0503020204020204" pitchFamily="34" charset="-122"/>
              </a:rPr>
              <a:t>是否会受性别、自主性、年龄和家庭生活状况的影响？</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10.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1.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
</p:tagLst>
</file>

<file path=ppt/tags/tag12.xml><?xml version="1.0" encoding="utf-8"?>
<p:tagLst xmlns:a="http://schemas.openxmlformats.org/drawingml/2006/main" xmlns:r="http://schemas.openxmlformats.org/officeDocument/2006/relationships" xmlns:p="http://schemas.openxmlformats.org/presentationml/2006/main">
  <p:tag name="OP_SCP_ITEM_INDEX" val="1"/>
</p:tagLst>
</file>

<file path=ppt/tags/tag1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4.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
</p:tagLst>
</file>

<file path=ppt/tags/tag1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6.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17.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18.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2"/>
  <p:tag name="OP_SCP_COMPONENT_INFO" val="{&quot;title&quot;:&quot;渐变阴影1项纯文本PPT组件&quot;,&quot;description&quot;:&quot;渐变阴影1项纯文本PPT组件&quot;,&quot;keywords&quot;:[&quot;渐变&quot;,&quot;阴影&quot;,&quot;1项&quot;,&quot;纯文本&quot;,&quot;PPT组件&quot;],&quot;labels&quot;:[]}"/>
  <p:tag name="OP_SCP_GROUP_ID" val="c5922c2f-7b94-7649-1f48-982307193acd"/>
  <p:tag name="OP_SCP_ITEM_COUNT" val="1"/>
</p:tagLst>
</file>

<file path=ppt/tags/tag19.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2.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ags/tag20.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21.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22.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2"/>
  <p:tag name="OP_SCP_COMPONENT_INFO" val="{&quot;title&quot;:&quot;渐变阴影1项纯文本PPT组件&quot;,&quot;description&quot;:&quot;渐变阴影1项纯文本PPT组件&quot;,&quot;keywords&quot;:[&quot;渐变&quot;,&quot;阴影&quot;,&quot;1项&quot;,&quot;纯文本&quot;,&quot;PPT组件&quot;],&quot;labels&quot;:[]}"/>
  <p:tag name="OP_SCP_GROUP_ID" val="c5922c2f-7b94-7649-1f48-982307193acd"/>
  <p:tag name="OP_SCP_ITEM_COUNT" val="1"/>
</p:tagLst>
</file>

<file path=ppt/tags/tag2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24.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25.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26.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2"/>
  <p:tag name="OP_SCP_COMPONENT_INFO" val="{&quot;title&quot;:&quot;渐变阴影1项纯文本PPT组件&quot;,&quot;description&quot;:&quot;渐变阴影1项纯文本PPT组件&quot;,&quot;keywords&quot;:[&quot;渐变&quot;,&quot;阴影&quot;,&quot;1项&quot;,&quot;纯文本&quot;,&quot;PPT组件&quot;],&quot;labels&quot;:[]}"/>
  <p:tag name="OP_SCP_GROUP_ID" val="c5922c2f-7b94-7649-1f48-982307193acd"/>
  <p:tag name="OP_SCP_ITEM_COUNT" val="1"/>
</p:tagLst>
</file>

<file path=ppt/tags/tag27.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28.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29.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4.xml><?xml version="1.0" encoding="utf-8"?>
<p:tagLst xmlns:a="http://schemas.openxmlformats.org/drawingml/2006/main" xmlns:r="http://schemas.openxmlformats.org/officeDocument/2006/relationships" xmlns:p="http://schemas.openxmlformats.org/presentationml/2006/main">
  <p:tag name="OP_SCP_SHAPE_TYPE" val="Index"/>
  <p:tag name="OP_SCP_ITEM_INDEX" val="4"/>
  <p:tag name="OP_SCP_DEFAULT_TEXT" val="04"/>
</p:tagLst>
</file>

<file path=ppt/tags/tag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6.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7.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01"/>
  <p:tag name="OP_SCP_COMPONENT_INFO" val="{&quot;title&quot;:&quot;渐变阴影1项列表PPT组件&quot;,&quot;description&quot;:&quot;渐变阴影1项列表PPT组件&quot;,&quot;keywords&quot;:[&quot;渐变&quot;,&quot;阴影&quot;,&quot;1项&quot;,&quot;列表&quot;,&quot;PPT组件&quot;],&quot;labels&quot;:[]}"/>
  <p:tag name="OP_SCP_GROUP_ID" val="e6a0d15a-4667-9758-12fc-4fce2551075f"/>
  <p:tag name="OP_SCP_ITEM_COUNT" val="1"/>
</p:tagLst>
</file>

<file path=ppt/tags/tag8.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01"/>
  <p:tag name="OP_SCP_COMPONENT_INFO" val="{&quot;title&quot;:&quot;渐变阴影1项列表PPT组件&quot;,&quot;description&quot;:&quot;渐变阴影1项列表PPT组件&quot;,&quot;keywords&quot;:[&quot;渐变&quot;,&quot;阴影&quot;,&quot;1项&quot;,&quot;列表&quot;,&quot;PPT组件&quot;],&quot;labels&quot;:[]}"/>
  <p:tag name="OP_SCP_GROUP_ID" val="e6a0d15a-4667-9758-12fc-4fce2551075f"/>
  <p:tag name="OP_SCP_ITEM_COUNT" val="1"/>
</p:tagLst>
</file>

<file path=ppt/tags/tag9.xml><?xml version="1.0" encoding="utf-8"?>
<p:tagLst xmlns:a="http://schemas.openxmlformats.org/drawingml/2006/main" xmlns:r="http://schemas.openxmlformats.org/officeDocument/2006/relationships" xmlns:p="http://schemas.openxmlformats.org/presentationml/2006/main">
  <p:tag name="OP_SCP_ITEM_INDEX" val="1"/>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44546A"/>
      </a:dk2>
      <a:lt2>
        <a:srgbClr val="E7E6E6"/>
      </a:lt2>
      <a:accent1>
        <a:srgbClr val="72B1AB"/>
      </a:accent1>
      <a:accent2>
        <a:srgbClr val="479A8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2037</Words>
  <Application>Microsoft Macintosh PowerPoint</Application>
  <PresentationFormat>宽屏</PresentationFormat>
  <Paragraphs>235</Paragraphs>
  <Slides>30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等线 Light</vt:lpstr>
      <vt:lpstr>华文细黑</vt:lpstr>
      <vt:lpstr>微软雅黑</vt:lpstr>
      <vt:lpstr>微软雅黑 Light</vt:lpstr>
      <vt:lpstr>Arial</vt:lpstr>
      <vt:lpstr>Impact</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peixuan mao</cp:lastModifiedBy>
  <cp:revision>27</cp:revision>
  <dcterms:created xsi:type="dcterms:W3CDTF">2020-09-01T08:58:31Z</dcterms:created>
  <dcterms:modified xsi:type="dcterms:W3CDTF">2024-12-16T16:25:24Z</dcterms:modified>
</cp:coreProperties>
</file>