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B00DB-2482-0FA1-1BC6-C0A45538F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6E7867-1C81-6F27-E588-AECC3A922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511AB-13DD-DB64-B97B-3D315722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65BC-4365-45D6-874E-0642D884EE5D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4606C-1D02-11F1-C726-589C65CC7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74248D-E04B-69DA-63AE-37A6FE5C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8761-F4AF-41EB-BF00-C258E4DB8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51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A977A-6C56-14A9-6F2F-CF7431D2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3BA6FA-92A2-1320-62D2-06A0DB41B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1E7A01-757E-6561-0ADB-383FED5C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65BC-4365-45D6-874E-0642D884EE5D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BA864C-5F60-A604-222F-A0B265E9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E7D2E0-89A9-E7FD-066B-786FF5BF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8761-F4AF-41EB-BF00-C258E4DB8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80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D481F7-B8D8-2508-5D43-940CEFA28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1A5D7D-4DD1-5D5B-2914-892D664D1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8EF8E-B181-0D1C-E8C8-A663BDC64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65BC-4365-45D6-874E-0642D884EE5D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7B2C9-D68F-4CE2-5DA1-773ED44C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FC0946-1E98-12A8-0D86-1D8F6501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8761-F4AF-41EB-BF00-C258E4DB8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82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1ED1F-3985-7ABD-5BF2-751BB0BEE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DF72F-CE0F-14C2-DC92-3BB990674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43428-196B-7CA3-5623-3CC21CDD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65BC-4365-45D6-874E-0642D884EE5D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C27383-8949-739F-A6C4-E8C07630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56579C-62F8-FC2E-1F43-D59529184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8761-F4AF-41EB-BF00-C258E4DB8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39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5EB52-3562-D524-F84B-9697D464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206A22-0572-711A-9235-7B291DAF3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F765B6-28B7-940F-649F-46A913D1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65BC-4365-45D6-874E-0642D884EE5D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70B482-E1BF-B6D2-BB35-6DD4177C0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33C83-96AF-A92E-DB2A-EC1EF067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8761-F4AF-41EB-BF00-C258E4DB8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75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EC163-F843-92D2-B789-0E565A80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D54547-BBE6-351C-573E-1CB248BA4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AF06DA-5421-888D-4945-9ACB5F32C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81FD0D-A346-1411-7024-E2B14782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65BC-4365-45D6-874E-0642D884EE5D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4FA135-D3CC-E5CB-28A6-B5D5C639D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EB5C76-0C6B-186F-D3EF-A5BCD0EE1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8761-F4AF-41EB-BF00-C258E4DB8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92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B48E0-4CF9-F185-F3B1-48F7F1923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14D7CC-07D4-13EF-47A5-04009368E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80599A-650E-2057-7AE3-1F789E485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BA3C4D-1035-DE2A-C9FB-D716BC378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89C0D0-7DAA-B933-D916-4B0E6C262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B1B675-9348-07EB-5ED9-19F7CB66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65BC-4365-45D6-874E-0642D884EE5D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04C385-F402-BD67-F84B-611BBA75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E60158-E905-30EB-9BAB-9B22E03B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8761-F4AF-41EB-BF00-C258E4DB8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0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54A13-0560-FC52-7BCD-3D2B53BD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80E1DF-F699-DF17-84F8-D0BDA9E8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65BC-4365-45D6-874E-0642D884EE5D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495655-54DB-027F-7166-C094B1CD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EEEB51-073C-739E-C4B8-D3C922EE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8761-F4AF-41EB-BF00-C258E4DB8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37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3EC85A-9329-71D3-90F6-B5886695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65BC-4365-45D6-874E-0642D884EE5D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44466B-15E0-E3BA-C7F5-DAB514305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962584-53B6-A0F2-6989-A7B196BC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8761-F4AF-41EB-BF00-C258E4DB8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49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D8D23-91D2-5CF1-FAC1-5B767E49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D9C66D-3297-08B6-F0A7-253FD11DE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D38FAA-BD15-8D2E-7861-BD67F0681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3E93DD-7837-8444-6D42-AA34D7F0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65BC-4365-45D6-874E-0642D884EE5D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D12119-3CAE-B479-6B60-225410E1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078DCD-3090-4578-346F-7BAC734E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8761-F4AF-41EB-BF00-C258E4DB8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4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696EA-49DD-D57C-DB7B-B02B37D97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BB2DC6-2D79-D2DB-8963-6FB486F45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D0C154-63F3-4D1E-3094-A2AD0C6DE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E159CF-599B-C9FC-D9F2-C9771E57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65BC-4365-45D6-874E-0642D884EE5D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4DC3CF-9B95-2A64-B313-D2656F699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24C5E5-F26F-5717-B773-8F4D1FC9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8761-F4AF-41EB-BF00-C258E4DB8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99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24BC6D-BB49-8C5B-4BD1-40F05A9A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B234CA-3D22-26F9-84D1-941C0757E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C0959-92BE-A17C-896E-3FC027E3F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D65BC-4365-45D6-874E-0642D884EE5D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05488F-B90D-8389-0520-95C3A43F6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7F986-8502-1F7B-CD58-1DEBF7460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F8761-F4AF-41EB-BF00-C258E4DB8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25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8084167D-3C8F-AD9D-2AA0-156F4BFF4E81}"/>
              </a:ext>
            </a:extLst>
          </p:cNvPr>
          <p:cNvGrpSpPr/>
          <p:nvPr/>
        </p:nvGrpSpPr>
        <p:grpSpPr>
          <a:xfrm>
            <a:off x="1009444" y="709114"/>
            <a:ext cx="9538570" cy="4863576"/>
            <a:chOff x="1009444" y="709114"/>
            <a:chExt cx="9538570" cy="486357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EA96036-12A3-5E21-E3B5-718C2BCCF1FA}"/>
                </a:ext>
              </a:extLst>
            </p:cNvPr>
            <p:cNvSpPr/>
            <p:nvPr/>
          </p:nvSpPr>
          <p:spPr>
            <a:xfrm>
              <a:off x="1009444" y="709114"/>
              <a:ext cx="9538570" cy="48635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L 形 3">
              <a:extLst>
                <a:ext uri="{FF2B5EF4-FFF2-40B4-BE49-F238E27FC236}">
                  <a16:creationId xmlns:a16="http://schemas.microsoft.com/office/drawing/2014/main" id="{B575F654-87D0-8B4C-E2AA-7E1BE380D144}"/>
                </a:ext>
              </a:extLst>
            </p:cNvPr>
            <p:cNvSpPr/>
            <p:nvPr/>
          </p:nvSpPr>
          <p:spPr>
            <a:xfrm rot="5400000">
              <a:off x="2140382" y="3308439"/>
              <a:ext cx="1299577" cy="1878903"/>
            </a:xfrm>
            <a:prstGeom prst="corner">
              <a:avLst>
                <a:gd name="adj1" fmla="val 10812"/>
                <a:gd name="adj2" fmla="val 10938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D4DB24E-AD6F-FC3F-BC12-FE15BBD0EF66}"/>
                </a:ext>
              </a:extLst>
            </p:cNvPr>
            <p:cNvSpPr txBox="1"/>
            <p:nvPr/>
          </p:nvSpPr>
          <p:spPr>
            <a:xfrm>
              <a:off x="1850719" y="2787357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0-2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岁</a:t>
              </a:r>
              <a:endParaRPr lang="en-US" altLang="zh-CN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感知运算阶段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6D18279-F474-337C-4D3F-E8B6F9E86CD7}"/>
                </a:ext>
              </a:extLst>
            </p:cNvPr>
            <p:cNvSpPr txBox="1"/>
            <p:nvPr/>
          </p:nvSpPr>
          <p:spPr>
            <a:xfrm>
              <a:off x="2097857" y="3866171"/>
              <a:ext cx="16317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只是触摸和观看，还不能推理</a:t>
              </a:r>
            </a:p>
          </p:txBody>
        </p:sp>
        <p:sp>
          <p:nvSpPr>
            <p:cNvPr id="7" name="L 形 6">
              <a:extLst>
                <a:ext uri="{FF2B5EF4-FFF2-40B4-BE49-F238E27FC236}">
                  <a16:creationId xmlns:a16="http://schemas.microsoft.com/office/drawing/2014/main" id="{D8AC6CBD-497B-28B3-3A31-85077EA0F528}"/>
                </a:ext>
              </a:extLst>
            </p:cNvPr>
            <p:cNvSpPr/>
            <p:nvPr/>
          </p:nvSpPr>
          <p:spPr>
            <a:xfrm rot="5400000">
              <a:off x="4189488" y="2851240"/>
              <a:ext cx="1299578" cy="1878903"/>
            </a:xfrm>
            <a:prstGeom prst="corner">
              <a:avLst>
                <a:gd name="adj1" fmla="val 10812"/>
                <a:gd name="adj2" fmla="val 10938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5A46E96-D489-1C3E-FBAF-1CE27906AA45}"/>
                </a:ext>
              </a:extLst>
            </p:cNvPr>
            <p:cNvSpPr txBox="1"/>
            <p:nvPr/>
          </p:nvSpPr>
          <p:spPr>
            <a:xfrm>
              <a:off x="3899825" y="2290969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2-7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岁</a:t>
              </a:r>
              <a:endParaRPr lang="en-US" altLang="zh-CN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前运算阶段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3FD014E-649A-9D26-5494-02A88E64B3D0}"/>
                </a:ext>
              </a:extLst>
            </p:cNvPr>
            <p:cNvSpPr txBox="1"/>
            <p:nvPr/>
          </p:nvSpPr>
          <p:spPr>
            <a:xfrm>
              <a:off x="4146961" y="3408970"/>
              <a:ext cx="16317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开始使用象征性符号思维，并进行简单的数数</a:t>
              </a:r>
            </a:p>
          </p:txBody>
        </p:sp>
        <p:sp>
          <p:nvSpPr>
            <p:cNvPr id="10" name="L 形 9">
              <a:extLst>
                <a:ext uri="{FF2B5EF4-FFF2-40B4-BE49-F238E27FC236}">
                  <a16:creationId xmlns:a16="http://schemas.microsoft.com/office/drawing/2014/main" id="{FAFAC1E3-E85E-8869-A18C-F5F327B92B07}"/>
                </a:ext>
              </a:extLst>
            </p:cNvPr>
            <p:cNvSpPr/>
            <p:nvPr/>
          </p:nvSpPr>
          <p:spPr>
            <a:xfrm rot="5400000">
              <a:off x="6238593" y="2402221"/>
              <a:ext cx="1299578" cy="1878903"/>
            </a:xfrm>
            <a:prstGeom prst="corner">
              <a:avLst>
                <a:gd name="adj1" fmla="val 10812"/>
                <a:gd name="adj2" fmla="val 10938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06E08B2-9462-3E39-94C3-0D86B9D6C31E}"/>
                </a:ext>
              </a:extLst>
            </p:cNvPr>
            <p:cNvSpPr txBox="1"/>
            <p:nvPr/>
          </p:nvSpPr>
          <p:spPr>
            <a:xfrm>
              <a:off x="5948930" y="1872957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7-11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岁</a:t>
              </a:r>
              <a:endParaRPr lang="en-US" altLang="zh-CN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具体运算阶段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9332D40-6B0A-7550-BE85-89ADE17C8D79}"/>
                </a:ext>
              </a:extLst>
            </p:cNvPr>
            <p:cNvSpPr txBox="1"/>
            <p:nvPr/>
          </p:nvSpPr>
          <p:spPr>
            <a:xfrm>
              <a:off x="6196067" y="2937300"/>
              <a:ext cx="1631767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有能力进行一些逻辑思考，但他们的思维在某种程度上仍然局限于具体情境</a:t>
              </a:r>
            </a:p>
          </p:txBody>
        </p:sp>
        <p:sp>
          <p:nvSpPr>
            <p:cNvPr id="14" name="L 形 13">
              <a:extLst>
                <a:ext uri="{FF2B5EF4-FFF2-40B4-BE49-F238E27FC236}">
                  <a16:creationId xmlns:a16="http://schemas.microsoft.com/office/drawing/2014/main" id="{A1634E9D-620A-39C5-E544-7C5520280EF1}"/>
                </a:ext>
              </a:extLst>
            </p:cNvPr>
            <p:cNvSpPr/>
            <p:nvPr/>
          </p:nvSpPr>
          <p:spPr>
            <a:xfrm rot="5400000">
              <a:off x="8287697" y="1906460"/>
              <a:ext cx="1299578" cy="1878903"/>
            </a:xfrm>
            <a:prstGeom prst="corner">
              <a:avLst>
                <a:gd name="adj1" fmla="val 10812"/>
                <a:gd name="adj2" fmla="val 10938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0651266-D5B8-4712-513D-D9A553582096}"/>
                </a:ext>
              </a:extLst>
            </p:cNvPr>
            <p:cNvSpPr txBox="1"/>
            <p:nvPr/>
          </p:nvSpPr>
          <p:spPr>
            <a:xfrm>
              <a:off x="8228867" y="2441539"/>
              <a:ext cx="1648071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个体的思维能力已发展到了成熟阶段，具有三大能力特征：假设演绎推理；命题推理；组合推理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5023B59-1939-5F96-8C95-847840BEAA37}"/>
                </a:ext>
              </a:extLst>
            </p:cNvPr>
            <p:cNvSpPr txBox="1"/>
            <p:nvPr/>
          </p:nvSpPr>
          <p:spPr>
            <a:xfrm>
              <a:off x="7998034" y="1349334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11-16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岁</a:t>
              </a:r>
              <a:endParaRPr lang="en-US" altLang="zh-CN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形式运算阶段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317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57ED08D0-AB2E-5A6D-5C36-5B557C90CB2B}"/>
              </a:ext>
            </a:extLst>
          </p:cNvPr>
          <p:cNvGrpSpPr/>
          <p:nvPr/>
        </p:nvGrpSpPr>
        <p:grpSpPr>
          <a:xfrm>
            <a:off x="2689333" y="828755"/>
            <a:ext cx="5137845" cy="4536299"/>
            <a:chOff x="2689333" y="828755"/>
            <a:chExt cx="5137845" cy="453629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384B2A9-B319-D8EF-588B-0661A5792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4363" y="2507554"/>
              <a:ext cx="2857500" cy="28575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109A5BD-B789-03C4-A946-2B3262882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03858">
              <a:off x="4628536" y="828755"/>
              <a:ext cx="1209154" cy="120915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A0B4759-2A91-A6D1-8A93-6F91D1C1D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23339">
              <a:off x="2689333" y="1929770"/>
              <a:ext cx="1573502" cy="1573502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6E97EDEC-25F7-2A5C-ED24-33D96444C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30938">
              <a:off x="6253676" y="1777211"/>
              <a:ext cx="1573502" cy="1573502"/>
            </a:xfrm>
            <a:prstGeom prst="rect">
              <a:avLst/>
            </a:prstGeom>
          </p:spPr>
        </p:pic>
        <p:sp>
          <p:nvSpPr>
            <p:cNvPr id="14" name="箭头: 下弧形 13">
              <a:extLst>
                <a:ext uri="{FF2B5EF4-FFF2-40B4-BE49-F238E27FC236}">
                  <a16:creationId xmlns:a16="http://schemas.microsoft.com/office/drawing/2014/main" id="{8F7B311A-6799-1330-7326-8A4EC392D896}"/>
                </a:ext>
              </a:extLst>
            </p:cNvPr>
            <p:cNvSpPr/>
            <p:nvPr/>
          </p:nvSpPr>
          <p:spPr>
            <a:xfrm rot="9161945">
              <a:off x="3410722" y="1565528"/>
              <a:ext cx="1150720" cy="286391"/>
            </a:xfrm>
            <a:prstGeom prst="curved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箭头: 下弧形 14">
              <a:extLst>
                <a:ext uri="{FF2B5EF4-FFF2-40B4-BE49-F238E27FC236}">
                  <a16:creationId xmlns:a16="http://schemas.microsoft.com/office/drawing/2014/main" id="{3AC22154-20E1-14C3-77B7-858F1B90A135}"/>
                </a:ext>
              </a:extLst>
            </p:cNvPr>
            <p:cNvSpPr/>
            <p:nvPr/>
          </p:nvSpPr>
          <p:spPr>
            <a:xfrm rot="1507453" flipV="1">
              <a:off x="5764826" y="1565528"/>
              <a:ext cx="1150720" cy="286391"/>
            </a:xfrm>
            <a:prstGeom prst="curved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436067C-507D-C9B1-5FDB-CB7F01BA75EF}"/>
                </a:ext>
              </a:extLst>
            </p:cNvPr>
            <p:cNvSpPr/>
            <p:nvPr/>
          </p:nvSpPr>
          <p:spPr>
            <a:xfrm>
              <a:off x="3163338" y="3073876"/>
              <a:ext cx="62549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</a:t>
              </a:r>
              <a:endPara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D06A054-ADDC-2F5C-868A-6EDE169FA222}"/>
                </a:ext>
              </a:extLst>
            </p:cNvPr>
            <p:cNvSpPr/>
            <p:nvPr/>
          </p:nvSpPr>
          <p:spPr>
            <a:xfrm>
              <a:off x="6854452" y="3073876"/>
              <a:ext cx="57098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6DAB65C-4605-1D01-0949-627E472942AB}"/>
                </a:ext>
              </a:extLst>
            </p:cNvPr>
            <p:cNvSpPr/>
            <p:nvPr/>
          </p:nvSpPr>
          <p:spPr>
            <a:xfrm rot="21220714">
              <a:off x="4894408" y="2104796"/>
              <a:ext cx="49244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?</a:t>
              </a:r>
              <a:endParaRPr lang="zh-CN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846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86</Words>
  <Application>Microsoft Office PowerPoint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黑体</vt:lpstr>
      <vt:lpstr>微软雅黑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垠林</dc:creator>
  <cp:lastModifiedBy>垠林</cp:lastModifiedBy>
  <cp:revision>2</cp:revision>
  <dcterms:created xsi:type="dcterms:W3CDTF">2024-09-30T12:45:53Z</dcterms:created>
  <dcterms:modified xsi:type="dcterms:W3CDTF">2024-09-30T13:49:46Z</dcterms:modified>
</cp:coreProperties>
</file>