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4" r:id="rId4"/>
    <p:sldId id="292" r:id="rId5"/>
    <p:sldId id="263" r:id="rId6"/>
    <p:sldId id="278" r:id="rId7"/>
    <p:sldId id="293" r:id="rId8"/>
    <p:sldId id="297" r:id="rId9"/>
    <p:sldId id="294" r:id="rId10"/>
    <p:sldId id="298" r:id="rId11"/>
    <p:sldId id="285" r:id="rId12"/>
    <p:sldId id="286" r:id="rId13"/>
    <p:sldId id="291" r:id="rId14"/>
    <p:sldId id="287" r:id="rId15"/>
    <p:sldId id="290" r:id="rId16"/>
    <p:sldId id="267" r:id="rId17"/>
    <p:sldId id="288" r:id="rId18"/>
    <p:sldId id="296" r:id="rId19"/>
    <p:sldId id="275" r:id="rId20"/>
  </p:sldIdLst>
  <p:sldSz cx="18288000" cy="10287000"/>
  <p:notesSz cx="6858000" cy="9144000"/>
  <p:embeddedFontLst>
    <p:embeddedFont>
      <p:font typeface="Abril Fatface" panose="02000503000000020003" pitchFamily="2" charset="0"/>
      <p:regular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楷体" panose="02010609060101010101" pitchFamily="49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14851AF-00D6-49E2-877E-84A0DB441BB9}">
          <p14:sldIdLst>
            <p14:sldId id="256"/>
            <p14:sldId id="258"/>
            <p14:sldId id="274"/>
            <p14:sldId id="292"/>
            <p14:sldId id="263"/>
            <p14:sldId id="278"/>
            <p14:sldId id="293"/>
            <p14:sldId id="297"/>
            <p14:sldId id="294"/>
            <p14:sldId id="298"/>
            <p14:sldId id="285"/>
            <p14:sldId id="286"/>
            <p14:sldId id="291"/>
            <p14:sldId id="287"/>
            <p14:sldId id="290"/>
            <p14:sldId id="267"/>
            <p14:sldId id="288"/>
            <p14:sldId id="296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425"/>
    <a:srgbClr val="3F8431"/>
    <a:srgbClr val="77933C"/>
    <a:srgbClr val="79A071"/>
    <a:srgbClr val="C26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9667" autoAdjust="0"/>
  </p:normalViewPr>
  <p:slideViewPr>
    <p:cSldViewPr showGuides="1">
      <p:cViewPr varScale="1">
        <p:scale>
          <a:sx n="50" d="100"/>
          <a:sy n="50" d="100"/>
        </p:scale>
        <p:origin x="130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1981C-C60B-4F26-A75C-E467051062AE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BC959-C4A9-4668-9B54-932BB6AF3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最后有请小红回到教室寻找她的书包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C959-C4A9-4668-9B54-932BB6AF3B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C959-C4A9-4668-9B54-932BB6AF3B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C959-C4A9-4668-9B54-932BB6AF3B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C959-C4A9-4668-9B54-932BB6AF3B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C959-C4A9-4668-9B54-932BB6AF3B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C959-C4A9-4668-9B54-932BB6AF3B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C959-C4A9-4668-9B54-932BB6AF3B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这里先请同学们积极举手发言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C959-C4A9-4668-9B54-932BB6AF3B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C959-C4A9-4668-9B54-932BB6AF3B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6f6d9c21a907bb223764c5f6007920d2.mp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18249" y="4913454"/>
            <a:ext cx="3013239" cy="576476"/>
            <a:chOff x="0" y="0"/>
            <a:chExt cx="793610" cy="1518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93610" cy="151829"/>
            </a:xfrm>
            <a:custGeom>
              <a:avLst/>
              <a:gdLst/>
              <a:ahLst/>
              <a:cxnLst/>
              <a:rect l="l" t="t" r="r" b="b"/>
              <a:pathLst>
                <a:path w="793610" h="151829">
                  <a:moveTo>
                    <a:pt x="75915" y="0"/>
                  </a:moveTo>
                  <a:lnTo>
                    <a:pt x="717696" y="0"/>
                  </a:lnTo>
                  <a:cubicBezTo>
                    <a:pt x="759622" y="0"/>
                    <a:pt x="793610" y="33988"/>
                    <a:pt x="793610" y="75915"/>
                  </a:cubicBezTo>
                  <a:lnTo>
                    <a:pt x="793610" y="75915"/>
                  </a:lnTo>
                  <a:cubicBezTo>
                    <a:pt x="793610" y="96048"/>
                    <a:pt x="785612" y="115358"/>
                    <a:pt x="771375" y="129594"/>
                  </a:cubicBezTo>
                  <a:cubicBezTo>
                    <a:pt x="757139" y="143831"/>
                    <a:pt x="737830" y="151829"/>
                    <a:pt x="717696" y="151829"/>
                  </a:cubicBezTo>
                  <a:lnTo>
                    <a:pt x="75915" y="151829"/>
                  </a:lnTo>
                  <a:cubicBezTo>
                    <a:pt x="55781" y="151829"/>
                    <a:pt x="36472" y="143831"/>
                    <a:pt x="22235" y="129594"/>
                  </a:cubicBezTo>
                  <a:cubicBezTo>
                    <a:pt x="7998" y="115358"/>
                    <a:pt x="0" y="96048"/>
                    <a:pt x="0" y="75915"/>
                  </a:cubicBezTo>
                  <a:lnTo>
                    <a:pt x="0" y="75915"/>
                  </a:lnTo>
                  <a:cubicBezTo>
                    <a:pt x="0" y="55781"/>
                    <a:pt x="7998" y="36472"/>
                    <a:pt x="22235" y="22235"/>
                  </a:cubicBezTo>
                  <a:cubicBezTo>
                    <a:pt x="36472" y="7998"/>
                    <a:pt x="55781" y="0"/>
                    <a:pt x="759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79A07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93610" cy="1994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56512" y="4913454"/>
            <a:ext cx="3013239" cy="576476"/>
            <a:chOff x="0" y="0"/>
            <a:chExt cx="793610" cy="1518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93610" cy="151829"/>
            </a:xfrm>
            <a:custGeom>
              <a:avLst/>
              <a:gdLst/>
              <a:ahLst/>
              <a:cxnLst/>
              <a:rect l="l" t="t" r="r" b="b"/>
              <a:pathLst>
                <a:path w="793610" h="151829">
                  <a:moveTo>
                    <a:pt x="75915" y="0"/>
                  </a:moveTo>
                  <a:lnTo>
                    <a:pt x="717696" y="0"/>
                  </a:lnTo>
                  <a:cubicBezTo>
                    <a:pt x="759622" y="0"/>
                    <a:pt x="793610" y="33988"/>
                    <a:pt x="793610" y="75915"/>
                  </a:cubicBezTo>
                  <a:lnTo>
                    <a:pt x="793610" y="75915"/>
                  </a:lnTo>
                  <a:cubicBezTo>
                    <a:pt x="793610" y="96048"/>
                    <a:pt x="785612" y="115358"/>
                    <a:pt x="771375" y="129594"/>
                  </a:cubicBezTo>
                  <a:cubicBezTo>
                    <a:pt x="757139" y="143831"/>
                    <a:pt x="737830" y="151829"/>
                    <a:pt x="717696" y="151829"/>
                  </a:cubicBezTo>
                  <a:lnTo>
                    <a:pt x="75915" y="151829"/>
                  </a:lnTo>
                  <a:cubicBezTo>
                    <a:pt x="55781" y="151829"/>
                    <a:pt x="36472" y="143831"/>
                    <a:pt x="22235" y="129594"/>
                  </a:cubicBezTo>
                  <a:cubicBezTo>
                    <a:pt x="7998" y="115358"/>
                    <a:pt x="0" y="96048"/>
                    <a:pt x="0" y="75915"/>
                  </a:cubicBezTo>
                  <a:lnTo>
                    <a:pt x="0" y="75915"/>
                  </a:lnTo>
                  <a:cubicBezTo>
                    <a:pt x="0" y="55781"/>
                    <a:pt x="7998" y="36472"/>
                    <a:pt x="22235" y="22235"/>
                  </a:cubicBezTo>
                  <a:cubicBezTo>
                    <a:pt x="36472" y="7998"/>
                    <a:pt x="55781" y="0"/>
                    <a:pt x="759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79A071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93610" cy="1994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45833" y="2479533"/>
            <a:ext cx="14594367" cy="1871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75"/>
              </a:lnSpc>
            </a:pPr>
            <a:r>
              <a:rPr lang="zh-CN" altLang="en-US" sz="11700" b="1" dirty="0">
                <a:solidFill>
                  <a:srgbClr val="1E1E1E"/>
                </a:solidFill>
                <a:ea typeface="思源黑体 1 Bold" panose="020B0800000000000000" charset="-122"/>
              </a:rPr>
              <a:t>心灵探秘</a:t>
            </a:r>
            <a:endParaRPr lang="en-US" sz="11700" b="1" dirty="0">
              <a:solidFill>
                <a:srgbClr val="1E1E1E"/>
              </a:solidFill>
              <a:ea typeface="思源黑体 1 Bold" panose="020B08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248377" y="1909032"/>
            <a:ext cx="11791245" cy="57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</a:pPr>
            <a:r>
              <a:rPr lang="zh-CN" altLang="en-US" sz="3200" dirty="0">
                <a:solidFill>
                  <a:srgbClr val="59994C"/>
                </a:solidFill>
                <a:latin typeface="Abril Fatface" panose="02000503000000020003"/>
              </a:rPr>
              <a:t>心理学科普课</a:t>
            </a:r>
            <a:endParaRPr lang="en-US" sz="3200" dirty="0">
              <a:solidFill>
                <a:srgbClr val="59994C"/>
              </a:solidFill>
              <a:latin typeface="Abril Fatface" panose="020005030000000200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104668" y="4994901"/>
            <a:ext cx="2640402" cy="371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5"/>
              </a:lnSpc>
            </a:pPr>
            <a:r>
              <a:rPr lang="zh-CN" altLang="en-US" sz="2490" dirty="0">
                <a:solidFill>
                  <a:srgbClr val="1E1E1E"/>
                </a:solidFill>
                <a:ea typeface="思源黑体 2 Medium" panose="020B0600000000000000" charset="-122"/>
              </a:rPr>
              <a:t>浙大心理系</a:t>
            </a:r>
            <a:endParaRPr lang="en-US" sz="2490" dirty="0">
              <a:solidFill>
                <a:srgbClr val="1E1E1E"/>
              </a:solidFill>
              <a:ea typeface="思源黑体 2 Medium" panose="020B0600000000000000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42930" y="4994901"/>
            <a:ext cx="2640402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5"/>
              </a:lnSpc>
            </a:pPr>
            <a:r>
              <a:rPr lang="en-US" sz="2490" dirty="0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</a:rPr>
              <a:t>时间：2024.10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0" y="7203445"/>
            <a:ext cx="18288000" cy="3083555"/>
            <a:chOff x="0" y="0"/>
            <a:chExt cx="4816593" cy="8121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16592" cy="812130"/>
            </a:xfrm>
            <a:custGeom>
              <a:avLst/>
              <a:gdLst/>
              <a:ahLst/>
              <a:cxnLst/>
              <a:rect l="l" t="t" r="r" b="b"/>
              <a:pathLst>
                <a:path w="4816592" h="812130">
                  <a:moveTo>
                    <a:pt x="0" y="0"/>
                  </a:moveTo>
                  <a:lnTo>
                    <a:pt x="4816592" y="0"/>
                  </a:lnTo>
                  <a:lnTo>
                    <a:pt x="4816592" y="812130"/>
                  </a:lnTo>
                  <a:lnTo>
                    <a:pt x="0" y="812130"/>
                  </a:lnTo>
                  <a:close/>
                </a:path>
              </a:pathLst>
            </a:custGeom>
            <a:solidFill>
              <a:srgbClr val="79A071">
                <a:alpha val="19608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4816593" cy="869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81905" y="6719293"/>
            <a:ext cx="4455901" cy="2952034"/>
          </a:xfrm>
          <a:custGeom>
            <a:avLst/>
            <a:gdLst/>
            <a:ahLst/>
            <a:cxnLst/>
            <a:rect l="l" t="t" r="r" b="b"/>
            <a:pathLst>
              <a:path w="4455901" h="2952034">
                <a:moveTo>
                  <a:pt x="0" y="0"/>
                </a:moveTo>
                <a:lnTo>
                  <a:pt x="4455901" y="0"/>
                </a:lnTo>
                <a:lnTo>
                  <a:pt x="4455901" y="2952034"/>
                </a:lnTo>
                <a:lnTo>
                  <a:pt x="0" y="295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334499" y="5137517"/>
            <a:ext cx="4279949" cy="4523064"/>
          </a:xfrm>
          <a:custGeom>
            <a:avLst/>
            <a:gdLst/>
            <a:ahLst/>
            <a:cxnLst/>
            <a:rect l="l" t="t" r="r" b="b"/>
            <a:pathLst>
              <a:path w="4279949" h="4523064">
                <a:moveTo>
                  <a:pt x="0" y="0"/>
                </a:moveTo>
                <a:lnTo>
                  <a:pt x="4279949" y="0"/>
                </a:lnTo>
                <a:lnTo>
                  <a:pt x="4279949" y="4523064"/>
                </a:lnTo>
                <a:lnTo>
                  <a:pt x="0" y="4523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104668" y="6504536"/>
            <a:ext cx="6028858" cy="3127470"/>
          </a:xfrm>
          <a:custGeom>
            <a:avLst/>
            <a:gdLst/>
            <a:ahLst/>
            <a:cxnLst/>
            <a:rect l="l" t="t" r="r" b="b"/>
            <a:pathLst>
              <a:path w="6028858" h="3127470">
                <a:moveTo>
                  <a:pt x="0" y="0"/>
                </a:moveTo>
                <a:lnTo>
                  <a:pt x="6028858" y="0"/>
                </a:lnTo>
                <a:lnTo>
                  <a:pt x="6028858" y="3127470"/>
                </a:lnTo>
                <a:lnTo>
                  <a:pt x="0" y="3127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0" y="-16135"/>
            <a:ext cx="18288000" cy="615673"/>
            <a:chOff x="0" y="0"/>
            <a:chExt cx="4816593" cy="16215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816592" cy="162153"/>
            </a:xfrm>
            <a:custGeom>
              <a:avLst/>
              <a:gdLst/>
              <a:ahLst/>
              <a:cxnLst/>
              <a:rect l="l" t="t" r="r" b="b"/>
              <a:pathLst>
                <a:path w="4816592" h="162153">
                  <a:moveTo>
                    <a:pt x="0" y="0"/>
                  </a:moveTo>
                  <a:lnTo>
                    <a:pt x="4816592" y="0"/>
                  </a:lnTo>
                  <a:lnTo>
                    <a:pt x="4816592" y="162153"/>
                  </a:lnTo>
                  <a:lnTo>
                    <a:pt x="0" y="162153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4816593" cy="219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0" y="9671327"/>
            <a:ext cx="18288000" cy="615673"/>
            <a:chOff x="0" y="0"/>
            <a:chExt cx="4816593" cy="16215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816592" cy="162153"/>
            </a:xfrm>
            <a:custGeom>
              <a:avLst/>
              <a:gdLst/>
              <a:ahLst/>
              <a:cxnLst/>
              <a:rect l="l" t="t" r="r" b="b"/>
              <a:pathLst>
                <a:path w="4816592" h="162153">
                  <a:moveTo>
                    <a:pt x="0" y="0"/>
                  </a:moveTo>
                  <a:lnTo>
                    <a:pt x="4816592" y="0"/>
                  </a:lnTo>
                  <a:lnTo>
                    <a:pt x="4816592" y="162153"/>
                  </a:lnTo>
                  <a:lnTo>
                    <a:pt x="0" y="162153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4816593" cy="219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73F08994-316F-6D25-17CA-6AD9A66EE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3" t="87187" r="27634"/>
          <a:stretch/>
        </p:blipFill>
        <p:spPr>
          <a:xfrm>
            <a:off x="12314418" y="6570221"/>
            <a:ext cx="2178987" cy="12613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F996EE-8830-F8E0-09A5-AD38B961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7" t="65515" r="29571" b="16683"/>
          <a:stretch/>
        </p:blipFill>
        <p:spPr>
          <a:xfrm>
            <a:off x="4191000" y="6471559"/>
            <a:ext cx="1981200" cy="1752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60C020-F328-F192-F050-0513DBAA3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3" t="87187" r="27634"/>
          <a:stretch/>
        </p:blipFill>
        <p:spPr>
          <a:xfrm>
            <a:off x="12314419" y="2150621"/>
            <a:ext cx="2178987" cy="126135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70EE48C-7043-602B-6A58-D5FDD04C332F}"/>
              </a:ext>
            </a:extLst>
          </p:cNvPr>
          <p:cNvGrpSpPr/>
          <p:nvPr/>
        </p:nvGrpSpPr>
        <p:grpSpPr>
          <a:xfrm>
            <a:off x="2209800" y="1562100"/>
            <a:ext cx="5943600" cy="2438400"/>
            <a:chOff x="2590800" y="5626937"/>
            <a:chExt cx="5943600" cy="24384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7443CE0-6890-2F86-A7B7-BB9A1EC23561}"/>
                </a:ext>
              </a:extLst>
            </p:cNvPr>
            <p:cNvGrpSpPr/>
            <p:nvPr/>
          </p:nvGrpSpPr>
          <p:grpSpPr>
            <a:xfrm>
              <a:off x="4724400" y="6024266"/>
              <a:ext cx="1676400" cy="1905000"/>
              <a:chOff x="4991103" y="5067300"/>
              <a:chExt cx="1676400" cy="1905000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C0BFC93-7E00-630D-F0EA-36D02DBFF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86" t="20587" r="-1000" b="60063"/>
              <a:stretch/>
            </p:blipFill>
            <p:spPr>
              <a:xfrm>
                <a:off x="4991103" y="5067300"/>
                <a:ext cx="1676400" cy="1905000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E7AA3CDD-A42B-6CC8-A276-DCE982F40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715" t="20587" r="32999" b="60063"/>
              <a:stretch/>
            </p:blipFill>
            <p:spPr>
              <a:xfrm>
                <a:off x="5091798" y="5067300"/>
                <a:ext cx="1524000" cy="1905000"/>
              </a:xfrm>
              <a:prstGeom prst="rect">
                <a:avLst/>
              </a:prstGeom>
            </p:spPr>
          </p:pic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274BD19-E05D-D23C-0480-850466B92CC2}"/>
                </a:ext>
              </a:extLst>
            </p:cNvPr>
            <p:cNvSpPr/>
            <p:nvPr/>
          </p:nvSpPr>
          <p:spPr>
            <a:xfrm>
              <a:off x="2590800" y="5626937"/>
              <a:ext cx="59436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09E12C7-81C5-B448-7B6C-2E060BD4E266}"/>
              </a:ext>
            </a:extLst>
          </p:cNvPr>
          <p:cNvSpPr txBox="1"/>
          <p:nvPr/>
        </p:nvSpPr>
        <p:spPr>
          <a:xfrm>
            <a:off x="1143000" y="1025213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A</a:t>
            </a:r>
            <a:endParaRPr lang="zh-CN" altLang="en-US" sz="54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21E4E0-3843-5919-B9CA-BF790C69F019}"/>
              </a:ext>
            </a:extLst>
          </p:cNvPr>
          <p:cNvSpPr/>
          <p:nvPr/>
        </p:nvSpPr>
        <p:spPr>
          <a:xfrm>
            <a:off x="2209800" y="5981700"/>
            <a:ext cx="5943600" cy="2438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F40810-61C5-5356-5C2F-0EFDCFDCBAD3}"/>
              </a:ext>
            </a:extLst>
          </p:cNvPr>
          <p:cNvSpPr txBox="1"/>
          <p:nvPr/>
        </p:nvSpPr>
        <p:spPr>
          <a:xfrm>
            <a:off x="9296400" y="1025213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B</a:t>
            </a:r>
            <a:endParaRPr lang="zh-CN" altLang="en-US" sz="5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CB15F81-F0D8-5C1C-8926-2F6950B5419D}"/>
              </a:ext>
            </a:extLst>
          </p:cNvPr>
          <p:cNvSpPr txBox="1"/>
          <p:nvPr/>
        </p:nvSpPr>
        <p:spPr>
          <a:xfrm>
            <a:off x="1143000" y="5165272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C</a:t>
            </a:r>
            <a:endParaRPr lang="zh-CN" altLang="en-US" sz="5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DBB873-4A25-3561-6A55-54F5C9C75A63}"/>
              </a:ext>
            </a:extLst>
          </p:cNvPr>
          <p:cNvSpPr txBox="1"/>
          <p:nvPr/>
        </p:nvSpPr>
        <p:spPr>
          <a:xfrm>
            <a:off x="9296400" y="5165272"/>
            <a:ext cx="620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D</a:t>
            </a:r>
            <a:endParaRPr lang="zh-CN" altLang="en-US" sz="54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9A5FB2B-A153-0D38-C4A8-4D35C5E794F8}"/>
              </a:ext>
            </a:extLst>
          </p:cNvPr>
          <p:cNvSpPr/>
          <p:nvPr/>
        </p:nvSpPr>
        <p:spPr>
          <a:xfrm>
            <a:off x="10432113" y="1562100"/>
            <a:ext cx="5943600" cy="2438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8EBD07E-40D6-7BD6-C575-A3EFAB84F8E7}"/>
              </a:ext>
            </a:extLst>
          </p:cNvPr>
          <p:cNvGrpSpPr/>
          <p:nvPr/>
        </p:nvGrpSpPr>
        <p:grpSpPr>
          <a:xfrm>
            <a:off x="10432113" y="5981700"/>
            <a:ext cx="5943600" cy="2438400"/>
            <a:chOff x="2590800" y="5626937"/>
            <a:chExt cx="5943600" cy="2438400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F21841D-4F09-E405-B04C-F6CA20D66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45" t="20587" r="62141" b="60063"/>
            <a:stretch/>
          </p:blipFill>
          <p:spPr>
            <a:xfrm>
              <a:off x="4991098" y="6040596"/>
              <a:ext cx="1143000" cy="1905000"/>
            </a:xfrm>
            <a:prstGeom prst="rect">
              <a:avLst/>
            </a:prstGeom>
          </p:spPr>
        </p:pic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99F0743-53C5-6442-E541-F8F84136C182}"/>
                </a:ext>
              </a:extLst>
            </p:cNvPr>
            <p:cNvSpPr/>
            <p:nvPr/>
          </p:nvSpPr>
          <p:spPr>
            <a:xfrm>
              <a:off x="2590800" y="5626937"/>
              <a:ext cx="59436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61598E-6F26-A58E-8700-917A24E60E8A}"/>
              </a:ext>
            </a:extLst>
          </p:cNvPr>
          <p:cNvGrpSpPr/>
          <p:nvPr/>
        </p:nvGrpSpPr>
        <p:grpSpPr>
          <a:xfrm>
            <a:off x="9345583" y="1387928"/>
            <a:ext cx="1143000" cy="1121229"/>
            <a:chOff x="1066800" y="5693230"/>
            <a:chExt cx="1006480" cy="593271"/>
          </a:xfrm>
          <a:solidFill>
            <a:srgbClr val="FF0000"/>
          </a:solidFill>
        </p:grpSpPr>
        <p:sp>
          <p:nvSpPr>
            <p:cNvPr id="5" name="斜纹 4">
              <a:extLst>
                <a:ext uri="{FF2B5EF4-FFF2-40B4-BE49-F238E27FC236}">
                  <a16:creationId xmlns:a16="http://schemas.microsoft.com/office/drawing/2014/main" id="{6986E188-D057-5347-4147-9242FB64CA11}"/>
                </a:ext>
              </a:extLst>
            </p:cNvPr>
            <p:cNvSpPr/>
            <p:nvPr/>
          </p:nvSpPr>
          <p:spPr>
            <a:xfrm>
              <a:off x="1521526" y="5693230"/>
              <a:ext cx="551754" cy="593271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斜纹 5">
              <a:extLst>
                <a:ext uri="{FF2B5EF4-FFF2-40B4-BE49-F238E27FC236}">
                  <a16:creationId xmlns:a16="http://schemas.microsoft.com/office/drawing/2014/main" id="{69C5C9C1-C319-77EA-665C-FE56719B2E50}"/>
                </a:ext>
              </a:extLst>
            </p:cNvPr>
            <p:cNvSpPr/>
            <p:nvPr/>
          </p:nvSpPr>
          <p:spPr>
            <a:xfrm flipH="1">
              <a:off x="1066800" y="5981700"/>
              <a:ext cx="454726" cy="304801"/>
            </a:xfrm>
            <a:prstGeom prst="diagStrip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85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0134600" y="3848100"/>
            <a:ext cx="71628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2"/>
          <p:cNvGrpSpPr/>
          <p:nvPr/>
        </p:nvGrpSpPr>
        <p:grpSpPr>
          <a:xfrm>
            <a:off x="0" y="-16135"/>
            <a:ext cx="18288000" cy="368808"/>
            <a:chOff x="0" y="0"/>
            <a:chExt cx="4816593" cy="97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135"/>
            </a:xfrm>
            <a:custGeom>
              <a:avLst/>
              <a:gdLst/>
              <a:ahLst/>
              <a:cxnLst/>
              <a:rect l="l" t="t" r="r" b="b"/>
              <a:pathLst>
                <a:path w="4816592" h="97135">
                  <a:moveTo>
                    <a:pt x="0" y="0"/>
                  </a:moveTo>
                  <a:lnTo>
                    <a:pt x="4816592" y="0"/>
                  </a:lnTo>
                  <a:lnTo>
                    <a:pt x="4816592" y="97135"/>
                  </a:lnTo>
                  <a:lnTo>
                    <a:pt x="0" y="97135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54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62400" y="876300"/>
            <a:ext cx="9180014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zh-CN" altLang="en-US" sz="5400" b="1" dirty="0">
                <a:solidFill>
                  <a:srgbClr val="1E1E1E"/>
                </a:solidFill>
                <a:ea typeface="思源黑体 2 Bold" panose="020B0800000000000000" charset="-122"/>
              </a:rPr>
              <a:t>三山实验</a:t>
            </a:r>
            <a:endParaRPr lang="en-US" sz="5400" b="1" dirty="0">
              <a:solidFill>
                <a:srgbClr val="1E1E1E"/>
              </a:solidFill>
              <a:ea typeface="思源黑体 2 Bold" panose="020B0800000000000000" charset="-122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-228600" y="800100"/>
            <a:ext cx="3505386" cy="1032411"/>
            <a:chOff x="0" y="0"/>
            <a:chExt cx="1639590" cy="48289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9590" cy="482894"/>
            </a:xfrm>
            <a:custGeom>
              <a:avLst/>
              <a:gdLst/>
              <a:ahLst/>
              <a:cxnLst/>
              <a:rect l="l" t="t" r="r" b="b"/>
              <a:pathLst>
                <a:path w="1639590" h="482894">
                  <a:moveTo>
                    <a:pt x="1436390" y="0"/>
                  </a:moveTo>
                  <a:lnTo>
                    <a:pt x="0" y="0"/>
                  </a:lnTo>
                  <a:lnTo>
                    <a:pt x="0" y="482894"/>
                  </a:lnTo>
                  <a:lnTo>
                    <a:pt x="1436390" y="482894"/>
                  </a:lnTo>
                  <a:lnTo>
                    <a:pt x="1639590" y="241447"/>
                  </a:lnTo>
                  <a:lnTo>
                    <a:pt x="1436390" y="0"/>
                  </a:lnTo>
                  <a:close/>
                </a:path>
              </a:pathLst>
            </a:custGeom>
            <a:solidFill>
              <a:srgbClr val="79A071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525290" cy="530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-73941" y="989789"/>
            <a:ext cx="2849901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FFFF"/>
                </a:solidFill>
                <a:ea typeface="思源黑体 2 Bold" panose="020B0800000000000000" charset="-122"/>
              </a:rPr>
              <a:t>读“你”所看</a:t>
            </a:r>
            <a:endParaRPr lang="en-US" sz="2800" dirty="0">
              <a:solidFill>
                <a:srgbClr val="FFFFFF"/>
              </a:solidFill>
              <a:ea typeface="思源黑体 2 Bold" panose="020B0800000000000000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28900"/>
            <a:ext cx="7616269" cy="53340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0134600" y="2476500"/>
            <a:ext cx="6934200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2 Bold" panose="020B0800000000000000" charset="-122"/>
                <a:ea typeface="思源黑体 2 Bold" panose="020B0800000000000000" charset="-122"/>
              </a:rPr>
              <a:t>你的面前有一个大桌子，桌子上有三座大山</a:t>
            </a:r>
            <a:r>
              <a:rPr lang="en-US" altLang="zh-CN" sz="3200" dirty="0">
                <a:latin typeface="思源黑体 2 Bold" panose="020B0800000000000000" charset="-122"/>
                <a:ea typeface="思源黑体 2 Bold" panose="020B0800000000000000" charset="-122"/>
              </a:rPr>
              <a:t>…</a:t>
            </a:r>
          </a:p>
          <a:p>
            <a:endParaRPr lang="en-US" altLang="zh-CN" sz="3200" dirty="0">
              <a:latin typeface="思源黑体 2 Bold" panose="020B0800000000000000" charset="-122"/>
              <a:ea typeface="思源黑体 2 Bold" panose="020B0800000000000000" charset="-122"/>
            </a:endParaRPr>
          </a:p>
          <a:p>
            <a:endParaRPr lang="en-US" altLang="zh-CN" sz="3200" dirty="0">
              <a:latin typeface="思源黑体 2 Bold" panose="020B0800000000000000" charset="-122"/>
              <a:ea typeface="思源黑体 2 Bold" panose="020B0800000000000000" charset="-122"/>
            </a:endParaRPr>
          </a:p>
          <a:p>
            <a:endParaRPr lang="en-US" altLang="zh-CN" sz="3200" dirty="0">
              <a:latin typeface="思源黑体 2 Bold" panose="020B0800000000000000" charset="-122"/>
              <a:ea typeface="思源黑体 2 Bold" panose="020B0800000000000000" charset="-122"/>
            </a:endParaRPr>
          </a:p>
          <a:p>
            <a:endParaRPr lang="en-US" altLang="zh-CN" sz="3200" dirty="0">
              <a:latin typeface="思源黑体 2 Bold" panose="020B0800000000000000" charset="-122"/>
              <a:ea typeface="思源黑体 2 Bold" panose="020B0800000000000000" charset="-122"/>
            </a:endParaRPr>
          </a:p>
          <a:p>
            <a:endParaRPr lang="en-US" altLang="zh-CN" sz="3200" dirty="0">
              <a:latin typeface="思源黑体 2 Bold" panose="020B0800000000000000" charset="-122"/>
              <a:ea typeface="思源黑体 2 Bold" panose="020B0800000000000000" charset="-122"/>
            </a:endParaRPr>
          </a:p>
          <a:p>
            <a:endParaRPr lang="en-US" altLang="zh-CN" sz="3200" dirty="0">
              <a:latin typeface="思源黑体 2 Bold" panose="020B0800000000000000" charset="-122"/>
              <a:ea typeface="思源黑体 2 Bold" panose="020B0800000000000000" charset="-122"/>
            </a:endParaRPr>
          </a:p>
          <a:p>
            <a:endParaRPr lang="en-US" altLang="zh-CN" sz="3200" dirty="0">
              <a:latin typeface="思源黑体 2 Bold" panose="020B0800000000000000" charset="-122"/>
              <a:ea typeface="思源黑体 2 Bold" panose="020B0800000000000000" charset="-122"/>
            </a:endParaRPr>
          </a:p>
          <a:p>
            <a:endParaRPr lang="en-US" altLang="zh-CN" sz="3200" dirty="0">
              <a:latin typeface="思源黑体 2 Bold" panose="020B0800000000000000" charset="-122"/>
              <a:ea typeface="思源黑体 2 Bold" panose="020B0800000000000000" charset="-122"/>
            </a:endParaRPr>
          </a:p>
          <a:p>
            <a:r>
              <a:rPr lang="zh-CN" altLang="en-US" sz="3200" dirty="0">
                <a:latin typeface="思源黑体 2 Bold" panose="020B0800000000000000" charset="-122"/>
                <a:ea typeface="思源黑体 2 Bold" panose="020B0800000000000000" charset="-122"/>
              </a:rPr>
              <a:t>让我们想象一下，坐在我们对面的人会看到什么样的场景呢？ </a:t>
            </a:r>
          </a:p>
          <a:p>
            <a:endParaRPr lang="zh-CN" altLang="en-US" dirty="0"/>
          </a:p>
        </p:txBody>
      </p:sp>
      <p:sp>
        <p:nvSpPr>
          <p:cNvPr id="34" name="等腰三角形 33"/>
          <p:cNvSpPr/>
          <p:nvPr/>
        </p:nvSpPr>
        <p:spPr>
          <a:xfrm>
            <a:off x="10591800" y="4305300"/>
            <a:ext cx="1752600" cy="1600200"/>
          </a:xfrm>
          <a:prstGeom prst="triangle">
            <a:avLst/>
          </a:prstGeom>
          <a:solidFill>
            <a:srgbClr val="79A0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12954000" y="4305300"/>
            <a:ext cx="1752600" cy="1600200"/>
          </a:xfrm>
          <a:prstGeom prst="triangle">
            <a:avLst/>
          </a:prstGeom>
          <a:solidFill>
            <a:srgbClr val="F794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15316200" y="4305300"/>
            <a:ext cx="1752600" cy="16002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525000" y="64389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黑体 2 Bold" panose="020B0800000000000000" charset="-122"/>
                <a:ea typeface="思源黑体 2 Bold" panose="020B0800000000000000" charset="-122"/>
              </a:rPr>
              <a:t>左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7374892" y="64389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思源黑体 2 Bold" panose="020B0800000000000000" charset="-122"/>
                <a:ea typeface="思源黑体 2 Bold" panose="020B0800000000000000" charset="-122"/>
              </a:rPr>
              <a:t>右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1125200" y="6743700"/>
            <a:ext cx="540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38600" y="83439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思源黑体 2 Bold" panose="020B0800000000000000" charset="-122"/>
                <a:ea typeface="思源黑体 2 Bold" panose="020B0800000000000000" charset="-122"/>
              </a:rPr>
              <a:t>皮亚杰三山实验示意图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  <p:bldP spid="33" grpId="0"/>
      <p:bldP spid="34" grpId="0" animBg="1"/>
      <p:bldP spid="35" grpId="0" animBg="1"/>
      <p:bldP spid="36" grpId="0" animBg="1"/>
      <p:bldP spid="38" grpId="0"/>
      <p:bldP spid="3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6135"/>
            <a:ext cx="18288000" cy="368808"/>
            <a:chOff x="0" y="0"/>
            <a:chExt cx="4816593" cy="97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135"/>
            </a:xfrm>
            <a:custGeom>
              <a:avLst/>
              <a:gdLst/>
              <a:ahLst/>
              <a:cxnLst/>
              <a:rect l="l" t="t" r="r" b="b"/>
              <a:pathLst>
                <a:path w="4816592" h="97135">
                  <a:moveTo>
                    <a:pt x="0" y="0"/>
                  </a:moveTo>
                  <a:lnTo>
                    <a:pt x="4816592" y="0"/>
                  </a:lnTo>
                  <a:lnTo>
                    <a:pt x="4816592" y="97135"/>
                  </a:lnTo>
                  <a:lnTo>
                    <a:pt x="0" y="97135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54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62400" y="876300"/>
            <a:ext cx="9180014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zh-CN" altLang="en-US" sz="5400" b="1" dirty="0">
                <a:solidFill>
                  <a:srgbClr val="1E1E1E"/>
                </a:solidFill>
                <a:ea typeface="思源黑体 2 Bold" panose="020B0800000000000000" charset="-122"/>
              </a:rPr>
              <a:t>错误信念</a:t>
            </a:r>
            <a:endParaRPr lang="en-US" sz="5400" b="1" dirty="0">
              <a:solidFill>
                <a:srgbClr val="1E1E1E"/>
              </a:solidFill>
              <a:ea typeface="思源黑体 2 Bold" panose="020B0800000000000000" charset="-122"/>
            </a:endParaRPr>
          </a:p>
        </p:txBody>
      </p:sp>
      <p:grpSp>
        <p:nvGrpSpPr>
          <p:cNvPr id="6" name="Group 17"/>
          <p:cNvGrpSpPr/>
          <p:nvPr/>
        </p:nvGrpSpPr>
        <p:grpSpPr>
          <a:xfrm>
            <a:off x="-228600" y="800100"/>
            <a:ext cx="3505386" cy="1032411"/>
            <a:chOff x="0" y="0"/>
            <a:chExt cx="1639590" cy="482894"/>
          </a:xfrm>
        </p:grpSpPr>
        <p:sp>
          <p:nvSpPr>
            <p:cNvPr id="7" name="Freeform 18"/>
            <p:cNvSpPr/>
            <p:nvPr/>
          </p:nvSpPr>
          <p:spPr>
            <a:xfrm>
              <a:off x="0" y="0"/>
              <a:ext cx="1639590" cy="482894"/>
            </a:xfrm>
            <a:custGeom>
              <a:avLst/>
              <a:gdLst/>
              <a:ahLst/>
              <a:cxnLst/>
              <a:rect l="l" t="t" r="r" b="b"/>
              <a:pathLst>
                <a:path w="1639590" h="482894">
                  <a:moveTo>
                    <a:pt x="1436390" y="0"/>
                  </a:moveTo>
                  <a:lnTo>
                    <a:pt x="0" y="0"/>
                  </a:lnTo>
                  <a:lnTo>
                    <a:pt x="0" y="482894"/>
                  </a:lnTo>
                  <a:lnTo>
                    <a:pt x="1436390" y="482894"/>
                  </a:lnTo>
                  <a:lnTo>
                    <a:pt x="1639590" y="241447"/>
                  </a:lnTo>
                  <a:lnTo>
                    <a:pt x="1436390" y="0"/>
                  </a:lnTo>
                  <a:close/>
                </a:path>
              </a:pathLst>
            </a:custGeom>
            <a:solidFill>
              <a:srgbClr val="F79425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19"/>
            <p:cNvSpPr txBox="1"/>
            <p:nvPr/>
          </p:nvSpPr>
          <p:spPr>
            <a:xfrm>
              <a:off x="0" y="-47625"/>
              <a:ext cx="1525290" cy="530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2" name="TextBox 21"/>
          <p:cNvSpPr txBox="1"/>
          <p:nvPr/>
        </p:nvSpPr>
        <p:spPr>
          <a:xfrm>
            <a:off x="-65406" y="1006403"/>
            <a:ext cx="2849901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FFFF"/>
                </a:solidFill>
                <a:ea typeface="思源黑体 2 Bold" panose="020B0800000000000000" charset="-122"/>
              </a:rPr>
              <a:t>读“你”所知</a:t>
            </a:r>
            <a:endParaRPr lang="en-US" sz="2800" dirty="0">
              <a:solidFill>
                <a:srgbClr val="FFFFFF"/>
              </a:solidFill>
              <a:ea typeface="思源黑体 2 Bold" panose="020B0800000000000000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" b="5109"/>
          <a:stretch/>
        </p:blipFill>
        <p:spPr>
          <a:xfrm>
            <a:off x="5125417" y="7017258"/>
            <a:ext cx="11942753" cy="2305787"/>
          </a:xfrm>
          <a:prstGeom prst="rect">
            <a:avLst/>
          </a:prstGeom>
        </p:spPr>
      </p:pic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1677115" y="3305186"/>
            <a:ext cx="1436512" cy="14365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岁</a:t>
            </a:r>
            <a:r>
              <a:rPr lang="en-US" altLang="zh-CN" sz="2800" dirty="0">
                <a:solidFill>
                  <a:schemeClr val="tx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思源黑体 2 Bold" panose="020B0800000000000000" charset="-122"/>
              <a:ea typeface="思源黑体 2 Bold" panose="020B0800000000000000" charset="-122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1677115" y="7339588"/>
            <a:ext cx="1436512" cy="14365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6</a:t>
            </a:r>
            <a:r>
              <a:rPr lang="zh-CN" altLang="en-US" sz="2800" dirty="0">
                <a:solidFill>
                  <a:schemeClr val="tx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岁</a:t>
            </a:r>
            <a:r>
              <a:rPr lang="en-US" altLang="zh-CN" sz="2800" dirty="0">
                <a:solidFill>
                  <a:schemeClr val="tx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思源黑体 2 Bold" panose="020B0800000000000000" charset="-122"/>
              <a:ea typeface="思源黑体 2 Bold" panose="020B0800000000000000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381000" y="2476500"/>
            <a:ext cx="474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2 Bold" panose="020B0800000000000000" charset="-122"/>
                <a:ea typeface="思源黑体 2 Bold" panose="020B0800000000000000" charset="-122"/>
              </a:rPr>
              <a:t>站在别人的角度看“问题”</a:t>
            </a: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360680" y="5930265"/>
            <a:ext cx="10230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2 Bold" panose="020B0800000000000000" charset="-122"/>
                <a:ea typeface="思源黑体 2 Bold" panose="020B0800000000000000" charset="-122"/>
              </a:rPr>
              <a:t>站在第三个人的角度看“别人怎么看问题”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996902-7599-F7E9-9E32-2C39F754D2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3217005"/>
            <a:ext cx="12038971" cy="2209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23" grpId="0" animBg="1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6135"/>
            <a:ext cx="18288000" cy="368808"/>
            <a:chOff x="0" y="0"/>
            <a:chExt cx="4816593" cy="97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135"/>
            </a:xfrm>
            <a:custGeom>
              <a:avLst/>
              <a:gdLst/>
              <a:ahLst/>
              <a:cxnLst/>
              <a:rect l="l" t="t" r="r" b="b"/>
              <a:pathLst>
                <a:path w="4816592" h="97135">
                  <a:moveTo>
                    <a:pt x="0" y="0"/>
                  </a:moveTo>
                  <a:lnTo>
                    <a:pt x="4816592" y="0"/>
                  </a:lnTo>
                  <a:lnTo>
                    <a:pt x="4816592" y="97135"/>
                  </a:lnTo>
                  <a:lnTo>
                    <a:pt x="0" y="97135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54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62400" y="876300"/>
            <a:ext cx="9180014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zh-CN" altLang="en-US" sz="5400" b="1" dirty="0">
                <a:solidFill>
                  <a:srgbClr val="1E1E1E"/>
                </a:solidFill>
                <a:ea typeface="思源黑体 2 Bold" panose="020B0800000000000000" charset="-122"/>
              </a:rPr>
              <a:t>错误信念</a:t>
            </a:r>
            <a:endParaRPr lang="en-US" sz="5400" b="1" dirty="0">
              <a:solidFill>
                <a:srgbClr val="1E1E1E"/>
              </a:solidFill>
              <a:ea typeface="思源黑体 2 Bold" panose="020B0800000000000000" charset="-122"/>
            </a:endParaRPr>
          </a:p>
        </p:txBody>
      </p:sp>
      <p:grpSp>
        <p:nvGrpSpPr>
          <p:cNvPr id="6" name="Group 17"/>
          <p:cNvGrpSpPr/>
          <p:nvPr/>
        </p:nvGrpSpPr>
        <p:grpSpPr>
          <a:xfrm>
            <a:off x="-228600" y="800100"/>
            <a:ext cx="3505386" cy="1032411"/>
            <a:chOff x="0" y="0"/>
            <a:chExt cx="1639590" cy="482894"/>
          </a:xfrm>
        </p:grpSpPr>
        <p:sp>
          <p:nvSpPr>
            <p:cNvPr id="7" name="Freeform 18"/>
            <p:cNvSpPr/>
            <p:nvPr/>
          </p:nvSpPr>
          <p:spPr>
            <a:xfrm>
              <a:off x="0" y="0"/>
              <a:ext cx="1639590" cy="482894"/>
            </a:xfrm>
            <a:custGeom>
              <a:avLst/>
              <a:gdLst/>
              <a:ahLst/>
              <a:cxnLst/>
              <a:rect l="l" t="t" r="r" b="b"/>
              <a:pathLst>
                <a:path w="1639590" h="482894">
                  <a:moveTo>
                    <a:pt x="1436390" y="0"/>
                  </a:moveTo>
                  <a:lnTo>
                    <a:pt x="0" y="0"/>
                  </a:lnTo>
                  <a:lnTo>
                    <a:pt x="0" y="482894"/>
                  </a:lnTo>
                  <a:lnTo>
                    <a:pt x="1436390" y="482894"/>
                  </a:lnTo>
                  <a:lnTo>
                    <a:pt x="1639590" y="241447"/>
                  </a:lnTo>
                  <a:lnTo>
                    <a:pt x="1436390" y="0"/>
                  </a:lnTo>
                  <a:close/>
                </a:path>
              </a:pathLst>
            </a:custGeom>
            <a:solidFill>
              <a:srgbClr val="F79425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19"/>
            <p:cNvSpPr txBox="1"/>
            <p:nvPr/>
          </p:nvSpPr>
          <p:spPr>
            <a:xfrm>
              <a:off x="0" y="-47625"/>
              <a:ext cx="1525290" cy="530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2" name="TextBox 21"/>
          <p:cNvSpPr txBox="1"/>
          <p:nvPr/>
        </p:nvSpPr>
        <p:spPr>
          <a:xfrm>
            <a:off x="-65406" y="1006403"/>
            <a:ext cx="2849901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FFFF"/>
                </a:solidFill>
                <a:ea typeface="思源黑体 2 Bold" panose="020B0800000000000000" charset="-122"/>
              </a:rPr>
              <a:t>读“你”所知</a:t>
            </a:r>
            <a:endParaRPr lang="en-US" sz="2800" dirty="0">
              <a:solidFill>
                <a:srgbClr val="FFFFFF"/>
              </a:solidFill>
              <a:ea typeface="思源黑体 2 Bold" panose="020B08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7800" y="255270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思源黑体 2 Bold" panose="020B0800000000000000" charset="-122"/>
                <a:ea typeface="思源黑体 2 Bold" panose="020B0800000000000000" charset="-122"/>
                <a:hlinkClick r:id="rId3" action="ppaction://hlinkfile"/>
              </a:rPr>
              <a:t>错误信念实验</a:t>
            </a:r>
            <a:endParaRPr lang="zh-CN" altLang="en-US" sz="3200" dirty="0">
              <a:latin typeface="思源黑体 2 Bold" panose="020B0800000000000000" charset="-122"/>
              <a:ea typeface="思源黑体 2 Bold" panose="020B0800000000000000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58" b="587"/>
          <a:stretch>
            <a:fillRect/>
          </a:stretch>
        </p:blipFill>
        <p:spPr>
          <a:xfrm>
            <a:off x="10591800" y="3289875"/>
            <a:ext cx="6735411" cy="45968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b="7106"/>
          <a:stretch>
            <a:fillRect/>
          </a:stretch>
        </p:blipFill>
        <p:spPr>
          <a:xfrm>
            <a:off x="3708540" y="3289875"/>
            <a:ext cx="6735412" cy="45968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748252" y="84963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思源黑体 2 Bold" panose="020B0800000000000000" charset="-122"/>
                <a:ea typeface="思源黑体 2 Bold" panose="020B0800000000000000" charset="-122"/>
              </a:rPr>
              <a:t>4</a:t>
            </a:r>
            <a:r>
              <a:rPr lang="zh-CN" altLang="en-US" sz="3200" dirty="0">
                <a:latin typeface="思源黑体 2 Bold" panose="020B0800000000000000" charset="-122"/>
                <a:ea typeface="思源黑体 2 Bold" panose="020B0800000000000000" charset="-122"/>
              </a:rPr>
              <a:t>岁的孩子不能理解 “我知道你不知道”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6135"/>
            <a:ext cx="18288000" cy="368808"/>
            <a:chOff x="0" y="0"/>
            <a:chExt cx="4816593" cy="97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135"/>
            </a:xfrm>
            <a:custGeom>
              <a:avLst/>
              <a:gdLst/>
              <a:ahLst/>
              <a:cxnLst/>
              <a:rect l="l" t="t" r="r" b="b"/>
              <a:pathLst>
                <a:path w="4816592" h="97135">
                  <a:moveTo>
                    <a:pt x="0" y="0"/>
                  </a:moveTo>
                  <a:lnTo>
                    <a:pt x="4816592" y="0"/>
                  </a:lnTo>
                  <a:lnTo>
                    <a:pt x="4816592" y="97135"/>
                  </a:lnTo>
                  <a:lnTo>
                    <a:pt x="0" y="97135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54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62400" y="876300"/>
            <a:ext cx="9180014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zh-CN" altLang="en-US" sz="5400" b="1" dirty="0">
                <a:solidFill>
                  <a:srgbClr val="1E1E1E"/>
                </a:solidFill>
                <a:ea typeface="思源黑体 2 Bold" panose="020B0800000000000000" charset="-122"/>
              </a:rPr>
              <a:t>礼物与内心</a:t>
            </a:r>
            <a:endParaRPr lang="en-US" sz="5400" b="1" dirty="0">
              <a:solidFill>
                <a:srgbClr val="1E1E1E"/>
              </a:solidFill>
              <a:ea typeface="思源黑体 2 Bold" panose="020B0800000000000000" charset="-122"/>
            </a:endParaRPr>
          </a:p>
        </p:txBody>
      </p:sp>
      <p:grpSp>
        <p:nvGrpSpPr>
          <p:cNvPr id="9" name="Group 25"/>
          <p:cNvGrpSpPr/>
          <p:nvPr/>
        </p:nvGrpSpPr>
        <p:grpSpPr>
          <a:xfrm>
            <a:off x="-228600" y="876300"/>
            <a:ext cx="3505386" cy="1032411"/>
            <a:chOff x="0" y="0"/>
            <a:chExt cx="1639590" cy="48289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" name="Freeform 26"/>
            <p:cNvSpPr/>
            <p:nvPr/>
          </p:nvSpPr>
          <p:spPr>
            <a:xfrm>
              <a:off x="0" y="0"/>
              <a:ext cx="1639590" cy="482894"/>
            </a:xfrm>
            <a:custGeom>
              <a:avLst/>
              <a:gdLst/>
              <a:ahLst/>
              <a:cxnLst/>
              <a:rect l="l" t="t" r="r" b="b"/>
              <a:pathLst>
                <a:path w="1639590" h="482894">
                  <a:moveTo>
                    <a:pt x="1436390" y="0"/>
                  </a:moveTo>
                  <a:lnTo>
                    <a:pt x="0" y="0"/>
                  </a:lnTo>
                  <a:lnTo>
                    <a:pt x="0" y="482894"/>
                  </a:lnTo>
                  <a:lnTo>
                    <a:pt x="1436390" y="482894"/>
                  </a:lnTo>
                  <a:lnTo>
                    <a:pt x="1639590" y="241447"/>
                  </a:lnTo>
                  <a:lnTo>
                    <a:pt x="1436390" y="0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11" name="TextBox 27"/>
            <p:cNvSpPr txBox="1"/>
            <p:nvPr/>
          </p:nvSpPr>
          <p:spPr>
            <a:xfrm>
              <a:off x="0" y="-47625"/>
              <a:ext cx="1525290" cy="53051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3" name="TextBox 29"/>
          <p:cNvSpPr txBox="1"/>
          <p:nvPr/>
        </p:nvSpPr>
        <p:spPr>
          <a:xfrm>
            <a:off x="10794" y="1011566"/>
            <a:ext cx="2849901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FFFF"/>
                </a:solidFill>
                <a:ea typeface="思源黑体 2 Bold" panose="020B0800000000000000" charset="-122"/>
              </a:rPr>
              <a:t>读“你”所想</a:t>
            </a:r>
            <a:endParaRPr lang="en-US" sz="2800" dirty="0">
              <a:solidFill>
                <a:srgbClr val="FFFFFF"/>
              </a:solidFill>
              <a:ea typeface="思源黑体 2 Bold" panose="020B08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19200" y="2781300"/>
            <a:ext cx="1668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思源黑体 2 Bold" panose="020B0800000000000000" charset="-122"/>
                <a:ea typeface="思源黑体 2 Bold" panose="020B0800000000000000" charset="-122"/>
              </a:rPr>
              <a:t>小游戏</a:t>
            </a:r>
            <a:r>
              <a:rPr lang="en-US" altLang="zh-CN" sz="4000" b="1" dirty="0">
                <a:latin typeface="思源黑体 2 Bold" panose="020B0800000000000000" charset="-122"/>
                <a:ea typeface="思源黑体 2 Bold" panose="020B0800000000000000" charset="-122"/>
              </a:rPr>
              <a:t>1</a:t>
            </a:r>
            <a:r>
              <a:rPr lang="zh-CN" altLang="en-US" sz="4000" b="1" dirty="0">
                <a:latin typeface="思源黑体 2 Bold" panose="020B0800000000000000" charset="-122"/>
                <a:ea typeface="思源黑体 2 Bold" panose="020B0800000000000000" charset="-122"/>
              </a:rPr>
              <a:t>：这是什么礼物？</a:t>
            </a:r>
            <a:endParaRPr lang="en-US" altLang="zh-CN" sz="4000" b="1" dirty="0">
              <a:latin typeface="思源黑体 2 Bold" panose="020B0800000000000000" charset="-122"/>
              <a:ea typeface="思源黑体 2 Bold" panose="020B0800000000000000" charset="-122"/>
            </a:endParaRPr>
          </a:p>
          <a:p>
            <a:r>
              <a:rPr lang="en-US" altLang="zh-CN" sz="4000" dirty="0">
                <a:latin typeface="思源黑体 2 Bold" panose="020B0800000000000000" charset="-122"/>
                <a:ea typeface="思源黑体 2 Bold" panose="020B0800000000000000" charset="-122"/>
              </a:rPr>
              <a:t>	</a:t>
            </a:r>
          </a:p>
          <a:p>
            <a:r>
              <a:rPr lang="en-US" altLang="zh-CN" sz="4000" dirty="0">
                <a:latin typeface="思源黑体 2 Bold" panose="020B0800000000000000" charset="-122"/>
                <a:ea typeface="思源黑体 2 Bold" panose="020B0800000000000000" charset="-122"/>
              </a:rPr>
              <a:t>	</a:t>
            </a:r>
            <a:r>
              <a:rPr lang="zh-CN" altLang="en-US" sz="3200" dirty="0">
                <a:latin typeface="思源黑体 2 Bold" panose="020B0800000000000000" charset="-122"/>
                <a:ea typeface="思源黑体 2 Bold" panose="020B0800000000000000" charset="-122"/>
              </a:rPr>
              <a:t>你的礼物卡片上有什么？如果有人真的送你了这个礼物，</a:t>
            </a:r>
            <a:r>
              <a:rPr lang="en-US" altLang="zh-CN" sz="3200" dirty="0">
                <a:latin typeface="思源黑体 2 Bold" panose="020B0800000000000000" charset="-122"/>
                <a:ea typeface="思源黑体 2 Bold" panose="020B0800000000000000" charset="-122"/>
              </a:rPr>
              <a:t>TA</a:t>
            </a:r>
            <a:r>
              <a:rPr lang="zh-CN" altLang="en-US" sz="3200" dirty="0">
                <a:latin typeface="思源黑体 2 Bold" panose="020B0800000000000000" charset="-122"/>
                <a:ea typeface="思源黑体 2 Bold" panose="020B0800000000000000" charset="-122"/>
              </a:rPr>
              <a:t>在想什么？</a:t>
            </a:r>
            <a:endParaRPr lang="en-US" altLang="zh-CN" sz="4000" dirty="0">
              <a:latin typeface="思源黑体 2 Bold" panose="020B0800000000000000" charset="-122"/>
              <a:ea typeface="思源黑体 2 Bold" panose="020B08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19200" y="5592881"/>
            <a:ext cx="1394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思源黑体 2 Bold" panose="020B0800000000000000" charset="-122"/>
                <a:ea typeface="思源黑体 2 Bold" panose="020B0800000000000000" charset="-122"/>
              </a:rPr>
              <a:t>小游戏</a:t>
            </a:r>
            <a:r>
              <a:rPr lang="en-US" altLang="zh-CN" sz="4000" b="1" dirty="0">
                <a:latin typeface="思源黑体 2 Bold" panose="020B0800000000000000" charset="-122"/>
                <a:ea typeface="思源黑体 2 Bold" panose="020B0800000000000000" charset="-122"/>
              </a:rPr>
              <a:t>2</a:t>
            </a:r>
            <a:r>
              <a:rPr lang="zh-CN" altLang="en-US" sz="4000" b="1" dirty="0">
                <a:latin typeface="思源黑体 2 Bold" panose="020B0800000000000000" charset="-122"/>
                <a:ea typeface="思源黑体 2 Bold" panose="020B0800000000000000" charset="-122"/>
              </a:rPr>
              <a:t>：同桌的礼物是什么？</a:t>
            </a:r>
            <a:endParaRPr lang="en-US" altLang="zh-CN" sz="4000" b="1" dirty="0">
              <a:latin typeface="思源黑体 2 Bold" panose="020B0800000000000000" charset="-122"/>
              <a:ea typeface="思源黑体 2 Bold" panose="020B0800000000000000" charset="-122"/>
            </a:endParaRPr>
          </a:p>
          <a:p>
            <a:r>
              <a:rPr lang="en-US" altLang="zh-CN" sz="4000" dirty="0">
                <a:latin typeface="思源黑体 2 Bold" panose="020B0800000000000000" charset="-122"/>
                <a:ea typeface="思源黑体 2 Bold" panose="020B0800000000000000" charset="-122"/>
              </a:rPr>
              <a:t>	</a:t>
            </a:r>
          </a:p>
          <a:p>
            <a:pPr marL="900000"/>
            <a:r>
              <a:rPr lang="zh-CN" altLang="en-US" sz="3200" dirty="0">
                <a:latin typeface="思源黑体 2 Bold" panose="020B0800000000000000" charset="-122"/>
                <a:ea typeface="思源黑体 2 Bold" panose="020B0800000000000000" charset="-122"/>
              </a:rPr>
              <a:t>自己</a:t>
            </a:r>
            <a:r>
              <a:rPr lang="zh-CN" altLang="en-US" sz="3200" b="1" dirty="0">
                <a:latin typeface="思源黑体 2 Bold" panose="020B0800000000000000" charset="-122"/>
                <a:ea typeface="思源黑体 2 Bold" panose="020B0800000000000000" charset="-122"/>
              </a:rPr>
              <a:t>思考</a:t>
            </a:r>
            <a:r>
              <a:rPr lang="en-US" altLang="zh-CN" sz="3200" b="1" dirty="0">
                <a:latin typeface="思源黑体 2 Bold" panose="020B0800000000000000" charset="-122"/>
                <a:ea typeface="思源黑体 2 Bold" panose="020B0800000000000000" charset="-122"/>
              </a:rPr>
              <a:t>1</a:t>
            </a:r>
            <a:r>
              <a:rPr lang="zh-CN" altLang="en-US" sz="3200" b="1" dirty="0">
                <a:latin typeface="思源黑体 2 Bold" panose="020B0800000000000000" charset="-122"/>
                <a:ea typeface="思源黑体 2 Bold" panose="020B0800000000000000" charset="-122"/>
              </a:rPr>
              <a:t>分钟</a:t>
            </a:r>
            <a:r>
              <a:rPr lang="zh-CN" altLang="en-US" sz="3200" dirty="0">
                <a:latin typeface="思源黑体 2 Bold" panose="020B0800000000000000" charset="-122"/>
                <a:ea typeface="思源黑体 2 Bold" panose="020B0800000000000000" charset="-122"/>
              </a:rPr>
              <a:t>，想一个</a:t>
            </a:r>
            <a:r>
              <a:rPr lang="zh-CN" altLang="en-US" sz="3200" b="1" dirty="0">
                <a:latin typeface="思源黑体 2 Bold" panose="020B0800000000000000" charset="-122"/>
                <a:ea typeface="思源黑体 2 Bold" panose="020B0800000000000000" charset="-122"/>
              </a:rPr>
              <a:t>最适合送给同桌的礼物</a:t>
            </a:r>
            <a:r>
              <a:rPr lang="zh-CN" altLang="en-US" sz="3200" dirty="0">
                <a:latin typeface="思源黑体 2 Bold" panose="020B0800000000000000" charset="-122"/>
                <a:ea typeface="思源黑体 2 Bold" panose="020B0800000000000000" charset="-122"/>
              </a:rPr>
              <a:t>。下课后可以请对方猜猜自己想的礼物是什么并告知正确答案。</a:t>
            </a:r>
            <a:endParaRPr lang="en-US" altLang="zh-CN" sz="4000" dirty="0">
              <a:latin typeface="思源黑体 2 Bold" panose="020B0800000000000000" charset="-122"/>
              <a:ea typeface="思源黑体 2 Bold" panose="020B08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6135"/>
            <a:ext cx="18288000" cy="368808"/>
            <a:chOff x="0" y="0"/>
            <a:chExt cx="4816593" cy="97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135"/>
            </a:xfrm>
            <a:custGeom>
              <a:avLst/>
              <a:gdLst/>
              <a:ahLst/>
              <a:cxnLst/>
              <a:rect l="l" t="t" r="r" b="b"/>
              <a:pathLst>
                <a:path w="4816592" h="97135">
                  <a:moveTo>
                    <a:pt x="0" y="0"/>
                  </a:moveTo>
                  <a:lnTo>
                    <a:pt x="4816592" y="0"/>
                  </a:lnTo>
                  <a:lnTo>
                    <a:pt x="4816592" y="97135"/>
                  </a:lnTo>
                  <a:lnTo>
                    <a:pt x="0" y="97135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54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62400" y="876300"/>
            <a:ext cx="9180014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zh-CN" altLang="en-US" sz="5400" dirty="0">
                <a:solidFill>
                  <a:srgbClr val="1E1E1E"/>
                </a:solidFill>
                <a:ea typeface="思源黑体 2 Bold" panose="020B0800000000000000" charset="-122"/>
              </a:rPr>
              <a:t>礼物与内心</a:t>
            </a:r>
            <a:endParaRPr lang="en-US" sz="5400" dirty="0">
              <a:solidFill>
                <a:srgbClr val="1E1E1E"/>
              </a:solidFill>
              <a:ea typeface="思源黑体 2 Bold" panose="020B0800000000000000" charset="-122"/>
            </a:endParaRPr>
          </a:p>
        </p:txBody>
      </p:sp>
      <p:grpSp>
        <p:nvGrpSpPr>
          <p:cNvPr id="9" name="Group 25"/>
          <p:cNvGrpSpPr/>
          <p:nvPr/>
        </p:nvGrpSpPr>
        <p:grpSpPr>
          <a:xfrm>
            <a:off x="-228600" y="876300"/>
            <a:ext cx="3505386" cy="1032411"/>
            <a:chOff x="0" y="0"/>
            <a:chExt cx="1639590" cy="48289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0" name="Freeform 26"/>
            <p:cNvSpPr/>
            <p:nvPr/>
          </p:nvSpPr>
          <p:spPr>
            <a:xfrm>
              <a:off x="0" y="0"/>
              <a:ext cx="1639590" cy="482894"/>
            </a:xfrm>
            <a:custGeom>
              <a:avLst/>
              <a:gdLst/>
              <a:ahLst/>
              <a:cxnLst/>
              <a:rect l="l" t="t" r="r" b="b"/>
              <a:pathLst>
                <a:path w="1639590" h="482894">
                  <a:moveTo>
                    <a:pt x="1436390" y="0"/>
                  </a:moveTo>
                  <a:lnTo>
                    <a:pt x="0" y="0"/>
                  </a:lnTo>
                  <a:lnTo>
                    <a:pt x="0" y="482894"/>
                  </a:lnTo>
                  <a:lnTo>
                    <a:pt x="1436390" y="482894"/>
                  </a:lnTo>
                  <a:lnTo>
                    <a:pt x="1639590" y="241447"/>
                  </a:lnTo>
                  <a:lnTo>
                    <a:pt x="1436390" y="0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11" name="TextBox 27"/>
            <p:cNvSpPr txBox="1"/>
            <p:nvPr/>
          </p:nvSpPr>
          <p:spPr>
            <a:xfrm>
              <a:off x="0" y="-47625"/>
              <a:ext cx="1525290" cy="53051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3" name="TextBox 29"/>
          <p:cNvSpPr txBox="1"/>
          <p:nvPr/>
        </p:nvSpPr>
        <p:spPr>
          <a:xfrm>
            <a:off x="10794" y="1011566"/>
            <a:ext cx="2849901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FFFF"/>
                </a:solidFill>
                <a:ea typeface="思源黑体 2 Bold" panose="020B0800000000000000" charset="-122"/>
              </a:rPr>
              <a:t>读“你”所想</a:t>
            </a:r>
            <a:endParaRPr lang="en-US" sz="2800" dirty="0">
              <a:solidFill>
                <a:srgbClr val="FFFFFF"/>
              </a:solidFill>
              <a:ea typeface="思源黑体 2 Bold" panose="020B0800000000000000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4615251"/>
            <a:ext cx="9180014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zh-CN" altLang="en-US" sz="5400" dirty="0">
                <a:solidFill>
                  <a:srgbClr val="1E1E1E"/>
                </a:solidFill>
                <a:ea typeface="思源黑体 2 Bold" panose="020B0800000000000000" charset="-122"/>
              </a:rPr>
              <a:t>关于“礼物”的问卷调查</a:t>
            </a:r>
            <a:endParaRPr lang="en-US" sz="5400" dirty="0">
              <a:solidFill>
                <a:srgbClr val="1E1E1E"/>
              </a:solidFill>
              <a:ea typeface="思源黑体 2 Bold" panose="020B0800000000000000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447220"/>
            <a:ext cx="18288000" cy="1905395"/>
            <a:chOff x="0" y="0"/>
            <a:chExt cx="4816593" cy="5018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01833"/>
            </a:xfrm>
            <a:custGeom>
              <a:avLst/>
              <a:gdLst/>
              <a:ahLst/>
              <a:cxnLst/>
              <a:rect l="l" t="t" r="r" b="b"/>
              <a:pathLst>
                <a:path w="4816592" h="501833">
                  <a:moveTo>
                    <a:pt x="0" y="0"/>
                  </a:moveTo>
                  <a:lnTo>
                    <a:pt x="4816592" y="0"/>
                  </a:lnTo>
                  <a:lnTo>
                    <a:pt x="4816592" y="501833"/>
                  </a:lnTo>
                  <a:lnTo>
                    <a:pt x="0" y="501833"/>
                  </a:lnTo>
                  <a:close/>
                </a:path>
              </a:pathLst>
            </a:custGeom>
            <a:solidFill>
              <a:srgbClr val="79A071">
                <a:alpha val="19608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558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552187" y="1028700"/>
            <a:ext cx="6347675" cy="6708243"/>
          </a:xfrm>
          <a:custGeom>
            <a:avLst/>
            <a:gdLst/>
            <a:ahLst/>
            <a:cxnLst/>
            <a:rect l="l" t="t" r="r" b="b"/>
            <a:pathLst>
              <a:path w="6347675" h="6708243">
                <a:moveTo>
                  <a:pt x="0" y="0"/>
                </a:moveTo>
                <a:lnTo>
                  <a:pt x="6347674" y="0"/>
                </a:lnTo>
                <a:lnTo>
                  <a:pt x="6347674" y="6708243"/>
                </a:lnTo>
                <a:lnTo>
                  <a:pt x="0" y="670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7736943"/>
            <a:ext cx="18288000" cy="2550057"/>
            <a:chOff x="0" y="0"/>
            <a:chExt cx="4816593" cy="6716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671620"/>
            </a:xfrm>
            <a:custGeom>
              <a:avLst/>
              <a:gdLst/>
              <a:ahLst/>
              <a:cxnLst/>
              <a:rect l="l" t="t" r="r" b="b"/>
              <a:pathLst>
                <a:path w="4816592" h="671620">
                  <a:moveTo>
                    <a:pt x="0" y="0"/>
                  </a:moveTo>
                  <a:lnTo>
                    <a:pt x="4816592" y="0"/>
                  </a:lnTo>
                  <a:lnTo>
                    <a:pt x="4816592" y="671620"/>
                  </a:lnTo>
                  <a:lnTo>
                    <a:pt x="0" y="671620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816593" cy="728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183922" y="3009900"/>
            <a:ext cx="8617678" cy="1476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85"/>
              </a:lnSpc>
            </a:pPr>
            <a:r>
              <a:rPr lang="zh-CN" altLang="en-US" sz="9440" b="1" dirty="0">
                <a:solidFill>
                  <a:srgbClr val="1E1E1E"/>
                </a:solidFill>
                <a:ea typeface="思源黑体 2 Bold" panose="020B0800000000000000" charset="-122"/>
              </a:rPr>
              <a:t>总结</a:t>
            </a:r>
            <a:endParaRPr lang="en-US" sz="9440" b="1" dirty="0">
              <a:solidFill>
                <a:srgbClr val="1E1E1E"/>
              </a:solidFill>
              <a:ea typeface="思源黑体 2 Bold" panose="020B0800000000000000" charset="-122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54470" y="2648926"/>
            <a:ext cx="2155104" cy="215510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9994C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66724" y="3085059"/>
            <a:ext cx="1930596" cy="128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00"/>
              </a:lnSpc>
            </a:pPr>
            <a:r>
              <a:rPr lang="en-US" sz="8415">
                <a:solidFill>
                  <a:srgbClr val="59994C"/>
                </a:solidFill>
                <a:latin typeface="Abril Fatface" panose="02000503000000020003"/>
              </a:rPr>
              <a:t>03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6135"/>
            <a:ext cx="18288000" cy="368808"/>
            <a:chOff x="0" y="0"/>
            <a:chExt cx="4816593" cy="97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135"/>
            </a:xfrm>
            <a:custGeom>
              <a:avLst/>
              <a:gdLst/>
              <a:ahLst/>
              <a:cxnLst/>
              <a:rect l="l" t="t" r="r" b="b"/>
              <a:pathLst>
                <a:path w="4816592" h="97135">
                  <a:moveTo>
                    <a:pt x="0" y="0"/>
                  </a:moveTo>
                  <a:lnTo>
                    <a:pt x="4816592" y="0"/>
                  </a:lnTo>
                  <a:lnTo>
                    <a:pt x="4816592" y="97135"/>
                  </a:lnTo>
                  <a:lnTo>
                    <a:pt x="0" y="97135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54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5800" y="800100"/>
            <a:ext cx="11887200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zh-CN" altLang="en-US" sz="5400" b="1" dirty="0">
                <a:solidFill>
                  <a:srgbClr val="1E1E1E"/>
                </a:solidFill>
                <a:ea typeface="思源黑体 2 Bold" panose="020B0800000000000000" charset="-122"/>
              </a:rPr>
              <a:t>心理理论是大家都会拥有的“超能力”</a:t>
            </a:r>
            <a:endParaRPr lang="en-US" sz="5400" b="1" dirty="0">
              <a:solidFill>
                <a:srgbClr val="1E1E1E"/>
              </a:solidFill>
              <a:ea typeface="思源黑体 2 Bold" panose="020B0800000000000000" charset="-122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227735" y="2400300"/>
            <a:ext cx="3505386" cy="1032411"/>
            <a:chOff x="0" y="0"/>
            <a:chExt cx="1639590" cy="48289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9590" cy="482894"/>
            </a:xfrm>
            <a:custGeom>
              <a:avLst/>
              <a:gdLst/>
              <a:ahLst/>
              <a:cxnLst/>
              <a:rect l="l" t="t" r="r" b="b"/>
              <a:pathLst>
                <a:path w="1639590" h="482894">
                  <a:moveTo>
                    <a:pt x="1436390" y="0"/>
                  </a:moveTo>
                  <a:lnTo>
                    <a:pt x="0" y="0"/>
                  </a:lnTo>
                  <a:lnTo>
                    <a:pt x="0" y="482894"/>
                  </a:lnTo>
                  <a:lnTo>
                    <a:pt x="1436390" y="482894"/>
                  </a:lnTo>
                  <a:lnTo>
                    <a:pt x="1639590" y="241447"/>
                  </a:lnTo>
                  <a:lnTo>
                    <a:pt x="1436390" y="0"/>
                  </a:lnTo>
                  <a:close/>
                </a:path>
              </a:pathLst>
            </a:custGeom>
            <a:solidFill>
              <a:srgbClr val="79A071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525290" cy="530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 b="1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82394" y="2589989"/>
            <a:ext cx="2849901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FFFF"/>
                </a:solidFill>
                <a:ea typeface="思源黑体 2 Bold" panose="020B0800000000000000" charset="-122"/>
              </a:rPr>
              <a:t>读“你”所看</a:t>
            </a:r>
            <a:endParaRPr lang="en-US" sz="2800" b="1" dirty="0">
              <a:solidFill>
                <a:srgbClr val="FFFFFF"/>
              </a:solidFill>
              <a:ea typeface="思源黑体 2 Bold" panose="020B0800000000000000" charset="-122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219200" y="4626693"/>
            <a:ext cx="3505386" cy="1032411"/>
            <a:chOff x="0" y="0"/>
            <a:chExt cx="1639590" cy="48289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39590" cy="482894"/>
            </a:xfrm>
            <a:custGeom>
              <a:avLst/>
              <a:gdLst/>
              <a:ahLst/>
              <a:cxnLst/>
              <a:rect l="l" t="t" r="r" b="b"/>
              <a:pathLst>
                <a:path w="1639590" h="482894">
                  <a:moveTo>
                    <a:pt x="1436390" y="0"/>
                  </a:moveTo>
                  <a:lnTo>
                    <a:pt x="0" y="0"/>
                  </a:lnTo>
                  <a:lnTo>
                    <a:pt x="0" y="482894"/>
                  </a:lnTo>
                  <a:lnTo>
                    <a:pt x="1436390" y="482894"/>
                  </a:lnTo>
                  <a:lnTo>
                    <a:pt x="1639590" y="241447"/>
                  </a:lnTo>
                  <a:lnTo>
                    <a:pt x="1436390" y="0"/>
                  </a:lnTo>
                  <a:close/>
                </a:path>
              </a:pathLst>
            </a:custGeom>
            <a:solidFill>
              <a:srgbClr val="F79425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525290" cy="530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 b="1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82394" y="4832996"/>
            <a:ext cx="2849901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FFFF"/>
                </a:solidFill>
                <a:ea typeface="思源黑体 2 Bold" panose="020B0800000000000000" charset="-122"/>
              </a:rPr>
              <a:t>读“你”所知</a:t>
            </a:r>
            <a:endParaRPr lang="en-US" sz="2800" b="1" dirty="0">
              <a:solidFill>
                <a:srgbClr val="FFFFFF"/>
              </a:solidFill>
              <a:ea typeface="思源黑体 2 Bold" panose="020B0800000000000000" charset="-122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1219200" y="6853087"/>
            <a:ext cx="3505386" cy="1032411"/>
            <a:chOff x="0" y="0"/>
            <a:chExt cx="1639590" cy="48289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6" name="Freeform 26"/>
            <p:cNvSpPr/>
            <p:nvPr/>
          </p:nvSpPr>
          <p:spPr>
            <a:xfrm>
              <a:off x="0" y="0"/>
              <a:ext cx="1639590" cy="482894"/>
            </a:xfrm>
            <a:custGeom>
              <a:avLst/>
              <a:gdLst/>
              <a:ahLst/>
              <a:cxnLst/>
              <a:rect l="l" t="t" r="r" b="b"/>
              <a:pathLst>
                <a:path w="1639590" h="482894">
                  <a:moveTo>
                    <a:pt x="1436390" y="0"/>
                  </a:moveTo>
                  <a:lnTo>
                    <a:pt x="0" y="0"/>
                  </a:lnTo>
                  <a:lnTo>
                    <a:pt x="0" y="482894"/>
                  </a:lnTo>
                  <a:lnTo>
                    <a:pt x="1436390" y="482894"/>
                  </a:lnTo>
                  <a:lnTo>
                    <a:pt x="1639590" y="241447"/>
                  </a:lnTo>
                  <a:lnTo>
                    <a:pt x="1436390" y="0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525290" cy="53051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 b="1"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458594" y="7042776"/>
            <a:ext cx="2849901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FFFF"/>
                </a:solidFill>
                <a:ea typeface="思源黑体 2 Bold" panose="020B0800000000000000" charset="-122"/>
              </a:rPr>
              <a:t>读“你”所想</a:t>
            </a:r>
            <a:endParaRPr lang="en-US" sz="2800" b="1" dirty="0">
              <a:solidFill>
                <a:srgbClr val="FFFFFF"/>
              </a:solidFill>
              <a:ea typeface="思源黑体 2 Bold" panose="020B0800000000000000" charset="-122"/>
            </a:endParaRPr>
          </a:p>
        </p:txBody>
      </p:sp>
      <p:sp>
        <p:nvSpPr>
          <p:cNvPr id="30" name="TextBox 5"/>
          <p:cNvSpPr txBox="1"/>
          <p:nvPr/>
        </p:nvSpPr>
        <p:spPr>
          <a:xfrm>
            <a:off x="7736386" y="4713314"/>
            <a:ext cx="9180014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zh-CN" altLang="en-US" sz="5400" dirty="0">
                <a:solidFill>
                  <a:srgbClr val="1E1E1E"/>
                </a:solidFill>
                <a:ea typeface="思源黑体 2 Bold" panose="020B0800000000000000" charset="-122"/>
              </a:rPr>
              <a:t>如何运用这种“</a:t>
            </a:r>
            <a:r>
              <a:rPr lang="zh-CN" altLang="en-US" sz="6600" b="1" dirty="0">
                <a:solidFill>
                  <a:srgbClr val="1E1E1E"/>
                </a:solidFill>
                <a:ea typeface="思源黑体 2 Bold" panose="020B0800000000000000" charset="-122"/>
              </a:rPr>
              <a:t>超能力</a:t>
            </a:r>
            <a:r>
              <a:rPr lang="zh-CN" altLang="en-US" sz="5400" dirty="0">
                <a:solidFill>
                  <a:srgbClr val="1E1E1E"/>
                </a:solidFill>
                <a:ea typeface="思源黑体 2 Bold" panose="020B0800000000000000" charset="-122"/>
              </a:rPr>
              <a:t>”？</a:t>
            </a:r>
            <a:endParaRPr lang="en-US" sz="5400" dirty="0">
              <a:solidFill>
                <a:srgbClr val="1E1E1E"/>
              </a:solidFill>
              <a:ea typeface="思源黑体 2 Bold" panose="020B0800000000000000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4953000" y="3106028"/>
            <a:ext cx="2133600" cy="1418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953000" y="5119276"/>
            <a:ext cx="2160000" cy="460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953000" y="5880119"/>
            <a:ext cx="2133600" cy="1418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6A337B2D-1DA1-CC9A-FBD7-AA29DF9BDEDB}"/>
              </a:ext>
            </a:extLst>
          </p:cNvPr>
          <p:cNvSpPr/>
          <p:nvPr/>
        </p:nvSpPr>
        <p:spPr>
          <a:xfrm>
            <a:off x="14097000" y="6358234"/>
            <a:ext cx="3564862" cy="3945095"/>
          </a:xfrm>
          <a:custGeom>
            <a:avLst/>
            <a:gdLst/>
            <a:ahLst/>
            <a:cxnLst/>
            <a:rect l="l" t="t" r="r" b="b"/>
            <a:pathLst>
              <a:path w="6347675" h="6708243">
                <a:moveTo>
                  <a:pt x="0" y="0"/>
                </a:moveTo>
                <a:lnTo>
                  <a:pt x="6347674" y="0"/>
                </a:lnTo>
                <a:lnTo>
                  <a:pt x="6347674" y="6708243"/>
                </a:lnTo>
                <a:lnTo>
                  <a:pt x="0" y="6708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6135"/>
            <a:ext cx="18288000" cy="368808"/>
            <a:chOff x="0" y="0"/>
            <a:chExt cx="4816593" cy="97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135"/>
            </a:xfrm>
            <a:custGeom>
              <a:avLst/>
              <a:gdLst/>
              <a:ahLst/>
              <a:cxnLst/>
              <a:rect l="l" t="t" r="r" b="b"/>
              <a:pathLst>
                <a:path w="4816592" h="97135">
                  <a:moveTo>
                    <a:pt x="0" y="0"/>
                  </a:moveTo>
                  <a:lnTo>
                    <a:pt x="4816592" y="0"/>
                  </a:lnTo>
                  <a:lnTo>
                    <a:pt x="4816592" y="97135"/>
                  </a:lnTo>
                  <a:lnTo>
                    <a:pt x="0" y="97135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54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5F31E64-9425-C10C-6753-51DB131CB730}"/>
              </a:ext>
            </a:extLst>
          </p:cNvPr>
          <p:cNvSpPr txBox="1"/>
          <p:nvPr/>
        </p:nvSpPr>
        <p:spPr>
          <a:xfrm>
            <a:off x="1371600" y="1485900"/>
            <a:ext cx="14478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b="1" i="0" dirty="0">
                <a:solidFill>
                  <a:srgbClr val="06060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理解他人情感：</a:t>
            </a:r>
            <a:r>
              <a:rPr lang="zh-CN" altLang="en-US" sz="2800" i="0" dirty="0">
                <a:solidFill>
                  <a:srgbClr val="06060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在社交互动中，我们</a:t>
            </a:r>
            <a:r>
              <a:rPr lang="zh-CN" altLang="en-US" sz="2800" dirty="0">
                <a:solidFill>
                  <a:srgbClr val="0606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2800" b="1" i="0" dirty="0">
                <a:solidFill>
                  <a:srgbClr val="F7942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理解他人的情感和情绪反应</a:t>
            </a:r>
            <a:r>
              <a:rPr lang="zh-CN" altLang="en-US" sz="2800" i="0" dirty="0">
                <a:solidFill>
                  <a:srgbClr val="06060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。例如，当我们的朋友表现出悲伤时，我们能够理解他们的感受，并给予适当的安慰和支持。</a:t>
            </a:r>
            <a:endParaRPr lang="en-US" altLang="zh-CN" sz="3200" i="0" dirty="0">
              <a:solidFill>
                <a:srgbClr val="06060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3200" i="0" dirty="0">
              <a:solidFill>
                <a:srgbClr val="06060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B0C447-2BCA-AE4D-729D-66D617EE1F50}"/>
              </a:ext>
            </a:extLst>
          </p:cNvPr>
          <p:cNvSpPr txBox="1"/>
          <p:nvPr/>
        </p:nvSpPr>
        <p:spPr>
          <a:xfrm>
            <a:off x="1371600" y="3213100"/>
            <a:ext cx="14478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606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欺骗和识别欺骗：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606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心理理论</a:t>
            </a:r>
            <a:r>
              <a:rPr lang="zh-CN" altLang="en-US" sz="2800" dirty="0">
                <a:solidFill>
                  <a:srgbClr val="0606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在说谎时也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606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扮演着重要角色。儿童在说谎时需要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42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理解对方知道的东西，并据此调整自己的言语和行为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606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6060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0A9BCE-F1F8-DBB1-E9F9-7A73866DDA71}"/>
              </a:ext>
            </a:extLst>
          </p:cNvPr>
          <p:cNvSpPr txBox="1"/>
          <p:nvPr/>
        </p:nvSpPr>
        <p:spPr>
          <a:xfrm>
            <a:off x="1371600" y="4940300"/>
            <a:ext cx="14478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606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抵制诱拐行为：</a:t>
            </a:r>
            <a:r>
              <a:rPr lang="zh-CN" altLang="en-US" sz="2800" dirty="0">
                <a:solidFill>
                  <a:srgbClr val="0606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能够推测他人想法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606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的儿童能够更好地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42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理解陌生人</a:t>
            </a:r>
            <a:r>
              <a:rPr lang="zh-CN" altLang="en-US" sz="2800" b="1" dirty="0">
                <a:solidFill>
                  <a:srgbClr val="F794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不好的意图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606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，从而采取更加有效的抵制行为。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6060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3797E6-5FDA-E614-1AB2-9B7AB2ADA454}"/>
              </a:ext>
            </a:extLst>
          </p:cNvPr>
          <p:cNvSpPr txBox="1"/>
          <p:nvPr/>
        </p:nvSpPr>
        <p:spPr>
          <a:xfrm>
            <a:off x="1371600" y="6667500"/>
            <a:ext cx="14478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606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礼物赠送：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606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心理理论也体现在帮助我们理解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42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为什么别人送给自己的礼物是这个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606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。我们可以通过理解送礼者的想法，来推测他们选择礼物的原因。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D24A1953-D55B-2F80-9A07-739B20FF3359}"/>
              </a:ext>
            </a:extLst>
          </p:cNvPr>
          <p:cNvSpPr/>
          <p:nvPr/>
        </p:nvSpPr>
        <p:spPr>
          <a:xfrm>
            <a:off x="381000" y="8420100"/>
            <a:ext cx="2461846" cy="1600200"/>
          </a:xfrm>
          <a:custGeom>
            <a:avLst/>
            <a:gdLst/>
            <a:ahLst/>
            <a:cxnLst/>
            <a:rect l="l" t="t" r="r" b="b"/>
            <a:pathLst>
              <a:path w="6367664" h="4138982">
                <a:moveTo>
                  <a:pt x="0" y="0"/>
                </a:moveTo>
                <a:lnTo>
                  <a:pt x="6367664" y="0"/>
                </a:lnTo>
                <a:lnTo>
                  <a:pt x="6367664" y="4138982"/>
                </a:lnTo>
                <a:lnTo>
                  <a:pt x="0" y="41389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14212B8E-61A1-1BB7-BC5D-A716F46872C1}"/>
              </a:ext>
            </a:extLst>
          </p:cNvPr>
          <p:cNvSpPr/>
          <p:nvPr/>
        </p:nvSpPr>
        <p:spPr>
          <a:xfrm>
            <a:off x="16611600" y="347230"/>
            <a:ext cx="1676400" cy="2865870"/>
          </a:xfrm>
          <a:custGeom>
            <a:avLst/>
            <a:gdLst/>
            <a:ahLst/>
            <a:cxnLst/>
            <a:rect l="l" t="t" r="r" b="b"/>
            <a:pathLst>
              <a:path w="6347675" h="6708243">
                <a:moveTo>
                  <a:pt x="0" y="0"/>
                </a:moveTo>
                <a:lnTo>
                  <a:pt x="6347674" y="0"/>
                </a:lnTo>
                <a:lnTo>
                  <a:pt x="6347674" y="6708243"/>
                </a:lnTo>
                <a:lnTo>
                  <a:pt x="0" y="67082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41666" t="-61982" r="-148193" b="-99611"/>
            </a:stretch>
          </a:blipFill>
        </p:spPr>
      </p:sp>
    </p:spTree>
    <p:extLst>
      <p:ext uri="{BB962C8B-B14F-4D97-AF65-F5344CB8AC3E}">
        <p14:creationId xmlns:p14="http://schemas.microsoft.com/office/powerpoint/2010/main" val="365590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245833" y="3043052"/>
            <a:ext cx="14594367" cy="1871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75"/>
              </a:lnSpc>
            </a:pPr>
            <a:r>
              <a:rPr lang="zh-CN" altLang="en-US" sz="11700" dirty="0">
                <a:solidFill>
                  <a:srgbClr val="1E1E1E"/>
                </a:solidFill>
                <a:ea typeface="思源黑体 1 Bold" panose="020B0800000000000000" charset="-122"/>
              </a:rPr>
              <a:t>谢谢大家！</a:t>
            </a:r>
            <a:endParaRPr lang="en-US" sz="11700" dirty="0">
              <a:solidFill>
                <a:srgbClr val="1E1E1E"/>
              </a:solidFill>
              <a:ea typeface="思源黑体 1 Bold" panose="020B08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248377" y="2278634"/>
            <a:ext cx="11791245" cy="57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3200" dirty="0">
                <a:solidFill>
                  <a:srgbClr val="59994C"/>
                </a:solidFill>
                <a:latin typeface="Abril Fatface" panose="02000503000000020003"/>
              </a:rPr>
              <a:t>THANKS FOR WATCHING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0" y="7203445"/>
            <a:ext cx="18288000" cy="3083555"/>
            <a:chOff x="0" y="0"/>
            <a:chExt cx="4816593" cy="8121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16592" cy="812130"/>
            </a:xfrm>
            <a:custGeom>
              <a:avLst/>
              <a:gdLst/>
              <a:ahLst/>
              <a:cxnLst/>
              <a:rect l="l" t="t" r="r" b="b"/>
              <a:pathLst>
                <a:path w="4816592" h="812130">
                  <a:moveTo>
                    <a:pt x="0" y="0"/>
                  </a:moveTo>
                  <a:lnTo>
                    <a:pt x="4816592" y="0"/>
                  </a:lnTo>
                  <a:lnTo>
                    <a:pt x="4816592" y="812130"/>
                  </a:lnTo>
                  <a:lnTo>
                    <a:pt x="0" y="812130"/>
                  </a:lnTo>
                  <a:close/>
                </a:path>
              </a:pathLst>
            </a:custGeom>
            <a:solidFill>
              <a:srgbClr val="79A071">
                <a:alpha val="19608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4816593" cy="8692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81905" y="6719293"/>
            <a:ext cx="4455901" cy="2952034"/>
          </a:xfrm>
          <a:custGeom>
            <a:avLst/>
            <a:gdLst/>
            <a:ahLst/>
            <a:cxnLst/>
            <a:rect l="l" t="t" r="r" b="b"/>
            <a:pathLst>
              <a:path w="4455901" h="2952034">
                <a:moveTo>
                  <a:pt x="0" y="0"/>
                </a:moveTo>
                <a:lnTo>
                  <a:pt x="4455901" y="0"/>
                </a:lnTo>
                <a:lnTo>
                  <a:pt x="4455901" y="2952034"/>
                </a:lnTo>
                <a:lnTo>
                  <a:pt x="0" y="295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334499" y="5137517"/>
            <a:ext cx="4279949" cy="4523064"/>
          </a:xfrm>
          <a:custGeom>
            <a:avLst/>
            <a:gdLst/>
            <a:ahLst/>
            <a:cxnLst/>
            <a:rect l="l" t="t" r="r" b="b"/>
            <a:pathLst>
              <a:path w="4279949" h="4523064">
                <a:moveTo>
                  <a:pt x="0" y="0"/>
                </a:moveTo>
                <a:lnTo>
                  <a:pt x="4279949" y="0"/>
                </a:lnTo>
                <a:lnTo>
                  <a:pt x="4279949" y="4523064"/>
                </a:lnTo>
                <a:lnTo>
                  <a:pt x="0" y="45230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104668" y="6504536"/>
            <a:ext cx="6028858" cy="3127470"/>
          </a:xfrm>
          <a:custGeom>
            <a:avLst/>
            <a:gdLst/>
            <a:ahLst/>
            <a:cxnLst/>
            <a:rect l="l" t="t" r="r" b="b"/>
            <a:pathLst>
              <a:path w="6028858" h="3127470">
                <a:moveTo>
                  <a:pt x="0" y="0"/>
                </a:moveTo>
                <a:lnTo>
                  <a:pt x="6028858" y="0"/>
                </a:lnTo>
                <a:lnTo>
                  <a:pt x="6028858" y="3127470"/>
                </a:lnTo>
                <a:lnTo>
                  <a:pt x="0" y="3127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0" y="-16135"/>
            <a:ext cx="18288000" cy="615673"/>
            <a:chOff x="0" y="0"/>
            <a:chExt cx="4816593" cy="16215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816592" cy="162153"/>
            </a:xfrm>
            <a:custGeom>
              <a:avLst/>
              <a:gdLst/>
              <a:ahLst/>
              <a:cxnLst/>
              <a:rect l="l" t="t" r="r" b="b"/>
              <a:pathLst>
                <a:path w="4816592" h="162153">
                  <a:moveTo>
                    <a:pt x="0" y="0"/>
                  </a:moveTo>
                  <a:lnTo>
                    <a:pt x="4816592" y="0"/>
                  </a:lnTo>
                  <a:lnTo>
                    <a:pt x="4816592" y="162153"/>
                  </a:lnTo>
                  <a:lnTo>
                    <a:pt x="0" y="162153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4816593" cy="219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0" y="9671327"/>
            <a:ext cx="18288000" cy="615673"/>
            <a:chOff x="0" y="0"/>
            <a:chExt cx="4816593" cy="16215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816592" cy="162153"/>
            </a:xfrm>
            <a:custGeom>
              <a:avLst/>
              <a:gdLst/>
              <a:ahLst/>
              <a:cxnLst/>
              <a:rect l="l" t="t" r="r" b="b"/>
              <a:pathLst>
                <a:path w="4816592" h="162153">
                  <a:moveTo>
                    <a:pt x="0" y="0"/>
                  </a:moveTo>
                  <a:lnTo>
                    <a:pt x="4816592" y="0"/>
                  </a:lnTo>
                  <a:lnTo>
                    <a:pt x="4816592" y="162153"/>
                  </a:lnTo>
                  <a:lnTo>
                    <a:pt x="0" y="162153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4816593" cy="219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447220"/>
            <a:ext cx="18288000" cy="1905395"/>
            <a:chOff x="0" y="0"/>
            <a:chExt cx="4816593" cy="5018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01833"/>
            </a:xfrm>
            <a:custGeom>
              <a:avLst/>
              <a:gdLst/>
              <a:ahLst/>
              <a:cxnLst/>
              <a:rect l="l" t="t" r="r" b="b"/>
              <a:pathLst>
                <a:path w="4816592" h="501833">
                  <a:moveTo>
                    <a:pt x="0" y="0"/>
                  </a:moveTo>
                  <a:lnTo>
                    <a:pt x="4816592" y="0"/>
                  </a:lnTo>
                  <a:lnTo>
                    <a:pt x="4816592" y="501833"/>
                  </a:lnTo>
                  <a:lnTo>
                    <a:pt x="0" y="501833"/>
                  </a:lnTo>
                  <a:close/>
                </a:path>
              </a:pathLst>
            </a:custGeom>
            <a:solidFill>
              <a:srgbClr val="79A071">
                <a:alpha val="19608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558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102125" y="1028700"/>
            <a:ext cx="6347675" cy="6708243"/>
          </a:xfrm>
          <a:custGeom>
            <a:avLst/>
            <a:gdLst/>
            <a:ahLst/>
            <a:cxnLst/>
            <a:rect l="l" t="t" r="r" b="b"/>
            <a:pathLst>
              <a:path w="6347675" h="6708243">
                <a:moveTo>
                  <a:pt x="0" y="0"/>
                </a:moveTo>
                <a:lnTo>
                  <a:pt x="6347674" y="0"/>
                </a:lnTo>
                <a:lnTo>
                  <a:pt x="6347674" y="6708243"/>
                </a:lnTo>
                <a:lnTo>
                  <a:pt x="0" y="670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7736943"/>
            <a:ext cx="18288000" cy="2550057"/>
            <a:chOff x="0" y="0"/>
            <a:chExt cx="4816593" cy="6716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671620"/>
            </a:xfrm>
            <a:custGeom>
              <a:avLst/>
              <a:gdLst/>
              <a:ahLst/>
              <a:cxnLst/>
              <a:rect l="l" t="t" r="r" b="b"/>
              <a:pathLst>
                <a:path w="4816592" h="671620">
                  <a:moveTo>
                    <a:pt x="0" y="0"/>
                  </a:moveTo>
                  <a:lnTo>
                    <a:pt x="4816592" y="0"/>
                  </a:lnTo>
                  <a:lnTo>
                    <a:pt x="4816592" y="671620"/>
                  </a:lnTo>
                  <a:lnTo>
                    <a:pt x="0" y="671620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816593" cy="728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336322" y="3057085"/>
            <a:ext cx="6712678" cy="1476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85"/>
              </a:lnSpc>
            </a:pPr>
            <a:r>
              <a:rPr lang="zh-CN" altLang="en-US" sz="944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小游戏</a:t>
            </a:r>
            <a:endParaRPr lang="en-US" sz="9440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54470" y="2648926"/>
            <a:ext cx="2155104" cy="215510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9994C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66724" y="3085059"/>
            <a:ext cx="1930596" cy="128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00"/>
              </a:lnSpc>
            </a:pPr>
            <a:r>
              <a:rPr lang="en-US" sz="8415" dirty="0">
                <a:solidFill>
                  <a:srgbClr val="59994C"/>
                </a:solidFill>
                <a:latin typeface="Abril Fatface" panose="02000503000000020003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6135"/>
            <a:ext cx="18288000" cy="368808"/>
            <a:chOff x="0" y="0"/>
            <a:chExt cx="4816593" cy="97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135"/>
            </a:xfrm>
            <a:custGeom>
              <a:avLst/>
              <a:gdLst/>
              <a:ahLst/>
              <a:cxnLst/>
              <a:rect l="l" t="t" r="r" b="b"/>
              <a:pathLst>
                <a:path w="4816592" h="97135">
                  <a:moveTo>
                    <a:pt x="0" y="0"/>
                  </a:moveTo>
                  <a:lnTo>
                    <a:pt x="4816592" y="0"/>
                  </a:lnTo>
                  <a:lnTo>
                    <a:pt x="4816592" y="97135"/>
                  </a:lnTo>
                  <a:lnTo>
                    <a:pt x="0" y="97135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54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24244" y="843647"/>
            <a:ext cx="311968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zh-CN" altLang="en-US" sz="57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情景演绎</a:t>
            </a:r>
            <a:endParaRPr lang="en-US" sz="5700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143000" y="2303477"/>
            <a:ext cx="7082175" cy="6491772"/>
            <a:chOff x="0" y="0"/>
            <a:chExt cx="2865876" cy="1584084"/>
          </a:xfrm>
          <a:solidFill>
            <a:schemeClr val="accent3">
              <a:lumMod val="75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2865876" cy="1584084"/>
            </a:xfrm>
            <a:custGeom>
              <a:avLst/>
              <a:gdLst/>
              <a:ahLst/>
              <a:cxnLst/>
              <a:rect l="l" t="t" r="r" b="b"/>
              <a:pathLst>
                <a:path w="2865876" h="1584084">
                  <a:moveTo>
                    <a:pt x="53892" y="0"/>
                  </a:moveTo>
                  <a:lnTo>
                    <a:pt x="2811984" y="0"/>
                  </a:lnTo>
                  <a:cubicBezTo>
                    <a:pt x="2826277" y="0"/>
                    <a:pt x="2839985" y="5678"/>
                    <a:pt x="2850091" y="15785"/>
                  </a:cubicBezTo>
                  <a:cubicBezTo>
                    <a:pt x="2860198" y="25891"/>
                    <a:pt x="2865876" y="39599"/>
                    <a:pt x="2865876" y="53892"/>
                  </a:cubicBezTo>
                  <a:lnTo>
                    <a:pt x="2865876" y="1530192"/>
                  </a:lnTo>
                  <a:cubicBezTo>
                    <a:pt x="2865876" y="1544485"/>
                    <a:pt x="2860198" y="1558192"/>
                    <a:pt x="2850091" y="1568299"/>
                  </a:cubicBezTo>
                  <a:cubicBezTo>
                    <a:pt x="2839985" y="1578406"/>
                    <a:pt x="2826277" y="1584084"/>
                    <a:pt x="2811984" y="1584084"/>
                  </a:cubicBezTo>
                  <a:lnTo>
                    <a:pt x="53892" y="1584084"/>
                  </a:lnTo>
                  <a:cubicBezTo>
                    <a:pt x="24128" y="1584084"/>
                    <a:pt x="0" y="1559955"/>
                    <a:pt x="0" y="1530192"/>
                  </a:cubicBezTo>
                  <a:lnTo>
                    <a:pt x="0" y="53892"/>
                  </a:lnTo>
                  <a:cubicBezTo>
                    <a:pt x="0" y="24128"/>
                    <a:pt x="24128" y="0"/>
                    <a:pt x="53892" y="0"/>
                  </a:cubicBezTo>
                  <a:close/>
                </a:path>
              </a:pathLst>
            </a:custGeom>
            <a:grpFill/>
            <a:ln cap="rnd">
              <a:noFill/>
              <a:prstDash val="sysDot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865876" cy="163170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47800" y="2400300"/>
            <a:ext cx="8223136" cy="2128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演员：老师、课程助手、小明、小红</a:t>
            </a:r>
            <a:endParaRPr lang="en-US" altLang="zh-CN" sz="3200" b="1" dirty="0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场景：教室</a:t>
            </a:r>
            <a:endParaRPr lang="en-US" altLang="zh-CN" sz="3200" b="1" dirty="0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事件：批作业</a:t>
            </a:r>
            <a:endParaRPr lang="en-US" altLang="zh-CN" sz="3200" b="1" dirty="0">
              <a:solidFill>
                <a:srgbClr val="FFFFFF"/>
              </a:solidFill>
              <a:latin typeface="思源黑体 2 Bold" panose="020B0800000000000000" charset="-122"/>
              <a:ea typeface="思源黑体 2 Bold" panose="020B08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7800" y="512089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800" b="1" u="sng" kern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老师</a:t>
            </a:r>
            <a:r>
              <a:rPr lang="zh-CN" altLang="zh-CN" sz="2800" kern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sz="2800" b="1" u="sng" kern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小明</a:t>
            </a:r>
            <a:r>
              <a:rPr lang="zh-CN" altLang="zh-CN" sz="2800" kern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在聊天，</a:t>
            </a:r>
            <a:r>
              <a:rPr lang="zh-CN" altLang="zh-CN" sz="2800" b="1" u="sng" kern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小红</a:t>
            </a:r>
            <a:r>
              <a:rPr lang="zh-CN" altLang="zh-CN" sz="2800" kern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拿着作业本在等待批改。</a:t>
            </a:r>
            <a:r>
              <a:rPr lang="zh-CN" altLang="zh-CN" sz="280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聊着聊着，小红（被走廊上的课堂助手叫出去，并）先把本子放在</a:t>
            </a:r>
            <a:r>
              <a:rPr lang="zh-CN" altLang="en-US" sz="2800" b="1" u="sng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书包</a:t>
            </a:r>
            <a:r>
              <a:rPr lang="en-US" altLang="zh-CN" sz="2800" b="1" u="sng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里面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" name="Group 7"/>
          <p:cNvGrpSpPr/>
          <p:nvPr/>
        </p:nvGrpSpPr>
        <p:grpSpPr>
          <a:xfrm>
            <a:off x="9948614" y="2309289"/>
            <a:ext cx="7082175" cy="6491772"/>
            <a:chOff x="0" y="0"/>
            <a:chExt cx="2865876" cy="158408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Freeform 8"/>
            <p:cNvSpPr/>
            <p:nvPr/>
          </p:nvSpPr>
          <p:spPr>
            <a:xfrm>
              <a:off x="0" y="0"/>
              <a:ext cx="2865876" cy="1584084"/>
            </a:xfrm>
            <a:custGeom>
              <a:avLst/>
              <a:gdLst/>
              <a:ahLst/>
              <a:cxnLst/>
              <a:rect l="l" t="t" r="r" b="b"/>
              <a:pathLst>
                <a:path w="2865876" h="1584084">
                  <a:moveTo>
                    <a:pt x="53892" y="0"/>
                  </a:moveTo>
                  <a:lnTo>
                    <a:pt x="2811984" y="0"/>
                  </a:lnTo>
                  <a:cubicBezTo>
                    <a:pt x="2826277" y="0"/>
                    <a:pt x="2839985" y="5678"/>
                    <a:pt x="2850091" y="15785"/>
                  </a:cubicBezTo>
                  <a:cubicBezTo>
                    <a:pt x="2860198" y="25891"/>
                    <a:pt x="2865876" y="39599"/>
                    <a:pt x="2865876" y="53892"/>
                  </a:cubicBezTo>
                  <a:lnTo>
                    <a:pt x="2865876" y="1530192"/>
                  </a:lnTo>
                  <a:cubicBezTo>
                    <a:pt x="2865876" y="1544485"/>
                    <a:pt x="2860198" y="1558192"/>
                    <a:pt x="2850091" y="1568299"/>
                  </a:cubicBezTo>
                  <a:cubicBezTo>
                    <a:pt x="2839985" y="1578406"/>
                    <a:pt x="2826277" y="1584084"/>
                    <a:pt x="2811984" y="1584084"/>
                  </a:cubicBezTo>
                  <a:lnTo>
                    <a:pt x="53892" y="1584084"/>
                  </a:lnTo>
                  <a:cubicBezTo>
                    <a:pt x="24128" y="1584084"/>
                    <a:pt x="0" y="1559955"/>
                    <a:pt x="0" y="1530192"/>
                  </a:cubicBezTo>
                  <a:lnTo>
                    <a:pt x="0" y="53892"/>
                  </a:lnTo>
                  <a:cubicBezTo>
                    <a:pt x="0" y="24128"/>
                    <a:pt x="24128" y="0"/>
                    <a:pt x="53892" y="0"/>
                  </a:cubicBezTo>
                  <a:close/>
                </a:path>
              </a:pathLst>
            </a:custGeom>
            <a:grpFill/>
            <a:ln cap="rnd">
              <a:noFill/>
              <a:prstDash val="sysDot"/>
              <a:round/>
            </a:ln>
          </p:spPr>
        </p:sp>
        <p:sp>
          <p:nvSpPr>
            <p:cNvPr id="17" name="TextBox 9"/>
            <p:cNvSpPr txBox="1"/>
            <p:nvPr/>
          </p:nvSpPr>
          <p:spPr>
            <a:xfrm>
              <a:off x="0" y="-47625"/>
              <a:ext cx="2865876" cy="163170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0"/>
          <p:cNvSpPr txBox="1"/>
          <p:nvPr/>
        </p:nvSpPr>
        <p:spPr>
          <a:xfrm>
            <a:off x="10287000" y="2438795"/>
            <a:ext cx="6274145" cy="21289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b="1" kern="0" dirty="0">
                <a:solidFill>
                  <a:schemeClr val="bg1"/>
                </a:solidFill>
                <a:effectLst/>
                <a:latin typeface="思源黑体 2 Bold" panose="020B0800000000000000" charset="-122"/>
                <a:ea typeface="思源黑体 2 Bold" panose="020B0800000000000000" charset="-122"/>
              </a:rPr>
              <a:t>Q1</a:t>
            </a:r>
            <a:r>
              <a:rPr lang="zh-CN" altLang="en-US" sz="3200" b="1" kern="0" dirty="0">
                <a:solidFill>
                  <a:schemeClr val="bg1"/>
                </a:solidFill>
                <a:effectLst/>
                <a:latin typeface="思源黑体 2 Bold" panose="020B0800000000000000" charset="-122"/>
                <a:ea typeface="思源黑体 2 Bold" panose="020B0800000000000000" charset="-122"/>
              </a:rPr>
              <a:t>：</a:t>
            </a:r>
            <a:r>
              <a:rPr lang="zh-CN" altLang="zh-CN" sz="3200" b="1" kern="0" dirty="0">
                <a:solidFill>
                  <a:schemeClr val="bg1"/>
                </a:solidFill>
                <a:effectLst/>
                <a:latin typeface="思源黑体 2 Bold" panose="020B0800000000000000" charset="-122"/>
                <a:ea typeface="思源黑体 2 Bold" panose="020B0800000000000000" charset="-122"/>
              </a:rPr>
              <a:t>小明</a:t>
            </a:r>
            <a:r>
              <a:rPr lang="zh-CN" altLang="en-US" sz="3200" b="1" kern="0" dirty="0">
                <a:solidFill>
                  <a:schemeClr val="bg1"/>
                </a:solidFill>
                <a:effectLst/>
                <a:latin typeface="思源黑体 2 Bold" panose="020B0800000000000000" charset="-122"/>
                <a:ea typeface="思源黑体 2 Bold" panose="020B0800000000000000" charset="-122"/>
              </a:rPr>
              <a:t>同学，</a:t>
            </a:r>
            <a:r>
              <a:rPr lang="zh-CN" altLang="zh-CN" sz="3200" b="1" kern="0" dirty="0">
                <a:solidFill>
                  <a:schemeClr val="bg1"/>
                </a:solidFill>
                <a:effectLst/>
                <a:latin typeface="思源黑体 2 Bold" panose="020B0800000000000000" charset="-122"/>
                <a:ea typeface="思源黑体 2 Bold" panose="020B0800000000000000" charset="-122"/>
              </a:rPr>
              <a:t>小红回来后，会在哪个</a:t>
            </a:r>
            <a:r>
              <a:rPr lang="zh-CN" altLang="en-US" sz="3200" b="1" kern="0" dirty="0">
                <a:solidFill>
                  <a:schemeClr val="bg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书包</a:t>
            </a:r>
            <a:r>
              <a:rPr lang="zh-CN" altLang="zh-CN" sz="3200" b="1" kern="0" dirty="0">
                <a:solidFill>
                  <a:schemeClr val="bg1"/>
                </a:solidFill>
                <a:effectLst/>
                <a:latin typeface="思源黑体 2 Bold" panose="020B0800000000000000" charset="-122"/>
                <a:ea typeface="思源黑体 2 Bold" panose="020B0800000000000000" charset="-122"/>
              </a:rPr>
              <a:t>找作业本？请小明</a:t>
            </a:r>
            <a:r>
              <a:rPr lang="zh-CN" altLang="en-US" sz="3200" b="1" kern="0" dirty="0">
                <a:solidFill>
                  <a:schemeClr val="bg1"/>
                </a:solidFill>
                <a:effectLst/>
                <a:latin typeface="思源黑体 2 Bold" panose="020B0800000000000000" charset="-122"/>
                <a:ea typeface="思源黑体 2 Bold" panose="020B0800000000000000" charset="-122"/>
              </a:rPr>
              <a:t>同学</a:t>
            </a:r>
            <a:r>
              <a:rPr lang="zh-CN" altLang="zh-CN" sz="3200" b="1" kern="0" dirty="0">
                <a:solidFill>
                  <a:schemeClr val="bg1"/>
                </a:solidFill>
                <a:effectLst/>
                <a:latin typeface="思源黑体 2 Bold" panose="020B0800000000000000" charset="-122"/>
                <a:ea typeface="思源黑体 2 Bold" panose="020B0800000000000000" charset="-122"/>
              </a:rPr>
              <a:t>把答案写在纸上。</a:t>
            </a:r>
            <a:endParaRPr lang="en-US" altLang="zh-CN" sz="3200" b="1" kern="0" dirty="0">
              <a:solidFill>
                <a:schemeClr val="bg1"/>
              </a:solidFill>
              <a:effectLst/>
              <a:latin typeface="思源黑体 2 Bold" panose="020B0800000000000000" charset="-122"/>
              <a:ea typeface="思源黑体 2 Bold" panose="020B0800000000000000" charset="-122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2539458" y="913628"/>
            <a:ext cx="163374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zh-CN" altLang="en-US" sz="57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提问</a:t>
            </a:r>
            <a:endParaRPr lang="en-US" sz="5700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10352628" y="5035341"/>
            <a:ext cx="6274145" cy="651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b="1" kern="0" dirty="0">
                <a:solidFill>
                  <a:schemeClr val="bg1"/>
                </a:solidFill>
                <a:effectLst/>
                <a:latin typeface="思源黑体 2 Bold" panose="020B0800000000000000" charset="-122"/>
                <a:ea typeface="思源黑体 2 Bold" panose="020B0800000000000000" charset="-122"/>
              </a:rPr>
              <a:t>Q2</a:t>
            </a:r>
            <a:r>
              <a:rPr lang="zh-CN" altLang="en-US" sz="3200" b="1" kern="0" dirty="0">
                <a:solidFill>
                  <a:schemeClr val="bg1"/>
                </a:solidFill>
                <a:effectLst/>
                <a:latin typeface="思源黑体 2 Bold" panose="020B0800000000000000" charset="-122"/>
                <a:ea typeface="思源黑体 2 Bold" panose="020B0800000000000000" charset="-122"/>
              </a:rPr>
              <a:t>：你们觉得小明的答案会是什么？</a:t>
            </a:r>
            <a:endParaRPr lang="en-US" altLang="zh-CN" sz="3200" b="1" kern="0" dirty="0">
              <a:solidFill>
                <a:schemeClr val="bg1"/>
              </a:solidFill>
              <a:effectLst/>
              <a:latin typeface="思源黑体 2 Bold" panose="020B0800000000000000" charset="-122"/>
              <a:ea typeface="思源黑体 2 Bold" panose="020B08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6135"/>
            <a:ext cx="18288000" cy="368808"/>
            <a:chOff x="0" y="0"/>
            <a:chExt cx="4816593" cy="97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135"/>
            </a:xfrm>
            <a:custGeom>
              <a:avLst/>
              <a:gdLst/>
              <a:ahLst/>
              <a:cxnLst/>
              <a:rect l="l" t="t" r="r" b="b"/>
              <a:pathLst>
                <a:path w="4816592" h="97135">
                  <a:moveTo>
                    <a:pt x="0" y="0"/>
                  </a:moveTo>
                  <a:lnTo>
                    <a:pt x="4816592" y="0"/>
                  </a:lnTo>
                  <a:lnTo>
                    <a:pt x="4816592" y="97135"/>
                  </a:lnTo>
                  <a:lnTo>
                    <a:pt x="0" y="97135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54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593386" y="829012"/>
            <a:ext cx="510122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40"/>
              </a:lnSpc>
            </a:pPr>
            <a:r>
              <a:rPr lang="zh-CN" altLang="en-US" sz="5700" b="1" dirty="0">
                <a:solidFill>
                  <a:srgbClr val="1E1E1E"/>
                </a:solidFill>
                <a:ea typeface="思源黑体 2 Bold" panose="020B0800000000000000" charset="-122"/>
              </a:rPr>
              <a:t>实验总结</a:t>
            </a:r>
            <a:endParaRPr lang="en-US" sz="5700" b="1" dirty="0">
              <a:solidFill>
                <a:srgbClr val="1E1E1E"/>
              </a:solidFill>
              <a:ea typeface="思源黑体 2 Bold" panose="020B0800000000000000" charset="-122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381000" y="8420100"/>
            <a:ext cx="2461846" cy="1600200"/>
          </a:xfrm>
          <a:custGeom>
            <a:avLst/>
            <a:gdLst/>
            <a:ahLst/>
            <a:cxnLst/>
            <a:rect l="l" t="t" r="r" b="b"/>
            <a:pathLst>
              <a:path w="6367664" h="4138982">
                <a:moveTo>
                  <a:pt x="0" y="0"/>
                </a:moveTo>
                <a:lnTo>
                  <a:pt x="6367664" y="0"/>
                </a:lnTo>
                <a:lnTo>
                  <a:pt x="6367664" y="4138982"/>
                </a:lnTo>
                <a:lnTo>
                  <a:pt x="0" y="41389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文本框 5"/>
          <p:cNvSpPr txBox="1"/>
          <p:nvPr/>
        </p:nvSpPr>
        <p:spPr>
          <a:xfrm>
            <a:off x="5562600" y="20955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思源黑体 2 Bold" panose="020B0800000000000000" charset="-122"/>
                <a:ea typeface="思源黑体 2 Bold" panose="020B0800000000000000" charset="-122"/>
              </a:rPr>
              <a:t>小红选择了错误的书包！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971800" y="2740564"/>
            <a:ext cx="12496800" cy="4978616"/>
            <a:chOff x="2590800" y="2740564"/>
            <a:chExt cx="13391700" cy="5335136"/>
          </a:xfrm>
        </p:grpSpPr>
        <p:grpSp>
          <p:nvGrpSpPr>
            <p:cNvPr id="44" name="组合 43"/>
            <p:cNvGrpSpPr/>
            <p:nvPr/>
          </p:nvGrpSpPr>
          <p:grpSpPr>
            <a:xfrm>
              <a:off x="2590800" y="2895600"/>
              <a:ext cx="2247900" cy="2247900"/>
              <a:chOff x="2224008" y="2624349"/>
              <a:chExt cx="2247900" cy="22479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43" name="星形: 七角 42"/>
              <p:cNvSpPr/>
              <p:nvPr/>
            </p:nvSpPr>
            <p:spPr>
              <a:xfrm>
                <a:off x="2224008" y="2624349"/>
                <a:ext cx="2247900" cy="2247900"/>
              </a:xfrm>
              <a:prstGeom prst="star7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814557" y="3681340"/>
                <a:ext cx="1066801" cy="398314"/>
              </a:xfrm>
              <a:prstGeom prst="rect">
                <a:avLst/>
              </a:prstGeom>
              <a:grp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855"/>
                  </a:lnSpc>
                </a:pPr>
                <a:r>
                  <a:rPr lang="zh-CN" altLang="en-US" sz="3600" b="1" dirty="0">
                    <a:solidFill>
                      <a:schemeClr val="bg1"/>
                    </a:solidFill>
                    <a:latin typeface="思源黑体 2 Bold" panose="020B0800000000000000" charset="-122"/>
                    <a:ea typeface="思源黑体 2 Bold" panose="020B0800000000000000" charset="-122"/>
                  </a:rPr>
                  <a:t>小明</a:t>
                </a:r>
                <a:endParaRPr lang="en-US" sz="3600" b="1" dirty="0">
                  <a:solidFill>
                    <a:schemeClr val="bg1"/>
                  </a:solidFill>
                  <a:latin typeface="思源黑体 2 Bold" panose="020B0800000000000000" charset="-122"/>
                  <a:ea typeface="思源黑体 2 Bold" panose="020B0800000000000000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595529" y="5658600"/>
              <a:ext cx="2246400" cy="2246400"/>
              <a:chOff x="2224008" y="2624349"/>
              <a:chExt cx="2246400" cy="224640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6" name="星形: 七角 45"/>
              <p:cNvSpPr/>
              <p:nvPr/>
            </p:nvSpPr>
            <p:spPr>
              <a:xfrm>
                <a:off x="2224008" y="2624349"/>
                <a:ext cx="2246400" cy="2246400"/>
              </a:xfrm>
              <a:prstGeom prst="star7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40"/>
              <p:cNvSpPr txBox="1"/>
              <p:nvPr/>
            </p:nvSpPr>
            <p:spPr>
              <a:xfrm>
                <a:off x="2833608" y="3747549"/>
                <a:ext cx="1066801" cy="398314"/>
              </a:xfrm>
              <a:prstGeom prst="rect">
                <a:avLst/>
              </a:prstGeom>
              <a:grp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855"/>
                  </a:lnSpc>
                </a:pPr>
                <a:r>
                  <a:rPr lang="zh-CN" altLang="en-US" sz="3600" b="1" dirty="0">
                    <a:solidFill>
                      <a:schemeClr val="bg1"/>
                    </a:solidFill>
                    <a:latin typeface="思源黑体 2 Bold" panose="020B0800000000000000" charset="-122"/>
                    <a:ea typeface="思源黑体 2 Bold" panose="020B0800000000000000" charset="-122"/>
                  </a:rPr>
                  <a:t>大家</a:t>
                </a:r>
                <a:endParaRPr lang="en-US" sz="3600" b="1" dirty="0">
                  <a:solidFill>
                    <a:schemeClr val="bg1"/>
                  </a:solidFill>
                  <a:latin typeface="思源黑体 2 Bold" panose="020B0800000000000000" charset="-122"/>
                  <a:ea typeface="思源黑体 2 Bold" panose="020B0800000000000000" charset="-122"/>
                </a:endParaRPr>
              </a:p>
            </p:txBody>
          </p:sp>
        </p:grpSp>
        <p:cxnSp>
          <p:nvCxnSpPr>
            <p:cNvPr id="49" name="直接箭头连接符 48"/>
            <p:cNvCxnSpPr/>
            <p:nvPr/>
          </p:nvCxnSpPr>
          <p:spPr>
            <a:xfrm>
              <a:off x="5638800" y="4125389"/>
              <a:ext cx="72000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5638799" y="6961708"/>
              <a:ext cx="72000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13734600" y="2740564"/>
              <a:ext cx="2247900" cy="2247900"/>
              <a:chOff x="2224008" y="2624349"/>
              <a:chExt cx="2247900" cy="22479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" name="星形: 七角 7"/>
              <p:cNvSpPr/>
              <p:nvPr/>
            </p:nvSpPr>
            <p:spPr>
              <a:xfrm>
                <a:off x="2224008" y="2624349"/>
                <a:ext cx="2247900" cy="2247900"/>
              </a:xfrm>
              <a:prstGeom prst="star7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TextBox 40"/>
              <p:cNvSpPr txBox="1"/>
              <p:nvPr/>
            </p:nvSpPr>
            <p:spPr>
              <a:xfrm>
                <a:off x="2814557" y="3681340"/>
                <a:ext cx="1066801" cy="39831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855"/>
                  </a:lnSpc>
                </a:pPr>
                <a:r>
                  <a:rPr lang="zh-CN" altLang="en-US" sz="3600" b="1" dirty="0">
                    <a:solidFill>
                      <a:schemeClr val="bg1"/>
                    </a:solidFill>
                    <a:latin typeface="思源黑体 2 Bold" panose="020B0800000000000000" charset="-122"/>
                    <a:ea typeface="思源黑体 2 Bold" panose="020B0800000000000000" charset="-122"/>
                  </a:rPr>
                  <a:t>小红</a:t>
                </a:r>
                <a:endParaRPr lang="en-US" sz="3600" b="1" dirty="0">
                  <a:solidFill>
                    <a:schemeClr val="bg1"/>
                  </a:solidFill>
                  <a:latin typeface="思源黑体 2 Bold" panose="020B0800000000000000" charset="-122"/>
                  <a:ea typeface="思源黑体 2 Bold" panose="020B0800000000000000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3736100" y="5829300"/>
              <a:ext cx="2246400" cy="2246400"/>
              <a:chOff x="2224008" y="2624349"/>
              <a:chExt cx="2246400" cy="224640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2" name="星形: 七角 11"/>
              <p:cNvSpPr/>
              <p:nvPr/>
            </p:nvSpPr>
            <p:spPr>
              <a:xfrm>
                <a:off x="2224008" y="2624349"/>
                <a:ext cx="2246400" cy="2246400"/>
              </a:xfrm>
              <a:prstGeom prst="star7">
                <a:avLst/>
              </a:prstGeom>
              <a:solidFill>
                <a:srgbClr val="77933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40"/>
              <p:cNvSpPr txBox="1"/>
              <p:nvPr/>
            </p:nvSpPr>
            <p:spPr>
              <a:xfrm>
                <a:off x="2833608" y="3747549"/>
                <a:ext cx="1066801" cy="398314"/>
              </a:xfrm>
              <a:prstGeom prst="rect">
                <a:avLst/>
              </a:prstGeom>
              <a:solidFill>
                <a:srgbClr val="77933C"/>
              </a:solidFill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855"/>
                  </a:lnSpc>
                </a:pPr>
                <a:r>
                  <a:rPr lang="zh-CN" altLang="en-US" sz="3600" b="1" dirty="0">
                    <a:solidFill>
                      <a:schemeClr val="bg1"/>
                    </a:solidFill>
                    <a:latin typeface="思源黑体 2 Bold" panose="020B0800000000000000" charset="-122"/>
                    <a:ea typeface="思源黑体 2 Bold" panose="020B0800000000000000" charset="-122"/>
                  </a:rPr>
                  <a:t>小明</a:t>
                </a:r>
                <a:endParaRPr lang="en-US" sz="3600" b="1" dirty="0">
                  <a:solidFill>
                    <a:schemeClr val="bg1"/>
                  </a:solidFill>
                  <a:latin typeface="思源黑体 2 Bold" panose="020B0800000000000000" charset="-122"/>
                  <a:ea typeface="思源黑体 2 Bold" panose="020B0800000000000000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010400" y="3414739"/>
              <a:ext cx="3733800" cy="58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思源黑体 2 Bold" panose="020B0800000000000000" charset="-122"/>
                  <a:ea typeface="思源黑体 2 Bold" panose="020B0800000000000000" charset="-122"/>
                </a:rPr>
                <a:t>“我知道她不知道”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705600" y="6213799"/>
              <a:ext cx="5830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思源黑体 2 Bold" panose="020B0800000000000000" charset="-122"/>
                  <a:ea typeface="思源黑体 2 Bold" panose="020B0800000000000000" charset="-122"/>
                </a:rPr>
                <a:t>“我知道他知道她不知道”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924800" y="8572500"/>
            <a:ext cx="2461846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思源黑体 2 Bold" panose="020B0800000000000000" charset="-122"/>
                <a:ea typeface="思源黑体 2 Bold" panose="020B0800000000000000" charset="-122"/>
              </a:rPr>
              <a:t>心理理论</a:t>
            </a:r>
          </a:p>
        </p:txBody>
      </p:sp>
      <p:sp>
        <p:nvSpPr>
          <p:cNvPr id="17" name="箭头: 下 16"/>
          <p:cNvSpPr/>
          <p:nvPr/>
        </p:nvSpPr>
        <p:spPr>
          <a:xfrm>
            <a:off x="8382000" y="7429500"/>
            <a:ext cx="1447800" cy="68579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447220"/>
            <a:ext cx="18288000" cy="1905395"/>
            <a:chOff x="0" y="0"/>
            <a:chExt cx="4816593" cy="5018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01833"/>
            </a:xfrm>
            <a:custGeom>
              <a:avLst/>
              <a:gdLst/>
              <a:ahLst/>
              <a:cxnLst/>
              <a:rect l="l" t="t" r="r" b="b"/>
              <a:pathLst>
                <a:path w="4816592" h="501833">
                  <a:moveTo>
                    <a:pt x="0" y="0"/>
                  </a:moveTo>
                  <a:lnTo>
                    <a:pt x="4816592" y="0"/>
                  </a:lnTo>
                  <a:lnTo>
                    <a:pt x="4816592" y="501833"/>
                  </a:lnTo>
                  <a:lnTo>
                    <a:pt x="0" y="501833"/>
                  </a:lnTo>
                  <a:close/>
                </a:path>
              </a:pathLst>
            </a:custGeom>
            <a:solidFill>
              <a:srgbClr val="79A071">
                <a:alpha val="19608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558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552187" y="1028700"/>
            <a:ext cx="6347675" cy="6708243"/>
          </a:xfrm>
          <a:custGeom>
            <a:avLst/>
            <a:gdLst/>
            <a:ahLst/>
            <a:cxnLst/>
            <a:rect l="l" t="t" r="r" b="b"/>
            <a:pathLst>
              <a:path w="6347675" h="6708243">
                <a:moveTo>
                  <a:pt x="0" y="0"/>
                </a:moveTo>
                <a:lnTo>
                  <a:pt x="6347674" y="0"/>
                </a:lnTo>
                <a:lnTo>
                  <a:pt x="6347674" y="6708243"/>
                </a:lnTo>
                <a:lnTo>
                  <a:pt x="0" y="670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7736943"/>
            <a:ext cx="18288000" cy="2550057"/>
            <a:chOff x="0" y="0"/>
            <a:chExt cx="4816593" cy="6716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671620"/>
            </a:xfrm>
            <a:custGeom>
              <a:avLst/>
              <a:gdLst/>
              <a:ahLst/>
              <a:cxnLst/>
              <a:rect l="l" t="t" r="r" b="b"/>
              <a:pathLst>
                <a:path w="4816592" h="671620">
                  <a:moveTo>
                    <a:pt x="0" y="0"/>
                  </a:moveTo>
                  <a:lnTo>
                    <a:pt x="4816592" y="0"/>
                  </a:lnTo>
                  <a:lnTo>
                    <a:pt x="4816592" y="671620"/>
                  </a:lnTo>
                  <a:lnTo>
                    <a:pt x="0" y="671620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816593" cy="728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336322" y="3009900"/>
            <a:ext cx="7017478" cy="1476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85"/>
              </a:lnSpc>
            </a:pPr>
            <a:r>
              <a:rPr lang="zh-CN" altLang="en-US" sz="9440" b="1" dirty="0">
                <a:solidFill>
                  <a:srgbClr val="1E1E1E"/>
                </a:solidFill>
                <a:ea typeface="思源黑体 2 Bold" panose="020B0800000000000000" charset="-122"/>
              </a:rPr>
              <a:t>心理理论</a:t>
            </a:r>
            <a:endParaRPr lang="en-US" sz="9440" b="1" dirty="0">
              <a:solidFill>
                <a:srgbClr val="1E1E1E"/>
              </a:solidFill>
              <a:ea typeface="思源黑体 2 Bold" panose="020B0800000000000000" charset="-122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54470" y="2648926"/>
            <a:ext cx="2155104" cy="215510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59994C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66724" y="3085059"/>
            <a:ext cx="1930596" cy="1282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00"/>
              </a:lnSpc>
            </a:pPr>
            <a:r>
              <a:rPr lang="en-US" sz="8415">
                <a:solidFill>
                  <a:srgbClr val="59994C"/>
                </a:solidFill>
                <a:latin typeface="Abril Fatface" panose="02000503000000020003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6135"/>
            <a:ext cx="18288000" cy="368808"/>
            <a:chOff x="0" y="0"/>
            <a:chExt cx="4816593" cy="97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135"/>
            </a:xfrm>
            <a:custGeom>
              <a:avLst/>
              <a:gdLst/>
              <a:ahLst/>
              <a:cxnLst/>
              <a:rect l="l" t="t" r="r" b="b"/>
              <a:pathLst>
                <a:path w="4816592" h="97135">
                  <a:moveTo>
                    <a:pt x="0" y="0"/>
                  </a:moveTo>
                  <a:lnTo>
                    <a:pt x="4816592" y="0"/>
                  </a:lnTo>
                  <a:lnTo>
                    <a:pt x="4816592" y="97135"/>
                  </a:lnTo>
                  <a:lnTo>
                    <a:pt x="0" y="97135"/>
                  </a:lnTo>
                  <a:close/>
                </a:path>
              </a:pathLst>
            </a:custGeom>
            <a:solidFill>
              <a:srgbClr val="79A07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54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5800" y="800100"/>
            <a:ext cx="9180014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40"/>
              </a:lnSpc>
            </a:pPr>
            <a:r>
              <a:rPr lang="zh-CN" altLang="en-US" sz="5400" b="1" dirty="0">
                <a:solidFill>
                  <a:srgbClr val="1E1E1E"/>
                </a:solidFill>
                <a:ea typeface="思源黑体 2 Bold" panose="020B0800000000000000" charset="-122"/>
              </a:rPr>
              <a:t>什么是心理理论？</a:t>
            </a:r>
            <a:endParaRPr lang="en-US" sz="5400" b="1" dirty="0">
              <a:solidFill>
                <a:srgbClr val="1E1E1E"/>
              </a:solidFill>
              <a:ea typeface="思源黑体 2 Bold" panose="020B0800000000000000" charset="-122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327382" y="2019300"/>
            <a:ext cx="12305806" cy="1840541"/>
            <a:chOff x="0" y="0"/>
            <a:chExt cx="3241035" cy="4847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241035" cy="484751"/>
            </a:xfrm>
            <a:custGeom>
              <a:avLst/>
              <a:gdLst/>
              <a:ahLst/>
              <a:cxnLst/>
              <a:rect l="l" t="t" r="r" b="b"/>
              <a:pathLst>
                <a:path w="3241035" h="484751">
                  <a:moveTo>
                    <a:pt x="0" y="0"/>
                  </a:moveTo>
                  <a:lnTo>
                    <a:pt x="3241035" y="0"/>
                  </a:lnTo>
                  <a:lnTo>
                    <a:pt x="3241035" y="484751"/>
                  </a:lnTo>
                  <a:lnTo>
                    <a:pt x="0" y="484751"/>
                  </a:lnTo>
                  <a:close/>
                </a:path>
              </a:pathLst>
            </a:custGeom>
            <a:solidFill>
              <a:srgbClr val="79A071">
                <a:alpha val="1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241035" cy="532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7735" y="2423365"/>
            <a:ext cx="3505386" cy="1032411"/>
            <a:chOff x="0" y="0"/>
            <a:chExt cx="1639590" cy="48289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9590" cy="482894"/>
            </a:xfrm>
            <a:custGeom>
              <a:avLst/>
              <a:gdLst/>
              <a:ahLst/>
              <a:cxnLst/>
              <a:rect l="l" t="t" r="r" b="b"/>
              <a:pathLst>
                <a:path w="1639590" h="482894">
                  <a:moveTo>
                    <a:pt x="1436390" y="0"/>
                  </a:moveTo>
                  <a:lnTo>
                    <a:pt x="0" y="0"/>
                  </a:lnTo>
                  <a:lnTo>
                    <a:pt x="0" y="482894"/>
                  </a:lnTo>
                  <a:lnTo>
                    <a:pt x="1436390" y="482894"/>
                  </a:lnTo>
                  <a:lnTo>
                    <a:pt x="1639590" y="241447"/>
                  </a:lnTo>
                  <a:lnTo>
                    <a:pt x="1436390" y="0"/>
                  </a:lnTo>
                  <a:close/>
                </a:path>
              </a:pathLst>
            </a:custGeom>
            <a:solidFill>
              <a:srgbClr val="79A071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525290" cy="530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114122" y="2790403"/>
            <a:ext cx="10963584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5"/>
              </a:lnSpc>
            </a:pPr>
            <a:r>
              <a:rPr lang="zh-CN" altLang="en-US" sz="2800" dirty="0">
                <a:solidFill>
                  <a:srgbClr val="100F0D"/>
                </a:solidFill>
                <a:ea typeface="思源黑体 2" panose="020B0500000000000000" charset="-122"/>
              </a:rPr>
              <a:t>你能看到别人眼中的世界吗？</a:t>
            </a:r>
            <a:endParaRPr lang="en-US" sz="2800" dirty="0">
              <a:solidFill>
                <a:srgbClr val="100F0D"/>
              </a:solidFill>
              <a:ea typeface="思源黑体 2" panose="020B0500000000000000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82394" y="2613054"/>
            <a:ext cx="2849901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FFFF"/>
                </a:solidFill>
                <a:ea typeface="思源黑体 2 Bold" panose="020B0800000000000000" charset="-122"/>
              </a:rPr>
              <a:t>读“你”所看</a:t>
            </a:r>
            <a:endParaRPr lang="en-US" sz="2800" b="1" dirty="0">
              <a:solidFill>
                <a:srgbClr val="FFFFFF"/>
              </a:solidFill>
              <a:ea typeface="思源黑体 2 Bold" panose="020B0800000000000000" charset="-122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4318847" y="4245693"/>
            <a:ext cx="12305806" cy="1840541"/>
            <a:chOff x="0" y="0"/>
            <a:chExt cx="3241035" cy="48475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241035" cy="484751"/>
            </a:xfrm>
            <a:custGeom>
              <a:avLst/>
              <a:gdLst/>
              <a:ahLst/>
              <a:cxnLst/>
              <a:rect l="l" t="t" r="r" b="b"/>
              <a:pathLst>
                <a:path w="3241035" h="484751">
                  <a:moveTo>
                    <a:pt x="0" y="0"/>
                  </a:moveTo>
                  <a:lnTo>
                    <a:pt x="3241035" y="0"/>
                  </a:lnTo>
                  <a:lnTo>
                    <a:pt x="3241035" y="484751"/>
                  </a:lnTo>
                  <a:lnTo>
                    <a:pt x="0" y="484751"/>
                  </a:lnTo>
                  <a:close/>
                </a:path>
              </a:pathLst>
            </a:custGeom>
            <a:solidFill>
              <a:srgbClr val="F79425">
                <a:alpha val="1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3241035" cy="532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9200" y="4649758"/>
            <a:ext cx="3505386" cy="1032411"/>
            <a:chOff x="0" y="0"/>
            <a:chExt cx="1639590" cy="48289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39590" cy="482894"/>
            </a:xfrm>
            <a:custGeom>
              <a:avLst/>
              <a:gdLst/>
              <a:ahLst/>
              <a:cxnLst/>
              <a:rect l="l" t="t" r="r" b="b"/>
              <a:pathLst>
                <a:path w="1639590" h="482894">
                  <a:moveTo>
                    <a:pt x="1436390" y="0"/>
                  </a:moveTo>
                  <a:lnTo>
                    <a:pt x="0" y="0"/>
                  </a:lnTo>
                  <a:lnTo>
                    <a:pt x="0" y="482894"/>
                  </a:lnTo>
                  <a:lnTo>
                    <a:pt x="1436390" y="482894"/>
                  </a:lnTo>
                  <a:lnTo>
                    <a:pt x="1639590" y="241447"/>
                  </a:lnTo>
                  <a:lnTo>
                    <a:pt x="1436390" y="0"/>
                  </a:lnTo>
                  <a:close/>
                </a:path>
              </a:pathLst>
            </a:custGeom>
            <a:solidFill>
              <a:srgbClr val="F79425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525290" cy="530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105587" y="5000203"/>
            <a:ext cx="10963584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5"/>
              </a:lnSpc>
            </a:pPr>
            <a:r>
              <a:rPr lang="zh-CN" altLang="en-US" sz="2800" dirty="0">
                <a:solidFill>
                  <a:srgbClr val="100F0D"/>
                </a:solidFill>
                <a:ea typeface="思源黑体 2" panose="020B0500000000000000" charset="-122"/>
              </a:rPr>
              <a:t>你能理解别人知道的信息吗？</a:t>
            </a:r>
            <a:endParaRPr lang="en-US" sz="2800" dirty="0">
              <a:solidFill>
                <a:srgbClr val="100F0D"/>
              </a:solidFill>
              <a:ea typeface="思源黑体 2" panose="020B0500000000000000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82394" y="4856061"/>
            <a:ext cx="2849901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FFFF"/>
                </a:solidFill>
                <a:ea typeface="思源黑体 2 Bold" panose="020B0800000000000000" charset="-122"/>
              </a:rPr>
              <a:t>读“你”所知</a:t>
            </a:r>
            <a:endParaRPr lang="en-US" sz="2800" b="1" dirty="0">
              <a:solidFill>
                <a:srgbClr val="FFFFFF"/>
              </a:solidFill>
              <a:ea typeface="思源黑体 2 Bold" panose="020B0800000000000000" charset="-122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4318847" y="6472087"/>
            <a:ext cx="12305806" cy="1840541"/>
            <a:chOff x="0" y="0"/>
            <a:chExt cx="3241035" cy="4847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Freeform 23"/>
            <p:cNvSpPr/>
            <p:nvPr/>
          </p:nvSpPr>
          <p:spPr>
            <a:xfrm>
              <a:off x="0" y="0"/>
              <a:ext cx="3241035" cy="484751"/>
            </a:xfrm>
            <a:custGeom>
              <a:avLst/>
              <a:gdLst/>
              <a:ahLst/>
              <a:cxnLst/>
              <a:rect l="l" t="t" r="r" b="b"/>
              <a:pathLst>
                <a:path w="3241035" h="484751">
                  <a:moveTo>
                    <a:pt x="0" y="0"/>
                  </a:moveTo>
                  <a:lnTo>
                    <a:pt x="3241035" y="0"/>
                  </a:lnTo>
                  <a:lnTo>
                    <a:pt x="3241035" y="484751"/>
                  </a:lnTo>
                  <a:lnTo>
                    <a:pt x="0" y="484751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3241035" cy="532376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19200" y="6876152"/>
            <a:ext cx="3505386" cy="1032411"/>
            <a:chOff x="0" y="0"/>
            <a:chExt cx="1639590" cy="48289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6" name="Freeform 26"/>
            <p:cNvSpPr/>
            <p:nvPr/>
          </p:nvSpPr>
          <p:spPr>
            <a:xfrm>
              <a:off x="0" y="0"/>
              <a:ext cx="1639590" cy="482894"/>
            </a:xfrm>
            <a:custGeom>
              <a:avLst/>
              <a:gdLst/>
              <a:ahLst/>
              <a:cxnLst/>
              <a:rect l="l" t="t" r="r" b="b"/>
              <a:pathLst>
                <a:path w="1639590" h="482894">
                  <a:moveTo>
                    <a:pt x="1436390" y="0"/>
                  </a:moveTo>
                  <a:lnTo>
                    <a:pt x="0" y="0"/>
                  </a:lnTo>
                  <a:lnTo>
                    <a:pt x="0" y="482894"/>
                  </a:lnTo>
                  <a:lnTo>
                    <a:pt x="1436390" y="482894"/>
                  </a:lnTo>
                  <a:lnTo>
                    <a:pt x="1639590" y="241447"/>
                  </a:lnTo>
                  <a:lnTo>
                    <a:pt x="1436390" y="0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525290" cy="53051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5105587" y="7124700"/>
            <a:ext cx="10963584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5"/>
              </a:lnSpc>
            </a:pPr>
            <a:r>
              <a:rPr lang="zh-CN" altLang="en-US" sz="2800" dirty="0">
                <a:solidFill>
                  <a:srgbClr val="100F0D"/>
                </a:solidFill>
                <a:ea typeface="思源黑体 2" panose="020B0500000000000000" charset="-122"/>
              </a:rPr>
              <a:t>你能想到别人心中的想法吗？</a:t>
            </a:r>
            <a:endParaRPr lang="en-US" sz="2800" dirty="0">
              <a:solidFill>
                <a:srgbClr val="100F0D"/>
              </a:solidFill>
              <a:ea typeface="思源黑体 2" panose="020B0500000000000000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458594" y="7065841"/>
            <a:ext cx="2849901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FFFF"/>
                </a:solidFill>
                <a:ea typeface="思源黑体 2 Bold" panose="020B0800000000000000" charset="-122"/>
              </a:rPr>
              <a:t>读“你”所想</a:t>
            </a:r>
            <a:endParaRPr lang="en-US" sz="2800" b="1" dirty="0">
              <a:solidFill>
                <a:srgbClr val="FFFFFF"/>
              </a:solidFill>
              <a:ea typeface="思源黑体 2 Bold" panose="020B08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91651" y="8741864"/>
            <a:ext cx="15925800" cy="852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840"/>
              </a:lnSpc>
            </a:pPr>
            <a:r>
              <a:rPr lang="zh-CN" altLang="en-US" sz="3200" dirty="0">
                <a:solidFill>
                  <a:srgbClr val="1E1E1E"/>
                </a:solidFill>
                <a:ea typeface="思源黑体 2 Bold" panose="020B0800000000000000" charset="-122"/>
              </a:rPr>
              <a:t>就好像成为了读心大师</a:t>
            </a:r>
            <a:r>
              <a:rPr lang="en-US" altLang="zh-CN" sz="3200" dirty="0">
                <a:solidFill>
                  <a:srgbClr val="1E1E1E"/>
                </a:solidFill>
                <a:ea typeface="思源黑体 2 Bold" panose="020B0800000000000000" charset="-122"/>
              </a:rPr>
              <a:t>…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7536794" y="2352448"/>
            <a:ext cx="0" cy="529550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4641194" y="2171700"/>
            <a:ext cx="1436512" cy="14365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岁</a:t>
            </a:r>
            <a:r>
              <a:rPr lang="en-US" altLang="zh-CN" sz="2800" dirty="0">
                <a:solidFill>
                  <a:schemeClr val="tx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思源黑体 2 Bold" panose="020B0800000000000000" charset="-122"/>
              <a:ea typeface="思源黑体 2 Bold" panose="020B0800000000000000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4641194" y="4468988"/>
            <a:ext cx="1436512" cy="14365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6</a:t>
            </a:r>
            <a:r>
              <a:rPr lang="zh-CN" altLang="en-US" sz="2800" dirty="0">
                <a:solidFill>
                  <a:schemeClr val="tx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岁</a:t>
            </a:r>
            <a:r>
              <a:rPr lang="en-US" altLang="zh-CN" sz="2800" dirty="0">
                <a:solidFill>
                  <a:schemeClr val="tx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+</a:t>
            </a:r>
            <a:endParaRPr lang="zh-CN" altLang="en-US" sz="2800" dirty="0">
              <a:solidFill>
                <a:schemeClr val="tx1"/>
              </a:solidFill>
              <a:latin typeface="思源黑体 2 Bold" panose="020B0800000000000000" charset="-122"/>
              <a:ea typeface="思源黑体 2 Bold" panose="020B0800000000000000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4641194" y="6515100"/>
            <a:ext cx="1436512" cy="14365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思源黑体 2 Bold" panose="020B0800000000000000" charset="-122"/>
                <a:ea typeface="思源黑体 2 Bold" panose="020B0800000000000000" charset="-122"/>
              </a:rPr>
              <a:t>终生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1" grpId="0"/>
      <p:bldP spid="28" grpId="0"/>
      <p:bldP spid="29" grpId="0"/>
      <p:bldP spid="30" grpId="0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C52580-44C5-E7AB-0716-359313DA9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 t="20587" r="-1000" b="60063"/>
          <a:stretch/>
        </p:blipFill>
        <p:spPr>
          <a:xfrm>
            <a:off x="2781297" y="1866900"/>
            <a:ext cx="5105399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CDB0F0-394B-92E5-7877-2FBBC7CDA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3" t="42571" b="38853"/>
          <a:stretch/>
        </p:blipFill>
        <p:spPr>
          <a:xfrm>
            <a:off x="10817927" y="1943100"/>
            <a:ext cx="4979830" cy="1828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05096E-DDA8-D664-1134-ED87F1CEE391}"/>
              </a:ext>
            </a:extLst>
          </p:cNvPr>
          <p:cNvSpPr txBox="1"/>
          <p:nvPr/>
        </p:nvSpPr>
        <p:spPr>
          <a:xfrm>
            <a:off x="1143000" y="1025213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A</a:t>
            </a:r>
            <a:endParaRPr lang="zh-CN" altLang="en-US" sz="5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BB419C-056B-7857-201F-8222E27E0F8A}"/>
              </a:ext>
            </a:extLst>
          </p:cNvPr>
          <p:cNvSpPr/>
          <p:nvPr/>
        </p:nvSpPr>
        <p:spPr>
          <a:xfrm>
            <a:off x="2209800" y="1562100"/>
            <a:ext cx="5943600" cy="2438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B7C1FA-FCCF-0003-FAA2-9472EB0B8718}"/>
              </a:ext>
            </a:extLst>
          </p:cNvPr>
          <p:cNvGrpSpPr/>
          <p:nvPr/>
        </p:nvGrpSpPr>
        <p:grpSpPr>
          <a:xfrm>
            <a:off x="2209800" y="5981700"/>
            <a:ext cx="5943600" cy="2438400"/>
            <a:chOff x="2590800" y="5626937"/>
            <a:chExt cx="5943600" cy="24384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7DA658B-E5DE-F038-8CFE-3EC291E079C5}"/>
                </a:ext>
              </a:extLst>
            </p:cNvPr>
            <p:cNvGrpSpPr/>
            <p:nvPr/>
          </p:nvGrpSpPr>
          <p:grpSpPr>
            <a:xfrm>
              <a:off x="2753927" y="6024266"/>
              <a:ext cx="5513769" cy="1905000"/>
              <a:chOff x="3020630" y="5067300"/>
              <a:chExt cx="5513769" cy="190500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76907E17-ECC8-4171-57D5-5E1EE388B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287" t="20587" r="32999" b="60063"/>
              <a:stretch/>
            </p:blipFill>
            <p:spPr>
              <a:xfrm>
                <a:off x="3020630" y="5067300"/>
                <a:ext cx="1676400" cy="19050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42F0171E-A08B-0A6C-51A1-CA96358E1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86" t="20587" r="-1000" b="60063"/>
              <a:stretch/>
            </p:blipFill>
            <p:spPr>
              <a:xfrm>
                <a:off x="6857999" y="5067300"/>
                <a:ext cx="1676400" cy="19050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107693B-9186-12CB-F750-FD7E6DA7F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45" t="20587" r="62141" b="60063"/>
              <a:stretch/>
            </p:blipFill>
            <p:spPr>
              <a:xfrm>
                <a:off x="5143499" y="5067300"/>
                <a:ext cx="1143000" cy="1905000"/>
              </a:xfrm>
              <a:prstGeom prst="rect">
                <a:avLst/>
              </a:prstGeom>
            </p:spPr>
          </p:pic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0421C2-DBED-33A1-34BE-DCFA7C5CECC2}"/>
                </a:ext>
              </a:extLst>
            </p:cNvPr>
            <p:cNvSpPr/>
            <p:nvPr/>
          </p:nvSpPr>
          <p:spPr>
            <a:xfrm>
              <a:off x="2590800" y="5626937"/>
              <a:ext cx="59436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B550A24-E4C1-D40E-C335-484FC4E072FB}"/>
              </a:ext>
            </a:extLst>
          </p:cNvPr>
          <p:cNvSpPr txBox="1"/>
          <p:nvPr/>
        </p:nvSpPr>
        <p:spPr>
          <a:xfrm>
            <a:off x="9296400" y="1025213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B</a:t>
            </a:r>
            <a:endParaRPr lang="zh-CN" altLang="en-US" sz="5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6BCFA7-DABA-DDBD-84F7-5B4FD6041246}"/>
              </a:ext>
            </a:extLst>
          </p:cNvPr>
          <p:cNvSpPr txBox="1"/>
          <p:nvPr/>
        </p:nvSpPr>
        <p:spPr>
          <a:xfrm>
            <a:off x="1143000" y="5165272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C</a:t>
            </a:r>
            <a:endParaRPr lang="zh-CN" altLang="en-US" sz="5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AD0B77-B78B-A243-2970-52CE1E4BFF4D}"/>
              </a:ext>
            </a:extLst>
          </p:cNvPr>
          <p:cNvSpPr txBox="1"/>
          <p:nvPr/>
        </p:nvSpPr>
        <p:spPr>
          <a:xfrm>
            <a:off x="9296400" y="5165272"/>
            <a:ext cx="620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D</a:t>
            </a:r>
            <a:endParaRPr lang="zh-CN" altLang="en-US" sz="5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284DEF-1B12-9B37-401F-24736F3F6D2F}"/>
              </a:ext>
            </a:extLst>
          </p:cNvPr>
          <p:cNvSpPr/>
          <p:nvPr/>
        </p:nvSpPr>
        <p:spPr>
          <a:xfrm>
            <a:off x="10432113" y="1562100"/>
            <a:ext cx="5943600" cy="2438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10C84AB-22AF-62B4-232F-E36F396AED3C}"/>
              </a:ext>
            </a:extLst>
          </p:cNvPr>
          <p:cNvGrpSpPr/>
          <p:nvPr/>
        </p:nvGrpSpPr>
        <p:grpSpPr>
          <a:xfrm>
            <a:off x="10432113" y="5981700"/>
            <a:ext cx="5943600" cy="2438400"/>
            <a:chOff x="2590800" y="5626937"/>
            <a:chExt cx="5943600" cy="243840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35D4EFC-397A-CF7F-DCE9-0533F048CC89}"/>
                </a:ext>
              </a:extLst>
            </p:cNvPr>
            <p:cNvGrpSpPr/>
            <p:nvPr/>
          </p:nvGrpSpPr>
          <p:grpSpPr>
            <a:xfrm>
              <a:off x="2852999" y="6024266"/>
              <a:ext cx="5414697" cy="1905000"/>
              <a:chOff x="3119702" y="5067300"/>
              <a:chExt cx="5414697" cy="1905000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73F16CF1-0C2D-42F0-698F-EB6590AE2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287" t="20587" r="32999" b="60063"/>
              <a:stretch/>
            </p:blipFill>
            <p:spPr>
              <a:xfrm>
                <a:off x="3119702" y="5067300"/>
                <a:ext cx="1676400" cy="190500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895A7912-3DA1-B6B3-F393-6BCFD8FAF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86" t="20587" r="-1000" b="60063"/>
              <a:stretch/>
            </p:blipFill>
            <p:spPr>
              <a:xfrm>
                <a:off x="5255550" y="5067300"/>
                <a:ext cx="1676400" cy="1905000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DCA49B84-6778-14AC-4BA6-9A59979B6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45" t="20587" r="62141" b="60063"/>
              <a:stretch/>
            </p:blipFill>
            <p:spPr>
              <a:xfrm>
                <a:off x="7391399" y="5067300"/>
                <a:ext cx="1143000" cy="1905000"/>
              </a:xfrm>
              <a:prstGeom prst="rect">
                <a:avLst/>
              </a:prstGeom>
            </p:spPr>
          </p:pic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2895DEA-CEC9-6EAC-494D-3F9D9CF9C735}"/>
                </a:ext>
              </a:extLst>
            </p:cNvPr>
            <p:cNvSpPr/>
            <p:nvPr/>
          </p:nvSpPr>
          <p:spPr>
            <a:xfrm>
              <a:off x="2590800" y="5626937"/>
              <a:ext cx="59436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63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C52580-44C5-E7AB-0716-359313DA9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 t="20587" r="-1000" b="60063"/>
          <a:stretch/>
        </p:blipFill>
        <p:spPr>
          <a:xfrm>
            <a:off x="2781297" y="1866900"/>
            <a:ext cx="5105399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CDB0F0-394B-92E5-7877-2FBBC7CDA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3" t="42571" b="38853"/>
          <a:stretch/>
        </p:blipFill>
        <p:spPr>
          <a:xfrm>
            <a:off x="10817927" y="1943100"/>
            <a:ext cx="4979830" cy="1828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05096E-DDA8-D664-1134-ED87F1CEE391}"/>
              </a:ext>
            </a:extLst>
          </p:cNvPr>
          <p:cNvSpPr txBox="1"/>
          <p:nvPr/>
        </p:nvSpPr>
        <p:spPr>
          <a:xfrm>
            <a:off x="1143000" y="1025213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A</a:t>
            </a:r>
            <a:endParaRPr lang="zh-CN" altLang="en-US" sz="5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BB419C-056B-7857-201F-8222E27E0F8A}"/>
              </a:ext>
            </a:extLst>
          </p:cNvPr>
          <p:cNvSpPr/>
          <p:nvPr/>
        </p:nvSpPr>
        <p:spPr>
          <a:xfrm>
            <a:off x="2209800" y="1562100"/>
            <a:ext cx="5943600" cy="2438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B7C1FA-FCCF-0003-FAA2-9472EB0B8718}"/>
              </a:ext>
            </a:extLst>
          </p:cNvPr>
          <p:cNvGrpSpPr/>
          <p:nvPr/>
        </p:nvGrpSpPr>
        <p:grpSpPr>
          <a:xfrm>
            <a:off x="2209800" y="5981700"/>
            <a:ext cx="5943600" cy="2438400"/>
            <a:chOff x="2590800" y="5626937"/>
            <a:chExt cx="5943600" cy="24384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7DA658B-E5DE-F038-8CFE-3EC291E079C5}"/>
                </a:ext>
              </a:extLst>
            </p:cNvPr>
            <p:cNvGrpSpPr/>
            <p:nvPr/>
          </p:nvGrpSpPr>
          <p:grpSpPr>
            <a:xfrm>
              <a:off x="2753927" y="6024266"/>
              <a:ext cx="5513769" cy="1905000"/>
              <a:chOff x="3020630" y="5067300"/>
              <a:chExt cx="5513769" cy="190500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76907E17-ECC8-4171-57D5-5E1EE388B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287" t="20587" r="32999" b="60063"/>
              <a:stretch/>
            </p:blipFill>
            <p:spPr>
              <a:xfrm>
                <a:off x="3020630" y="5067300"/>
                <a:ext cx="1676400" cy="19050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42F0171E-A08B-0A6C-51A1-CA96358E1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86" t="20587" r="-1000" b="60063"/>
              <a:stretch/>
            </p:blipFill>
            <p:spPr>
              <a:xfrm>
                <a:off x="6857999" y="5067300"/>
                <a:ext cx="1676400" cy="19050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107693B-9186-12CB-F750-FD7E6DA7F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45" t="20587" r="62141" b="60063"/>
              <a:stretch/>
            </p:blipFill>
            <p:spPr>
              <a:xfrm>
                <a:off x="5143499" y="5067300"/>
                <a:ext cx="1143000" cy="1905000"/>
              </a:xfrm>
              <a:prstGeom prst="rect">
                <a:avLst/>
              </a:prstGeom>
            </p:spPr>
          </p:pic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0421C2-DBED-33A1-34BE-DCFA7C5CECC2}"/>
                </a:ext>
              </a:extLst>
            </p:cNvPr>
            <p:cNvSpPr/>
            <p:nvPr/>
          </p:nvSpPr>
          <p:spPr>
            <a:xfrm>
              <a:off x="2590800" y="5626937"/>
              <a:ext cx="59436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B550A24-E4C1-D40E-C335-484FC4E072FB}"/>
              </a:ext>
            </a:extLst>
          </p:cNvPr>
          <p:cNvSpPr txBox="1"/>
          <p:nvPr/>
        </p:nvSpPr>
        <p:spPr>
          <a:xfrm>
            <a:off x="9296400" y="1025213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B</a:t>
            </a:r>
            <a:endParaRPr lang="zh-CN" altLang="en-US" sz="5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6BCFA7-DABA-DDBD-84F7-5B4FD6041246}"/>
              </a:ext>
            </a:extLst>
          </p:cNvPr>
          <p:cNvSpPr txBox="1"/>
          <p:nvPr/>
        </p:nvSpPr>
        <p:spPr>
          <a:xfrm>
            <a:off x="1143000" y="5165272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C</a:t>
            </a:r>
            <a:endParaRPr lang="zh-CN" altLang="en-US" sz="5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AD0B77-B78B-A243-2970-52CE1E4BFF4D}"/>
              </a:ext>
            </a:extLst>
          </p:cNvPr>
          <p:cNvSpPr txBox="1"/>
          <p:nvPr/>
        </p:nvSpPr>
        <p:spPr>
          <a:xfrm>
            <a:off x="9296400" y="5165272"/>
            <a:ext cx="620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D</a:t>
            </a:r>
            <a:endParaRPr lang="zh-CN" altLang="en-US" sz="5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284DEF-1B12-9B37-401F-24736F3F6D2F}"/>
              </a:ext>
            </a:extLst>
          </p:cNvPr>
          <p:cNvSpPr/>
          <p:nvPr/>
        </p:nvSpPr>
        <p:spPr>
          <a:xfrm>
            <a:off x="10432113" y="1562100"/>
            <a:ext cx="5943600" cy="2438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10C84AB-22AF-62B4-232F-E36F396AED3C}"/>
              </a:ext>
            </a:extLst>
          </p:cNvPr>
          <p:cNvGrpSpPr/>
          <p:nvPr/>
        </p:nvGrpSpPr>
        <p:grpSpPr>
          <a:xfrm>
            <a:off x="10432113" y="5981700"/>
            <a:ext cx="5943600" cy="2438400"/>
            <a:chOff x="2590800" y="5626937"/>
            <a:chExt cx="5943600" cy="243840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35D4EFC-397A-CF7F-DCE9-0533F048CC89}"/>
                </a:ext>
              </a:extLst>
            </p:cNvPr>
            <p:cNvGrpSpPr/>
            <p:nvPr/>
          </p:nvGrpSpPr>
          <p:grpSpPr>
            <a:xfrm>
              <a:off x="2852999" y="6024266"/>
              <a:ext cx="5414697" cy="1905000"/>
              <a:chOff x="3119702" y="5067300"/>
              <a:chExt cx="5414697" cy="1905000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73F16CF1-0C2D-42F0-698F-EB6590AE2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287" t="20587" r="32999" b="60063"/>
              <a:stretch/>
            </p:blipFill>
            <p:spPr>
              <a:xfrm>
                <a:off x="3119702" y="5067300"/>
                <a:ext cx="1676400" cy="190500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895A7912-3DA1-B6B3-F393-6BCFD8FAF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86" t="20587" r="-1000" b="60063"/>
              <a:stretch/>
            </p:blipFill>
            <p:spPr>
              <a:xfrm>
                <a:off x="5255550" y="5067300"/>
                <a:ext cx="1676400" cy="1905000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DCA49B84-6778-14AC-4BA6-9A59979B6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45" t="20587" r="62141" b="60063"/>
              <a:stretch/>
            </p:blipFill>
            <p:spPr>
              <a:xfrm>
                <a:off x="7391399" y="5067300"/>
                <a:ext cx="1143000" cy="1905000"/>
              </a:xfrm>
              <a:prstGeom prst="rect">
                <a:avLst/>
              </a:prstGeom>
            </p:spPr>
          </p:pic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2895DEA-CEC9-6EAC-494D-3F9D9CF9C735}"/>
                </a:ext>
              </a:extLst>
            </p:cNvPr>
            <p:cNvSpPr/>
            <p:nvPr/>
          </p:nvSpPr>
          <p:spPr>
            <a:xfrm>
              <a:off x="2590800" y="5626937"/>
              <a:ext cx="59436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BA5BEB-D317-7BBC-F144-41835A422378}"/>
              </a:ext>
            </a:extLst>
          </p:cNvPr>
          <p:cNvGrpSpPr/>
          <p:nvPr/>
        </p:nvGrpSpPr>
        <p:grpSpPr>
          <a:xfrm>
            <a:off x="1066800" y="5626937"/>
            <a:ext cx="1143000" cy="1121229"/>
            <a:chOff x="1066800" y="5693230"/>
            <a:chExt cx="1006480" cy="593271"/>
          </a:xfrm>
          <a:solidFill>
            <a:srgbClr val="FF0000"/>
          </a:solidFill>
        </p:grpSpPr>
        <p:sp>
          <p:nvSpPr>
            <p:cNvPr id="2" name="斜纹 1">
              <a:extLst>
                <a:ext uri="{FF2B5EF4-FFF2-40B4-BE49-F238E27FC236}">
                  <a16:creationId xmlns:a16="http://schemas.microsoft.com/office/drawing/2014/main" id="{5CC8BBD5-9389-C227-625F-E3D5336C6B96}"/>
                </a:ext>
              </a:extLst>
            </p:cNvPr>
            <p:cNvSpPr/>
            <p:nvPr/>
          </p:nvSpPr>
          <p:spPr>
            <a:xfrm>
              <a:off x="1521526" y="5693230"/>
              <a:ext cx="551754" cy="593271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斜纹 3">
              <a:extLst>
                <a:ext uri="{FF2B5EF4-FFF2-40B4-BE49-F238E27FC236}">
                  <a16:creationId xmlns:a16="http://schemas.microsoft.com/office/drawing/2014/main" id="{95E72B81-B954-4D0B-3409-559838BF84E5}"/>
                </a:ext>
              </a:extLst>
            </p:cNvPr>
            <p:cNvSpPr/>
            <p:nvPr/>
          </p:nvSpPr>
          <p:spPr>
            <a:xfrm flipH="1">
              <a:off x="1066800" y="5981700"/>
              <a:ext cx="454726" cy="304801"/>
            </a:xfrm>
            <a:prstGeom prst="diagStrip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96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73F08994-316F-6D25-17CA-6AD9A66EE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3" t="87187" r="27634"/>
          <a:stretch/>
        </p:blipFill>
        <p:spPr>
          <a:xfrm>
            <a:off x="12314418" y="6570221"/>
            <a:ext cx="2178987" cy="12613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F996EE-8830-F8E0-09A5-AD38B961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7" t="65515" r="29571" b="16683"/>
          <a:stretch/>
        </p:blipFill>
        <p:spPr>
          <a:xfrm>
            <a:off x="4191000" y="6471559"/>
            <a:ext cx="1981200" cy="1752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60C020-F328-F192-F050-0513DBAA3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3" t="87187" r="27634"/>
          <a:stretch/>
        </p:blipFill>
        <p:spPr>
          <a:xfrm>
            <a:off x="12314419" y="2150621"/>
            <a:ext cx="2178987" cy="126135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70EE48C-7043-602B-6A58-D5FDD04C332F}"/>
              </a:ext>
            </a:extLst>
          </p:cNvPr>
          <p:cNvGrpSpPr/>
          <p:nvPr/>
        </p:nvGrpSpPr>
        <p:grpSpPr>
          <a:xfrm>
            <a:off x="2209800" y="1562100"/>
            <a:ext cx="5943600" cy="2438400"/>
            <a:chOff x="2590800" y="5626937"/>
            <a:chExt cx="5943600" cy="24384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7443CE0-6890-2F86-A7B7-BB9A1EC23561}"/>
                </a:ext>
              </a:extLst>
            </p:cNvPr>
            <p:cNvGrpSpPr/>
            <p:nvPr/>
          </p:nvGrpSpPr>
          <p:grpSpPr>
            <a:xfrm>
              <a:off x="4724400" y="6024266"/>
              <a:ext cx="1676400" cy="1905000"/>
              <a:chOff x="4991103" y="5067300"/>
              <a:chExt cx="1676400" cy="1905000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C0BFC93-7E00-630D-F0EA-36D02DBFF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86" t="20587" r="-1000" b="60063"/>
              <a:stretch/>
            </p:blipFill>
            <p:spPr>
              <a:xfrm>
                <a:off x="4991103" y="5067300"/>
                <a:ext cx="1676400" cy="1905000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E7AA3CDD-A42B-6CC8-A276-DCE982F40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715" t="20587" r="32999" b="60063"/>
              <a:stretch/>
            </p:blipFill>
            <p:spPr>
              <a:xfrm>
                <a:off x="5091798" y="5067300"/>
                <a:ext cx="1524000" cy="1905000"/>
              </a:xfrm>
              <a:prstGeom prst="rect">
                <a:avLst/>
              </a:prstGeom>
            </p:spPr>
          </p:pic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274BD19-E05D-D23C-0480-850466B92CC2}"/>
                </a:ext>
              </a:extLst>
            </p:cNvPr>
            <p:cNvSpPr/>
            <p:nvPr/>
          </p:nvSpPr>
          <p:spPr>
            <a:xfrm>
              <a:off x="2590800" y="5626937"/>
              <a:ext cx="59436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09E12C7-81C5-B448-7B6C-2E060BD4E266}"/>
              </a:ext>
            </a:extLst>
          </p:cNvPr>
          <p:cNvSpPr txBox="1"/>
          <p:nvPr/>
        </p:nvSpPr>
        <p:spPr>
          <a:xfrm>
            <a:off x="1143000" y="1025213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A</a:t>
            </a:r>
            <a:endParaRPr lang="zh-CN" altLang="en-US" sz="54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21E4E0-3843-5919-B9CA-BF790C69F019}"/>
              </a:ext>
            </a:extLst>
          </p:cNvPr>
          <p:cNvSpPr/>
          <p:nvPr/>
        </p:nvSpPr>
        <p:spPr>
          <a:xfrm>
            <a:off x="2209800" y="5981700"/>
            <a:ext cx="5943600" cy="2438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F40810-61C5-5356-5C2F-0EFDCFDCBAD3}"/>
              </a:ext>
            </a:extLst>
          </p:cNvPr>
          <p:cNvSpPr txBox="1"/>
          <p:nvPr/>
        </p:nvSpPr>
        <p:spPr>
          <a:xfrm>
            <a:off x="9296400" y="1025213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B</a:t>
            </a:r>
            <a:endParaRPr lang="zh-CN" altLang="en-US" sz="5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CB15F81-F0D8-5C1C-8926-2F6950B5419D}"/>
              </a:ext>
            </a:extLst>
          </p:cNvPr>
          <p:cNvSpPr txBox="1"/>
          <p:nvPr/>
        </p:nvSpPr>
        <p:spPr>
          <a:xfrm>
            <a:off x="1143000" y="5165272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C</a:t>
            </a:r>
            <a:endParaRPr lang="zh-CN" altLang="en-US" sz="5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DBB873-4A25-3561-6A55-54F5C9C75A63}"/>
              </a:ext>
            </a:extLst>
          </p:cNvPr>
          <p:cNvSpPr txBox="1"/>
          <p:nvPr/>
        </p:nvSpPr>
        <p:spPr>
          <a:xfrm>
            <a:off x="9296400" y="5165272"/>
            <a:ext cx="620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D</a:t>
            </a:r>
            <a:endParaRPr lang="zh-CN" altLang="en-US" sz="54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9A5FB2B-A153-0D38-C4A8-4D35C5E794F8}"/>
              </a:ext>
            </a:extLst>
          </p:cNvPr>
          <p:cNvSpPr/>
          <p:nvPr/>
        </p:nvSpPr>
        <p:spPr>
          <a:xfrm>
            <a:off x="10432113" y="1562100"/>
            <a:ext cx="5943600" cy="2438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8EBD07E-40D6-7BD6-C575-A3EFAB84F8E7}"/>
              </a:ext>
            </a:extLst>
          </p:cNvPr>
          <p:cNvGrpSpPr/>
          <p:nvPr/>
        </p:nvGrpSpPr>
        <p:grpSpPr>
          <a:xfrm>
            <a:off x="10432113" y="5981700"/>
            <a:ext cx="5943600" cy="2438400"/>
            <a:chOff x="2590800" y="5626937"/>
            <a:chExt cx="5943600" cy="2438400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F21841D-4F09-E405-B04C-F6CA20D66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45" t="20587" r="62141" b="60063"/>
            <a:stretch/>
          </p:blipFill>
          <p:spPr>
            <a:xfrm>
              <a:off x="4991098" y="6040596"/>
              <a:ext cx="1143000" cy="1905000"/>
            </a:xfrm>
            <a:prstGeom prst="rect">
              <a:avLst/>
            </a:prstGeom>
          </p:spPr>
        </p:pic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99F0743-53C5-6442-E541-F8F84136C182}"/>
                </a:ext>
              </a:extLst>
            </p:cNvPr>
            <p:cNvSpPr/>
            <p:nvPr/>
          </p:nvSpPr>
          <p:spPr>
            <a:xfrm>
              <a:off x="2590800" y="5626937"/>
              <a:ext cx="59436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6640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kyYTI0ZjUwYmY1NTc3Y2UyYzg1NzExYmNkMWZhNz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6.0314960629921,&quot;left&quot;:14.473228346456693,&quot;top&quot;:195,&quot;width&quot;:453.221574803149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6.0314960629921,&quot;left&quot;:14.473228346456693,&quot;top&quot;:195,&quot;width&quot;:453.221574803149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6.0314960629921,&quot;left&quot;:14.473228346456693,&quot;top&quot;:195,&quot;width&quot;:453.221574803149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6.0314960629921,&quot;left&quot;:14.473228346456693,&quot;top&quot;:195,&quot;width&quot;:453.221574803149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633</Words>
  <Application>Microsoft Office PowerPoint</Application>
  <PresentationFormat>自定义</PresentationFormat>
  <Paragraphs>112</Paragraphs>
  <Slides>19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微软雅黑</vt:lpstr>
      <vt:lpstr>等线</vt:lpstr>
      <vt:lpstr>思源黑体 2 Bold</vt:lpstr>
      <vt:lpstr>Arial</vt:lpstr>
      <vt:lpstr>思源黑体 2</vt:lpstr>
      <vt:lpstr>Abril Fatface</vt:lpstr>
      <vt:lpstr>Calibri</vt:lpstr>
      <vt:lpstr>思源黑体 1 Bold</vt:lpstr>
      <vt:lpstr>思源黑体 2 Medium</vt:lpstr>
      <vt:lpstr>楷体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绿色插画卡通清新少儿培训教学课件通用ppt演示文稿</dc:title>
  <dc:creator>王雨轩</dc:creator>
  <cp:lastModifiedBy>垠林</cp:lastModifiedBy>
  <cp:revision>19</cp:revision>
  <dcterms:created xsi:type="dcterms:W3CDTF">2006-08-16T00:00:00Z</dcterms:created>
  <dcterms:modified xsi:type="dcterms:W3CDTF">2024-10-18T12:47:45Z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E73FE4F2B6344228A3118D50311C1ED6_12</vt:lpwstr>
  </property>
  <property fmtid="{D5CDD505-2E9C-101B-9397-08002B2CF9AE}" pid="3" name="KSOProductBuildVer">
    <vt:lpwstr>2052-12.1.0.16929</vt:lpwstr>
  </property>
</Properties>
</file>