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69" r:id="rId2"/>
    <p:sldId id="277" r:id="rId3"/>
    <p:sldId id="360" r:id="rId4"/>
    <p:sldId id="316" r:id="rId5"/>
    <p:sldId id="319" r:id="rId6"/>
    <p:sldId id="359" r:id="rId7"/>
    <p:sldId id="362" r:id="rId8"/>
    <p:sldId id="318" r:id="rId9"/>
    <p:sldId id="320" r:id="rId10"/>
    <p:sldId id="322" r:id="rId11"/>
    <p:sldId id="323" r:id="rId12"/>
    <p:sldId id="321" r:id="rId13"/>
    <p:sldId id="324" r:id="rId14"/>
    <p:sldId id="325" r:id="rId15"/>
    <p:sldId id="340" r:id="rId16"/>
    <p:sldId id="329" r:id="rId17"/>
    <p:sldId id="327" r:id="rId18"/>
    <p:sldId id="333" r:id="rId19"/>
    <p:sldId id="330" r:id="rId20"/>
    <p:sldId id="334" r:id="rId21"/>
    <p:sldId id="335" r:id="rId22"/>
    <p:sldId id="336" r:id="rId23"/>
    <p:sldId id="337" r:id="rId24"/>
    <p:sldId id="331" r:id="rId25"/>
    <p:sldId id="339" r:id="rId26"/>
    <p:sldId id="342" r:id="rId27"/>
    <p:sldId id="341" r:id="rId28"/>
    <p:sldId id="343" r:id="rId29"/>
    <p:sldId id="344" r:id="rId30"/>
    <p:sldId id="345" r:id="rId31"/>
    <p:sldId id="348" r:id="rId32"/>
    <p:sldId id="346" r:id="rId33"/>
    <p:sldId id="347" r:id="rId34"/>
    <p:sldId id="349" r:id="rId35"/>
    <p:sldId id="351" r:id="rId36"/>
    <p:sldId id="353" r:id="rId37"/>
    <p:sldId id="352" r:id="rId38"/>
    <p:sldId id="354" r:id="rId39"/>
    <p:sldId id="338" r:id="rId40"/>
    <p:sldId id="355" r:id="rId41"/>
    <p:sldId id="356" r:id="rId42"/>
    <p:sldId id="357" r:id="rId43"/>
    <p:sldId id="358" r:id="rId44"/>
    <p:sldId id="361" r:id="rId45"/>
    <p:sldId id="363" r:id="rId46"/>
    <p:sldId id="364" r:id="rId47"/>
    <p:sldId id="365" r:id="rId48"/>
    <p:sldId id="366" r:id="rId49"/>
    <p:sldId id="367" r:id="rId50"/>
    <p:sldId id="368"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11E1E13-F441-4D66-846B-4C795B4FC611}">
          <p14:sldIdLst>
            <p14:sldId id="269"/>
          </p14:sldIdLst>
        </p14:section>
        <p14:section name="背景" id="{37656C4A-746D-4C36-A835-ACA505D561CF}">
          <p14:sldIdLst>
            <p14:sldId id="277"/>
            <p14:sldId id="360"/>
            <p14:sldId id="316"/>
          </p14:sldIdLst>
        </p14:section>
        <p14:section name="问题与假设&amp;核心结果" id="{43687B28-4209-45B3-820F-5952ECF3C0DE}">
          <p14:sldIdLst>
            <p14:sldId id="319"/>
            <p14:sldId id="359"/>
            <p14:sldId id="362"/>
          </p14:sldIdLst>
        </p14:section>
        <p14:section name="研究1" id="{8001244C-9268-4AB3-B0D2-21C3E990E3BE}">
          <p14:sldIdLst>
            <p14:sldId id="318"/>
            <p14:sldId id="320"/>
            <p14:sldId id="322"/>
            <p14:sldId id="323"/>
            <p14:sldId id="321"/>
          </p14:sldIdLst>
        </p14:section>
        <p14:section name="研究2" id="{8BD372FB-26F9-432F-9516-B5010E3A778F}">
          <p14:sldIdLst>
            <p14:sldId id="324"/>
            <p14:sldId id="325"/>
            <p14:sldId id="340"/>
            <p14:sldId id="329"/>
            <p14:sldId id="327"/>
            <p14:sldId id="333"/>
            <p14:sldId id="330"/>
            <p14:sldId id="334"/>
            <p14:sldId id="335"/>
            <p14:sldId id="336"/>
            <p14:sldId id="337"/>
          </p14:sldIdLst>
        </p14:section>
        <p14:section name="研究3" id="{56EA6F16-29AD-4CFF-9A6F-C56B8E3643C4}">
          <p14:sldIdLst>
            <p14:sldId id="331"/>
            <p14:sldId id="339"/>
            <p14:sldId id="342"/>
            <p14:sldId id="341"/>
            <p14:sldId id="343"/>
            <p14:sldId id="344"/>
          </p14:sldIdLst>
        </p14:section>
        <p14:section name="研究4" id="{164F1C20-5D76-4AC4-88B9-543084DCE937}">
          <p14:sldIdLst>
            <p14:sldId id="345"/>
            <p14:sldId id="348"/>
            <p14:sldId id="346"/>
            <p14:sldId id="347"/>
            <p14:sldId id="349"/>
            <p14:sldId id="351"/>
            <p14:sldId id="353"/>
            <p14:sldId id="352"/>
            <p14:sldId id="354"/>
          </p14:sldIdLst>
        </p14:section>
        <p14:section name="研究5" id="{AE638AF7-6930-4F02-9F13-C411E0DD4F24}">
          <p14:sldIdLst>
            <p14:sldId id="338"/>
            <p14:sldId id="355"/>
            <p14:sldId id="356"/>
            <p14:sldId id="357"/>
            <p14:sldId id="358"/>
          </p14:sldIdLst>
        </p14:section>
        <p14:section name="结果与讨论" id="{21DFC124-448E-43BB-8CD7-EDDD41D9BD9B}">
          <p14:sldIdLst>
            <p14:sldId id="361"/>
            <p14:sldId id="363"/>
            <p14:sldId id="364"/>
            <p14:sldId id="365"/>
            <p14:sldId id="366"/>
            <p14:sldId id="367"/>
            <p14:sldId id="3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804" autoAdjust="0"/>
  </p:normalViewPr>
  <p:slideViewPr>
    <p:cSldViewPr snapToGrid="0">
      <p:cViewPr varScale="1">
        <p:scale>
          <a:sx n="98" d="100"/>
          <a:sy n="98" d="100"/>
        </p:scale>
        <p:origin x="428" y="56"/>
      </p:cViewPr>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62" d="100"/>
          <a:sy n="62" d="100"/>
        </p:scale>
        <p:origin x="299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B3630E7-D45F-64D6-049A-4C13F89BB2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788BCF9-3DC4-F40C-13F3-074CF9557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F7B22B-8CE0-453D-8D4B-CCEAADA75F3C}" type="datetimeFigureOut">
              <a:rPr lang="zh-CN" altLang="en-US" smtClean="0"/>
              <a:t>2024/9/9</a:t>
            </a:fld>
            <a:endParaRPr lang="zh-CN" altLang="en-US"/>
          </a:p>
        </p:txBody>
      </p:sp>
      <p:sp>
        <p:nvSpPr>
          <p:cNvPr id="4" name="页脚占位符 3">
            <a:extLst>
              <a:ext uri="{FF2B5EF4-FFF2-40B4-BE49-F238E27FC236}">
                <a16:creationId xmlns:a16="http://schemas.microsoft.com/office/drawing/2014/main" id="{73BCDA8F-0876-0457-3057-F1A7FFD02E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E061949-C72F-04ED-AC02-3A4C3D293C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49F82-FA84-4585-8F9F-268A35348CE6}" type="slidenum">
              <a:rPr lang="zh-CN" altLang="en-US" smtClean="0"/>
              <a:t>‹#›</a:t>
            </a:fld>
            <a:endParaRPr lang="zh-CN" altLang="en-US"/>
          </a:p>
        </p:txBody>
      </p:sp>
    </p:spTree>
    <p:extLst>
      <p:ext uri="{BB962C8B-B14F-4D97-AF65-F5344CB8AC3E}">
        <p14:creationId xmlns:p14="http://schemas.microsoft.com/office/powerpoint/2010/main" val="4118881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ECD2-EBBF-48EE-A7E3-78A9D95CB61A}" type="datetimeFigureOut">
              <a:rPr lang="zh-CN" altLang="en-US" smtClean="0"/>
              <a:t>2024/9/9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42147-048C-444F-9CC1-95ECC290534E}" type="slidenum">
              <a:rPr lang="zh-CN" altLang="en-US" smtClean="0"/>
              <a:t>‹#›</a:t>
            </a:fld>
            <a:endParaRPr lang="zh-CN" altLang="en-US"/>
          </a:p>
        </p:txBody>
      </p:sp>
    </p:spTree>
    <p:extLst>
      <p:ext uri="{BB962C8B-B14F-4D97-AF65-F5344CB8AC3E}">
        <p14:creationId xmlns:p14="http://schemas.microsoft.com/office/powerpoint/2010/main" val="159245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3794981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Songti SC"/>
                <a:cs typeface="Times New Roman" panose="02020603050405020304" pitchFamily="18" charset="0"/>
              </a:rPr>
              <a:t>得分高低和结果满意度呈现显著的正相关（</a:t>
            </a:r>
            <a:r>
              <a:rPr lang="en-US" altLang="zh-CN" sz="1800" kern="100" dirty="0">
                <a:effectLst/>
                <a:latin typeface="Times New Roman" panose="02020603050405020304" pitchFamily="18" charset="0"/>
                <a:ea typeface="Songti SC"/>
                <a:cs typeface="Times New Roman" panose="02020603050405020304" pitchFamily="18" charset="0"/>
              </a:rPr>
              <a:t>Kendall’s tau = 0.373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cs typeface="Times New Roman" panose="02020603050405020304" pitchFamily="18" charset="0"/>
              </a:rPr>
              <a:t>p </a:t>
            </a:r>
            <a:r>
              <a:rPr lang="en-US" altLang="zh-CN" sz="1800" kern="100" dirty="0">
                <a:effectLst/>
                <a:latin typeface="Times New Roman" panose="02020603050405020304" pitchFamily="18" charset="0"/>
                <a:ea typeface="Songti SC"/>
                <a:cs typeface="Times New Roman" panose="02020603050405020304" pitchFamily="18" charset="0"/>
              </a:rPr>
              <a:t>&lt; 0.001</a:t>
            </a:r>
            <a:r>
              <a:rPr lang="zh-CN" altLang="zh-CN" sz="1800" kern="100" dirty="0">
                <a:effectLst/>
                <a:latin typeface="Times New Roman" panose="02020603050405020304" pitchFamily="18" charset="0"/>
                <a:ea typeface="Songti SC"/>
                <a:cs typeface="Times New Roman" panose="02020603050405020304" pitchFamily="18" charset="0"/>
              </a:rPr>
              <a:t>），得分高低和对评分者满意度呈现显著的正相关（</a:t>
            </a:r>
            <a:r>
              <a:rPr lang="en-US" altLang="zh-CN" sz="1800" kern="100" dirty="0">
                <a:effectLst/>
                <a:latin typeface="Times New Roman" panose="02020603050405020304" pitchFamily="18" charset="0"/>
                <a:ea typeface="Songti SC"/>
                <a:cs typeface="Times New Roman" panose="02020603050405020304" pitchFamily="18" charset="0"/>
              </a:rPr>
              <a:t>Kendall’s tau = 0.270</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cs typeface="Times New Roman" panose="02020603050405020304" pitchFamily="18" charset="0"/>
              </a:rPr>
              <a:t>p </a:t>
            </a:r>
            <a:r>
              <a:rPr lang="en-US" altLang="zh-CN" sz="1800" kern="100" dirty="0">
                <a:effectLst/>
                <a:latin typeface="Times New Roman" panose="02020603050405020304" pitchFamily="18" charset="0"/>
                <a:ea typeface="Songti SC"/>
                <a:cs typeface="Times New Roman" panose="02020603050405020304" pitchFamily="18" charset="0"/>
              </a:rPr>
              <a:t>&lt; 0.001 </a:t>
            </a:r>
            <a:r>
              <a:rPr lang="zh-CN" altLang="zh-CN" sz="1800" kern="100" dirty="0">
                <a:effectLst/>
                <a:latin typeface="Times New Roman" panose="02020603050405020304" pitchFamily="18" charset="0"/>
                <a:ea typeface="Songti SC"/>
                <a:cs typeface="Times New Roman" panose="02020603050405020304" pitchFamily="18" charset="0"/>
              </a:rPr>
              <a:t>），得分高低与公平性感知之间无显著相关。</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17</a:t>
            </a:fld>
            <a:endParaRPr lang="zh-CN" altLang="en-US"/>
          </a:p>
        </p:txBody>
      </p:sp>
    </p:spTree>
    <p:extLst>
      <p:ext uri="{BB962C8B-B14F-4D97-AF65-F5344CB8AC3E}">
        <p14:creationId xmlns:p14="http://schemas.microsoft.com/office/powerpoint/2010/main" val="295761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19</a:t>
            </a:fld>
            <a:endParaRPr lang="zh-CN" altLang="en-US"/>
          </a:p>
        </p:txBody>
      </p:sp>
    </p:spTree>
    <p:extLst>
      <p:ext uri="{BB962C8B-B14F-4D97-AF65-F5344CB8AC3E}">
        <p14:creationId xmlns:p14="http://schemas.microsoft.com/office/powerpoint/2010/main" val="403797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可以发现无论是结果满意度还是评分者满意度，在预期得分为中和高的维度上时，其评分均随着实际得分的增高而增高</a:t>
                </a:r>
                <a:r>
                  <a:rPr lang="en-US" altLang="zh-CN" sz="1800" kern="100" dirty="0">
                    <a:effectLst/>
                    <a:latin typeface="Times New Roman" panose="02020603050405020304" pitchFamily="18" charset="0"/>
                    <a:ea typeface="Songti SC"/>
                  </a:rPr>
                  <a:t>;</a:t>
                </a:r>
                <a:r>
                  <a:rPr lang="zh-CN" altLang="zh-CN" sz="1800" kern="100" dirty="0">
                    <a:effectLst/>
                    <a:latin typeface="Times New Roman" panose="02020603050405020304" pitchFamily="18" charset="0"/>
                    <a:ea typeface="Songti SC"/>
                    <a:cs typeface="Times New Roman" panose="02020603050405020304" pitchFamily="18" charset="0"/>
                  </a:rPr>
                  <a:t>其主效应显著，结果满意度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=13.978</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&lt; </a:t>
                </a:r>
                <a:r>
                  <a:rPr lang="en-US" altLang="zh-CN" sz="1800" kern="100" dirty="0">
                    <a:effectLst/>
                    <a:latin typeface="Times New Roman" panose="02020603050405020304" pitchFamily="18" charset="0"/>
                    <a:ea typeface="Songti SC"/>
                  </a:rPr>
                  <a:t>0.001</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0.222</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评分者满意度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=10.43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0.002</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0.123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然而满意度与预期得分的关系并不如与实际得分那样显著，仅有结果满意度评分随预期得分的增高而降低，其主效应显著</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(4,98) =4.462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0.014</a:t>
                </a:r>
                <a:r>
                  <a:rPr lang="zh-CN" altLang="zh-CN" sz="18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18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1800" dirty="0">
                    <a:effectLst/>
                    <a:latin typeface="Times New Roman" panose="02020603050405020304" pitchFamily="18" charset="0"/>
                    <a:ea typeface="仿宋" panose="02010609060101010101" pitchFamily="49" charset="-122"/>
                  </a:rPr>
                  <a:t> = 0.083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可以发现无论是结果满意度还是评分者满意度，在预期得分为中和高的维度上时，其评分均随着实际得分的增高而增高</a:t>
                </a:r>
                <a:r>
                  <a:rPr lang="en-US" altLang="zh-CN" sz="1800" kern="100" dirty="0">
                    <a:effectLst/>
                    <a:latin typeface="Times New Roman" panose="02020603050405020304" pitchFamily="18" charset="0"/>
                    <a:ea typeface="Songti SC"/>
                  </a:rPr>
                  <a:t>;</a:t>
                </a:r>
                <a:r>
                  <a:rPr lang="zh-CN" altLang="zh-CN" sz="1800" kern="100" dirty="0">
                    <a:effectLst/>
                    <a:latin typeface="Times New Roman" panose="02020603050405020304" pitchFamily="18" charset="0"/>
                    <a:ea typeface="Songti SC"/>
                    <a:cs typeface="Times New Roman" panose="02020603050405020304" pitchFamily="18" charset="0"/>
                  </a:rPr>
                  <a:t>其主效应显著，结果满意度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=13.978</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&lt; </a:t>
                </a:r>
                <a:r>
                  <a:rPr lang="en-US" altLang="zh-CN" sz="1800" kern="100" dirty="0">
                    <a:effectLst/>
                    <a:latin typeface="Times New Roman" panose="02020603050405020304" pitchFamily="18" charset="0"/>
                    <a:ea typeface="Songti SC"/>
                  </a:rPr>
                  <a:t>0.001</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0.222</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评分者满意度</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(2,98) =10.43</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0.002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0.123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Songti SC"/>
                    <a:cs typeface="Times New Roman" panose="02020603050405020304" pitchFamily="18" charset="0"/>
                  </a:rPr>
                  <a:t>然而满意度与预期得分的关系并不如与实际得分那样显著，仅有结果满意度评分随预期得分的增高而降低，其主效应显著</a:t>
                </a:r>
                <a:r>
                  <a:rPr lang="en-US" altLang="zh-CN" sz="1800" i="1" kern="100" dirty="0">
                    <a:effectLst/>
                    <a:latin typeface="Times New Roman" panose="02020603050405020304" pitchFamily="18" charset="0"/>
                    <a:ea typeface="Songti SC"/>
                  </a:rPr>
                  <a:t>F</a:t>
                </a:r>
                <a:r>
                  <a:rPr lang="en-US" altLang="zh-CN" sz="1800" kern="100" dirty="0">
                    <a:effectLst/>
                    <a:latin typeface="Times New Roman" panose="02020603050405020304" pitchFamily="18" charset="0"/>
                    <a:ea typeface="Songti SC"/>
                  </a:rPr>
                  <a:t>(4,98) =4.462</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1" kern="100" dirty="0">
                    <a:effectLst/>
                    <a:latin typeface="Times New Roman" panose="02020603050405020304" pitchFamily="18" charset="0"/>
                    <a:ea typeface="Songti SC"/>
                  </a:rPr>
                  <a:t>p = </a:t>
                </a:r>
                <a:r>
                  <a:rPr lang="en-US" altLang="zh-CN" sz="1800" kern="100" dirty="0">
                    <a:effectLst/>
                    <a:latin typeface="Times New Roman" panose="02020603050405020304" pitchFamily="18" charset="0"/>
                    <a:ea typeface="Songti SC"/>
                  </a:rPr>
                  <a:t>0.014</a:t>
                </a:r>
                <a:r>
                  <a:rPr lang="zh-CN" altLang="zh-CN" sz="1800" kern="100" dirty="0">
                    <a:effectLst/>
                    <a:latin typeface="Times New Roman" panose="02020603050405020304" pitchFamily="18" charset="0"/>
                    <a:ea typeface="Songti SC"/>
                    <a:cs typeface="Times New Roman" panose="02020603050405020304" pitchFamily="18" charset="0"/>
                  </a:rPr>
                  <a:t>，</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𝜂</a:t>
                </a:r>
                <a:r>
                  <a:rPr lang="zh-CN" altLang="zh-CN" sz="1800" i="0" kern="0">
                    <a:effectLst/>
                    <a:latin typeface="Cambria Math" panose="02040503050406030204" pitchFamily="18" charset="0"/>
                    <a:ea typeface="仿宋" panose="02010609060101010101" pitchFamily="49" charset="-122"/>
                    <a:cs typeface="Times New Roman" panose="02020603050405020304" pitchFamily="18" charset="0"/>
                  </a:rPr>
                  <a:t>_</a:t>
                </a:r>
                <a:r>
                  <a:rPr lang="en-US" altLang="zh-CN" sz="1800" i="0">
                    <a:effectLst/>
                    <a:latin typeface="Cambria Math" panose="02040503050406030204" pitchFamily="18" charset="0"/>
                    <a:ea typeface="仿宋" panose="02010609060101010101" pitchFamily="49" charset="-122"/>
                    <a:cs typeface="Times New Roman" panose="02020603050405020304" pitchFamily="18" charset="0"/>
                  </a:rPr>
                  <a:t>𝑝^2</a:t>
                </a:r>
                <a:r>
                  <a:rPr lang="en-US" altLang="zh-CN" sz="1800" dirty="0">
                    <a:effectLst/>
                    <a:latin typeface="Times New Roman" panose="02020603050405020304" pitchFamily="18" charset="0"/>
                    <a:ea typeface="仿宋" panose="02010609060101010101" pitchFamily="49" charset="-122"/>
                  </a:rPr>
                  <a:t> = 0.083</a:t>
                </a:r>
                <a:r>
                  <a:rPr lang="zh-CN" altLang="zh-CN" sz="18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fld id="{44842147-048C-444F-9CC1-95ECC290534E}" type="slidenum">
              <a:rPr lang="zh-CN" altLang="en-US" smtClean="0"/>
              <a:t>20</a:t>
            </a:fld>
            <a:endParaRPr lang="zh-CN" altLang="en-US"/>
          </a:p>
        </p:txBody>
      </p:sp>
    </p:spTree>
    <p:extLst>
      <p:ext uri="{BB962C8B-B14F-4D97-AF65-F5344CB8AC3E}">
        <p14:creationId xmlns:p14="http://schemas.microsoft.com/office/powerpoint/2010/main" val="162108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无论是结果公平性还是评分者公平性，当预期得分与期望得分相等时，其公平性评分达到最高，而无论实际得分是低于还是高于预期得分，公平性评分均下降</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21</a:t>
            </a:fld>
            <a:endParaRPr lang="zh-CN" altLang="en-US"/>
          </a:p>
        </p:txBody>
      </p:sp>
    </p:spTree>
    <p:extLst>
      <p:ext uri="{BB962C8B-B14F-4D97-AF65-F5344CB8AC3E}">
        <p14:creationId xmlns:p14="http://schemas.microsoft.com/office/powerpoint/2010/main" val="267350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无论是结果公平性还是评分者公平性，当预期得分与期望得分相等时，其公平性评分达到最高，而无论实际得分是低于还是高于预期得分，公平性评分均下降</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22</a:t>
            </a:fld>
            <a:endParaRPr lang="zh-CN" altLang="en-US"/>
          </a:p>
        </p:txBody>
      </p:sp>
    </p:spTree>
    <p:extLst>
      <p:ext uri="{BB962C8B-B14F-4D97-AF65-F5344CB8AC3E}">
        <p14:creationId xmlns:p14="http://schemas.microsoft.com/office/powerpoint/2010/main" val="1128670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Songti SC"/>
                <a:cs typeface="Times New Roman" panose="02020603050405020304" pitchFamily="18" charset="0"/>
              </a:rPr>
              <a:t>当预期得分与实际得分相符时，公平性评分均显著大于不相符（实际低于预期</a:t>
            </a:r>
            <a:r>
              <a:rPr lang="en-US" altLang="zh-CN" sz="1800" kern="100" dirty="0">
                <a:effectLst/>
                <a:latin typeface="Times New Roman" panose="02020603050405020304" pitchFamily="18" charset="0"/>
                <a:ea typeface="Songti SC"/>
              </a:rPr>
              <a:t>&amp;</a:t>
            </a:r>
            <a:r>
              <a:rPr lang="zh-CN" altLang="zh-CN" sz="1800" kern="100" dirty="0">
                <a:effectLst/>
                <a:latin typeface="Times New Roman" panose="02020603050405020304" pitchFamily="18" charset="0"/>
                <a:ea typeface="Songti SC"/>
                <a:cs typeface="Times New Roman" panose="02020603050405020304" pitchFamily="18" charset="0"/>
              </a:rPr>
              <a:t>实际高于预期）的情况</a:t>
            </a:r>
            <a:r>
              <a:rPr lang="en-US" altLang="zh-CN" sz="1800" kern="100" dirty="0">
                <a:effectLst/>
                <a:latin typeface="Times New Roman" panose="02020603050405020304" pitchFamily="18" charset="0"/>
                <a:ea typeface="Songti SC"/>
              </a:rPr>
              <a:t>,p&lt;0.001</a:t>
            </a:r>
            <a:r>
              <a:rPr lang="zh-CN" altLang="zh-CN" sz="1800" kern="100" dirty="0">
                <a:effectLst/>
                <a:latin typeface="Times New Roman" panose="02020603050405020304" pitchFamily="18" charset="0"/>
                <a:ea typeface="Songti SC"/>
                <a:cs typeface="Times New Roman" panose="02020603050405020304" pitchFamily="18" charset="0"/>
              </a:rPr>
              <a:t>。</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因此某某假设得到支持（公平性感知取决于预期得分和实际得分两者，当两者相符时，公平性感知最高）。</a:t>
            </a:r>
            <a:r>
              <a:rPr lang="zh-CN" altLang="zh-CN" sz="1800" kern="100" dirty="0">
                <a:effectLst/>
                <a:latin typeface="Times New Roman" panose="02020603050405020304" pitchFamily="18" charset="0"/>
                <a:ea typeface="Songti SC"/>
                <a:cs typeface="Times New Roman" panose="02020603050405020304" pitchFamily="18" charset="0"/>
              </a:rPr>
              <a:t>针对结果公平性中实际得分高于预期和实际得分低于预期两者情况的事后比较发现，实际得分高于预期的情况下公平性得分显著高于实际得分低于预期的情况，</a:t>
            </a:r>
            <a:r>
              <a:rPr lang="en-US" altLang="zh-CN" sz="1800" kern="100" dirty="0">
                <a:effectLst/>
                <a:latin typeface="Times New Roman" panose="02020603050405020304" pitchFamily="18" charset="0"/>
                <a:ea typeface="Songti SC"/>
              </a:rPr>
              <a:t>p&lt;0.001</a:t>
            </a:r>
            <a:r>
              <a:rPr lang="zh-CN" altLang="zh-CN" sz="1800" kern="100" dirty="0">
                <a:effectLst/>
                <a:latin typeface="Times New Roman" panose="02020603050405020304" pitchFamily="18" charset="0"/>
                <a:ea typeface="Songti SC"/>
                <a:cs typeface="Times New Roman" panose="02020603050405020304" pitchFamily="18" charset="0"/>
              </a:rPr>
              <a:t>，而评分者公平性中两者差距则达到了边缘显著，</a:t>
            </a:r>
            <a:r>
              <a:rPr lang="en-US" altLang="zh-CN" sz="1800" kern="100" dirty="0">
                <a:effectLst/>
                <a:latin typeface="Times New Roman" panose="02020603050405020304" pitchFamily="18" charset="0"/>
                <a:ea typeface="Songti SC"/>
              </a:rPr>
              <a:t>p=0.073,</a:t>
            </a:r>
            <a:r>
              <a:rPr lang="zh-CN" altLang="zh-CN" sz="1800" kern="100" dirty="0">
                <a:effectLst/>
                <a:latin typeface="Times New Roman" panose="02020603050405020304" pitchFamily="18" charset="0"/>
                <a:ea typeface="Songti SC"/>
                <a:cs typeface="Times New Roman" panose="02020603050405020304" pitchFamily="18" charset="0"/>
              </a:rPr>
              <a:t>所以可以初步判断</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某某某假设</a:t>
            </a:r>
            <a:r>
              <a:rPr lang="zh-CN" altLang="zh-CN" sz="1800" kern="100" dirty="0">
                <a:effectLst/>
                <a:latin typeface="Times New Roman" panose="02020603050405020304" pitchFamily="18" charset="0"/>
                <a:ea typeface="Songti SC"/>
                <a:cs typeface="Times New Roman" panose="02020603050405020304" pitchFamily="18" charset="0"/>
              </a:rPr>
              <a:t>成立。由于本实验设计的限制，需要后续量化等级差距进行回归分析比较标准化</a:t>
            </a:r>
            <a:r>
              <a:rPr lang="en-US" altLang="zh-CN" sz="1800" kern="100" dirty="0">
                <a:effectLst/>
                <a:latin typeface="Times New Roman" panose="02020603050405020304" pitchFamily="18" charset="0"/>
                <a:ea typeface="Songti SC"/>
              </a:rPr>
              <a:t>β</a:t>
            </a:r>
            <a:r>
              <a:rPr lang="zh-CN" altLang="zh-CN" sz="1800" kern="100" dirty="0">
                <a:effectLst/>
                <a:latin typeface="Times New Roman" panose="02020603050405020304" pitchFamily="18" charset="0"/>
                <a:ea typeface="Songti SC"/>
                <a:cs typeface="Times New Roman" panose="02020603050405020304" pitchFamily="18" charset="0"/>
              </a:rPr>
              <a:t>值来精确验证</a:t>
            </a:r>
            <a:r>
              <a:rPr lang="zh-CN" altLang="zh-CN" sz="1800" kern="100" dirty="0">
                <a:solidFill>
                  <a:srgbClr val="FF0000"/>
                </a:solidFill>
                <a:effectLst/>
                <a:latin typeface="Times New Roman" panose="02020603050405020304" pitchFamily="18" charset="0"/>
                <a:ea typeface="Songti SC"/>
                <a:cs typeface="Times New Roman" panose="02020603050405020304" pitchFamily="18" charset="0"/>
              </a:rPr>
              <a:t>某某某假设。</a:t>
            </a:r>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23</a:t>
            </a:fld>
            <a:endParaRPr lang="zh-CN" altLang="en-US"/>
          </a:p>
        </p:txBody>
      </p:sp>
    </p:spTree>
    <p:extLst>
      <p:ext uri="{BB962C8B-B14F-4D97-AF65-F5344CB8AC3E}">
        <p14:creationId xmlns:p14="http://schemas.microsoft.com/office/powerpoint/2010/main" val="276283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尽管在被试间的内隐态度中观察到了一致性，但在被试内的相关性并未显著。对点评组和控制组的</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内隐态度进行了皮尔逊相关分析，结果显示</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Pearson’s r </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0.21</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 0.30</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。对人类的内隐态度作相同分析得到</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r </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-0.12</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200" i="1"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 = 0.55</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。这可能是由于单个被试在单个客体上的试次数较少，导致结果的稳定性不足。</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43</a:t>
            </a:fld>
            <a:endParaRPr lang="zh-CN" altLang="en-US"/>
          </a:p>
        </p:txBody>
      </p:sp>
    </p:spTree>
    <p:extLst>
      <p:ext uri="{BB962C8B-B14F-4D97-AF65-F5344CB8AC3E}">
        <p14:creationId xmlns:p14="http://schemas.microsoft.com/office/powerpoint/2010/main" val="187138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C538A16-44D0-4638-ACD6-43A88F095A25}" type="slidenum">
              <a:rPr lang="zh-CN" altLang="en-US" smtClean="0"/>
              <a:t>50</a:t>
            </a:fld>
            <a:endParaRPr lang="zh-CN" altLang="en-US"/>
          </a:p>
        </p:txBody>
      </p:sp>
    </p:spTree>
    <p:extLst>
      <p:ext uri="{BB962C8B-B14F-4D97-AF65-F5344CB8AC3E}">
        <p14:creationId xmlns:p14="http://schemas.microsoft.com/office/powerpoint/2010/main" val="2985101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2</a:t>
            </a:fld>
            <a:endParaRPr lang="zh-CN" altLang="en-US"/>
          </a:p>
        </p:txBody>
      </p:sp>
    </p:spTree>
    <p:extLst>
      <p:ext uri="{BB962C8B-B14F-4D97-AF65-F5344CB8AC3E}">
        <p14:creationId xmlns:p14="http://schemas.microsoft.com/office/powerpoint/2010/main" val="426759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3</a:t>
            </a:fld>
            <a:endParaRPr lang="zh-CN" altLang="en-US"/>
          </a:p>
        </p:txBody>
      </p:sp>
    </p:spTree>
    <p:extLst>
      <p:ext uri="{BB962C8B-B14F-4D97-AF65-F5344CB8AC3E}">
        <p14:creationId xmlns:p14="http://schemas.microsoft.com/office/powerpoint/2010/main" val="23114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8</a:t>
            </a:fld>
            <a:endParaRPr lang="zh-CN" altLang="en-US"/>
          </a:p>
        </p:txBody>
      </p:sp>
    </p:spTree>
    <p:extLst>
      <p:ext uri="{BB962C8B-B14F-4D97-AF65-F5344CB8AC3E}">
        <p14:creationId xmlns:p14="http://schemas.microsoft.com/office/powerpoint/2010/main" val="1027837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12</a:t>
            </a:fld>
            <a:endParaRPr lang="zh-CN" altLang="en-US"/>
          </a:p>
        </p:txBody>
      </p:sp>
    </p:spTree>
    <p:extLst>
      <p:ext uri="{BB962C8B-B14F-4D97-AF65-F5344CB8AC3E}">
        <p14:creationId xmlns:p14="http://schemas.microsoft.com/office/powerpoint/2010/main" val="297886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13</a:t>
            </a:fld>
            <a:endParaRPr lang="zh-CN" altLang="en-US"/>
          </a:p>
        </p:txBody>
      </p:sp>
    </p:spTree>
    <p:extLst>
      <p:ext uri="{BB962C8B-B14F-4D97-AF65-F5344CB8AC3E}">
        <p14:creationId xmlns:p14="http://schemas.microsoft.com/office/powerpoint/2010/main" val="74165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14</a:t>
            </a:fld>
            <a:endParaRPr lang="zh-CN" altLang="en-US"/>
          </a:p>
        </p:txBody>
      </p:sp>
    </p:spTree>
    <p:extLst>
      <p:ext uri="{BB962C8B-B14F-4D97-AF65-F5344CB8AC3E}">
        <p14:creationId xmlns:p14="http://schemas.microsoft.com/office/powerpoint/2010/main" val="187577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15</a:t>
            </a:fld>
            <a:endParaRPr lang="zh-CN" altLang="en-US"/>
          </a:p>
        </p:txBody>
      </p:sp>
    </p:spTree>
    <p:extLst>
      <p:ext uri="{BB962C8B-B14F-4D97-AF65-F5344CB8AC3E}">
        <p14:creationId xmlns:p14="http://schemas.microsoft.com/office/powerpoint/2010/main" val="3755617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842147-048C-444F-9CC1-95ECC290534E}" type="slidenum">
              <a:rPr lang="zh-CN" altLang="en-US" smtClean="0"/>
              <a:t>16</a:t>
            </a:fld>
            <a:endParaRPr lang="zh-CN" altLang="en-US"/>
          </a:p>
        </p:txBody>
      </p:sp>
    </p:spTree>
    <p:extLst>
      <p:ext uri="{BB962C8B-B14F-4D97-AF65-F5344CB8AC3E}">
        <p14:creationId xmlns:p14="http://schemas.microsoft.com/office/powerpoint/2010/main" val="209407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8B71E-7019-CA12-2D2A-EA44D976EB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45F35F-C8F5-3CD6-1327-A14011F84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D7014E-9C4F-2A05-29EA-A64D7F6E58F2}"/>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C8D6731C-36BC-912A-4560-060E95F49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B9AAE6-4557-CA88-9324-1E0DBBD0E1D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7204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B1A1-AA5C-6B58-ABB5-79D5A24A61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6AD8CF-6910-2335-D026-B576F04779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C889F9-EB7D-0F02-B8CE-4D4D10795B5F}"/>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C6A15D5D-C0ED-E7A2-6CF7-797174A32F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8C640A-92F5-6D27-E8DE-1096B01B3D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64240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01B189-4515-E827-02A8-ADB5276651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511E0C-D51D-2AC2-B608-EADC29449B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F2AF66-A9AA-C32F-C56D-27C04EC2FEFE}"/>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36F2B309-600C-B3AC-CFC1-8DB943048C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3FC41-EA6D-F0B7-27CB-4F35F72D3470}"/>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72264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5" name="文本占位符 84">
            <a:extLst>
              <a:ext uri="{FF2B5EF4-FFF2-40B4-BE49-F238E27FC236}">
                <a16:creationId xmlns:a16="http://schemas.microsoft.com/office/drawing/2014/main" id="{9C066E07-1FB2-4E4E-885A-DB04877132EC}"/>
              </a:ext>
            </a:extLst>
          </p:cNvPr>
          <p:cNvSpPr>
            <a:spLocks noGrp="1"/>
          </p:cNvSpPr>
          <p:nvPr>
            <p:ph type="body" sz="quarter" idx="14" hasCustomPrompt="1"/>
          </p:nvPr>
        </p:nvSpPr>
        <p:spPr>
          <a:xfrm>
            <a:off x="1515340" y="4747371"/>
            <a:ext cx="2743200" cy="617537"/>
          </a:xfrm>
          <a:prstGeom prst="rect">
            <a:avLst/>
          </a:prstGeom>
        </p:spPr>
        <p:txBody>
          <a:bodyPr anchor="ctr"/>
          <a:lstStyle>
            <a:lvl1pPr marL="0" indent="0" algn="l">
              <a:buNone/>
              <a:defRPr b="1">
                <a:solidFill>
                  <a:schemeClr val="bg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答辩人信息</a:t>
            </a:r>
          </a:p>
        </p:txBody>
      </p:sp>
      <p:sp>
        <p:nvSpPr>
          <p:cNvPr id="77" name="文本占位符 77">
            <a:extLst>
              <a:ext uri="{FF2B5EF4-FFF2-40B4-BE49-F238E27FC236}">
                <a16:creationId xmlns:a16="http://schemas.microsoft.com/office/drawing/2014/main" id="{C2EE9811-84DA-482E-9F23-3E456E5B5127}"/>
              </a:ext>
            </a:extLst>
          </p:cNvPr>
          <p:cNvSpPr>
            <a:spLocks noGrp="1"/>
          </p:cNvSpPr>
          <p:nvPr>
            <p:ph type="body" sz="quarter" idx="11" hasCustomPrompt="1"/>
          </p:nvPr>
        </p:nvSpPr>
        <p:spPr>
          <a:xfrm>
            <a:off x="1514476" y="2442615"/>
            <a:ext cx="7754400" cy="721821"/>
          </a:xfrm>
          <a:prstGeom prst="rect">
            <a:avLst/>
          </a:prstGeom>
        </p:spPr>
        <p:txBody>
          <a:bodyPr lIns="0" rIns="0" anchor="ctr"/>
          <a:lstStyle>
            <a:lvl1pPr marL="0" indent="0" algn="l">
              <a:lnSpc>
                <a:spcPct val="100000"/>
              </a:lnSpc>
              <a:buNone/>
              <a:defRPr sz="4800" b="1">
                <a:solidFill>
                  <a:schemeClr val="tx1"/>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单击此处编辑答辩报告题目</a:t>
            </a:r>
          </a:p>
        </p:txBody>
      </p:sp>
      <p:sp>
        <p:nvSpPr>
          <p:cNvPr id="78" name="文本占位符 77">
            <a:extLst>
              <a:ext uri="{FF2B5EF4-FFF2-40B4-BE49-F238E27FC236}">
                <a16:creationId xmlns:a16="http://schemas.microsoft.com/office/drawing/2014/main" id="{156B0322-864D-4376-AB61-7454A2C85B9F}"/>
              </a:ext>
            </a:extLst>
          </p:cNvPr>
          <p:cNvSpPr>
            <a:spLocks noGrp="1"/>
          </p:cNvSpPr>
          <p:nvPr>
            <p:ph type="body" sz="quarter" idx="15" hasCustomPrompt="1"/>
          </p:nvPr>
        </p:nvSpPr>
        <p:spPr>
          <a:xfrm>
            <a:off x="1514476" y="3343161"/>
            <a:ext cx="3231228" cy="485081"/>
          </a:xfrm>
          <a:prstGeom prst="rect">
            <a:avLst/>
          </a:prstGeom>
        </p:spPr>
        <p:txBody>
          <a:bodyPr lIns="0" rIns="0" anchor="ctr"/>
          <a:lstStyle>
            <a:lvl1pPr marL="0" indent="0" algn="dist">
              <a:lnSpc>
                <a:spcPct val="100000"/>
              </a:lnSpc>
              <a:buNone/>
              <a:defRPr sz="2400" b="1">
                <a:solidFill>
                  <a:schemeClr val="tx2"/>
                </a:solidFill>
                <a:latin typeface="方正粗雅宋简体" panose="02000000000000000000" pitchFamily="2" charset="-122"/>
                <a:ea typeface="方正粗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单击编辑答辩副标题</a:t>
            </a:r>
          </a:p>
        </p:txBody>
      </p:sp>
    </p:spTree>
    <p:extLst>
      <p:ext uri="{BB962C8B-B14F-4D97-AF65-F5344CB8AC3E}">
        <p14:creationId xmlns:p14="http://schemas.microsoft.com/office/powerpoint/2010/main" val="1601195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782F-1828-4FCE-D989-3A4FD27BF7A8}"/>
              </a:ext>
            </a:extLst>
          </p:cNvPr>
          <p:cNvSpPr>
            <a:spLocks noGrp="1"/>
          </p:cNvSpPr>
          <p:nvPr>
            <p:ph type="title"/>
          </p:nvPr>
        </p:nvSpPr>
        <p:spPr>
          <a:xfrm>
            <a:off x="376382" y="309708"/>
            <a:ext cx="8545945" cy="309130"/>
          </a:xfrm>
        </p:spPr>
        <p:txBody>
          <a:bodyPr>
            <a:noAutofit/>
          </a:bodyPr>
          <a:lstStyle>
            <a:lvl1pPr>
              <a:defRPr sz="28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A7C643F-E7D4-BD26-90A2-5FA7CD1AEB4B}"/>
              </a:ext>
            </a:extLst>
          </p:cNvPr>
          <p:cNvSpPr>
            <a:spLocks noGrp="1"/>
          </p:cNvSpPr>
          <p:nvPr>
            <p:ph idx="1"/>
          </p:nvPr>
        </p:nvSpPr>
        <p:spPr>
          <a:xfrm>
            <a:off x="838200" y="1252969"/>
            <a:ext cx="10515600" cy="5387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矩形 6">
            <a:extLst>
              <a:ext uri="{FF2B5EF4-FFF2-40B4-BE49-F238E27FC236}">
                <a16:creationId xmlns:a16="http://schemas.microsoft.com/office/drawing/2014/main" id="{43244A9D-1439-2E51-F539-6DBDFF58C36B}"/>
              </a:ext>
            </a:extLst>
          </p:cNvPr>
          <p:cNvSpPr/>
          <p:nvPr userDrawn="1"/>
        </p:nvSpPr>
        <p:spPr>
          <a:xfrm>
            <a:off x="-120073" y="840510"/>
            <a:ext cx="12487564" cy="10159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849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74A3B-3322-F925-F577-1CF75D6A9F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092E0D-5242-75C5-612C-163158B72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66AE98-A7C1-5729-56ED-30EC9656FE3F}"/>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2F137FD7-9D9E-D6D8-B435-786BE4CB93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1270AA-AA44-550D-D0E8-9ED9DD1F349A}"/>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37945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9E88D-486C-F34F-D4B8-FB3BCAEDC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79A911-9703-160F-9B3D-44A1312BF0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D49198-DA36-1567-3C42-FD40EA621B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FDCDA5-2386-9CE1-FDF5-42F93B147A26}"/>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D14555C0-CBF6-1006-FE45-6E4A3F8F23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1440F6-8462-6E18-CA77-527017D3D207}"/>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8047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00B7D-F807-9047-15FA-1CFDD5FE02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C346AA-7BEF-F438-88F1-661BB6813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CFC52C-3315-9F84-C5C1-A9AE3BD0F7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92647-4BCB-0702-8DBA-A23AEF553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93267A-9A94-1ED0-8574-DA544B2E25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12AA89-E278-02CD-152B-DF79E667D5DB}"/>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8" name="页脚占位符 7">
            <a:extLst>
              <a:ext uri="{FF2B5EF4-FFF2-40B4-BE49-F238E27FC236}">
                <a16:creationId xmlns:a16="http://schemas.microsoft.com/office/drawing/2014/main" id="{637A6E4C-20F8-86B4-8E8E-69BDB4C065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D4FD12-30C9-1273-372C-E39064E9E813}"/>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97170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CDC51-F921-450E-F9D9-34B78ABCCF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BE8DE-E7A2-D8D0-7439-7578A101E99E}"/>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4" name="页脚占位符 3">
            <a:extLst>
              <a:ext uri="{FF2B5EF4-FFF2-40B4-BE49-F238E27FC236}">
                <a16:creationId xmlns:a16="http://schemas.microsoft.com/office/drawing/2014/main" id="{4875A00A-E1B4-D784-6086-190EBCF803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0E3FCD-784B-9DED-C112-F64CFC75C8E8}"/>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180356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D9E150-0C18-22F6-8F24-B186BD4D283D}"/>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3" name="页脚占位符 2">
            <a:extLst>
              <a:ext uri="{FF2B5EF4-FFF2-40B4-BE49-F238E27FC236}">
                <a16:creationId xmlns:a16="http://schemas.microsoft.com/office/drawing/2014/main" id="{92A4B65E-48C6-FC26-EBD8-33D9EAE9C2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2B7431-A452-3309-A743-434F4177958B}"/>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59255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38BF5-EBB4-7896-FA0F-518BD6AFD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851FB0-4397-4E2C-876C-61D84F620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E50D32-4F38-D525-6B8D-DA515FC59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EC687A-E89B-8FEC-8008-2AD49D2FD221}"/>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490C031E-691E-065F-0AFA-10D8226B5B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913C92-3A1E-63D2-002A-74D377C2F21E}"/>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9442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BC3-F7C9-A291-ECDC-190C27CC38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E1589-B363-8BA6-193E-012818B9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242365-02C2-9136-056D-6F89C981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A91EDE-0351-B581-51F7-937254FDADC0}"/>
              </a:ext>
            </a:extLst>
          </p:cNvPr>
          <p:cNvSpPr>
            <a:spLocks noGrp="1"/>
          </p:cNvSpPr>
          <p:nvPr>
            <p:ph type="dt" sz="half" idx="10"/>
          </p:nvPr>
        </p:nvSpPr>
        <p:spPr/>
        <p:txBody>
          <a:bodyPr/>
          <a:lstStyle/>
          <a:p>
            <a:fld id="{630B7869-1FB6-4B95-9D7B-E76ADCACFE5A}"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234DACA0-3F6A-3712-A5C9-D413808485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A3BB9C-F4BA-061B-B0BE-C1A85072862F}"/>
              </a:ext>
            </a:extLst>
          </p:cNvPr>
          <p:cNvSpPr>
            <a:spLocks noGrp="1"/>
          </p:cNvSpPr>
          <p:nvPr>
            <p:ph type="sldNum" sz="quarter" idx="12"/>
          </p:nvPr>
        </p:nvSpPr>
        <p:spPr/>
        <p:txBody>
          <a:body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260302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235C9B-2052-3C04-116A-B016329E6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0F884C-A87A-ACC5-9CF9-AA8E20C11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47293-4FAF-E0E8-E697-8E660E6BA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0B7869-1FB6-4B95-9D7B-E76ADCACFE5A}"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E92A3DF9-19BD-F8B3-6A75-8917A0529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E949393-567B-8FEA-27C1-5257E3671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C607E-7C54-43B9-B383-ACCE90D91A51}" type="slidenum">
              <a:rPr lang="zh-CN" altLang="en-US" smtClean="0"/>
              <a:t>‹#›</a:t>
            </a:fld>
            <a:endParaRPr lang="zh-CN" altLang="en-US"/>
          </a:p>
        </p:txBody>
      </p:sp>
    </p:spTree>
    <p:extLst>
      <p:ext uri="{BB962C8B-B14F-4D97-AF65-F5344CB8AC3E}">
        <p14:creationId xmlns:p14="http://schemas.microsoft.com/office/powerpoint/2010/main" val="3711923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899897" y="1516890"/>
            <a:ext cx="10592643" cy="2557648"/>
          </a:xfrm>
        </p:spPr>
        <p:txBody>
          <a:bodyPr>
            <a:normAutofit/>
          </a:bodyPr>
          <a:lstStyle/>
          <a:p>
            <a:r>
              <a:rPr lang="zh-CN" altLang="en-US" dirty="0"/>
              <a:t>人工智能与人类评分对结果满意度和公平性感知的影响</a:t>
            </a:r>
          </a:p>
        </p:txBody>
      </p:sp>
      <p:sp>
        <p:nvSpPr>
          <p:cNvPr id="4" name="文本框 3">
            <a:extLst>
              <a:ext uri="{FF2B5EF4-FFF2-40B4-BE49-F238E27FC236}">
                <a16:creationId xmlns:a16="http://schemas.microsoft.com/office/drawing/2014/main" id="{17A3BBFE-6436-84D0-5EBF-BF3694A7508D}"/>
              </a:ext>
            </a:extLst>
          </p:cNvPr>
          <p:cNvSpPr txBox="1"/>
          <p:nvPr/>
        </p:nvSpPr>
        <p:spPr>
          <a:xfrm>
            <a:off x="1412240" y="5662414"/>
            <a:ext cx="6096000" cy="369332"/>
          </a:xfrm>
          <a:prstGeom prst="rect">
            <a:avLst/>
          </a:prstGeom>
          <a:noFill/>
        </p:spPr>
        <p:txBody>
          <a:bodyPr wrap="square">
            <a:spAutoFit/>
          </a:bodyPr>
          <a:lstStyle/>
          <a:p>
            <a:r>
              <a:rPr lang="zh-CN" altLang="zh-CN" sz="1800" b="1" kern="100" dirty="0">
                <a:effectLst/>
                <a:ea typeface="等线" panose="02010600030101010101" pitchFamily="2" charset="-122"/>
                <a:cs typeface="Times New Roman" panose="02020603050405020304" pitchFamily="18" charset="0"/>
              </a:rPr>
              <a:t>问卷分享链接</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等线" panose="02010600030101010101" pitchFamily="2" charset="-122"/>
              </a:rPr>
              <a:t>Credamo</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见数平台）</a:t>
            </a:r>
            <a:endParaRPr lang="zh-CN" altLang="en-US" dirty="0"/>
          </a:p>
        </p:txBody>
      </p:sp>
    </p:spTree>
    <p:extLst>
      <p:ext uri="{BB962C8B-B14F-4D97-AF65-F5344CB8AC3E}">
        <p14:creationId xmlns:p14="http://schemas.microsoft.com/office/powerpoint/2010/main" val="3021795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330258" y="1653740"/>
            <a:ext cx="2296928" cy="378565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通过</a:t>
            </a:r>
            <a:r>
              <a:rPr lang="en-US" altLang="zh-CN" sz="2000" dirty="0" err="1">
                <a:latin typeface="华文仿宋" panose="02010600040101010101" pitchFamily="2" charset="-122"/>
                <a:ea typeface="华文仿宋" panose="02010600040101010101" pitchFamily="2" charset="-122"/>
              </a:rPr>
              <a:t>Credamo</a:t>
            </a:r>
            <a:r>
              <a:rPr lang="zh-CN" altLang="en-US" sz="2000" dirty="0">
                <a:latin typeface="华文仿宋" panose="02010600040101010101" pitchFamily="2" charset="-122"/>
                <a:ea typeface="华文仿宋" panose="02010600040101010101" pitchFamily="2" charset="-122"/>
              </a:rPr>
              <a:t>在线实验平台收集数据。</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题目改编自</a:t>
            </a:r>
            <a:r>
              <a:rPr lang="en-US" altLang="zh-CN" sz="2000" dirty="0">
                <a:latin typeface="华文仿宋" panose="02010600040101010101" pitchFamily="2" charset="-122"/>
                <a:ea typeface="华文仿宋" panose="02010600040101010101" pitchFamily="2" charset="-122"/>
              </a:rPr>
              <a:t>2016</a:t>
            </a:r>
            <a:r>
              <a:rPr lang="zh-CN" altLang="en-US" sz="2000" dirty="0">
                <a:latin typeface="华文仿宋" panose="02010600040101010101" pitchFamily="2" charset="-122"/>
                <a:ea typeface="华文仿宋" panose="02010600040101010101" pitchFamily="2" charset="-122"/>
              </a:rPr>
              <a:t>年</a:t>
            </a:r>
            <a:r>
              <a:rPr lang="en-US" altLang="zh-CN" sz="2000" dirty="0">
                <a:latin typeface="华文仿宋" panose="02010600040101010101" pitchFamily="2" charset="-122"/>
                <a:ea typeface="华文仿宋" panose="02010600040101010101" pitchFamily="2" charset="-122"/>
              </a:rPr>
              <a:t>12</a:t>
            </a:r>
            <a:r>
              <a:rPr lang="zh-CN" altLang="en-US" sz="2000" dirty="0">
                <a:latin typeface="华文仿宋" panose="02010600040101010101" pitchFamily="2" charset="-122"/>
                <a:ea typeface="华文仿宋" panose="02010600040101010101" pitchFamily="2" charset="-122"/>
              </a:rPr>
              <a:t>月大学英语四级考试中的中译英题目。</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en-US" altLang="zh-CN" sz="2000" dirty="0">
                <a:latin typeface="华文仿宋" panose="02010600040101010101" pitchFamily="2" charset="-122"/>
                <a:ea typeface="华文仿宋" panose="02010600040101010101" pitchFamily="2" charset="-122"/>
              </a:rPr>
              <a:t>2016</a:t>
            </a:r>
            <a:r>
              <a:rPr lang="zh-CN" altLang="en-US" sz="2000" dirty="0">
                <a:latin typeface="华文仿宋" panose="02010600040101010101" pitchFamily="2" charset="-122"/>
                <a:ea typeface="华文仿宋" panose="02010600040101010101" pitchFamily="2" charset="-122"/>
              </a:rPr>
              <a:t>年</a:t>
            </a:r>
            <a:r>
              <a:rPr lang="en-US" altLang="zh-CN" sz="2000" dirty="0">
                <a:latin typeface="华文仿宋" panose="02010600040101010101" pitchFamily="2" charset="-122"/>
                <a:ea typeface="华文仿宋" panose="02010600040101010101" pitchFamily="2" charset="-122"/>
              </a:rPr>
              <a:t>12</a:t>
            </a:r>
            <a:r>
              <a:rPr lang="zh-CN" altLang="en-US" sz="2000" dirty="0">
                <a:latin typeface="华文仿宋" panose="02010600040101010101" pitchFamily="2" charset="-122"/>
                <a:ea typeface="华文仿宋" panose="02010600040101010101" pitchFamily="2" charset="-122"/>
              </a:rPr>
              <a:t>月份共有三份四级试卷，选取其中的中译英题目进行简化。</a:t>
            </a:r>
          </a:p>
        </p:txBody>
      </p:sp>
      <p:pic>
        <p:nvPicPr>
          <p:cNvPr id="9" name="图片 8">
            <a:extLst>
              <a:ext uri="{FF2B5EF4-FFF2-40B4-BE49-F238E27FC236}">
                <a16:creationId xmlns:a16="http://schemas.microsoft.com/office/drawing/2014/main" id="{4BB64011-B132-C307-BA88-65095C5F4E73}"/>
              </a:ext>
            </a:extLst>
          </p:cNvPr>
          <p:cNvPicPr>
            <a:picLocks noChangeAspect="1"/>
          </p:cNvPicPr>
          <p:nvPr/>
        </p:nvPicPr>
        <p:blipFill>
          <a:blip r:embed="rId2"/>
          <a:stretch>
            <a:fillRect/>
          </a:stretch>
        </p:blipFill>
        <p:spPr>
          <a:xfrm>
            <a:off x="3525521" y="1102938"/>
            <a:ext cx="8041004" cy="1853939"/>
          </a:xfrm>
          <a:prstGeom prst="rect">
            <a:avLst/>
          </a:prstGeom>
        </p:spPr>
      </p:pic>
      <p:pic>
        <p:nvPicPr>
          <p:cNvPr id="11" name="图片 10">
            <a:extLst>
              <a:ext uri="{FF2B5EF4-FFF2-40B4-BE49-F238E27FC236}">
                <a16:creationId xmlns:a16="http://schemas.microsoft.com/office/drawing/2014/main" id="{3E162198-29CC-7EF6-21AC-89151F965632}"/>
              </a:ext>
            </a:extLst>
          </p:cNvPr>
          <p:cNvPicPr>
            <a:picLocks noChangeAspect="1"/>
          </p:cNvPicPr>
          <p:nvPr/>
        </p:nvPicPr>
        <p:blipFill>
          <a:blip r:embed="rId3"/>
          <a:stretch>
            <a:fillRect/>
          </a:stretch>
        </p:blipFill>
        <p:spPr>
          <a:xfrm>
            <a:off x="3605995" y="2916860"/>
            <a:ext cx="8018463" cy="1871218"/>
          </a:xfrm>
          <a:prstGeom prst="rect">
            <a:avLst/>
          </a:prstGeom>
        </p:spPr>
      </p:pic>
      <p:pic>
        <p:nvPicPr>
          <p:cNvPr id="13" name="图片 12">
            <a:extLst>
              <a:ext uri="{FF2B5EF4-FFF2-40B4-BE49-F238E27FC236}">
                <a16:creationId xmlns:a16="http://schemas.microsoft.com/office/drawing/2014/main" id="{975F57E5-73A9-EE11-AEC8-06F2315A8B29}"/>
              </a:ext>
            </a:extLst>
          </p:cNvPr>
          <p:cNvPicPr>
            <a:picLocks noChangeAspect="1"/>
          </p:cNvPicPr>
          <p:nvPr/>
        </p:nvPicPr>
        <p:blipFill>
          <a:blip r:embed="rId4"/>
          <a:stretch>
            <a:fillRect/>
          </a:stretch>
        </p:blipFill>
        <p:spPr>
          <a:xfrm>
            <a:off x="3611850" y="4714536"/>
            <a:ext cx="8030801" cy="1831199"/>
          </a:xfrm>
          <a:prstGeom prst="rect">
            <a:avLst/>
          </a:prstGeom>
        </p:spPr>
      </p:pic>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157267D8-B4F6-232B-FBC1-74AC986A0043}"/>
              </a:ext>
            </a:extLst>
          </p:cNvPr>
          <p:cNvSpPr txBox="1"/>
          <p:nvPr/>
        </p:nvSpPr>
        <p:spPr>
          <a:xfrm>
            <a:off x="260497" y="5529625"/>
            <a:ext cx="2642190" cy="830997"/>
          </a:xfrm>
          <a:prstGeom prst="rect">
            <a:avLst/>
          </a:prstGeom>
          <a:noFill/>
        </p:spPr>
        <p:txBody>
          <a:bodyPr wrap="square">
            <a:spAutoFit/>
          </a:bodyPr>
          <a:lstStyle/>
          <a:p>
            <a:r>
              <a:rPr lang="zh-CN" altLang="en-US" sz="2400" b="1" dirty="0">
                <a:solidFill>
                  <a:srgbClr val="FF0000"/>
                </a:solidFill>
                <a:latin typeface="华文仿宋" panose="02010600040101010101" pitchFamily="2" charset="-122"/>
                <a:ea typeface="华文仿宋" panose="02010600040101010101" pitchFamily="2" charset="-122"/>
              </a:rPr>
              <a:t>被试随机接收其中一道题目进行作答</a:t>
            </a:r>
            <a:endParaRPr lang="zh-CN" altLang="en-US" sz="2400" b="1" dirty="0">
              <a:solidFill>
                <a:srgbClr val="FF0000"/>
              </a:solidFill>
            </a:endParaRPr>
          </a:p>
        </p:txBody>
      </p: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206500" cy="369332"/>
          </a:xfrm>
          <a:prstGeom prst="rect">
            <a:avLst/>
          </a:prstGeom>
          <a:noFill/>
        </p:spPr>
        <p:txBody>
          <a:bodyPr wrap="square">
            <a:spAutoFit/>
          </a:bodyPr>
          <a:lstStyle/>
          <a:p>
            <a:r>
              <a:rPr lang="zh-CN" altLang="en-US" b="1" dirty="0">
                <a:latin typeface="+mn-ea"/>
                <a:ea typeface="+mn-ea"/>
              </a:rPr>
              <a:t>实验材料</a:t>
            </a:r>
            <a:endParaRPr lang="zh-CN" altLang="en-US" dirty="0"/>
          </a:p>
        </p:txBody>
      </p:sp>
      <p:sp>
        <p:nvSpPr>
          <p:cNvPr id="3" name="矩形 2">
            <a:extLst>
              <a:ext uri="{FF2B5EF4-FFF2-40B4-BE49-F238E27FC236}">
                <a16:creationId xmlns:a16="http://schemas.microsoft.com/office/drawing/2014/main" id="{4037022F-16FE-3FD8-65B2-D5E4A4CF3190}"/>
              </a:ext>
            </a:extLst>
          </p:cNvPr>
          <p:cNvSpPr/>
          <p:nvPr/>
        </p:nvSpPr>
        <p:spPr>
          <a:xfrm>
            <a:off x="7153296" y="2571095"/>
            <a:ext cx="750526" cy="584775"/>
          </a:xfrm>
          <a:prstGeom prst="rect">
            <a:avLst/>
          </a:prstGeom>
          <a:noFill/>
        </p:spPr>
        <p:txBody>
          <a:bodyPr wrap="none" lIns="91440" tIns="45720" rIns="91440" bIns="45720">
            <a:spAutoFit/>
          </a:bodyPr>
          <a:lstStyle/>
          <a:p>
            <a:pPr algn="ctr"/>
            <a:r>
              <a:rPr lang="en-US" altLang="zh-CN" sz="3200" b="1" cap="none" spc="0" dirty="0">
                <a:ln w="0"/>
                <a:solidFill>
                  <a:schemeClr val="accent1"/>
                </a:solidFill>
                <a:effectLst>
                  <a:outerShdw blurRad="38100" dist="25400" dir="5400000" algn="ctr" rotWithShape="0">
                    <a:srgbClr val="6E747A">
                      <a:alpha val="43000"/>
                    </a:srgbClr>
                  </a:outerShdw>
                </a:effectLst>
              </a:rPr>
              <a:t>OR</a:t>
            </a:r>
            <a:endParaRPr lang="zh-CN" altLang="en-US" sz="3200" b="1" cap="none" spc="0" dirty="0">
              <a:ln w="0"/>
              <a:solidFill>
                <a:schemeClr val="accent1"/>
              </a:solidFill>
              <a:effectLst>
                <a:outerShdw blurRad="38100" dist="25400" dir="5400000" algn="ctr" rotWithShape="0">
                  <a:srgbClr val="6E747A">
                    <a:alpha val="43000"/>
                  </a:srgbClr>
                </a:outerShdw>
              </a:effectLst>
            </a:endParaRPr>
          </a:p>
        </p:txBody>
      </p:sp>
      <p:sp>
        <p:nvSpPr>
          <p:cNvPr id="4" name="矩形 3">
            <a:extLst>
              <a:ext uri="{FF2B5EF4-FFF2-40B4-BE49-F238E27FC236}">
                <a16:creationId xmlns:a16="http://schemas.microsoft.com/office/drawing/2014/main" id="{48721640-6790-EBE9-D576-8DC2C330917F}"/>
              </a:ext>
            </a:extLst>
          </p:cNvPr>
          <p:cNvSpPr/>
          <p:nvPr/>
        </p:nvSpPr>
        <p:spPr>
          <a:xfrm>
            <a:off x="7173616" y="4420215"/>
            <a:ext cx="750526" cy="584775"/>
          </a:xfrm>
          <a:prstGeom prst="rect">
            <a:avLst/>
          </a:prstGeom>
          <a:noFill/>
        </p:spPr>
        <p:txBody>
          <a:bodyPr wrap="none" lIns="91440" tIns="45720" rIns="91440" bIns="45720">
            <a:spAutoFit/>
          </a:bodyPr>
          <a:lstStyle/>
          <a:p>
            <a:pPr algn="ctr"/>
            <a:r>
              <a:rPr lang="en-US" altLang="zh-CN" sz="3200" b="1" cap="none" spc="0" dirty="0">
                <a:ln w="0"/>
                <a:solidFill>
                  <a:schemeClr val="accent1"/>
                </a:solidFill>
                <a:effectLst>
                  <a:outerShdw blurRad="38100" dist="25400" dir="5400000" algn="ctr" rotWithShape="0">
                    <a:srgbClr val="6E747A">
                      <a:alpha val="43000"/>
                    </a:srgbClr>
                  </a:outerShdw>
                </a:effectLst>
              </a:rPr>
              <a:t>OR</a:t>
            </a:r>
            <a:endParaRPr lang="zh-CN" altLang="en-US" sz="3200" b="1"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296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9"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5067CFE4-364C-53B5-08EC-72EF1EB16EDE}"/>
              </a:ext>
            </a:extLst>
          </p:cNvPr>
          <p:cNvSpPr/>
          <p:nvPr/>
        </p:nvSpPr>
        <p:spPr>
          <a:xfrm>
            <a:off x="7894320" y="2011680"/>
            <a:ext cx="4124960" cy="2783840"/>
          </a:xfrm>
          <a:prstGeom prst="round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330258" y="1653740"/>
            <a:ext cx="2514542" cy="4708981"/>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两道七点李克特量表分别对评分结果和评价主体的</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满意程度</a:t>
            </a:r>
            <a:r>
              <a:rPr lang="zh-CN" altLang="en-US" sz="2000" dirty="0">
                <a:latin typeface="华文仿宋" panose="02010600040101010101" pitchFamily="2" charset="-122"/>
                <a:ea typeface="华文仿宋" panose="02010600040101010101" pitchFamily="2" charset="-122"/>
              </a:rPr>
              <a:t>进行评分</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两道七点李克特量表分别对评分结果和评价主体的</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公平性感知</a:t>
            </a:r>
            <a:r>
              <a:rPr lang="zh-CN" altLang="en-US" sz="2000" dirty="0">
                <a:latin typeface="华文仿宋" panose="02010600040101010101" pitchFamily="2" charset="-122"/>
                <a:ea typeface="华文仿宋" panose="02010600040101010101" pitchFamily="2" charset="-122"/>
              </a:rPr>
              <a:t>进行评分</a:t>
            </a:r>
            <a:endParaRPr lang="en-US" altLang="zh-CN" sz="2000" dirty="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当评分结果的满意度低于</a:t>
            </a:r>
            <a:r>
              <a:rPr lang="en-US" altLang="zh-CN" sz="2000" dirty="0">
                <a:latin typeface="华文仿宋" panose="02010600040101010101" pitchFamily="2" charset="-122"/>
                <a:ea typeface="华文仿宋" panose="02010600040101010101" pitchFamily="2" charset="-122"/>
              </a:rPr>
              <a:t>4</a:t>
            </a:r>
            <a:r>
              <a:rPr lang="zh-CN" altLang="en-US" sz="2000" dirty="0">
                <a:latin typeface="华文仿宋" panose="02010600040101010101" pitchFamily="2" charset="-122"/>
                <a:ea typeface="华文仿宋" panose="02010600040101010101" pitchFamily="2" charset="-122"/>
              </a:rPr>
              <a:t>分时， 呈现附加选择题调查被试</a:t>
            </a:r>
            <a:r>
              <a:rPr lang="zh-CN" altLang="en-US" sz="2000" b="1" dirty="0">
                <a:solidFill>
                  <a:srgbClr val="003F88"/>
                </a:solidFill>
                <a:effectLst>
                  <a:outerShdw blurRad="38100" dist="38100" dir="2700000" algn="tl">
                    <a:srgbClr val="000000">
                      <a:alpha val="43137"/>
                    </a:srgbClr>
                  </a:outerShdw>
                </a:effectLst>
                <a:latin typeface="华文仿宋" panose="02010600040101010101" pitchFamily="2" charset="-122"/>
                <a:ea typeface="华文仿宋" panose="02010600040101010101" pitchFamily="2" charset="-122"/>
              </a:rPr>
              <a:t>低分归因</a:t>
            </a:r>
          </a:p>
        </p:txBody>
      </p:sp>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460500" cy="369332"/>
          </a:xfrm>
          <a:prstGeom prst="rect">
            <a:avLst/>
          </a:prstGeom>
          <a:noFill/>
        </p:spPr>
        <p:txBody>
          <a:bodyPr wrap="square">
            <a:spAutoFit/>
          </a:bodyPr>
          <a:lstStyle/>
          <a:p>
            <a:r>
              <a:rPr lang="zh-CN" altLang="en-US" b="1" dirty="0">
                <a:latin typeface="+mn-ea"/>
                <a:ea typeface="+mn-ea"/>
              </a:rPr>
              <a:t>因变量评估</a:t>
            </a:r>
            <a:endParaRPr lang="zh-CN" altLang="en-US" dirty="0"/>
          </a:p>
        </p:txBody>
      </p:sp>
      <p:pic>
        <p:nvPicPr>
          <p:cNvPr id="4" name="图片 3">
            <a:extLst>
              <a:ext uri="{FF2B5EF4-FFF2-40B4-BE49-F238E27FC236}">
                <a16:creationId xmlns:a16="http://schemas.microsoft.com/office/drawing/2014/main" id="{12E22177-1055-DD5D-58EF-A85F03601ADD}"/>
              </a:ext>
            </a:extLst>
          </p:cNvPr>
          <p:cNvPicPr>
            <a:picLocks noChangeAspect="1"/>
          </p:cNvPicPr>
          <p:nvPr/>
        </p:nvPicPr>
        <p:blipFill>
          <a:blip r:embed="rId2"/>
          <a:stretch>
            <a:fillRect/>
          </a:stretch>
        </p:blipFill>
        <p:spPr>
          <a:xfrm>
            <a:off x="3151175" y="1280514"/>
            <a:ext cx="4621226" cy="5201566"/>
          </a:xfrm>
          <a:prstGeom prst="rect">
            <a:avLst/>
          </a:prstGeom>
        </p:spPr>
      </p:pic>
      <p:pic>
        <p:nvPicPr>
          <p:cNvPr id="6" name="图片 5">
            <a:extLst>
              <a:ext uri="{FF2B5EF4-FFF2-40B4-BE49-F238E27FC236}">
                <a16:creationId xmlns:a16="http://schemas.microsoft.com/office/drawing/2014/main" id="{FE10B2AB-098D-0BB0-072A-56719BA824DC}"/>
              </a:ext>
            </a:extLst>
          </p:cNvPr>
          <p:cNvPicPr>
            <a:picLocks noChangeAspect="1"/>
          </p:cNvPicPr>
          <p:nvPr/>
        </p:nvPicPr>
        <p:blipFill>
          <a:blip r:embed="rId3"/>
          <a:stretch>
            <a:fillRect/>
          </a:stretch>
        </p:blipFill>
        <p:spPr>
          <a:xfrm>
            <a:off x="7977823" y="2703195"/>
            <a:ext cx="3838258" cy="2115851"/>
          </a:xfrm>
          <a:prstGeom prst="roundRect">
            <a:avLst/>
          </a:prstGeom>
        </p:spPr>
      </p:pic>
      <p:sp>
        <p:nvSpPr>
          <p:cNvPr id="5" name="文本框 4">
            <a:extLst>
              <a:ext uri="{FF2B5EF4-FFF2-40B4-BE49-F238E27FC236}">
                <a16:creationId xmlns:a16="http://schemas.microsoft.com/office/drawing/2014/main" id="{B07CCAF3-2CD0-9B01-74C2-4F9142F4A8ED}"/>
              </a:ext>
            </a:extLst>
          </p:cNvPr>
          <p:cNvSpPr txBox="1"/>
          <p:nvPr/>
        </p:nvSpPr>
        <p:spPr>
          <a:xfrm>
            <a:off x="7947660" y="2228334"/>
            <a:ext cx="6243320" cy="400110"/>
          </a:xfrm>
          <a:prstGeom prst="rect">
            <a:avLst/>
          </a:prstGeom>
          <a:noFill/>
        </p:spPr>
        <p:txBody>
          <a:bodyPr wrap="square">
            <a:spAutoFit/>
          </a:bodyPr>
          <a:lstStyle/>
          <a:p>
            <a:r>
              <a:rPr lang="zh-CN"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当评分结果的满意度低于</a:t>
            </a:r>
            <a:r>
              <a:rPr lang="en-US"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4</a:t>
            </a:r>
            <a:r>
              <a:rPr lang="zh-CN" altLang="zh-CN"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分时</a:t>
            </a:r>
            <a:r>
              <a:rPr lang="zh-CN" altLang="en-US" sz="2000" kern="100" dirty="0">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出现：</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2841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BD0B427-98EB-B66D-3F0C-1F5A5F13F00E}"/>
              </a:ext>
            </a:extLst>
          </p:cNvPr>
          <p:cNvSpPr/>
          <p:nvPr/>
        </p:nvSpPr>
        <p:spPr>
          <a:xfrm>
            <a:off x="185195" y="1354238"/>
            <a:ext cx="5567423" cy="493081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4F62B7B-9956-CA3F-43B6-7F84FDDA2E89}"/>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数据分析与实验结果</a:t>
            </a:r>
            <a:endParaRPr lang="zh-CN" altLang="en-US" dirty="0"/>
          </a:p>
        </p:txBody>
      </p:sp>
      <p:graphicFrame>
        <p:nvGraphicFramePr>
          <p:cNvPr id="7" name="内容占位符 6">
            <a:extLst>
              <a:ext uri="{FF2B5EF4-FFF2-40B4-BE49-F238E27FC236}">
                <a16:creationId xmlns:a16="http://schemas.microsoft.com/office/drawing/2014/main" id="{A1F4EBA1-AD46-0EAA-712E-2E3B7061CD1A}"/>
              </a:ext>
            </a:extLst>
          </p:cNvPr>
          <p:cNvGraphicFramePr>
            <a:graphicFrameLocks noGrp="1"/>
          </p:cNvGraphicFramePr>
          <p:nvPr>
            <p:ph idx="1"/>
            <p:extLst>
              <p:ext uri="{D42A27DB-BD31-4B8C-83A1-F6EECF244321}">
                <p14:modId xmlns:p14="http://schemas.microsoft.com/office/powerpoint/2010/main" val="2275894115"/>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sz="1600" b="1" kern="100" dirty="0">
                          <a:effectLst/>
                          <a:latin typeface="+mn-ea"/>
                          <a:ea typeface="+mn-ea"/>
                          <a:cs typeface="Times New Roman" panose="02020603050405020304" pitchFamily="18" charset="0"/>
                        </a:rPr>
                        <a:t>评分者对公平性和满意度的影响</a:t>
                      </a: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026" name="图片 1">
            <a:extLst>
              <a:ext uri="{FF2B5EF4-FFF2-40B4-BE49-F238E27FC236}">
                <a16:creationId xmlns:a16="http://schemas.microsoft.com/office/drawing/2014/main" id="{BF382A27-5D77-8E82-7139-ADA4EC662A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 r="4599"/>
          <a:stretch/>
        </p:blipFill>
        <p:spPr bwMode="auto">
          <a:xfrm>
            <a:off x="549055" y="1689904"/>
            <a:ext cx="4972069" cy="403617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A4789B17-9FB9-444B-C716-78BC2D36CE6E}"/>
              </a:ext>
            </a:extLst>
          </p:cNvPr>
          <p:cNvSpPr txBox="1"/>
          <p:nvPr/>
        </p:nvSpPr>
        <p:spPr>
          <a:xfrm>
            <a:off x="6198242" y="1465651"/>
            <a:ext cx="5758406" cy="2554545"/>
          </a:xfrm>
          <a:prstGeom prst="rect">
            <a:avLst/>
          </a:prstGeom>
          <a:noFill/>
        </p:spPr>
        <p:txBody>
          <a:bodyPr wrap="square">
            <a:spAutoFit/>
          </a:bodyPr>
          <a:lstStyle/>
          <a:p>
            <a:pPr indent="304800" algn="just">
              <a:tabLst>
                <a:tab pos="44450" algn="l"/>
              </a:tabLst>
            </a:pPr>
            <a:r>
              <a:rPr lang="en-US"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Mann-Whitney</a:t>
            </a:r>
            <a:r>
              <a:rPr lang="zh-CN"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b="1"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1600"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对评分者的满意度在教师和</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AI</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之间无显著差异</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en-US" altLang="zh-CN" sz="1600" i="1" kern="100" dirty="0">
                <a:effectLst/>
                <a:latin typeface="Times New Roman" panose="02020603050405020304" pitchFamily="18" charset="0"/>
                <a:ea typeface="Songti SC"/>
                <a:cs typeface="Times New Roman" panose="02020603050405020304" pitchFamily="18" charset="0"/>
              </a:rPr>
              <a:t>U</a:t>
            </a:r>
            <a:r>
              <a:rPr lang="en-US" altLang="zh-CN" sz="1600" kern="100" dirty="0">
                <a:effectLst/>
                <a:latin typeface="Times New Roman" panose="02020603050405020304" pitchFamily="18" charset="0"/>
                <a:ea typeface="Songti SC"/>
                <a:cs typeface="Times New Roman" panose="02020603050405020304" pitchFamily="18" charset="0"/>
              </a:rPr>
              <a:t> = 394.00</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Z</a:t>
            </a:r>
            <a:r>
              <a:rPr lang="en-US" altLang="zh-CN" sz="1600" kern="100" dirty="0">
                <a:effectLst/>
                <a:latin typeface="Times New Roman" panose="02020603050405020304" pitchFamily="18" charset="0"/>
                <a:ea typeface="Songti SC"/>
                <a:cs typeface="Times New Roman" panose="02020603050405020304" pitchFamily="18" charset="0"/>
              </a:rPr>
              <a:t> = -0.38</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p</a:t>
            </a:r>
            <a:r>
              <a:rPr lang="en-US" altLang="zh-CN" sz="1600" kern="100" dirty="0">
                <a:effectLst/>
                <a:latin typeface="Times New Roman" panose="02020603050405020304" pitchFamily="18" charset="0"/>
                <a:ea typeface="Songti SC"/>
                <a:cs typeface="Times New Roman" panose="02020603050405020304" pitchFamily="18" charset="0"/>
              </a:rPr>
              <a:t> = 0.71</a:t>
            </a:r>
            <a:r>
              <a:rPr lang="zh-CN" altLang="zh-CN" sz="1600" kern="100" dirty="0">
                <a:effectLst/>
                <a:latin typeface="Times New Roman" panose="02020603050405020304" pitchFamily="18" charset="0"/>
                <a:ea typeface="Songti SC"/>
                <a:cs typeface="Times New Roman" panose="02020603050405020304" pitchFamily="18" charset="0"/>
              </a:rPr>
              <a:t>；</a:t>
            </a:r>
            <a:endParaRPr lang="en-US" altLang="zh-CN" sz="1600" kern="100" dirty="0">
              <a:effectLst/>
              <a:latin typeface="Times New Roman" panose="02020603050405020304" pitchFamily="18" charset="0"/>
              <a:ea typeface="Songti SC"/>
              <a:cs typeface="Times New Roman" panose="02020603050405020304" pitchFamily="18" charset="0"/>
            </a:endParaRPr>
          </a:p>
          <a:p>
            <a:pPr indent="304800" algn="just">
              <a:tabLst>
                <a:tab pos="44450" algn="l"/>
              </a:tabLst>
            </a:pP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6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评分者公平性在教师和</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之间无显著差异</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en-US" altLang="zh-CN" sz="1600" i="1" kern="100" dirty="0">
                <a:effectLst/>
                <a:latin typeface="Times New Roman" panose="02020603050405020304" pitchFamily="18" charset="0"/>
                <a:ea typeface="Songti SC"/>
                <a:cs typeface="Times New Roman" panose="02020603050405020304" pitchFamily="18" charset="0"/>
              </a:rPr>
              <a:t>U</a:t>
            </a:r>
            <a:r>
              <a:rPr lang="en-US" altLang="zh-CN" sz="1600" kern="100" dirty="0">
                <a:effectLst/>
                <a:latin typeface="Times New Roman" panose="02020603050405020304" pitchFamily="18" charset="0"/>
                <a:ea typeface="Songti SC"/>
                <a:cs typeface="Times New Roman" panose="02020603050405020304" pitchFamily="18" charset="0"/>
              </a:rPr>
              <a:t> = 321.5</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Z</a:t>
            </a:r>
            <a:r>
              <a:rPr lang="en-US" altLang="zh-CN" sz="1600" kern="100" dirty="0">
                <a:effectLst/>
                <a:latin typeface="Times New Roman" panose="02020603050405020304" pitchFamily="18" charset="0"/>
                <a:ea typeface="Songti SC"/>
                <a:cs typeface="Times New Roman" panose="02020603050405020304" pitchFamily="18" charset="0"/>
              </a:rPr>
              <a:t> = -1.51</a:t>
            </a:r>
            <a:r>
              <a:rPr lang="zh-CN" altLang="zh-CN" sz="1600" kern="100" dirty="0">
                <a:effectLst/>
                <a:latin typeface="Times New Roman" panose="02020603050405020304" pitchFamily="18" charset="0"/>
                <a:ea typeface="Songti SC"/>
                <a:cs typeface="Times New Roman" panose="02020603050405020304" pitchFamily="18" charset="0"/>
              </a:rPr>
              <a:t>，</a:t>
            </a:r>
            <a:r>
              <a:rPr lang="en-US" altLang="zh-CN" sz="1600" i="1" kern="100" dirty="0">
                <a:effectLst/>
                <a:latin typeface="Times New Roman" panose="02020603050405020304" pitchFamily="18" charset="0"/>
                <a:ea typeface="Songti SC"/>
                <a:cs typeface="Times New Roman" panose="02020603050405020304" pitchFamily="18" charset="0"/>
              </a:rPr>
              <a:t>p</a:t>
            </a:r>
            <a:r>
              <a:rPr lang="en-US" altLang="zh-CN" sz="1600" kern="100" dirty="0">
                <a:effectLst/>
                <a:latin typeface="Times New Roman" panose="02020603050405020304" pitchFamily="18" charset="0"/>
                <a:ea typeface="Songti SC"/>
                <a:cs typeface="Times New Roman" panose="02020603050405020304" pitchFamily="18" charset="0"/>
              </a:rPr>
              <a:t> = 0.13</a:t>
            </a:r>
            <a:r>
              <a:rPr lang="zh-CN" altLang="zh-CN" sz="1600" kern="100" dirty="0">
                <a:effectLst/>
                <a:latin typeface="Times New Roman" panose="02020603050405020304" pitchFamily="18" charset="0"/>
                <a:ea typeface="Songti SC"/>
                <a:cs typeface="Times New Roman" panose="02020603050405020304" pitchFamily="18" charset="0"/>
              </a:rPr>
              <a:t>。</a:t>
            </a:r>
            <a:endParaRPr lang="en-US" altLang="zh-CN" sz="1600" kern="100" dirty="0">
              <a:effectLst/>
              <a:latin typeface="Times New Roman" panose="02020603050405020304" pitchFamily="18" charset="0"/>
              <a:ea typeface="Songti SC"/>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3</a:t>
            </a: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结果满意度在教师评分和</a:t>
            </a:r>
            <a:r>
              <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AI</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评分之间无显著差异</a:t>
            </a:r>
            <a:r>
              <a:rPr kumimoji="0" lang="zh-CN" altLang="en-US"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U</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364.00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Z</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-0.35</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p</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0.40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zh-CN" sz="16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结果公平性在教师评分和</a:t>
            </a:r>
            <a:r>
              <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AI</a:t>
            </a:r>
            <a:r>
              <a:rPr kumimoji="0" lang="zh-CN"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评分之间无显著差异</a:t>
            </a:r>
            <a:r>
              <a:rPr kumimoji="0" lang="zh-CN" altLang="en-US"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0" marR="0" lvl="0" indent="304800" algn="just" defTabSz="914400" rtl="0" eaLnBrk="1" fontAlgn="auto" latinLnBrk="0" hangingPunct="1">
              <a:lnSpc>
                <a:spcPct val="100000"/>
              </a:lnSpc>
              <a:spcBef>
                <a:spcPts val="0"/>
              </a:spcBef>
              <a:spcAft>
                <a:spcPts val="0"/>
              </a:spcAft>
              <a:buClrTx/>
              <a:buSzTx/>
              <a:buFontTx/>
              <a:buNone/>
              <a:tabLst>
                <a:tab pos="44450" algn="l"/>
              </a:tabLst>
              <a:defRPr/>
            </a:pP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U</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363.00</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Z</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-0.87</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r>
              <a:rPr kumimoji="0" lang="en-US" altLang="zh-CN" sz="1600" b="0" i="1"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p</a:t>
            </a:r>
            <a:r>
              <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 = 0.521</a:t>
            </a:r>
            <a:r>
              <a:rPr kumimoji="0" lang="zh-CN"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rPr>
              <a:t>；</a:t>
            </a:r>
            <a:endParaRPr kumimoji="0" lang="en-US" altLang="zh-CN" sz="1600" b="0" i="0" u="none" strike="noStrike" kern="100" cap="none" spc="0" normalizeH="0" baseline="0" noProof="0" dirty="0">
              <a:ln>
                <a:noFill/>
              </a:ln>
              <a:solidFill>
                <a:prstClr val="black"/>
              </a:solidFill>
              <a:effectLst/>
              <a:uLnTx/>
              <a:uFillTx/>
              <a:latin typeface="Times New Roman" panose="02020603050405020304" pitchFamily="18" charset="0"/>
              <a:ea typeface="Songti SC"/>
              <a:cs typeface="Times New Roman" panose="02020603050405020304" pitchFamily="18" charset="0"/>
            </a:endParaRPr>
          </a:p>
          <a:p>
            <a:pPr indent="304800" algn="just">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429232"/>
            <a:ext cx="5359079" cy="24598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CD69AAF-6F19-EBF4-C319-D040BD3B03C6}"/>
              </a:ext>
            </a:extLst>
          </p:cNvPr>
          <p:cNvSpPr txBox="1"/>
          <p:nvPr/>
        </p:nvSpPr>
        <p:spPr>
          <a:xfrm>
            <a:off x="6175094" y="4116121"/>
            <a:ext cx="5422740" cy="2145268"/>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indent="304800" algn="just">
              <a:tabLst>
                <a:tab pos="44450" algn="l"/>
              </a:tabLst>
            </a:pPr>
            <a:r>
              <a:rPr lang="zh-CN" altLang="zh-CN" sz="2400" b="1" kern="100" dirty="0">
                <a:solidFill>
                  <a:schemeClr val="bg1"/>
                </a:solidFill>
                <a:effectLst/>
                <a:latin typeface="+mn-ea"/>
                <a:cs typeface="Times New Roman" panose="02020603050405020304" pitchFamily="18" charset="0"/>
              </a:rPr>
              <a:t>虽然</a:t>
            </a:r>
            <a:r>
              <a:rPr lang="en-US" altLang="zh-CN" sz="2400" b="1" kern="100" dirty="0">
                <a:solidFill>
                  <a:schemeClr val="bg1"/>
                </a:solidFill>
                <a:effectLst/>
                <a:latin typeface="+mn-ea"/>
                <a:cs typeface="Times New Roman" panose="02020603050405020304" pitchFamily="18" charset="0"/>
              </a:rPr>
              <a:t>AI</a:t>
            </a:r>
            <a:r>
              <a:rPr lang="zh-CN" altLang="zh-CN" sz="2400" b="1" kern="100" dirty="0">
                <a:solidFill>
                  <a:schemeClr val="bg1"/>
                </a:solidFill>
                <a:effectLst/>
                <a:latin typeface="+mn-ea"/>
                <a:cs typeface="Times New Roman" panose="02020603050405020304" pitchFamily="18" charset="0"/>
              </a:rPr>
              <a:t>评分时被试的公平性和满意度感知都会低于教师评分，但是</a:t>
            </a:r>
            <a:r>
              <a:rPr lang="en-US" altLang="zh-CN" sz="2400" b="1" kern="100" dirty="0">
                <a:solidFill>
                  <a:schemeClr val="bg1"/>
                </a:solidFill>
                <a:effectLst/>
                <a:latin typeface="+mn-ea"/>
                <a:cs typeface="Times New Roman" panose="02020603050405020304" pitchFamily="18" charset="0"/>
              </a:rPr>
              <a:t>AI</a:t>
            </a:r>
            <a:r>
              <a:rPr lang="zh-CN" altLang="zh-CN" sz="2400" b="1" kern="100" dirty="0">
                <a:solidFill>
                  <a:schemeClr val="bg1"/>
                </a:solidFill>
                <a:effectLst/>
                <a:latin typeface="+mn-ea"/>
                <a:cs typeface="Times New Roman" panose="02020603050405020304" pitchFamily="18" charset="0"/>
              </a:rPr>
              <a:t>评分和教师评分之间，被试对结果和对评分者的公平性感知和满意度感知</a:t>
            </a:r>
            <a:r>
              <a:rPr lang="zh-CN" altLang="zh-CN" sz="2400"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rPr>
              <a:t>没有显著差异。</a:t>
            </a:r>
            <a:endParaRPr lang="zh-CN" altLang="zh-CN"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C0D72890-7E95-F848-0970-3CE554A5AAE3}"/>
              </a:ext>
            </a:extLst>
          </p:cNvPr>
          <p:cNvSpPr txBox="1"/>
          <p:nvPr/>
        </p:nvSpPr>
        <p:spPr>
          <a:xfrm>
            <a:off x="1747520" y="136473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5" name="文本框 4">
            <a:extLst>
              <a:ext uri="{FF2B5EF4-FFF2-40B4-BE49-F238E27FC236}">
                <a16:creationId xmlns:a16="http://schemas.microsoft.com/office/drawing/2014/main" id="{7EEC1BB9-E97C-E49C-5C90-938B958C9DDE}"/>
              </a:ext>
            </a:extLst>
          </p:cNvPr>
          <p:cNvSpPr txBox="1"/>
          <p:nvPr/>
        </p:nvSpPr>
        <p:spPr>
          <a:xfrm>
            <a:off x="1747520" y="337641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6" name="文本框 5">
            <a:extLst>
              <a:ext uri="{FF2B5EF4-FFF2-40B4-BE49-F238E27FC236}">
                <a16:creationId xmlns:a16="http://schemas.microsoft.com/office/drawing/2014/main" id="{511A789D-09BB-9909-C576-A7B50FF0C20A}"/>
              </a:ext>
            </a:extLst>
          </p:cNvPr>
          <p:cNvSpPr txBox="1"/>
          <p:nvPr/>
        </p:nvSpPr>
        <p:spPr>
          <a:xfrm>
            <a:off x="4185920" y="136473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
        <p:nvSpPr>
          <p:cNvPr id="8" name="文本框 7">
            <a:extLst>
              <a:ext uri="{FF2B5EF4-FFF2-40B4-BE49-F238E27FC236}">
                <a16:creationId xmlns:a16="http://schemas.microsoft.com/office/drawing/2014/main" id="{EF5B887F-195D-6193-DBFE-12AC54ACD1E2}"/>
              </a:ext>
            </a:extLst>
          </p:cNvPr>
          <p:cNvSpPr txBox="1"/>
          <p:nvPr/>
        </p:nvSpPr>
        <p:spPr>
          <a:xfrm>
            <a:off x="4216400" y="3366255"/>
            <a:ext cx="497840" cy="307777"/>
          </a:xfrm>
          <a:prstGeom prst="rect">
            <a:avLst/>
          </a:prstGeom>
          <a:solidFill>
            <a:schemeClr val="bg2"/>
          </a:solidFill>
        </p:spPr>
        <p:txBody>
          <a:bodyPr wrap="square">
            <a:spAutoFit/>
          </a:bodyPr>
          <a:lstStyle/>
          <a:p>
            <a:pPr algn="ct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400" b="1"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400" b="1" dirty="0"/>
          </a:p>
        </p:txBody>
      </p:sp>
    </p:spTree>
    <p:extLst>
      <p:ext uri="{BB962C8B-B14F-4D97-AF65-F5344CB8AC3E}">
        <p14:creationId xmlns:p14="http://schemas.microsoft.com/office/powerpoint/2010/main" val="121405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8AFC4A8-5675-5301-E57A-A7C5A9647B1F}"/>
              </a:ext>
            </a:extLst>
          </p:cNvPr>
          <p:cNvSpPr txBox="1"/>
          <p:nvPr/>
        </p:nvSpPr>
        <p:spPr>
          <a:xfrm>
            <a:off x="6891468" y="3420949"/>
            <a:ext cx="4968240" cy="2724150"/>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实际得分高低（高得分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中望得分</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低得分）</a:t>
            </a:r>
            <a:endPar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960120" y="2032000"/>
            <a:ext cx="10515600" cy="908423"/>
          </a:xfrm>
          <a:solidFill>
            <a:srgbClr val="003F88"/>
          </a:solidFill>
        </p:spPr>
        <p:txBody>
          <a:bodyPr>
            <a:normAutofit/>
          </a:bodyPr>
          <a:lstStyle/>
          <a:p>
            <a:pPr marL="0" indent="0">
              <a:buNone/>
            </a:pPr>
            <a:r>
              <a:rPr lang="zh-CN" altLang="en-US" sz="2000" b="1" dirty="0">
                <a:solidFill>
                  <a:schemeClr val="bg1"/>
                </a:solidFill>
              </a:rPr>
              <a:t>① 探究实际得分高低对不同评价主体的评分满意度和公平性感知的影响。</a:t>
            </a:r>
          </a:p>
          <a:p>
            <a:pPr marL="0" indent="0">
              <a:buNone/>
            </a:pPr>
            <a:r>
              <a:rPr lang="zh-CN" altLang="en-US" sz="2000" b="1" dirty="0">
                <a:solidFill>
                  <a:schemeClr val="bg1"/>
                </a:solidFill>
              </a:rPr>
              <a:t>② 探究实际评分和期望得分的差异对结果满意度和公平性感知的影响。</a:t>
            </a:r>
          </a:p>
        </p:txBody>
      </p:sp>
      <p:sp>
        <p:nvSpPr>
          <p:cNvPr id="5" name="文本框 4">
            <a:extLst>
              <a:ext uri="{FF2B5EF4-FFF2-40B4-BE49-F238E27FC236}">
                <a16:creationId xmlns:a16="http://schemas.microsoft.com/office/drawing/2014/main" id="{0BEF3B34-57E7-E82D-911A-56E8B3E137CD}"/>
              </a:ext>
            </a:extLst>
          </p:cNvPr>
          <p:cNvSpPr txBox="1"/>
          <p:nvPr/>
        </p:nvSpPr>
        <p:spPr>
          <a:xfrm>
            <a:off x="386080" y="4359255"/>
            <a:ext cx="61976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117</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35</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82</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24.17±6.34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7.85</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4" name="文本框 3">
            <a:extLst>
              <a:ext uri="{FF2B5EF4-FFF2-40B4-BE49-F238E27FC236}">
                <a16:creationId xmlns:a16="http://schemas.microsoft.com/office/drawing/2014/main" id="{2B8BEA3E-96D0-9AB4-6F16-B7A934CCDC4C}"/>
              </a:ext>
            </a:extLst>
          </p:cNvPr>
          <p:cNvSpPr txBox="1"/>
          <p:nvPr/>
        </p:nvSpPr>
        <p:spPr>
          <a:xfrm>
            <a:off x="470348" y="1018988"/>
            <a:ext cx="2254922" cy="923330"/>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评分者类型对最后的公平性和满意度感知没有显著影响</a:t>
            </a:r>
          </a:p>
        </p:txBody>
      </p:sp>
      <p:sp>
        <p:nvSpPr>
          <p:cNvPr id="9" name="文本框 8">
            <a:extLst>
              <a:ext uri="{FF2B5EF4-FFF2-40B4-BE49-F238E27FC236}">
                <a16:creationId xmlns:a16="http://schemas.microsoft.com/office/drawing/2014/main" id="{75091FA9-806C-4159-F836-0B5E9AE4E961}"/>
              </a:ext>
            </a:extLst>
          </p:cNvPr>
          <p:cNvSpPr txBox="1"/>
          <p:nvPr/>
        </p:nvSpPr>
        <p:spPr>
          <a:xfrm>
            <a:off x="3107316" y="1059337"/>
            <a:ext cx="3075940" cy="715089"/>
          </a:xfrm>
          <a:prstGeom prst="roundRect">
            <a:avLst/>
          </a:prstGeom>
          <a:solidFill>
            <a:schemeClr val="bg2"/>
          </a:solidFill>
        </p:spPr>
        <p:txBody>
          <a:bodyPr wrap="square">
            <a:spAutoFit/>
          </a:bodyPr>
          <a:lstStyle/>
          <a:p>
            <a:r>
              <a:rPr lang="zh-CN" altLang="zh-CN" sz="1800" b="1" dirty="0">
                <a:effectLst/>
                <a:latin typeface="+mn-ea"/>
                <a:cs typeface="Times New Roman" panose="02020603050405020304" pitchFamily="18" charset="0"/>
              </a:rPr>
              <a:t>被试的实际得分较为居中，且离散程度较低（</a:t>
            </a:r>
            <a:r>
              <a:rPr lang="en-US" altLang="zh-CN" sz="1800" b="1" dirty="0">
                <a:effectLst/>
                <a:latin typeface="+mn-ea"/>
                <a:cs typeface="Times New Roman" panose="02020603050405020304" pitchFamily="18" charset="0"/>
              </a:rPr>
              <a:t>4</a:t>
            </a:r>
            <a:r>
              <a:rPr lang="zh-CN" altLang="zh-CN" sz="1800" b="1" dirty="0">
                <a:effectLst/>
                <a:latin typeface="+mn-ea"/>
                <a:cs typeface="Times New Roman" panose="02020603050405020304" pitchFamily="18" charset="0"/>
              </a:rPr>
              <a:t>～</a:t>
            </a:r>
            <a:r>
              <a:rPr lang="en-US" altLang="zh-CN" sz="1800" b="1" dirty="0">
                <a:effectLst/>
                <a:latin typeface="+mn-ea"/>
                <a:cs typeface="Times New Roman" panose="02020603050405020304" pitchFamily="18" charset="0"/>
              </a:rPr>
              <a:t>7</a:t>
            </a:r>
            <a:r>
              <a:rPr lang="zh-CN" altLang="zh-CN" sz="1800" b="1" dirty="0">
                <a:effectLst/>
                <a:latin typeface="+mn-ea"/>
                <a:cs typeface="Times New Roman" panose="02020603050405020304" pitchFamily="18" charset="0"/>
              </a:rPr>
              <a:t>分）</a:t>
            </a:r>
            <a:endParaRPr lang="zh-CN" altLang="en-US" b="1" dirty="0">
              <a:latin typeface="+mn-ea"/>
            </a:endParaRPr>
          </a:p>
        </p:txBody>
      </p:sp>
      <p:cxnSp>
        <p:nvCxnSpPr>
          <p:cNvPr id="10" name="直接箭头连接符 9">
            <a:extLst>
              <a:ext uri="{FF2B5EF4-FFF2-40B4-BE49-F238E27FC236}">
                <a16:creationId xmlns:a16="http://schemas.microsoft.com/office/drawing/2014/main" id="{B4E0BA89-3964-973D-D60E-011107C4F7F6}"/>
              </a:ext>
            </a:extLst>
          </p:cNvPr>
          <p:cNvCxnSpPr>
            <a:cxnSpLocks/>
          </p:cNvCxnSpPr>
          <p:nvPr/>
        </p:nvCxnSpPr>
        <p:spPr>
          <a:xfrm>
            <a:off x="6347053" y="1408901"/>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文本框 11">
            <a:extLst>
              <a:ext uri="{FF2B5EF4-FFF2-40B4-BE49-F238E27FC236}">
                <a16:creationId xmlns:a16="http://schemas.microsoft.com/office/drawing/2014/main" id="{5BEFD6EB-3413-4D70-2984-BE2BAC53A185}"/>
              </a:ext>
            </a:extLst>
          </p:cNvPr>
          <p:cNvSpPr txBox="1"/>
          <p:nvPr/>
        </p:nvSpPr>
        <p:spPr>
          <a:xfrm>
            <a:off x="7280687" y="1083995"/>
            <a:ext cx="45389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zh-CN" sz="2000" b="1" dirty="0">
                <a:effectLst/>
                <a:latin typeface="+mn-ea"/>
                <a:cs typeface="Times New Roman" panose="02020603050405020304" pitchFamily="18" charset="0"/>
              </a:rPr>
              <a:t>增大实际得分的范围（</a:t>
            </a:r>
            <a:r>
              <a:rPr lang="en-US" altLang="zh-CN" sz="2000" b="1" dirty="0">
                <a:effectLst/>
                <a:latin typeface="+mn-ea"/>
                <a:cs typeface="Times New Roman" panose="02020603050405020304" pitchFamily="18" charset="0"/>
              </a:rPr>
              <a:t>2</a:t>
            </a:r>
            <a:r>
              <a:rPr lang="zh-CN" altLang="zh-CN" sz="2000" b="1" dirty="0">
                <a:effectLst/>
                <a:latin typeface="+mn-ea"/>
                <a:cs typeface="Times New Roman" panose="02020603050405020304" pitchFamily="18" charset="0"/>
              </a:rPr>
              <a:t>～</a:t>
            </a:r>
            <a:r>
              <a:rPr lang="en-US" altLang="zh-CN" sz="2000" b="1" dirty="0">
                <a:effectLst/>
                <a:latin typeface="+mn-ea"/>
                <a:cs typeface="Times New Roman" panose="02020603050405020304" pitchFamily="18" charset="0"/>
              </a:rPr>
              <a:t>9</a:t>
            </a:r>
            <a:r>
              <a:rPr lang="zh-CN" altLang="zh-CN" sz="2000" b="1" dirty="0">
                <a:effectLst/>
                <a:latin typeface="+mn-ea"/>
                <a:cs typeface="Times New Roman" panose="02020603050405020304" pitchFamily="18" charset="0"/>
              </a:rPr>
              <a:t>分）</a:t>
            </a:r>
            <a:endParaRPr lang="en-US" altLang="zh-CN" sz="2000" b="1" dirty="0">
              <a:effectLst/>
              <a:latin typeface="+mn-ea"/>
              <a:cs typeface="Times New Roman" panose="02020603050405020304" pitchFamily="18" charset="0"/>
            </a:endParaRPr>
          </a:p>
          <a:p>
            <a:pPr marL="285750" indent="-285750">
              <a:buFont typeface="Arial" panose="020B0604020202020204" pitchFamily="34" charset="0"/>
              <a:buChar char="•"/>
            </a:pPr>
            <a:r>
              <a:rPr lang="zh-CN" altLang="zh-CN" sz="2000" b="1" dirty="0">
                <a:effectLst/>
                <a:latin typeface="+mn-ea"/>
                <a:cs typeface="Times New Roman" panose="02020603050405020304" pitchFamily="18" charset="0"/>
              </a:rPr>
              <a:t>添加被试分数自评环节（</a:t>
            </a:r>
            <a:r>
              <a:rPr lang="en-US" altLang="zh-CN" sz="2000" b="1" dirty="0">
                <a:effectLst/>
                <a:latin typeface="+mn-ea"/>
                <a:cs typeface="Times New Roman" panose="02020603050405020304" pitchFamily="18" charset="0"/>
              </a:rPr>
              <a:t>1</a:t>
            </a:r>
            <a:r>
              <a:rPr lang="zh-CN" altLang="zh-CN" sz="2000" b="1" dirty="0">
                <a:effectLst/>
                <a:latin typeface="+mn-ea"/>
                <a:cs typeface="Times New Roman" panose="02020603050405020304" pitchFamily="18" charset="0"/>
              </a:rPr>
              <a:t>～</a:t>
            </a:r>
            <a:r>
              <a:rPr lang="en-US" altLang="zh-CN" sz="2000" b="1" dirty="0">
                <a:effectLst/>
                <a:latin typeface="+mn-ea"/>
                <a:cs typeface="Times New Roman" panose="02020603050405020304" pitchFamily="18" charset="0"/>
              </a:rPr>
              <a:t>10</a:t>
            </a:r>
            <a:r>
              <a:rPr lang="zh-CN" altLang="zh-CN" sz="2000" b="1" dirty="0">
                <a:effectLst/>
                <a:latin typeface="+mn-ea"/>
                <a:cs typeface="Times New Roman" panose="02020603050405020304" pitchFamily="18" charset="0"/>
              </a:rPr>
              <a:t>分）</a:t>
            </a:r>
            <a:endParaRPr lang="zh-CN" altLang="en-US" sz="2000" b="1" dirty="0">
              <a:latin typeface="+mn-ea"/>
            </a:endParaRPr>
          </a:p>
        </p:txBody>
      </p:sp>
      <p:grpSp>
        <p:nvGrpSpPr>
          <p:cNvPr id="20" name="组合 19">
            <a:extLst>
              <a:ext uri="{FF2B5EF4-FFF2-40B4-BE49-F238E27FC236}">
                <a16:creationId xmlns:a16="http://schemas.microsoft.com/office/drawing/2014/main" id="{00FCF9F3-81DB-A127-B65F-DF0DE578CA15}"/>
              </a:ext>
            </a:extLst>
          </p:cNvPr>
          <p:cNvGrpSpPr/>
          <p:nvPr/>
        </p:nvGrpSpPr>
        <p:grpSpPr>
          <a:xfrm>
            <a:off x="375920" y="3190855"/>
            <a:ext cx="8745220" cy="1021556"/>
            <a:chOff x="436880" y="3028295"/>
            <a:chExt cx="8745220" cy="1021556"/>
          </a:xfrm>
        </p:grpSpPr>
        <p:sp>
          <p:nvSpPr>
            <p:cNvPr id="13" name="文本框 12">
              <a:extLst>
                <a:ext uri="{FF2B5EF4-FFF2-40B4-BE49-F238E27FC236}">
                  <a16:creationId xmlns:a16="http://schemas.microsoft.com/office/drawing/2014/main" id="{8DC0E36A-1E34-4569-05C3-F6156241E8BE}"/>
                </a:ext>
              </a:extLst>
            </p:cNvPr>
            <p:cNvSpPr txBox="1"/>
            <p:nvPr/>
          </p:nvSpPr>
          <p:spPr>
            <a:xfrm>
              <a:off x="436880" y="302829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7595EB5B-5D74-E74B-7842-DC0599978BC7}"/>
                </a:ext>
              </a:extLst>
            </p:cNvPr>
            <p:cNvSpPr txBox="1"/>
            <p:nvPr/>
          </p:nvSpPr>
          <p:spPr>
            <a:xfrm>
              <a:off x="2938780" y="308925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AD9D55A8-3248-9903-C4E1-2C0ABA81D13C}"/>
                </a:ext>
              </a:extLst>
            </p:cNvPr>
            <p:cNvCxnSpPr/>
            <p:nvPr/>
          </p:nvCxnSpPr>
          <p:spPr>
            <a:xfrm>
              <a:off x="2936240" y="315976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01AB3EFA-CD6C-DBDA-3F05-7DC8A4FC117E}"/>
                </a:ext>
              </a:extLst>
            </p:cNvPr>
            <p:cNvSpPr txBox="1"/>
            <p:nvPr/>
          </p:nvSpPr>
          <p:spPr>
            <a:xfrm>
              <a:off x="569707" y="322461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得分高低分组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grpSp>
      <p:sp>
        <p:nvSpPr>
          <p:cNvPr id="25" name="标题 1">
            <a:extLst>
              <a:ext uri="{FF2B5EF4-FFF2-40B4-BE49-F238E27FC236}">
                <a16:creationId xmlns:a16="http://schemas.microsoft.com/office/drawing/2014/main" id="{8DBE0AF8-44C0-F3C5-89C9-237514391897}"/>
              </a:ext>
            </a:extLst>
          </p:cNvPr>
          <p:cNvSpPr txBox="1">
            <a:spLocks/>
          </p:cNvSpPr>
          <p:nvPr/>
        </p:nvSpPr>
        <p:spPr>
          <a:xfrm>
            <a:off x="358309" y="327493"/>
            <a:ext cx="8545512" cy="3095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p>
        </p:txBody>
      </p:sp>
    </p:spTree>
    <p:extLst>
      <p:ext uri="{BB962C8B-B14F-4D97-AF65-F5344CB8AC3E}">
        <p14:creationId xmlns:p14="http://schemas.microsoft.com/office/powerpoint/2010/main" val="44877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fade">
                                      <p:cBhvr>
                                        <p:cTn id="20" dur="500"/>
                                        <p:tgtEl>
                                          <p:spTgt spid="3">
                                            <p:bg/>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build="p" animBg="1"/>
      <p:bldP spid="5"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BB8BA74-BA2D-F999-C5B2-3215D5F63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05" y="1111435"/>
            <a:ext cx="3188335" cy="5175065"/>
          </a:xfrm>
          <a:prstGeom prst="rect">
            <a:avLst/>
          </a:prstGeom>
        </p:spPr>
      </p:pic>
      <p:pic>
        <p:nvPicPr>
          <p:cNvPr id="8" name="图片 7">
            <a:extLst>
              <a:ext uri="{FF2B5EF4-FFF2-40B4-BE49-F238E27FC236}">
                <a16:creationId xmlns:a16="http://schemas.microsoft.com/office/drawing/2014/main" id="{DDCE0D84-4D48-F856-7FA1-535EB931E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1676400"/>
            <a:ext cx="2649317" cy="3963987"/>
          </a:xfrm>
          <a:prstGeom prst="rect">
            <a:avLst/>
          </a:prstGeom>
        </p:spPr>
      </p:pic>
      <p:sp>
        <p:nvSpPr>
          <p:cNvPr id="14" name="文本框 13">
            <a:extLst>
              <a:ext uri="{FF2B5EF4-FFF2-40B4-BE49-F238E27FC236}">
                <a16:creationId xmlns:a16="http://schemas.microsoft.com/office/drawing/2014/main" id="{A95F18AF-DC77-33FA-7400-E51AB1BF7759}"/>
              </a:ext>
            </a:extLst>
          </p:cNvPr>
          <p:cNvSpPr txBox="1"/>
          <p:nvPr/>
        </p:nvSpPr>
        <p:spPr>
          <a:xfrm>
            <a:off x="1109980" y="6225081"/>
            <a:ext cx="919172"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1</a:t>
            </a:r>
          </a:p>
        </p:txBody>
      </p:sp>
      <p:sp>
        <p:nvSpPr>
          <p:cNvPr id="16" name="文本框 15">
            <a:extLst>
              <a:ext uri="{FF2B5EF4-FFF2-40B4-BE49-F238E27FC236}">
                <a16:creationId xmlns:a16="http://schemas.microsoft.com/office/drawing/2014/main" id="{A8FAEC3A-AA05-BA56-9902-B292444DCA29}"/>
              </a:ext>
            </a:extLst>
          </p:cNvPr>
          <p:cNvSpPr txBox="1"/>
          <p:nvPr/>
        </p:nvSpPr>
        <p:spPr>
          <a:xfrm>
            <a:off x="4371340" y="6225081"/>
            <a:ext cx="949980"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a:t>
            </a:r>
          </a:p>
        </p:txBody>
      </p:sp>
      <p:cxnSp>
        <p:nvCxnSpPr>
          <p:cNvPr id="18" name="直接箭头连接符 17">
            <a:extLst>
              <a:ext uri="{FF2B5EF4-FFF2-40B4-BE49-F238E27FC236}">
                <a16:creationId xmlns:a16="http://schemas.microsoft.com/office/drawing/2014/main" id="{19D067F2-C13E-E115-5EE0-5F37B26D8B10}"/>
              </a:ext>
            </a:extLst>
          </p:cNvPr>
          <p:cNvCxnSpPr>
            <a:cxnSpLocks/>
          </p:cNvCxnSpPr>
          <p:nvPr/>
        </p:nvCxnSpPr>
        <p:spPr>
          <a:xfrm flipV="1">
            <a:off x="1491768" y="2082800"/>
            <a:ext cx="2592552" cy="172370"/>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CD1F8EB6-0136-D294-4DFE-5AA8F35EE233}"/>
              </a:ext>
            </a:extLst>
          </p:cNvPr>
          <p:cNvCxnSpPr>
            <a:cxnSpLocks/>
          </p:cNvCxnSpPr>
          <p:nvPr/>
        </p:nvCxnSpPr>
        <p:spPr>
          <a:xfrm>
            <a:off x="1898168" y="3575970"/>
            <a:ext cx="2429992" cy="223870"/>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ECB7B280-4659-A6B6-808D-9A977010B616}"/>
              </a:ext>
            </a:extLst>
          </p:cNvPr>
          <p:cNvSpPr txBox="1"/>
          <p:nvPr/>
        </p:nvSpPr>
        <p:spPr>
          <a:xfrm>
            <a:off x="2161771" y="1491965"/>
            <a:ext cx="1558175" cy="646331"/>
          </a:xfrm>
          <a:prstGeom prst="rect">
            <a:avLst/>
          </a:prstGeom>
          <a:noFill/>
        </p:spPr>
        <p:txBody>
          <a:bodyPr wrap="square">
            <a:spAutoFit/>
          </a:bodyPr>
          <a:lstStyle/>
          <a:p>
            <a:pPr algn="ctr"/>
            <a:r>
              <a:rPr lang="zh-CN" altLang="zh-CN" sz="1800" b="1" dirty="0">
                <a:solidFill>
                  <a:srgbClr val="C00000"/>
                </a:solidFill>
                <a:effectLst/>
                <a:latin typeface="+mn-ea"/>
                <a:cs typeface="Times New Roman" panose="02020603050405020304" pitchFamily="18" charset="0"/>
              </a:rPr>
              <a:t>增大实际得分</a:t>
            </a:r>
            <a:endParaRPr lang="en-US" altLang="zh-CN" sz="1800" b="1" dirty="0">
              <a:solidFill>
                <a:srgbClr val="C00000"/>
              </a:solidFill>
              <a:effectLst/>
              <a:latin typeface="+mn-ea"/>
              <a:cs typeface="Times New Roman" panose="02020603050405020304" pitchFamily="18" charset="0"/>
            </a:endParaRPr>
          </a:p>
          <a:p>
            <a:pPr algn="ctr"/>
            <a:r>
              <a:rPr lang="zh-CN" altLang="zh-CN" sz="1800" b="1" dirty="0">
                <a:solidFill>
                  <a:srgbClr val="C00000"/>
                </a:solidFill>
                <a:effectLst/>
                <a:latin typeface="+mn-ea"/>
                <a:cs typeface="Times New Roman" panose="02020603050405020304" pitchFamily="18" charset="0"/>
              </a:rPr>
              <a:t>的范围</a:t>
            </a:r>
            <a:endParaRPr lang="zh-CN" altLang="en-US" dirty="0">
              <a:solidFill>
                <a:srgbClr val="C00000"/>
              </a:solidFill>
            </a:endParaRPr>
          </a:p>
        </p:txBody>
      </p:sp>
      <p:sp>
        <p:nvSpPr>
          <p:cNvPr id="25" name="文本框 24">
            <a:extLst>
              <a:ext uri="{FF2B5EF4-FFF2-40B4-BE49-F238E27FC236}">
                <a16:creationId xmlns:a16="http://schemas.microsoft.com/office/drawing/2014/main" id="{36B2FE8A-AAC0-ADD5-B316-CF8F34AF1B16}"/>
              </a:ext>
            </a:extLst>
          </p:cNvPr>
          <p:cNvSpPr txBox="1"/>
          <p:nvPr/>
        </p:nvSpPr>
        <p:spPr>
          <a:xfrm>
            <a:off x="2431472" y="3730628"/>
            <a:ext cx="1267692" cy="923330"/>
          </a:xfrm>
          <a:prstGeom prst="rect">
            <a:avLst/>
          </a:prstGeom>
          <a:noFill/>
        </p:spPr>
        <p:txBody>
          <a:bodyPr wrap="square">
            <a:spAutoFit/>
          </a:bodyPr>
          <a:lstStyle/>
          <a:p>
            <a:pPr algn="ctr"/>
            <a:r>
              <a:rPr lang="zh-CN" altLang="en-US" sz="1800" b="1" dirty="0">
                <a:solidFill>
                  <a:srgbClr val="C00000"/>
                </a:solidFill>
                <a:effectLst/>
                <a:latin typeface="+mn-ea"/>
                <a:cs typeface="Times New Roman" panose="02020603050405020304" pitchFamily="18" charset="0"/>
              </a:rPr>
              <a:t>添加被试</a:t>
            </a:r>
            <a:endParaRPr lang="en-US" altLang="zh-CN" sz="1800" b="1" dirty="0">
              <a:solidFill>
                <a:srgbClr val="C00000"/>
              </a:solidFill>
              <a:effectLst/>
              <a:latin typeface="+mn-ea"/>
              <a:cs typeface="Times New Roman" panose="02020603050405020304" pitchFamily="18" charset="0"/>
            </a:endParaRPr>
          </a:p>
          <a:p>
            <a:pPr algn="ctr"/>
            <a:r>
              <a:rPr lang="zh-CN" altLang="en-US" sz="1800" b="1" dirty="0">
                <a:solidFill>
                  <a:srgbClr val="C00000"/>
                </a:solidFill>
                <a:effectLst/>
                <a:latin typeface="+mn-ea"/>
                <a:cs typeface="Times New Roman" panose="02020603050405020304" pitchFamily="18" charset="0"/>
              </a:rPr>
              <a:t>分数自评</a:t>
            </a:r>
            <a:endParaRPr lang="en-US" altLang="zh-CN" sz="1800" b="1" dirty="0">
              <a:solidFill>
                <a:srgbClr val="C00000"/>
              </a:solidFill>
              <a:effectLst/>
              <a:latin typeface="+mn-ea"/>
              <a:cs typeface="Times New Roman" panose="02020603050405020304" pitchFamily="18" charset="0"/>
            </a:endParaRPr>
          </a:p>
          <a:p>
            <a:pPr algn="ctr"/>
            <a:r>
              <a:rPr lang="zh-CN" altLang="en-US" sz="1800" b="1" dirty="0">
                <a:solidFill>
                  <a:srgbClr val="C00000"/>
                </a:solidFill>
                <a:effectLst/>
                <a:latin typeface="+mn-ea"/>
                <a:cs typeface="Times New Roman" panose="02020603050405020304" pitchFamily="18" charset="0"/>
              </a:rPr>
              <a:t>环节</a:t>
            </a:r>
            <a:endParaRPr lang="zh-CN" altLang="en-US" dirty="0">
              <a:solidFill>
                <a:srgbClr val="C00000"/>
              </a:solidFill>
            </a:endParaRPr>
          </a:p>
        </p:txBody>
      </p:sp>
      <p:sp>
        <p:nvSpPr>
          <p:cNvPr id="27" name="文本框 26">
            <a:extLst>
              <a:ext uri="{FF2B5EF4-FFF2-40B4-BE49-F238E27FC236}">
                <a16:creationId xmlns:a16="http://schemas.microsoft.com/office/drawing/2014/main" id="{3B23A45F-5CD6-6BAF-E0D3-C395498F5195}"/>
              </a:ext>
            </a:extLst>
          </p:cNvPr>
          <p:cNvSpPr txBox="1"/>
          <p:nvPr/>
        </p:nvSpPr>
        <p:spPr>
          <a:xfrm>
            <a:off x="5552748" y="6454535"/>
            <a:ext cx="1543050" cy="369332"/>
          </a:xfrm>
          <a:prstGeom prst="rect">
            <a:avLst/>
          </a:prstGeom>
          <a:noFill/>
        </p:spPr>
        <p:txBody>
          <a:bodyPr wrap="square">
            <a:spAutoFit/>
          </a:bodyPr>
          <a:lstStyle/>
          <a:p>
            <a:r>
              <a:rPr lang="zh-CN" altLang="en-US" b="1" i="1" dirty="0">
                <a:solidFill>
                  <a:schemeClr val="bg2">
                    <a:lumMod val="25000"/>
                  </a:schemeClr>
                </a:solidFill>
                <a:latin typeface="+mn-ea"/>
                <a:ea typeface="+mn-ea"/>
              </a:rPr>
              <a:t>其余同研究</a:t>
            </a:r>
            <a:r>
              <a:rPr lang="en-US" altLang="zh-CN" b="1" i="1" dirty="0">
                <a:solidFill>
                  <a:schemeClr val="bg2">
                    <a:lumMod val="25000"/>
                  </a:schemeClr>
                </a:solidFill>
                <a:latin typeface="+mn-ea"/>
                <a:ea typeface="+mn-ea"/>
              </a:rPr>
              <a:t>1</a:t>
            </a:r>
            <a:endParaRPr lang="zh-CN" altLang="en-US" i="1" dirty="0">
              <a:solidFill>
                <a:schemeClr val="bg2">
                  <a:lumMod val="25000"/>
                </a:schemeClr>
              </a:solidFill>
            </a:endParaRPr>
          </a:p>
        </p:txBody>
      </p:sp>
      <p:sp>
        <p:nvSpPr>
          <p:cNvPr id="31" name="文本框 30">
            <a:extLst>
              <a:ext uri="{FF2B5EF4-FFF2-40B4-BE49-F238E27FC236}">
                <a16:creationId xmlns:a16="http://schemas.microsoft.com/office/drawing/2014/main" id="{39818BF8-5CA8-32BB-AA13-41F182C61E70}"/>
              </a:ext>
            </a:extLst>
          </p:cNvPr>
          <p:cNvSpPr txBox="1"/>
          <p:nvPr/>
        </p:nvSpPr>
        <p:spPr>
          <a:xfrm>
            <a:off x="6364941" y="1227729"/>
            <a:ext cx="5649254" cy="584775"/>
          </a:xfrm>
          <a:prstGeom prst="rect">
            <a:avLst/>
          </a:prstGeom>
          <a:noFill/>
        </p:spPr>
        <p:txBody>
          <a:bodyPr wrap="square">
            <a:spAutoFit/>
          </a:bodyPr>
          <a:lstStyle/>
          <a:p>
            <a:r>
              <a:rPr lang="zh-CN" altLang="zh-CN" sz="1600" b="1" kern="100" dirty="0">
                <a:effectLst/>
                <a:latin typeface="华文楷体" panose="02010600040101010101" pitchFamily="2" charset="-122"/>
                <a:ea typeface="华文楷体" panose="02010600040101010101" pitchFamily="2" charset="-122"/>
                <a:cs typeface="Times New Roman" panose="02020603050405020304" pitchFamily="18" charset="0"/>
              </a:rPr>
              <a:t>按照实际得分高低和实际评分者进行分类，被试对结果满意度、结果公平性、评分者满意度和评分者公平性感知的结果</a:t>
            </a:r>
            <a:endParaRPr lang="zh-CN" altLang="en-US" sz="1600" b="1" dirty="0">
              <a:latin typeface="华文楷体" panose="02010600040101010101" pitchFamily="2" charset="-122"/>
              <a:ea typeface="华文楷体" panose="02010600040101010101" pitchFamily="2" charset="-122"/>
            </a:endParaRPr>
          </a:p>
        </p:txBody>
      </p:sp>
      <p:graphicFrame>
        <p:nvGraphicFramePr>
          <p:cNvPr id="33" name="表格 32">
            <a:extLst>
              <a:ext uri="{FF2B5EF4-FFF2-40B4-BE49-F238E27FC236}">
                <a16:creationId xmlns:a16="http://schemas.microsoft.com/office/drawing/2014/main" id="{DD3FE0B7-C595-92F1-5ED9-855D6EA7E0B0}"/>
              </a:ext>
            </a:extLst>
          </p:cNvPr>
          <p:cNvGraphicFramePr>
            <a:graphicFrameLocks noGrp="1"/>
          </p:cNvGraphicFramePr>
          <p:nvPr>
            <p:extLst>
              <p:ext uri="{D42A27DB-BD31-4B8C-83A1-F6EECF244321}">
                <p14:modId xmlns:p14="http://schemas.microsoft.com/office/powerpoint/2010/main" val="1828379605"/>
              </p:ext>
            </p:extLst>
          </p:nvPr>
        </p:nvGraphicFramePr>
        <p:xfrm>
          <a:off x="6526307" y="1936377"/>
          <a:ext cx="5378823" cy="4195477"/>
        </p:xfrm>
        <a:graphic>
          <a:graphicData uri="http://schemas.openxmlformats.org/drawingml/2006/table">
            <a:tbl>
              <a:tblPr firstRow="1" firstCol="1" bandRow="1"/>
              <a:tblGrid>
                <a:gridCol w="1151067">
                  <a:extLst>
                    <a:ext uri="{9D8B030D-6E8A-4147-A177-3AD203B41FA5}">
                      <a16:colId xmlns:a16="http://schemas.microsoft.com/office/drawing/2014/main" val="3169755272"/>
                    </a:ext>
                  </a:extLst>
                </a:gridCol>
                <a:gridCol w="1085447">
                  <a:extLst>
                    <a:ext uri="{9D8B030D-6E8A-4147-A177-3AD203B41FA5}">
                      <a16:colId xmlns:a16="http://schemas.microsoft.com/office/drawing/2014/main" val="757375326"/>
                    </a:ext>
                  </a:extLst>
                </a:gridCol>
                <a:gridCol w="1085447">
                  <a:extLst>
                    <a:ext uri="{9D8B030D-6E8A-4147-A177-3AD203B41FA5}">
                      <a16:colId xmlns:a16="http://schemas.microsoft.com/office/drawing/2014/main" val="3770707325"/>
                    </a:ext>
                  </a:extLst>
                </a:gridCol>
                <a:gridCol w="1085447">
                  <a:extLst>
                    <a:ext uri="{9D8B030D-6E8A-4147-A177-3AD203B41FA5}">
                      <a16:colId xmlns:a16="http://schemas.microsoft.com/office/drawing/2014/main" val="1193748798"/>
                    </a:ext>
                  </a:extLst>
                </a:gridCol>
                <a:gridCol w="971415">
                  <a:extLst>
                    <a:ext uri="{9D8B030D-6E8A-4147-A177-3AD203B41FA5}">
                      <a16:colId xmlns:a16="http://schemas.microsoft.com/office/drawing/2014/main" val="2885809265"/>
                    </a:ext>
                  </a:extLst>
                </a:gridCol>
              </a:tblGrid>
              <a:tr h="381407">
                <a:tc gridSpan="5">
                  <a:txBody>
                    <a:bodyPr/>
                    <a:lstStyle/>
                    <a:p>
                      <a:pPr algn="ctr"/>
                      <a:r>
                        <a:rPr lang="zh-CN" sz="1050" b="1" kern="0" dirty="0">
                          <a:effectLst/>
                          <a:latin typeface="Times New Roman" panose="02020603050405020304" pitchFamily="18" charset="0"/>
                          <a:ea typeface="宋体" panose="02010600030101010101" pitchFamily="2" charset="-122"/>
                          <a:cs typeface="宋体" panose="02010600030101010101" pitchFamily="2" charset="-122"/>
                        </a:rPr>
                        <a:t>表</a:t>
                      </a:r>
                      <a:r>
                        <a:rPr lang="en-US" sz="1050" b="1" kern="0" dirty="0">
                          <a:effectLst/>
                          <a:latin typeface="Times New Roman" panose="02020603050405020304" pitchFamily="18" charset="0"/>
                          <a:ea typeface="宋体" panose="02010600030101010101" pitchFamily="2" charset="-122"/>
                          <a:cs typeface="宋体" panose="02010600030101010101" pitchFamily="2" charset="-122"/>
                        </a:rPr>
                        <a:t> 2-1  </a:t>
                      </a:r>
                      <a:r>
                        <a:rPr lang="zh-CN" sz="1050" b="1" kern="0" dirty="0">
                          <a:effectLst/>
                          <a:latin typeface="Times New Roman" panose="02020603050405020304" pitchFamily="18" charset="0"/>
                          <a:ea typeface="宋体" panose="02010600030101010101" pitchFamily="2" charset="-122"/>
                          <a:cs typeface="宋体" panose="02010600030101010101" pitchFamily="2" charset="-122"/>
                        </a:rPr>
                        <a:t>实际得分者和实际评分对公平性和满意度的影响</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82097519"/>
                  </a:ext>
                </a:extLst>
              </a:tr>
              <a:tr h="381407">
                <a:tc rowSpan="2">
                  <a:txBody>
                    <a:bodyPr/>
                    <a:lstStyle/>
                    <a:p>
                      <a:pPr algn="ct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a:r>
                        <a:rPr lang="zh-CN" sz="11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实际得分</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84363500"/>
                  </a:ext>
                </a:extLst>
              </a:tr>
              <a:tr h="381407">
                <a:tc vMerge="1">
                  <a:txBody>
                    <a:bodyPr/>
                    <a:lstStyle/>
                    <a:p>
                      <a:endParaRPr lang="zh-CN" altLang="en-US"/>
                    </a:p>
                  </a:txBody>
                  <a:tcPr/>
                </a:tc>
                <a:tc vMerge="1">
                  <a:txBody>
                    <a:bodyPr/>
                    <a:lstStyle/>
                    <a:p>
                      <a:endParaRPr lang="zh-CN" altLang="en-US"/>
                    </a:p>
                  </a:txBody>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6427702"/>
                  </a:ext>
                </a:extLst>
              </a:tr>
              <a:tr h="381407">
                <a:tc rowSpan="4">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4.31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1.36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1.35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31181223"/>
                  </a:ext>
                </a:extLst>
              </a:tr>
              <a:tr h="381407">
                <a:tc vMerge="1">
                  <a:txBody>
                    <a:bodyPr/>
                    <a:lstStyle/>
                    <a:p>
                      <a:endParaRPr lang="zh-CN" altLang="en-US"/>
                    </a:p>
                  </a:txBody>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184847290"/>
                  </a:ext>
                </a:extLst>
              </a:tr>
              <a:tr h="381407">
                <a:tc vMerge="1">
                  <a:txBody>
                    <a:bodyPr/>
                    <a:lstStyle/>
                    <a:p>
                      <a:endParaRPr lang="zh-CN" altLang="en-US"/>
                    </a:p>
                  </a:txBody>
                  <a:tcPr/>
                </a:tc>
                <a:tc>
                  <a:txBody>
                    <a:bodyPr/>
                    <a:lstStyle/>
                    <a:p>
                      <a:pPr algn="ctr"/>
                      <a:r>
                        <a:rPr lang="zh-CN" sz="1200" kern="0" dirty="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4.62</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5.09</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1.51</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453372663"/>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5.00</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1.53</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4.86</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5.00</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1.79</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682573684"/>
                  </a:ext>
                </a:extLst>
              </a:tr>
              <a:tr h="381407">
                <a:tc rowSpan="4">
                  <a:txBody>
                    <a:bodyPr/>
                    <a:lstStyle/>
                    <a:p>
                      <a:pPr algn="ct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5.09</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5.03</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6.40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0.98</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669778297"/>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5.11</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5.05</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1.93</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548600383"/>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5.17</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1.42</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5.75</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1.07</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634802327"/>
                  </a:ext>
                </a:extLst>
              </a:tr>
              <a:tr h="381407">
                <a:tc vMerge="1">
                  <a:txBody>
                    <a:bodyPr/>
                    <a:lstStyle/>
                    <a:p>
                      <a:endParaRPr lang="zh-CN" altLang="en-US"/>
                    </a:p>
                  </a:txBody>
                  <a:tcPr/>
                </a:tc>
                <a:tc>
                  <a:txBody>
                    <a:bodyPr/>
                    <a:lstStyle/>
                    <a:p>
                      <a:pPr algn="ctr"/>
                      <a:r>
                        <a:rPr lang="zh-CN" sz="12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5.18</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1.25</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5.26</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1.44</a:t>
                      </a:r>
                      <a:r>
                        <a:rPr lang="zh-CN" sz="12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5.10</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1.74</a:t>
                      </a:r>
                      <a:r>
                        <a:rPr lang="zh-CN" sz="12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3359609"/>
                  </a:ext>
                </a:extLst>
              </a:tr>
            </a:tbl>
          </a:graphicData>
        </a:graphic>
      </p:graphicFrame>
      <p:cxnSp>
        <p:nvCxnSpPr>
          <p:cNvPr id="34" name="直接连接符 33">
            <a:extLst>
              <a:ext uri="{FF2B5EF4-FFF2-40B4-BE49-F238E27FC236}">
                <a16:creationId xmlns:a16="http://schemas.microsoft.com/office/drawing/2014/main" id="{366387D9-3F03-67F7-9179-F59D2D942BE2}"/>
              </a:ext>
            </a:extLst>
          </p:cNvPr>
          <p:cNvCxnSpPr>
            <a:cxnSpLocks/>
          </p:cNvCxnSpPr>
          <p:nvPr/>
        </p:nvCxnSpPr>
        <p:spPr>
          <a:xfrm>
            <a:off x="6324273" y="1092819"/>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37" name="标题 1">
            <a:extLst>
              <a:ext uri="{FF2B5EF4-FFF2-40B4-BE49-F238E27FC236}">
                <a16:creationId xmlns:a16="http://schemas.microsoft.com/office/drawing/2014/main" id="{213C9D3F-8F5A-971E-D6A6-436B16B69C04}"/>
              </a:ext>
            </a:extLst>
          </p:cNvPr>
          <p:cNvSpPr txBox="1">
            <a:spLocks/>
          </p:cNvSpPr>
          <p:nvPr/>
        </p:nvSpPr>
        <p:spPr>
          <a:xfrm>
            <a:off x="358309" y="327493"/>
            <a:ext cx="8545512" cy="3095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p>
        </p:txBody>
      </p:sp>
    </p:spTree>
    <p:extLst>
      <p:ext uri="{BB962C8B-B14F-4D97-AF65-F5344CB8AC3E}">
        <p14:creationId xmlns:p14="http://schemas.microsoft.com/office/powerpoint/2010/main" val="25211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428284" y="161389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6"/>
            <a:ext cx="5539736" cy="182839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8E49BDA-8862-AF80-FB5A-93D55F838499}"/>
              </a:ext>
            </a:extLst>
          </p:cNvPr>
          <p:cNvSpPr txBox="1"/>
          <p:nvPr/>
        </p:nvSpPr>
        <p:spPr>
          <a:xfrm>
            <a:off x="9984740" y="1836277"/>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被试间</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0" name="右大括号 19">
            <a:extLst>
              <a:ext uri="{FF2B5EF4-FFF2-40B4-BE49-F238E27FC236}">
                <a16:creationId xmlns:a16="http://schemas.microsoft.com/office/drawing/2014/main" id="{C6389AB9-36E2-18B5-4138-39F5C5235772}"/>
              </a:ext>
            </a:extLst>
          </p:cNvPr>
          <p:cNvSpPr/>
          <p:nvPr/>
        </p:nvSpPr>
        <p:spPr>
          <a:xfrm>
            <a:off x="9875520" y="1788161"/>
            <a:ext cx="57374" cy="399228"/>
          </a:xfrm>
          <a:prstGeom prst="rightBrace">
            <a:avLst>
              <a:gd name="adj1" fmla="val 226302"/>
              <a:gd name="adj2" fmla="val 46571"/>
            </a:avLst>
          </a:prstGeom>
          <a:ln>
            <a:solidFill>
              <a:srgbClr val="003F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2ECD7A1-13AC-919D-A69E-31C109CDD495}"/>
              </a:ext>
            </a:extLst>
          </p:cNvPr>
          <p:cNvSpPr txBox="1"/>
          <p:nvPr/>
        </p:nvSpPr>
        <p:spPr>
          <a:xfrm>
            <a:off x="6656145" y="2522376"/>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内</a:t>
            </a:r>
            <a:r>
              <a:rPr lang="zh-CN" altLang="en-US"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因素</a:t>
            </a:r>
            <a:endParaRPr lang="zh-CN" altLang="en-US" dirty="0">
              <a:solidFill>
                <a:srgbClr val="003F88"/>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59853" y="3836425"/>
                <a:ext cx="5365982" cy="233730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评分者类型对显性感知影响不显著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106) = 1.298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0.442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0.047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实际得分高低对显性感知影响显著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(8, 212) = 4.411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a:t>
                </a:r>
                <a:r>
                  <a:rPr lang="en-US" altLang="zh-CN" sz="2000" kern="100" dirty="0">
                    <a:latin typeface="Times New Roman" panose="02020603050405020304" pitchFamily="18" charset="0"/>
                    <a:ea typeface="宋体" panose="02010600030101010101" pitchFamily="2" charset="-122"/>
                    <a:cs typeface="Calibri" panose="020F0502020204030204" pitchFamily="34" charset="0"/>
                  </a:rPr>
                  <a:t>= </a:t>
                </a:r>
                <a:r>
                  <a:rPr lang="en-US" altLang="zh-CN" sz="2000" kern="100" dirty="0">
                    <a:latin typeface="Times New Roman" panose="02020603050405020304" pitchFamily="18" charset="0"/>
                    <a:ea typeface="宋体" panose="02010600030101010101" pitchFamily="2" charset="-122"/>
                  </a:rPr>
                  <a:t>0.007</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0.094</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宋体" panose="02010600030101010101" pitchFamily="2" charset="-122"/>
                    <a:ea typeface="宋体" panose="02010600030101010101" pitchFamily="2" charset="-122"/>
                    <a:cs typeface="Times New Roman" panose="02020603050405020304" pitchFamily="18" charset="0"/>
                  </a:rPr>
                  <a:t>评分者类型和实际得分高低交互作用不显著</a:t>
                </a:r>
                <a:endParaRPr lang="zh-CN" altLang="en-US" sz="2000" dirty="0">
                  <a:latin typeface="宋体" panose="02010600030101010101" pitchFamily="2" charset="-122"/>
                  <a:ea typeface="宋体" panose="02010600030101010101" pitchFamily="2" charset="-122"/>
                </a:endParaRPr>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59853" y="3836425"/>
                <a:ext cx="5365982" cy="2337307"/>
              </a:xfrm>
              <a:prstGeom prst="rect">
                <a:avLst/>
              </a:prstGeom>
              <a:blipFill>
                <a:blip r:embed="rId3"/>
                <a:stretch>
                  <a:fillRect l="-1135" r="-1135"/>
                </a:stretch>
              </a:blipFill>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585755" cy="267642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1E41B3BE-DB6A-7610-5E4B-73438BB0F3FB}"/>
              </a:ext>
            </a:extLst>
          </p:cNvPr>
          <p:cNvSpPr/>
          <p:nvPr/>
        </p:nvSpPr>
        <p:spPr>
          <a:xfrm>
            <a:off x="8654686" y="3242217"/>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497BBF5C-3323-2263-26C7-1DD328A5C7B2}"/>
              </a:ext>
            </a:extLst>
          </p:cNvPr>
          <p:cNvSpPr txBox="1">
            <a:spLocks/>
          </p:cNvSpPr>
          <p:nvPr/>
        </p:nvSpPr>
        <p:spPr>
          <a:xfrm>
            <a:off x="340379" y="184057"/>
            <a:ext cx="11259951" cy="64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
        <p:nvSpPr>
          <p:cNvPr id="3" name="矩形: 圆角 2">
            <a:extLst>
              <a:ext uri="{FF2B5EF4-FFF2-40B4-BE49-F238E27FC236}">
                <a16:creationId xmlns:a16="http://schemas.microsoft.com/office/drawing/2014/main" id="{E701FD08-B45D-EABC-E2BE-B655E0F449A3}"/>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内容占位符 6">
            <a:extLst>
              <a:ext uri="{FF2B5EF4-FFF2-40B4-BE49-F238E27FC236}">
                <a16:creationId xmlns:a16="http://schemas.microsoft.com/office/drawing/2014/main" id="{9EF16598-A2FC-8BD7-0C0F-356C7BDA689A}"/>
              </a:ext>
            </a:extLst>
          </p:cNvPr>
          <p:cNvGraphicFramePr>
            <a:graphicFrameLocks/>
          </p:cNvGraphicFramePr>
          <p:nvPr>
            <p:extLst>
              <p:ext uri="{D42A27DB-BD31-4B8C-83A1-F6EECF244321}">
                <p14:modId xmlns:p14="http://schemas.microsoft.com/office/powerpoint/2010/main" val="3227560194"/>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实际得分者和实际评分对公平性和满意度的影响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9" name="图片 8" descr="图表, 折线图&#10;&#10;描述已自动生成">
            <a:extLst>
              <a:ext uri="{FF2B5EF4-FFF2-40B4-BE49-F238E27FC236}">
                <a16:creationId xmlns:a16="http://schemas.microsoft.com/office/drawing/2014/main" id="{58FD3D3D-EFF8-5067-A0F3-34D68B7CB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730" y="1477760"/>
            <a:ext cx="4936145" cy="4191520"/>
          </a:xfrm>
          <a:prstGeom prst="rect">
            <a:avLst/>
          </a:prstGeom>
        </p:spPr>
      </p:pic>
    </p:spTree>
    <p:extLst>
      <p:ext uri="{BB962C8B-B14F-4D97-AF65-F5344CB8AC3E}">
        <p14:creationId xmlns:p14="http://schemas.microsoft.com/office/powerpoint/2010/main" val="20339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61E2AC-9802-46E2-B6C2-DD0B389EA852}"/>
                  </a:ext>
                </a:extLst>
              </p:cNvPr>
              <p:cNvSpPr txBox="1"/>
              <p:nvPr/>
            </p:nvSpPr>
            <p:spPr>
              <a:xfrm>
                <a:off x="6339533" y="1296425"/>
                <a:ext cx="5365982" cy="233730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评分者类型对显性感知影响不显著</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106) = 1.298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0.442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0.047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rPr>
                  <a:t>实际得分高低对显性感知影响显著</a:t>
                </a:r>
                <a:endParaRPr lang="en-US" altLang="zh-CN" sz="2000" b="1" kern="100" dirty="0">
                  <a:solidFill>
                    <a:srgbClr val="C00000"/>
                  </a:solidFill>
                  <a:latin typeface="宋体" panose="02010600030101010101" pitchFamily="2" charset="-122"/>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(8, 212) = 4.411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a:t>
                </a:r>
                <a:r>
                  <a:rPr lang="en-US" altLang="zh-CN" sz="2000" kern="100" dirty="0">
                    <a:latin typeface="Times New Roman" panose="02020603050405020304" pitchFamily="18" charset="0"/>
                    <a:ea typeface="宋体" panose="02010600030101010101" pitchFamily="2" charset="-122"/>
                    <a:cs typeface="Calibri" panose="020F0502020204030204" pitchFamily="34" charset="0"/>
                  </a:rPr>
                  <a:t>= </a:t>
                </a:r>
                <a:r>
                  <a:rPr lang="en-US" altLang="zh-CN" sz="2000" kern="100" dirty="0">
                    <a:latin typeface="Times New Roman" panose="02020603050405020304" pitchFamily="18" charset="0"/>
                    <a:ea typeface="宋体" panose="02010600030101010101" pitchFamily="2" charset="-122"/>
                  </a:rPr>
                  <a:t>0.007</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0.094</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宋体" panose="02010600030101010101" pitchFamily="2" charset="-122"/>
                    <a:ea typeface="宋体" panose="02010600030101010101" pitchFamily="2" charset="-122"/>
                    <a:cs typeface="Times New Roman" panose="02020603050405020304" pitchFamily="18" charset="0"/>
                  </a:rPr>
                  <a:t>评分者类型和实际得分高低交互作用不显著</a:t>
                </a:r>
                <a:endParaRPr lang="zh-CN" altLang="en-US" sz="2000" dirty="0">
                  <a:latin typeface="宋体" panose="02010600030101010101" pitchFamily="2" charset="-122"/>
                  <a:ea typeface="宋体" panose="02010600030101010101" pitchFamily="2" charset="-122"/>
                </a:endParaRPr>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2561E2AC-9802-46E2-B6C2-DD0B389EA852}"/>
                  </a:ext>
                </a:extLst>
              </p:cNvPr>
              <p:cNvSpPr txBox="1">
                <a:spLocks noRot="1" noChangeAspect="1" noMove="1" noResize="1" noEditPoints="1" noAdjustHandles="1" noChangeArrowheads="1" noChangeShapeType="1" noTextEdit="1"/>
              </p:cNvSpPr>
              <p:nvPr/>
            </p:nvSpPr>
            <p:spPr>
              <a:xfrm>
                <a:off x="6339533" y="1296425"/>
                <a:ext cx="5365982" cy="2337307"/>
              </a:xfrm>
              <a:prstGeom prst="rect">
                <a:avLst/>
              </a:prstGeom>
              <a:blipFill>
                <a:blip r:embed="rId3"/>
                <a:stretch>
                  <a:fillRect l="-1250" r="-1136"/>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C8E44F88-71BD-5CAF-2C13-A84249445D26}"/>
              </a:ext>
            </a:extLst>
          </p:cNvPr>
          <p:cNvSpPr/>
          <p:nvPr/>
        </p:nvSpPr>
        <p:spPr>
          <a:xfrm>
            <a:off x="6173549" y="1040938"/>
            <a:ext cx="5585755" cy="267642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707F2F6-4BEB-0645-48AF-E0D8081ADBC2}"/>
              </a:ext>
            </a:extLst>
          </p:cNvPr>
          <p:cNvGrpSpPr/>
          <p:nvPr/>
        </p:nvGrpSpPr>
        <p:grpSpPr>
          <a:xfrm>
            <a:off x="6224811" y="3897121"/>
            <a:ext cx="5359079" cy="2652045"/>
            <a:chOff x="6245593" y="1278613"/>
            <a:chExt cx="5359079" cy="2652045"/>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4789B17-9FB9-444B-C716-78BC2D36CE6E}"/>
                    </a:ext>
                  </a:extLst>
                </p:cNvPr>
                <p:cNvSpPr txBox="1"/>
                <p:nvPr/>
              </p:nvSpPr>
              <p:spPr>
                <a:xfrm>
                  <a:off x="6423204" y="1278613"/>
                  <a:ext cx="5152269" cy="2614305"/>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单变量方差分析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实际得分高低对结果满意度的影响显</a:t>
                  </a:r>
                  <a:r>
                    <a:rPr lang="zh-CN" altLang="en-US" sz="2000" dirty="0">
                      <a:latin typeface="宋体" panose="02010600030101010101" pitchFamily="2" charset="-122"/>
                      <a:ea typeface="宋体" panose="02010600030101010101" pitchFamily="2" charset="-122"/>
                      <a:cs typeface="Times New Roman" panose="02020603050405020304" pitchFamily="18" charset="0"/>
                    </a:rPr>
                    <a:t>著</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i="1" dirty="0">
                      <a:effectLst/>
                      <a:latin typeface="Times New Roman" panose="02020603050405020304" pitchFamily="18" charset="0"/>
                      <a:ea typeface="Songti SC"/>
                    </a:rPr>
                    <a:t>F</a:t>
                  </a:r>
                  <a:r>
                    <a:rPr lang="en-US" altLang="zh-CN" sz="2000" dirty="0">
                      <a:effectLst/>
                      <a:latin typeface="Times New Roman" panose="02020603050405020304" pitchFamily="18" charset="0"/>
                      <a:ea typeface="Songti SC"/>
                    </a:rPr>
                    <a:t>(2, 114) = 8.96</a:t>
                  </a:r>
                  <a:r>
                    <a:rPr lang="zh-CN" altLang="zh-CN" sz="2000" dirty="0">
                      <a:effectLst/>
                      <a:latin typeface="Times New Roman" panose="02020603050405020304" pitchFamily="18" charset="0"/>
                      <a:ea typeface="Songti SC"/>
                      <a:cs typeface="Times New Roman" panose="02020603050405020304" pitchFamily="18" charset="0"/>
                    </a:rPr>
                    <a:t>，</a:t>
                  </a:r>
                  <a:r>
                    <a:rPr lang="en-US" altLang="zh-CN" sz="2000" i="1" dirty="0">
                      <a:effectLst/>
                      <a:latin typeface="Times New Roman" panose="02020603050405020304" pitchFamily="18" charset="0"/>
                      <a:ea typeface="Songti SC"/>
                    </a:rPr>
                    <a:t>p </a:t>
                  </a:r>
                  <a:r>
                    <a:rPr lang="en-US" altLang="zh-CN" sz="2000" dirty="0">
                      <a:effectLst/>
                      <a:latin typeface="Calibri" panose="020F0502020204030204" pitchFamily="34" charset="0"/>
                      <a:ea typeface="Songti SC"/>
                    </a:rPr>
                    <a:t>&lt; </a:t>
                  </a:r>
                  <a:r>
                    <a:rPr lang="en-US" altLang="zh-CN" sz="2000" dirty="0">
                      <a:effectLst/>
                      <a:latin typeface="Times New Roman" panose="02020603050405020304" pitchFamily="18" charset="0"/>
                      <a:ea typeface="Songti SC"/>
                    </a:rPr>
                    <a:t>0.001</a:t>
                  </a:r>
                  <a:r>
                    <a:rPr lang="zh-CN" altLang="zh-CN" sz="2000" dirty="0">
                      <a:effectLst/>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kern="0" dirty="0">
                      <a:effectLst/>
                      <a:latin typeface="Times New Roman" panose="02020603050405020304" pitchFamily="18" charset="0"/>
                      <a:ea typeface="仿宋" panose="02010609060101010101" pitchFamily="49" charset="-122"/>
                    </a:rPr>
                    <a:t> = 0.136</a:t>
                  </a: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实际得分</a:t>
                  </a:r>
                  <a:r>
                    <a:rPr lang="zh-CN" altLang="zh-CN" sz="2000" dirty="0">
                      <a:latin typeface="宋体" panose="02010600030101010101" pitchFamily="2" charset="-122"/>
                      <a:ea typeface="宋体" panose="02010600030101010101" pitchFamily="2" charset="-122"/>
                      <a:cs typeface="Times New Roman" panose="02020603050405020304" pitchFamily="18" charset="0"/>
                    </a:rPr>
                    <a:t>对评分者满意度的影响显著 </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i="1" dirty="0">
                      <a:effectLst/>
                      <a:latin typeface="Times New Roman" panose="02020603050405020304" pitchFamily="18" charset="0"/>
                      <a:ea typeface="Songti SC"/>
                    </a:rPr>
                    <a:t>F</a:t>
                  </a:r>
                  <a:r>
                    <a:rPr lang="en-US" altLang="zh-CN" sz="2000" dirty="0">
                      <a:effectLst/>
                      <a:latin typeface="Times New Roman" panose="02020603050405020304" pitchFamily="18" charset="0"/>
                      <a:ea typeface="Songti SC"/>
                    </a:rPr>
                    <a:t>(2, 114) = 15.69</a:t>
                  </a:r>
                  <a:r>
                    <a:rPr lang="zh-CN" altLang="zh-CN" sz="2000" dirty="0">
                      <a:effectLst/>
                      <a:latin typeface="Times New Roman" panose="02020603050405020304" pitchFamily="18" charset="0"/>
                      <a:ea typeface="Songti SC"/>
                      <a:cs typeface="Times New Roman" panose="02020603050405020304" pitchFamily="18" charset="0"/>
                    </a:rPr>
                    <a:t>，</a:t>
                  </a:r>
                  <a:r>
                    <a:rPr lang="en-US" altLang="zh-CN" sz="2000" i="1" dirty="0">
                      <a:effectLst/>
                      <a:latin typeface="Times New Roman" panose="02020603050405020304" pitchFamily="18" charset="0"/>
                      <a:ea typeface="Songti SC"/>
                    </a:rPr>
                    <a:t>p </a:t>
                  </a:r>
                  <a:r>
                    <a:rPr lang="en-US" altLang="zh-CN" sz="2000" dirty="0">
                      <a:effectLst/>
                      <a:latin typeface="Times New Roman" panose="02020603050405020304" pitchFamily="18" charset="0"/>
                      <a:ea typeface="Songti SC"/>
                    </a:rPr>
                    <a:t>= 0.024</a:t>
                  </a:r>
                  <a:r>
                    <a:rPr lang="zh-CN" altLang="zh-CN" sz="2000" dirty="0">
                      <a:effectLst/>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kern="0">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kern="0" dirty="0">
                      <a:effectLst/>
                      <a:latin typeface="Times New Roman" panose="02020603050405020304" pitchFamily="18" charset="0"/>
                      <a:ea typeface="仿宋" panose="02010609060101010101" pitchFamily="49" charset="-122"/>
                    </a:rPr>
                    <a:t> = 0.064</a:t>
                  </a:r>
                  <a:endParaRPr lang="en-US" altLang="zh-CN" sz="2000" kern="0" dirty="0">
                    <a:ea typeface="仿宋" panose="02010609060101010101" pitchFamily="49"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zh-CN" sz="2000" dirty="0">
                      <a:effectLst/>
                      <a:latin typeface="宋体" panose="02010600030101010101" pitchFamily="2" charset="-122"/>
                      <a:ea typeface="宋体" panose="02010600030101010101" pitchFamily="2" charset="-122"/>
                      <a:cs typeface="Times New Roman" panose="02020603050405020304" pitchFamily="18" charset="0"/>
                    </a:rPr>
                    <a:t>实际得分高低对结果的满意度对结果公平性和评分者公平性的感知没有显著影响。</a:t>
                  </a:r>
                  <a:endPar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A4789B17-9FB9-444B-C716-78BC2D36CE6E}"/>
                    </a:ext>
                  </a:extLst>
                </p:cNvPr>
                <p:cNvSpPr txBox="1">
                  <a:spLocks noRot="1" noChangeAspect="1" noMove="1" noResize="1" noEditPoints="1" noAdjustHandles="1" noChangeArrowheads="1" noChangeShapeType="1" noTextEdit="1"/>
                </p:cNvSpPr>
                <p:nvPr/>
              </p:nvSpPr>
              <p:spPr>
                <a:xfrm>
                  <a:off x="6423204" y="1278613"/>
                  <a:ext cx="5152269" cy="2614305"/>
                </a:xfrm>
                <a:prstGeom prst="rect">
                  <a:avLst/>
                </a:prstGeom>
                <a:blipFill>
                  <a:blip r:embed="rId4"/>
                  <a:stretch>
                    <a:fillRect l="-1183" r="-1302" b="-3263"/>
                  </a:stretch>
                </a:blipFill>
              </p:spPr>
              <p:txBody>
                <a:bodyPr/>
                <a:lstStyle/>
                <a:p>
                  <a:r>
                    <a:rPr lang="zh-CN" altLang="en-US">
                      <a:noFill/>
                    </a:rPr>
                    <a:t> </a:t>
                  </a:r>
                </a:p>
              </p:txBody>
            </p:sp>
          </mc:Fallback>
        </mc:AlternateContent>
        <p:sp>
          <p:nvSpPr>
            <p:cNvPr id="5" name="矩形: 圆角 4">
              <a:extLst>
                <a:ext uri="{FF2B5EF4-FFF2-40B4-BE49-F238E27FC236}">
                  <a16:creationId xmlns:a16="http://schemas.microsoft.com/office/drawing/2014/main" id="{83A238BB-63D6-D2CA-46CB-A3C931DA9B40}"/>
                </a:ext>
              </a:extLst>
            </p:cNvPr>
            <p:cNvSpPr/>
            <p:nvPr/>
          </p:nvSpPr>
          <p:spPr>
            <a:xfrm>
              <a:off x="6245593" y="1350819"/>
              <a:ext cx="5359079" cy="257983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箭头连接符 5">
            <a:extLst>
              <a:ext uri="{FF2B5EF4-FFF2-40B4-BE49-F238E27FC236}">
                <a16:creationId xmlns:a16="http://schemas.microsoft.com/office/drawing/2014/main" id="{803AE3AF-4949-096E-5B05-E8A91338B215}"/>
              </a:ext>
            </a:extLst>
          </p:cNvPr>
          <p:cNvCxnSpPr>
            <a:cxnSpLocks/>
          </p:cNvCxnSpPr>
          <p:nvPr/>
        </p:nvCxnSpPr>
        <p:spPr>
          <a:xfrm>
            <a:off x="7796279" y="2804160"/>
            <a:ext cx="0" cy="1298632"/>
          </a:xfrm>
          <a:prstGeom prst="straightConnector1">
            <a:avLst/>
          </a:prstGeom>
          <a:ln w="28575">
            <a:solidFill>
              <a:srgbClr val="003F88"/>
            </a:solidFill>
            <a:prstDash val="lg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矩形 10">
            <a:extLst>
              <a:ext uri="{FF2B5EF4-FFF2-40B4-BE49-F238E27FC236}">
                <a16:creationId xmlns:a16="http://schemas.microsoft.com/office/drawing/2014/main" id="{5B1D4F5F-5ACD-8F46-F27F-9DCA45D9B469}"/>
              </a:ext>
            </a:extLst>
          </p:cNvPr>
          <p:cNvSpPr/>
          <p:nvPr/>
        </p:nvSpPr>
        <p:spPr>
          <a:xfrm>
            <a:off x="6755938" y="2428471"/>
            <a:ext cx="1579418" cy="3325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AC72F02-BDCB-2B99-8BBF-746E4C1A3FFE}"/>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内容占位符 6">
            <a:extLst>
              <a:ext uri="{FF2B5EF4-FFF2-40B4-BE49-F238E27FC236}">
                <a16:creationId xmlns:a16="http://schemas.microsoft.com/office/drawing/2014/main" id="{FC3EF69F-1302-E0A0-887A-F930A90D7871}"/>
              </a:ext>
            </a:extLst>
          </p:cNvPr>
          <p:cNvGraphicFramePr>
            <a:graphicFrameLocks/>
          </p:cNvGraphicFramePr>
          <p:nvPr>
            <p:extLst>
              <p:ext uri="{D42A27DB-BD31-4B8C-83A1-F6EECF244321}">
                <p14:modId xmlns:p14="http://schemas.microsoft.com/office/powerpoint/2010/main" val="1379135868"/>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实际得分者和实际评分对公平性和满意度的影响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7" name="图片 16" descr="图表, 折线图&#10;&#10;描述已自动生成">
            <a:extLst>
              <a:ext uri="{FF2B5EF4-FFF2-40B4-BE49-F238E27FC236}">
                <a16:creationId xmlns:a16="http://schemas.microsoft.com/office/drawing/2014/main" id="{868619D8-4EF5-EE2E-991B-E717CD51A9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730" y="1477760"/>
            <a:ext cx="4936145" cy="4191520"/>
          </a:xfrm>
          <a:prstGeom prst="rect">
            <a:avLst/>
          </a:prstGeom>
        </p:spPr>
      </p:pic>
      <p:sp>
        <p:nvSpPr>
          <p:cNvPr id="20" name="标题 1">
            <a:extLst>
              <a:ext uri="{FF2B5EF4-FFF2-40B4-BE49-F238E27FC236}">
                <a16:creationId xmlns:a16="http://schemas.microsoft.com/office/drawing/2014/main" id="{3034D80B-C286-0941-C293-7CD7DDD0E13B}"/>
              </a:ext>
            </a:extLst>
          </p:cNvPr>
          <p:cNvSpPr txBox="1">
            <a:spLocks/>
          </p:cNvSpPr>
          <p:nvPr/>
        </p:nvSpPr>
        <p:spPr>
          <a:xfrm>
            <a:off x="340380" y="237845"/>
            <a:ext cx="11188232" cy="64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Tree>
    <p:extLst>
      <p:ext uri="{BB962C8B-B14F-4D97-AF65-F5344CB8AC3E}">
        <p14:creationId xmlns:p14="http://schemas.microsoft.com/office/powerpoint/2010/main" val="2011088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9BD0B427-98EB-B66D-3F0C-1F5A5F13F00E}"/>
              </a:ext>
            </a:extLst>
          </p:cNvPr>
          <p:cNvSpPr/>
          <p:nvPr/>
        </p:nvSpPr>
        <p:spPr>
          <a:xfrm>
            <a:off x="185195" y="1209040"/>
            <a:ext cx="5567423" cy="520809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6">
            <a:extLst>
              <a:ext uri="{FF2B5EF4-FFF2-40B4-BE49-F238E27FC236}">
                <a16:creationId xmlns:a16="http://schemas.microsoft.com/office/drawing/2014/main" id="{A1F4EBA1-AD46-0EAA-712E-2E3B7061CD1A}"/>
              </a:ext>
            </a:extLst>
          </p:cNvPr>
          <p:cNvGraphicFramePr>
            <a:graphicFrameLocks noGrp="1"/>
          </p:cNvGraphicFramePr>
          <p:nvPr>
            <p:ph idx="1"/>
            <p:extLst>
              <p:ext uri="{D42A27DB-BD31-4B8C-83A1-F6EECF244321}">
                <p14:modId xmlns:p14="http://schemas.microsoft.com/office/powerpoint/2010/main" val="748173919"/>
              </p:ext>
            </p:extLst>
          </p:nvPr>
        </p:nvGraphicFramePr>
        <p:xfrm>
          <a:off x="358815" y="599823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实际得分与满意度和公平度相关性</a:t>
                      </a:r>
                      <a:endParaRPr 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1026" name="图片 1">
            <a:extLst>
              <a:ext uri="{FF2B5EF4-FFF2-40B4-BE49-F238E27FC236}">
                <a16:creationId xmlns:a16="http://schemas.microsoft.com/office/drawing/2014/main" id="{BF382A27-5D77-8E82-7139-ADA4EC662A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4" b="6231"/>
          <a:stretch/>
        </p:blipFill>
        <p:spPr bwMode="auto">
          <a:xfrm>
            <a:off x="549055" y="1452880"/>
            <a:ext cx="4972069" cy="440528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E5B8271-AE5E-20B2-E770-F848BA254F4C}"/>
              </a:ext>
            </a:extLst>
          </p:cNvPr>
          <p:cNvSpPr txBox="1"/>
          <p:nvPr/>
        </p:nvSpPr>
        <p:spPr>
          <a:xfrm>
            <a:off x="6174746" y="1530071"/>
            <a:ext cx="5661423" cy="2323713"/>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相关性分析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得分高低和结果满意度呈现显著的正相关</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kern="100" dirty="0">
                <a:latin typeface="Times New Roman" panose="02020603050405020304" pitchFamily="18" charset="0"/>
                <a:ea typeface="Songti SC"/>
                <a:cs typeface="Times New Roman" panose="02020603050405020304" pitchFamily="18" charset="0"/>
              </a:rPr>
              <a:t>Kendall’s tau = 0.373</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cs typeface="Times New Roman" panose="02020603050405020304" pitchFamily="18" charset="0"/>
              </a:rPr>
              <a:t>p </a:t>
            </a:r>
            <a:r>
              <a:rPr lang="en-US" altLang="zh-CN" sz="2000" kern="100" dirty="0">
                <a:latin typeface="Times New Roman" panose="02020603050405020304" pitchFamily="18" charset="0"/>
                <a:ea typeface="Songti SC"/>
                <a:cs typeface="Times New Roman" panose="02020603050405020304" pitchFamily="18" charset="0"/>
              </a:rPr>
              <a:t>&lt; 0.001</a:t>
            </a:r>
          </a:p>
          <a:p>
            <a:pPr marL="342900" indent="-342900" algn="jus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得分高低和对评分者满意度呈现显著的正相关</a:t>
            </a:r>
            <a:endParaRPr lang="en-US" altLang="zh-CN" sz="20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600"/>
              </a:spcAft>
              <a:tabLst>
                <a:tab pos="44450" algn="l"/>
              </a:tabLst>
            </a:pPr>
            <a:r>
              <a:rPr lang="en-US" altLang="zh-CN" sz="2000" kern="100" dirty="0">
                <a:latin typeface="Times New Roman" panose="02020603050405020304" pitchFamily="18" charset="0"/>
                <a:ea typeface="Songti SC"/>
                <a:cs typeface="Times New Roman" panose="02020603050405020304" pitchFamily="18" charset="0"/>
              </a:rPr>
              <a:t>Kendall’s tau = 0.270</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cs typeface="Times New Roman" panose="02020603050405020304" pitchFamily="18" charset="0"/>
              </a:rPr>
              <a:t>p </a:t>
            </a:r>
            <a:r>
              <a:rPr lang="en-US" altLang="zh-CN" sz="2000" kern="100" dirty="0">
                <a:latin typeface="Times New Roman" panose="02020603050405020304" pitchFamily="18" charset="0"/>
                <a:ea typeface="Songti SC"/>
                <a:cs typeface="Times New Roman" panose="02020603050405020304" pitchFamily="18" charset="0"/>
              </a:rPr>
              <a:t>&lt; 0.001</a:t>
            </a:r>
          </a:p>
          <a:p>
            <a:pPr marL="342900" indent="-342900" algn="just">
              <a:spcAft>
                <a:spcPts val="600"/>
              </a:spcAft>
              <a:buFont typeface="Wingdings" panose="05000000000000000000" pitchFamily="2" charset="2"/>
              <a:buChar char="p"/>
              <a:tabLst>
                <a:tab pos="44450" algn="l"/>
              </a:tabLst>
            </a:pPr>
            <a:r>
              <a:rPr lang="zh-CN" altLang="en-US" sz="2000" dirty="0">
                <a:effectLst/>
                <a:latin typeface="宋体" panose="02010600030101010101" pitchFamily="2" charset="-122"/>
                <a:ea typeface="宋体" panose="02010600030101010101" pitchFamily="2" charset="-122"/>
                <a:cs typeface="Times New Roman" panose="02020603050405020304" pitchFamily="18" charset="0"/>
              </a:rPr>
              <a:t>得分高低与公平性感知之间无显著相关</a:t>
            </a:r>
            <a:endParaRPr lang="zh-CN" altLang="zh-CN" sz="12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6F90CA8F-6B5D-3655-0DE5-0825F41589A3}"/>
              </a:ext>
            </a:extLst>
          </p:cNvPr>
          <p:cNvSpPr/>
          <p:nvPr/>
        </p:nvSpPr>
        <p:spPr>
          <a:xfrm>
            <a:off x="6059480" y="1404851"/>
            <a:ext cx="5818253" cy="2579839"/>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CD69AAF-6F19-EBF4-C319-D040BD3B03C6}"/>
              </a:ext>
            </a:extLst>
          </p:cNvPr>
          <p:cNvSpPr txBox="1"/>
          <p:nvPr/>
        </p:nvSpPr>
        <p:spPr>
          <a:xfrm>
            <a:off x="6135146" y="4303388"/>
            <a:ext cx="5741894" cy="1736646"/>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indent="304800" algn="just">
              <a:tabLst>
                <a:tab pos="44450" algn="l"/>
              </a:tabLst>
            </a:pPr>
            <a:r>
              <a:rPr lang="zh-CN" altLang="en-US" sz="2400" b="1" kern="100" dirty="0">
                <a:solidFill>
                  <a:schemeClr val="bg1"/>
                </a:solidFill>
                <a:effectLst/>
                <a:latin typeface="+mn-ea"/>
                <a:cs typeface="Times New Roman" panose="02020603050405020304" pitchFamily="18" charset="0"/>
              </a:rPr>
              <a:t>在实际任务中，评分者是</a:t>
            </a:r>
            <a:r>
              <a:rPr lang="en-US" altLang="zh-CN" sz="2400" b="1" kern="100" dirty="0">
                <a:solidFill>
                  <a:schemeClr val="bg1"/>
                </a:solidFill>
                <a:effectLst/>
                <a:latin typeface="+mn-ea"/>
                <a:cs typeface="Times New Roman" panose="02020603050405020304" pitchFamily="18" charset="0"/>
              </a:rPr>
              <a:t>AI</a:t>
            </a:r>
            <a:r>
              <a:rPr lang="zh-CN" altLang="en-US" sz="2400" b="1" kern="100" dirty="0">
                <a:solidFill>
                  <a:schemeClr val="bg1"/>
                </a:solidFill>
                <a:effectLst/>
                <a:latin typeface="+mn-ea"/>
                <a:cs typeface="Times New Roman" panose="02020603050405020304" pitchFamily="18" charset="0"/>
              </a:rPr>
              <a:t>还是教师并不会显著影响被试的满意度感知，而</a:t>
            </a:r>
            <a:r>
              <a:rPr lang="zh-CN" altLang="en-US" sz="2400" b="1" kern="100" dirty="0">
                <a:solidFill>
                  <a:schemeClr val="accent2">
                    <a:lumMod val="40000"/>
                    <a:lumOff val="60000"/>
                  </a:schemeClr>
                </a:solidFill>
                <a:effectLst/>
                <a:latin typeface="+mn-ea"/>
                <a:cs typeface="Times New Roman" panose="02020603050405020304" pitchFamily="18" charset="0"/>
              </a:rPr>
              <a:t>实际得分高低</a:t>
            </a:r>
            <a:r>
              <a:rPr lang="zh-CN" altLang="en-US" sz="2400" b="1" kern="100" dirty="0">
                <a:solidFill>
                  <a:schemeClr val="bg1"/>
                </a:solidFill>
                <a:effectLst/>
                <a:latin typeface="+mn-ea"/>
                <a:cs typeface="Times New Roman" panose="02020603050405020304" pitchFamily="18" charset="0"/>
              </a:rPr>
              <a:t>对最后的满意度感知有着显著的影响。</a:t>
            </a:r>
            <a:endParaRPr lang="zh-CN" altLang="zh-CN" b="1" kern="100" dirty="0">
              <a:solidFill>
                <a:schemeClr val="accent2">
                  <a:lumMod val="60000"/>
                  <a:lumOff val="40000"/>
                </a:schemeClr>
              </a:solidFill>
              <a:effectLst>
                <a:outerShdw blurRad="38100" dist="38100" dir="2700000" algn="tl">
                  <a:srgbClr val="000000">
                    <a:alpha val="43137"/>
                  </a:srgbClr>
                </a:outerShdw>
              </a:effectLst>
              <a:latin typeface="+mn-ea"/>
              <a:cs typeface="Times New Roman" panose="02020603050405020304" pitchFamily="18" charset="0"/>
            </a:endParaRPr>
          </a:p>
        </p:txBody>
      </p:sp>
      <p:sp>
        <p:nvSpPr>
          <p:cNvPr id="17" name="标题 1">
            <a:extLst>
              <a:ext uri="{FF2B5EF4-FFF2-40B4-BE49-F238E27FC236}">
                <a16:creationId xmlns:a16="http://schemas.microsoft.com/office/drawing/2014/main" id="{E6E35920-C96A-27AC-8625-5F543008D0BB}"/>
              </a:ext>
            </a:extLst>
          </p:cNvPr>
          <p:cNvSpPr txBox="1">
            <a:spLocks/>
          </p:cNvSpPr>
          <p:nvPr/>
        </p:nvSpPr>
        <p:spPr>
          <a:xfrm>
            <a:off x="358309" y="148199"/>
            <a:ext cx="11510962" cy="6227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r>
              <a:rPr lang="zh-CN" altLang="en-US" b="1" dirty="0">
                <a:latin typeface="+mn-ea"/>
                <a:ea typeface="+mn-ea"/>
              </a:rPr>
              <a:t>实际评分影响</a:t>
            </a:r>
          </a:p>
        </p:txBody>
      </p:sp>
    </p:spTree>
    <p:extLst>
      <p:ext uri="{BB962C8B-B14F-4D97-AF65-F5344CB8AC3E}">
        <p14:creationId xmlns:p14="http://schemas.microsoft.com/office/powerpoint/2010/main" val="171107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0E1A1DF-C12A-0934-092C-9A0C6825C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0355" y="1075813"/>
            <a:ext cx="3562380" cy="5782187"/>
          </a:xfrm>
          <a:prstGeom prst="rect">
            <a:avLst/>
          </a:prstGeom>
        </p:spPr>
      </p:pic>
      <p:sp>
        <p:nvSpPr>
          <p:cNvPr id="4" name="文本框 3">
            <a:extLst>
              <a:ext uri="{FF2B5EF4-FFF2-40B4-BE49-F238E27FC236}">
                <a16:creationId xmlns:a16="http://schemas.microsoft.com/office/drawing/2014/main" id="{092DD37D-711E-C480-6EBA-3A929B2E9C61}"/>
              </a:ext>
            </a:extLst>
          </p:cNvPr>
          <p:cNvSpPr txBox="1"/>
          <p:nvPr/>
        </p:nvSpPr>
        <p:spPr>
          <a:xfrm>
            <a:off x="304800" y="4277975"/>
            <a:ext cx="61976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65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24.77±8.59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7.69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7" name="文本框 6">
            <a:extLst>
              <a:ext uri="{FF2B5EF4-FFF2-40B4-BE49-F238E27FC236}">
                <a16:creationId xmlns:a16="http://schemas.microsoft.com/office/drawing/2014/main" id="{AFA9E0A1-7BD2-B09A-9B64-577DFD537437}"/>
              </a:ext>
            </a:extLst>
          </p:cNvPr>
          <p:cNvSpPr txBox="1"/>
          <p:nvPr/>
        </p:nvSpPr>
        <p:spPr>
          <a:xfrm>
            <a:off x="561340" y="1205915"/>
            <a:ext cx="3106420" cy="923330"/>
          </a:xfrm>
          <a:prstGeom prst="rect">
            <a:avLst/>
          </a:prstGeom>
          <a:noFill/>
        </p:spPr>
        <p:txBody>
          <a:bodyPr wrap="square">
            <a:spAutoFit/>
          </a:bodyPr>
          <a:lstStyle/>
          <a:p>
            <a:r>
              <a:rPr lang="zh-CN" altLang="zh-CN" sz="1800" b="1" kern="100" dirty="0">
                <a:effectLst/>
                <a:latin typeface="华文楷体" panose="02010600040101010101" pitchFamily="2" charset="-122"/>
                <a:ea typeface="华文楷体" panose="02010600040101010101" pitchFamily="2" charset="-122"/>
                <a:cs typeface="Times New Roman" panose="02020603050405020304" pitchFamily="18" charset="0"/>
              </a:rPr>
              <a:t>实际得分并没有显著影响公平性感知，且二者之间并未发现显著的正相关</a:t>
            </a:r>
            <a:endParaRPr lang="zh-CN" altLang="en-US" b="1" dirty="0">
              <a:latin typeface="华文楷体" panose="02010600040101010101" pitchFamily="2" charset="-122"/>
              <a:ea typeface="华文楷体" panose="02010600040101010101" pitchFamily="2" charset="-122"/>
            </a:endParaRPr>
          </a:p>
        </p:txBody>
      </p:sp>
      <p:cxnSp>
        <p:nvCxnSpPr>
          <p:cNvPr id="8" name="直接箭头连接符 7">
            <a:extLst>
              <a:ext uri="{FF2B5EF4-FFF2-40B4-BE49-F238E27FC236}">
                <a16:creationId xmlns:a16="http://schemas.microsoft.com/office/drawing/2014/main" id="{D0FD4349-3DD9-62CF-932A-1CC3D8E609B8}"/>
              </a:ext>
            </a:extLst>
          </p:cNvPr>
          <p:cNvCxnSpPr>
            <a:cxnSpLocks/>
          </p:cNvCxnSpPr>
          <p:nvPr/>
        </p:nvCxnSpPr>
        <p:spPr>
          <a:xfrm>
            <a:off x="4702328" y="1899570"/>
            <a:ext cx="0" cy="51851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EE406D29-2D7C-6247-88F9-30DC7458F91B}"/>
              </a:ext>
            </a:extLst>
          </p:cNvPr>
          <p:cNvSpPr txBox="1"/>
          <p:nvPr/>
        </p:nvSpPr>
        <p:spPr>
          <a:xfrm>
            <a:off x="3660140" y="1151374"/>
            <a:ext cx="2405380" cy="715089"/>
          </a:xfrm>
          <a:prstGeom prst="roundRect">
            <a:avLst/>
          </a:prstGeom>
          <a:solidFill>
            <a:schemeClr val="bg2"/>
          </a:solidFill>
        </p:spPr>
        <p:txBody>
          <a:bodyPr wrap="square">
            <a:spAutoFit/>
          </a:bodyPr>
          <a:lstStyle/>
          <a:p>
            <a:r>
              <a:rPr lang="zh-CN" altLang="en-US" sz="1800" b="1" dirty="0">
                <a:effectLst/>
                <a:latin typeface="+mn-ea"/>
                <a:cs typeface="Times New Roman" panose="02020603050405020304" pitchFamily="18" charset="0"/>
              </a:rPr>
              <a:t>可能由实际得分与期望得分共同影响</a:t>
            </a:r>
            <a:endParaRPr lang="zh-CN" altLang="en-US" b="1" dirty="0">
              <a:latin typeface="+mn-ea"/>
            </a:endParaRPr>
          </a:p>
        </p:txBody>
      </p:sp>
      <p:sp>
        <p:nvSpPr>
          <p:cNvPr id="10" name="文本框 9">
            <a:extLst>
              <a:ext uri="{FF2B5EF4-FFF2-40B4-BE49-F238E27FC236}">
                <a16:creationId xmlns:a16="http://schemas.microsoft.com/office/drawing/2014/main" id="{1D7B699B-707C-86A0-3B46-7CD9A6C9DC32}"/>
              </a:ext>
            </a:extLst>
          </p:cNvPr>
          <p:cNvSpPr txBox="1"/>
          <p:nvPr/>
        </p:nvSpPr>
        <p:spPr>
          <a:xfrm>
            <a:off x="845820" y="2516555"/>
            <a:ext cx="49961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将期望得分也作为满意度和公平性的影响因素</a:t>
            </a:r>
            <a:endParaRPr lang="zh-CN" altLang="en-US" sz="2000" b="1" dirty="0">
              <a:latin typeface="+mn-ea"/>
            </a:endParaRPr>
          </a:p>
        </p:txBody>
      </p:sp>
      <p:sp>
        <p:nvSpPr>
          <p:cNvPr id="11" name="内容占位符 2">
            <a:extLst>
              <a:ext uri="{FF2B5EF4-FFF2-40B4-BE49-F238E27FC236}">
                <a16:creationId xmlns:a16="http://schemas.microsoft.com/office/drawing/2014/main" id="{738AB6EE-3E0F-8250-0FA9-A91A0ABE1893}"/>
              </a:ext>
            </a:extLst>
          </p:cNvPr>
          <p:cNvSpPr>
            <a:spLocks noGrp="1"/>
          </p:cNvSpPr>
          <p:nvPr>
            <p:ph idx="1"/>
          </p:nvPr>
        </p:nvSpPr>
        <p:spPr>
          <a:xfrm>
            <a:off x="492760" y="3495039"/>
            <a:ext cx="5775960" cy="619761"/>
          </a:xfrm>
          <a:solidFill>
            <a:srgbClr val="003F88"/>
          </a:solidFill>
        </p:spPr>
        <p:txBody>
          <a:bodyPr>
            <a:noAutofit/>
          </a:bodyPr>
          <a:lstStyle/>
          <a:p>
            <a:pPr marL="0" indent="0">
              <a:buNone/>
            </a:pPr>
            <a:r>
              <a:rPr lang="zh-CN" altLang="en-US" sz="2000" b="1" dirty="0">
                <a:solidFill>
                  <a:schemeClr val="bg1"/>
                </a:solidFill>
              </a:rPr>
              <a:t>探究不同评分者类型之间，实际得分和期望得分的差异对结果满意度和公平性感知的影响</a:t>
            </a:r>
          </a:p>
        </p:txBody>
      </p:sp>
      <p:sp>
        <p:nvSpPr>
          <p:cNvPr id="15" name="文本框 14">
            <a:extLst>
              <a:ext uri="{FF2B5EF4-FFF2-40B4-BE49-F238E27FC236}">
                <a16:creationId xmlns:a16="http://schemas.microsoft.com/office/drawing/2014/main" id="{965CA234-5BBC-3A27-97EF-CFF80C87FAB5}"/>
              </a:ext>
            </a:extLst>
          </p:cNvPr>
          <p:cNvSpPr txBox="1"/>
          <p:nvPr/>
        </p:nvSpPr>
        <p:spPr>
          <a:xfrm>
            <a:off x="7548821" y="1771370"/>
            <a:ext cx="6283960" cy="369332"/>
          </a:xfrm>
          <a:prstGeom prst="rect">
            <a:avLst/>
          </a:prstGeom>
          <a:noFill/>
        </p:spPr>
        <p:txBody>
          <a:bodyPr wrap="square">
            <a:spAutoFit/>
          </a:bodyPr>
          <a:lstStyle/>
          <a:p>
            <a:r>
              <a:rPr lang="zh-CN" altLang="en-US" sz="1800" b="1" dirty="0">
                <a:solidFill>
                  <a:srgbClr val="C00000"/>
                </a:solidFill>
                <a:latin typeface="+mn-ea"/>
                <a:cs typeface="Times New Roman" panose="02020603050405020304" pitchFamily="18" charset="0"/>
              </a:rPr>
              <a:t>期望得分</a:t>
            </a:r>
            <a:endParaRPr lang="zh-CN" altLang="en-US" dirty="0">
              <a:solidFill>
                <a:srgbClr val="C00000"/>
              </a:solidFill>
            </a:endParaRPr>
          </a:p>
        </p:txBody>
      </p:sp>
      <p:sp>
        <p:nvSpPr>
          <p:cNvPr id="16" name="文本框 15">
            <a:extLst>
              <a:ext uri="{FF2B5EF4-FFF2-40B4-BE49-F238E27FC236}">
                <a16:creationId xmlns:a16="http://schemas.microsoft.com/office/drawing/2014/main" id="{BA64F32A-2A97-3632-9491-42C43244063C}"/>
              </a:ext>
            </a:extLst>
          </p:cNvPr>
          <p:cNvSpPr txBox="1"/>
          <p:nvPr/>
        </p:nvSpPr>
        <p:spPr>
          <a:xfrm>
            <a:off x="7548821" y="3841234"/>
            <a:ext cx="1196340" cy="369332"/>
          </a:xfrm>
          <a:prstGeom prst="rect">
            <a:avLst/>
          </a:prstGeom>
          <a:noFill/>
        </p:spPr>
        <p:txBody>
          <a:bodyPr wrap="square">
            <a:spAutoFit/>
          </a:bodyPr>
          <a:lstStyle/>
          <a:p>
            <a:r>
              <a:rPr lang="zh-CN" altLang="en-US" b="1" dirty="0">
                <a:solidFill>
                  <a:srgbClr val="C00000"/>
                </a:solidFill>
                <a:latin typeface="+mn-ea"/>
                <a:cs typeface="Times New Roman" panose="02020603050405020304" pitchFamily="18" charset="0"/>
              </a:rPr>
              <a:t>实际</a:t>
            </a:r>
            <a:r>
              <a:rPr lang="zh-CN" altLang="en-US" sz="1800" b="1" dirty="0">
                <a:solidFill>
                  <a:srgbClr val="C00000"/>
                </a:solidFill>
                <a:latin typeface="+mn-ea"/>
                <a:cs typeface="Times New Roman" panose="02020603050405020304" pitchFamily="18" charset="0"/>
              </a:rPr>
              <a:t>得分</a:t>
            </a:r>
            <a:endParaRPr lang="zh-CN" altLang="en-US" dirty="0">
              <a:solidFill>
                <a:srgbClr val="C00000"/>
              </a:solidFill>
            </a:endParaRPr>
          </a:p>
        </p:txBody>
      </p:sp>
      <p:sp>
        <p:nvSpPr>
          <p:cNvPr id="17" name="左大括号 16">
            <a:extLst>
              <a:ext uri="{FF2B5EF4-FFF2-40B4-BE49-F238E27FC236}">
                <a16:creationId xmlns:a16="http://schemas.microsoft.com/office/drawing/2014/main" id="{0AB0EE19-624D-9BF9-759A-A25523EE5D38}"/>
              </a:ext>
            </a:extLst>
          </p:cNvPr>
          <p:cNvSpPr/>
          <p:nvPr/>
        </p:nvSpPr>
        <p:spPr>
          <a:xfrm>
            <a:off x="6654799" y="1956390"/>
            <a:ext cx="862419" cy="2069510"/>
          </a:xfrm>
          <a:prstGeom prst="leftBrace">
            <a:avLst>
              <a:gd name="adj1" fmla="val 20008"/>
              <a:gd name="adj2" fmla="val 83468"/>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8100043-CF0A-F266-E4AE-E41F24AF37E7}"/>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389685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bg/>
                                          </p:spTgt>
                                        </p:tgtEl>
                                        <p:attrNameLst>
                                          <p:attrName>style.visibility</p:attrName>
                                        </p:attrNameLst>
                                      </p:cBhvr>
                                      <p:to>
                                        <p:strVal val="visible"/>
                                      </p:to>
                                    </p:set>
                                    <p:animEffect transition="in" filter="fade">
                                      <p:cBhvr>
                                        <p:cTn id="31" dur="500"/>
                                        <p:tgtEl>
                                          <p:spTgt spid="11">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fade">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build="p" animBg="1"/>
      <p:bldP spid="15" grpId="0"/>
      <p:bldP spid="16"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A4789B17-9FB9-444B-C716-78BC2D36CE6E}"/>
              </a:ext>
            </a:extLst>
          </p:cNvPr>
          <p:cNvSpPr txBox="1"/>
          <p:nvPr/>
        </p:nvSpPr>
        <p:spPr>
          <a:xfrm>
            <a:off x="6428284" y="1613893"/>
            <a:ext cx="5027579" cy="1631216"/>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（预期得分：低，中，高）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（评分维度：结果满意度，结果公平性，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83A238BB-63D6-D2CA-46CB-A3C931DA9B40}"/>
              </a:ext>
            </a:extLst>
          </p:cNvPr>
          <p:cNvSpPr/>
          <p:nvPr/>
        </p:nvSpPr>
        <p:spPr>
          <a:xfrm>
            <a:off x="6204029" y="1309255"/>
            <a:ext cx="5359079" cy="212482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74F8EF-8DEA-B586-0261-8CF8A59044BB}"/>
              </a:ext>
            </a:extLst>
          </p:cNvPr>
          <p:cNvSpPr txBox="1"/>
          <p:nvPr/>
        </p:nvSpPr>
        <p:spPr>
          <a:xfrm>
            <a:off x="6362700" y="1100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8E49BDA-8862-AF80-FB5A-93D55F838499}"/>
              </a:ext>
            </a:extLst>
          </p:cNvPr>
          <p:cNvSpPr txBox="1"/>
          <p:nvPr/>
        </p:nvSpPr>
        <p:spPr>
          <a:xfrm>
            <a:off x="9984740" y="1943854"/>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被试者间变量</a:t>
            </a:r>
            <a:endParaRPr lang="zh-CN" altLang="en-US" dirty="0">
              <a:solidFill>
                <a:srgbClr val="003F88"/>
              </a:solidFill>
              <a:latin typeface="黑体" panose="02010609060101010101" pitchFamily="49" charset="-122"/>
              <a:ea typeface="黑体" panose="02010609060101010101" pitchFamily="49" charset="-122"/>
            </a:endParaRPr>
          </a:p>
        </p:txBody>
      </p:sp>
      <p:sp>
        <p:nvSpPr>
          <p:cNvPr id="20" name="右大括号 19">
            <a:extLst>
              <a:ext uri="{FF2B5EF4-FFF2-40B4-BE49-F238E27FC236}">
                <a16:creationId xmlns:a16="http://schemas.microsoft.com/office/drawing/2014/main" id="{C6389AB9-36E2-18B5-4138-39F5C5235772}"/>
              </a:ext>
            </a:extLst>
          </p:cNvPr>
          <p:cNvSpPr/>
          <p:nvPr/>
        </p:nvSpPr>
        <p:spPr>
          <a:xfrm>
            <a:off x="9875520" y="1788160"/>
            <a:ext cx="137160" cy="777875"/>
          </a:xfrm>
          <a:prstGeom prst="rightBrace">
            <a:avLst>
              <a:gd name="adj1" fmla="val 226302"/>
              <a:gd name="adj2" fmla="val 46571"/>
            </a:avLst>
          </a:prstGeom>
          <a:ln>
            <a:solidFill>
              <a:srgbClr val="003F8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2ECD7A1-13AC-919D-A69E-31C109CDD495}"/>
              </a:ext>
            </a:extLst>
          </p:cNvPr>
          <p:cNvSpPr txBox="1"/>
          <p:nvPr/>
        </p:nvSpPr>
        <p:spPr>
          <a:xfrm>
            <a:off x="6494780" y="2898894"/>
            <a:ext cx="1609828" cy="369332"/>
          </a:xfrm>
          <a:prstGeom prst="rect">
            <a:avLst/>
          </a:prstGeom>
          <a:noFill/>
        </p:spPr>
        <p:txBody>
          <a:bodyPr wrap="square">
            <a:spAutoFit/>
          </a:bodyPr>
          <a:lstStyle/>
          <a:p>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被试</a:t>
            </a:r>
            <a:r>
              <a:rPr lang="zh-CN" altLang="en-US"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内</a:t>
            </a:r>
            <a:r>
              <a:rPr lang="zh-CN" altLang="zh-CN" sz="18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变量</a:t>
            </a:r>
            <a:endParaRPr lang="zh-CN" altLang="en-US" dirty="0">
              <a:solidFill>
                <a:srgbClr val="003F88"/>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41924" y="3567484"/>
                <a:ext cx="5362396" cy="3290516"/>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结果显示实际得分会显著影响显性感知</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(8,190) =3.992</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p&lt;</a:t>
                </a:r>
                <a:r>
                  <a:rPr lang="en-US" altLang="zh-CN" sz="2000" kern="100" dirty="0">
                    <a:latin typeface="Times New Roman" panose="02020603050405020304" pitchFamily="18" charset="0"/>
                    <a:ea typeface="Songti SC"/>
                  </a:rPr>
                  <a:t>0.001</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=0.144; </a:t>
                </a: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预期得分会显著影响显性感知</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(8,190)=2.492</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0.014</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=0.095; </a:t>
                </a:r>
              </a:p>
              <a:p>
                <a:pPr marL="342900" indent="-342900">
                  <a:buFont typeface="Wingdings" panose="05000000000000000000" pitchFamily="2" charset="2"/>
                  <a:buChar char="p"/>
                </a:pP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实际评分者不会影响显性感知</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latin typeface="Times New Roman" panose="02020603050405020304" pitchFamily="18" charset="0"/>
                    <a:ea typeface="Songti SC"/>
                  </a:rPr>
                  <a:t>     F</a:t>
                </a:r>
                <a:r>
                  <a:rPr lang="en-US" altLang="zh-CN" sz="2000" kern="100" dirty="0">
                    <a:latin typeface="Times New Roman" panose="02020603050405020304" pitchFamily="18" charset="0"/>
                    <a:ea typeface="Songti SC"/>
                  </a:rPr>
                  <a:t>(4,95) =0.485</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0.747</a:t>
                </a:r>
                <a:r>
                  <a:rPr lang="en-US" altLang="zh-CN" sz="2000" i="1" kern="100" dirty="0">
                    <a:latin typeface="Times New Roman" panose="02020603050405020304" pitchFamily="18" charset="0"/>
                    <a:ea typeface="Songti SC"/>
                  </a:rPr>
                  <a:t> </a:t>
                </a:r>
                <a:r>
                  <a:rPr lang="en-US" altLang="zh-CN" sz="2000" dirty="0">
                    <a:latin typeface="Times New Roman" panose="02020603050405020304" pitchFamily="18" charset="0"/>
                    <a:ea typeface="仿宋" panose="02010609060101010101" pitchFamily="49" charset="-122"/>
                  </a:rPr>
                  <a:t>;</a:t>
                </a:r>
              </a:p>
              <a:p>
                <a:pPr marL="342900" indent="-342900">
                  <a:buFont typeface="Wingdings" panose="05000000000000000000" pitchFamily="2" charset="2"/>
                  <a:buChar char="p"/>
                </a:pPr>
                <a:r>
                  <a:rPr lang="en-US" altLang="zh-CN" sz="2000" dirty="0">
                    <a:latin typeface="Times New Roman" panose="02020603050405020304" pitchFamily="18" charset="0"/>
                    <a:ea typeface="仿宋" panose="02010609060101010101" pitchFamily="49" charset="-122"/>
                  </a:rPr>
                  <a:t> </a:t>
                </a:r>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实际得分和预期得分交互作用显</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著</a:t>
                </a:r>
                <a:r>
                  <a:rPr lang="en-US" altLang="zh-CN" sz="2000" i="1" kern="100" dirty="0">
                    <a:latin typeface="Times New Roman" panose="02020603050405020304" pitchFamily="18" charset="0"/>
                    <a:ea typeface="Songti SC"/>
                  </a:rPr>
                  <a:t>F</a:t>
                </a:r>
                <a:r>
                  <a:rPr lang="en-US" altLang="zh-CN" sz="2000" kern="100" dirty="0">
                    <a:latin typeface="Times New Roman" panose="02020603050405020304" pitchFamily="18" charset="0"/>
                    <a:ea typeface="Songti SC"/>
                  </a:rPr>
                  <a:t>(16,291)=2.377</a:t>
                </a:r>
                <a:r>
                  <a:rPr lang="zh-CN" altLang="zh-CN" sz="2000" kern="100" dirty="0">
                    <a:latin typeface="Times New Roman" panose="02020603050405020304" pitchFamily="18" charset="0"/>
                    <a:ea typeface="Songti SC"/>
                    <a:cs typeface="Times New Roman" panose="02020603050405020304" pitchFamily="18" charset="0"/>
                  </a:rPr>
                  <a:t>，</a:t>
                </a:r>
                <a:r>
                  <a:rPr lang="en-US" altLang="zh-CN" sz="2000" i="1" kern="100" dirty="0">
                    <a:latin typeface="Times New Roman" panose="02020603050405020304" pitchFamily="18" charset="0"/>
                    <a:ea typeface="Songti SC"/>
                  </a:rPr>
                  <a:t>p=</a:t>
                </a:r>
                <a:r>
                  <a:rPr lang="en-US" altLang="zh-CN" sz="2000" kern="100" dirty="0">
                    <a:latin typeface="Times New Roman" panose="02020603050405020304" pitchFamily="18" charset="0"/>
                    <a:ea typeface="Songti SC"/>
                  </a:rPr>
                  <a:t>0.002</a:t>
                </a:r>
                <a:r>
                  <a:rPr lang="zh-CN" altLang="zh-CN" sz="2000" kern="100" dirty="0">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latin typeface="Times New Roman" panose="02020603050405020304" pitchFamily="18" charset="0"/>
                    <a:ea typeface="仿宋" panose="02010609060101010101" pitchFamily="49" charset="-122"/>
                  </a:rPr>
                  <a:t>=0.090</a:t>
                </a:r>
                <a:r>
                  <a:rPr lang="zh-CN" altLang="en-US" sz="2000" dirty="0">
                    <a:latin typeface="Times New Roman" panose="02020603050405020304" pitchFamily="18" charset="0"/>
                    <a:ea typeface="仿宋" panose="02010609060101010101" pitchFamily="49" charset="-122"/>
                  </a:rPr>
                  <a:t>。</a:t>
                </a:r>
                <a:endParaRPr lang="zh-CN" altLang="en-US" sz="2000" dirty="0"/>
              </a:p>
              <a:p>
                <a:pPr marL="171450" indent="-171450" algn="just">
                  <a:buFont typeface="Arial" panose="020B0604020202020204" pitchFamily="34" charset="0"/>
                  <a:buChar char="•"/>
                  <a:tabLst>
                    <a:tab pos="44450" algn="l"/>
                  </a:tabLst>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41924" y="3567484"/>
                <a:ext cx="5362396" cy="3290516"/>
              </a:xfrm>
              <a:prstGeom prst="rect">
                <a:avLst/>
              </a:prstGeom>
              <a:blipFill>
                <a:blip r:embed="rId3"/>
                <a:stretch>
                  <a:fillRect l="-1136"/>
                </a:stretch>
              </a:blipFill>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1E41B3BE-DB6A-7610-5E4B-73438BB0F3FB}"/>
              </a:ext>
            </a:extLst>
          </p:cNvPr>
          <p:cNvSpPr/>
          <p:nvPr/>
        </p:nvSpPr>
        <p:spPr>
          <a:xfrm>
            <a:off x="8654686" y="32780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58092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extLst>
              <p:ext uri="{D42A27DB-BD31-4B8C-83A1-F6EECF244321}">
                <p14:modId xmlns:p14="http://schemas.microsoft.com/office/powerpoint/2010/main" val="3023190566"/>
              </p:ext>
            </p:extLst>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4">
            <a:extLst>
              <a:ext uri="{28A0092B-C50C-407E-A947-70E740481C1C}">
                <a14:useLocalDpi xmlns:a14="http://schemas.microsoft.com/office/drawing/2010/main" val="0"/>
              </a:ext>
            </a:extLst>
          </a:blip>
          <a:srcRect r="5433"/>
          <a:stretch/>
        </p:blipFill>
        <p:spPr>
          <a:xfrm>
            <a:off x="91440" y="1804764"/>
            <a:ext cx="5837190" cy="3712116"/>
          </a:xfrm>
          <a:prstGeom prst="rect">
            <a:avLst/>
          </a:prstGeom>
        </p:spPr>
      </p:pic>
      <p:sp>
        <p:nvSpPr>
          <p:cNvPr id="11" name="标题 1">
            <a:extLst>
              <a:ext uri="{FF2B5EF4-FFF2-40B4-BE49-F238E27FC236}">
                <a16:creationId xmlns:a16="http://schemas.microsoft.com/office/drawing/2014/main" id="{355B2ADB-4593-5DBF-6D46-05136059A7DB}"/>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2" name="文本框 11">
            <a:extLst>
              <a:ext uri="{FF2B5EF4-FFF2-40B4-BE49-F238E27FC236}">
                <a16:creationId xmlns:a16="http://schemas.microsoft.com/office/drawing/2014/main" id="{B785F6ED-66F0-25F5-BB00-37860A4578A7}"/>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154429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10010" y="240881"/>
            <a:ext cx="1983360" cy="555532"/>
          </a:xfrm>
        </p:spPr>
        <p:txBody>
          <a:bodyPr>
            <a:normAutofit/>
          </a:bodyPr>
          <a:lstStyle/>
          <a:p>
            <a:r>
              <a:rPr lang="zh-CN" altLang="en-US" b="1" dirty="0">
                <a:solidFill>
                  <a:srgbClr val="003F88"/>
                </a:solidFill>
                <a:latin typeface="+mn-ea"/>
                <a:ea typeface="+mn-ea"/>
              </a:rPr>
              <a:t>背景</a:t>
            </a:r>
          </a:p>
        </p:txBody>
      </p:sp>
      <p:sp>
        <p:nvSpPr>
          <p:cNvPr id="3" name="内容占位符 2">
            <a:extLst>
              <a:ext uri="{FF2B5EF4-FFF2-40B4-BE49-F238E27FC236}">
                <a16:creationId xmlns:a16="http://schemas.microsoft.com/office/drawing/2014/main" id="{46F6C207-B705-6353-0D03-9E39D7EFF650}"/>
              </a:ext>
            </a:extLst>
          </p:cNvPr>
          <p:cNvSpPr>
            <a:spLocks noGrp="1"/>
          </p:cNvSpPr>
          <p:nvPr>
            <p:ph idx="1"/>
          </p:nvPr>
        </p:nvSpPr>
        <p:spPr>
          <a:xfrm>
            <a:off x="402320" y="1065760"/>
            <a:ext cx="2960640" cy="517868"/>
          </a:xfrm>
        </p:spPr>
        <p:txBody>
          <a:bodyPr>
            <a:noAutofit/>
          </a:bodyPr>
          <a:lstStyle/>
          <a:p>
            <a:pPr marL="0" indent="0">
              <a:buNone/>
            </a:pPr>
            <a:r>
              <a:rPr lang="en-US" altLang="zh-CN" sz="2400" b="1" dirty="0"/>
              <a:t>ChatGPT</a:t>
            </a:r>
            <a:r>
              <a:rPr lang="zh-CN" altLang="en-US" sz="2400" b="1" dirty="0"/>
              <a:t>出世、发展</a:t>
            </a:r>
            <a:endParaRPr lang="en-US" altLang="zh-CN" sz="2400" b="1" dirty="0"/>
          </a:p>
          <a:p>
            <a:pPr marL="0" indent="0">
              <a:buNone/>
            </a:pPr>
            <a:r>
              <a:rPr lang="zh-CN" altLang="en-US" sz="2400" b="1" dirty="0"/>
              <a:t>→</a:t>
            </a:r>
            <a:r>
              <a:rPr lang="en-US" altLang="zh-CN" sz="2400" b="1" dirty="0"/>
              <a:t>AI</a:t>
            </a:r>
            <a:r>
              <a:rPr lang="zh-CN" altLang="en-US" sz="2400" b="1" dirty="0"/>
              <a:t>赋能教育</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836026" y="146916"/>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b="1" i="0" dirty="0">
                <a:effectLst/>
                <a:latin typeface="+mn-ea"/>
                <a:ea typeface="+mn-ea"/>
              </a:rPr>
              <a:t>人工智能</a:t>
            </a:r>
            <a:r>
              <a:rPr lang="en-US" altLang="zh-CN" sz="2400" b="1" i="0" dirty="0">
                <a:effectLst/>
                <a:latin typeface="+mn-ea"/>
                <a:ea typeface="+mn-ea"/>
              </a:rPr>
              <a:t>+</a:t>
            </a:r>
            <a:r>
              <a:rPr lang="zh-CN" altLang="en-US" sz="2400" b="1" i="0" dirty="0">
                <a:effectLst/>
                <a:latin typeface="+mn-ea"/>
                <a:ea typeface="+mn-ea"/>
              </a:rPr>
              <a:t>教育评价</a:t>
            </a:r>
            <a:endParaRPr lang="zh-CN" altLang="en-US" sz="2400" b="1" dirty="0">
              <a:latin typeface="+mn-ea"/>
              <a:ea typeface="+mn-ea"/>
            </a:endParaRPr>
          </a:p>
        </p:txBody>
      </p:sp>
      <p:sp>
        <p:nvSpPr>
          <p:cNvPr id="5" name="箭头: 下 4">
            <a:extLst>
              <a:ext uri="{FF2B5EF4-FFF2-40B4-BE49-F238E27FC236}">
                <a16:creationId xmlns:a16="http://schemas.microsoft.com/office/drawing/2014/main" id="{48CF3F8A-B1DE-4C35-B6A2-F89B1C9E1D98}"/>
              </a:ext>
            </a:extLst>
          </p:cNvPr>
          <p:cNvSpPr/>
          <p:nvPr/>
        </p:nvSpPr>
        <p:spPr>
          <a:xfrm rot="16200000">
            <a:off x="3737245" y="1256235"/>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FFED64-8E7F-4BF1-DEE9-DD2486788C27}"/>
              </a:ext>
            </a:extLst>
          </p:cNvPr>
          <p:cNvSpPr txBox="1"/>
          <p:nvPr/>
        </p:nvSpPr>
        <p:spPr>
          <a:xfrm>
            <a:off x="4362734" y="1823503"/>
            <a:ext cx="6858000" cy="424732"/>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en-US" altLang="zh-CN" sz="2400" b="1" dirty="0"/>
              <a:t>AI</a:t>
            </a:r>
            <a:r>
              <a:rPr lang="zh-CN" altLang="en-US" sz="2400" b="1" dirty="0"/>
              <a:t>评分系统正逐步渗透教育领域</a:t>
            </a:r>
          </a:p>
        </p:txBody>
      </p:sp>
      <p:sp>
        <p:nvSpPr>
          <p:cNvPr id="9" name="文本框 8">
            <a:extLst>
              <a:ext uri="{FF2B5EF4-FFF2-40B4-BE49-F238E27FC236}">
                <a16:creationId xmlns:a16="http://schemas.microsoft.com/office/drawing/2014/main" id="{3FE331FB-2AAB-F5FA-2DFF-69216B3221C8}"/>
              </a:ext>
            </a:extLst>
          </p:cNvPr>
          <p:cNvSpPr txBox="1"/>
          <p:nvPr/>
        </p:nvSpPr>
        <p:spPr>
          <a:xfrm>
            <a:off x="4388791" y="5537786"/>
            <a:ext cx="7762569" cy="461665"/>
          </a:xfrm>
          <a:prstGeom prst="rect">
            <a:avLst/>
          </a:prstGeom>
          <a:noFill/>
        </p:spPr>
        <p:txBody>
          <a:bodyPr wrap="square">
            <a:spAutoFit/>
          </a:bodyPr>
          <a:lstStyle/>
          <a:p>
            <a:r>
              <a:rPr lang="zh-CN" altLang="en-US" sz="2400" b="1" dirty="0">
                <a:solidFill>
                  <a:srgbClr val="003F88"/>
                </a:solidFill>
                <a:effectLst>
                  <a:outerShdw blurRad="38100" dist="38100" dir="2700000" algn="tl">
                    <a:srgbClr val="000000">
                      <a:alpha val="43137"/>
                    </a:srgbClr>
                  </a:outerShdw>
                </a:effectLst>
              </a:rPr>
              <a:t>对</a:t>
            </a:r>
            <a:r>
              <a:rPr lang="en-US" altLang="zh-CN" sz="2400" b="1" dirty="0">
                <a:solidFill>
                  <a:srgbClr val="003F88"/>
                </a:solidFill>
                <a:effectLst>
                  <a:outerShdw blurRad="38100" dist="38100" dir="2700000" algn="tl">
                    <a:srgbClr val="000000">
                      <a:alpha val="43137"/>
                    </a:srgbClr>
                  </a:outerShdw>
                </a:effectLst>
              </a:rPr>
              <a:t>AI</a:t>
            </a:r>
            <a:r>
              <a:rPr lang="zh-CN" altLang="en-US" sz="2400" b="1" dirty="0">
                <a:solidFill>
                  <a:srgbClr val="003F88"/>
                </a:solidFill>
                <a:effectLst>
                  <a:outerShdw blurRad="38100" dist="38100" dir="2700000" algn="tl">
                    <a:srgbClr val="000000">
                      <a:alpha val="43137"/>
                    </a:srgbClr>
                  </a:outerShdw>
                </a:effectLst>
              </a:rPr>
              <a:t>评分结果与教师评分结果的感知是否存在差异？</a:t>
            </a:r>
            <a:endParaRPr lang="zh-CN" altLang="en-US" sz="2400" b="1" dirty="0">
              <a:solidFill>
                <a:srgbClr val="003F8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05D699F6-73C8-E625-930A-4C253FD5A0AF}"/>
              </a:ext>
            </a:extLst>
          </p:cNvPr>
          <p:cNvSpPr txBox="1"/>
          <p:nvPr/>
        </p:nvSpPr>
        <p:spPr>
          <a:xfrm>
            <a:off x="4373059" y="2275840"/>
            <a:ext cx="5157021"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t>AI</a:t>
            </a:r>
            <a:r>
              <a:rPr lang="zh-CN" altLang="en-US" sz="2400" b="1" dirty="0"/>
              <a:t>较传统教师存在诸多不同之处</a:t>
            </a:r>
          </a:p>
        </p:txBody>
      </p:sp>
      <p:sp>
        <p:nvSpPr>
          <p:cNvPr id="18" name="矩形: 圆角 17">
            <a:extLst>
              <a:ext uri="{FF2B5EF4-FFF2-40B4-BE49-F238E27FC236}">
                <a16:creationId xmlns:a16="http://schemas.microsoft.com/office/drawing/2014/main" id="{C5C991B5-E509-5D9D-BE74-70C636C79CF5}"/>
              </a:ext>
            </a:extLst>
          </p:cNvPr>
          <p:cNvSpPr/>
          <p:nvPr/>
        </p:nvSpPr>
        <p:spPr>
          <a:xfrm>
            <a:off x="254000" y="2052320"/>
            <a:ext cx="3444240" cy="4622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4480411-5EF6-14A2-1D20-57DA6AC8A2AF}"/>
              </a:ext>
            </a:extLst>
          </p:cNvPr>
          <p:cNvSpPr txBox="1"/>
          <p:nvPr/>
        </p:nvSpPr>
        <p:spPr>
          <a:xfrm>
            <a:off x="487680" y="4620736"/>
            <a:ext cx="3177540" cy="1938992"/>
          </a:xfrm>
          <a:prstGeom prst="rect">
            <a:avLst/>
          </a:prstGeom>
          <a:noFill/>
        </p:spPr>
        <p:txBody>
          <a:bodyPr wrap="square">
            <a:spAutoFit/>
          </a:bodyPr>
          <a:lstStyle/>
          <a:p>
            <a:r>
              <a:rPr lang="en-US" altLang="zh-CN" sz="2400" b="1" dirty="0">
                <a:latin typeface="宋体" panose="02010600030101010101" pitchFamily="2" charset="-122"/>
                <a:ea typeface="宋体" panose="02010600030101010101" pitchFamily="2" charset="-122"/>
              </a:rPr>
              <a:t>AI</a:t>
            </a:r>
            <a:r>
              <a:rPr lang="zh-CN" altLang="en-US" sz="2400" b="1" dirty="0">
                <a:latin typeface="宋体" panose="02010600030101010101" pitchFamily="2" charset="-122"/>
                <a:ea typeface="宋体" panose="02010600030101010101" pitchFamily="2" charset="-122"/>
              </a:rPr>
              <a:t>赋能教育</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AI+</a:t>
            </a:r>
            <a:r>
              <a:rPr lang="zh-CN" altLang="en-US" sz="2400" dirty="0">
                <a:latin typeface="宋体" panose="02010600030101010101" pitchFamily="2" charset="-122"/>
                <a:ea typeface="宋体" panose="02010600030101010101" pitchFamily="2" charset="-122"/>
              </a:rPr>
              <a:t>教育”大模型应用成果显著</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小度学习机人均使用时长提升</a:t>
            </a:r>
            <a:r>
              <a:rPr lang="en-US" altLang="zh-CN" sz="2400" dirty="0">
                <a:latin typeface="宋体" panose="02010600030101010101" pitchFamily="2" charset="-122"/>
                <a:ea typeface="宋体" panose="02010600030101010101" pitchFamily="2" charset="-122"/>
              </a:rPr>
              <a:t>1.25</a:t>
            </a:r>
            <a:r>
              <a:rPr lang="zh-CN" altLang="en-US" sz="2400" dirty="0">
                <a:latin typeface="宋体" panose="02010600030101010101" pitchFamily="2" charset="-122"/>
                <a:ea typeface="宋体" panose="02010600030101010101" pitchFamily="2" charset="-122"/>
              </a:rPr>
              <a:t>倍</a:t>
            </a:r>
          </a:p>
        </p:txBody>
      </p:sp>
      <p:pic>
        <p:nvPicPr>
          <p:cNvPr id="22" name="图片 21">
            <a:extLst>
              <a:ext uri="{FF2B5EF4-FFF2-40B4-BE49-F238E27FC236}">
                <a16:creationId xmlns:a16="http://schemas.microsoft.com/office/drawing/2014/main" id="{3062656E-69DE-0B90-D07D-36C3CFD9FFE9}"/>
              </a:ext>
            </a:extLst>
          </p:cNvPr>
          <p:cNvPicPr>
            <a:picLocks noChangeAspect="1"/>
          </p:cNvPicPr>
          <p:nvPr/>
        </p:nvPicPr>
        <p:blipFill rotWithShape="1">
          <a:blip r:embed="rId3">
            <a:extLst>
              <a:ext uri="{28A0092B-C50C-407E-A947-70E740481C1C}">
                <a14:useLocalDpi xmlns:a14="http://schemas.microsoft.com/office/drawing/2010/main" val="0"/>
              </a:ext>
            </a:extLst>
          </a:blip>
          <a:srcRect l="6794" r="6794"/>
          <a:stretch/>
        </p:blipFill>
        <p:spPr>
          <a:xfrm>
            <a:off x="528321" y="2167976"/>
            <a:ext cx="2875280" cy="2150023"/>
          </a:xfrm>
          <a:prstGeom prst="round2SameRect">
            <a:avLst>
              <a:gd name="adj1" fmla="val 22290"/>
              <a:gd name="adj2" fmla="val 0"/>
            </a:avLst>
          </a:prstGeom>
          <a:effectLst>
            <a:outerShdw blurRad="50800" dist="38100" dir="2700000" algn="tl" rotWithShape="0">
              <a:prstClr val="black">
                <a:alpha val="40000"/>
              </a:prstClr>
            </a:outerShdw>
          </a:effectLst>
        </p:spPr>
      </p:pic>
      <p:cxnSp>
        <p:nvCxnSpPr>
          <p:cNvPr id="11" name="直接连接符 10">
            <a:extLst>
              <a:ext uri="{FF2B5EF4-FFF2-40B4-BE49-F238E27FC236}">
                <a16:creationId xmlns:a16="http://schemas.microsoft.com/office/drawing/2014/main" id="{65986ACF-0587-DCF5-95E3-B86BC3427812}"/>
              </a:ext>
            </a:extLst>
          </p:cNvPr>
          <p:cNvCxnSpPr/>
          <p:nvPr/>
        </p:nvCxnSpPr>
        <p:spPr>
          <a:xfrm>
            <a:off x="538480" y="4450080"/>
            <a:ext cx="1097280" cy="0"/>
          </a:xfrm>
          <a:prstGeom prst="line">
            <a:avLst/>
          </a:prstGeom>
          <a:ln w="57150">
            <a:solidFill>
              <a:srgbClr val="003F88"/>
            </a:solidFill>
          </a:ln>
        </p:spPr>
        <p:style>
          <a:lnRef idx="2">
            <a:schemeClr val="accent1"/>
          </a:lnRef>
          <a:fillRef idx="0">
            <a:schemeClr val="accent1"/>
          </a:fillRef>
          <a:effectRef idx="1">
            <a:schemeClr val="accent1"/>
          </a:effectRef>
          <a:fontRef idx="minor">
            <a:schemeClr val="tx1"/>
          </a:fontRef>
        </p:style>
      </p:cxn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4622800" y="1177520"/>
            <a:ext cx="263144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200" b="1" dirty="0">
                <a:solidFill>
                  <a:schemeClr val="bg1"/>
                </a:solidFill>
              </a:rPr>
              <a:t>AI</a:t>
            </a:r>
            <a:r>
              <a:rPr lang="zh-CN" altLang="en-US" sz="3200" b="1" dirty="0">
                <a:solidFill>
                  <a:schemeClr val="bg1"/>
                </a:solidFill>
              </a:rPr>
              <a:t>评分系统</a:t>
            </a:r>
          </a:p>
        </p:txBody>
      </p:sp>
      <p:sp>
        <p:nvSpPr>
          <p:cNvPr id="21" name="文本框 20">
            <a:extLst>
              <a:ext uri="{FF2B5EF4-FFF2-40B4-BE49-F238E27FC236}">
                <a16:creationId xmlns:a16="http://schemas.microsoft.com/office/drawing/2014/main" id="{9BB8A2DF-F27E-B17E-E996-3E90482E22B3}"/>
              </a:ext>
            </a:extLst>
          </p:cNvPr>
          <p:cNvSpPr txBox="1"/>
          <p:nvPr/>
        </p:nvSpPr>
        <p:spPr>
          <a:xfrm>
            <a:off x="4290060" y="6458635"/>
            <a:ext cx="7515860" cy="276999"/>
          </a:xfrm>
          <a:prstGeom prst="rect">
            <a:avLst/>
          </a:prstGeom>
          <a:noFill/>
        </p:spPr>
        <p:txBody>
          <a:bodyPr wrap="square">
            <a:spAutoFit/>
          </a:bodyPr>
          <a:lstStyle/>
          <a:p>
            <a:r>
              <a:rPr lang="zh-CN" altLang="en-US" sz="1200" dirty="0">
                <a:latin typeface="仿宋_GB2312" panose="02010609030101010101" pitchFamily="49" charset="-122"/>
                <a:ea typeface="仿宋_GB2312" panose="02010609030101010101" pitchFamily="49" charset="-122"/>
              </a:rPr>
              <a:t>注：数据来源于微软咨询，</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a:t>
            </a:r>
            <a:r>
              <a:rPr lang="en-US" altLang="zh-CN" sz="1200" dirty="0">
                <a:latin typeface="仿宋_GB2312" panose="02010609030101010101" pitchFamily="49" charset="-122"/>
                <a:ea typeface="仿宋_GB2312" panose="02010609030101010101" pitchFamily="49" charset="-122"/>
              </a:rPr>
              <a:t>AI+</a:t>
            </a:r>
            <a:r>
              <a:rPr lang="zh-CN" altLang="en-US" sz="1200" dirty="0">
                <a:latin typeface="仿宋_GB2312" panose="02010609030101010101" pitchFamily="49" charset="-122"/>
                <a:ea typeface="仿宋_GB2312" panose="02010609030101010101" pitchFamily="49" charset="-122"/>
              </a:rPr>
              <a:t>教育”大模型应用成果显著</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小度学习机人均使用时长提升</a:t>
            </a:r>
            <a:r>
              <a:rPr lang="en-US" altLang="zh-CN" sz="1200" dirty="0">
                <a:latin typeface="仿宋_GB2312" panose="02010609030101010101" pitchFamily="49" charset="-122"/>
                <a:ea typeface="仿宋_GB2312" panose="02010609030101010101" pitchFamily="49" charset="-122"/>
              </a:rPr>
              <a:t>1.25</a:t>
            </a:r>
            <a:r>
              <a:rPr lang="zh-CN" altLang="en-US" sz="1200" dirty="0">
                <a:latin typeface="仿宋_GB2312" panose="02010609030101010101" pitchFamily="49" charset="-122"/>
                <a:ea typeface="仿宋_GB2312" panose="02010609030101010101" pitchFamily="49" charset="-122"/>
              </a:rPr>
              <a:t>倍</a:t>
            </a:r>
            <a:r>
              <a:rPr lang="en-US" altLang="zh-CN" sz="1200" dirty="0">
                <a:latin typeface="仿宋_GB2312" panose="02010609030101010101" pitchFamily="49" charset="-122"/>
                <a:ea typeface="仿宋_GB2312" panose="02010609030101010101" pitchFamily="49" charset="-122"/>
              </a:rPr>
              <a:t>》</a:t>
            </a:r>
            <a:endParaRPr lang="zh-CN" altLang="en-US" sz="1200" dirty="0">
              <a:latin typeface="仿宋_GB2312" panose="02010609030101010101" pitchFamily="49" charset="-122"/>
              <a:ea typeface="仿宋_GB2312" panose="02010609030101010101" pitchFamily="49" charset="-122"/>
            </a:endParaRPr>
          </a:p>
        </p:txBody>
      </p:sp>
      <p:pic>
        <p:nvPicPr>
          <p:cNvPr id="24" name="图片 23">
            <a:extLst>
              <a:ext uri="{FF2B5EF4-FFF2-40B4-BE49-F238E27FC236}">
                <a16:creationId xmlns:a16="http://schemas.microsoft.com/office/drawing/2014/main" id="{6F24F665-8474-C540-03D9-61FEDA5783F9}"/>
              </a:ext>
            </a:extLst>
          </p:cNvPr>
          <p:cNvPicPr>
            <a:picLocks noChangeAspect="1"/>
          </p:cNvPicPr>
          <p:nvPr/>
        </p:nvPicPr>
        <p:blipFill>
          <a:blip r:embed="rId4"/>
          <a:stretch>
            <a:fillRect/>
          </a:stretch>
        </p:blipFill>
        <p:spPr>
          <a:xfrm>
            <a:off x="4414203" y="3027681"/>
            <a:ext cx="6572310" cy="20554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9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P spid="17" grpId="0"/>
      <p:bldP spid="18" grpId="0" animBg="1"/>
      <p:bldP spid="20"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A4412A-36FA-D716-0653-3A98E8A382E0}"/>
              </a:ext>
            </a:extLst>
          </p:cNvPr>
          <p:cNvGrpSpPr/>
          <p:nvPr/>
        </p:nvGrpSpPr>
        <p:grpSpPr>
          <a:xfrm>
            <a:off x="6427549" y="1524000"/>
            <a:ext cx="5642531" cy="2174240"/>
            <a:chOff x="6193869" y="3580938"/>
            <a:chExt cx="5359079" cy="3144982"/>
          </a:xfrm>
        </p:grpSpPr>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604C8F-6CBC-E2FA-0B15-A1D66B772EEE}"/>
                    </a:ext>
                  </a:extLst>
                </p:cNvPr>
                <p:cNvSpPr txBox="1"/>
                <p:nvPr/>
              </p:nvSpPr>
              <p:spPr>
                <a:xfrm>
                  <a:off x="6342945" y="4191644"/>
                  <a:ext cx="4966156" cy="1690975"/>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主效应显著</a:t>
                  </a:r>
                  <a:endParaRPr lang="en-US" altLang="zh-CN"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r>
                    <a:rPr lang="zh-CN"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结果满意度</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(2,98) =13.978</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&lt; </a:t>
                  </a:r>
                  <a:r>
                    <a:rPr lang="en-US" altLang="zh-CN" sz="2000" kern="100" dirty="0">
                      <a:effectLst/>
                      <a:latin typeface="Times New Roman" panose="02020603050405020304" pitchFamily="18" charset="0"/>
                      <a:ea typeface="Songti SC"/>
                    </a:rPr>
                    <a:t>0.001</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0.222</a:t>
                  </a:r>
                  <a:endParaRPr lang="en-US" altLang="zh-CN" sz="20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zh-CN"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(2,98) =10.43</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 </a:t>
                  </a:r>
                  <a:r>
                    <a:rPr lang="en-US" altLang="zh-CN" sz="2000" kern="100" dirty="0">
                      <a:effectLst/>
                      <a:latin typeface="Times New Roman" panose="02020603050405020304" pitchFamily="18" charset="0"/>
                      <a:ea typeface="Songti SC"/>
                    </a:rPr>
                    <a:t>0.002</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0.123</a:t>
                  </a:r>
                  <a:endParaRPr lang="zh-CN" altLang="zh-CN" sz="20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A6604C8F-6CBC-E2FA-0B15-A1D66B772EEE}"/>
                    </a:ext>
                  </a:extLst>
                </p:cNvPr>
                <p:cNvSpPr txBox="1">
                  <a:spLocks noRot="1" noChangeAspect="1" noMove="1" noResize="1" noEditPoints="1" noAdjustHandles="1" noChangeArrowheads="1" noChangeShapeType="1" noTextEdit="1"/>
                </p:cNvSpPr>
                <p:nvPr/>
              </p:nvSpPr>
              <p:spPr>
                <a:xfrm>
                  <a:off x="6342945" y="4191644"/>
                  <a:ext cx="4966156" cy="1690975"/>
                </a:xfrm>
                <a:prstGeom prst="rect">
                  <a:avLst/>
                </a:prstGeom>
                <a:blipFill>
                  <a:blip r:embed="rId3"/>
                  <a:stretch>
                    <a:fillRect l="-1166" t="-2604" b="-50521"/>
                  </a:stretch>
                </a:blipFill>
                <a:ln>
                  <a:noFill/>
                </a:ln>
              </p:spPr>
              <p:txBody>
                <a:bodyPr/>
                <a:lstStyle/>
                <a:p>
                  <a:r>
                    <a:rPr lang="zh-CN" altLang="en-US">
                      <a:noFill/>
                    </a:rPr>
                    <a:t> </a:t>
                  </a:r>
                </a:p>
              </p:txBody>
            </p:sp>
          </mc:Fallback>
        </mc:AlternateContent>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6012405" cy="5045533"/>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4">
            <a:extLst>
              <a:ext uri="{28A0092B-C50C-407E-A947-70E740481C1C}">
                <a14:useLocalDpi xmlns:a14="http://schemas.microsoft.com/office/drawing/2010/main" val="0"/>
              </a:ext>
            </a:extLst>
          </a:blip>
          <a:srcRect r="5433"/>
          <a:stretch/>
        </p:blipFill>
        <p:spPr>
          <a:xfrm>
            <a:off x="91440" y="1804763"/>
            <a:ext cx="6035040" cy="3837937"/>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1137920" y="1981200"/>
            <a:ext cx="904240" cy="154432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077057B-3733-37EB-74F2-70DFD2654F56}"/>
              </a:ext>
            </a:extLst>
          </p:cNvPr>
          <p:cNvSpPr/>
          <p:nvPr/>
        </p:nvSpPr>
        <p:spPr>
          <a:xfrm>
            <a:off x="4257040" y="1991360"/>
            <a:ext cx="904240" cy="154432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25" name="文本框 24">
            <a:extLst>
              <a:ext uri="{FF2B5EF4-FFF2-40B4-BE49-F238E27FC236}">
                <a16:creationId xmlns:a16="http://schemas.microsoft.com/office/drawing/2014/main" id="{CAA88E0F-43E7-AAD4-1F8E-C0E427276846}"/>
              </a:ext>
            </a:extLst>
          </p:cNvPr>
          <p:cNvSpPr txBox="1"/>
          <p:nvPr/>
        </p:nvSpPr>
        <p:spPr>
          <a:xfrm>
            <a:off x="6548120" y="1327835"/>
            <a:ext cx="546100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在预期得分为中和高的维度上时，结果满意度与评分者满意度均随实际得分的增高而增高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H="1">
            <a:off x="5811520" y="2778410"/>
            <a:ext cx="506248" cy="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9" name="组合 28">
            <a:extLst>
              <a:ext uri="{FF2B5EF4-FFF2-40B4-BE49-F238E27FC236}">
                <a16:creationId xmlns:a16="http://schemas.microsoft.com/office/drawing/2014/main" id="{2D74C3CF-609C-E173-2BA8-AD7BFB035CA4}"/>
              </a:ext>
            </a:extLst>
          </p:cNvPr>
          <p:cNvGrpSpPr/>
          <p:nvPr/>
        </p:nvGrpSpPr>
        <p:grpSpPr>
          <a:xfrm>
            <a:off x="6386909" y="4236720"/>
            <a:ext cx="5642531" cy="985520"/>
            <a:chOff x="6193869" y="3580938"/>
            <a:chExt cx="5359079" cy="3144982"/>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5922E39-EEED-2FD2-98E8-D752AE1036E9}"/>
                    </a:ext>
                  </a:extLst>
                </p:cNvPr>
                <p:cNvSpPr txBox="1"/>
                <p:nvPr/>
              </p:nvSpPr>
              <p:spPr>
                <a:xfrm>
                  <a:off x="6362244" y="4416124"/>
                  <a:ext cx="4966156" cy="1097945"/>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主效应显著</a:t>
                  </a:r>
                  <a:endParaRPr lang="en-US" altLang="zh-CN" sz="2000" kern="10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r>
                    <a:rPr lang="en-US" altLang="zh-CN" sz="2000" i="1" kern="100" dirty="0">
                      <a:effectLst/>
                      <a:latin typeface="Times New Roman" panose="02020603050405020304" pitchFamily="18" charset="0"/>
                      <a:ea typeface="Songti SC"/>
                    </a:rPr>
                    <a:t>F</a:t>
                  </a:r>
                  <a:r>
                    <a:rPr lang="en-US" altLang="zh-CN" sz="2000" kern="100" dirty="0">
                      <a:effectLst/>
                      <a:latin typeface="Times New Roman" panose="02020603050405020304" pitchFamily="18" charset="0"/>
                      <a:ea typeface="Songti SC"/>
                    </a:rPr>
                    <a:t>(4,98) =4.462</a:t>
                  </a:r>
                  <a:r>
                    <a:rPr lang="zh-CN" altLang="zh-CN" sz="2000" kern="100" dirty="0">
                      <a:effectLst/>
                      <a:latin typeface="Times New Roman" panose="02020603050405020304" pitchFamily="18" charset="0"/>
                      <a:ea typeface="Songti SC"/>
                      <a:cs typeface="Times New Roman" panose="02020603050405020304" pitchFamily="18" charset="0"/>
                    </a:rPr>
                    <a:t>，</a:t>
                  </a:r>
                  <a:r>
                    <a:rPr lang="en-US" altLang="zh-CN" sz="2000" i="1" kern="100" dirty="0">
                      <a:effectLst/>
                      <a:latin typeface="Times New Roman" panose="02020603050405020304" pitchFamily="18" charset="0"/>
                      <a:ea typeface="Songti SC"/>
                    </a:rPr>
                    <a:t>p = </a:t>
                  </a:r>
                  <a:r>
                    <a:rPr lang="en-US" altLang="zh-CN" sz="2000" kern="100" dirty="0">
                      <a:effectLst/>
                      <a:latin typeface="Times New Roman" panose="02020603050405020304" pitchFamily="18" charset="0"/>
                      <a:ea typeface="Songti SC"/>
                    </a:rPr>
                    <a:t>0.014</a:t>
                  </a:r>
                  <a:r>
                    <a:rPr lang="zh-CN" altLang="zh-CN" sz="2000" kern="100" dirty="0">
                      <a:effectLst/>
                      <a:latin typeface="Times New Roman" panose="02020603050405020304" pitchFamily="18" charset="0"/>
                      <a:ea typeface="Songti SC"/>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𝜂</m:t>
                          </m:r>
                        </m:e>
                        <m:sub>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𝑝</m:t>
                          </m:r>
                        </m:sub>
                        <m:sup>
                          <m:r>
                            <a:rPr lang="en-US" altLang="zh-CN" sz="2000" i="1">
                              <a:effectLst/>
                              <a:latin typeface="Cambria Math" panose="02040503050406030204" pitchFamily="18" charset="0"/>
                              <a:ea typeface="仿宋" panose="02010609060101010101" pitchFamily="49" charset="-122"/>
                              <a:cs typeface="Times New Roman" panose="02020603050405020304" pitchFamily="18" charset="0"/>
                            </a:rPr>
                            <m:t>2</m:t>
                          </m:r>
                        </m:sup>
                      </m:sSubSup>
                    </m:oMath>
                  </a14:m>
                  <a:r>
                    <a:rPr lang="en-US" altLang="zh-CN" sz="2000" dirty="0">
                      <a:effectLst/>
                      <a:latin typeface="Times New Roman" panose="02020603050405020304" pitchFamily="18" charset="0"/>
                      <a:ea typeface="仿宋" panose="02010609060101010101" pitchFamily="49" charset="-122"/>
                    </a:rPr>
                    <a:t> = 0.083</a:t>
                  </a:r>
                  <a:endParaRPr lang="zh-CN" altLang="zh-CN" sz="20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5922E39-EEED-2FD2-98E8-D752AE1036E9}"/>
                    </a:ext>
                  </a:extLst>
                </p:cNvPr>
                <p:cNvSpPr txBox="1">
                  <a:spLocks noRot="1" noChangeAspect="1" noMove="1" noResize="1" noEditPoints="1" noAdjustHandles="1" noChangeArrowheads="1" noChangeShapeType="1" noTextEdit="1"/>
                </p:cNvSpPr>
                <p:nvPr/>
              </p:nvSpPr>
              <p:spPr>
                <a:xfrm>
                  <a:off x="6362244" y="4416124"/>
                  <a:ext cx="4966156" cy="1097945"/>
                </a:xfrm>
                <a:prstGeom prst="rect">
                  <a:avLst/>
                </a:prstGeom>
                <a:blipFill>
                  <a:blip r:embed="rId5"/>
                  <a:stretch>
                    <a:fillRect l="-1282" t="-10714" b="-139286"/>
                  </a:stretch>
                </a:blipFill>
                <a:ln>
                  <a:noFill/>
                </a:ln>
              </p:spPr>
              <p:txBody>
                <a:bodyPr/>
                <a:lstStyle/>
                <a:p>
                  <a:r>
                    <a:rPr lang="zh-CN" altLang="en-US">
                      <a:noFill/>
                    </a:rPr>
                    <a:t> </a:t>
                  </a:r>
                </a:p>
              </p:txBody>
            </p:sp>
          </mc:Fallback>
        </mc:AlternateContent>
        <p:sp>
          <p:nvSpPr>
            <p:cNvPr id="31" name="矩形: 圆角 30">
              <a:extLst>
                <a:ext uri="{FF2B5EF4-FFF2-40B4-BE49-F238E27FC236}">
                  <a16:creationId xmlns:a16="http://schemas.microsoft.com/office/drawing/2014/main" id="{C24833DA-85B0-E6E6-52C1-8C701F695D1B}"/>
                </a:ext>
              </a:extLst>
            </p:cNvPr>
            <p:cNvSpPr/>
            <p:nvPr/>
          </p:nvSpPr>
          <p:spPr>
            <a:xfrm>
              <a:off x="6193869" y="3580938"/>
              <a:ext cx="5359079" cy="3144982"/>
            </a:xfrm>
            <a:prstGeom prst="roundRect">
              <a:avLst>
                <a:gd name="adj" fmla="val 33960"/>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82BFAAB5-9F6E-6D5A-B0E8-55F2A33FB41B}"/>
              </a:ext>
            </a:extLst>
          </p:cNvPr>
          <p:cNvSpPr txBox="1"/>
          <p:nvPr/>
        </p:nvSpPr>
        <p:spPr>
          <a:xfrm>
            <a:off x="6517640" y="3837355"/>
            <a:ext cx="5461000" cy="646331"/>
          </a:xfrm>
          <a:prstGeom prst="rect">
            <a:avLst/>
          </a:prstGeom>
          <a:solidFill>
            <a:schemeClr val="tx1">
              <a:lumMod val="50000"/>
              <a:lumOff val="50000"/>
            </a:schemeClr>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满意度与预期得分的关系并不如与实际得分那样显著，仅有结果满意度评分随预期得分的增高而降低</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4" name="文本框 33">
            <a:extLst>
              <a:ext uri="{FF2B5EF4-FFF2-40B4-BE49-F238E27FC236}">
                <a16:creationId xmlns:a16="http://schemas.microsoft.com/office/drawing/2014/main" id="{EF830293-3E7A-626A-65E1-D81327DFECF0}"/>
              </a:ext>
            </a:extLst>
          </p:cNvPr>
          <p:cNvSpPr txBox="1"/>
          <p:nvPr/>
        </p:nvSpPr>
        <p:spPr>
          <a:xfrm>
            <a:off x="6423660" y="5391835"/>
            <a:ext cx="5595620" cy="919401"/>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solidFill>
                  <a:schemeClr val="accent2">
                    <a:lumMod val="20000"/>
                    <a:lumOff val="80000"/>
                  </a:schemeClr>
                </a:solidFill>
              </a:rPr>
              <a:t>实际得分是满意度的决定性因素</a:t>
            </a:r>
            <a:r>
              <a:rPr lang="zh-CN" altLang="zh-CN" dirty="0"/>
              <a:t>，并且实际得分越高，满意度越高</a:t>
            </a:r>
            <a:endParaRPr lang="zh-CN" altLang="en-US" dirty="0"/>
          </a:p>
        </p:txBody>
      </p:sp>
      <p:sp>
        <p:nvSpPr>
          <p:cNvPr id="37" name="标题 1">
            <a:extLst>
              <a:ext uri="{FF2B5EF4-FFF2-40B4-BE49-F238E27FC236}">
                <a16:creationId xmlns:a16="http://schemas.microsoft.com/office/drawing/2014/main" id="{B99E7EDE-479A-41F4-17EF-0D162C0864E4}"/>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38" name="文本框 37">
            <a:extLst>
              <a:ext uri="{FF2B5EF4-FFF2-40B4-BE49-F238E27FC236}">
                <a16:creationId xmlns:a16="http://schemas.microsoft.com/office/drawing/2014/main" id="{BDAEEBD8-35A6-0F5F-FD06-34A25823FD2E}"/>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548373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inVertical)">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5" grpId="0" animBg="1"/>
      <p:bldP spid="32"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8A4412A-36FA-D716-0653-3A98E8A382E0}"/>
              </a:ext>
            </a:extLst>
          </p:cNvPr>
          <p:cNvGrpSpPr/>
          <p:nvPr/>
        </p:nvGrpSpPr>
        <p:grpSpPr>
          <a:xfrm>
            <a:off x="6437709" y="4348480"/>
            <a:ext cx="5642531" cy="1960880"/>
            <a:chOff x="6193869" y="3580938"/>
            <a:chExt cx="5359079" cy="3144982"/>
          </a:xfrm>
        </p:grpSpPr>
        <p:sp>
          <p:nvSpPr>
            <p:cNvPr id="22" name="文本框 21">
              <a:extLst>
                <a:ext uri="{FF2B5EF4-FFF2-40B4-BE49-F238E27FC236}">
                  <a16:creationId xmlns:a16="http://schemas.microsoft.com/office/drawing/2014/main" id="{A6604C8F-6CBC-E2FA-0B15-A1D66B772EEE}"/>
                </a:ext>
              </a:extLst>
            </p:cNvPr>
            <p:cNvSpPr txBox="1"/>
            <p:nvPr/>
          </p:nvSpPr>
          <p:spPr>
            <a:xfrm>
              <a:off x="6371894" y="3954746"/>
              <a:ext cx="4966156" cy="1980139"/>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无论是结果公平性还是评分者公平性，当预期得分与期望得分相等时，其公平性评分达到最高</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p>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无论实际得分是低于还是高于预期得分，公平性评分均下降</a:t>
              </a:r>
            </a:p>
          </p:txBody>
        </p:sp>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185195" y="1239520"/>
            <a:ext cx="6012405"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nvGraphicFramePr>
        <p:xfrm>
          <a:off x="358815" y="58661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3">
            <a:extLst>
              <a:ext uri="{28A0092B-C50C-407E-A947-70E740481C1C}">
                <a14:useLocalDpi xmlns:a14="http://schemas.microsoft.com/office/drawing/2010/main" val="0"/>
              </a:ext>
            </a:extLst>
          </a:blip>
          <a:srcRect r="5433"/>
          <a:stretch/>
        </p:blipFill>
        <p:spPr>
          <a:xfrm>
            <a:off x="91440" y="1804763"/>
            <a:ext cx="6035040" cy="3837937"/>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81280" y="3688080"/>
            <a:ext cx="6045200" cy="19710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AA88E0F-43E7-AAD4-1F8E-C0E427276846}"/>
              </a:ext>
            </a:extLst>
          </p:cNvPr>
          <p:cNvSpPr txBox="1"/>
          <p:nvPr/>
        </p:nvSpPr>
        <p:spPr>
          <a:xfrm>
            <a:off x="6690360" y="3908475"/>
            <a:ext cx="517652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预期得分与期望得分相等时，其公平性评分达到最高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H="1">
            <a:off x="5902960" y="4790090"/>
            <a:ext cx="506248" cy="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3" name="标题 1">
            <a:extLst>
              <a:ext uri="{FF2B5EF4-FFF2-40B4-BE49-F238E27FC236}">
                <a16:creationId xmlns:a16="http://schemas.microsoft.com/office/drawing/2014/main" id="{15234424-FE75-0547-35F1-74957D6139AC}"/>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4" name="文本框 13">
            <a:extLst>
              <a:ext uri="{FF2B5EF4-FFF2-40B4-BE49-F238E27FC236}">
                <a16:creationId xmlns:a16="http://schemas.microsoft.com/office/drawing/2014/main" id="{6EB5E20B-83D2-0161-11F5-0146716F9530}"/>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142055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77F447FC-8A4F-EA92-2632-D13DE4DD43B6}"/>
              </a:ext>
            </a:extLst>
          </p:cNvPr>
          <p:cNvSpPr/>
          <p:nvPr/>
        </p:nvSpPr>
        <p:spPr>
          <a:xfrm>
            <a:off x="185195" y="995680"/>
            <a:ext cx="11630885" cy="280416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F8A4412A-36FA-D716-0653-3A98E8A382E0}"/>
              </a:ext>
            </a:extLst>
          </p:cNvPr>
          <p:cNvGrpSpPr/>
          <p:nvPr/>
        </p:nvGrpSpPr>
        <p:grpSpPr>
          <a:xfrm>
            <a:off x="6427549" y="4572000"/>
            <a:ext cx="5642531" cy="1960880"/>
            <a:chOff x="6193869" y="3580938"/>
            <a:chExt cx="5359079" cy="3144982"/>
          </a:xfrm>
        </p:grpSpPr>
        <p:sp>
          <p:nvSpPr>
            <p:cNvPr id="22" name="文本框 21">
              <a:extLst>
                <a:ext uri="{FF2B5EF4-FFF2-40B4-BE49-F238E27FC236}">
                  <a16:creationId xmlns:a16="http://schemas.microsoft.com/office/drawing/2014/main" id="{A6604C8F-6CBC-E2FA-0B15-A1D66B772EEE}"/>
                </a:ext>
              </a:extLst>
            </p:cNvPr>
            <p:cNvSpPr txBox="1"/>
            <p:nvPr/>
          </p:nvSpPr>
          <p:spPr>
            <a:xfrm>
              <a:off x="6371894" y="3954746"/>
              <a:ext cx="4966156" cy="1980139"/>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无论是结果公平性还是评分者公平性，当预期得分与期望得分相等时，其公平性评分达到最高</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t>
              </a:r>
            </a:p>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无论实际得分是低于还是高于预期得分，公平性评分均下降</a:t>
              </a:r>
            </a:p>
          </p:txBody>
        </p:sp>
        <p:sp>
          <p:nvSpPr>
            <p:cNvPr id="23" name="矩形: 圆角 22">
              <a:extLst>
                <a:ext uri="{FF2B5EF4-FFF2-40B4-BE49-F238E27FC236}">
                  <a16:creationId xmlns:a16="http://schemas.microsoft.com/office/drawing/2014/main" id="{3EDCA4D6-135A-4250-342E-7B254CEE9053}"/>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圆角 4">
            <a:extLst>
              <a:ext uri="{FF2B5EF4-FFF2-40B4-BE49-F238E27FC236}">
                <a16:creationId xmlns:a16="http://schemas.microsoft.com/office/drawing/2014/main" id="{0CB8782A-DA46-3FB7-526E-5FB60B653AD7}"/>
              </a:ext>
            </a:extLst>
          </p:cNvPr>
          <p:cNvSpPr/>
          <p:nvPr/>
        </p:nvSpPr>
        <p:spPr>
          <a:xfrm>
            <a:off x="256315" y="3931920"/>
            <a:ext cx="6012405" cy="266192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内容占位符 6">
            <a:extLst>
              <a:ext uri="{FF2B5EF4-FFF2-40B4-BE49-F238E27FC236}">
                <a16:creationId xmlns:a16="http://schemas.microsoft.com/office/drawing/2014/main" id="{1422CF14-6828-3424-730C-8E67005379C4}"/>
              </a:ext>
            </a:extLst>
          </p:cNvPr>
          <p:cNvGraphicFramePr>
            <a:graphicFrameLocks/>
          </p:cNvGraphicFramePr>
          <p:nvPr>
            <p:extLst>
              <p:ext uri="{D42A27DB-BD31-4B8C-83A1-F6EECF244321}">
                <p14:modId xmlns:p14="http://schemas.microsoft.com/office/powerpoint/2010/main" val="2383956944"/>
              </p:ext>
            </p:extLst>
          </p:nvPr>
        </p:nvGraphicFramePr>
        <p:xfrm>
          <a:off x="419775" y="622175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显性感知作为预期得分的函数图</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7" name="图片 6">
            <a:extLst>
              <a:ext uri="{FF2B5EF4-FFF2-40B4-BE49-F238E27FC236}">
                <a16:creationId xmlns:a16="http://schemas.microsoft.com/office/drawing/2014/main" id="{3E8B9CC3-3B02-25B4-87C7-52D1C44F571F}"/>
              </a:ext>
            </a:extLst>
          </p:cNvPr>
          <p:cNvPicPr>
            <a:picLocks noChangeAspect="1"/>
          </p:cNvPicPr>
          <p:nvPr/>
        </p:nvPicPr>
        <p:blipFill rotWithShape="1">
          <a:blip r:embed="rId3">
            <a:extLst>
              <a:ext uri="{28A0092B-C50C-407E-A947-70E740481C1C}">
                <a14:useLocalDpi xmlns:a14="http://schemas.microsoft.com/office/drawing/2010/main" val="0"/>
              </a:ext>
            </a:extLst>
          </a:blip>
          <a:srcRect t="49071" r="5433"/>
          <a:stretch/>
        </p:blipFill>
        <p:spPr>
          <a:xfrm>
            <a:off x="132080" y="4104640"/>
            <a:ext cx="6035040" cy="1954620"/>
          </a:xfrm>
          <a:prstGeom prst="rect">
            <a:avLst/>
          </a:prstGeom>
        </p:spPr>
      </p:pic>
      <p:sp>
        <p:nvSpPr>
          <p:cNvPr id="11" name="矩形 10">
            <a:extLst>
              <a:ext uri="{FF2B5EF4-FFF2-40B4-BE49-F238E27FC236}">
                <a16:creationId xmlns:a16="http://schemas.microsoft.com/office/drawing/2014/main" id="{C555F551-337B-BDD1-6962-DB6FF64F075D}"/>
              </a:ext>
            </a:extLst>
          </p:cNvPr>
          <p:cNvSpPr/>
          <p:nvPr/>
        </p:nvSpPr>
        <p:spPr>
          <a:xfrm>
            <a:off x="91440" y="4084320"/>
            <a:ext cx="6045200" cy="19710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AA88E0F-43E7-AAD4-1F8E-C0E427276846}"/>
              </a:ext>
            </a:extLst>
          </p:cNvPr>
          <p:cNvSpPr txBox="1"/>
          <p:nvPr/>
        </p:nvSpPr>
        <p:spPr>
          <a:xfrm>
            <a:off x="6680200" y="4131995"/>
            <a:ext cx="5176520" cy="646331"/>
          </a:xfrm>
          <a:prstGeom prst="rect">
            <a:avLst/>
          </a:prstGeom>
          <a:solidFill>
            <a:srgbClr val="003F88"/>
          </a:solidFill>
        </p:spPr>
        <p:txBody>
          <a:bodyPr wrap="square">
            <a:spAutoFit/>
          </a:bodyPr>
          <a:lstStyle/>
          <a:p>
            <a:r>
              <a:rPr lang="zh-CN" altLang="en-US"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预期得分与期望得分相等时，其公平性评分达到最高</a:t>
            </a:r>
            <a:endParaRPr lang="en-US" altLang="zh-CN" sz="1800" b="1"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F0F0DBED-5F2B-8637-6C33-440F492D38C6}"/>
              </a:ext>
            </a:extLst>
          </p:cNvPr>
          <p:cNvCxnSpPr>
            <a:cxnSpLocks/>
          </p:cNvCxnSpPr>
          <p:nvPr/>
        </p:nvCxnSpPr>
        <p:spPr>
          <a:xfrm flipV="1">
            <a:off x="3241040" y="3743610"/>
            <a:ext cx="0" cy="47279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4" name="图片 3" descr="实际预期2">
            <a:extLst>
              <a:ext uri="{FF2B5EF4-FFF2-40B4-BE49-F238E27FC236}">
                <a16:creationId xmlns:a16="http://schemas.microsoft.com/office/drawing/2014/main" id="{F0DDC3DC-3701-B6D8-AC93-2E394394BE93}"/>
              </a:ext>
            </a:extLst>
          </p:cNvPr>
          <p:cNvPicPr>
            <a:picLocks noChangeAspect="1"/>
          </p:cNvPicPr>
          <p:nvPr/>
        </p:nvPicPr>
        <p:blipFill rotWithShape="1">
          <a:blip r:embed="rId4"/>
          <a:srcRect r="30662" b="50961"/>
          <a:stretch/>
        </p:blipFill>
        <p:spPr>
          <a:xfrm>
            <a:off x="1099502" y="1163510"/>
            <a:ext cx="4183698" cy="2452394"/>
          </a:xfrm>
          <a:prstGeom prst="rect">
            <a:avLst/>
          </a:prstGeom>
        </p:spPr>
      </p:pic>
      <p:pic>
        <p:nvPicPr>
          <p:cNvPr id="9" name="图片 8" descr="实际预期2">
            <a:extLst>
              <a:ext uri="{FF2B5EF4-FFF2-40B4-BE49-F238E27FC236}">
                <a16:creationId xmlns:a16="http://schemas.microsoft.com/office/drawing/2014/main" id="{00C67501-03B6-E0B9-537B-9EFE5F63CE07}"/>
              </a:ext>
            </a:extLst>
          </p:cNvPr>
          <p:cNvPicPr>
            <a:picLocks noChangeAspect="1"/>
          </p:cNvPicPr>
          <p:nvPr/>
        </p:nvPicPr>
        <p:blipFill rotWithShape="1">
          <a:blip r:embed="rId4"/>
          <a:srcRect t="48767" r="7230" b="1"/>
          <a:stretch/>
        </p:blipFill>
        <p:spPr>
          <a:xfrm>
            <a:off x="5773101" y="1087120"/>
            <a:ext cx="5741491" cy="2627948"/>
          </a:xfrm>
          <a:prstGeom prst="rect">
            <a:avLst/>
          </a:prstGeom>
        </p:spPr>
      </p:pic>
      <p:sp>
        <p:nvSpPr>
          <p:cNvPr id="15" name="标题 1">
            <a:extLst>
              <a:ext uri="{FF2B5EF4-FFF2-40B4-BE49-F238E27FC236}">
                <a16:creationId xmlns:a16="http://schemas.microsoft.com/office/drawing/2014/main" id="{E12C651E-18DC-2A16-DBD1-75DA29D4FBCA}"/>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16" name="文本框 15">
            <a:extLst>
              <a:ext uri="{FF2B5EF4-FFF2-40B4-BE49-F238E27FC236}">
                <a16:creationId xmlns:a16="http://schemas.microsoft.com/office/drawing/2014/main" id="{60010DAD-BA84-5F12-DC7B-365D89B62F8A}"/>
              </a:ext>
            </a:extLst>
          </p:cNvPr>
          <p:cNvSpPr txBox="1"/>
          <p:nvPr/>
        </p:nvSpPr>
        <p:spPr>
          <a:xfrm>
            <a:off x="8982635" y="0"/>
            <a:ext cx="7821706" cy="830997"/>
          </a:xfrm>
          <a:prstGeom prst="rect">
            <a:avLst/>
          </a:prstGeom>
          <a:noFill/>
        </p:spPr>
        <p:txBody>
          <a:bodyPr wrap="square">
            <a:spAutoFit/>
          </a:bodyPr>
          <a:lstStyle/>
          <a:p>
            <a:r>
              <a:rPr lang="zh-CN" altLang="en-US" sz="2400" b="1" dirty="0"/>
              <a:t>实际评分和期望评分                                                               差异分析</a:t>
            </a:r>
          </a:p>
        </p:txBody>
      </p:sp>
    </p:spTree>
    <p:extLst>
      <p:ext uri="{BB962C8B-B14F-4D97-AF65-F5344CB8AC3E}">
        <p14:creationId xmlns:p14="http://schemas.microsoft.com/office/powerpoint/2010/main" val="3062359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29C7FB41-5660-773B-C643-187EB050BAC9}"/>
              </a:ext>
            </a:extLst>
          </p:cNvPr>
          <p:cNvSpPr/>
          <p:nvPr/>
        </p:nvSpPr>
        <p:spPr>
          <a:xfrm>
            <a:off x="416561" y="2071255"/>
            <a:ext cx="6583680" cy="429906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143E8F2-D888-2349-1B20-4B6949A2F573}"/>
              </a:ext>
            </a:extLst>
          </p:cNvPr>
          <p:cNvSpPr txBox="1"/>
          <p:nvPr/>
        </p:nvSpPr>
        <p:spPr>
          <a:xfrm>
            <a:off x="561340" y="1029454"/>
            <a:ext cx="6243320" cy="369332"/>
          </a:xfrm>
          <a:prstGeom prst="rect">
            <a:avLst/>
          </a:prstGeom>
          <a:noFill/>
        </p:spPr>
        <p:txBody>
          <a:bodyPr wrap="square">
            <a:spAutoFit/>
          </a:bodyPr>
          <a:lstStyle/>
          <a:p>
            <a:r>
              <a:rPr lang="zh-CN" altLang="en-US" dirty="0"/>
              <a:t>进一步精确比较不同实际</a:t>
            </a:r>
            <a:r>
              <a:rPr lang="en-US" altLang="zh-CN" dirty="0"/>
              <a:t>-</a:t>
            </a:r>
            <a:r>
              <a:rPr lang="zh-CN" altLang="en-US" dirty="0"/>
              <a:t>预期得分组别的差异</a:t>
            </a:r>
          </a:p>
        </p:txBody>
      </p:sp>
      <p:sp>
        <p:nvSpPr>
          <p:cNvPr id="16" name="箭头: 下 15">
            <a:extLst>
              <a:ext uri="{FF2B5EF4-FFF2-40B4-BE49-F238E27FC236}">
                <a16:creationId xmlns:a16="http://schemas.microsoft.com/office/drawing/2014/main" id="{9A3B99EE-08DA-95C6-E0CF-2B2B34999E6B}"/>
              </a:ext>
            </a:extLst>
          </p:cNvPr>
          <p:cNvSpPr/>
          <p:nvPr/>
        </p:nvSpPr>
        <p:spPr>
          <a:xfrm>
            <a:off x="2751726" y="14492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7DFB1E5-23E6-0F14-B0E2-048B9EB72470}"/>
              </a:ext>
            </a:extLst>
          </p:cNvPr>
          <p:cNvSpPr txBox="1"/>
          <p:nvPr/>
        </p:nvSpPr>
        <p:spPr>
          <a:xfrm>
            <a:off x="845820" y="1821934"/>
            <a:ext cx="372618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多元方差分析的事后比较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8" name="表格 27">
            <a:extLst>
              <a:ext uri="{FF2B5EF4-FFF2-40B4-BE49-F238E27FC236}">
                <a16:creationId xmlns:a16="http://schemas.microsoft.com/office/drawing/2014/main" id="{54386E41-CEC7-23AD-7647-A7ADDA52518E}"/>
              </a:ext>
            </a:extLst>
          </p:cNvPr>
          <p:cNvGraphicFramePr>
            <a:graphicFrameLocks noGrp="1"/>
          </p:cNvGraphicFramePr>
          <p:nvPr>
            <p:extLst>
              <p:ext uri="{D42A27DB-BD31-4B8C-83A1-F6EECF244321}">
                <p14:modId xmlns:p14="http://schemas.microsoft.com/office/powerpoint/2010/main" val="3977102392"/>
              </p:ext>
            </p:extLst>
          </p:nvPr>
        </p:nvGraphicFramePr>
        <p:xfrm>
          <a:off x="711200" y="2904014"/>
          <a:ext cx="5974081" cy="3039585"/>
        </p:xfrm>
        <a:graphic>
          <a:graphicData uri="http://schemas.openxmlformats.org/drawingml/2006/table">
            <a:tbl>
              <a:tblPr firstRow="1" firstCol="1" bandRow="1"/>
              <a:tblGrid>
                <a:gridCol w="1179715">
                  <a:extLst>
                    <a:ext uri="{9D8B030D-6E8A-4147-A177-3AD203B41FA5}">
                      <a16:colId xmlns:a16="http://schemas.microsoft.com/office/drawing/2014/main" val="2510414294"/>
                    </a:ext>
                  </a:extLst>
                </a:gridCol>
                <a:gridCol w="799061">
                  <a:extLst>
                    <a:ext uri="{9D8B030D-6E8A-4147-A177-3AD203B41FA5}">
                      <a16:colId xmlns:a16="http://schemas.microsoft.com/office/drawing/2014/main" val="1736320038"/>
                    </a:ext>
                  </a:extLst>
                </a:gridCol>
                <a:gridCol w="799061">
                  <a:extLst>
                    <a:ext uri="{9D8B030D-6E8A-4147-A177-3AD203B41FA5}">
                      <a16:colId xmlns:a16="http://schemas.microsoft.com/office/drawing/2014/main" val="970861030"/>
                    </a:ext>
                  </a:extLst>
                </a:gridCol>
                <a:gridCol w="799061">
                  <a:extLst>
                    <a:ext uri="{9D8B030D-6E8A-4147-A177-3AD203B41FA5}">
                      <a16:colId xmlns:a16="http://schemas.microsoft.com/office/drawing/2014/main" val="2274978481"/>
                    </a:ext>
                  </a:extLst>
                </a:gridCol>
                <a:gridCol w="799061">
                  <a:extLst>
                    <a:ext uri="{9D8B030D-6E8A-4147-A177-3AD203B41FA5}">
                      <a16:colId xmlns:a16="http://schemas.microsoft.com/office/drawing/2014/main" val="805115003"/>
                    </a:ext>
                  </a:extLst>
                </a:gridCol>
                <a:gridCol w="799061">
                  <a:extLst>
                    <a:ext uri="{9D8B030D-6E8A-4147-A177-3AD203B41FA5}">
                      <a16:colId xmlns:a16="http://schemas.microsoft.com/office/drawing/2014/main" val="740088540"/>
                    </a:ext>
                  </a:extLst>
                </a:gridCol>
                <a:gridCol w="799061">
                  <a:extLst>
                    <a:ext uri="{9D8B030D-6E8A-4147-A177-3AD203B41FA5}">
                      <a16:colId xmlns:a16="http://schemas.microsoft.com/office/drawing/2014/main" val="34771622"/>
                    </a:ext>
                  </a:extLst>
                </a:gridCol>
              </a:tblGrid>
              <a:tr h="607917">
                <a:tc>
                  <a:txBody>
                    <a:bodyPr/>
                    <a:lstStyle/>
                    <a:p>
                      <a:pPr algn="ctr"/>
                      <a:r>
                        <a:rPr lang="en-US" sz="1600" kern="100">
                          <a:solidFill>
                            <a:srgbClr val="000000"/>
                          </a:solidFill>
                          <a:effectLst/>
                          <a:highlight>
                            <a:srgbClr val="FFFFFF"/>
                          </a:highlight>
                          <a:latin typeface="宋体" panose="02010600030101010101" pitchFamily="2" charset="-122"/>
                          <a:ea typeface="等线" panose="02010600030101010101" pitchFamily="2" charset="-122"/>
                          <a:cs typeface="宋体" panose="02010600030101010101" pitchFamily="2" charset="-122"/>
                        </a:rPr>
                        <a:t> </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zh-CN" sz="1600" b="1" kern="0" dirty="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结果公平性</a:t>
                      </a:r>
                      <a:endParaRPr lang="zh-CN" sz="1400" kern="100" dirty="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sz="1600" b="1" kern="0" dirty="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评分者公平性</a:t>
                      </a:r>
                      <a:endParaRPr lang="zh-CN" sz="1400" kern="100" dirty="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20884109"/>
                  </a:ext>
                </a:extLst>
              </a:tr>
              <a:tr h="607917">
                <a:tc>
                  <a:txBody>
                    <a:bodyPr/>
                    <a:lstStyle/>
                    <a:p>
                      <a:pPr algn="ctr"/>
                      <a:r>
                        <a:rPr lang="en-US" sz="1600" kern="100">
                          <a:solidFill>
                            <a:srgbClr val="000000"/>
                          </a:solidFill>
                          <a:effectLst/>
                          <a:highlight>
                            <a:srgbClr val="FFFFFF"/>
                          </a:highlight>
                          <a:latin typeface="宋体" panose="02010600030101010101" pitchFamily="2" charset="-122"/>
                          <a:ea typeface="等线" panose="02010600030101010101" pitchFamily="2" charset="-122"/>
                          <a:cs typeface="宋体" panose="02010600030101010101" pitchFamily="2" charset="-122"/>
                        </a:rPr>
                        <a:t> </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10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平均值</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标准差</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r>
                        <a:rPr 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p</a:t>
                      </a:r>
                      <a:endParaRPr lang="zh-CN" alt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平均值</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标准差</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algn="ctr" defTabSz="914400" rtl="0" eaLnBrk="1" fontAlgn="ctr" latinLnBrk="0" hangingPunct="1"/>
                      <a:r>
                        <a:rPr 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p</a:t>
                      </a:r>
                      <a:endParaRPr lang="zh-CN" altLang="en-US" sz="1600" i="1"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88142152"/>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相等</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低于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3.111</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0.353</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1.925</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0.336</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173085861"/>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相等</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高于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1.357</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0.309</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1.218</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marL="0" algn="ctr" defTabSz="914400" rtl="0" eaLnBrk="1" fontAlgn="ctr" latinLnBrk="0" hangingPunct="1"/>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0.295</a:t>
                      </a:r>
                      <a:endParaRPr lang="zh-CN" alt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fontAlgn="ctr"/>
                      <a:r>
                        <a:rPr lang="en-US" sz="1600" kern="0" dirty="0">
                          <a:solidFill>
                            <a:srgbClr val="000000"/>
                          </a:solidFill>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108403066"/>
                  </a:ext>
                </a:extLst>
              </a:tr>
              <a:tr h="607917">
                <a:tc>
                  <a:txBody>
                    <a:bodyPr/>
                    <a:lstStyle/>
                    <a:p>
                      <a:pPr algn="ctr" fontAlgn="ct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高于</a:t>
                      </a:r>
                      <a:r>
                        <a:rPr lang="en-US"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a:t>
                      </a:r>
                      <a:r>
                        <a:rPr lang="zh-CN" sz="1600" kern="0">
                          <a:solidFill>
                            <a:srgbClr val="000000"/>
                          </a:solidFill>
                          <a:effectLst/>
                          <a:highlight>
                            <a:srgbClr val="FFFFFF"/>
                          </a:highlight>
                          <a:latin typeface="等线" panose="02010600030101010101" pitchFamily="2" charset="-122"/>
                          <a:ea typeface="宋体" panose="02010600030101010101" pitchFamily="2" charset="-122"/>
                          <a:cs typeface="宋体" panose="02010600030101010101" pitchFamily="2" charset="-122"/>
                        </a:rPr>
                        <a:t>低于</a:t>
                      </a:r>
                      <a:endParaRPr lang="zh-CN" sz="1400" kern="100">
                        <a:effectLst/>
                        <a:highlight>
                          <a:srgbClr val="FFFFFF"/>
                        </a:highligh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1.754</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0.410</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&lt;0.001</a:t>
                      </a:r>
                      <a:endParaRPr lang="zh-CN" sz="1400" kern="10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0.7076</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rPr>
                        <a:t>0.390</a:t>
                      </a:r>
                      <a:endParaRPr lang="zh-CN" sz="1400" kern="100" dirty="0">
                        <a:effectLst/>
                        <a:highlight>
                          <a:srgbClr val="FF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600" kern="0" dirty="0">
                          <a:solidFill>
                            <a:srgbClr val="000000"/>
                          </a:solidFill>
                          <a:effectLst/>
                          <a:highlight>
                            <a:srgbClr val="00FFFF"/>
                          </a:highlight>
                          <a:latin typeface="Times New Roman" panose="02020603050405020304" pitchFamily="18" charset="0"/>
                          <a:ea typeface="等线" panose="02010600030101010101" pitchFamily="2" charset="-122"/>
                          <a:cs typeface="Times New Roman" panose="02020603050405020304" pitchFamily="18" charset="0"/>
                        </a:rPr>
                        <a:t>0.073</a:t>
                      </a:r>
                      <a:endParaRPr lang="zh-CN" sz="1400" kern="100" dirty="0">
                        <a:effectLst/>
                        <a:highlight>
                          <a:srgbClr val="00FFFF"/>
                        </a:highligh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0277671"/>
                  </a:ext>
                </a:extLst>
              </a:tr>
            </a:tbl>
          </a:graphicData>
        </a:graphic>
      </p:graphicFrame>
      <p:sp>
        <p:nvSpPr>
          <p:cNvPr id="30" name="文本框 29">
            <a:extLst>
              <a:ext uri="{FF2B5EF4-FFF2-40B4-BE49-F238E27FC236}">
                <a16:creationId xmlns:a16="http://schemas.microsoft.com/office/drawing/2014/main" id="{FB608B42-076F-7324-DE29-47146B8EFFBF}"/>
              </a:ext>
            </a:extLst>
          </p:cNvPr>
          <p:cNvSpPr txBox="1"/>
          <p:nvPr/>
        </p:nvSpPr>
        <p:spPr>
          <a:xfrm>
            <a:off x="1699260" y="2390894"/>
            <a:ext cx="4356100" cy="369332"/>
          </a:xfrm>
          <a:prstGeom prst="rect">
            <a:avLst/>
          </a:prstGeom>
          <a:noFill/>
        </p:spPr>
        <p:txBody>
          <a:bodyPr wrap="square">
            <a:spAutoFit/>
          </a:bodyPr>
          <a:lstStyle/>
          <a:p>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结果公平性和评分者公平性事后比较表</a:t>
            </a:r>
            <a:endParaRPr lang="zh-CN" altLang="en-US" dirty="0">
              <a:latin typeface="宋体" panose="02010600030101010101" pitchFamily="2" charset="-122"/>
              <a:ea typeface="宋体" panose="02010600030101010101" pitchFamily="2" charset="-122"/>
            </a:endParaRPr>
          </a:p>
        </p:txBody>
      </p:sp>
      <p:sp>
        <p:nvSpPr>
          <p:cNvPr id="31" name="矩形 30">
            <a:extLst>
              <a:ext uri="{FF2B5EF4-FFF2-40B4-BE49-F238E27FC236}">
                <a16:creationId xmlns:a16="http://schemas.microsoft.com/office/drawing/2014/main" id="{39438B32-C7C4-FEFA-BC32-65EF13EE42FA}"/>
              </a:ext>
            </a:extLst>
          </p:cNvPr>
          <p:cNvSpPr/>
          <p:nvPr/>
        </p:nvSpPr>
        <p:spPr>
          <a:xfrm>
            <a:off x="640080" y="4206240"/>
            <a:ext cx="6045200" cy="107696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0A9D24F8-C371-62E1-824D-20E83DC04116}"/>
              </a:ext>
            </a:extLst>
          </p:cNvPr>
          <p:cNvGrpSpPr/>
          <p:nvPr/>
        </p:nvGrpSpPr>
        <p:grpSpPr>
          <a:xfrm>
            <a:off x="7162800" y="1158240"/>
            <a:ext cx="4876800" cy="1290320"/>
            <a:chOff x="6193869" y="3580938"/>
            <a:chExt cx="5359079" cy="3144982"/>
          </a:xfrm>
        </p:grpSpPr>
        <p:sp>
          <p:nvSpPr>
            <p:cNvPr id="33" name="文本框 32">
              <a:extLst>
                <a:ext uri="{FF2B5EF4-FFF2-40B4-BE49-F238E27FC236}">
                  <a16:creationId xmlns:a16="http://schemas.microsoft.com/office/drawing/2014/main" id="{B1EDDFFB-7FFA-9495-9373-0AEAF8A4FB79}"/>
                </a:ext>
              </a:extLst>
            </p:cNvPr>
            <p:cNvSpPr txBox="1"/>
            <p:nvPr/>
          </p:nvSpPr>
          <p:spPr>
            <a:xfrm>
              <a:off x="6371894" y="3954747"/>
              <a:ext cx="4966156" cy="2475542"/>
            </a:xfrm>
            <a:prstGeom prst="rect">
              <a:avLst/>
            </a:prstGeom>
            <a:noFill/>
            <a:ln>
              <a:no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当预期得分与实际得分相符时，公平性评分均</a:t>
              </a:r>
              <a:r>
                <a:rPr lang="zh-CN" altLang="en-US" sz="2000" b="1" kern="100" dirty="0">
                  <a:effectLst/>
                  <a:highlight>
                    <a:srgbClr val="FFFF00"/>
                  </a:highlight>
                  <a:latin typeface="华文楷体" panose="02010600040101010101" pitchFamily="2" charset="-122"/>
                  <a:ea typeface="华文楷体" panose="02010600040101010101" pitchFamily="2" charset="-122"/>
                  <a:cs typeface="Times New Roman" panose="02020603050405020304" pitchFamily="18" charset="0"/>
                </a:rPr>
                <a:t>显著大于</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不相符（实际低于预期</a:t>
              </a:r>
              <a:r>
                <a:rPr lang="en-US" altLang="zh-CN" sz="2000" kern="100" dirty="0">
                  <a:effectLst/>
                  <a:latin typeface="华文楷体" panose="02010600040101010101" pitchFamily="2" charset="-122"/>
                  <a:ea typeface="华文楷体" panose="02010600040101010101" pitchFamily="2" charset="-122"/>
                  <a:cs typeface="Times New Roman" panose="02020603050405020304" pitchFamily="18" charset="0"/>
                </a:rPr>
                <a:t>&amp;</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实际高于预期）的情况</a:t>
              </a:r>
            </a:p>
          </p:txBody>
        </p:sp>
        <p:sp>
          <p:nvSpPr>
            <p:cNvPr id="34" name="矩形: 圆角 33">
              <a:extLst>
                <a:ext uri="{FF2B5EF4-FFF2-40B4-BE49-F238E27FC236}">
                  <a16:creationId xmlns:a16="http://schemas.microsoft.com/office/drawing/2014/main" id="{D5603A35-9310-E14F-A993-64771E0F4841}"/>
                </a:ext>
              </a:extLst>
            </p:cNvPr>
            <p:cNvSpPr/>
            <p:nvPr/>
          </p:nvSpPr>
          <p:spPr>
            <a:xfrm>
              <a:off x="6193869" y="3580938"/>
              <a:ext cx="5359079" cy="3144982"/>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1091D31D-AC16-38E2-83E8-F6E258E1ECD5}"/>
              </a:ext>
            </a:extLst>
          </p:cNvPr>
          <p:cNvSpPr txBox="1"/>
          <p:nvPr/>
        </p:nvSpPr>
        <p:spPr>
          <a:xfrm>
            <a:off x="7195820" y="2557195"/>
            <a:ext cx="484378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公平性感知取决于</a:t>
            </a:r>
            <a:r>
              <a:rPr lang="zh-CN" altLang="zh-CN" dirty="0">
                <a:solidFill>
                  <a:schemeClr val="accent2">
                    <a:lumMod val="20000"/>
                    <a:lumOff val="80000"/>
                  </a:schemeClr>
                </a:solidFill>
              </a:rPr>
              <a:t>预期得分</a:t>
            </a:r>
            <a:r>
              <a:rPr lang="zh-CN" altLang="en-US" dirty="0">
                <a:solidFill>
                  <a:schemeClr val="accent2">
                    <a:lumMod val="20000"/>
                    <a:lumOff val="80000"/>
                  </a:schemeClr>
                </a:solidFill>
              </a:rPr>
              <a:t>与</a:t>
            </a:r>
            <a:r>
              <a:rPr lang="zh-CN" altLang="zh-CN" dirty="0">
                <a:solidFill>
                  <a:schemeClr val="accent2">
                    <a:lumMod val="20000"/>
                    <a:lumOff val="80000"/>
                  </a:schemeClr>
                </a:solidFill>
              </a:rPr>
              <a:t>实际得分两者</a:t>
            </a:r>
            <a:r>
              <a:rPr lang="zh-CN" altLang="zh-CN" dirty="0"/>
              <a:t>，当两者相符时，公平性感知最高</a:t>
            </a:r>
            <a:endParaRPr lang="zh-CN" altLang="en-US" dirty="0"/>
          </a:p>
        </p:txBody>
      </p:sp>
      <p:sp>
        <p:nvSpPr>
          <p:cNvPr id="36" name="矩形 35">
            <a:extLst>
              <a:ext uri="{FF2B5EF4-FFF2-40B4-BE49-F238E27FC236}">
                <a16:creationId xmlns:a16="http://schemas.microsoft.com/office/drawing/2014/main" id="{D1F49318-2B97-5246-DBA8-C2F0C4EED10C}"/>
              </a:ext>
            </a:extLst>
          </p:cNvPr>
          <p:cNvSpPr/>
          <p:nvPr/>
        </p:nvSpPr>
        <p:spPr>
          <a:xfrm>
            <a:off x="640080" y="5374640"/>
            <a:ext cx="6045200" cy="447040"/>
          </a:xfrm>
          <a:prstGeom prst="rect">
            <a:avLst/>
          </a:prstGeom>
          <a:noFill/>
          <a:ln>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A3414416-9087-68E8-8E8C-09B39C9DA146}"/>
              </a:ext>
            </a:extLst>
          </p:cNvPr>
          <p:cNvGrpSpPr/>
          <p:nvPr/>
        </p:nvGrpSpPr>
        <p:grpSpPr>
          <a:xfrm>
            <a:off x="7203440" y="4064000"/>
            <a:ext cx="4876800" cy="1219200"/>
            <a:chOff x="6193869" y="3580938"/>
            <a:chExt cx="5359079" cy="3144982"/>
          </a:xfrm>
        </p:grpSpPr>
        <p:sp>
          <p:nvSpPr>
            <p:cNvPr id="38" name="文本框 37">
              <a:extLst>
                <a:ext uri="{FF2B5EF4-FFF2-40B4-BE49-F238E27FC236}">
                  <a16:creationId xmlns:a16="http://schemas.microsoft.com/office/drawing/2014/main" id="{EBEC44F5-3001-13D4-693F-658E965E4C16}"/>
                </a:ext>
              </a:extLst>
            </p:cNvPr>
            <p:cNvSpPr txBox="1"/>
            <p:nvPr/>
          </p:nvSpPr>
          <p:spPr>
            <a:xfrm>
              <a:off x="6371894" y="3954747"/>
              <a:ext cx="4966156" cy="2475542"/>
            </a:xfrm>
            <a:prstGeom prst="rect">
              <a:avLst/>
            </a:prstGeom>
            <a:noFill/>
            <a:ln>
              <a:solidFill>
                <a:schemeClr val="bg1"/>
              </a:solidFill>
            </a:ln>
          </p:spPr>
          <p:txBody>
            <a:bodyPr wrap="square">
              <a:spAutoFit/>
            </a:bodyPr>
            <a:lstStyle/>
            <a:p>
              <a:pPr marL="342900" indent="-342900">
                <a:buFont typeface="Wingdings" panose="05000000000000000000" pitchFamily="2" charset="2"/>
                <a:buChar char="p"/>
              </a:pP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实际得分高于预期的情况下公平性得分</a:t>
              </a:r>
              <a:r>
                <a:rPr lang="zh-CN" altLang="en-US" sz="2000" b="1" kern="100" dirty="0">
                  <a:effectLst/>
                  <a:highlight>
                    <a:srgbClr val="00FFFF"/>
                  </a:highlight>
                  <a:latin typeface="华文楷体" panose="02010600040101010101" pitchFamily="2" charset="-122"/>
                  <a:ea typeface="华文楷体" panose="02010600040101010101" pitchFamily="2" charset="-122"/>
                  <a:cs typeface="Times New Roman" panose="02020603050405020304" pitchFamily="18" charset="0"/>
                </a:rPr>
                <a:t>显著高于</a:t>
              </a:r>
              <a:r>
                <a:rPr lang="zh-CN" altLang="en-US" sz="2000" kern="100" dirty="0">
                  <a:effectLst/>
                  <a:latin typeface="华文楷体" panose="02010600040101010101" pitchFamily="2" charset="-122"/>
                  <a:ea typeface="华文楷体" panose="02010600040101010101" pitchFamily="2" charset="-122"/>
                  <a:cs typeface="Times New Roman" panose="02020603050405020304" pitchFamily="18" charset="0"/>
                </a:rPr>
                <a:t>实际得分低于预期的情况</a:t>
              </a:r>
            </a:p>
          </p:txBody>
        </p:sp>
        <p:sp>
          <p:nvSpPr>
            <p:cNvPr id="39" name="矩形: 圆角 38">
              <a:extLst>
                <a:ext uri="{FF2B5EF4-FFF2-40B4-BE49-F238E27FC236}">
                  <a16:creationId xmlns:a16="http://schemas.microsoft.com/office/drawing/2014/main" id="{1FA3399A-5E3B-F426-5271-1AA66DF5D537}"/>
                </a:ext>
              </a:extLst>
            </p:cNvPr>
            <p:cNvSpPr/>
            <p:nvPr/>
          </p:nvSpPr>
          <p:spPr>
            <a:xfrm>
              <a:off x="6193869" y="3580938"/>
              <a:ext cx="5359079" cy="3144982"/>
            </a:xfrm>
            <a:prstGeom prst="roundRect">
              <a:avLst/>
            </a:prstGeom>
            <a:noFill/>
            <a:ln>
              <a:solidFill>
                <a:srgbClr val="00B0F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a:extLst>
              <a:ext uri="{FF2B5EF4-FFF2-40B4-BE49-F238E27FC236}">
                <a16:creationId xmlns:a16="http://schemas.microsoft.com/office/drawing/2014/main" id="{12BE93F5-C7A0-7F21-1FB5-2B568DAF56E1}"/>
              </a:ext>
            </a:extLst>
          </p:cNvPr>
          <p:cNvSpPr txBox="1"/>
          <p:nvPr/>
        </p:nvSpPr>
        <p:spPr>
          <a:xfrm>
            <a:off x="7236460" y="5442635"/>
            <a:ext cx="4843780" cy="919401"/>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en-US" dirty="0"/>
              <a:t>二者不相符时，实际得分高于预期得分时公平性感知较高</a:t>
            </a:r>
          </a:p>
        </p:txBody>
      </p:sp>
      <p:sp>
        <p:nvSpPr>
          <p:cNvPr id="43" name="标题 1">
            <a:extLst>
              <a:ext uri="{FF2B5EF4-FFF2-40B4-BE49-F238E27FC236}">
                <a16:creationId xmlns:a16="http://schemas.microsoft.com/office/drawing/2014/main" id="{99C9DFD5-535B-F3DF-5984-FB6E4BAECBEE}"/>
              </a:ext>
            </a:extLst>
          </p:cNvPr>
          <p:cNvSpPr>
            <a:spLocks noGrp="1"/>
          </p:cNvSpPr>
          <p:nvPr>
            <p:ph type="title"/>
          </p:nvPr>
        </p:nvSpPr>
        <p:spPr>
          <a:xfrm>
            <a:off x="0" y="148198"/>
            <a:ext cx="11815762" cy="622766"/>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2 </a:t>
            </a:r>
            <a:r>
              <a:rPr lang="zh-CN" altLang="en-US" b="1" dirty="0">
                <a:latin typeface="+mn-ea"/>
                <a:ea typeface="+mn-ea"/>
              </a:rPr>
              <a:t>实际得分和期望得分对公平性和满意度的影响</a:t>
            </a:r>
            <a:r>
              <a:rPr lang="en-US" altLang="zh-CN" b="1" dirty="0">
                <a:latin typeface="+mn-ea"/>
                <a:ea typeface="+mn-ea"/>
              </a:rPr>
              <a:t>——</a:t>
            </a:r>
            <a:endParaRPr lang="zh-CN" altLang="en-US" b="1" dirty="0">
              <a:latin typeface="+mn-ea"/>
              <a:ea typeface="+mn-ea"/>
            </a:endParaRPr>
          </a:p>
        </p:txBody>
      </p:sp>
      <p:sp>
        <p:nvSpPr>
          <p:cNvPr id="44" name="文本框 43">
            <a:extLst>
              <a:ext uri="{FF2B5EF4-FFF2-40B4-BE49-F238E27FC236}">
                <a16:creationId xmlns:a16="http://schemas.microsoft.com/office/drawing/2014/main" id="{DDB605D9-98BC-06E1-B986-DD5A9737A0A1}"/>
              </a:ext>
            </a:extLst>
          </p:cNvPr>
          <p:cNvSpPr txBox="1"/>
          <p:nvPr/>
        </p:nvSpPr>
        <p:spPr>
          <a:xfrm>
            <a:off x="8982636" y="0"/>
            <a:ext cx="3097604" cy="830997"/>
          </a:xfrm>
          <a:prstGeom prst="rect">
            <a:avLst/>
          </a:prstGeom>
          <a:noFill/>
        </p:spPr>
        <p:txBody>
          <a:bodyPr wrap="square">
            <a:spAutoFit/>
          </a:bodyPr>
          <a:lstStyle/>
          <a:p>
            <a:pPr algn="ctr"/>
            <a:r>
              <a:rPr lang="zh-CN" altLang="en-US" sz="2400" b="1" dirty="0"/>
              <a:t>实际评分与期望评分差异分析</a:t>
            </a:r>
          </a:p>
        </p:txBody>
      </p:sp>
    </p:spTree>
    <p:extLst>
      <p:ext uri="{BB962C8B-B14F-4D97-AF65-F5344CB8AC3E}">
        <p14:creationId xmlns:p14="http://schemas.microsoft.com/office/powerpoint/2010/main" val="3222085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inVertic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8" grpId="0" animBg="1"/>
      <p:bldP spid="30" grpId="0"/>
      <p:bldP spid="31" grpId="0" animBg="1"/>
      <p:bldP spid="35" grpId="0" animBg="1"/>
      <p:bldP spid="36"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4249CC-D43D-B83F-A175-0928CA4818E4}"/>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5" name="文本框 4">
            <a:extLst>
              <a:ext uri="{FF2B5EF4-FFF2-40B4-BE49-F238E27FC236}">
                <a16:creationId xmlns:a16="http://schemas.microsoft.com/office/drawing/2014/main" id="{3DA60583-E771-46B9-05CE-3586F6A526B0}"/>
              </a:ext>
            </a:extLst>
          </p:cNvPr>
          <p:cNvSpPr txBox="1"/>
          <p:nvPr/>
        </p:nvSpPr>
        <p:spPr>
          <a:xfrm>
            <a:off x="547444" y="3495655"/>
            <a:ext cx="4419002" cy="2621994"/>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65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40</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24.77±8.59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7.69</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7" name="内容占位符 2">
            <a:extLst>
              <a:ext uri="{FF2B5EF4-FFF2-40B4-BE49-F238E27FC236}">
                <a16:creationId xmlns:a16="http://schemas.microsoft.com/office/drawing/2014/main" id="{B41452ED-35E8-9A0D-C691-484FF4884B98}"/>
              </a:ext>
            </a:extLst>
          </p:cNvPr>
          <p:cNvSpPr txBox="1">
            <a:spLocks/>
          </p:cNvSpPr>
          <p:nvPr/>
        </p:nvSpPr>
        <p:spPr>
          <a:xfrm>
            <a:off x="147320" y="2042161"/>
            <a:ext cx="11861800" cy="772159"/>
          </a:xfrm>
          <a:prstGeom prst="rect">
            <a:avLst/>
          </a:prstGeom>
          <a:solidFill>
            <a:srgbClr val="003F88"/>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zh-CN" altLang="en-US" sz="2000" b="1" dirty="0">
                <a:solidFill>
                  <a:schemeClr val="bg1"/>
                </a:solidFill>
              </a:rPr>
              <a:t>① 探究被试选择</a:t>
            </a:r>
            <a:r>
              <a:rPr lang="en-US" altLang="zh-CN" sz="2000" b="1" dirty="0">
                <a:solidFill>
                  <a:schemeClr val="bg1"/>
                </a:solidFill>
              </a:rPr>
              <a:t>AI</a:t>
            </a:r>
            <a:r>
              <a:rPr lang="zh-CN" altLang="en-US" sz="2000" b="1" dirty="0">
                <a:solidFill>
                  <a:schemeClr val="bg1"/>
                </a:solidFill>
              </a:rPr>
              <a:t>评分系统或大学英语教师作为期望评分者的比率差异以及期望评分者对其的影响。</a:t>
            </a:r>
          </a:p>
          <a:p>
            <a:pPr marL="0" indent="0">
              <a:spcBef>
                <a:spcPts val="600"/>
              </a:spcBef>
              <a:buNone/>
            </a:pPr>
            <a:r>
              <a:rPr lang="zh-CN" altLang="en-US" sz="2000" b="1" dirty="0">
                <a:solidFill>
                  <a:schemeClr val="bg1"/>
                </a:solidFill>
              </a:rPr>
              <a:t>② 探究期望评分者和实际评分者对公平性和满意度感知的影响。</a:t>
            </a:r>
          </a:p>
        </p:txBody>
      </p:sp>
      <p:sp>
        <p:nvSpPr>
          <p:cNvPr id="9" name="文本框 8">
            <a:extLst>
              <a:ext uri="{FF2B5EF4-FFF2-40B4-BE49-F238E27FC236}">
                <a16:creationId xmlns:a16="http://schemas.microsoft.com/office/drawing/2014/main" id="{623C3F36-0DDE-7380-964B-485FDD22F5B7}"/>
              </a:ext>
            </a:extLst>
          </p:cNvPr>
          <p:cNvSpPr txBox="1"/>
          <p:nvPr/>
        </p:nvSpPr>
        <p:spPr>
          <a:xfrm>
            <a:off x="7114540" y="1094155"/>
            <a:ext cx="453898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增加自变量：</a:t>
            </a:r>
            <a:endParaRPr lang="en-US" altLang="zh-CN" sz="2000" b="1" dirty="0">
              <a:latin typeface="+mn-ea"/>
              <a:cs typeface="Times New Roman" panose="02020603050405020304" pitchFamily="18" charset="0"/>
            </a:endParaRPr>
          </a:p>
          <a:p>
            <a:r>
              <a:rPr lang="zh-CN" altLang="en-US" sz="2000" b="1" dirty="0">
                <a:latin typeface="+mn-ea"/>
                <a:cs typeface="Times New Roman" panose="02020603050405020304" pitchFamily="18" charset="0"/>
              </a:rPr>
              <a:t>期望评分者</a:t>
            </a: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期望</a:t>
            </a:r>
            <a:r>
              <a:rPr lang="en-US" altLang="zh-CN" sz="2000" b="1" dirty="0">
                <a:latin typeface="+mn-ea"/>
                <a:cs typeface="Times New Roman" panose="02020603050405020304" pitchFamily="18" charset="0"/>
              </a:rPr>
              <a:t>-</a:t>
            </a:r>
            <a:r>
              <a:rPr lang="zh-CN" altLang="en-US" sz="2000" b="1" dirty="0">
                <a:latin typeface="+mn-ea"/>
                <a:cs typeface="Times New Roman" panose="02020603050405020304" pitchFamily="18" charset="0"/>
              </a:rPr>
              <a:t>实际评分者一致性</a:t>
            </a:r>
            <a:endParaRPr lang="zh-CN" altLang="en-US" sz="2000" b="1" dirty="0">
              <a:latin typeface="+mn-ea"/>
            </a:endParaRPr>
          </a:p>
        </p:txBody>
      </p:sp>
      <p:sp>
        <p:nvSpPr>
          <p:cNvPr id="11" name="文本框 10">
            <a:extLst>
              <a:ext uri="{FF2B5EF4-FFF2-40B4-BE49-F238E27FC236}">
                <a16:creationId xmlns:a16="http://schemas.microsoft.com/office/drawing/2014/main" id="{8B603CD5-FB7A-C32A-62BA-2BB4DA5D3926}"/>
              </a:ext>
            </a:extLst>
          </p:cNvPr>
          <p:cNvSpPr txBox="1"/>
          <p:nvPr/>
        </p:nvSpPr>
        <p:spPr>
          <a:xfrm>
            <a:off x="368300" y="996295"/>
            <a:ext cx="2964180" cy="923330"/>
          </a:xfrm>
          <a:prstGeom prst="rect">
            <a:avLst/>
          </a:prstGeom>
          <a:noFill/>
        </p:spPr>
        <p:txBody>
          <a:bodyPr wrap="square">
            <a:spAutoFit/>
          </a:bodyPr>
          <a:lstStyle/>
          <a:p>
            <a:r>
              <a:rPr lang="zh-CN" altLang="zh-CN" sz="1800" b="1" kern="100" dirty="0">
                <a:effectLst/>
                <a:latin typeface="华文楷体" panose="02010600040101010101" pitchFamily="2" charset="-122"/>
                <a:ea typeface="华文楷体" panose="02010600040101010101" pitchFamily="2" charset="-122"/>
                <a:cs typeface="Times New Roman" panose="02020603050405020304" pitchFamily="18" charset="0"/>
              </a:rPr>
              <a:t>实际得分以及实际得分与期望得分的差异显著影响被试的公平性和满意度感知</a:t>
            </a:r>
            <a:endParaRPr lang="zh-CN" altLang="en-US" b="1" dirty="0">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629EEC20-C2D1-2E0F-3089-F8E2A90BEC11}"/>
              </a:ext>
            </a:extLst>
          </p:cNvPr>
          <p:cNvSpPr txBox="1"/>
          <p:nvPr/>
        </p:nvSpPr>
        <p:spPr>
          <a:xfrm>
            <a:off x="3507740" y="1100574"/>
            <a:ext cx="2405380" cy="715089"/>
          </a:xfrm>
          <a:prstGeom prst="roundRect">
            <a:avLst/>
          </a:prstGeom>
          <a:solidFill>
            <a:schemeClr val="bg2"/>
          </a:solidFill>
        </p:spPr>
        <p:txBody>
          <a:bodyPr wrap="square">
            <a:spAutoFit/>
          </a:bodyPr>
          <a:lstStyle/>
          <a:p>
            <a:r>
              <a:rPr lang="zh-CN" altLang="en-US" b="1" dirty="0">
                <a:latin typeface="+mn-ea"/>
                <a:cs typeface="Times New Roman" panose="02020603050405020304" pitchFamily="18" charset="0"/>
              </a:rPr>
              <a:t>预期评分者和实际评分者之间的相互作用？</a:t>
            </a:r>
            <a:endParaRPr lang="zh-CN" altLang="en-US" b="1" dirty="0">
              <a:latin typeface="+mn-ea"/>
            </a:endParaRPr>
          </a:p>
        </p:txBody>
      </p:sp>
      <p:cxnSp>
        <p:nvCxnSpPr>
          <p:cNvPr id="19" name="直接箭头连接符 18">
            <a:extLst>
              <a:ext uri="{FF2B5EF4-FFF2-40B4-BE49-F238E27FC236}">
                <a16:creationId xmlns:a16="http://schemas.microsoft.com/office/drawing/2014/main" id="{FE76D1AA-B694-D155-3C27-95C5866BF00C}"/>
              </a:ext>
            </a:extLst>
          </p:cNvPr>
          <p:cNvCxnSpPr>
            <a:cxnSpLocks/>
          </p:cNvCxnSpPr>
          <p:nvPr/>
        </p:nvCxnSpPr>
        <p:spPr>
          <a:xfrm>
            <a:off x="6063768" y="14626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25358706-1272-A2FA-A070-8FE57B69156B}"/>
              </a:ext>
            </a:extLst>
          </p:cNvPr>
          <p:cNvSpPr txBox="1"/>
          <p:nvPr/>
        </p:nvSpPr>
        <p:spPr>
          <a:xfrm>
            <a:off x="5629835" y="3034869"/>
            <a:ext cx="6113929" cy="3303032"/>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b="1" kern="100" dirty="0">
              <a:solidFill>
                <a:srgbClr val="C00000"/>
              </a:solidFill>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253792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2"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B41452ED-35E8-9A0D-C691-484FF4884B98}"/>
              </a:ext>
            </a:extLst>
          </p:cNvPr>
          <p:cNvSpPr txBox="1">
            <a:spLocks/>
          </p:cNvSpPr>
          <p:nvPr/>
        </p:nvSpPr>
        <p:spPr>
          <a:xfrm>
            <a:off x="6814372" y="1363234"/>
            <a:ext cx="5140960" cy="1666240"/>
          </a:xfrm>
          <a:prstGeom prst="rect">
            <a:avLst/>
          </a:prstGeom>
          <a:solidFill>
            <a:srgbClr val="003F88"/>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zh-CN" altLang="en-US" sz="2000" b="1" dirty="0">
                <a:solidFill>
                  <a:schemeClr val="bg1"/>
                </a:solidFill>
              </a:rPr>
              <a:t>① 探究被试选择</a:t>
            </a:r>
            <a:r>
              <a:rPr lang="en-US" altLang="zh-CN" sz="2000" b="1" dirty="0">
                <a:solidFill>
                  <a:schemeClr val="bg1"/>
                </a:solidFill>
              </a:rPr>
              <a:t>AI</a:t>
            </a:r>
            <a:r>
              <a:rPr lang="zh-CN" altLang="en-US" sz="2000" b="1" dirty="0">
                <a:solidFill>
                  <a:schemeClr val="bg1"/>
                </a:solidFill>
              </a:rPr>
              <a:t>评分系统或大学英语教师作为期望评分者的比率差异以及期望评分者对其的影响。</a:t>
            </a:r>
          </a:p>
          <a:p>
            <a:pPr marL="0" indent="0">
              <a:spcBef>
                <a:spcPts val="600"/>
              </a:spcBef>
              <a:buNone/>
            </a:pPr>
            <a:r>
              <a:rPr lang="zh-CN" altLang="en-US" sz="2000" b="1" dirty="0">
                <a:solidFill>
                  <a:schemeClr val="bg1"/>
                </a:solidFill>
              </a:rPr>
              <a:t>② 探究期望评分者和实际评分者对公平性和满意度感知的影响。</a:t>
            </a:r>
          </a:p>
        </p:txBody>
      </p:sp>
      <p:sp>
        <p:nvSpPr>
          <p:cNvPr id="20" name="文本框 19">
            <a:extLst>
              <a:ext uri="{FF2B5EF4-FFF2-40B4-BE49-F238E27FC236}">
                <a16:creationId xmlns:a16="http://schemas.microsoft.com/office/drawing/2014/main" id="{25358706-1272-A2FA-A070-8FE57B69156B}"/>
              </a:ext>
            </a:extLst>
          </p:cNvPr>
          <p:cNvSpPr txBox="1"/>
          <p:nvPr/>
        </p:nvSpPr>
        <p:spPr>
          <a:xfrm>
            <a:off x="6311153" y="3303809"/>
            <a:ext cx="5755341" cy="3303032"/>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pic>
        <p:nvPicPr>
          <p:cNvPr id="2" name="图片 1">
            <a:extLst>
              <a:ext uri="{FF2B5EF4-FFF2-40B4-BE49-F238E27FC236}">
                <a16:creationId xmlns:a16="http://schemas.microsoft.com/office/drawing/2014/main" id="{39992A5F-8ADF-3527-43C4-4377FAB45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99" y="1812015"/>
            <a:ext cx="2345055" cy="3806316"/>
          </a:xfrm>
          <a:prstGeom prst="rect">
            <a:avLst/>
          </a:prstGeom>
        </p:spPr>
      </p:pic>
      <p:pic>
        <p:nvPicPr>
          <p:cNvPr id="3" name="图片 2">
            <a:extLst>
              <a:ext uri="{FF2B5EF4-FFF2-40B4-BE49-F238E27FC236}">
                <a16:creationId xmlns:a16="http://schemas.microsoft.com/office/drawing/2014/main" id="{811A0E2D-1C76-D154-36AD-E892665F55B2}"/>
              </a:ext>
            </a:extLst>
          </p:cNvPr>
          <p:cNvPicPr>
            <a:picLocks noChangeAspect="1"/>
          </p:cNvPicPr>
          <p:nvPr/>
        </p:nvPicPr>
        <p:blipFill rotWithShape="1">
          <a:blip r:embed="rId3">
            <a:extLst>
              <a:ext uri="{28A0092B-C50C-407E-A947-70E740481C1C}">
                <a14:useLocalDpi xmlns:a14="http://schemas.microsoft.com/office/drawing/2010/main" val="0"/>
              </a:ext>
            </a:extLst>
          </a:blip>
          <a:srcRect t="2137"/>
          <a:stretch/>
        </p:blipFill>
        <p:spPr>
          <a:xfrm>
            <a:off x="2643374" y="968138"/>
            <a:ext cx="3094038" cy="5889862"/>
          </a:xfrm>
          <a:prstGeom prst="rect">
            <a:avLst/>
          </a:prstGeom>
        </p:spPr>
      </p:pic>
      <p:sp>
        <p:nvSpPr>
          <p:cNvPr id="6" name="文本框 5">
            <a:extLst>
              <a:ext uri="{FF2B5EF4-FFF2-40B4-BE49-F238E27FC236}">
                <a16:creationId xmlns:a16="http://schemas.microsoft.com/office/drawing/2014/main" id="{F73C6331-9DBA-EE42-CEB7-925475E8D16A}"/>
              </a:ext>
            </a:extLst>
          </p:cNvPr>
          <p:cNvSpPr txBox="1"/>
          <p:nvPr/>
        </p:nvSpPr>
        <p:spPr>
          <a:xfrm>
            <a:off x="964154" y="5458313"/>
            <a:ext cx="1105479"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2</a:t>
            </a:r>
            <a:endPar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932BB341-0E17-8305-4194-7418065ECB1C}"/>
              </a:ext>
            </a:extLst>
          </p:cNvPr>
          <p:cNvSpPr txBox="1"/>
          <p:nvPr/>
        </p:nvSpPr>
        <p:spPr>
          <a:xfrm>
            <a:off x="2019931" y="6170896"/>
            <a:ext cx="995679" cy="458908"/>
          </a:xfrm>
          <a:prstGeom prst="rect">
            <a:avLst/>
          </a:prstGeom>
          <a:noFill/>
        </p:spPr>
        <p:txBody>
          <a:bodyPr wrap="square">
            <a:spAutoFit/>
          </a:bodyPr>
          <a:lstStyle/>
          <a:p>
            <a:pPr>
              <a:lnSpc>
                <a:spcPct val="150000"/>
              </a:lnSpc>
            </a:pPr>
            <a:r>
              <a:rPr lang="zh-CN" altLang="en-US"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a:t>
            </a:r>
            <a:r>
              <a:rPr lang="en-US" altLang="zh-CN" sz="18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3</a:t>
            </a:r>
          </a:p>
        </p:txBody>
      </p:sp>
      <p:cxnSp>
        <p:nvCxnSpPr>
          <p:cNvPr id="10" name="直接箭头连接符 9">
            <a:extLst>
              <a:ext uri="{FF2B5EF4-FFF2-40B4-BE49-F238E27FC236}">
                <a16:creationId xmlns:a16="http://schemas.microsoft.com/office/drawing/2014/main" id="{620620A0-412A-3D0A-54D2-581D84691F2B}"/>
              </a:ext>
            </a:extLst>
          </p:cNvPr>
          <p:cNvCxnSpPr>
            <a:cxnSpLocks/>
          </p:cNvCxnSpPr>
          <p:nvPr/>
        </p:nvCxnSpPr>
        <p:spPr>
          <a:xfrm flipV="1">
            <a:off x="1481608" y="2420471"/>
            <a:ext cx="1620180" cy="261419"/>
          </a:xfrm>
          <a:prstGeom prst="straightConnector1">
            <a:avLst/>
          </a:prstGeom>
          <a:ln w="28575">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B8FA03A0-77E5-B2A9-2FBF-26EE8E652F30}"/>
              </a:ext>
            </a:extLst>
          </p:cNvPr>
          <p:cNvSpPr txBox="1"/>
          <p:nvPr/>
        </p:nvSpPr>
        <p:spPr>
          <a:xfrm>
            <a:off x="1530126" y="1539999"/>
            <a:ext cx="1938020" cy="646331"/>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增加</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期望评分者</a:t>
            </a:r>
          </a:p>
        </p:txBody>
      </p:sp>
      <p:sp>
        <p:nvSpPr>
          <p:cNvPr id="16" name="右大括号 15">
            <a:extLst>
              <a:ext uri="{FF2B5EF4-FFF2-40B4-BE49-F238E27FC236}">
                <a16:creationId xmlns:a16="http://schemas.microsoft.com/office/drawing/2014/main" id="{41D50DC4-4E3F-31D9-CF25-473614FD0F75}"/>
              </a:ext>
            </a:extLst>
          </p:cNvPr>
          <p:cNvSpPr/>
          <p:nvPr/>
        </p:nvSpPr>
        <p:spPr>
          <a:xfrm>
            <a:off x="5674061" y="2112683"/>
            <a:ext cx="467360" cy="1412240"/>
          </a:xfrm>
          <a:prstGeom prst="rightBrace">
            <a:avLst>
              <a:gd name="adj1" fmla="val 37841"/>
              <a:gd name="adj2" fmla="val 50000"/>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73AAF58C-8DB4-A063-F482-59450C990E26}"/>
              </a:ext>
            </a:extLst>
          </p:cNvPr>
          <p:cNvSpPr txBox="1"/>
          <p:nvPr/>
        </p:nvSpPr>
        <p:spPr>
          <a:xfrm>
            <a:off x="5388535" y="1909943"/>
            <a:ext cx="1938020" cy="1477328"/>
          </a:xfrm>
          <a:prstGeom prst="rect">
            <a:avLst/>
          </a:prstGeom>
          <a:noFill/>
        </p:spPr>
        <p:txBody>
          <a:bodyPr wrap="square">
            <a:spAutoFit/>
          </a:bodyPr>
          <a:lstStyle/>
          <a:p>
            <a:pPr algn="ctr"/>
            <a:r>
              <a:rPr lang="zh-CN" altLang="en-US" b="1" dirty="0">
                <a:solidFill>
                  <a:srgbClr val="C00000"/>
                </a:solidFill>
                <a:latin typeface="黑体" panose="02010609060101010101" pitchFamily="49" charset="-122"/>
                <a:ea typeface="黑体" panose="02010609060101010101" pitchFamily="49" charset="-122"/>
              </a:rPr>
              <a:t>比</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较</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一</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致</a:t>
            </a:r>
            <a:endParaRPr lang="en-US" altLang="zh-CN" b="1" dirty="0">
              <a:solidFill>
                <a:srgbClr val="C00000"/>
              </a:solidFill>
              <a:latin typeface="黑体" panose="02010609060101010101" pitchFamily="49" charset="-122"/>
              <a:ea typeface="黑体" panose="02010609060101010101" pitchFamily="49" charset="-122"/>
            </a:endParaRPr>
          </a:p>
          <a:p>
            <a:pPr algn="ctr"/>
            <a:r>
              <a:rPr lang="zh-CN" altLang="en-US" b="1" dirty="0">
                <a:solidFill>
                  <a:srgbClr val="C00000"/>
                </a:solidFill>
                <a:latin typeface="黑体" panose="02010609060101010101" pitchFamily="49" charset="-122"/>
                <a:ea typeface="黑体" panose="02010609060101010101" pitchFamily="49" charset="-122"/>
              </a:rPr>
              <a:t>性</a:t>
            </a:r>
          </a:p>
        </p:txBody>
      </p:sp>
      <p:sp>
        <p:nvSpPr>
          <p:cNvPr id="23" name="标题 1">
            <a:extLst>
              <a:ext uri="{FF2B5EF4-FFF2-40B4-BE49-F238E27FC236}">
                <a16:creationId xmlns:a16="http://schemas.microsoft.com/office/drawing/2014/main" id="{F96E3F70-F92A-06B2-FA4F-93FED62BD8C4}"/>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Tree>
    <p:extLst>
      <p:ext uri="{BB962C8B-B14F-4D97-AF65-F5344CB8AC3E}">
        <p14:creationId xmlns:p14="http://schemas.microsoft.com/office/powerpoint/2010/main" val="1233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E4D8153-59A3-6524-08AC-1D4E1AA8659F}"/>
              </a:ext>
            </a:extLst>
          </p:cNvPr>
          <p:cNvGraphicFramePr>
            <a:graphicFrameLocks noGrp="1"/>
          </p:cNvGraphicFramePr>
          <p:nvPr>
            <p:ph idx="1"/>
            <p:extLst>
              <p:ext uri="{D42A27DB-BD31-4B8C-83A1-F6EECF244321}">
                <p14:modId xmlns:p14="http://schemas.microsoft.com/office/powerpoint/2010/main" val="813013106"/>
              </p:ext>
            </p:extLst>
          </p:nvPr>
        </p:nvGraphicFramePr>
        <p:xfrm>
          <a:off x="352910" y="1188831"/>
          <a:ext cx="6136341" cy="2018744"/>
        </p:xfrm>
        <a:graphic>
          <a:graphicData uri="http://schemas.openxmlformats.org/drawingml/2006/table">
            <a:tbl>
              <a:tblPr firstRow="1" firstCol="1" bandRow="1"/>
              <a:tblGrid>
                <a:gridCol w="2045856">
                  <a:extLst>
                    <a:ext uri="{9D8B030D-6E8A-4147-A177-3AD203B41FA5}">
                      <a16:colId xmlns:a16="http://schemas.microsoft.com/office/drawing/2014/main" val="2828854249"/>
                    </a:ext>
                  </a:extLst>
                </a:gridCol>
                <a:gridCol w="2045856">
                  <a:extLst>
                    <a:ext uri="{9D8B030D-6E8A-4147-A177-3AD203B41FA5}">
                      <a16:colId xmlns:a16="http://schemas.microsoft.com/office/drawing/2014/main" val="438600392"/>
                    </a:ext>
                  </a:extLst>
                </a:gridCol>
                <a:gridCol w="2044629">
                  <a:extLst>
                    <a:ext uri="{9D8B030D-6E8A-4147-A177-3AD203B41FA5}">
                      <a16:colId xmlns:a16="http://schemas.microsoft.com/office/drawing/2014/main" val="2727618503"/>
                    </a:ext>
                  </a:extLst>
                </a:gridCol>
              </a:tblGrid>
              <a:tr h="288392">
                <a:tc gridSpan="3">
                  <a:txBody>
                    <a:bodyPr/>
                    <a:lstStyle/>
                    <a:p>
                      <a:pPr algn="ctr"/>
                      <a:r>
                        <a:rPr lang="zh-CN" sz="1600" b="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en-US" sz="1600" b="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3</a:t>
                      </a:r>
                      <a:r>
                        <a:rPr lang="en-US"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lang="zh-CN" sz="1600" b="1"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不同期望得分的期望评分者选择频数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2447882"/>
                  </a:ext>
                </a:extLst>
              </a:tr>
              <a:tr h="288392">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期望得分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810209485"/>
                  </a:ext>
                </a:extLst>
              </a:tr>
              <a:tr h="288392">
                <a:tc vMerge="1">
                  <a:txBody>
                    <a:bodyPr/>
                    <a:lstStyle/>
                    <a:p>
                      <a:endParaRPr lang="zh-CN" altLang="en-US"/>
                    </a:p>
                  </a:txBody>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AI</a:t>
                      </a:r>
                      <a:r>
                        <a:rPr lang="zh-CN"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评分系统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7606590"/>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36970583"/>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628763466"/>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4</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928966458"/>
                  </a:ext>
                </a:extLst>
              </a:tr>
              <a:tr h="288392">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30</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2853667"/>
                  </a:ext>
                </a:extLst>
              </a:tr>
            </a:tbl>
          </a:graphicData>
        </a:graphic>
      </p:graphicFrame>
      <p:sp>
        <p:nvSpPr>
          <p:cNvPr id="6" name="标题 1">
            <a:extLst>
              <a:ext uri="{FF2B5EF4-FFF2-40B4-BE49-F238E27FC236}">
                <a16:creationId xmlns:a16="http://schemas.microsoft.com/office/drawing/2014/main" id="{2411B81A-EE8A-FF62-8521-313C22B07F0E}"/>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grpSp>
        <p:nvGrpSpPr>
          <p:cNvPr id="23" name="组合 22">
            <a:extLst>
              <a:ext uri="{FF2B5EF4-FFF2-40B4-BE49-F238E27FC236}">
                <a16:creationId xmlns:a16="http://schemas.microsoft.com/office/drawing/2014/main" id="{55AEB717-9D4F-E9B8-54B2-21997CE03AD3}"/>
              </a:ext>
            </a:extLst>
          </p:cNvPr>
          <p:cNvGrpSpPr/>
          <p:nvPr/>
        </p:nvGrpSpPr>
        <p:grpSpPr>
          <a:xfrm>
            <a:off x="6866367" y="3882023"/>
            <a:ext cx="5173233" cy="2224137"/>
            <a:chOff x="6795247" y="1118503"/>
            <a:chExt cx="5173233" cy="2224137"/>
          </a:xfrm>
        </p:grpSpPr>
        <p:sp>
          <p:nvSpPr>
            <p:cNvPr id="7" name="文本框 6">
              <a:extLst>
                <a:ext uri="{FF2B5EF4-FFF2-40B4-BE49-F238E27FC236}">
                  <a16:creationId xmlns:a16="http://schemas.microsoft.com/office/drawing/2014/main" id="{18959C21-0249-A32F-3D43-790576FC2E68}"/>
                </a:ext>
              </a:extLst>
            </p:cNvPr>
            <p:cNvSpPr txBox="1"/>
            <p:nvPr/>
          </p:nvSpPr>
          <p:spPr>
            <a:xfrm>
              <a:off x="6984700" y="1766293"/>
              <a:ext cx="4750099" cy="1538883"/>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期望得分会显著影响</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期望评分者的选择比例</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latin typeface="Times New Roman" panose="02020603050405020304" pitchFamily="18" charset="0"/>
                  <a:ea typeface="宋体" panose="02010600030101010101" pitchFamily="2" charset="-122"/>
                </a:rPr>
                <a:t>2 </a:t>
              </a:r>
              <a:r>
                <a:rPr lang="en-US" altLang="zh-CN" sz="2000" kern="100" dirty="0">
                  <a:latin typeface="Times New Roman" panose="02020603050405020304" pitchFamily="18" charset="0"/>
                  <a:ea typeface="宋体" panose="02010600030101010101" pitchFamily="2" charset="-122"/>
                </a:rPr>
                <a:t>= 6.78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0.03</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AE9C5A61-8B0A-81EC-09A7-CCC9752E67FE}"/>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C0421B9-7FFF-3BBB-99F8-92C800646643}"/>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F4A8F1D5-7A04-1D8C-4F58-B8BC0303B70C}"/>
              </a:ext>
            </a:extLst>
          </p:cNvPr>
          <p:cNvGrpSpPr/>
          <p:nvPr/>
        </p:nvGrpSpPr>
        <p:grpSpPr>
          <a:xfrm>
            <a:off x="375920" y="3465175"/>
            <a:ext cx="8745220" cy="1021556"/>
            <a:chOff x="375920" y="3190855"/>
            <a:chExt cx="8745220" cy="1021556"/>
          </a:xfrm>
        </p:grpSpPr>
        <p:sp>
          <p:nvSpPr>
            <p:cNvPr id="12" name="文本框 11">
              <a:extLst>
                <a:ext uri="{FF2B5EF4-FFF2-40B4-BE49-F238E27FC236}">
                  <a16:creationId xmlns:a16="http://schemas.microsoft.com/office/drawing/2014/main" id="{356D6F1D-96A4-2AE8-CCD7-789178C08E80}"/>
                </a:ext>
              </a:extLst>
            </p:cNvPr>
            <p:cNvSpPr txBox="1"/>
            <p:nvPr/>
          </p:nvSpPr>
          <p:spPr>
            <a:xfrm>
              <a:off x="375920" y="319085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EF69F461-2AF1-EA17-6199-8BF70C73EFB3}"/>
                </a:ext>
              </a:extLst>
            </p:cNvPr>
            <p:cNvSpPr txBox="1"/>
            <p:nvPr/>
          </p:nvSpPr>
          <p:spPr>
            <a:xfrm>
              <a:off x="2877820" y="325181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83C2DC3-7AAC-BC9B-8D7E-9416FEAAC743}"/>
                </a:ext>
              </a:extLst>
            </p:cNvPr>
            <p:cNvSpPr txBox="1"/>
            <p:nvPr/>
          </p:nvSpPr>
          <p:spPr>
            <a:xfrm>
              <a:off x="508747" y="338717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期望得分分组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961AE6F2-D6A6-7931-CD79-E7A46D301778}"/>
                </a:ext>
              </a:extLst>
            </p:cNvPr>
            <p:cNvCxnSpPr/>
            <p:nvPr/>
          </p:nvCxnSpPr>
          <p:spPr>
            <a:xfrm>
              <a:off x="2875280" y="332232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20" name="矩形 19">
            <a:extLst>
              <a:ext uri="{FF2B5EF4-FFF2-40B4-BE49-F238E27FC236}">
                <a16:creationId xmlns:a16="http://schemas.microsoft.com/office/drawing/2014/main" id="{10DA8DE8-41E0-159A-8D97-31B762080105}"/>
              </a:ext>
            </a:extLst>
          </p:cNvPr>
          <p:cNvSpPr/>
          <p:nvPr/>
        </p:nvSpPr>
        <p:spPr>
          <a:xfrm>
            <a:off x="375920" y="1534160"/>
            <a:ext cx="1889760" cy="14122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1555982B-088E-2EB4-8C15-111AE87095D2}"/>
              </a:ext>
            </a:extLst>
          </p:cNvPr>
          <p:cNvCxnSpPr>
            <a:cxnSpLocks/>
          </p:cNvCxnSpPr>
          <p:nvPr/>
        </p:nvCxnSpPr>
        <p:spPr>
          <a:xfrm>
            <a:off x="751840" y="3098800"/>
            <a:ext cx="0" cy="62992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4" name="组合 23">
            <a:extLst>
              <a:ext uri="{FF2B5EF4-FFF2-40B4-BE49-F238E27FC236}">
                <a16:creationId xmlns:a16="http://schemas.microsoft.com/office/drawing/2014/main" id="{D1FC997B-C8EA-FF2F-3E5B-6247D60A5125}"/>
              </a:ext>
            </a:extLst>
          </p:cNvPr>
          <p:cNvGrpSpPr/>
          <p:nvPr/>
        </p:nvGrpSpPr>
        <p:grpSpPr>
          <a:xfrm>
            <a:off x="6866367" y="1270903"/>
            <a:ext cx="5173233" cy="2418994"/>
            <a:chOff x="6795247" y="1118503"/>
            <a:chExt cx="5173233" cy="2418994"/>
          </a:xfrm>
        </p:grpSpPr>
        <p:sp>
          <p:nvSpPr>
            <p:cNvPr id="25" name="文本框 24">
              <a:extLst>
                <a:ext uri="{FF2B5EF4-FFF2-40B4-BE49-F238E27FC236}">
                  <a16:creationId xmlns:a16="http://schemas.microsoft.com/office/drawing/2014/main" id="{C8429DE7-528E-83B2-8A67-D8E6E45AD23B}"/>
                </a:ext>
              </a:extLst>
            </p:cNvPr>
            <p:cNvSpPr txBox="1"/>
            <p:nvPr/>
          </p:nvSpPr>
          <p:spPr>
            <a:xfrm>
              <a:off x="6974540" y="1613893"/>
              <a:ext cx="4750099" cy="1923604"/>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被试选择“</a:t>
              </a:r>
              <a:r>
                <a:rPr lang="en-US" altLang="zh-CN" sz="2000" kern="100" dirty="0">
                  <a:effectLst/>
                  <a:latin typeface="宋体" panose="02010600030101010101" pitchFamily="2" charset="-122"/>
                  <a:ea typeface="宋体" panose="02010600030101010101" pitchFamily="2" charset="-122"/>
                </a:rPr>
                <a:t>AI</a:t>
              </a:r>
              <a:r>
                <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rPr>
                <a:t>评分系统”和“大学英语教师”进行评分的</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频数没有差异</a:t>
              </a:r>
              <a:endPar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effectLst/>
                  <a:latin typeface="Times New Roman" panose="02020603050405020304" pitchFamily="18" charset="0"/>
                  <a:ea typeface="宋体" panose="02010600030101010101" pitchFamily="2" charset="-122"/>
                </a:rPr>
                <a:t>2</a:t>
              </a:r>
              <a:r>
                <a:rPr lang="en-US" altLang="zh-CN" sz="2000" kern="100" dirty="0">
                  <a:effectLst/>
                  <a:latin typeface="Times New Roman" panose="02020603050405020304" pitchFamily="18" charset="0"/>
                  <a:ea typeface="宋体" panose="02010600030101010101" pitchFamily="2" charset="-122"/>
                </a:rPr>
                <a:t> = 0.39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0.53</a:t>
              </a:r>
            </a:p>
            <a:p>
              <a:pPr algn="ctr">
                <a:spcBef>
                  <a:spcPts val="600"/>
                </a:spcBef>
                <a:tabLst>
                  <a:tab pos="44450" algn="l"/>
                </a:tabLst>
              </a:pP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评分系统</a:t>
              </a: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-35</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 大学英语教师</a:t>
              </a:r>
              <a:r>
                <a:rPr lang="en-US" altLang="zh-CN"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-30</a:t>
              </a:r>
              <a:r>
                <a:rPr lang="zh-CN" altLang="en-US" sz="2000" b="1" kern="100" dirty="0">
                  <a:solidFill>
                    <a:srgbClr val="003F88"/>
                  </a:solidFill>
                  <a:latin typeface="华文楷体" panose="02010600040101010101" pitchFamily="2" charset="-122"/>
                  <a:ea typeface="华文楷体" panose="02010600040101010101" pitchFamily="2" charset="-122"/>
                  <a:cs typeface="Times New Roman" panose="02020603050405020304" pitchFamily="18" charset="0"/>
                </a:rPr>
                <a:t>人</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0141E5A5-688E-ADDC-0B4D-5F23219012F2}"/>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149F453-FDDD-8B09-FC65-04B681DBB40B}"/>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8" name="文本框 27">
            <a:extLst>
              <a:ext uri="{FF2B5EF4-FFF2-40B4-BE49-F238E27FC236}">
                <a16:creationId xmlns:a16="http://schemas.microsoft.com/office/drawing/2014/main" id="{3D075842-16BA-C9BA-B457-590909BD61E2}"/>
              </a:ext>
            </a:extLst>
          </p:cNvPr>
          <p:cNvSpPr txBox="1"/>
          <p:nvPr/>
        </p:nvSpPr>
        <p:spPr>
          <a:xfrm>
            <a:off x="335280" y="4761915"/>
            <a:ext cx="629920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当期望得分较低时，被试倾向于选择</a:t>
            </a:r>
            <a:r>
              <a:rPr lang="en-US" altLang="zh-CN" dirty="0"/>
              <a:t>AI</a:t>
            </a:r>
            <a:r>
              <a:rPr lang="zh-CN" altLang="zh-CN" dirty="0"/>
              <a:t>评分系统</a:t>
            </a:r>
            <a:r>
              <a:rPr lang="zh-CN" altLang="en-US" dirty="0"/>
              <a:t>；</a:t>
            </a:r>
            <a:r>
              <a:rPr lang="zh-CN" altLang="zh-CN" dirty="0"/>
              <a:t>而当期望得分较高时，被试倾向于选择大学英语教师进行评分。</a:t>
            </a:r>
            <a:endParaRPr lang="zh-CN" altLang="en-US" dirty="0"/>
          </a:p>
        </p:txBody>
      </p:sp>
    </p:spTree>
    <p:extLst>
      <p:ext uri="{BB962C8B-B14F-4D97-AF65-F5344CB8AC3E}">
        <p14:creationId xmlns:p14="http://schemas.microsoft.com/office/powerpoint/2010/main" val="70322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5BC430D-BCF5-F995-0B82-066151591321}"/>
              </a:ext>
            </a:extLst>
          </p:cNvPr>
          <p:cNvGraphicFramePr>
            <a:graphicFrameLocks noGrp="1"/>
          </p:cNvGraphicFramePr>
          <p:nvPr>
            <p:ph idx="1"/>
            <p:extLst>
              <p:ext uri="{D42A27DB-BD31-4B8C-83A1-F6EECF244321}">
                <p14:modId xmlns:p14="http://schemas.microsoft.com/office/powerpoint/2010/main" val="360139352"/>
              </p:ext>
            </p:extLst>
          </p:nvPr>
        </p:nvGraphicFramePr>
        <p:xfrm>
          <a:off x="350285" y="2266580"/>
          <a:ext cx="6233160" cy="2931797"/>
        </p:xfrm>
        <a:graphic>
          <a:graphicData uri="http://schemas.openxmlformats.org/drawingml/2006/table">
            <a:tbl>
              <a:tblPr firstRow="1" firstCol="1" bandRow="1"/>
              <a:tblGrid>
                <a:gridCol w="1645553">
                  <a:extLst>
                    <a:ext uri="{9D8B030D-6E8A-4147-A177-3AD203B41FA5}">
                      <a16:colId xmlns:a16="http://schemas.microsoft.com/office/drawing/2014/main" val="659420031"/>
                    </a:ext>
                  </a:extLst>
                </a:gridCol>
                <a:gridCol w="1552057">
                  <a:extLst>
                    <a:ext uri="{9D8B030D-6E8A-4147-A177-3AD203B41FA5}">
                      <a16:colId xmlns:a16="http://schemas.microsoft.com/office/drawing/2014/main" val="480424358"/>
                    </a:ext>
                  </a:extLst>
                </a:gridCol>
                <a:gridCol w="1646802">
                  <a:extLst>
                    <a:ext uri="{9D8B030D-6E8A-4147-A177-3AD203B41FA5}">
                      <a16:colId xmlns:a16="http://schemas.microsoft.com/office/drawing/2014/main" val="3692991826"/>
                    </a:ext>
                  </a:extLst>
                </a:gridCol>
                <a:gridCol w="1388748">
                  <a:extLst>
                    <a:ext uri="{9D8B030D-6E8A-4147-A177-3AD203B41FA5}">
                      <a16:colId xmlns:a16="http://schemas.microsoft.com/office/drawing/2014/main" val="1107361131"/>
                    </a:ext>
                  </a:extLst>
                </a:gridCol>
              </a:tblGrid>
              <a:tr h="266527">
                <a:tc gridSpan="4">
                  <a:txBody>
                    <a:bodyPr/>
                    <a:lstStyle/>
                    <a:p>
                      <a:pPr algn="ctr"/>
                      <a:r>
                        <a:rPr lang="zh-CN" sz="1600" b="1" kern="0">
                          <a:effectLst/>
                          <a:latin typeface="Times New Roman" panose="02020603050405020304" pitchFamily="18" charset="0"/>
                          <a:ea typeface="宋体" panose="02010600030101010101" pitchFamily="2" charset="-122"/>
                          <a:cs typeface="宋体" panose="02010600030101010101" pitchFamily="2" charset="-122"/>
                        </a:rPr>
                        <a:t>表</a:t>
                      </a:r>
                      <a:r>
                        <a:rPr lang="en-US" sz="1600" b="1" kern="0">
                          <a:effectLst/>
                          <a:latin typeface="Times New Roman" panose="02020603050405020304" pitchFamily="18" charset="0"/>
                          <a:ea typeface="宋体" panose="02010600030101010101" pitchFamily="2" charset="-122"/>
                          <a:cs typeface="宋体" panose="02010600030101010101" pitchFamily="2" charset="-122"/>
                        </a:rPr>
                        <a:t> 3-2  </a:t>
                      </a:r>
                      <a:r>
                        <a:rPr lang="zh-CN" sz="1600" b="1" kern="0">
                          <a:effectLst/>
                          <a:latin typeface="Times New Roman" panose="02020603050405020304" pitchFamily="18" charset="0"/>
                          <a:ea typeface="宋体" panose="02010600030101010101" pitchFamily="2" charset="-122"/>
                          <a:cs typeface="宋体" panose="02010600030101010101" pitchFamily="2" charset="-122"/>
                        </a:rPr>
                        <a:t>期望评分者和实际评分者对显性感知的影响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24215923"/>
                  </a:ext>
                </a:extLst>
              </a:tr>
              <a:tr h="266527">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2063267292"/>
                  </a:ext>
                </a:extLst>
              </a:tr>
              <a:tr h="266527">
                <a:tc vMerge="1">
                  <a:txBody>
                    <a:bodyPr/>
                    <a:lstStyle/>
                    <a:p>
                      <a:endParaRPr lang="zh-CN" altLang="en-US"/>
                    </a:p>
                  </a:txBody>
                  <a:tcPr/>
                </a:tc>
                <a:tc vMerge="1">
                  <a:txBody>
                    <a:bodyPr/>
                    <a:lstStyle/>
                    <a:p>
                      <a:endParaRPr lang="zh-CN" altLang="en-US"/>
                    </a:p>
                  </a:txBody>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3134798"/>
                  </a:ext>
                </a:extLst>
              </a:tr>
              <a:tr h="266527">
                <a:tc rowSpan="4">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AI</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评分系统</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5.59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725858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1.94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5.59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734649728"/>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5.77</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149879991"/>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5.33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1.85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5.41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1.23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003828145"/>
                  </a:ext>
                </a:extLst>
              </a:tr>
              <a:tr h="266527">
                <a:tc rowSpan="4">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1.72</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5.43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1.60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451684582"/>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5.25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1.73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5.64</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1.55</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5262835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5.13</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1.86</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5.71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1.49</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105327553"/>
                  </a:ext>
                </a:extLst>
              </a:tr>
              <a:tr h="266527">
                <a:tc vMerge="1">
                  <a:txBody>
                    <a:bodyPr/>
                    <a:lstStyle/>
                    <a:p>
                      <a:endParaRPr lang="zh-CN" altLang="en-US"/>
                    </a:p>
                  </a:txBody>
                  <a:tcPr/>
                </a:tc>
                <a:tc>
                  <a:txBody>
                    <a:bodyPr/>
                    <a:lstStyle/>
                    <a:p>
                      <a:pPr algn="ctr"/>
                      <a:r>
                        <a:rPr lang="zh-CN" sz="1600" kern="0">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1.50</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5.86</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1.41</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6058523"/>
                  </a:ext>
                </a:extLst>
              </a:tr>
            </a:tbl>
          </a:graphicData>
        </a:graphic>
      </p:graphicFrame>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7" name="矩形: 圆角 6">
            <a:extLst>
              <a:ext uri="{FF2B5EF4-FFF2-40B4-BE49-F238E27FC236}">
                <a16:creationId xmlns:a16="http://schemas.microsoft.com/office/drawing/2014/main" id="{0F8F47CA-047F-798D-5232-B9990AD524AF}"/>
              </a:ext>
            </a:extLst>
          </p:cNvPr>
          <p:cNvSpPr/>
          <p:nvPr/>
        </p:nvSpPr>
        <p:spPr>
          <a:xfrm>
            <a:off x="182646" y="1762911"/>
            <a:ext cx="6505233" cy="429906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50FC65E-C837-D961-F3B4-8091EBC85D14}"/>
              </a:ext>
            </a:extLst>
          </p:cNvPr>
          <p:cNvSpPr txBox="1"/>
          <p:nvPr/>
        </p:nvSpPr>
        <p:spPr>
          <a:xfrm>
            <a:off x="1239285" y="1269750"/>
            <a:ext cx="4216400" cy="830997"/>
          </a:xfrm>
          <a:prstGeom prst="rect">
            <a:avLst/>
          </a:prstGeom>
          <a:solidFill>
            <a:schemeClr val="bg1"/>
          </a:solidFill>
        </p:spPr>
        <p:txBody>
          <a:bodyPr wrap="square">
            <a:spAutoFit/>
          </a:bodyPr>
          <a:lstStyle/>
          <a:p>
            <a:pPr algn="ctr">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按照期望评分者和实际评分者进行分类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1" name="组合 10">
            <a:extLst>
              <a:ext uri="{FF2B5EF4-FFF2-40B4-BE49-F238E27FC236}">
                <a16:creationId xmlns:a16="http://schemas.microsoft.com/office/drawing/2014/main" id="{40AF67D2-4AE8-042B-86AB-C6A8B37E80CF}"/>
              </a:ext>
            </a:extLst>
          </p:cNvPr>
          <p:cNvGrpSpPr/>
          <p:nvPr/>
        </p:nvGrpSpPr>
        <p:grpSpPr>
          <a:xfrm>
            <a:off x="6921797" y="1436793"/>
            <a:ext cx="5050464" cy="4613134"/>
            <a:chOff x="7077789" y="1266672"/>
            <a:chExt cx="4883839" cy="1699812"/>
          </a:xfrm>
        </p:grpSpPr>
        <p:sp>
          <p:nvSpPr>
            <p:cNvPr id="9" name="文本框 8">
              <a:extLst>
                <a:ext uri="{FF2B5EF4-FFF2-40B4-BE49-F238E27FC236}">
                  <a16:creationId xmlns:a16="http://schemas.microsoft.com/office/drawing/2014/main" id="{07E25F03-2C0E-3C51-A11B-744A216AC890}"/>
                </a:ext>
              </a:extLst>
            </p:cNvPr>
            <p:cNvSpPr txBox="1"/>
            <p:nvPr/>
          </p:nvSpPr>
          <p:spPr>
            <a:xfrm>
              <a:off x="7135798" y="1271193"/>
              <a:ext cx="4804565" cy="1631216"/>
            </a:xfrm>
            <a:prstGeom prst="rect">
              <a:avLst/>
            </a:prstGeom>
            <a:noFill/>
          </p:spPr>
          <p:txBody>
            <a:bodyPr wrap="square">
              <a:spAutoFit/>
            </a:bodyPr>
            <a:lstStyle/>
            <a:p>
              <a:pPr indent="304800" algn="just">
                <a:tabLst>
                  <a:tab pos="44450" algn="l"/>
                </a:tabLst>
              </a:pPr>
              <a:r>
                <a:rPr lang="en-US"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Mann-Whitney</a:t>
              </a:r>
              <a:r>
                <a:rPr lang="zh-CN" altLang="zh-CN"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tabLst>
                  <a:tab pos="44450" algn="l"/>
                </a:tabLst>
              </a:pP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虽然</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评分时，公平性和满意度感知都会低于教师评分，但是</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评分和教师评分之间，被试对结果和对评分者的公平性感知和满意度感知</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没有显著差异</a:t>
              </a:r>
              <a:r>
                <a:rPr lang="zh-CN" altLang="en-US"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222A349-A05D-BE7B-2AC5-2A7E5B9845B2}"/>
                </a:ext>
              </a:extLst>
            </p:cNvPr>
            <p:cNvSpPr/>
            <p:nvPr/>
          </p:nvSpPr>
          <p:spPr>
            <a:xfrm>
              <a:off x="7077789" y="1266672"/>
              <a:ext cx="4883839" cy="1699812"/>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3" name="表格 12">
            <a:extLst>
              <a:ext uri="{FF2B5EF4-FFF2-40B4-BE49-F238E27FC236}">
                <a16:creationId xmlns:a16="http://schemas.microsoft.com/office/drawing/2014/main" id="{B4DADAB2-EE8C-B7FB-DD2B-AF782BAC94D8}"/>
              </a:ext>
            </a:extLst>
          </p:cNvPr>
          <p:cNvGraphicFramePr>
            <a:graphicFrameLocks noGrp="1"/>
          </p:cNvGraphicFramePr>
          <p:nvPr>
            <p:extLst>
              <p:ext uri="{D42A27DB-BD31-4B8C-83A1-F6EECF244321}">
                <p14:modId xmlns:p14="http://schemas.microsoft.com/office/powerpoint/2010/main" val="1054744248"/>
              </p:ext>
            </p:extLst>
          </p:nvPr>
        </p:nvGraphicFramePr>
        <p:xfrm>
          <a:off x="7006856" y="3290950"/>
          <a:ext cx="4912244" cy="1823311"/>
        </p:xfrm>
        <a:graphic>
          <a:graphicData uri="http://schemas.openxmlformats.org/drawingml/2006/table">
            <a:tbl>
              <a:tblPr firstRow="1" firstCol="1" bandRow="1"/>
              <a:tblGrid>
                <a:gridCol w="1228061">
                  <a:extLst>
                    <a:ext uri="{9D8B030D-6E8A-4147-A177-3AD203B41FA5}">
                      <a16:colId xmlns:a16="http://schemas.microsoft.com/office/drawing/2014/main" val="1733428040"/>
                    </a:ext>
                  </a:extLst>
                </a:gridCol>
                <a:gridCol w="1228061">
                  <a:extLst>
                    <a:ext uri="{9D8B030D-6E8A-4147-A177-3AD203B41FA5}">
                      <a16:colId xmlns:a16="http://schemas.microsoft.com/office/drawing/2014/main" val="614661158"/>
                    </a:ext>
                  </a:extLst>
                </a:gridCol>
                <a:gridCol w="1228061">
                  <a:extLst>
                    <a:ext uri="{9D8B030D-6E8A-4147-A177-3AD203B41FA5}">
                      <a16:colId xmlns:a16="http://schemas.microsoft.com/office/drawing/2014/main" val="62115894"/>
                    </a:ext>
                  </a:extLst>
                </a:gridCol>
                <a:gridCol w="1228061">
                  <a:extLst>
                    <a:ext uri="{9D8B030D-6E8A-4147-A177-3AD203B41FA5}">
                      <a16:colId xmlns:a16="http://schemas.microsoft.com/office/drawing/2014/main" val="1882607058"/>
                    </a:ext>
                  </a:extLst>
                </a:gridCol>
              </a:tblGrid>
              <a:tr h="260473">
                <a:tc gridSpan="4">
                  <a:txBody>
                    <a:bodyPr/>
                    <a:lstStyle/>
                    <a:p>
                      <a:pPr algn="ctr"/>
                      <a:r>
                        <a:rPr lang="zh-CN"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en-US"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3-3  </a:t>
                      </a:r>
                      <a:r>
                        <a:rPr lang="zh-CN" sz="14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实际评分者对显性感知的影响</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4335532"/>
                  </a:ext>
                </a:extLst>
              </a:tr>
              <a:tr h="520946">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显性感知</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Mann-Whitney </a:t>
                      </a:r>
                      <a:r>
                        <a:rPr lang="en-US" sz="1400" i="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U</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i="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Z</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sz="1400" i="1"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045325"/>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结果满意度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491.00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-0.49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0.63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96091106"/>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结果公平性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515.50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-0.16</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0.88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39467984"/>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评分者满意度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463.00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-0.87</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0.39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1365783454"/>
                  </a:ext>
                </a:extLst>
              </a:tr>
              <a:tr h="260473">
                <a:tc>
                  <a:txBody>
                    <a:bodyPr/>
                    <a:lstStyle/>
                    <a:p>
                      <a:pPr algn="ctr"/>
                      <a:r>
                        <a:rPr lang="zh-CN"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评分者公平性</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469.00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-0.79</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0.43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4524311"/>
                  </a:ext>
                </a:extLst>
              </a:tr>
            </a:tbl>
          </a:graphicData>
        </a:graphic>
      </p:graphicFrame>
    </p:spTree>
    <p:extLst>
      <p:ext uri="{BB962C8B-B14F-4D97-AF65-F5344CB8AC3E}">
        <p14:creationId xmlns:p14="http://schemas.microsoft.com/office/powerpoint/2010/main" val="12899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grpSp>
        <p:nvGrpSpPr>
          <p:cNvPr id="9" name="组合 8">
            <a:extLst>
              <a:ext uri="{FF2B5EF4-FFF2-40B4-BE49-F238E27FC236}">
                <a16:creationId xmlns:a16="http://schemas.microsoft.com/office/drawing/2014/main" id="{484ED69E-79A5-77FF-8778-DBFFEDDC6BB1}"/>
              </a:ext>
            </a:extLst>
          </p:cNvPr>
          <p:cNvGrpSpPr/>
          <p:nvPr/>
        </p:nvGrpSpPr>
        <p:grpSpPr>
          <a:xfrm>
            <a:off x="6508829" y="1261164"/>
            <a:ext cx="5510451" cy="2680916"/>
            <a:chOff x="6193869" y="3567484"/>
            <a:chExt cx="5510451" cy="2680916"/>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E72B4A3-44B9-5E7B-A889-DE1ADC843E1C}"/>
                    </a:ext>
                  </a:extLst>
                </p:cNvPr>
                <p:cNvSpPr txBox="1"/>
                <p:nvPr/>
              </p:nvSpPr>
              <p:spPr>
                <a:xfrm>
                  <a:off x="6341924" y="3567484"/>
                  <a:ext cx="5362396" cy="2674963"/>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期望评分者对显性感知</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显著影响</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F</a:t>
                  </a:r>
                  <a:r>
                    <a:rPr lang="en-US" altLang="zh-CN" sz="2000" kern="100" dirty="0">
                      <a:latin typeface="Times New Roman" panose="02020603050405020304" pitchFamily="18" charset="0"/>
                      <a:ea typeface="宋体" panose="02010600030101010101" pitchFamily="2" charset="-122"/>
                    </a:rPr>
                    <a:t>(4, 58) = 0.38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0.82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0.03</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实际评分者对显性感知</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显著影响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58) = 1.04</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0.40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0.07</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实际评分者和显性感知交互作用</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rPr>
                    <a:t>不显著</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rPr>
                    <a:t>    F</a:t>
                  </a:r>
                  <a:r>
                    <a:rPr lang="en-US" altLang="zh-CN" sz="2000" kern="100" dirty="0">
                      <a:latin typeface="Times New Roman" panose="02020603050405020304" pitchFamily="18" charset="0"/>
                      <a:ea typeface="宋体" panose="02010600030101010101" pitchFamily="2" charset="-122"/>
                    </a:rPr>
                    <a:t>(4, 58) = 0.80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 = </a:t>
                  </a:r>
                  <a:r>
                    <a:rPr lang="en-US" altLang="zh-CN" sz="2000" kern="100" dirty="0">
                      <a:latin typeface="Times New Roman" panose="02020603050405020304" pitchFamily="18" charset="0"/>
                      <a:ea typeface="宋体" panose="02010600030101010101" pitchFamily="2" charset="-122"/>
                    </a:rPr>
                    <a:t>0.53</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latin typeface="Times New Roman" panose="02020603050405020304" pitchFamily="18" charset="0"/>
                      <a:ea typeface="宋体" panose="02010600030101010101" pitchFamily="2" charset="-122"/>
                    </a:rPr>
                    <a:t> = 0.05</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E72B4A3-44B9-5E7B-A889-DE1ADC843E1C}"/>
                    </a:ext>
                  </a:extLst>
                </p:cNvPr>
                <p:cNvSpPr txBox="1">
                  <a:spLocks noRot="1" noChangeAspect="1" noMove="1" noResize="1" noEditPoints="1" noAdjustHandles="1" noChangeArrowheads="1" noChangeShapeType="1" noTextEdit="1"/>
                </p:cNvSpPr>
                <p:nvPr/>
              </p:nvSpPr>
              <p:spPr>
                <a:xfrm>
                  <a:off x="6341924" y="3567484"/>
                  <a:ext cx="5362396" cy="2674963"/>
                </a:xfrm>
                <a:prstGeom prst="rect">
                  <a:avLst/>
                </a:prstGeom>
                <a:blipFill>
                  <a:blip r:embed="rId2"/>
                  <a:stretch>
                    <a:fillRect l="-1136"/>
                  </a:stretch>
                </a:blipFill>
              </p:spPr>
              <p:txBody>
                <a:bodyPr/>
                <a:lstStyle/>
                <a:p>
                  <a:r>
                    <a:rPr lang="zh-CN" altLang="en-US">
                      <a:noFill/>
                    </a:rPr>
                    <a:t> </a:t>
                  </a:r>
                </a:p>
              </p:txBody>
            </p:sp>
          </mc:Fallback>
        </mc:AlternateContent>
        <p:sp>
          <p:nvSpPr>
            <p:cNvPr id="5" name="矩形: 圆角 4">
              <a:extLst>
                <a:ext uri="{FF2B5EF4-FFF2-40B4-BE49-F238E27FC236}">
                  <a16:creationId xmlns:a16="http://schemas.microsoft.com/office/drawing/2014/main" id="{0109E755-D07D-07B6-64FD-6D1C24393053}"/>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圆角 5">
            <a:extLst>
              <a:ext uri="{FF2B5EF4-FFF2-40B4-BE49-F238E27FC236}">
                <a16:creationId xmlns:a16="http://schemas.microsoft.com/office/drawing/2014/main" id="{6B47762D-FC60-0D76-57EB-0B134736A15C}"/>
              </a:ext>
            </a:extLst>
          </p:cNvPr>
          <p:cNvSpPr/>
          <p:nvPr/>
        </p:nvSpPr>
        <p:spPr>
          <a:xfrm>
            <a:off x="185195" y="1239520"/>
            <a:ext cx="6012405"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6">
            <a:extLst>
              <a:ext uri="{FF2B5EF4-FFF2-40B4-BE49-F238E27FC236}">
                <a16:creationId xmlns:a16="http://schemas.microsoft.com/office/drawing/2014/main" id="{EE2FAC73-13DC-6E2D-7DF2-FD98D75F848B}"/>
              </a:ext>
            </a:extLst>
          </p:cNvPr>
          <p:cNvGraphicFramePr>
            <a:graphicFrameLocks/>
          </p:cNvGraphicFramePr>
          <p:nvPr>
            <p:extLst>
              <p:ext uri="{D42A27DB-BD31-4B8C-83A1-F6EECF244321}">
                <p14:modId xmlns:p14="http://schemas.microsoft.com/office/powerpoint/2010/main" val="597476665"/>
              </p:ext>
            </p:extLst>
          </p:nvPr>
        </p:nvGraphicFramePr>
        <p:xfrm>
          <a:off x="379135" y="6028711"/>
          <a:ext cx="5264150" cy="243840"/>
        </p:xfrm>
        <a:graphic>
          <a:graphicData uri="http://schemas.openxmlformats.org/drawingml/2006/table">
            <a:tbl>
              <a:tblPr firstRow="1" firstCol="1" bandRow="1"/>
              <a:tblGrid>
                <a:gridCol w="5264150">
                  <a:extLst>
                    <a:ext uri="{9D8B030D-6E8A-4147-A177-3AD203B41FA5}">
                      <a16:colId xmlns:a16="http://schemas.microsoft.com/office/drawing/2014/main" val="2606130665"/>
                    </a:ext>
                  </a:extLst>
                </a:gridCol>
              </a:tblGrid>
              <a:tr h="0">
                <a:tc>
                  <a:txBody>
                    <a:bodyPr/>
                    <a:lstStyle/>
                    <a:p>
                      <a:pPr algn="ctr"/>
                      <a:r>
                        <a:rPr lang="zh-CN" altLang="en-US" sz="1600" b="1" kern="100" dirty="0">
                          <a:effectLst/>
                          <a:latin typeface="+mn-ea"/>
                          <a:ea typeface="+mn-ea"/>
                          <a:cs typeface="Times New Roman" panose="02020603050405020304" pitchFamily="18" charset="0"/>
                        </a:rPr>
                        <a:t>评分者对公平性和满意度的影响</a:t>
                      </a:r>
                      <a:endParaRPr lang="zh-CN" altLang="zh-CN" sz="1600" b="1" kern="100" dirty="0">
                        <a:effectLst/>
                        <a:latin typeface="+mn-ea"/>
                        <a:ea typeface="+mn-ea"/>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699975422"/>
                  </a:ext>
                </a:extLst>
              </a:tr>
            </a:tbl>
          </a:graphicData>
        </a:graphic>
      </p:graphicFrame>
      <p:pic>
        <p:nvPicPr>
          <p:cNvPr id="8" name="图片 7">
            <a:extLst>
              <a:ext uri="{FF2B5EF4-FFF2-40B4-BE49-F238E27FC236}">
                <a16:creationId xmlns:a16="http://schemas.microsoft.com/office/drawing/2014/main" id="{AD96FD76-9B1B-2E5C-0645-69E33E62F5D9}"/>
              </a:ext>
            </a:extLst>
          </p:cNvPr>
          <p:cNvPicPr>
            <a:picLocks noChangeAspect="1"/>
          </p:cNvPicPr>
          <p:nvPr/>
        </p:nvPicPr>
        <p:blipFill rotWithShape="1">
          <a:blip r:embed="rId3">
            <a:extLst>
              <a:ext uri="{28A0092B-C50C-407E-A947-70E740481C1C}">
                <a14:useLocalDpi xmlns:a14="http://schemas.microsoft.com/office/drawing/2010/main" val="0"/>
              </a:ext>
            </a:extLst>
          </a:blip>
          <a:srcRect t="2598" r="7239" b="-75"/>
          <a:stretch/>
        </p:blipFill>
        <p:spPr>
          <a:xfrm>
            <a:off x="294640" y="1534160"/>
            <a:ext cx="5598160" cy="4439919"/>
          </a:xfrm>
          <a:prstGeom prst="rect">
            <a:avLst/>
          </a:prstGeom>
        </p:spPr>
      </p:pic>
      <p:grpSp>
        <p:nvGrpSpPr>
          <p:cNvPr id="11" name="组合 10">
            <a:extLst>
              <a:ext uri="{FF2B5EF4-FFF2-40B4-BE49-F238E27FC236}">
                <a16:creationId xmlns:a16="http://schemas.microsoft.com/office/drawing/2014/main" id="{0993817B-C66C-2D20-059D-946B64E05337}"/>
              </a:ext>
            </a:extLst>
          </p:cNvPr>
          <p:cNvGrpSpPr/>
          <p:nvPr/>
        </p:nvGrpSpPr>
        <p:grpSpPr>
          <a:xfrm>
            <a:off x="6478349" y="4078778"/>
            <a:ext cx="5359079" cy="2667462"/>
            <a:chOff x="6193869" y="3580938"/>
            <a:chExt cx="5359079" cy="2667462"/>
          </a:xfrm>
        </p:grpSpPr>
        <p:sp>
          <p:nvSpPr>
            <p:cNvPr id="12" name="文本框 11">
              <a:extLst>
                <a:ext uri="{FF2B5EF4-FFF2-40B4-BE49-F238E27FC236}">
                  <a16:creationId xmlns:a16="http://schemas.microsoft.com/office/drawing/2014/main" id="{03C4CCA0-9588-F2A5-5BEA-589C3C1229FA}"/>
                </a:ext>
              </a:extLst>
            </p:cNvPr>
            <p:cNvSpPr txBox="1"/>
            <p:nvPr/>
          </p:nvSpPr>
          <p:spPr>
            <a:xfrm>
              <a:off x="6413044" y="3831644"/>
              <a:ext cx="5016956" cy="2092881"/>
            </a:xfrm>
            <a:prstGeom prst="rect">
              <a:avLst/>
            </a:prstGeom>
            <a:noFill/>
          </p:spPr>
          <p:txBody>
            <a:bodyPr wrap="square">
              <a:spAutoFit/>
            </a:bodyPr>
            <a:lstStyle/>
            <a:p>
              <a:pPr indent="304800" algn="just"/>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单因素方差分析</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期望评分者和实际得分者</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对公平性或满意度感知产生显著的影响</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期望评分者和实际得分者之间</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没有</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交互作用</a:t>
              </a:r>
              <a:endPar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   Mann-Whitney</a:t>
              </a:r>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检验</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期望</a:t>
              </a:r>
              <a:r>
                <a:rPr lang="en-US"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实际评分者一致性</a:t>
              </a:r>
              <a:r>
                <a:rPr lang="zh-CN" altLang="zh-CN" sz="1800" b="1" kern="0" dirty="0">
                  <a:effectLst/>
                  <a:latin typeface="Times New Roman" panose="02020603050405020304" pitchFamily="18" charset="0"/>
                  <a:ea typeface="宋体" panose="02010600030101010101" pitchFamily="2" charset="-122"/>
                  <a:cs typeface="Times New Roman" panose="02020603050405020304" pitchFamily="18" charset="0"/>
                </a:rPr>
                <a:t>不会</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影响被试的显性感知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17AB7FDD-BD1D-A676-972A-05D7969971D9}"/>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085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861843-D4D9-E82B-3171-C003AFAAD333}"/>
              </a:ext>
            </a:extLst>
          </p:cNvPr>
          <p:cNvSpPr>
            <a:spLocks noGrp="1"/>
          </p:cNvSpPr>
          <p:nvPr>
            <p:ph idx="1"/>
          </p:nvPr>
        </p:nvSpPr>
        <p:spPr>
          <a:xfrm>
            <a:off x="838200" y="1252969"/>
            <a:ext cx="10515600" cy="687591"/>
          </a:xfrm>
          <a:solidFill>
            <a:schemeClr val="tx1">
              <a:lumMod val="50000"/>
              <a:lumOff val="50000"/>
            </a:schemeClr>
          </a:solidFill>
        </p:spPr>
        <p:txBody>
          <a:bodyPr>
            <a:normAutofit lnSpcReduction="10000"/>
          </a:bodyPr>
          <a:lstStyle/>
          <a:p>
            <a:pPr marL="0" indent="0">
              <a:lnSpc>
                <a:spcPct val="100000"/>
              </a:lnSpc>
              <a:buNone/>
            </a:pPr>
            <a:r>
              <a:rPr lang="zh-CN"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尽管被试在选择期望评分者时存在一定的偏好，尤其是低期望得分者更倾向于选择</a:t>
            </a:r>
            <a:r>
              <a:rPr lang="en-US"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AI</a:t>
            </a:r>
            <a:r>
              <a:rPr lang="zh-CN" altLang="zh-CN" sz="20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评分系统，但期望评分者和实际评分者均未显著影响被试对评分结果的公平性和满意度感知。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8AD2B0F-71D9-AED1-5700-A590736A33A2}"/>
              </a:ext>
            </a:extLst>
          </p:cNvPr>
          <p:cNvSpPr>
            <a:spLocks noGrp="1"/>
          </p:cNvSpPr>
          <p:nvPr>
            <p:ph type="title"/>
          </p:nvPr>
        </p:nvSpPr>
        <p:spPr>
          <a:xfrm>
            <a:off x="376238" y="309562"/>
            <a:ext cx="923512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3  </a:t>
            </a:r>
            <a:r>
              <a:rPr lang="zh-CN" altLang="en-US" b="1" dirty="0">
                <a:latin typeface="+mn-ea"/>
                <a:ea typeface="+mn-ea"/>
              </a:rPr>
              <a:t>期望评分者和实际评分者对公平性和满意度的影响</a:t>
            </a:r>
          </a:p>
        </p:txBody>
      </p:sp>
      <p:sp>
        <p:nvSpPr>
          <p:cNvPr id="5" name="文本框 4">
            <a:extLst>
              <a:ext uri="{FF2B5EF4-FFF2-40B4-BE49-F238E27FC236}">
                <a16:creationId xmlns:a16="http://schemas.microsoft.com/office/drawing/2014/main" id="{3DD903E3-25FD-B06E-3491-BE75AE62761B}"/>
              </a:ext>
            </a:extLst>
          </p:cNvPr>
          <p:cNvSpPr txBox="1"/>
          <p:nvPr/>
        </p:nvSpPr>
        <p:spPr>
          <a:xfrm>
            <a:off x="866140" y="2229397"/>
            <a:ext cx="7424420" cy="432524"/>
          </a:xfrm>
          <a:prstGeom prst="rect">
            <a:avLst/>
          </a:prstGeom>
          <a:solidFill>
            <a:schemeClr val="tx1">
              <a:lumMod val="50000"/>
              <a:lumOff val="50000"/>
            </a:schemeClr>
          </a:solidFill>
        </p:spPr>
        <p:txBody>
          <a:bodyPr vert="horz" lIns="91440" tIns="45720" rIns="91440" bIns="45720" rtlCol="0">
            <a:normAutofit fontScale="92500"/>
          </a:bodyPr>
          <a:lstStyle>
            <a:lvl1pPr indent="0">
              <a:lnSpc>
                <a:spcPct val="90000"/>
              </a:lnSpc>
              <a:spcBef>
                <a:spcPts val="1000"/>
              </a:spcBef>
              <a:buFont typeface="Arial" panose="020B0604020202020204" pitchFamily="34" charset="0"/>
              <a:buNone/>
              <a:defRPr b="1" kern="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sz="2000" dirty="0">
                <a:latin typeface="黑体" panose="02010609060101010101" pitchFamily="49" charset="-122"/>
                <a:ea typeface="黑体" panose="02010609060101010101" pitchFamily="49" charset="-122"/>
              </a:rPr>
              <a:t>期望评分者与实际评分者的一致性也未对显性感知产生显著影响。</a:t>
            </a:r>
          </a:p>
        </p:txBody>
      </p:sp>
      <p:sp>
        <p:nvSpPr>
          <p:cNvPr id="7" name="文本框 6">
            <a:extLst>
              <a:ext uri="{FF2B5EF4-FFF2-40B4-BE49-F238E27FC236}">
                <a16:creationId xmlns:a16="http://schemas.microsoft.com/office/drawing/2014/main" id="{84858C21-B5AA-781B-C64B-F4BCC60F8001}"/>
              </a:ext>
            </a:extLst>
          </p:cNvPr>
          <p:cNvSpPr txBox="1"/>
          <p:nvPr/>
        </p:nvSpPr>
        <p:spPr>
          <a:xfrm>
            <a:off x="2448560" y="4284395"/>
            <a:ext cx="6888480" cy="830997"/>
          </a:xfrm>
          <a:prstGeom prst="rect">
            <a:avLst/>
          </a:prstGeom>
          <a:solidFill>
            <a:srgbClr val="003F88"/>
          </a:solidFill>
        </p:spPr>
        <p:txBody>
          <a:bodyPr wrap="square">
            <a:spAutoFit/>
          </a:bodyPr>
          <a:lstStyle/>
          <a:p>
            <a:pPr algn="ct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当实际评分为</a:t>
            </a:r>
            <a:r>
              <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4</a:t>
            </a: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7</a:t>
            </a: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分时，评分者的类型并非</a:t>
            </a:r>
            <a:endParaRPr lang="en-US"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2400" b="1" kern="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影响公平性和满意度感知的主要因素</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E9088115-1086-0249-41D7-502C683F4747}"/>
              </a:ext>
            </a:extLst>
          </p:cNvPr>
          <p:cNvSpPr txBox="1"/>
          <p:nvPr/>
        </p:nvSpPr>
        <p:spPr>
          <a:xfrm>
            <a:off x="3622040" y="3112254"/>
            <a:ext cx="2118360" cy="461665"/>
          </a:xfrm>
          <a:prstGeom prst="rect">
            <a:avLst/>
          </a:prstGeom>
          <a:noFill/>
        </p:spPr>
        <p:txBody>
          <a:bodyPr wrap="square">
            <a:spAutoFit/>
          </a:bodyPr>
          <a:lstStyle/>
          <a:p>
            <a:r>
              <a:rPr lang="zh-CN"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与研究</a:t>
            </a:r>
            <a:r>
              <a:rPr lang="en-US"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1</a:t>
            </a:r>
            <a:r>
              <a:rPr lang="zh-CN" altLang="zh-CN" sz="2400" b="1" kern="0" dirty="0">
                <a:solidFill>
                  <a:srgbClr val="C00000"/>
                </a:solidFill>
                <a:effectLst/>
                <a:latin typeface="黑体" panose="02010609060101010101" pitchFamily="49" charset="-122"/>
                <a:ea typeface="黑体" panose="02010609060101010101" pitchFamily="49" charset="-122"/>
                <a:cs typeface="Times New Roman" panose="02020603050405020304" pitchFamily="18" charset="0"/>
              </a:rPr>
              <a:t>一致</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10" name="箭头: 下 9">
            <a:extLst>
              <a:ext uri="{FF2B5EF4-FFF2-40B4-BE49-F238E27FC236}">
                <a16:creationId xmlns:a16="http://schemas.microsoft.com/office/drawing/2014/main" id="{3F9F4A96-575B-F418-736F-803F5B3155E7}"/>
              </a:ext>
            </a:extLst>
          </p:cNvPr>
          <p:cNvSpPr/>
          <p:nvPr/>
        </p:nvSpPr>
        <p:spPr>
          <a:xfrm>
            <a:off x="5486400" y="2814320"/>
            <a:ext cx="497840" cy="1330960"/>
          </a:xfrm>
          <a:prstGeom prst="downArrow">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19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7" grpId="0" animBg="1"/>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E2D70-DE79-9BC9-DBD8-8B44B4962ECE}"/>
              </a:ext>
            </a:extLst>
          </p:cNvPr>
          <p:cNvSpPr>
            <a:spLocks noGrp="1"/>
          </p:cNvSpPr>
          <p:nvPr>
            <p:ph type="title"/>
          </p:nvPr>
        </p:nvSpPr>
        <p:spPr>
          <a:xfrm>
            <a:off x="610010" y="240881"/>
            <a:ext cx="1983360" cy="555532"/>
          </a:xfrm>
        </p:spPr>
        <p:txBody>
          <a:bodyPr>
            <a:normAutofit/>
          </a:bodyPr>
          <a:lstStyle/>
          <a:p>
            <a:r>
              <a:rPr lang="zh-CN" altLang="en-US" b="1" dirty="0">
                <a:solidFill>
                  <a:srgbClr val="003F88"/>
                </a:solidFill>
                <a:latin typeface="+mn-ea"/>
                <a:ea typeface="+mn-ea"/>
              </a:rPr>
              <a:t>背景</a:t>
            </a:r>
          </a:p>
        </p:txBody>
      </p:sp>
      <p:sp>
        <p:nvSpPr>
          <p:cNvPr id="4" name="标题 1">
            <a:extLst>
              <a:ext uri="{FF2B5EF4-FFF2-40B4-BE49-F238E27FC236}">
                <a16:creationId xmlns:a16="http://schemas.microsoft.com/office/drawing/2014/main" id="{CA8B1EFE-575D-5B80-8B9C-60D74B59832E}"/>
              </a:ext>
            </a:extLst>
          </p:cNvPr>
          <p:cNvSpPr txBox="1">
            <a:spLocks/>
          </p:cNvSpPr>
          <p:nvPr/>
        </p:nvSpPr>
        <p:spPr>
          <a:xfrm>
            <a:off x="1836026" y="146916"/>
            <a:ext cx="6373463" cy="7275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CN" sz="2400" b="1" i="0" dirty="0">
                <a:effectLst/>
                <a:latin typeface="+mn-ea"/>
                <a:ea typeface="+mn-ea"/>
              </a:rPr>
              <a:t>公平性</a:t>
            </a:r>
            <a:r>
              <a:rPr lang="zh-CN" altLang="en-US" sz="2400" b="1" i="0" dirty="0">
                <a:effectLst/>
                <a:latin typeface="+mn-ea"/>
                <a:ea typeface="+mn-ea"/>
              </a:rPr>
              <a:t>与满意度感知</a:t>
            </a:r>
            <a:endParaRPr lang="zh-CN" altLang="en-US" sz="2400" b="1" dirty="0">
              <a:latin typeface="+mn-ea"/>
              <a:ea typeface="+mn-ea"/>
            </a:endParaRPr>
          </a:p>
        </p:txBody>
      </p:sp>
      <p:sp>
        <p:nvSpPr>
          <p:cNvPr id="13" name="内容占位符 2">
            <a:extLst>
              <a:ext uri="{FF2B5EF4-FFF2-40B4-BE49-F238E27FC236}">
                <a16:creationId xmlns:a16="http://schemas.microsoft.com/office/drawing/2014/main" id="{486C4672-2831-39DB-0CCD-31561E683092}"/>
              </a:ext>
            </a:extLst>
          </p:cNvPr>
          <p:cNvSpPr txBox="1">
            <a:spLocks/>
          </p:cNvSpPr>
          <p:nvPr/>
        </p:nvSpPr>
        <p:spPr>
          <a:xfrm>
            <a:off x="355600" y="3148164"/>
            <a:ext cx="1983360" cy="509040"/>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3200" b="1" dirty="0">
                <a:solidFill>
                  <a:schemeClr val="bg1"/>
                </a:solidFill>
              </a:rPr>
              <a:t>决策感知</a:t>
            </a:r>
          </a:p>
        </p:txBody>
      </p:sp>
      <p:sp>
        <p:nvSpPr>
          <p:cNvPr id="10" name="Left Brace 9">
            <a:extLst>
              <a:ext uri="{FF2B5EF4-FFF2-40B4-BE49-F238E27FC236}">
                <a16:creationId xmlns:a16="http://schemas.microsoft.com/office/drawing/2014/main" id="{DEEC5A5E-0988-93A5-ACD5-CBF3406B59FA}"/>
              </a:ext>
            </a:extLst>
          </p:cNvPr>
          <p:cNvSpPr/>
          <p:nvPr/>
        </p:nvSpPr>
        <p:spPr>
          <a:xfrm>
            <a:off x="2552700" y="2246747"/>
            <a:ext cx="1104900" cy="2376053"/>
          </a:xfrm>
          <a:prstGeom prst="leftBrace">
            <a:avLst>
              <a:gd name="adj1" fmla="val 8333"/>
              <a:gd name="adj2" fmla="val 4901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N"/>
          </a:p>
        </p:txBody>
      </p:sp>
      <p:sp>
        <p:nvSpPr>
          <p:cNvPr id="12" name="内容占位符 2">
            <a:extLst>
              <a:ext uri="{FF2B5EF4-FFF2-40B4-BE49-F238E27FC236}">
                <a16:creationId xmlns:a16="http://schemas.microsoft.com/office/drawing/2014/main" id="{B620D9FC-2BD4-C768-2340-BED42F4E7C04}"/>
              </a:ext>
            </a:extLst>
          </p:cNvPr>
          <p:cNvSpPr>
            <a:spLocks noGrp="1"/>
          </p:cNvSpPr>
          <p:nvPr>
            <p:ph idx="1"/>
          </p:nvPr>
        </p:nvSpPr>
        <p:spPr>
          <a:xfrm>
            <a:off x="3657600" y="2067791"/>
            <a:ext cx="2146300" cy="517868"/>
          </a:xfrm>
        </p:spPr>
        <p:txBody>
          <a:bodyPr>
            <a:noAutofit/>
          </a:bodyPr>
          <a:lstStyle/>
          <a:p>
            <a:pPr marL="0" indent="0">
              <a:buNone/>
            </a:pPr>
            <a:r>
              <a:rPr lang="zh-CN" altLang="en-CN" sz="3200" b="1" dirty="0"/>
              <a:t>公平性</a:t>
            </a:r>
            <a:endParaRPr lang="zh-CN" altLang="en-US" sz="3200" b="1" dirty="0"/>
          </a:p>
        </p:txBody>
      </p:sp>
      <p:sp>
        <p:nvSpPr>
          <p:cNvPr id="14" name="内容占位符 2">
            <a:extLst>
              <a:ext uri="{FF2B5EF4-FFF2-40B4-BE49-F238E27FC236}">
                <a16:creationId xmlns:a16="http://schemas.microsoft.com/office/drawing/2014/main" id="{0C3321B9-1089-7505-AC6A-BDD1BEA60683}"/>
              </a:ext>
            </a:extLst>
          </p:cNvPr>
          <p:cNvSpPr txBox="1">
            <a:spLocks/>
          </p:cNvSpPr>
          <p:nvPr/>
        </p:nvSpPr>
        <p:spPr>
          <a:xfrm>
            <a:off x="3657600" y="4365023"/>
            <a:ext cx="1778000" cy="5178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t>满意度</a:t>
            </a:r>
          </a:p>
        </p:txBody>
      </p:sp>
      <p:sp>
        <p:nvSpPr>
          <p:cNvPr id="15" name="Line Callout 2 14">
            <a:extLst>
              <a:ext uri="{FF2B5EF4-FFF2-40B4-BE49-F238E27FC236}">
                <a16:creationId xmlns:a16="http://schemas.microsoft.com/office/drawing/2014/main" id="{4AE5D8B2-3DDF-AE48-221B-5931839AD894}"/>
              </a:ext>
            </a:extLst>
          </p:cNvPr>
          <p:cNvSpPr/>
          <p:nvPr/>
        </p:nvSpPr>
        <p:spPr>
          <a:xfrm>
            <a:off x="5854700" y="1119016"/>
            <a:ext cx="1460500" cy="444500"/>
          </a:xfrm>
          <a:prstGeom prst="borderCallout2">
            <a:avLst>
              <a:gd name="adj1" fmla="val 18750"/>
              <a:gd name="adj2" fmla="val -8333"/>
              <a:gd name="adj3" fmla="val 18750"/>
              <a:gd name="adj4" fmla="val -16667"/>
              <a:gd name="adj5" fmla="val 238214"/>
              <a:gd name="adj6" fmla="val -53629"/>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分配公平</a:t>
            </a:r>
          </a:p>
        </p:txBody>
      </p:sp>
      <p:sp>
        <p:nvSpPr>
          <p:cNvPr id="16" name="Line Callout 2 15">
            <a:extLst>
              <a:ext uri="{FF2B5EF4-FFF2-40B4-BE49-F238E27FC236}">
                <a16:creationId xmlns:a16="http://schemas.microsoft.com/office/drawing/2014/main" id="{1E4E9CD5-A114-8BF9-355D-18ECD97FB7C6}"/>
              </a:ext>
            </a:extLst>
          </p:cNvPr>
          <p:cNvSpPr/>
          <p:nvPr/>
        </p:nvSpPr>
        <p:spPr>
          <a:xfrm>
            <a:off x="5854700" y="1802246"/>
            <a:ext cx="1460500" cy="444500"/>
          </a:xfrm>
          <a:prstGeom prst="borderCallout2">
            <a:avLst>
              <a:gd name="adj1" fmla="val 18750"/>
              <a:gd name="adj2" fmla="val -8333"/>
              <a:gd name="adj3" fmla="val 18750"/>
              <a:gd name="adj4" fmla="val -16667"/>
              <a:gd name="adj5" fmla="val 109644"/>
              <a:gd name="adj6" fmla="val -53630"/>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决策公平</a:t>
            </a:r>
          </a:p>
        </p:txBody>
      </p:sp>
      <p:sp>
        <p:nvSpPr>
          <p:cNvPr id="19" name="Line Callout 2 18">
            <a:extLst>
              <a:ext uri="{FF2B5EF4-FFF2-40B4-BE49-F238E27FC236}">
                <a16:creationId xmlns:a16="http://schemas.microsoft.com/office/drawing/2014/main" id="{7C9D13F0-1AEA-734A-6762-8A135E71762E}"/>
              </a:ext>
            </a:extLst>
          </p:cNvPr>
          <p:cNvSpPr/>
          <p:nvPr/>
        </p:nvSpPr>
        <p:spPr>
          <a:xfrm>
            <a:off x="5854700" y="2485476"/>
            <a:ext cx="1460500" cy="444500"/>
          </a:xfrm>
          <a:prstGeom prst="borderCallout2">
            <a:avLst>
              <a:gd name="adj1" fmla="val 18750"/>
              <a:gd name="adj2" fmla="val -8333"/>
              <a:gd name="adj3" fmla="val 18750"/>
              <a:gd name="adj4" fmla="val -16667"/>
              <a:gd name="adj5" fmla="val -18928"/>
              <a:gd name="adj6" fmla="val -53629"/>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人际公平</a:t>
            </a:r>
          </a:p>
        </p:txBody>
      </p:sp>
      <p:sp>
        <p:nvSpPr>
          <p:cNvPr id="23" name="Line Callout 2 22">
            <a:extLst>
              <a:ext uri="{FF2B5EF4-FFF2-40B4-BE49-F238E27FC236}">
                <a16:creationId xmlns:a16="http://schemas.microsoft.com/office/drawing/2014/main" id="{4F5EAB86-764B-85A4-CD47-4D9D6E5900E3}"/>
              </a:ext>
            </a:extLst>
          </p:cNvPr>
          <p:cNvSpPr/>
          <p:nvPr/>
        </p:nvSpPr>
        <p:spPr>
          <a:xfrm>
            <a:off x="5854700" y="3168706"/>
            <a:ext cx="1460500" cy="444500"/>
          </a:xfrm>
          <a:prstGeom prst="borderCallout2">
            <a:avLst>
              <a:gd name="adj1" fmla="val 18750"/>
              <a:gd name="adj2" fmla="val -8333"/>
              <a:gd name="adj3" fmla="val 18750"/>
              <a:gd name="adj4" fmla="val -16667"/>
              <a:gd name="adj5" fmla="val -147500"/>
              <a:gd name="adj6" fmla="val -52996"/>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dirty="0"/>
              <a:t>信息公平</a:t>
            </a:r>
          </a:p>
        </p:txBody>
      </p:sp>
      <p:sp>
        <p:nvSpPr>
          <p:cNvPr id="25" name="Line Callout 2 24">
            <a:extLst>
              <a:ext uri="{FF2B5EF4-FFF2-40B4-BE49-F238E27FC236}">
                <a16:creationId xmlns:a16="http://schemas.microsoft.com/office/drawing/2014/main" id="{748C9A26-1624-0433-F3C0-76C7A0A54C35}"/>
              </a:ext>
            </a:extLst>
          </p:cNvPr>
          <p:cNvSpPr/>
          <p:nvPr/>
        </p:nvSpPr>
        <p:spPr>
          <a:xfrm>
            <a:off x="5651500" y="4038443"/>
            <a:ext cx="1866900" cy="1330983"/>
          </a:xfrm>
          <a:prstGeom prst="borderCallout2">
            <a:avLst>
              <a:gd name="adj1" fmla="val 20658"/>
              <a:gd name="adj2" fmla="val -1530"/>
              <a:gd name="adj3" fmla="val 20658"/>
              <a:gd name="adj4" fmla="val -15307"/>
              <a:gd name="adj5" fmla="val 45214"/>
              <a:gd name="adj6" fmla="val -36256"/>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个人在满足其需求、愿望或期望后所体验到的积极情感或状态</a:t>
            </a:r>
            <a:endParaRPr lang="en-CN" dirty="0"/>
          </a:p>
        </p:txBody>
      </p:sp>
      <p:sp>
        <p:nvSpPr>
          <p:cNvPr id="26" name="文本框 6">
            <a:extLst>
              <a:ext uri="{FF2B5EF4-FFF2-40B4-BE49-F238E27FC236}">
                <a16:creationId xmlns:a16="http://schemas.microsoft.com/office/drawing/2014/main" id="{79F117F1-30BD-F2E5-4CF2-6E47D341DFD5}"/>
              </a:ext>
            </a:extLst>
          </p:cNvPr>
          <p:cNvSpPr txBox="1"/>
          <p:nvPr/>
        </p:nvSpPr>
        <p:spPr>
          <a:xfrm>
            <a:off x="610010" y="5584223"/>
            <a:ext cx="7861300" cy="424732"/>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zh-CN" altLang="en-US" sz="2400" b="1" dirty="0"/>
              <a:t>公平性感知与满意度之间存在显著的正相关关系</a:t>
            </a:r>
          </a:p>
        </p:txBody>
      </p:sp>
      <p:sp>
        <p:nvSpPr>
          <p:cNvPr id="28" name="TextBox 27">
            <a:extLst>
              <a:ext uri="{FF2B5EF4-FFF2-40B4-BE49-F238E27FC236}">
                <a16:creationId xmlns:a16="http://schemas.microsoft.com/office/drawing/2014/main" id="{103D44AA-ADF2-A610-75EB-E7D546ECC555}"/>
              </a:ext>
            </a:extLst>
          </p:cNvPr>
          <p:cNvSpPr txBox="1"/>
          <p:nvPr/>
        </p:nvSpPr>
        <p:spPr>
          <a:xfrm>
            <a:off x="8343488" y="5591436"/>
            <a:ext cx="3073400" cy="307777"/>
          </a:xfrm>
          <a:prstGeom prst="rect">
            <a:avLst/>
          </a:prstGeom>
          <a:noFill/>
        </p:spPr>
        <p:txBody>
          <a:bodyPr wrap="square">
            <a:spAutoFit/>
          </a:bodyPr>
          <a:lstStyle/>
          <a:p>
            <a:r>
              <a:rPr lang="en-US" sz="1400" kern="100" dirty="0" err="1">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FAT概念模型</a:t>
            </a:r>
            <a:r>
              <a:rPr lang="zh-CN" altLang="en-US" sz="1400" kern="1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a:t>
            </a:r>
            <a:r>
              <a:rPr lang="en-US" sz="1400" kern="1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Shin &amp; Park, 2019</a:t>
            </a:r>
            <a:r>
              <a:rPr lang="en-CN" sz="1400" dirty="0">
                <a:effectLst/>
                <a:latin typeface="SimSun" panose="02010600030101010101" pitchFamily="2" charset="-122"/>
                <a:ea typeface="SimSun" panose="02010600030101010101" pitchFamily="2" charset="-122"/>
              </a:rPr>
              <a:t> </a:t>
            </a:r>
            <a:endParaRPr lang="en-CN" sz="1400" dirty="0">
              <a:latin typeface="SimSun" panose="02010600030101010101" pitchFamily="2" charset="-122"/>
              <a:ea typeface="SimSun" panose="02010600030101010101" pitchFamily="2" charset="-122"/>
            </a:endParaRPr>
          </a:p>
        </p:txBody>
      </p:sp>
      <p:pic>
        <p:nvPicPr>
          <p:cNvPr id="30" name="Picture 29" descr="A diagram of a company&#10;&#10;Description automatically generated">
            <a:extLst>
              <a:ext uri="{FF2B5EF4-FFF2-40B4-BE49-F238E27FC236}">
                <a16:creationId xmlns:a16="http://schemas.microsoft.com/office/drawing/2014/main" id="{EAA9591F-30EE-7B1F-7D5D-CCB09A527291}"/>
              </a:ext>
            </a:extLst>
          </p:cNvPr>
          <p:cNvPicPr>
            <a:picLocks noChangeAspect="1"/>
          </p:cNvPicPr>
          <p:nvPr/>
        </p:nvPicPr>
        <p:blipFill>
          <a:blip r:embed="rId3">
            <a:extLst>
              <a:ext uri="{28A0092B-C50C-407E-A947-70E740481C1C}">
                <a14:useLocalDpi xmlns:a14="http://schemas.microsoft.com/office/drawing/2010/main" val="0"/>
              </a:ext>
            </a:extLst>
          </a:blip>
          <a:srcRect l="1967" r="8656"/>
          <a:stretch/>
        </p:blipFill>
        <p:spPr>
          <a:xfrm>
            <a:off x="7568376" y="2458089"/>
            <a:ext cx="4623624" cy="3090459"/>
          </a:xfrm>
          <a:prstGeom prst="rect">
            <a:avLst/>
          </a:prstGeom>
        </p:spPr>
      </p:pic>
      <p:sp>
        <p:nvSpPr>
          <p:cNvPr id="31" name="Rectangle 30">
            <a:extLst>
              <a:ext uri="{FF2B5EF4-FFF2-40B4-BE49-F238E27FC236}">
                <a16:creationId xmlns:a16="http://schemas.microsoft.com/office/drawing/2014/main" id="{8DC27F5E-05BF-6A65-F7ED-7734FE7585E8}"/>
              </a:ext>
            </a:extLst>
          </p:cNvPr>
          <p:cNvSpPr/>
          <p:nvPr/>
        </p:nvSpPr>
        <p:spPr>
          <a:xfrm rot="10800000" flipV="1">
            <a:off x="8021633" y="2732093"/>
            <a:ext cx="693739" cy="24979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公平性</a:t>
            </a:r>
          </a:p>
        </p:txBody>
      </p:sp>
      <p:sp>
        <p:nvSpPr>
          <p:cNvPr id="32" name="Rectangle 31">
            <a:extLst>
              <a:ext uri="{FF2B5EF4-FFF2-40B4-BE49-F238E27FC236}">
                <a16:creationId xmlns:a16="http://schemas.microsoft.com/office/drawing/2014/main" id="{76435F62-9E7A-B379-E5B1-35CDFB2D168B}"/>
              </a:ext>
            </a:extLst>
          </p:cNvPr>
          <p:cNvSpPr/>
          <p:nvPr/>
        </p:nvSpPr>
        <p:spPr>
          <a:xfrm rot="10800000" flipV="1">
            <a:off x="7862619" y="3683221"/>
            <a:ext cx="852753" cy="18565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可靠性</a:t>
            </a:r>
          </a:p>
        </p:txBody>
      </p:sp>
      <p:sp>
        <p:nvSpPr>
          <p:cNvPr id="33" name="Rectangle 32">
            <a:extLst>
              <a:ext uri="{FF2B5EF4-FFF2-40B4-BE49-F238E27FC236}">
                <a16:creationId xmlns:a16="http://schemas.microsoft.com/office/drawing/2014/main" id="{D0EEEB0B-0DDA-3D0E-05F3-388BA5D66EAA}"/>
              </a:ext>
            </a:extLst>
          </p:cNvPr>
          <p:cNvSpPr/>
          <p:nvPr/>
        </p:nvSpPr>
        <p:spPr>
          <a:xfrm rot="10800000" flipV="1">
            <a:off x="7942125" y="4596880"/>
            <a:ext cx="852753" cy="185655"/>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透明性</a:t>
            </a:r>
          </a:p>
        </p:txBody>
      </p:sp>
      <p:sp>
        <p:nvSpPr>
          <p:cNvPr id="34" name="Rectangle 33">
            <a:extLst>
              <a:ext uri="{FF2B5EF4-FFF2-40B4-BE49-F238E27FC236}">
                <a16:creationId xmlns:a16="http://schemas.microsoft.com/office/drawing/2014/main" id="{C7EDFD71-F18A-1498-01F6-6B8B8AB87C8D}"/>
              </a:ext>
            </a:extLst>
          </p:cNvPr>
          <p:cNvSpPr/>
          <p:nvPr/>
        </p:nvSpPr>
        <p:spPr>
          <a:xfrm rot="10800000" flipV="1">
            <a:off x="9880187" y="5037214"/>
            <a:ext cx="852753" cy="327939"/>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信任</a:t>
            </a:r>
          </a:p>
        </p:txBody>
      </p:sp>
      <p:sp>
        <p:nvSpPr>
          <p:cNvPr id="35" name="Rectangle 34">
            <a:extLst>
              <a:ext uri="{FF2B5EF4-FFF2-40B4-BE49-F238E27FC236}">
                <a16:creationId xmlns:a16="http://schemas.microsoft.com/office/drawing/2014/main" id="{76902DC7-BA7B-49CF-F661-EEA4F1BE77DD}"/>
              </a:ext>
            </a:extLst>
          </p:cNvPr>
          <p:cNvSpPr/>
          <p:nvPr/>
        </p:nvSpPr>
        <p:spPr>
          <a:xfrm rot="10800000" flipV="1">
            <a:off x="11019085" y="3620071"/>
            <a:ext cx="852753" cy="281459"/>
          </a:xfrm>
          <a:prstGeom prst="rect">
            <a:avLst/>
          </a:prstGeom>
          <a:ln>
            <a:noFill/>
          </a:ln>
        </p:spPr>
        <p:style>
          <a:lnRef idx="2">
            <a:schemeClr val="dk1"/>
          </a:lnRef>
          <a:fillRef idx="1">
            <a:schemeClr val="lt1"/>
          </a:fillRef>
          <a:effectRef idx="0">
            <a:schemeClr val="dk1"/>
          </a:effectRef>
          <a:fontRef idx="minor">
            <a:schemeClr val="dk1"/>
          </a:fontRef>
        </p:style>
        <p:txBody>
          <a:bodyPr vert="horz" rtlCol="0" anchor="ctr"/>
          <a:lstStyle/>
          <a:p>
            <a:pPr algn="ctr"/>
            <a:r>
              <a:rPr lang="en-CN" sz="1200" dirty="0">
                <a:latin typeface="SimSun" panose="02010600030101010101" pitchFamily="2" charset="-122"/>
                <a:ea typeface="SimSun" panose="02010600030101010101" pitchFamily="2" charset="-122"/>
              </a:rPr>
              <a:t>满意度</a:t>
            </a:r>
          </a:p>
        </p:txBody>
      </p:sp>
    </p:spTree>
    <p:extLst>
      <p:ext uri="{BB962C8B-B14F-4D97-AF65-F5344CB8AC3E}">
        <p14:creationId xmlns:p14="http://schemas.microsoft.com/office/powerpoint/2010/main" val="27524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fade">
                                      <p:cBhvr>
                                        <p:cTn id="17" dur="500"/>
                                        <p:tgtEl>
                                          <p:spTgt spid="1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2" grpId="0" build="p"/>
      <p:bldP spid="14" grpId="0" build="p"/>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756DA35-4051-313A-54E9-FB29D1110D9E}"/>
              </a:ext>
            </a:extLst>
          </p:cNvPr>
          <p:cNvSpPr txBox="1"/>
          <p:nvPr/>
        </p:nvSpPr>
        <p:spPr>
          <a:xfrm>
            <a:off x="358140" y="1063675"/>
            <a:ext cx="2943860" cy="1200329"/>
          </a:xfrm>
          <a:prstGeom prst="rect">
            <a:avLst/>
          </a:prstGeom>
          <a:noFill/>
        </p:spPr>
        <p:txBody>
          <a:bodyPr wrap="square">
            <a:spAutoFit/>
          </a:bodyPr>
          <a:lstStyle/>
          <a:p>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当实际得分为</a:t>
            </a:r>
            <a:r>
              <a:rPr lang="en-US" altLang="zh-CN" sz="1800" b="1" kern="100" dirty="0">
                <a:effectLst/>
                <a:latin typeface="楷体" panose="02010609060101010101" pitchFamily="49" charset="-122"/>
                <a:ea typeface="楷体" panose="02010609060101010101" pitchFamily="49" charset="-122"/>
              </a:rPr>
              <a:t>4</a:t>
            </a:r>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800" b="1" kern="100" dirty="0">
                <a:effectLst/>
                <a:latin typeface="楷体" panose="02010609060101010101" pitchFamily="49" charset="-122"/>
                <a:ea typeface="楷体" panose="02010609060101010101" pitchFamily="49" charset="-122"/>
              </a:rPr>
              <a:t>7</a:t>
            </a:r>
            <a:r>
              <a:rPr lang="zh-CN" altLang="zh-CN" sz="1800" b="1" kern="100" dirty="0">
                <a:effectLst/>
                <a:latin typeface="楷体" panose="02010609060101010101" pitchFamily="49" charset="-122"/>
                <a:ea typeface="楷体" panose="02010609060101010101" pitchFamily="49" charset="-122"/>
                <a:cs typeface="Times New Roman" panose="02020603050405020304" pitchFamily="18" charset="0"/>
              </a:rPr>
              <a:t>时，期望评分者和实际评分者的一致性并不会影响被试对公平性和满意度的感知</a:t>
            </a:r>
            <a:endParaRPr lang="zh-CN" altLang="en-US" b="1" dirty="0">
              <a:latin typeface="楷体" panose="02010609060101010101" pitchFamily="49" charset="-122"/>
              <a:ea typeface="楷体" panose="02010609060101010101" pitchFamily="49" charset="-122"/>
            </a:endParaRPr>
          </a:p>
        </p:txBody>
      </p:sp>
      <p:sp>
        <p:nvSpPr>
          <p:cNvPr id="6" name="标题 1">
            <a:extLst>
              <a:ext uri="{FF2B5EF4-FFF2-40B4-BE49-F238E27FC236}">
                <a16:creationId xmlns:a16="http://schemas.microsoft.com/office/drawing/2014/main" id="{EFE31D7C-9A49-B004-4A39-403DF5402392}"/>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7" name="文本框 6">
            <a:extLst>
              <a:ext uri="{FF2B5EF4-FFF2-40B4-BE49-F238E27FC236}">
                <a16:creationId xmlns:a16="http://schemas.microsoft.com/office/drawing/2014/main" id="{33B899F3-6996-6826-3DEB-78E2F4CD1357}"/>
              </a:ext>
            </a:extLst>
          </p:cNvPr>
          <p:cNvSpPr txBox="1"/>
          <p:nvPr/>
        </p:nvSpPr>
        <p:spPr>
          <a:xfrm>
            <a:off x="792480" y="2343835"/>
            <a:ext cx="10728960" cy="646331"/>
          </a:xfrm>
          <a:prstGeom prst="rect">
            <a:avLst/>
          </a:prstGeom>
          <a:solidFill>
            <a:srgbClr val="003F88"/>
          </a:solidFill>
        </p:spPr>
        <p:txBody>
          <a:bodyPr wrap="square">
            <a:spAutoFit/>
          </a:bodyPr>
          <a:lstStyle/>
          <a:p>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① 探究被试选择</a:t>
            </a:r>
            <a:r>
              <a:rPr lang="en-US" altLang="zh-CN"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评分系统或大学英语教师作为期望评分者的选择比例差异以及期望评分者对其的影响。</a:t>
            </a:r>
          </a:p>
          <a:p>
            <a:r>
              <a:rPr lang="zh-CN" altLang="en-US"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② 探究不同实际得分下，实际得分期望评分者和实际评分者对公平性和满意度感知的影响。</a:t>
            </a:r>
          </a:p>
        </p:txBody>
      </p:sp>
      <p:sp>
        <p:nvSpPr>
          <p:cNvPr id="8" name="文本框 7">
            <a:extLst>
              <a:ext uri="{FF2B5EF4-FFF2-40B4-BE49-F238E27FC236}">
                <a16:creationId xmlns:a16="http://schemas.microsoft.com/office/drawing/2014/main" id="{96ECDEA3-3983-B458-4298-F145A933604E}"/>
              </a:ext>
            </a:extLst>
          </p:cNvPr>
          <p:cNvSpPr txBox="1"/>
          <p:nvPr/>
        </p:nvSpPr>
        <p:spPr>
          <a:xfrm>
            <a:off x="516964" y="3637895"/>
            <a:ext cx="4419002" cy="2621994"/>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Times New Roman" panose="02020603050405020304" pitchFamily="18" charset="0"/>
                <a:ea typeface="楷体_GB2312" panose="02010609030101010101" pitchFamily="49" charset="-122"/>
                <a:cs typeface="Times New Roman" panose="02020603050405020304" pitchFamily="18" charset="0"/>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106</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38</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68</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24.09±7.75</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8.02</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筛查，未通过者将被主试操作拒绝。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69B40157-70CF-71D9-EE6E-11EF36123035}"/>
              </a:ext>
            </a:extLst>
          </p:cNvPr>
          <p:cNvSpPr txBox="1"/>
          <p:nvPr/>
        </p:nvSpPr>
        <p:spPr>
          <a:xfrm>
            <a:off x="3294380" y="1273294"/>
            <a:ext cx="4874260" cy="715089"/>
          </a:xfrm>
          <a:prstGeom prst="roundRect">
            <a:avLst/>
          </a:prstGeom>
          <a:solidFill>
            <a:schemeClr val="bg2"/>
          </a:solidFill>
        </p:spPr>
        <p:txBody>
          <a:bodyPr wrap="square">
            <a:spAutoFit/>
          </a:bodyPr>
          <a:lstStyle/>
          <a:p>
            <a:r>
              <a:rPr lang="zh-CN" altLang="en-US" b="1" dirty="0">
                <a:latin typeface="+mn-ea"/>
                <a:cs typeface="Times New Roman" panose="02020603050405020304" pitchFamily="18" charset="0"/>
              </a:rPr>
              <a:t>不同实际得分下，期望与实际评分者一致性可能对显性感知产生不一样的影响</a:t>
            </a:r>
            <a:endParaRPr lang="zh-CN" altLang="en-US" b="1" dirty="0">
              <a:latin typeface="+mn-ea"/>
            </a:endParaRPr>
          </a:p>
        </p:txBody>
      </p:sp>
      <p:sp>
        <p:nvSpPr>
          <p:cNvPr id="15" name="文本框 14">
            <a:extLst>
              <a:ext uri="{FF2B5EF4-FFF2-40B4-BE49-F238E27FC236}">
                <a16:creationId xmlns:a16="http://schemas.microsoft.com/office/drawing/2014/main" id="{A0A31884-5726-B94A-8779-7BC219A5BE04}"/>
              </a:ext>
            </a:extLst>
          </p:cNvPr>
          <p:cNvSpPr txBox="1"/>
          <p:nvPr/>
        </p:nvSpPr>
        <p:spPr>
          <a:xfrm>
            <a:off x="5365675" y="3105989"/>
            <a:ext cx="6113929" cy="3609499"/>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期望得分（高期望得分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中期望得分</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低期望得分）</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期望评分者（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实际评分者（</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期望</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实际评分者一致性（一致</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不一致）</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实际得分（高实际得分</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中实际得分</a:t>
            </a:r>
            <a:r>
              <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rPr>
              <a:t>低实际得分）</a:t>
            </a:r>
            <a:endParaRPr lang="en-US" altLang="zh-CN" b="1" kern="100" dirty="0">
              <a:solidFill>
                <a:srgbClr val="C00000"/>
              </a:solidFill>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被试选择偏好（</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选择</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评分和教师评分的比例）</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被试主观感知（公平性与满意度）</a:t>
            </a:r>
            <a:endParaRPr lang="zh-CN" altLang="en-US" dirty="0">
              <a:latin typeface="楷体_GB2312" panose="02010609030101010101" pitchFamily="49" charset="-122"/>
              <a:ea typeface="楷体_GB2312" panose="02010609030101010101" pitchFamily="49" charset="-122"/>
            </a:endParaRPr>
          </a:p>
        </p:txBody>
      </p:sp>
      <p:sp>
        <p:nvSpPr>
          <p:cNvPr id="16" name="文本框 15">
            <a:extLst>
              <a:ext uri="{FF2B5EF4-FFF2-40B4-BE49-F238E27FC236}">
                <a16:creationId xmlns:a16="http://schemas.microsoft.com/office/drawing/2014/main" id="{0BD8FC70-9404-F220-8E5E-DE93B8AA7FAC}"/>
              </a:ext>
            </a:extLst>
          </p:cNvPr>
          <p:cNvSpPr txBox="1"/>
          <p:nvPr/>
        </p:nvSpPr>
        <p:spPr>
          <a:xfrm>
            <a:off x="9268460" y="1226235"/>
            <a:ext cx="2181860" cy="783193"/>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zh-CN" altLang="en-US" sz="2000" b="1" dirty="0">
                <a:latin typeface="+mn-ea"/>
                <a:cs typeface="Times New Roman" panose="02020603050405020304" pitchFamily="18" charset="0"/>
              </a:rPr>
              <a:t>增加自变量：</a:t>
            </a:r>
            <a:endParaRPr lang="en-US" altLang="zh-CN" sz="2000" b="1" dirty="0">
              <a:latin typeface="+mn-ea"/>
              <a:cs typeface="Times New Roman" panose="02020603050405020304" pitchFamily="18" charset="0"/>
            </a:endParaRPr>
          </a:p>
          <a:p>
            <a:r>
              <a:rPr lang="zh-CN" altLang="en-US" sz="2000" b="1" dirty="0">
                <a:latin typeface="+mn-ea"/>
                <a:cs typeface="Times New Roman" panose="02020603050405020304" pitchFamily="18" charset="0"/>
              </a:rPr>
              <a:t>实际得分高中低</a:t>
            </a:r>
            <a:endParaRPr lang="zh-CN" altLang="en-US" sz="2000" b="1" dirty="0">
              <a:latin typeface="+mn-ea"/>
            </a:endParaRPr>
          </a:p>
        </p:txBody>
      </p:sp>
      <p:cxnSp>
        <p:nvCxnSpPr>
          <p:cNvPr id="17" name="直接箭头连接符 16">
            <a:extLst>
              <a:ext uri="{FF2B5EF4-FFF2-40B4-BE49-F238E27FC236}">
                <a16:creationId xmlns:a16="http://schemas.microsoft.com/office/drawing/2014/main" id="{895507C4-D79B-1F3F-1A53-2CBE0FE933BB}"/>
              </a:ext>
            </a:extLst>
          </p:cNvPr>
          <p:cNvCxnSpPr>
            <a:cxnSpLocks/>
          </p:cNvCxnSpPr>
          <p:nvPr/>
        </p:nvCxnSpPr>
        <p:spPr>
          <a:xfrm>
            <a:off x="8329448" y="163541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29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DFDB759-7214-121A-AE18-025E3AE0C9AF}"/>
              </a:ext>
            </a:extLst>
          </p:cNvPr>
          <p:cNvGraphicFramePr>
            <a:graphicFrameLocks noGrp="1"/>
          </p:cNvGraphicFramePr>
          <p:nvPr>
            <p:extLst>
              <p:ext uri="{D42A27DB-BD31-4B8C-83A1-F6EECF244321}">
                <p14:modId xmlns:p14="http://schemas.microsoft.com/office/powerpoint/2010/main" val="2705343598"/>
              </p:ext>
            </p:extLst>
          </p:nvPr>
        </p:nvGraphicFramePr>
        <p:xfrm>
          <a:off x="370840" y="1070134"/>
          <a:ext cx="6070600" cy="1988028"/>
        </p:xfrm>
        <a:graphic>
          <a:graphicData uri="http://schemas.openxmlformats.org/drawingml/2006/table">
            <a:tbl>
              <a:tblPr firstRow="1" firstCol="1" bandRow="1"/>
              <a:tblGrid>
                <a:gridCol w="2023938">
                  <a:extLst>
                    <a:ext uri="{9D8B030D-6E8A-4147-A177-3AD203B41FA5}">
                      <a16:colId xmlns:a16="http://schemas.microsoft.com/office/drawing/2014/main" val="2172079908"/>
                    </a:ext>
                  </a:extLst>
                </a:gridCol>
                <a:gridCol w="2023938">
                  <a:extLst>
                    <a:ext uri="{9D8B030D-6E8A-4147-A177-3AD203B41FA5}">
                      <a16:colId xmlns:a16="http://schemas.microsoft.com/office/drawing/2014/main" val="556804459"/>
                    </a:ext>
                  </a:extLst>
                </a:gridCol>
                <a:gridCol w="2022724">
                  <a:extLst>
                    <a:ext uri="{9D8B030D-6E8A-4147-A177-3AD203B41FA5}">
                      <a16:colId xmlns:a16="http://schemas.microsoft.com/office/drawing/2014/main" val="3526493054"/>
                    </a:ext>
                  </a:extLst>
                </a:gridCol>
              </a:tblGrid>
              <a:tr h="331338">
                <a:tc gridSpan="3">
                  <a:txBody>
                    <a:bodyPr/>
                    <a:lstStyle/>
                    <a:p>
                      <a:pPr algn="ctr"/>
                      <a:r>
                        <a:rPr lang="zh-CN" sz="1600" b="1"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a:t>
                      </a:r>
                      <a:r>
                        <a:rPr lang="zh-CN" sz="16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 </a:t>
                      </a:r>
                      <a:r>
                        <a:rPr lang="en-US" sz="16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4</a:t>
                      </a:r>
                      <a:r>
                        <a:rPr lang="en-US" sz="16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lang="zh-CN" sz="1600" b="1"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不同期望得分的期望评分者选择频数</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39373375"/>
                  </a:ext>
                </a:extLst>
              </a:tr>
              <a:tr h="331338">
                <a:tc rowSpan="2">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期望得分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期望评分者</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349212075"/>
                  </a:ext>
                </a:extLst>
              </a:tr>
              <a:tr h="331338">
                <a:tc vMerge="1">
                  <a:txBody>
                    <a:bodyPr/>
                    <a:lstStyle/>
                    <a:p>
                      <a:endParaRPr lang="zh-CN" altLang="en-US"/>
                    </a:p>
                  </a:txBody>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AI</a:t>
                      </a:r>
                      <a:r>
                        <a:rPr lang="zh-CN"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评分系统</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大学英语教师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4541091"/>
                  </a:ext>
                </a:extLst>
              </a:tr>
              <a:tr h="331338">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低分（</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a:t>
                      </a: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9</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43951931"/>
                  </a:ext>
                </a:extLst>
              </a:tr>
              <a:tr h="331338">
                <a:tc>
                  <a:txBody>
                    <a:bodyPr/>
                    <a:lstStyle/>
                    <a:p>
                      <a:pPr algn="ct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高分（</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10</a:t>
                      </a:r>
                      <a:r>
                        <a:rPr lang="zh-CN" sz="16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8</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075660940"/>
                  </a:ext>
                </a:extLst>
              </a:tr>
              <a:tr h="331338">
                <a:tc>
                  <a:txBody>
                    <a:bodyPr/>
                    <a:lstStyle/>
                    <a:p>
                      <a:pPr algn="ctr"/>
                      <a:r>
                        <a:rPr lang="zh-CN" sz="1600" kern="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总计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20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600" kern="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rPr>
                        <a:t>17</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915844"/>
                  </a:ext>
                </a:extLst>
              </a:tr>
            </a:tbl>
          </a:graphicData>
        </a:graphic>
      </p:graphicFrame>
      <p:grpSp>
        <p:nvGrpSpPr>
          <p:cNvPr id="18" name="组合 17">
            <a:extLst>
              <a:ext uri="{FF2B5EF4-FFF2-40B4-BE49-F238E27FC236}">
                <a16:creationId xmlns:a16="http://schemas.microsoft.com/office/drawing/2014/main" id="{F4A8F1D5-7A04-1D8C-4F58-B8BC0303B70C}"/>
              </a:ext>
            </a:extLst>
          </p:cNvPr>
          <p:cNvGrpSpPr/>
          <p:nvPr/>
        </p:nvGrpSpPr>
        <p:grpSpPr>
          <a:xfrm>
            <a:off x="375920" y="3465175"/>
            <a:ext cx="8745220" cy="1021556"/>
            <a:chOff x="375920" y="3190855"/>
            <a:chExt cx="8745220" cy="1021556"/>
          </a:xfrm>
        </p:grpSpPr>
        <p:sp>
          <p:nvSpPr>
            <p:cNvPr id="12" name="文本框 11">
              <a:extLst>
                <a:ext uri="{FF2B5EF4-FFF2-40B4-BE49-F238E27FC236}">
                  <a16:creationId xmlns:a16="http://schemas.microsoft.com/office/drawing/2014/main" id="{356D6F1D-96A4-2AE8-CCD7-789178C08E80}"/>
                </a:ext>
              </a:extLst>
            </p:cNvPr>
            <p:cNvSpPr txBox="1"/>
            <p:nvPr/>
          </p:nvSpPr>
          <p:spPr>
            <a:xfrm>
              <a:off x="375920" y="3190855"/>
              <a:ext cx="6167120" cy="1021556"/>
            </a:xfrm>
            <a:prstGeom prst="roundRect">
              <a:avLst/>
            </a:prstGeom>
            <a:noFill/>
            <a:ln w="28575">
              <a:solidFill>
                <a:schemeClr val="bg2"/>
              </a:solidFill>
              <a:prstDash val="lgDash"/>
            </a:ln>
          </p:spPr>
          <p:txBody>
            <a:bodyPr wrap="square">
              <a:spAutoFit/>
            </a:bodyPr>
            <a:lstStyle/>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EF69F461-2AF1-EA17-6199-8BF70C73EFB3}"/>
                </a:ext>
              </a:extLst>
            </p:cNvPr>
            <p:cNvSpPr txBox="1"/>
            <p:nvPr/>
          </p:nvSpPr>
          <p:spPr>
            <a:xfrm>
              <a:off x="2877820" y="3251815"/>
              <a:ext cx="6243320" cy="923330"/>
            </a:xfrm>
            <a:prstGeom prst="rect">
              <a:avLst/>
            </a:prstGeom>
            <a:noFill/>
          </p:spPr>
          <p:txBody>
            <a:bodyPr wrap="square">
              <a:spAutoFit/>
            </a:bodyPr>
            <a:lstStyle/>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低</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２</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３</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４</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５</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dirty="0">
                <a:effectLst/>
                <a:latin typeface="华文楷体" panose="02010600040101010101" pitchFamily="2" charset="-122"/>
                <a:ea typeface="华文楷体" panose="02010600040101010101" pitchFamily="2" charset="-122"/>
                <a:cs typeface="Times New Roman" panose="02020603050405020304" pitchFamily="18" charset="0"/>
              </a:endParaRPr>
            </a:p>
            <a:p>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高</a:t>
              </a:r>
              <a:r>
                <a:rPr lang="zh-CN" altLang="en-US" sz="1800" dirty="0">
                  <a:effectLst/>
                  <a:latin typeface="华文楷体" panose="02010600040101010101" pitchFamily="2" charset="-122"/>
                  <a:ea typeface="华文楷体" panose="02010600040101010101" pitchFamily="2" charset="-122"/>
                  <a:cs typeface="Times New Roman" panose="02020603050405020304" pitchFamily="18" charset="0"/>
                </a:rPr>
                <a:t>得</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８</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r>
                <a:rPr lang="zh-CN" altLang="zh-CN" kern="100" dirty="0">
                  <a:latin typeface="Times New Roman" panose="02020603050405020304" pitchFamily="18" charset="0"/>
                  <a:ea typeface="楷体_GB2312" panose="02010609030101010101" pitchFamily="49" charset="-122"/>
                  <a:cs typeface="Times New Roman" panose="02020603050405020304" pitchFamily="18" charset="0"/>
                </a:rPr>
                <a:t>９</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分）</a:t>
              </a:r>
              <a:endPar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383C2DC3-7AAC-BC9B-8D7E-9416FEAAC743}"/>
                </a:ext>
              </a:extLst>
            </p:cNvPr>
            <p:cNvSpPr txBox="1"/>
            <p:nvPr/>
          </p:nvSpPr>
          <p:spPr>
            <a:xfrm>
              <a:off x="508747" y="3387172"/>
              <a:ext cx="2415540" cy="461665"/>
            </a:xfrm>
            <a:prstGeom prst="rect">
              <a:avLst/>
            </a:prstGeom>
            <a:noFill/>
          </p:spPr>
          <p:txBody>
            <a:bodyPr wrap="square">
              <a:spAutoFit/>
            </a:bodyPr>
            <a:lstStyle/>
            <a:p>
              <a:pPr algn="ctr"/>
              <a:r>
                <a:rPr lang="zh-CN" altLang="en-US"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期望得分分组</a:t>
              </a:r>
              <a:endParaRPr lang="en-US" altLang="zh-CN" sz="2400" b="1" kern="100"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endParaRPr>
            </a:p>
          </p:txBody>
        </p:sp>
        <p:cxnSp>
          <p:nvCxnSpPr>
            <p:cNvPr id="17" name="直接连接符 16">
              <a:extLst>
                <a:ext uri="{FF2B5EF4-FFF2-40B4-BE49-F238E27FC236}">
                  <a16:creationId xmlns:a16="http://schemas.microsoft.com/office/drawing/2014/main" id="{961AE6F2-D6A6-7931-CD79-E7A46D301778}"/>
                </a:ext>
              </a:extLst>
            </p:cNvPr>
            <p:cNvCxnSpPr/>
            <p:nvPr/>
          </p:nvCxnSpPr>
          <p:spPr>
            <a:xfrm>
              <a:off x="2875280" y="3322320"/>
              <a:ext cx="0" cy="701040"/>
            </a:xfrm>
            <a:prstGeom prst="line">
              <a:avLst/>
            </a:prstGeom>
            <a:ln w="38100"/>
          </p:spPr>
          <p:style>
            <a:lnRef idx="2">
              <a:schemeClr val="accent1"/>
            </a:lnRef>
            <a:fillRef idx="0">
              <a:schemeClr val="accent1"/>
            </a:fillRef>
            <a:effectRef idx="1">
              <a:schemeClr val="accent1"/>
            </a:effectRef>
            <a:fontRef idx="minor">
              <a:schemeClr val="tx1"/>
            </a:fontRef>
          </p:style>
        </p:cxnSp>
      </p:grpSp>
      <p:sp>
        <p:nvSpPr>
          <p:cNvPr id="20" name="矩形 19">
            <a:extLst>
              <a:ext uri="{FF2B5EF4-FFF2-40B4-BE49-F238E27FC236}">
                <a16:creationId xmlns:a16="http://schemas.microsoft.com/office/drawing/2014/main" id="{10DA8DE8-41E0-159A-8D97-31B762080105}"/>
              </a:ext>
            </a:extLst>
          </p:cNvPr>
          <p:cNvSpPr/>
          <p:nvPr/>
        </p:nvSpPr>
        <p:spPr>
          <a:xfrm>
            <a:off x="365760" y="1584960"/>
            <a:ext cx="1889760" cy="1158240"/>
          </a:xfrm>
          <a:prstGeom prst="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1555982B-088E-2EB4-8C15-111AE87095D2}"/>
              </a:ext>
            </a:extLst>
          </p:cNvPr>
          <p:cNvCxnSpPr>
            <a:cxnSpLocks/>
          </p:cNvCxnSpPr>
          <p:nvPr/>
        </p:nvCxnSpPr>
        <p:spPr>
          <a:xfrm>
            <a:off x="751840" y="2773680"/>
            <a:ext cx="0" cy="955040"/>
          </a:xfrm>
          <a:prstGeom prst="straightConnector1">
            <a:avLst/>
          </a:prstGeom>
          <a:ln w="762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4" name="组合 23">
            <a:extLst>
              <a:ext uri="{FF2B5EF4-FFF2-40B4-BE49-F238E27FC236}">
                <a16:creationId xmlns:a16="http://schemas.microsoft.com/office/drawing/2014/main" id="{D1FC997B-C8EA-FF2F-3E5B-6247D60A5125}"/>
              </a:ext>
            </a:extLst>
          </p:cNvPr>
          <p:cNvGrpSpPr/>
          <p:nvPr/>
        </p:nvGrpSpPr>
        <p:grpSpPr>
          <a:xfrm>
            <a:off x="6825727" y="3211463"/>
            <a:ext cx="5173233" cy="1888857"/>
            <a:chOff x="6795247" y="1118503"/>
            <a:chExt cx="5173233" cy="2224137"/>
          </a:xfrm>
        </p:grpSpPr>
        <p:sp>
          <p:nvSpPr>
            <p:cNvPr id="25" name="文本框 24">
              <a:extLst>
                <a:ext uri="{FF2B5EF4-FFF2-40B4-BE49-F238E27FC236}">
                  <a16:creationId xmlns:a16="http://schemas.microsoft.com/office/drawing/2014/main" id="{C8429DE7-528E-83B2-8A67-D8E6E45AD23B}"/>
                </a:ext>
              </a:extLst>
            </p:cNvPr>
            <p:cNvSpPr txBox="1"/>
            <p:nvPr/>
          </p:nvSpPr>
          <p:spPr>
            <a:xfrm>
              <a:off x="6974540" y="1745491"/>
              <a:ext cx="4750099" cy="1538883"/>
            </a:xfrm>
            <a:prstGeom prst="rect">
              <a:avLst/>
            </a:prstGeom>
            <a:noFill/>
          </p:spPr>
          <p:txBody>
            <a:bodyPr wrap="square">
              <a:spAutoFit/>
            </a:bodyPr>
            <a:lstStyle/>
            <a:p>
              <a:pPr marL="342900" indent="-342900" algn="just">
                <a:spcBef>
                  <a:spcPts val="600"/>
                </a:spcBef>
                <a:buFont typeface="Wingdings" panose="05000000000000000000" pitchFamily="2" charset="2"/>
                <a:buChar char="p"/>
                <a:tabLst>
                  <a:tab pos="44450" algn="l"/>
                </a:tabLs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期望得分会</a:t>
              </a: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显著影响</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期望评分者的选择比例</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spcBef>
                  <a:spcPts val="600"/>
                </a:spcBef>
                <a:tabLst>
                  <a:tab pos="44450" algn="l"/>
                </a:tabLst>
              </a:pPr>
              <a:r>
                <a:rPr lang="en-US" altLang="zh-CN" sz="2000" i="1" kern="100" dirty="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000" kern="100" baseline="30000" dirty="0">
                  <a:effectLst/>
                  <a:latin typeface="Times New Roman" panose="02020603050405020304" pitchFamily="18" charset="0"/>
                  <a:ea typeface="宋体" panose="02010600030101010101" pitchFamily="2" charset="-122"/>
                </a:rPr>
                <a:t>2 </a:t>
              </a:r>
              <a:r>
                <a:rPr lang="en-US" altLang="zh-CN" sz="2000" kern="100" dirty="0">
                  <a:effectLst/>
                  <a:latin typeface="Times New Roman" panose="02020603050405020304" pitchFamily="18" charset="0"/>
                  <a:ea typeface="宋体" panose="02010600030101010101" pitchFamily="2" charset="-122"/>
                </a:rPr>
                <a:t>= 4.52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a:t>
              </a:r>
              <a:r>
                <a:rPr lang="en-US" altLang="zh-CN" sz="2000" kern="100" dirty="0">
                  <a:effectLst/>
                  <a:latin typeface="Times New Roman" panose="02020603050405020304" pitchFamily="18" charset="0"/>
                  <a:ea typeface="宋体" panose="02010600030101010101" pitchFamily="2" charset="-122"/>
                </a:rPr>
                <a:t> = 0.03</a:t>
              </a:r>
            </a:p>
            <a:p>
              <a:pPr algn="just">
                <a:spcBef>
                  <a:spcPts val="600"/>
                </a:spcBef>
                <a:tabLst>
                  <a:tab pos="44450" algn="l"/>
                </a:tabLst>
              </a:pP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0141E5A5-688E-ADDC-0B4D-5F23219012F2}"/>
                </a:ext>
              </a:extLst>
            </p:cNvPr>
            <p:cNvSpPr/>
            <p:nvPr/>
          </p:nvSpPr>
          <p:spPr>
            <a:xfrm>
              <a:off x="6795247" y="1309255"/>
              <a:ext cx="5173233" cy="203338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149F453-FDDD-8B09-FC65-04B681DBB40B}"/>
                </a:ext>
              </a:extLst>
            </p:cNvPr>
            <p:cNvSpPr txBox="1"/>
            <p:nvPr/>
          </p:nvSpPr>
          <p:spPr>
            <a:xfrm>
              <a:off x="6918512" y="1118503"/>
              <a:ext cx="147364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卡方检验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8" name="文本框 27">
            <a:extLst>
              <a:ext uri="{FF2B5EF4-FFF2-40B4-BE49-F238E27FC236}">
                <a16:creationId xmlns:a16="http://schemas.microsoft.com/office/drawing/2014/main" id="{3D075842-16BA-C9BA-B457-590909BD61E2}"/>
              </a:ext>
            </a:extLst>
          </p:cNvPr>
          <p:cNvSpPr txBox="1"/>
          <p:nvPr/>
        </p:nvSpPr>
        <p:spPr>
          <a:xfrm>
            <a:off x="335280" y="4761915"/>
            <a:ext cx="6299200" cy="132802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dirty="0"/>
              <a:t>当期望得分较低时，被试倾向于选择</a:t>
            </a:r>
            <a:r>
              <a:rPr lang="en-US" altLang="zh-CN" dirty="0"/>
              <a:t>AI</a:t>
            </a:r>
            <a:r>
              <a:rPr lang="zh-CN" altLang="zh-CN" dirty="0"/>
              <a:t>评分系统，而当期望得分较高时，被试倾向于选择大学英语教师进行评分</a:t>
            </a:r>
            <a:endParaRPr lang="zh-CN" altLang="en-US" dirty="0"/>
          </a:p>
        </p:txBody>
      </p:sp>
      <p:sp>
        <p:nvSpPr>
          <p:cNvPr id="4" name="标题 1">
            <a:extLst>
              <a:ext uri="{FF2B5EF4-FFF2-40B4-BE49-F238E27FC236}">
                <a16:creationId xmlns:a16="http://schemas.microsoft.com/office/drawing/2014/main" id="{4AEBAE37-18F4-6626-4BA4-ED5C1076429E}"/>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29" name="文本框 28">
            <a:extLst>
              <a:ext uri="{FF2B5EF4-FFF2-40B4-BE49-F238E27FC236}">
                <a16:creationId xmlns:a16="http://schemas.microsoft.com/office/drawing/2014/main" id="{DC427F70-AFAA-AB38-5D6C-CE85F3036731}"/>
              </a:ext>
            </a:extLst>
          </p:cNvPr>
          <p:cNvSpPr txBox="1"/>
          <p:nvPr/>
        </p:nvSpPr>
        <p:spPr>
          <a:xfrm>
            <a:off x="6972300" y="1358315"/>
            <a:ext cx="3390900" cy="923330"/>
          </a:xfrm>
          <a:prstGeom prst="rect">
            <a:avLst/>
          </a:prstGeom>
          <a:noFill/>
        </p:spPr>
        <p:txBody>
          <a:bodyPr wrap="square">
            <a:spAutoFit/>
          </a:bodyPr>
          <a:lstStyle/>
          <a:p>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选取高期望评分（</a:t>
            </a:r>
            <a:r>
              <a:rPr lang="en-US" altLang="zh-CN" sz="1800" b="1" kern="100" dirty="0">
                <a:solidFill>
                  <a:srgbClr val="003F88"/>
                </a:solidFill>
                <a:effectLst/>
                <a:latin typeface="Times New Roman" panose="02020603050405020304" pitchFamily="18" charset="0"/>
                <a:ea typeface="宋体" panose="02010600030101010101" pitchFamily="2" charset="-122"/>
              </a:rPr>
              <a:t>8</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solidFill>
                  <a:srgbClr val="003F88"/>
                </a:solidFill>
                <a:effectLst/>
                <a:latin typeface="Times New Roman" panose="02020603050405020304" pitchFamily="18" charset="0"/>
                <a:ea typeface="宋体" panose="02010600030101010101" pitchFamily="2" charset="-122"/>
              </a:rPr>
              <a:t>10</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分）和低期望评分（</a:t>
            </a:r>
            <a:r>
              <a:rPr lang="en-US" altLang="zh-CN" sz="1800" b="1" kern="100" dirty="0">
                <a:solidFill>
                  <a:srgbClr val="003F88"/>
                </a:solidFill>
                <a:effectLst/>
                <a:latin typeface="Times New Roman" panose="02020603050405020304" pitchFamily="18" charset="0"/>
                <a:ea typeface="宋体" panose="02010600030101010101" pitchFamily="2" charset="-122"/>
              </a:rPr>
              <a:t>1</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kern="100" dirty="0">
                <a:solidFill>
                  <a:srgbClr val="003F88"/>
                </a:solidFill>
                <a:effectLst/>
                <a:latin typeface="Times New Roman" panose="02020603050405020304" pitchFamily="18" charset="0"/>
                <a:ea typeface="宋体" panose="02010600030101010101" pitchFamily="2" charset="-122"/>
              </a:rPr>
              <a:t>3</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分）的数据进行</a:t>
            </a:r>
            <a:r>
              <a:rPr lang="en-US" altLang="zh-CN" sz="1800" b="1" kern="100" dirty="0">
                <a:solidFill>
                  <a:srgbClr val="003F88"/>
                </a:solidFill>
                <a:effectLst/>
                <a:latin typeface="Times New Roman" panose="02020603050405020304" pitchFamily="18" charset="0"/>
                <a:ea typeface="宋体" panose="02010600030101010101" pitchFamily="2" charset="-122"/>
              </a:rPr>
              <a:t>2×2</a:t>
            </a:r>
            <a:r>
              <a:rPr lang="zh-CN" altLang="zh-CN" sz="1800" b="1" kern="100"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交叉表卡方检验</a:t>
            </a:r>
            <a:endParaRPr lang="zh-CN" altLang="en-US" b="1" dirty="0">
              <a:solidFill>
                <a:srgbClr val="003F88"/>
              </a:solidFill>
            </a:endParaRPr>
          </a:p>
        </p:txBody>
      </p:sp>
      <p:sp>
        <p:nvSpPr>
          <p:cNvPr id="30" name="箭头: 下 29">
            <a:extLst>
              <a:ext uri="{FF2B5EF4-FFF2-40B4-BE49-F238E27FC236}">
                <a16:creationId xmlns:a16="http://schemas.microsoft.com/office/drawing/2014/main" id="{CCC64633-1A73-E2EE-41EA-8FA653B4BAB5}"/>
              </a:ext>
            </a:extLst>
          </p:cNvPr>
          <p:cNvSpPr/>
          <p:nvPr/>
        </p:nvSpPr>
        <p:spPr>
          <a:xfrm>
            <a:off x="7486286" y="248559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833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inVertical)">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grpSp>
        <p:nvGrpSpPr>
          <p:cNvPr id="5" name="组合 4">
            <a:extLst>
              <a:ext uri="{FF2B5EF4-FFF2-40B4-BE49-F238E27FC236}">
                <a16:creationId xmlns:a16="http://schemas.microsoft.com/office/drawing/2014/main" id="{8A573C21-DDEF-8C51-A95C-28E00FFE3DA6}"/>
              </a:ext>
            </a:extLst>
          </p:cNvPr>
          <p:cNvGrpSpPr/>
          <p:nvPr/>
        </p:nvGrpSpPr>
        <p:grpSpPr>
          <a:xfrm>
            <a:off x="270589" y="3272844"/>
            <a:ext cx="5510451" cy="2508196"/>
            <a:chOff x="6193869" y="3567484"/>
            <a:chExt cx="5510451" cy="2680916"/>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FF097D8-6D14-E75B-D3E1-F748541726BC}"/>
                    </a:ext>
                  </a:extLst>
                </p:cNvPr>
                <p:cNvSpPr txBox="1"/>
                <p:nvPr/>
              </p:nvSpPr>
              <p:spPr>
                <a:xfrm>
                  <a:off x="6341924" y="3567484"/>
                  <a:ext cx="5362396" cy="249029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期望评分者主效应不显著</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1.09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0.36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0.04</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实际评分者主效应不显著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1.51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0.21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0.06</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实际评分者和期望评分者交互作用不显著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effectLst/>
                      <a:latin typeface="Times New Roman" panose="02020603050405020304" pitchFamily="18" charset="0"/>
                      <a:ea typeface="宋体" panose="02010600030101010101" pitchFamily="2" charset="-122"/>
                    </a:rPr>
                    <a:t>    F</a:t>
                  </a:r>
                  <a:r>
                    <a:rPr lang="en-US" altLang="zh-CN" sz="2000" kern="100" dirty="0">
                      <a:effectLst/>
                      <a:latin typeface="Times New Roman" panose="02020603050405020304" pitchFamily="18" charset="0"/>
                      <a:ea typeface="宋体" panose="02010600030101010101" pitchFamily="2" charset="-122"/>
                    </a:rPr>
                    <a:t>(4, 99) = 0.76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0.56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0.03</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FF097D8-6D14-E75B-D3E1-F748541726BC}"/>
                    </a:ext>
                  </a:extLst>
                </p:cNvPr>
                <p:cNvSpPr txBox="1">
                  <a:spLocks noRot="1" noChangeAspect="1" noMove="1" noResize="1" noEditPoints="1" noAdjustHandles="1" noChangeArrowheads="1" noChangeShapeType="1" noTextEdit="1"/>
                </p:cNvSpPr>
                <p:nvPr/>
              </p:nvSpPr>
              <p:spPr>
                <a:xfrm>
                  <a:off x="6341924" y="3567484"/>
                  <a:ext cx="5362396" cy="2490297"/>
                </a:xfrm>
                <a:prstGeom prst="rect">
                  <a:avLst/>
                </a:prstGeom>
                <a:blipFill>
                  <a:blip r:embed="rId2"/>
                  <a:stretch>
                    <a:fillRect l="-1251" b="-9686"/>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AABAE64A-64FD-0712-56F5-9F70DA91FD27}"/>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圆角 13">
            <a:extLst>
              <a:ext uri="{FF2B5EF4-FFF2-40B4-BE49-F238E27FC236}">
                <a16:creationId xmlns:a16="http://schemas.microsoft.com/office/drawing/2014/main" id="{006A04CA-25BF-8140-0436-3CCBFC0A1DEB}"/>
              </a:ext>
            </a:extLst>
          </p:cNvPr>
          <p:cNvSpPr/>
          <p:nvPr/>
        </p:nvSpPr>
        <p:spPr>
          <a:xfrm>
            <a:off x="229949" y="132957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743AF16-9689-266B-BCA9-A0E079D81EF5}"/>
              </a:ext>
            </a:extLst>
          </p:cNvPr>
          <p:cNvSpPr txBox="1"/>
          <p:nvPr/>
        </p:nvSpPr>
        <p:spPr>
          <a:xfrm>
            <a:off x="388620" y="112089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8B00B5F1-DC3A-5340-E68B-120AD128EE94}"/>
              </a:ext>
            </a:extLst>
          </p:cNvPr>
          <p:cNvSpPr txBox="1"/>
          <p:nvPr/>
        </p:nvSpPr>
        <p:spPr>
          <a:xfrm>
            <a:off x="271324" y="159357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（期望评分者：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9B8017D2-AEA2-01D9-0037-D697AD1583EB}"/>
              </a:ext>
            </a:extLst>
          </p:cNvPr>
          <p:cNvSpPr txBox="1"/>
          <p:nvPr/>
        </p:nvSpPr>
        <p:spPr>
          <a:xfrm>
            <a:off x="5657852" y="2273546"/>
            <a:ext cx="1082612" cy="2585323"/>
          </a:xfrm>
          <a:prstGeom prst="rect">
            <a:avLst/>
          </a:prstGeom>
          <a:noFill/>
        </p:spPr>
        <p:txBody>
          <a:bodyPr wrap="square">
            <a:spAutoFit/>
          </a:bodyPr>
          <a:lstStyle/>
          <a:p>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探究实际得分与期望</a:t>
            </a:r>
            <a:r>
              <a:rPr lang="en-US" altLang="zh-CN" sz="1800" kern="100" dirty="0">
                <a:effectLst/>
                <a:latin typeface="黑体" panose="02010609060101010101" pitchFamily="49" charset="-122"/>
                <a:ea typeface="黑体" panose="02010609060101010101" pitchFamily="49" charset="-122"/>
              </a:rPr>
              <a:t>-</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实际评</a:t>
            </a:r>
            <a:endPar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a:p>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分者一致性的交互作用</a:t>
            </a:r>
            <a:endParaRPr lang="zh-CN" altLang="en-US" dirty="0">
              <a:latin typeface="黑体" panose="02010609060101010101" pitchFamily="49" charset="-122"/>
              <a:ea typeface="黑体" panose="02010609060101010101" pitchFamily="49" charset="-122"/>
            </a:endParaRPr>
          </a:p>
        </p:txBody>
      </p:sp>
      <p:cxnSp>
        <p:nvCxnSpPr>
          <p:cNvPr id="19" name="直接箭头连接符 18">
            <a:extLst>
              <a:ext uri="{FF2B5EF4-FFF2-40B4-BE49-F238E27FC236}">
                <a16:creationId xmlns:a16="http://schemas.microsoft.com/office/drawing/2014/main" id="{4F49466D-80D0-D028-6370-48707A75FF40}"/>
              </a:ext>
            </a:extLst>
          </p:cNvPr>
          <p:cNvCxnSpPr>
            <a:cxnSpLocks/>
          </p:cNvCxnSpPr>
          <p:nvPr/>
        </p:nvCxnSpPr>
        <p:spPr>
          <a:xfrm>
            <a:off x="5689600" y="3551476"/>
            <a:ext cx="985520" cy="0"/>
          </a:xfrm>
          <a:prstGeom prst="straightConnector1">
            <a:avLst/>
          </a:prstGeom>
          <a:ln w="28575">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C444EE74-A9FC-8289-90F6-DF3F67D29248}"/>
              </a:ext>
            </a:extLst>
          </p:cNvPr>
          <p:cNvSpPr/>
          <p:nvPr/>
        </p:nvSpPr>
        <p:spPr>
          <a:xfrm>
            <a:off x="6590109" y="1278775"/>
            <a:ext cx="5359079" cy="2124825"/>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F743BB5F-A828-9E8C-BA5E-2DB5280278AA}"/>
              </a:ext>
            </a:extLst>
          </p:cNvPr>
          <p:cNvSpPr txBox="1"/>
          <p:nvPr/>
        </p:nvSpPr>
        <p:spPr>
          <a:xfrm>
            <a:off x="6748780" y="107009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FAE23016-5B64-ABA7-CB7B-84D300486F0D}"/>
              </a:ext>
            </a:extLst>
          </p:cNvPr>
          <p:cNvSpPr txBox="1"/>
          <p:nvPr/>
        </p:nvSpPr>
        <p:spPr>
          <a:xfrm>
            <a:off x="6672124" y="1593573"/>
            <a:ext cx="5027579" cy="1631216"/>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（实际得分：高、中、低）</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2E6EC669-81A6-1AE7-93B4-12EEE282E1A9}"/>
              </a:ext>
            </a:extLst>
          </p:cNvPr>
          <p:cNvGrpSpPr/>
          <p:nvPr/>
        </p:nvGrpSpPr>
        <p:grpSpPr>
          <a:xfrm>
            <a:off x="6610429" y="3580938"/>
            <a:ext cx="5368211" cy="2189942"/>
            <a:chOff x="6193869" y="3580938"/>
            <a:chExt cx="5368211" cy="2667462"/>
          </a:xfrm>
        </p:grpSpPr>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3A03940-098B-9D46-902A-D127A31B7F24}"/>
                    </a:ext>
                  </a:extLst>
                </p:cNvPr>
                <p:cNvSpPr txBox="1"/>
                <p:nvPr/>
              </p:nvSpPr>
              <p:spPr>
                <a:xfrm>
                  <a:off x="6199684" y="3597963"/>
                  <a:ext cx="5362396" cy="2152643"/>
                </a:xfrm>
                <a:prstGeom prst="rect">
                  <a:avLst/>
                </a:prstGeom>
                <a:noFill/>
                <a:ln>
                  <a:noFill/>
                </a:ln>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期望评分者、实际评分者二阶交互作用显著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91) = 4.98</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0.001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0.180</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实际得分、期望评分者、实际评分者三阶交互作用显著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182) = 2.45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0.097</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93A03940-098B-9D46-902A-D127A31B7F24}"/>
                    </a:ext>
                  </a:extLst>
                </p:cNvPr>
                <p:cNvSpPr txBox="1">
                  <a:spLocks noRot="1" noChangeAspect="1" noMove="1" noResize="1" noEditPoints="1" noAdjustHandles="1" noChangeArrowheads="1" noChangeShapeType="1" noTextEdit="1"/>
                </p:cNvSpPr>
                <p:nvPr/>
              </p:nvSpPr>
              <p:spPr>
                <a:xfrm>
                  <a:off x="6199684" y="3597963"/>
                  <a:ext cx="5362396" cy="2152643"/>
                </a:xfrm>
                <a:prstGeom prst="rect">
                  <a:avLst/>
                </a:prstGeom>
                <a:blipFill>
                  <a:blip r:embed="rId3"/>
                  <a:stretch>
                    <a:fillRect l="-1136" r="-1136" b="-25517"/>
                  </a:stretch>
                </a:blipFill>
                <a:ln>
                  <a:noFill/>
                </a:ln>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3D0930B4-BC65-ED86-D988-B492D38E843D}"/>
                </a:ext>
              </a:extLst>
            </p:cNvPr>
            <p:cNvSpPr/>
            <p:nvPr/>
          </p:nvSpPr>
          <p:spPr>
            <a:xfrm>
              <a:off x="6193869" y="3580938"/>
              <a:ext cx="5359079" cy="2667462"/>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243A8406-5831-1AB2-E4FC-22A936016ECF}"/>
              </a:ext>
            </a:extLst>
          </p:cNvPr>
          <p:cNvSpPr txBox="1"/>
          <p:nvPr/>
        </p:nvSpPr>
        <p:spPr>
          <a:xfrm>
            <a:off x="294640" y="5877084"/>
            <a:ext cx="11663680" cy="783193"/>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2000" dirty="0"/>
              <a:t>当控制实际得分后，期望</a:t>
            </a:r>
            <a:r>
              <a:rPr lang="en-US" altLang="zh-CN" sz="2000" dirty="0"/>
              <a:t>-</a:t>
            </a:r>
            <a:r>
              <a:rPr lang="zh-CN" altLang="zh-CN" sz="2000" dirty="0"/>
              <a:t>实际评分者一致性会显著影响显性感知，且不同实际得分情况下，期望</a:t>
            </a:r>
            <a:r>
              <a:rPr lang="en-US" altLang="zh-CN" sz="2000" dirty="0"/>
              <a:t>-</a:t>
            </a:r>
            <a:r>
              <a:rPr lang="zh-CN" altLang="zh-CN" sz="2000" dirty="0"/>
              <a:t>实际评分者一致性对显性感知的影响不同</a:t>
            </a:r>
            <a:endParaRPr lang="zh-CN" altLang="en-US" sz="2000" dirty="0"/>
          </a:p>
        </p:txBody>
      </p:sp>
    </p:spTree>
    <p:extLst>
      <p:ext uri="{BB962C8B-B14F-4D97-AF65-F5344CB8AC3E}">
        <p14:creationId xmlns:p14="http://schemas.microsoft.com/office/powerpoint/2010/main" val="230354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15539849-67DB-9B46-8ECD-A4A3B00D11B1}"/>
              </a:ext>
            </a:extLst>
          </p:cNvPr>
          <p:cNvSpPr/>
          <p:nvPr/>
        </p:nvSpPr>
        <p:spPr>
          <a:xfrm>
            <a:off x="1270000" y="447463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D8C5A6AA-578F-3B8D-73E2-A30B3F78A367}"/>
              </a:ext>
            </a:extLst>
          </p:cNvPr>
          <p:cNvSpPr/>
          <p:nvPr/>
        </p:nvSpPr>
        <p:spPr>
          <a:xfrm>
            <a:off x="1300480" y="219879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1132840" y="270584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5" name="文本框 4">
            <a:extLst>
              <a:ext uri="{FF2B5EF4-FFF2-40B4-BE49-F238E27FC236}">
                <a16:creationId xmlns:a16="http://schemas.microsoft.com/office/drawing/2014/main" id="{1221115F-9651-77E4-4669-641C97DC6623}"/>
              </a:ext>
            </a:extLst>
          </p:cNvPr>
          <p:cNvSpPr txBox="1"/>
          <p:nvPr/>
        </p:nvSpPr>
        <p:spPr>
          <a:xfrm>
            <a:off x="825500" y="1141214"/>
            <a:ext cx="4996180" cy="369332"/>
          </a:xfrm>
          <a:prstGeom prst="rect">
            <a:avLst/>
          </a:prstGeom>
          <a:solidFill>
            <a:schemeClr val="bg2"/>
          </a:solidFill>
        </p:spPr>
        <p:txBody>
          <a:bodyPr wrap="square">
            <a:spAutoFit/>
          </a:bodyPr>
          <a:lstStyle>
            <a:defPPr>
              <a:defRPr lang="zh-CN"/>
            </a:defPPr>
            <a:lvl1pPr>
              <a:defRPr b="1">
                <a:latin typeface="+mn-ea"/>
                <a:cs typeface="Times New Roman" panose="02020603050405020304" pitchFamily="18" charset="0"/>
              </a:defRPr>
            </a:lvl1pPr>
          </a:lstStyle>
          <a:p>
            <a:r>
              <a:rPr lang="zh-CN" altLang="en-US" dirty="0"/>
              <a:t>探究</a:t>
            </a:r>
            <a:r>
              <a:rPr lang="zh-CN" altLang="zh-CN" dirty="0"/>
              <a:t>期望</a:t>
            </a:r>
            <a:r>
              <a:rPr lang="en-US" altLang="zh-CN" dirty="0"/>
              <a:t>-</a:t>
            </a:r>
            <a:r>
              <a:rPr lang="zh-CN" altLang="zh-CN" dirty="0"/>
              <a:t>实际评分者一致性对显性感知的影响</a:t>
            </a:r>
            <a:endParaRPr lang="zh-CN" altLang="en-US" dirty="0"/>
          </a:p>
        </p:txBody>
      </p:sp>
      <p:sp>
        <p:nvSpPr>
          <p:cNvPr id="6" name="箭头: 下 5">
            <a:extLst>
              <a:ext uri="{FF2B5EF4-FFF2-40B4-BE49-F238E27FC236}">
                <a16:creationId xmlns:a16="http://schemas.microsoft.com/office/drawing/2014/main" id="{2596E132-408D-ADBE-77C6-6088CA6C5640}"/>
              </a:ext>
            </a:extLst>
          </p:cNvPr>
          <p:cNvSpPr/>
          <p:nvPr/>
        </p:nvSpPr>
        <p:spPr>
          <a:xfrm>
            <a:off x="2985406" y="1703276"/>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1DD2108-5C07-0062-8EA3-54902359C9AD}"/>
              </a:ext>
            </a:extLst>
          </p:cNvPr>
          <p:cNvSpPr txBox="1"/>
          <p:nvPr/>
        </p:nvSpPr>
        <p:spPr>
          <a:xfrm>
            <a:off x="3446780" y="1689854"/>
            <a:ext cx="1623060" cy="369332"/>
          </a:xfrm>
          <a:prstGeom prst="rect">
            <a:avLst/>
          </a:prstGeom>
          <a:noFill/>
        </p:spPr>
        <p:txBody>
          <a:bodyPr wrap="square">
            <a:spAutoFit/>
          </a:bodyPr>
          <a:lstStyle/>
          <a:p>
            <a:r>
              <a:rPr lang="zh-CN" altLang="zh-CN" sz="1800" b="1" dirty="0">
                <a:solidFill>
                  <a:srgbClr val="003F88"/>
                </a:solidFill>
                <a:effectLst/>
                <a:latin typeface="Times New Roman" panose="02020603050405020304" pitchFamily="18" charset="0"/>
                <a:ea typeface="宋体" panose="02010600030101010101" pitchFamily="2" charset="-122"/>
                <a:cs typeface="Times New Roman" panose="02020603050405020304" pitchFamily="18" charset="0"/>
              </a:rPr>
              <a:t>期望评分者</a:t>
            </a:r>
            <a:endParaRPr lang="zh-CN" altLang="en-US" b="1" dirty="0">
              <a:solidFill>
                <a:srgbClr val="003F88"/>
              </a:solidFill>
            </a:endParaRP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213116" y="2324626"/>
            <a:ext cx="7023844" cy="1962893"/>
          </a:xfrm>
          <a:prstGeom prst="rect">
            <a:avLst/>
          </a:prstGeom>
        </p:spPr>
      </p:pic>
      <p:sp>
        <p:nvSpPr>
          <p:cNvPr id="12" name="内容占位符 2">
            <a:extLst>
              <a:ext uri="{FF2B5EF4-FFF2-40B4-BE49-F238E27FC236}">
                <a16:creationId xmlns:a16="http://schemas.microsoft.com/office/drawing/2014/main" id="{AE885A64-25FF-B2D6-710B-914CA3A92068}"/>
              </a:ext>
            </a:extLst>
          </p:cNvPr>
          <p:cNvSpPr txBox="1">
            <a:spLocks/>
          </p:cNvSpPr>
          <p:nvPr/>
        </p:nvSpPr>
        <p:spPr>
          <a:xfrm>
            <a:off x="1061720" y="4920729"/>
            <a:ext cx="2199640" cy="424732"/>
          </a:xfrm>
          <a:prstGeom prst="rect">
            <a:avLst/>
          </a:prstGeom>
          <a:solidFill>
            <a:srgbClr val="003F88"/>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pic>
        <p:nvPicPr>
          <p:cNvPr id="13" name="图片 12">
            <a:extLst>
              <a:ext uri="{FF2B5EF4-FFF2-40B4-BE49-F238E27FC236}">
                <a16:creationId xmlns:a16="http://schemas.microsoft.com/office/drawing/2014/main" id="{E4419954-0EF0-3233-B3C2-1CA5EE0E71C5}"/>
              </a:ext>
            </a:extLst>
          </p:cNvPr>
          <p:cNvPicPr>
            <a:picLocks noChangeAspect="1"/>
          </p:cNvPicPr>
          <p:nvPr/>
        </p:nvPicPr>
        <p:blipFill>
          <a:blip r:embed="rId3"/>
          <a:stretch>
            <a:fillRect/>
          </a:stretch>
        </p:blipFill>
        <p:spPr>
          <a:xfrm>
            <a:off x="4291330" y="4592320"/>
            <a:ext cx="6996966" cy="1976437"/>
          </a:xfrm>
          <a:prstGeom prst="rect">
            <a:avLst/>
          </a:prstGeom>
        </p:spPr>
      </p:pic>
    </p:spTree>
    <p:extLst>
      <p:ext uri="{BB962C8B-B14F-4D97-AF65-F5344CB8AC3E}">
        <p14:creationId xmlns:p14="http://schemas.microsoft.com/office/powerpoint/2010/main" val="281973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build="p" animBg="1"/>
      <p:bldP spid="6" grpId="0" animBg="1"/>
      <p:bldP spid="8"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40" y="172032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060716" y="1339106"/>
            <a:ext cx="7023844" cy="1962893"/>
          </a:xfrm>
          <a:prstGeom prst="rect">
            <a:avLst/>
          </a:prstGeom>
        </p:spPr>
      </p:pic>
      <p:sp>
        <p:nvSpPr>
          <p:cNvPr id="2" name="矩形: 圆角 1">
            <a:extLst>
              <a:ext uri="{FF2B5EF4-FFF2-40B4-BE49-F238E27FC236}">
                <a16:creationId xmlns:a16="http://schemas.microsoft.com/office/drawing/2014/main" id="{8EA1833F-E6D0-7B4D-1BE7-2F5BB02FB7E0}"/>
              </a:ext>
            </a:extLst>
          </p:cNvPr>
          <p:cNvSpPr/>
          <p:nvPr/>
        </p:nvSpPr>
        <p:spPr>
          <a:xfrm>
            <a:off x="676989" y="41032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835660" y="3894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718364" y="43672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6295469" y="3813753"/>
            <a:ext cx="5540931" cy="2079048"/>
            <a:chOff x="6193869" y="3580938"/>
            <a:chExt cx="5540931" cy="2667462"/>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72404" y="3632642"/>
                  <a:ext cx="5362396" cy="2366999"/>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边缘显著</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45) = 2.15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0.090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0.160</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边缘显著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90) = 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0.087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0.138</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72404" y="3632642"/>
                  <a:ext cx="5362396" cy="2366999"/>
                </a:xfrm>
                <a:prstGeom prst="rect">
                  <a:avLst/>
                </a:prstGeom>
                <a:blipFill>
                  <a:blip r:embed="rId3"/>
                  <a:stretch>
                    <a:fillRect l="-1136" b="-3630"/>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55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40" y="1720329"/>
            <a:ext cx="1935480" cy="424732"/>
          </a:xfrm>
          <a:solidFill>
            <a:srgbClr val="003F88"/>
          </a:solidFill>
        </p:spPr>
        <p:txBody>
          <a:bodyPr wrap="square">
            <a:spAutoFit/>
          </a:bodyPr>
          <a:lstStyle/>
          <a:p>
            <a:pPr marL="0" indent="0" algn="ctr">
              <a:buNone/>
            </a:pP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AI</a:t>
            </a:r>
            <a:r>
              <a:rPr lang="zh-CN"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评分系统</a:t>
            </a:r>
            <a:endPar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stretch>
            <a:fillRect/>
          </a:stretch>
        </p:blipFill>
        <p:spPr>
          <a:xfrm>
            <a:off x="4060716" y="1339106"/>
            <a:ext cx="7023844" cy="1962893"/>
          </a:xfrm>
          <a:prstGeom prst="rect">
            <a:avLst/>
          </a:prstGeom>
        </p:spPr>
      </p:pic>
      <p:sp>
        <p:nvSpPr>
          <p:cNvPr id="2" name="矩形: 圆角 1">
            <a:extLst>
              <a:ext uri="{FF2B5EF4-FFF2-40B4-BE49-F238E27FC236}">
                <a16:creationId xmlns:a16="http://schemas.microsoft.com/office/drawing/2014/main" id="{8EA1833F-E6D0-7B4D-1BE7-2F5BB02FB7E0}"/>
              </a:ext>
            </a:extLst>
          </p:cNvPr>
          <p:cNvSpPr/>
          <p:nvPr/>
        </p:nvSpPr>
        <p:spPr>
          <a:xfrm>
            <a:off x="-5540931" y="41540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5382260" y="39453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5499556" y="44180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268934" y="3490182"/>
            <a:ext cx="5509034" cy="1889892"/>
            <a:chOff x="6193869" y="3550792"/>
            <a:chExt cx="5509034" cy="2424771"/>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40507" y="3550792"/>
                  <a:ext cx="5362396" cy="1971906"/>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实际评分者主效应边缘显著</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(4, 45) = 2.15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0.090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0.160</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实际评分者和实际得分交互作用边缘显著</a:t>
                  </a:r>
                  <a:r>
                    <a:rPr lang="en-US" altLang="zh-CN" sz="2000" i="1" kern="100" dirty="0">
                      <a:effectLst/>
                      <a:latin typeface="Times New Roman" panose="02020603050405020304" pitchFamily="18" charset="0"/>
                      <a:ea typeface="宋体" panose="02010600030101010101" pitchFamily="2" charset="-122"/>
                    </a:rPr>
                    <a:t>F</a:t>
                  </a:r>
                  <a:r>
                    <a:rPr lang="en-US" altLang="zh-CN" sz="2000" kern="100" dirty="0">
                      <a:effectLst/>
                      <a:latin typeface="Times New Roman" panose="02020603050405020304" pitchFamily="18" charset="0"/>
                      <a:ea typeface="宋体" panose="02010600030101010101" pitchFamily="2" charset="-122"/>
                    </a:rPr>
                    <a:t>(8, 90) = 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 = </a:t>
                  </a:r>
                  <a:r>
                    <a:rPr lang="en-US" altLang="zh-CN" sz="2000" kern="100" dirty="0">
                      <a:effectLst/>
                      <a:latin typeface="Times New Roman" panose="02020603050405020304" pitchFamily="18" charset="0"/>
                      <a:ea typeface="宋体" panose="02010600030101010101" pitchFamily="2" charset="-122"/>
                    </a:rPr>
                    <a:t>0.087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20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2000" dirty="0">
                      <a:effectLst/>
                      <a:latin typeface="Times New Roman" panose="02020603050405020304" pitchFamily="18" charset="0"/>
                      <a:ea typeface="宋体" panose="02010600030101010101" pitchFamily="2" charset="-122"/>
                    </a:rPr>
                    <a:t> = 0.138</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40507" y="3550792"/>
                  <a:ext cx="5362396" cy="1971906"/>
                </a:xfrm>
                <a:prstGeom prst="rect">
                  <a:avLst/>
                </a:prstGeom>
                <a:blipFill>
                  <a:blip r:embed="rId3"/>
                  <a:stretch>
                    <a:fillRect l="-1136" b="-24603"/>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39462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箭头: 下 4">
            <a:extLst>
              <a:ext uri="{FF2B5EF4-FFF2-40B4-BE49-F238E27FC236}">
                <a16:creationId xmlns:a16="http://schemas.microsoft.com/office/drawing/2014/main" id="{B09BF0D7-2542-FEC3-BC1F-CF1C5FFEF84C}"/>
              </a:ext>
            </a:extLst>
          </p:cNvPr>
          <p:cNvSpPr/>
          <p:nvPr/>
        </p:nvSpPr>
        <p:spPr>
          <a:xfrm rot="16200000">
            <a:off x="5731916" y="441009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A61D98B7-C190-22AC-CB54-7F3AEFB290AE}"/>
              </a:ext>
            </a:extLst>
          </p:cNvPr>
          <p:cNvGrpSpPr/>
          <p:nvPr/>
        </p:nvGrpSpPr>
        <p:grpSpPr>
          <a:xfrm>
            <a:off x="6255066" y="3632211"/>
            <a:ext cx="5359079" cy="2667462"/>
            <a:chOff x="6193869" y="3580938"/>
            <a:chExt cx="5359079" cy="2667462"/>
          </a:xfrm>
        </p:grpSpPr>
        <p:sp>
          <p:nvSpPr>
            <p:cNvPr id="8" name="文本框 7">
              <a:extLst>
                <a:ext uri="{FF2B5EF4-FFF2-40B4-BE49-F238E27FC236}">
                  <a16:creationId xmlns:a16="http://schemas.microsoft.com/office/drawing/2014/main" id="{50404E3D-3DED-D3C7-9353-4E6A5A02EB89}"/>
                </a:ext>
              </a:extLst>
            </p:cNvPr>
            <p:cNvSpPr txBox="1"/>
            <p:nvPr/>
          </p:nvSpPr>
          <p:spPr>
            <a:xfrm>
              <a:off x="6327984" y="3693421"/>
              <a:ext cx="5016956" cy="2400657"/>
            </a:xfrm>
            <a:prstGeom prst="rect">
              <a:avLst/>
            </a:prstGeom>
            <a:noFill/>
          </p:spPr>
          <p:txBody>
            <a:bodyPr wrap="square">
              <a:spAutoFit/>
            </a:bodyPr>
            <a:lstStyle/>
            <a:p>
              <a:pPr indent="304800" algn="just"/>
              <a:r>
                <a:rPr lang="zh-CN"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单因素方差分析</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实际评分者对结果满意度和评分者满意度的影响</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边缘显著</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0.060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  </a:t>
              </a:r>
            </a:p>
            <a:p>
              <a:pPr algn="just"/>
              <a:r>
                <a:rPr lang="zh-CN" altLang="en-US"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  事后检验（</a:t>
              </a:r>
              <a:r>
                <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Tukey</a:t>
              </a:r>
              <a:r>
                <a:rPr lang="zh-CN" altLang="en-US"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矫正）</a:t>
              </a:r>
              <a:r>
                <a:rPr lang="zh-CN" altLang="en-US" sz="2000" b="1" kern="0" dirty="0">
                  <a:solidFill>
                    <a:srgbClr val="003F88"/>
                  </a:solidFill>
                  <a:effectLst/>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0" dirty="0">
                <a:solidFill>
                  <a:srgbClr val="003F88"/>
                </a:solidFill>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当实际得分为低分时，教师评分会比</a:t>
              </a:r>
              <a:r>
                <a:rPr lang="en-US" altLang="zh-CN" sz="1800" kern="100" dirty="0">
                  <a:effectLst/>
                  <a:latin typeface="Times New Roman" panose="02020603050405020304" pitchFamily="18" charset="0"/>
                  <a:ea typeface="宋体" panose="02010600030101010101" pitchFamily="2" charset="-122"/>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评分带来更高的结果满意度（</a:t>
              </a:r>
              <a:r>
                <a:rPr lang="en-US" altLang="zh-CN" sz="1800" i="1" kern="100" dirty="0">
                  <a:effectLst/>
                  <a:latin typeface="Times New Roman" panose="02020603050405020304" pitchFamily="18" charset="0"/>
                  <a:ea typeface="宋体" panose="02010600030101010101" pitchFamily="2" charset="-122"/>
                </a:rPr>
                <a:t>t</a:t>
              </a:r>
              <a:r>
                <a:rPr lang="en-US" altLang="zh-CN" sz="1800" kern="100" dirty="0">
                  <a:effectLst/>
                  <a:latin typeface="Times New Roman" panose="02020603050405020304" pitchFamily="18" charset="0"/>
                  <a:ea typeface="宋体" panose="02010600030101010101" pitchFamily="2" charset="-122"/>
                </a:rPr>
                <a:t> = 2.333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0.201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d</a:t>
              </a:r>
              <a:r>
                <a:rPr lang="en-US" altLang="zh-CN" sz="1800" kern="100" dirty="0">
                  <a:effectLst/>
                  <a:latin typeface="Times New Roman" panose="02020603050405020304" pitchFamily="18" charset="0"/>
                  <a:ea typeface="宋体" panose="02010600030101010101" pitchFamily="2" charset="-122"/>
                </a:rPr>
                <a:t> = 1.650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）和更高的评分者满意度（</a:t>
              </a:r>
              <a:r>
                <a:rPr lang="en-US" altLang="zh-CN" sz="1800" i="1" kern="100" dirty="0">
                  <a:effectLst/>
                  <a:latin typeface="Times New Roman" panose="02020603050405020304" pitchFamily="18" charset="0"/>
                  <a:ea typeface="宋体" panose="02010600030101010101" pitchFamily="2" charset="-122"/>
                </a:rPr>
                <a:t>t</a:t>
              </a:r>
              <a:r>
                <a:rPr lang="en-US" altLang="zh-CN" sz="1800" kern="100" dirty="0">
                  <a:effectLst/>
                  <a:latin typeface="Times New Roman" panose="02020603050405020304" pitchFamily="18" charset="0"/>
                  <a:ea typeface="宋体" panose="02010600030101010101" pitchFamily="2" charset="-122"/>
                </a:rPr>
                <a:t> = 1.802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en-US" altLang="zh-CN" sz="1800" kern="100" dirty="0">
                  <a:effectLst/>
                  <a:latin typeface="Times New Roman" panose="02020603050405020304" pitchFamily="18" charset="0"/>
                  <a:ea typeface="宋体" panose="02010600030101010101" pitchFamily="2" charset="-122"/>
                </a:rPr>
                <a:t> = 0.474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d</a:t>
              </a:r>
              <a:r>
                <a:rPr lang="en-US" altLang="zh-CN" sz="1800" kern="100" dirty="0">
                  <a:effectLst/>
                  <a:latin typeface="Times New Roman" panose="02020603050405020304" pitchFamily="18" charset="0"/>
                  <a:ea typeface="宋体" panose="02010600030101010101" pitchFamily="2" charset="-122"/>
                </a:rPr>
                <a:t> = 1.274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BC9C4075-B03C-FA6E-34D4-596899375952}"/>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094E6827-6A6B-F125-A4B9-DEDD8DF6C6FD}"/>
              </a:ext>
            </a:extLst>
          </p:cNvPr>
          <p:cNvSpPr txBox="1"/>
          <p:nvPr/>
        </p:nvSpPr>
        <p:spPr>
          <a:xfrm>
            <a:off x="177681" y="5536842"/>
            <a:ext cx="5691490" cy="1191816"/>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1600" dirty="0"/>
              <a:t>当期望评分者为</a:t>
            </a:r>
            <a:r>
              <a:rPr lang="en-US" altLang="zh-CN" sz="1600" dirty="0"/>
              <a:t>AI</a:t>
            </a:r>
            <a:r>
              <a:rPr lang="zh-CN" altLang="zh-CN" sz="1600" dirty="0"/>
              <a:t>评分系统且实际得分较低时，如果实际评分者也为</a:t>
            </a:r>
            <a:r>
              <a:rPr lang="en-US" altLang="zh-CN" sz="1600" dirty="0"/>
              <a:t>AI</a:t>
            </a:r>
            <a:r>
              <a:rPr lang="zh-CN" altLang="zh-CN" sz="1600" dirty="0"/>
              <a:t>评分系统（期望</a:t>
            </a:r>
            <a:r>
              <a:rPr lang="en-US" altLang="zh-CN" sz="1600" dirty="0"/>
              <a:t>-</a:t>
            </a:r>
            <a:r>
              <a:rPr lang="zh-CN" altLang="zh-CN" sz="1600" dirty="0"/>
              <a:t>实际一致），则对结果满意度和对评分者满意度的感知会低于实际评分者为大学英语教师（期望</a:t>
            </a:r>
            <a:r>
              <a:rPr lang="en-US" altLang="zh-CN" sz="1600" dirty="0"/>
              <a:t>-</a:t>
            </a:r>
            <a:r>
              <a:rPr lang="zh-CN" altLang="zh-CN" sz="1600" dirty="0"/>
              <a:t>实际不一致）</a:t>
            </a:r>
            <a:endParaRPr lang="zh-CN" altLang="en-US" sz="1400" dirty="0"/>
          </a:p>
        </p:txBody>
      </p:sp>
    </p:spTree>
    <p:extLst>
      <p:ext uri="{BB962C8B-B14F-4D97-AF65-F5344CB8AC3E}">
        <p14:creationId xmlns:p14="http://schemas.microsoft.com/office/powerpoint/2010/main" val="5557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
        <p:nvSpPr>
          <p:cNvPr id="2" name="矩形: 圆角 1">
            <a:extLst>
              <a:ext uri="{FF2B5EF4-FFF2-40B4-BE49-F238E27FC236}">
                <a16:creationId xmlns:a16="http://schemas.microsoft.com/office/drawing/2014/main" id="{8EA1833F-E6D0-7B4D-1BE7-2F5BB02FB7E0}"/>
              </a:ext>
            </a:extLst>
          </p:cNvPr>
          <p:cNvSpPr/>
          <p:nvPr/>
        </p:nvSpPr>
        <p:spPr>
          <a:xfrm>
            <a:off x="676989" y="4103255"/>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4080E8-E083-39FC-FD5F-5EE869F1311D}"/>
              </a:ext>
            </a:extLst>
          </p:cNvPr>
          <p:cNvSpPr txBox="1"/>
          <p:nvPr/>
        </p:nvSpPr>
        <p:spPr>
          <a:xfrm>
            <a:off x="835660" y="3894574"/>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03FCB91-7083-CBE5-76F9-2218FC1CE725}"/>
              </a:ext>
            </a:extLst>
          </p:cNvPr>
          <p:cNvSpPr txBox="1"/>
          <p:nvPr/>
        </p:nvSpPr>
        <p:spPr>
          <a:xfrm>
            <a:off x="718364" y="4367253"/>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8" name="组合 17">
            <a:extLst>
              <a:ext uri="{FF2B5EF4-FFF2-40B4-BE49-F238E27FC236}">
                <a16:creationId xmlns:a16="http://schemas.microsoft.com/office/drawing/2014/main" id="{006DA326-C91F-7081-A927-5D727F16AF5F}"/>
              </a:ext>
            </a:extLst>
          </p:cNvPr>
          <p:cNvGrpSpPr/>
          <p:nvPr/>
        </p:nvGrpSpPr>
        <p:grpSpPr>
          <a:xfrm>
            <a:off x="6295469" y="3813753"/>
            <a:ext cx="5540931" cy="2079048"/>
            <a:chOff x="6193869" y="3580938"/>
            <a:chExt cx="5540931" cy="2667462"/>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69A3EFD-2DB1-0D69-EACD-D85D6BE7D700}"/>
                    </a:ext>
                  </a:extLst>
                </p:cNvPr>
                <p:cNvSpPr txBox="1"/>
                <p:nvPr/>
              </p:nvSpPr>
              <p:spPr>
                <a:xfrm>
                  <a:off x="6372404" y="3632642"/>
                  <a:ext cx="5362396" cy="220147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(4, 43) = 3.57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0.249</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(8, 86) = 4.63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0.028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0.301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69A3EFD-2DB1-0D69-EACD-D85D6BE7D700}"/>
                    </a:ext>
                  </a:extLst>
                </p:cNvPr>
                <p:cNvSpPr txBox="1">
                  <a:spLocks noRot="1" noChangeAspect="1" noMove="1" noResize="1" noEditPoints="1" noAdjustHandles="1" noChangeArrowheads="1" noChangeShapeType="1" noTextEdit="1"/>
                </p:cNvSpPr>
                <p:nvPr/>
              </p:nvSpPr>
              <p:spPr>
                <a:xfrm>
                  <a:off x="6372404" y="3632642"/>
                  <a:ext cx="5362396" cy="2201477"/>
                </a:xfrm>
                <a:prstGeom prst="rect">
                  <a:avLst/>
                </a:prstGeom>
                <a:blipFill>
                  <a:blip r:embed="rId2"/>
                  <a:stretch>
                    <a:fillRect l="-1136" b="-3191"/>
                  </a:stretch>
                </a:blipFill>
              </p:spPr>
              <p:txBody>
                <a:bodyPr/>
                <a:lstStyle/>
                <a:p>
                  <a:r>
                    <a:rPr lang="zh-CN" altLang="en-US">
                      <a:noFill/>
                    </a:rPr>
                    <a:t> </a:t>
                  </a:r>
                </a:p>
              </p:txBody>
            </p:sp>
          </mc:Fallback>
        </mc:AlternateContent>
        <p:sp>
          <p:nvSpPr>
            <p:cNvPr id="20" name="矩形: 圆角 19">
              <a:extLst>
                <a:ext uri="{FF2B5EF4-FFF2-40B4-BE49-F238E27FC236}">
                  <a16:creationId xmlns:a16="http://schemas.microsoft.com/office/drawing/2014/main" id="{2CD4FDBF-6BA1-57B3-B61F-7AFBFEDA6318}"/>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圆角 7">
            <a:extLst>
              <a:ext uri="{FF2B5EF4-FFF2-40B4-BE49-F238E27FC236}">
                <a16:creationId xmlns:a16="http://schemas.microsoft.com/office/drawing/2014/main" id="{60D8C8F6-48A8-1F54-6012-35A882F204A9}"/>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a:extLst>
              <a:ext uri="{FF2B5EF4-FFF2-40B4-BE49-F238E27FC236}">
                <a16:creationId xmlns:a16="http://schemas.microsoft.com/office/drawing/2014/main" id="{7C8D8C6D-02E1-2DFF-4239-676504708B7A}"/>
              </a:ext>
            </a:extLst>
          </p:cNvPr>
          <p:cNvSpPr txBox="1">
            <a:spLocks/>
          </p:cNvSpPr>
          <p:nvPr/>
        </p:nvSpPr>
        <p:spPr>
          <a:xfrm>
            <a:off x="980439" y="1720329"/>
            <a:ext cx="2081737" cy="424732"/>
          </a:xfrm>
          <a:prstGeom prst="rect">
            <a:avLst/>
          </a:prstGeom>
          <a:solidFill>
            <a:srgbClr val="003F88"/>
          </a:solid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pic>
        <p:nvPicPr>
          <p:cNvPr id="12" name="图片 11">
            <a:extLst>
              <a:ext uri="{FF2B5EF4-FFF2-40B4-BE49-F238E27FC236}">
                <a16:creationId xmlns:a16="http://schemas.microsoft.com/office/drawing/2014/main" id="{774E64FD-571B-1B66-15B7-7860350184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05867" y="1339106"/>
            <a:ext cx="6933541" cy="1962893"/>
          </a:xfrm>
          <a:prstGeom prst="rect">
            <a:avLst/>
          </a:prstGeom>
        </p:spPr>
      </p:pic>
    </p:spTree>
    <p:extLst>
      <p:ext uri="{BB962C8B-B14F-4D97-AF65-F5344CB8AC3E}">
        <p14:creationId xmlns:p14="http://schemas.microsoft.com/office/powerpoint/2010/main" val="347536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D8C5A6AA-578F-3B8D-73E2-A30B3F78A367}"/>
              </a:ext>
            </a:extLst>
          </p:cNvPr>
          <p:cNvSpPr/>
          <p:nvPr/>
        </p:nvSpPr>
        <p:spPr>
          <a:xfrm>
            <a:off x="1148080" y="1213273"/>
            <a:ext cx="10027919" cy="2119207"/>
          </a:xfrm>
          <a:prstGeom prst="roundRect">
            <a:avLst>
              <a:gd name="adj" fmla="val 9619"/>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A99B4266-BFDB-3B90-C36D-9B9F18E8C45A}"/>
              </a:ext>
            </a:extLst>
          </p:cNvPr>
          <p:cNvSpPr>
            <a:spLocks noGrp="1"/>
          </p:cNvSpPr>
          <p:nvPr>
            <p:ph idx="1"/>
          </p:nvPr>
        </p:nvSpPr>
        <p:spPr>
          <a:xfrm>
            <a:off x="980439" y="1720329"/>
            <a:ext cx="2081737" cy="424732"/>
          </a:xfrm>
          <a:solidFill>
            <a:srgbClr val="003F88"/>
          </a:solidFill>
        </p:spPr>
        <p:txBody>
          <a:bodyPr wrap="square">
            <a:spAutoFit/>
          </a:bodyPr>
          <a:lstStyle/>
          <a:p>
            <a:pPr marL="0" indent="0" algn="ctr">
              <a:buFont typeface="Arial" panose="020B0604020202020204" pitchFamily="34" charset="0"/>
              <a:buNone/>
            </a:pP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大学英语教师</a:t>
            </a:r>
          </a:p>
        </p:txBody>
      </p:sp>
      <p:sp>
        <p:nvSpPr>
          <p:cNvPr id="4" name="标题 1">
            <a:extLst>
              <a:ext uri="{FF2B5EF4-FFF2-40B4-BE49-F238E27FC236}">
                <a16:creationId xmlns:a16="http://schemas.microsoft.com/office/drawing/2014/main" id="{12E3AC4B-3FA2-4233-44CB-194F8380BC50}"/>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pic>
        <p:nvPicPr>
          <p:cNvPr id="11" name="图片 10">
            <a:extLst>
              <a:ext uri="{FF2B5EF4-FFF2-40B4-BE49-F238E27FC236}">
                <a16:creationId xmlns:a16="http://schemas.microsoft.com/office/drawing/2014/main" id="{3305E384-506F-8418-C2F6-433B2E2468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05867" y="1339106"/>
            <a:ext cx="6933541" cy="1962893"/>
          </a:xfrm>
          <a:prstGeom prst="rect">
            <a:avLst/>
          </a:prstGeom>
        </p:spPr>
      </p:pic>
      <p:sp>
        <p:nvSpPr>
          <p:cNvPr id="5" name="箭头: 下 4">
            <a:extLst>
              <a:ext uri="{FF2B5EF4-FFF2-40B4-BE49-F238E27FC236}">
                <a16:creationId xmlns:a16="http://schemas.microsoft.com/office/drawing/2014/main" id="{B09BF0D7-2542-FEC3-BC1F-CF1C5FFEF84C}"/>
              </a:ext>
            </a:extLst>
          </p:cNvPr>
          <p:cNvSpPr/>
          <p:nvPr/>
        </p:nvSpPr>
        <p:spPr>
          <a:xfrm rot="16200000">
            <a:off x="5614961" y="4367561"/>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94E6827-6A6B-F125-A4B9-DEDD8DF6C6FD}"/>
              </a:ext>
            </a:extLst>
          </p:cNvPr>
          <p:cNvSpPr txBox="1"/>
          <p:nvPr/>
        </p:nvSpPr>
        <p:spPr>
          <a:xfrm>
            <a:off x="220211" y="5478829"/>
            <a:ext cx="5989202" cy="1123712"/>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defPPr>
              <a:defRPr lang="zh-CN"/>
            </a:defPPr>
            <a:lvl1pPr indent="304800" algn="just">
              <a:tabLst>
                <a:tab pos="44450" algn="l"/>
              </a:tabLst>
              <a:defRPr sz="2400" b="1" kern="100">
                <a:solidFill>
                  <a:schemeClr val="bg1"/>
                </a:solidFill>
                <a:effectLst/>
                <a:latin typeface="+mn-ea"/>
                <a:cs typeface="Times New Roman" panose="02020603050405020304" pitchFamily="18" charset="0"/>
              </a:defRPr>
            </a:lvl1pPr>
          </a:lstStyle>
          <a:p>
            <a:r>
              <a:rPr lang="zh-CN" altLang="zh-CN" sz="2000" dirty="0"/>
              <a:t>当实际得分为低分时（</a:t>
            </a:r>
            <a:r>
              <a:rPr lang="zh-CN" altLang="en-US" sz="2000" dirty="0"/>
              <a:t>右</a:t>
            </a:r>
            <a:r>
              <a:rPr lang="zh-CN" altLang="zh-CN" sz="2000" dirty="0"/>
              <a:t>图），可以观察到</a:t>
            </a:r>
            <a:r>
              <a:rPr lang="en-US" altLang="zh-CN" sz="2000" dirty="0"/>
              <a:t>AI</a:t>
            </a:r>
            <a:r>
              <a:rPr lang="zh-CN" altLang="zh-CN" sz="2000" dirty="0"/>
              <a:t>评分（期望</a:t>
            </a:r>
            <a:r>
              <a:rPr lang="en-US" altLang="zh-CN" sz="2000" dirty="0"/>
              <a:t>-</a:t>
            </a:r>
            <a:r>
              <a:rPr lang="zh-CN" altLang="zh-CN" sz="2000" dirty="0"/>
              <a:t>实际不一致）会使公平性和满意度的显性感知比教师评分（期望</a:t>
            </a:r>
            <a:r>
              <a:rPr lang="en-US" altLang="zh-CN" sz="2000" dirty="0"/>
              <a:t>-</a:t>
            </a:r>
            <a:r>
              <a:rPr lang="zh-CN" altLang="zh-CN" sz="2000" dirty="0"/>
              <a:t>实际一致）更高</a:t>
            </a:r>
            <a:endParaRPr lang="zh-CN" altLang="en-US" sz="1200" dirty="0"/>
          </a:p>
        </p:txBody>
      </p:sp>
      <p:sp>
        <p:nvSpPr>
          <p:cNvPr id="13" name="矩形: 圆角 12">
            <a:extLst>
              <a:ext uri="{FF2B5EF4-FFF2-40B4-BE49-F238E27FC236}">
                <a16:creationId xmlns:a16="http://schemas.microsoft.com/office/drawing/2014/main" id="{AD8E2AF8-C085-22AC-F73E-1784526846C6}"/>
              </a:ext>
            </a:extLst>
          </p:cNvPr>
          <p:cNvSpPr/>
          <p:nvPr/>
        </p:nvSpPr>
        <p:spPr>
          <a:xfrm>
            <a:off x="-5486587" y="3716230"/>
            <a:ext cx="5359079" cy="174890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7736818-177A-C069-FA15-3FFE984886A4}"/>
              </a:ext>
            </a:extLst>
          </p:cNvPr>
          <p:cNvSpPr txBox="1"/>
          <p:nvPr/>
        </p:nvSpPr>
        <p:spPr>
          <a:xfrm>
            <a:off x="-5327916" y="3507549"/>
            <a:ext cx="335026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多元方差分析（</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MANOVA</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D516966E-0860-85AA-01D8-0AC5ED88A04E}"/>
              </a:ext>
            </a:extLst>
          </p:cNvPr>
          <p:cNvSpPr txBox="1"/>
          <p:nvPr/>
        </p:nvSpPr>
        <p:spPr>
          <a:xfrm>
            <a:off x="-5445212" y="3980228"/>
            <a:ext cx="5027579" cy="1323439"/>
          </a:xfrm>
          <a:prstGeom prst="rect">
            <a:avLst/>
          </a:prstGeom>
          <a:noFill/>
        </p:spPr>
        <p:txBody>
          <a:bodyPr wrap="square">
            <a:spAutoFit/>
          </a:bodyPr>
          <a:lstStyle/>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2</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（实际评分者：</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AI</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，英语教师）</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（实际得分：</a:t>
            </a: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低，中，高）</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（显性感知：结果满意度，结果公平性，          </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a:p>
            <a:pPr algn="just">
              <a:tabLst>
                <a:tab pos="44450" algn="l"/>
              </a:tabLst>
            </a:pPr>
            <a:r>
              <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kern="100" dirty="0">
                <a:latin typeface="华文楷体" panose="02010600040101010101" pitchFamily="2" charset="-122"/>
                <a:ea typeface="华文楷体" panose="02010600040101010101" pitchFamily="2" charset="-122"/>
                <a:cs typeface="Times New Roman" panose="02020603050405020304" pitchFamily="18" charset="0"/>
              </a:rPr>
              <a:t>评分者满意度，评分者公平性）</a:t>
            </a:r>
            <a:endParaRPr lang="en-US" altLang="zh-CN" sz="2000"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20C1C61C-D8BE-003B-B637-C8E555D04AC1}"/>
              </a:ext>
            </a:extLst>
          </p:cNvPr>
          <p:cNvGrpSpPr/>
          <p:nvPr/>
        </p:nvGrpSpPr>
        <p:grpSpPr>
          <a:xfrm>
            <a:off x="546563" y="3516585"/>
            <a:ext cx="4790982" cy="1778429"/>
            <a:chOff x="6193869" y="3577307"/>
            <a:chExt cx="5519666" cy="2671093"/>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41B3B1F-5F92-1EB4-F60E-AE5A3C6AE6E7}"/>
                    </a:ext>
                  </a:extLst>
                </p:cNvPr>
                <p:cNvSpPr txBox="1"/>
                <p:nvPr/>
              </p:nvSpPr>
              <p:spPr>
                <a:xfrm>
                  <a:off x="6351139" y="3577307"/>
                  <a:ext cx="5362396" cy="2201477"/>
                </a:xfrm>
                <a:prstGeom prst="rect">
                  <a:avLst/>
                </a:prstGeom>
                <a:noFill/>
              </p:spPr>
              <p:txBody>
                <a:bodyPr wrap="square">
                  <a:spAutoFit/>
                </a:bodyPr>
                <a:lstStyle/>
                <a:p>
                  <a:pPr algn="just">
                    <a:lnSpc>
                      <a:spcPct val="150000"/>
                    </a:lnSpc>
                    <a:tabLst>
                      <a:tab pos="44450" algn="l"/>
                    </a:tabLst>
                  </a:pPr>
                  <a:r>
                    <a:rPr lang="zh-CN" altLang="en-US" sz="20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多变量方差分析</a:t>
                  </a:r>
                  <a:r>
                    <a:rPr lang="zh-CN" altLang="zh-CN" sz="2000" b="1" kern="100" dirty="0">
                      <a:effectLst/>
                      <a:latin typeface="宋体" panose="02010600030101010101" pitchFamily="2" charset="-122"/>
                      <a:ea typeface="宋体" panose="02010600030101010101" pitchFamily="2" charset="-122"/>
                      <a:cs typeface="Times New Roman" panose="02020603050405020304" pitchFamily="18" charset="0"/>
                    </a:rPr>
                    <a:t>结果显示</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实际评分者主效应</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(4, 43) = 3.57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0.013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0.249</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实际评分者和实际得分交互作用</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显著</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rPr>
                    <a:t>F</a:t>
                  </a:r>
                  <a:r>
                    <a:rPr lang="en-US" altLang="zh-CN" sz="1800" kern="100" dirty="0">
                      <a:effectLst/>
                      <a:latin typeface="Times New Roman" panose="02020603050405020304" pitchFamily="18" charset="0"/>
                      <a:ea typeface="宋体" panose="02010600030101010101" pitchFamily="2" charset="-122"/>
                    </a:rPr>
                    <a:t>(8, 86) = 4.63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 = </a:t>
                  </a:r>
                  <a:r>
                    <a:rPr lang="en-US" altLang="zh-CN" sz="1800" kern="100" dirty="0">
                      <a:effectLst/>
                      <a:latin typeface="Times New Roman" panose="02020603050405020304" pitchFamily="18" charset="0"/>
                      <a:ea typeface="宋体" panose="02010600030101010101" pitchFamily="2" charset="-122"/>
                    </a:rPr>
                    <a:t>0.028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ker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𝑝</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bSup>
                    </m:oMath>
                  </a14:m>
                  <a:r>
                    <a:rPr lang="en-US" altLang="zh-CN" sz="1800" dirty="0">
                      <a:effectLst/>
                      <a:latin typeface="Times New Roman" panose="02020603050405020304" pitchFamily="18" charset="0"/>
                      <a:ea typeface="宋体" panose="02010600030101010101" pitchFamily="2" charset="-122"/>
                    </a:rPr>
                    <a:t> = 0.301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C41B3B1F-5F92-1EB4-F60E-AE5A3C6AE6E7}"/>
                    </a:ext>
                  </a:extLst>
                </p:cNvPr>
                <p:cNvSpPr txBox="1">
                  <a:spLocks noRot="1" noChangeAspect="1" noMove="1" noResize="1" noEditPoints="1" noAdjustHandles="1" noChangeArrowheads="1" noChangeShapeType="1" noTextEdit="1"/>
                </p:cNvSpPr>
                <p:nvPr/>
              </p:nvSpPr>
              <p:spPr>
                <a:xfrm>
                  <a:off x="6351139" y="3577307"/>
                  <a:ext cx="5362396" cy="2201477"/>
                </a:xfrm>
                <a:prstGeom prst="rect">
                  <a:avLst/>
                </a:prstGeom>
                <a:blipFill>
                  <a:blip r:embed="rId3"/>
                  <a:stretch>
                    <a:fillRect l="-1309" b="-21250"/>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E612D5EE-12D5-FB87-2E68-FA4939483A43}"/>
                </a:ext>
              </a:extLst>
            </p:cNvPr>
            <p:cNvSpPr/>
            <p:nvPr/>
          </p:nvSpPr>
          <p:spPr>
            <a:xfrm>
              <a:off x="6193869" y="3580938"/>
              <a:ext cx="5359079" cy="2667462"/>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3" name="图片 22">
            <a:extLst>
              <a:ext uri="{FF2B5EF4-FFF2-40B4-BE49-F238E27FC236}">
                <a16:creationId xmlns:a16="http://schemas.microsoft.com/office/drawing/2014/main" id="{C91BF97A-32A9-1191-B2A6-82053C939F34}"/>
              </a:ext>
            </a:extLst>
          </p:cNvPr>
          <p:cNvPicPr>
            <a:picLocks noChangeAspect="1"/>
          </p:cNvPicPr>
          <p:nvPr/>
        </p:nvPicPr>
        <p:blipFill>
          <a:blip r:embed="rId4"/>
          <a:stretch>
            <a:fillRect/>
          </a:stretch>
        </p:blipFill>
        <p:spPr>
          <a:xfrm>
            <a:off x="6581923" y="3540642"/>
            <a:ext cx="4231666" cy="31617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9451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861843-D4D9-E82B-3171-C003AFAAD333}"/>
              </a:ext>
            </a:extLst>
          </p:cNvPr>
          <p:cNvSpPr>
            <a:spLocks noGrp="1"/>
          </p:cNvSpPr>
          <p:nvPr>
            <p:ph idx="1"/>
          </p:nvPr>
        </p:nvSpPr>
        <p:spPr>
          <a:xfrm>
            <a:off x="2300908" y="1702294"/>
            <a:ext cx="7590184" cy="421957"/>
          </a:xfrm>
          <a:solidFill>
            <a:schemeClr val="tx1">
              <a:lumMod val="50000"/>
              <a:lumOff val="50000"/>
            </a:schemeClr>
          </a:solidFill>
        </p:spPr>
        <p:txBody>
          <a:bodyPr>
            <a:normAutofit/>
          </a:bodyPr>
          <a:lstStyle/>
          <a:p>
            <a:pPr marL="0" indent="0" algn="ctr">
              <a:lnSpc>
                <a:spcPct val="100000"/>
              </a:lnSpc>
              <a:buNone/>
            </a:pPr>
            <a:r>
              <a:rPr lang="zh-CN" altLang="en-US"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当控制实际得分后，期望</a:t>
            </a:r>
            <a:r>
              <a:rPr lang="en-US" altLang="zh-CN"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实际评分者一致性会显著影响显性感知</a:t>
            </a:r>
            <a:endParaRPr lang="zh-CN" altLang="en-US" sz="3200" b="1" dirty="0">
              <a:solidFill>
                <a:schemeClr val="bg1"/>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3DD903E3-25FD-B06E-3491-BE75AE62761B}"/>
              </a:ext>
            </a:extLst>
          </p:cNvPr>
          <p:cNvSpPr txBox="1"/>
          <p:nvPr/>
        </p:nvSpPr>
        <p:spPr>
          <a:xfrm>
            <a:off x="2534506" y="2586205"/>
            <a:ext cx="7122989" cy="421957"/>
          </a:xfrm>
          <a:prstGeom prst="rect">
            <a:avLst/>
          </a:prstGeom>
          <a:solidFill>
            <a:schemeClr val="tx1">
              <a:lumMod val="50000"/>
              <a:lumOff val="50000"/>
            </a:schemeClr>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b="1" kern="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sz="2000" dirty="0">
                <a:latin typeface="黑体" panose="02010609060101010101" pitchFamily="49" charset="-122"/>
                <a:ea typeface="黑体" panose="02010609060101010101" pitchFamily="49" charset="-122"/>
              </a:rPr>
              <a:t>期望</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实际评分一致性的影响在不同实际得分情况下有所不同</a:t>
            </a:r>
            <a:endParaRPr lang="zh-CN" altLang="zh-CN" sz="20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84858C21-B5AA-781B-C64B-F4BCC60F8001}"/>
              </a:ext>
            </a:extLst>
          </p:cNvPr>
          <p:cNvSpPr txBox="1"/>
          <p:nvPr/>
        </p:nvSpPr>
        <p:spPr>
          <a:xfrm>
            <a:off x="2809241" y="4602447"/>
            <a:ext cx="6888480" cy="830997"/>
          </a:xfrm>
          <a:prstGeom prst="rect">
            <a:avLst/>
          </a:prstGeom>
          <a:solidFill>
            <a:srgbClr val="003F88"/>
          </a:solidFill>
        </p:spPr>
        <p:txBody>
          <a:bodyPr wrap="square">
            <a:spAutoFit/>
          </a:bodyPr>
          <a:lstStyle/>
          <a:p>
            <a:pPr algn="ct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当实际得分较低时，期望</a:t>
            </a:r>
            <a:r>
              <a:rPr lang="en-US" altLang="zh-CN"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kern="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实际评分者不一致条件下，被试对满意度和公平性感知的反而会提高</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10" name="箭头: 下 9">
            <a:extLst>
              <a:ext uri="{FF2B5EF4-FFF2-40B4-BE49-F238E27FC236}">
                <a16:creationId xmlns:a16="http://schemas.microsoft.com/office/drawing/2014/main" id="{3F9F4A96-575B-F418-736F-803F5B3155E7}"/>
              </a:ext>
            </a:extLst>
          </p:cNvPr>
          <p:cNvSpPr/>
          <p:nvPr/>
        </p:nvSpPr>
        <p:spPr>
          <a:xfrm>
            <a:off x="5847081" y="3132372"/>
            <a:ext cx="497840" cy="1330960"/>
          </a:xfrm>
          <a:prstGeom prst="downArrow">
            <a:avLst/>
          </a:prstGeom>
          <a:no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490A9507-FB1D-1F16-BA3E-3DB0DE5DB60D}"/>
              </a:ext>
            </a:extLst>
          </p:cNvPr>
          <p:cNvSpPr>
            <a:spLocks noGrp="1"/>
          </p:cNvSpPr>
          <p:nvPr>
            <p:ph type="title"/>
          </p:nvPr>
        </p:nvSpPr>
        <p:spPr>
          <a:xfrm>
            <a:off x="173038" y="299402"/>
            <a:ext cx="11897042" cy="421957"/>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4  </a:t>
            </a:r>
            <a:r>
              <a:rPr lang="zh-CN" altLang="en-US" b="1" dirty="0">
                <a:latin typeface="+mn-ea"/>
                <a:ea typeface="+mn-ea"/>
              </a:rPr>
              <a:t>不同实际得分下，期望</a:t>
            </a:r>
            <a:r>
              <a:rPr lang="en-US" altLang="zh-CN" b="1" dirty="0">
                <a:latin typeface="+mn-ea"/>
                <a:ea typeface="+mn-ea"/>
              </a:rPr>
              <a:t>-</a:t>
            </a:r>
            <a:r>
              <a:rPr lang="zh-CN" altLang="en-US" b="1" dirty="0">
                <a:latin typeface="+mn-ea"/>
                <a:ea typeface="+mn-ea"/>
              </a:rPr>
              <a:t>实际评分者一致性对公平性和满意度的影响</a:t>
            </a:r>
          </a:p>
        </p:txBody>
      </p:sp>
    </p:spTree>
    <p:extLst>
      <p:ext uri="{BB962C8B-B14F-4D97-AF65-F5344CB8AC3E}">
        <p14:creationId xmlns:p14="http://schemas.microsoft.com/office/powerpoint/2010/main" val="314835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7"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1423D765-8017-F7AB-1864-4B50D929251B}"/>
              </a:ext>
            </a:extLst>
          </p:cNvPr>
          <p:cNvSpPr/>
          <p:nvPr/>
        </p:nvSpPr>
        <p:spPr>
          <a:xfrm>
            <a:off x="7650480" y="1097280"/>
            <a:ext cx="4378960" cy="5405120"/>
          </a:xfrm>
          <a:prstGeom prst="roundRect">
            <a:avLst>
              <a:gd name="adj" fmla="val 13283"/>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DD37D-711E-C480-6EBA-3A929B2E9C61}"/>
              </a:ext>
            </a:extLst>
          </p:cNvPr>
          <p:cNvSpPr txBox="1"/>
          <p:nvPr/>
        </p:nvSpPr>
        <p:spPr>
          <a:xfrm>
            <a:off x="406400" y="2520295"/>
            <a:ext cx="6197600" cy="122586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24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11</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21.88±3.43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2" name="内容占位符 2">
            <a:extLst>
              <a:ext uri="{FF2B5EF4-FFF2-40B4-BE49-F238E27FC236}">
                <a16:creationId xmlns:a16="http://schemas.microsoft.com/office/drawing/2014/main" id="{8B142DD0-872C-FF76-AE52-7A95CD5A3161}"/>
              </a:ext>
            </a:extLst>
          </p:cNvPr>
          <p:cNvSpPr>
            <a:spLocks noGrp="1"/>
          </p:cNvSpPr>
          <p:nvPr>
            <p:ph idx="1"/>
          </p:nvPr>
        </p:nvSpPr>
        <p:spPr>
          <a:xfrm>
            <a:off x="431800" y="1686560"/>
            <a:ext cx="6365240" cy="650240"/>
          </a:xfrm>
          <a:solidFill>
            <a:srgbClr val="003F88"/>
          </a:solidFill>
        </p:spPr>
        <p:txBody>
          <a:bodyPr>
            <a:noAutofit/>
          </a:bodyPr>
          <a:lstStyle/>
          <a:p>
            <a:pPr marL="0" indent="0">
              <a:spcBef>
                <a:spcPts val="0"/>
              </a:spcBef>
              <a:buNone/>
            </a:pPr>
            <a:r>
              <a:rPr lang="zh-CN" altLang="en-US" sz="2000" b="1" dirty="0">
                <a:solidFill>
                  <a:schemeClr val="bg1"/>
                </a:solidFill>
              </a:rPr>
              <a:t>① 探究个体对于</a:t>
            </a:r>
            <a:r>
              <a:rPr lang="en-US" altLang="zh-CN" sz="2000" b="1" dirty="0">
                <a:solidFill>
                  <a:schemeClr val="bg1"/>
                </a:solidFill>
              </a:rPr>
              <a:t>AI</a:t>
            </a:r>
            <a:r>
              <a:rPr lang="zh-CN" altLang="en-US" sz="2000" b="1" dirty="0">
                <a:solidFill>
                  <a:schemeClr val="bg1"/>
                </a:solidFill>
              </a:rPr>
              <a:t>评分的内隐态度</a:t>
            </a:r>
          </a:p>
          <a:p>
            <a:pPr marL="0" indent="0">
              <a:spcBef>
                <a:spcPts val="0"/>
              </a:spcBef>
              <a:buNone/>
            </a:pPr>
            <a:r>
              <a:rPr lang="zh-CN" altLang="en-US" sz="2000" b="1" dirty="0">
                <a:solidFill>
                  <a:schemeClr val="bg1"/>
                </a:solidFill>
              </a:rPr>
              <a:t>② 探究“评分”关系与“上位”关系的一致性</a:t>
            </a:r>
          </a:p>
        </p:txBody>
      </p:sp>
      <p:pic>
        <p:nvPicPr>
          <p:cNvPr id="14" name="图片 13">
            <a:extLst>
              <a:ext uri="{FF2B5EF4-FFF2-40B4-BE49-F238E27FC236}">
                <a16:creationId xmlns:a16="http://schemas.microsoft.com/office/drawing/2014/main" id="{B0412038-D700-06D3-8F84-6FEE76F63045}"/>
              </a:ext>
            </a:extLst>
          </p:cNvPr>
          <p:cNvPicPr>
            <a:picLocks noChangeAspect="1"/>
          </p:cNvPicPr>
          <p:nvPr/>
        </p:nvPicPr>
        <p:blipFill>
          <a:blip r:embed="rId2"/>
          <a:stretch>
            <a:fillRect/>
          </a:stretch>
        </p:blipFill>
        <p:spPr>
          <a:xfrm>
            <a:off x="7082155" y="1200467"/>
            <a:ext cx="19050" cy="5229225"/>
          </a:xfrm>
          <a:prstGeom prst="rect">
            <a:avLst/>
          </a:prstGeom>
        </p:spPr>
      </p:pic>
      <p:pic>
        <p:nvPicPr>
          <p:cNvPr id="16" name="图片 15">
            <a:extLst>
              <a:ext uri="{FF2B5EF4-FFF2-40B4-BE49-F238E27FC236}">
                <a16:creationId xmlns:a16="http://schemas.microsoft.com/office/drawing/2014/main" id="{A2CF637A-2F53-BEE7-3BBA-647FFD1E208A}"/>
              </a:ext>
            </a:extLst>
          </p:cNvPr>
          <p:cNvPicPr>
            <a:picLocks noChangeAspect="1"/>
          </p:cNvPicPr>
          <p:nvPr/>
        </p:nvPicPr>
        <p:blipFill>
          <a:blip r:embed="rId3"/>
          <a:stretch>
            <a:fillRect/>
          </a:stretch>
        </p:blipFill>
        <p:spPr>
          <a:xfrm>
            <a:off x="7978457" y="3255202"/>
            <a:ext cx="3898583" cy="1717166"/>
          </a:xfrm>
          <a:prstGeom prst="rect">
            <a:avLst/>
          </a:prstGeom>
        </p:spPr>
      </p:pic>
      <p:pic>
        <p:nvPicPr>
          <p:cNvPr id="18" name="图片 17">
            <a:extLst>
              <a:ext uri="{FF2B5EF4-FFF2-40B4-BE49-F238E27FC236}">
                <a16:creationId xmlns:a16="http://schemas.microsoft.com/office/drawing/2014/main" id="{C70ED23D-593D-FF5D-D45E-912B19E9F859}"/>
              </a:ext>
            </a:extLst>
          </p:cNvPr>
          <p:cNvPicPr>
            <a:picLocks noChangeAspect="1"/>
          </p:cNvPicPr>
          <p:nvPr/>
        </p:nvPicPr>
        <p:blipFill>
          <a:blip r:embed="rId4"/>
          <a:stretch>
            <a:fillRect/>
          </a:stretch>
        </p:blipFill>
        <p:spPr>
          <a:xfrm>
            <a:off x="7933690" y="1416376"/>
            <a:ext cx="3872230" cy="1687186"/>
          </a:xfrm>
          <a:prstGeom prst="rect">
            <a:avLst/>
          </a:prstGeom>
        </p:spPr>
      </p:pic>
      <p:sp>
        <p:nvSpPr>
          <p:cNvPr id="20" name="文本框 19">
            <a:extLst>
              <a:ext uri="{FF2B5EF4-FFF2-40B4-BE49-F238E27FC236}">
                <a16:creationId xmlns:a16="http://schemas.microsoft.com/office/drawing/2014/main" id="{AF1CEDD0-5842-0AD9-9B91-33F5BB63DFD4}"/>
              </a:ext>
            </a:extLst>
          </p:cNvPr>
          <p:cNvSpPr txBox="1"/>
          <p:nvPr/>
        </p:nvSpPr>
        <p:spPr>
          <a:xfrm>
            <a:off x="7406640" y="1567934"/>
            <a:ext cx="487680" cy="1200329"/>
          </a:xfrm>
          <a:prstGeom prst="rect">
            <a:avLst/>
          </a:prstGeom>
          <a:solidFill>
            <a:schemeClr val="bg2">
              <a:lumMod val="50000"/>
            </a:schemeClr>
          </a:solidFill>
        </p:spPr>
        <p:txBody>
          <a:bodyPr wrap="square">
            <a:spAutoFit/>
          </a:bodyPr>
          <a:lstStyle/>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人</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id="{491E58C3-DB6E-4CFF-B84E-63381627FDBB}"/>
              </a:ext>
            </a:extLst>
          </p:cNvPr>
          <p:cNvSpPr txBox="1"/>
          <p:nvPr/>
        </p:nvSpPr>
        <p:spPr>
          <a:xfrm>
            <a:off x="7408054" y="3005767"/>
            <a:ext cx="487680" cy="2031325"/>
          </a:xfrm>
          <a:prstGeom prst="rect">
            <a:avLst/>
          </a:prstGeom>
          <a:solidFill>
            <a:schemeClr val="bg2">
              <a:lumMod val="50000"/>
            </a:schemeClr>
          </a:solidFill>
        </p:spPr>
        <p:txBody>
          <a:bodyPr wrap="square">
            <a:spAutoFit/>
          </a:bodyPr>
          <a:lstStyle/>
          <a:p>
            <a:pPr algn="ctr"/>
            <a:r>
              <a:rPr lang="zh-CN" altLang="en-US"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类人机器人</a:t>
            </a: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47344FB8-FAE6-4E97-601F-985B35FE2FE6}"/>
              </a:ext>
            </a:extLst>
          </p:cNvPr>
          <p:cNvSpPr txBox="1"/>
          <p:nvPr/>
        </p:nvSpPr>
        <p:spPr>
          <a:xfrm>
            <a:off x="7345680" y="522553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点评词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E12779BD-D865-C448-B2A0-9D81C9338494}"/>
              </a:ext>
            </a:extLst>
          </p:cNvPr>
          <p:cNvSpPr txBox="1"/>
          <p:nvPr/>
        </p:nvSpPr>
        <p:spPr>
          <a:xfrm>
            <a:off x="7355840" y="597737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受评词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图片 24">
            <a:extLst>
              <a:ext uri="{FF2B5EF4-FFF2-40B4-BE49-F238E27FC236}">
                <a16:creationId xmlns:a16="http://schemas.microsoft.com/office/drawing/2014/main" id="{5A1248D7-9755-EC49-5594-87B438D60B7A}"/>
              </a:ext>
            </a:extLst>
          </p:cNvPr>
          <p:cNvPicPr>
            <a:picLocks noChangeAspect="1"/>
          </p:cNvPicPr>
          <p:nvPr/>
        </p:nvPicPr>
        <p:blipFill>
          <a:blip r:embed="rId5"/>
          <a:stretch>
            <a:fillRect/>
          </a:stretch>
        </p:blipFill>
        <p:spPr>
          <a:xfrm>
            <a:off x="8414067" y="5183165"/>
            <a:ext cx="3259773" cy="480429"/>
          </a:xfrm>
          <a:prstGeom prst="rect">
            <a:avLst/>
          </a:prstGeom>
        </p:spPr>
      </p:pic>
      <p:pic>
        <p:nvPicPr>
          <p:cNvPr id="27" name="图片 26">
            <a:extLst>
              <a:ext uri="{FF2B5EF4-FFF2-40B4-BE49-F238E27FC236}">
                <a16:creationId xmlns:a16="http://schemas.microsoft.com/office/drawing/2014/main" id="{2EC5FB8F-35A4-2B6D-2848-71115D5AF2B5}"/>
              </a:ext>
            </a:extLst>
          </p:cNvPr>
          <p:cNvPicPr>
            <a:picLocks noChangeAspect="1"/>
          </p:cNvPicPr>
          <p:nvPr/>
        </p:nvPicPr>
        <p:blipFill>
          <a:blip r:embed="rId6"/>
          <a:stretch>
            <a:fillRect/>
          </a:stretch>
        </p:blipFill>
        <p:spPr>
          <a:xfrm>
            <a:off x="8505825" y="5943367"/>
            <a:ext cx="3147695" cy="462397"/>
          </a:xfrm>
          <a:prstGeom prst="rect">
            <a:avLst/>
          </a:prstGeom>
        </p:spPr>
      </p:pic>
      <p:sp>
        <p:nvSpPr>
          <p:cNvPr id="31" name="文本框 30">
            <a:extLst>
              <a:ext uri="{FF2B5EF4-FFF2-40B4-BE49-F238E27FC236}">
                <a16:creationId xmlns:a16="http://schemas.microsoft.com/office/drawing/2014/main" id="{14899DAA-CCB5-D9E7-E01A-ADFB782EE149}"/>
              </a:ext>
            </a:extLst>
          </p:cNvPr>
          <p:cNvSpPr txBox="1"/>
          <p:nvPr/>
        </p:nvSpPr>
        <p:spPr>
          <a:xfrm>
            <a:off x="8983980" y="978654"/>
            <a:ext cx="151130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实验材料</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4ED1C6A-D39C-D28D-158E-71FB50EE5EE9}"/>
              </a:ext>
            </a:extLst>
          </p:cNvPr>
          <p:cNvSpPr txBox="1"/>
          <p:nvPr/>
        </p:nvSpPr>
        <p:spPr>
          <a:xfrm>
            <a:off x="492760" y="1090414"/>
            <a:ext cx="6309360" cy="369332"/>
          </a:xfrm>
          <a:prstGeom prst="rect">
            <a:avLst/>
          </a:prstGeom>
          <a:noFill/>
        </p:spPr>
        <p:txBody>
          <a:bodyPr wrap="square">
            <a:spAutoFit/>
          </a:bodyPr>
          <a:lstStyle/>
          <a:p>
            <a:r>
              <a:rPr lang="zh-CN" altLang="zh-CN" sz="1800" b="1" kern="100" dirty="0">
                <a:effectLst/>
                <a:latin typeface="楷体_GB2312" panose="02010609030101010101" pitchFamily="49" charset="-122"/>
                <a:ea typeface="楷体_GB2312" panose="02010609030101010101" pitchFamily="49" charset="-122"/>
                <a:cs typeface="Times New Roman" panose="02020603050405020304" pitchFamily="18" charset="0"/>
              </a:rPr>
              <a:t>未能在评价者偏好上得到普遍的外显结果</a:t>
            </a:r>
            <a:endParaRPr lang="zh-CN" altLang="en-US" b="1" dirty="0">
              <a:latin typeface="楷体_GB2312" panose="02010609030101010101" pitchFamily="49" charset="-122"/>
              <a:ea typeface="楷体_GB2312" panose="02010609030101010101" pitchFamily="49" charset="-122"/>
            </a:endParaRPr>
          </a:p>
        </p:txBody>
      </p:sp>
      <p:sp>
        <p:nvSpPr>
          <p:cNvPr id="7" name="文本框 6">
            <a:extLst>
              <a:ext uri="{FF2B5EF4-FFF2-40B4-BE49-F238E27FC236}">
                <a16:creationId xmlns:a16="http://schemas.microsoft.com/office/drawing/2014/main" id="{A21C255C-9A62-E32E-CC9B-85ED592D8AFC}"/>
              </a:ext>
            </a:extLst>
          </p:cNvPr>
          <p:cNvSpPr txBox="1"/>
          <p:nvPr/>
        </p:nvSpPr>
        <p:spPr>
          <a:xfrm>
            <a:off x="4960620" y="1043355"/>
            <a:ext cx="1460500" cy="442674"/>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altLang="zh-CN" sz="2000" b="1" dirty="0">
                <a:latin typeface="+mn-ea"/>
                <a:cs typeface="Times New Roman" panose="02020603050405020304" pitchFamily="18" charset="0"/>
              </a:rPr>
              <a:t>IAT</a:t>
            </a:r>
            <a:r>
              <a:rPr lang="zh-CN" altLang="en-US" sz="2000" b="1" dirty="0">
                <a:latin typeface="+mn-ea"/>
                <a:cs typeface="Times New Roman" panose="02020603050405020304" pitchFamily="18" charset="0"/>
              </a:rPr>
              <a:t>范式</a:t>
            </a:r>
            <a:endParaRPr lang="zh-CN" altLang="en-US" sz="2000" b="1" dirty="0">
              <a:latin typeface="+mn-ea"/>
            </a:endParaRPr>
          </a:p>
        </p:txBody>
      </p:sp>
      <p:sp>
        <p:nvSpPr>
          <p:cNvPr id="8" name="文本框 7">
            <a:extLst>
              <a:ext uri="{FF2B5EF4-FFF2-40B4-BE49-F238E27FC236}">
                <a16:creationId xmlns:a16="http://schemas.microsoft.com/office/drawing/2014/main" id="{38CB8C65-0BE3-BE48-C2D8-859D5E9CAC9E}"/>
              </a:ext>
            </a:extLst>
          </p:cNvPr>
          <p:cNvSpPr txBox="1"/>
          <p:nvPr/>
        </p:nvSpPr>
        <p:spPr>
          <a:xfrm>
            <a:off x="101600" y="3959463"/>
            <a:ext cx="337312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（人</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属性词（点评词“评分”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受评词“受评”</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9" name="文本框 8">
            <a:extLst>
              <a:ext uri="{FF2B5EF4-FFF2-40B4-BE49-F238E27FC236}">
                <a16:creationId xmlns:a16="http://schemas.microsoft.com/office/drawing/2014/main" id="{38192E4D-B244-D082-AC29-50336943CBBD}"/>
              </a:ext>
            </a:extLst>
          </p:cNvPr>
          <p:cNvSpPr txBox="1"/>
          <p:nvPr/>
        </p:nvSpPr>
        <p:spPr>
          <a:xfrm>
            <a:off x="3596640" y="3979783"/>
            <a:ext cx="346456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概念图（人</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概念图（上位词“控制”</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下位词“受控”）</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11" name="加号 10">
            <a:extLst>
              <a:ext uri="{FF2B5EF4-FFF2-40B4-BE49-F238E27FC236}">
                <a16:creationId xmlns:a16="http://schemas.microsoft.com/office/drawing/2014/main" id="{2C5546E1-1D7B-8D9D-0C95-00A88F8E0AE5}"/>
              </a:ext>
            </a:extLst>
          </p:cNvPr>
          <p:cNvSpPr/>
          <p:nvPr/>
        </p:nvSpPr>
        <p:spPr>
          <a:xfrm>
            <a:off x="3307080" y="5029200"/>
            <a:ext cx="447040" cy="396240"/>
          </a:xfrm>
          <a:prstGeom prst="mathPlus">
            <a:avLst>
              <a:gd name="adj1" fmla="val 6853"/>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7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fade">
                                      <p:cBhvr>
                                        <p:cTn id="10" dur="500"/>
                                        <p:tgtEl>
                                          <p:spTgt spid="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P spid="2" grpId="0" build="p" animBg="1"/>
      <p:bldP spid="20" grpId="0" animBg="1"/>
      <p:bldP spid="21" grpId="0" animBg="1"/>
      <p:bldP spid="22" grpId="0" animBg="1"/>
      <p:bldP spid="23" grpId="0" animBg="1"/>
      <p:bldP spid="31"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a:extLst>
              <a:ext uri="{FF2B5EF4-FFF2-40B4-BE49-F238E27FC236}">
                <a16:creationId xmlns:a16="http://schemas.microsoft.com/office/drawing/2014/main" id="{E245551E-8DF3-0BAB-048E-417EA164B0D1}"/>
              </a:ext>
            </a:extLst>
          </p:cNvPr>
          <p:cNvCxnSpPr>
            <a:cxnSpLocks/>
          </p:cNvCxnSpPr>
          <p:nvPr/>
        </p:nvCxnSpPr>
        <p:spPr>
          <a:xfrm>
            <a:off x="5679440" y="1493520"/>
            <a:ext cx="0" cy="3423920"/>
          </a:xfrm>
          <a:prstGeom prst="line">
            <a:avLst/>
          </a:prstGeom>
          <a:ln>
            <a:solidFill>
              <a:schemeClr val="bg1">
                <a:lumMod val="85000"/>
              </a:schemeClr>
            </a:solidFill>
            <a:prstDash val="lgDash"/>
          </a:ln>
        </p:spPr>
        <p:style>
          <a:lnRef idx="2">
            <a:schemeClr val="accent1"/>
          </a:lnRef>
          <a:fillRef idx="0">
            <a:schemeClr val="accent1"/>
          </a:fillRef>
          <a:effectRef idx="1">
            <a:schemeClr val="accent1"/>
          </a:effectRef>
          <a:fontRef idx="minor">
            <a:schemeClr val="tx1"/>
          </a:fontRef>
        </p:style>
      </p:cxnSp>
      <p:sp>
        <p:nvSpPr>
          <p:cNvPr id="2" name="标题 1">
            <a:extLst>
              <a:ext uri="{FF2B5EF4-FFF2-40B4-BE49-F238E27FC236}">
                <a16:creationId xmlns:a16="http://schemas.microsoft.com/office/drawing/2014/main" id="{F166659B-A8EC-D315-ECCC-344F3088C62B}"/>
              </a:ext>
            </a:extLst>
          </p:cNvPr>
          <p:cNvSpPr>
            <a:spLocks noGrp="1"/>
          </p:cNvSpPr>
          <p:nvPr>
            <p:ph type="title"/>
          </p:nvPr>
        </p:nvSpPr>
        <p:spPr/>
        <p:txBody>
          <a:bodyPr/>
          <a:lstStyle/>
          <a:p>
            <a:r>
              <a:rPr lang="zh-CN" altLang="en-US" b="1" dirty="0">
                <a:solidFill>
                  <a:srgbClr val="003F88"/>
                </a:solidFill>
                <a:latin typeface="+mn-ea"/>
                <a:ea typeface="+mn-ea"/>
              </a:rPr>
              <a:t>对</a:t>
            </a:r>
            <a:r>
              <a:rPr lang="en-US" altLang="zh-CN" b="1" dirty="0">
                <a:solidFill>
                  <a:srgbClr val="003F88"/>
                </a:solidFill>
                <a:latin typeface="+mn-ea"/>
                <a:ea typeface="+mn-ea"/>
              </a:rPr>
              <a:t>AI</a:t>
            </a:r>
            <a:r>
              <a:rPr lang="zh-CN" altLang="en-US" b="1" dirty="0">
                <a:solidFill>
                  <a:srgbClr val="003F88"/>
                </a:solidFill>
                <a:latin typeface="+mn-ea"/>
                <a:ea typeface="+mn-ea"/>
              </a:rPr>
              <a:t>评估的偏好？</a:t>
            </a:r>
            <a:r>
              <a:rPr lang="en-US" altLang="zh-CN" b="1" dirty="0">
                <a:latin typeface="+mn-ea"/>
                <a:ea typeface="+mn-ea"/>
              </a:rPr>
              <a:t>| </a:t>
            </a:r>
            <a:r>
              <a:rPr lang="zh-CN" altLang="en-US" b="1" dirty="0">
                <a:latin typeface="+mn-ea"/>
                <a:ea typeface="+mn-ea"/>
              </a:rPr>
              <a:t>自我卷入不足与实际意愿缺失</a:t>
            </a:r>
          </a:p>
        </p:txBody>
      </p:sp>
      <p:sp>
        <p:nvSpPr>
          <p:cNvPr id="4" name="内容占位符 2">
            <a:extLst>
              <a:ext uri="{FF2B5EF4-FFF2-40B4-BE49-F238E27FC236}">
                <a16:creationId xmlns:a16="http://schemas.microsoft.com/office/drawing/2014/main" id="{F5403A53-1ABA-33F5-9871-DDF84C0844A4}"/>
              </a:ext>
            </a:extLst>
          </p:cNvPr>
          <p:cNvSpPr txBox="1">
            <a:spLocks noGrp="1"/>
          </p:cNvSpPr>
          <p:nvPr>
            <p:ph idx="1"/>
          </p:nvPr>
        </p:nvSpPr>
        <p:spPr>
          <a:xfrm>
            <a:off x="492760" y="15370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chemeClr val="bg1"/>
                </a:solidFill>
              </a:rPr>
              <a:t>自我卷入不足</a:t>
            </a:r>
          </a:p>
        </p:txBody>
      </p:sp>
      <p:sp>
        <p:nvSpPr>
          <p:cNvPr id="6" name="文本框 5">
            <a:extLst>
              <a:ext uri="{FF2B5EF4-FFF2-40B4-BE49-F238E27FC236}">
                <a16:creationId xmlns:a16="http://schemas.microsoft.com/office/drawing/2014/main" id="{E8158AFB-B9CA-F88F-C398-D7B253B2A15F}"/>
              </a:ext>
            </a:extLst>
          </p:cNvPr>
          <p:cNvSpPr txBox="1"/>
          <p:nvPr/>
        </p:nvSpPr>
        <p:spPr>
          <a:xfrm>
            <a:off x="508000" y="1043355"/>
            <a:ext cx="11602720" cy="369332"/>
          </a:xfrm>
          <a:prstGeom prst="rect">
            <a:avLst/>
          </a:prstGeom>
          <a:noFill/>
        </p:spPr>
        <p:txBody>
          <a:bodyPr wrap="square">
            <a:spAutoFit/>
          </a:bodyPr>
          <a:lstStyle/>
          <a:p>
            <a:r>
              <a:rPr lang="en-US" altLang="zh-CN" sz="1800" b="1" kern="100" dirty="0">
                <a:solidFill>
                  <a:srgbClr val="003F88"/>
                </a:solidFill>
                <a:effectLst/>
                <a:latin typeface="仿宋_GB2312" panose="02010609030101010101" pitchFamily="49" charset="-122"/>
                <a:ea typeface="仿宋_GB2312" panose="02010609030101010101" pitchFamily="49" charset="-122"/>
                <a:cs typeface="Times New Roman" panose="02020603050405020304" pitchFamily="18" charset="0"/>
              </a:rPr>
              <a:t>|</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 Chai</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等人（</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2024</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）在大学教育评估中发现，学生普遍认为</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AI</a:t>
            </a:r>
            <a:r>
              <a:rPr lang="zh-CN"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评估系统相较于大学英语教师显得更公平且透明</a:t>
            </a:r>
            <a:r>
              <a:rPr lang="en-US" altLang="zh-CN" sz="1800" kern="100" dirty="0">
                <a:solidFill>
                  <a:srgbClr val="000000"/>
                </a:solidFill>
                <a:effectLst/>
                <a:latin typeface="仿宋_GB2312" panose="02010609030101010101" pitchFamily="49" charset="-122"/>
                <a:ea typeface="仿宋_GB2312" panose="02010609030101010101" pitchFamily="49" charset="-122"/>
                <a:cs typeface="Times New Roman" panose="02020603050405020304" pitchFamily="18" charset="0"/>
              </a:rPr>
              <a:t> </a:t>
            </a:r>
            <a:r>
              <a:rPr lang="en-US" altLang="zh-CN" sz="1800" b="1" kern="100" dirty="0">
                <a:solidFill>
                  <a:srgbClr val="003F88"/>
                </a:solidFill>
                <a:effectLst/>
                <a:latin typeface="仿宋_GB2312" panose="02010609030101010101" pitchFamily="49" charset="-122"/>
                <a:ea typeface="仿宋_GB2312" panose="02010609030101010101" pitchFamily="49" charset="-122"/>
                <a:cs typeface="Times New Roman" panose="02020603050405020304" pitchFamily="18" charset="0"/>
              </a:rPr>
              <a:t>|</a:t>
            </a:r>
            <a:endParaRPr lang="zh-CN" altLang="en-US" b="1" dirty="0">
              <a:solidFill>
                <a:srgbClr val="003F88"/>
              </a:solidFill>
              <a:latin typeface="仿宋_GB2312" panose="02010609030101010101" pitchFamily="49" charset="-122"/>
              <a:ea typeface="仿宋_GB2312" panose="02010609030101010101" pitchFamily="49" charset="-122"/>
            </a:endParaRPr>
          </a:p>
        </p:txBody>
      </p:sp>
      <p:sp>
        <p:nvSpPr>
          <p:cNvPr id="7" name="内容占位符 2">
            <a:extLst>
              <a:ext uri="{FF2B5EF4-FFF2-40B4-BE49-F238E27FC236}">
                <a16:creationId xmlns:a16="http://schemas.microsoft.com/office/drawing/2014/main" id="{018A04FE-AFAD-7CBD-70B6-584F39AE6007}"/>
              </a:ext>
            </a:extLst>
          </p:cNvPr>
          <p:cNvSpPr txBox="1">
            <a:spLocks/>
          </p:cNvSpPr>
          <p:nvPr/>
        </p:nvSpPr>
        <p:spPr>
          <a:xfrm>
            <a:off x="492760" y="3111819"/>
            <a:ext cx="2636520" cy="474662"/>
          </a:xfrm>
          <a:prstGeom prst="rect">
            <a:avLst/>
          </a:prstGeom>
          <a:solidFill>
            <a:srgbClr val="003F88"/>
          </a:solidFill>
          <a:ln>
            <a:solidFill>
              <a:srgbClr val="003F88"/>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b="1" dirty="0">
                <a:solidFill>
                  <a:schemeClr val="bg1"/>
                </a:solidFill>
              </a:rPr>
              <a:t>实际意愿缺失</a:t>
            </a:r>
          </a:p>
        </p:txBody>
      </p:sp>
      <p:sp>
        <p:nvSpPr>
          <p:cNvPr id="9" name="文本框 8">
            <a:extLst>
              <a:ext uri="{FF2B5EF4-FFF2-40B4-BE49-F238E27FC236}">
                <a16:creationId xmlns:a16="http://schemas.microsoft.com/office/drawing/2014/main" id="{23D4033C-766A-F331-D472-82E091168155}"/>
              </a:ext>
            </a:extLst>
          </p:cNvPr>
          <p:cNvSpPr txBox="1"/>
          <p:nvPr/>
        </p:nvSpPr>
        <p:spPr>
          <a:xfrm>
            <a:off x="347980" y="2147054"/>
            <a:ext cx="497586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仅要求学生想象特定情境</a:t>
            </a:r>
            <a:r>
              <a:rPr lang="zh-CN" altLang="en-US"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而非实际体验</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，未能实现学生的深度参与和卷入</a:t>
            </a:r>
            <a:endParaRPr lang="zh-CN" altLang="en-US" sz="20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E5CF7A00-2CD1-049F-45A2-CE2CAB66CCDF}"/>
              </a:ext>
            </a:extLst>
          </p:cNvPr>
          <p:cNvSpPr txBox="1"/>
          <p:nvPr/>
        </p:nvSpPr>
        <p:spPr>
          <a:xfrm>
            <a:off x="398780" y="3742174"/>
            <a:ext cx="4508500" cy="783193"/>
          </a:xfrm>
          <a:prstGeom prst="roundRect">
            <a:avLst/>
          </a:prstGeom>
          <a:solidFill>
            <a:schemeClr val="bg1"/>
          </a:solidFill>
          <a:effectLst>
            <a:outerShdw blurRad="50800" dist="38100" dir="2700000" algn="tl" rotWithShape="0">
              <a:prstClr val="black">
                <a:alpha val="40000"/>
              </a:prstClr>
            </a:outerShdw>
          </a:effectLst>
        </p:spPr>
        <p:txBody>
          <a:bodyPr wrap="square">
            <a:spAutoFit/>
          </a:bodyPr>
          <a:lstStyle>
            <a:defPPr>
              <a:defRPr lang="zh-CN"/>
            </a:defPPr>
            <a:lvl1pPr>
              <a:defRPr sz="20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defRPr>
            </a:lvl1pPr>
          </a:lstStyle>
          <a:p>
            <a:r>
              <a:rPr lang="zh-CN" altLang="en-US" dirty="0"/>
              <a:t>关于学生对评估者选择的偏好与意愿的研究仍然较为稀缺</a:t>
            </a:r>
          </a:p>
        </p:txBody>
      </p:sp>
      <p:cxnSp>
        <p:nvCxnSpPr>
          <p:cNvPr id="19" name="直接箭头连接符 18">
            <a:extLst>
              <a:ext uri="{FF2B5EF4-FFF2-40B4-BE49-F238E27FC236}">
                <a16:creationId xmlns:a16="http://schemas.microsoft.com/office/drawing/2014/main" id="{B8C201B9-7FA6-98F1-7209-220BF721893A}"/>
              </a:ext>
            </a:extLst>
          </p:cNvPr>
          <p:cNvCxnSpPr>
            <a:cxnSpLocks/>
          </p:cNvCxnSpPr>
          <p:nvPr/>
        </p:nvCxnSpPr>
        <p:spPr>
          <a:xfrm>
            <a:off x="5413528" y="25294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19F9105F-AF4A-B639-4B51-B313576C42FE}"/>
              </a:ext>
            </a:extLst>
          </p:cNvPr>
          <p:cNvCxnSpPr>
            <a:cxnSpLocks/>
          </p:cNvCxnSpPr>
          <p:nvPr/>
        </p:nvCxnSpPr>
        <p:spPr>
          <a:xfrm>
            <a:off x="5383048" y="4155090"/>
            <a:ext cx="773912" cy="0"/>
          </a:xfrm>
          <a:prstGeom prst="straightConnector1">
            <a:avLst/>
          </a:prstGeom>
          <a:ln w="76200">
            <a:solidFill>
              <a:srgbClr val="003F88"/>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23" name="组合 22">
            <a:extLst>
              <a:ext uri="{FF2B5EF4-FFF2-40B4-BE49-F238E27FC236}">
                <a16:creationId xmlns:a16="http://schemas.microsoft.com/office/drawing/2014/main" id="{96F099EC-E587-3C98-7188-AFC38DF9571D}"/>
              </a:ext>
            </a:extLst>
          </p:cNvPr>
          <p:cNvGrpSpPr/>
          <p:nvPr/>
        </p:nvGrpSpPr>
        <p:grpSpPr>
          <a:xfrm>
            <a:off x="6370320" y="2032000"/>
            <a:ext cx="5519189" cy="924560"/>
            <a:chOff x="6421120" y="1767840"/>
            <a:chExt cx="5519189" cy="924560"/>
          </a:xfrm>
        </p:grpSpPr>
        <p:sp>
          <p:nvSpPr>
            <p:cNvPr id="21" name="矩形: 圆角 20">
              <a:extLst>
                <a:ext uri="{FF2B5EF4-FFF2-40B4-BE49-F238E27FC236}">
                  <a16:creationId xmlns:a16="http://schemas.microsoft.com/office/drawing/2014/main" id="{B7A943CA-DAD3-1082-5D16-DBAC0C1C6F1B}"/>
                </a:ext>
              </a:extLst>
            </p:cNvPr>
            <p:cNvSpPr/>
            <p:nvPr/>
          </p:nvSpPr>
          <p:spPr>
            <a:xfrm>
              <a:off x="6421120" y="1767840"/>
              <a:ext cx="5519189" cy="92456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1BE905D-4B9E-201E-F728-AD2D95B694D0}"/>
                </a:ext>
              </a:extLst>
            </p:cNvPr>
            <p:cNvSpPr txBox="1"/>
            <p:nvPr/>
          </p:nvSpPr>
          <p:spPr>
            <a:xfrm>
              <a:off x="6797040" y="1778000"/>
              <a:ext cx="4795520" cy="830997"/>
            </a:xfrm>
            <a:prstGeom prst="rect">
              <a:avLst/>
            </a:prstGeom>
            <a:noFill/>
          </p:spPr>
          <p:txBody>
            <a:bodyPr wrap="square" rtlCol="0">
              <a:spAutoFit/>
            </a:bodyPr>
            <a:lstStyle/>
            <a:p>
              <a:r>
                <a:rPr lang="zh-CN" altLang="en-US" sz="2400" b="1" dirty="0">
                  <a:solidFill>
                    <a:srgbClr val="003F88"/>
                  </a:solidFill>
                  <a:latin typeface="楷体_GB2312" panose="02010609030101010101" pitchFamily="49" charset="-122"/>
                  <a:ea typeface="楷体_GB2312" panose="02010609030101010101" pitchFamily="49" charset="-122"/>
                </a:rPr>
                <a:t>以</a:t>
              </a:r>
              <a:r>
                <a:rPr lang="zh-CN" altLang="en-US" sz="2400" b="1"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英语翻译题目</a:t>
              </a:r>
              <a:r>
                <a:rPr lang="zh-CN" altLang="en-US" sz="2400" b="1" dirty="0">
                  <a:solidFill>
                    <a:srgbClr val="003F88"/>
                  </a:solidFill>
                  <a:latin typeface="楷体_GB2312" panose="02010609030101010101" pitchFamily="49" charset="-122"/>
                  <a:ea typeface="楷体_GB2312" panose="02010609030101010101" pitchFamily="49" charset="-122"/>
                </a:rPr>
                <a:t>为背景，模拟一个真实的考试评分场景</a:t>
              </a:r>
            </a:p>
          </p:txBody>
        </p:sp>
      </p:grpSp>
      <p:grpSp>
        <p:nvGrpSpPr>
          <p:cNvPr id="24" name="组合 23">
            <a:extLst>
              <a:ext uri="{FF2B5EF4-FFF2-40B4-BE49-F238E27FC236}">
                <a16:creationId xmlns:a16="http://schemas.microsoft.com/office/drawing/2014/main" id="{3E11290F-7996-CB39-99A3-A8E979DF56F8}"/>
              </a:ext>
            </a:extLst>
          </p:cNvPr>
          <p:cNvGrpSpPr/>
          <p:nvPr/>
        </p:nvGrpSpPr>
        <p:grpSpPr>
          <a:xfrm>
            <a:off x="6329680" y="3352800"/>
            <a:ext cx="5519189" cy="1320800"/>
            <a:chOff x="6421120" y="1767840"/>
            <a:chExt cx="5519189" cy="1320800"/>
          </a:xfrm>
        </p:grpSpPr>
        <p:sp>
          <p:nvSpPr>
            <p:cNvPr id="25" name="矩形: 圆角 24">
              <a:extLst>
                <a:ext uri="{FF2B5EF4-FFF2-40B4-BE49-F238E27FC236}">
                  <a16:creationId xmlns:a16="http://schemas.microsoft.com/office/drawing/2014/main" id="{D407C003-CE34-7C35-3948-A2679A1D76AB}"/>
                </a:ext>
              </a:extLst>
            </p:cNvPr>
            <p:cNvSpPr/>
            <p:nvPr/>
          </p:nvSpPr>
          <p:spPr>
            <a:xfrm>
              <a:off x="6421120" y="1767840"/>
              <a:ext cx="5519189" cy="13208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C7F1D35-CDA4-ADC6-083C-477F28327740}"/>
                </a:ext>
              </a:extLst>
            </p:cNvPr>
            <p:cNvSpPr txBox="1"/>
            <p:nvPr/>
          </p:nvSpPr>
          <p:spPr>
            <a:xfrm>
              <a:off x="6797040" y="1778000"/>
              <a:ext cx="4958080" cy="1200329"/>
            </a:xfrm>
            <a:prstGeom prst="rect">
              <a:avLst/>
            </a:prstGeom>
            <a:noFill/>
          </p:spPr>
          <p:txBody>
            <a:bodyPr wrap="square" rtlCol="0">
              <a:spAutoFit/>
            </a:bodyPr>
            <a:lstStyle/>
            <a:p>
              <a:r>
                <a:rPr lang="zh-CN" altLang="en-US" sz="2400" b="1" dirty="0">
                  <a:solidFill>
                    <a:srgbClr val="003F88"/>
                  </a:solidFill>
                  <a:latin typeface="楷体_GB2312" panose="02010609030101010101" pitchFamily="49" charset="-122"/>
                  <a:ea typeface="楷体_GB2312" panose="02010609030101010101" pitchFamily="49" charset="-122"/>
                </a:rPr>
                <a:t>以量表探究被评分者主观感知，特别关注于评价的</a:t>
              </a:r>
              <a:r>
                <a:rPr lang="zh-CN" altLang="en-US" sz="2400" b="1" dirty="0">
                  <a:solidFill>
                    <a:srgbClr val="C00000"/>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rPr>
                <a:t>公平性和满意度</a:t>
              </a:r>
              <a:r>
                <a:rPr lang="zh-CN" altLang="en-US" sz="2400" b="1" dirty="0">
                  <a:solidFill>
                    <a:srgbClr val="003F88"/>
                  </a:solidFill>
                  <a:latin typeface="楷体_GB2312" panose="02010609030101010101" pitchFamily="49" charset="-122"/>
                  <a:ea typeface="楷体_GB2312" panose="02010609030101010101" pitchFamily="49" charset="-122"/>
                </a:rPr>
                <a:t>两个维度</a:t>
              </a:r>
            </a:p>
          </p:txBody>
        </p:sp>
      </p:grpSp>
      <p:sp>
        <p:nvSpPr>
          <p:cNvPr id="28" name="文本框 27">
            <a:extLst>
              <a:ext uri="{FF2B5EF4-FFF2-40B4-BE49-F238E27FC236}">
                <a16:creationId xmlns:a16="http://schemas.microsoft.com/office/drawing/2014/main" id="{FE89EE2A-2862-630B-7025-8368FC06EA0B}"/>
              </a:ext>
            </a:extLst>
          </p:cNvPr>
          <p:cNvSpPr txBox="1"/>
          <p:nvPr/>
        </p:nvSpPr>
        <p:spPr>
          <a:xfrm>
            <a:off x="1859280" y="5169376"/>
            <a:ext cx="8209280" cy="1464231"/>
          </a:xfrm>
          <a:prstGeom prst="roundRect">
            <a:avLst/>
          </a:prstGeom>
          <a:solidFill>
            <a:schemeClr val="tx1">
              <a:lumMod val="65000"/>
              <a:lumOff val="35000"/>
            </a:schemeClr>
          </a:solidFill>
        </p:spPr>
        <p:txBody>
          <a:bodyPr wrap="square">
            <a:spAutoFit/>
          </a:bodyPr>
          <a:lstStyle/>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提供对于</a:t>
            </a:r>
            <a:r>
              <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评分系统在教育领域应用前景的深入见解</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促进对传统评分方法的反思</a:t>
            </a:r>
            <a:r>
              <a:rPr lang="zh-CN" altLang="en-US"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调整和改进评分系统</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满足教育评价的公平性和准确性要求</a:t>
            </a:r>
            <a:endParaRPr lang="en-US"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提升教育质量和效率</a:t>
            </a:r>
            <a:endParaRPr lang="zh-CN" altLang="en-US" sz="20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157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animBg="1"/>
      <p:bldP spid="9" grpId="0" animBg="1"/>
      <p:bldP spid="13" grpId="0" animBg="1"/>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1423D765-8017-F7AB-1864-4B50D929251B}"/>
              </a:ext>
            </a:extLst>
          </p:cNvPr>
          <p:cNvSpPr/>
          <p:nvPr/>
        </p:nvSpPr>
        <p:spPr>
          <a:xfrm>
            <a:off x="7650480" y="1097280"/>
            <a:ext cx="4378960" cy="5405120"/>
          </a:xfrm>
          <a:prstGeom prst="roundRect">
            <a:avLst>
              <a:gd name="adj" fmla="val 13283"/>
            </a:avLst>
          </a:prstGeom>
          <a:noFill/>
          <a:ln>
            <a:solidFill>
              <a:schemeClr val="bg2">
                <a:lumMod val="7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92DD37D-711E-C480-6EBA-3A929B2E9C61}"/>
              </a:ext>
            </a:extLst>
          </p:cNvPr>
          <p:cNvSpPr txBox="1"/>
          <p:nvPr/>
        </p:nvSpPr>
        <p:spPr>
          <a:xfrm>
            <a:off x="406400" y="2520295"/>
            <a:ext cx="6197600" cy="122586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Times New Roman" panose="02020603050405020304" pitchFamily="18" charset="0"/>
                <a:ea typeface="楷体_GB2312" panose="02010609030101010101" pitchFamily="49" charset="-122"/>
                <a:cs typeface="Times New Roman" panose="02020603050405020304" pitchFamily="18" charset="0"/>
              </a:rPr>
              <a:t>24</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11</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13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kern="100" dirty="0">
                <a:latin typeface="Times New Roman" panose="02020603050405020304" pitchFamily="18" charset="0"/>
                <a:ea typeface="楷体_GB2312" panose="02010609030101010101" pitchFamily="49" charset="-122"/>
                <a:cs typeface="Times New Roman" panose="02020603050405020304" pitchFamily="18" charset="0"/>
              </a:rPr>
              <a:t>21.88±3.43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 </a:t>
            </a:r>
            <a:endParaRPr lang="zh-CN" altLang="en-US" dirty="0">
              <a:latin typeface="楷体_GB2312" panose="02010609030101010101" pitchFamily="49" charset="-122"/>
              <a:ea typeface="楷体_GB2312" panose="02010609030101010101" pitchFamily="49" charset="-122"/>
            </a:endParaRPr>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2" name="内容占位符 2">
            <a:extLst>
              <a:ext uri="{FF2B5EF4-FFF2-40B4-BE49-F238E27FC236}">
                <a16:creationId xmlns:a16="http://schemas.microsoft.com/office/drawing/2014/main" id="{8B142DD0-872C-FF76-AE52-7A95CD5A3161}"/>
              </a:ext>
            </a:extLst>
          </p:cNvPr>
          <p:cNvSpPr>
            <a:spLocks noGrp="1"/>
          </p:cNvSpPr>
          <p:nvPr>
            <p:ph idx="1"/>
          </p:nvPr>
        </p:nvSpPr>
        <p:spPr>
          <a:xfrm>
            <a:off x="431800" y="1686560"/>
            <a:ext cx="6365240" cy="650240"/>
          </a:xfrm>
          <a:solidFill>
            <a:srgbClr val="003F88"/>
          </a:solidFill>
        </p:spPr>
        <p:txBody>
          <a:bodyPr>
            <a:noAutofit/>
          </a:bodyPr>
          <a:lstStyle/>
          <a:p>
            <a:pPr marL="0" indent="0">
              <a:spcBef>
                <a:spcPts val="0"/>
              </a:spcBef>
              <a:buNone/>
            </a:pPr>
            <a:r>
              <a:rPr lang="zh-CN" altLang="en-US" sz="2000" b="1" dirty="0">
                <a:solidFill>
                  <a:schemeClr val="bg1"/>
                </a:solidFill>
              </a:rPr>
              <a:t>① 探究个体对于</a:t>
            </a:r>
            <a:r>
              <a:rPr lang="en-US" altLang="zh-CN" sz="2000" b="1" dirty="0">
                <a:solidFill>
                  <a:schemeClr val="bg1"/>
                </a:solidFill>
              </a:rPr>
              <a:t>AI</a:t>
            </a:r>
            <a:r>
              <a:rPr lang="zh-CN" altLang="en-US" sz="2000" b="1" dirty="0">
                <a:solidFill>
                  <a:schemeClr val="bg1"/>
                </a:solidFill>
              </a:rPr>
              <a:t>评分的内隐态度</a:t>
            </a:r>
          </a:p>
          <a:p>
            <a:pPr marL="0" indent="0">
              <a:spcBef>
                <a:spcPts val="0"/>
              </a:spcBef>
              <a:buNone/>
            </a:pPr>
            <a:r>
              <a:rPr lang="zh-CN" altLang="en-US" sz="2000" b="1" dirty="0">
                <a:solidFill>
                  <a:schemeClr val="bg1"/>
                </a:solidFill>
              </a:rPr>
              <a:t>② 探究“评分”关系与“上位”关系的一致性</a:t>
            </a:r>
          </a:p>
        </p:txBody>
      </p:sp>
      <p:sp>
        <p:nvSpPr>
          <p:cNvPr id="10" name="文本框 9">
            <a:extLst>
              <a:ext uri="{FF2B5EF4-FFF2-40B4-BE49-F238E27FC236}">
                <a16:creationId xmlns:a16="http://schemas.microsoft.com/office/drawing/2014/main" id="{4837C6D3-B0E6-0E30-9F73-C1997F8AFBD2}"/>
              </a:ext>
            </a:extLst>
          </p:cNvPr>
          <p:cNvSpPr txBox="1"/>
          <p:nvPr/>
        </p:nvSpPr>
        <p:spPr>
          <a:xfrm>
            <a:off x="101600" y="3959463"/>
            <a:ext cx="337312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（人</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属性词（点评词“评分”</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受评词“受评”</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pic>
        <p:nvPicPr>
          <p:cNvPr id="14" name="图片 13">
            <a:extLst>
              <a:ext uri="{FF2B5EF4-FFF2-40B4-BE49-F238E27FC236}">
                <a16:creationId xmlns:a16="http://schemas.microsoft.com/office/drawing/2014/main" id="{B0412038-D700-06D3-8F84-6FEE76F63045}"/>
              </a:ext>
            </a:extLst>
          </p:cNvPr>
          <p:cNvPicPr>
            <a:picLocks noChangeAspect="1"/>
          </p:cNvPicPr>
          <p:nvPr/>
        </p:nvPicPr>
        <p:blipFill>
          <a:blip r:embed="rId2"/>
          <a:stretch>
            <a:fillRect/>
          </a:stretch>
        </p:blipFill>
        <p:spPr>
          <a:xfrm>
            <a:off x="7153275" y="1241107"/>
            <a:ext cx="19050" cy="5229225"/>
          </a:xfrm>
          <a:prstGeom prst="rect">
            <a:avLst/>
          </a:prstGeom>
        </p:spPr>
      </p:pic>
      <p:pic>
        <p:nvPicPr>
          <p:cNvPr id="16" name="图片 15">
            <a:extLst>
              <a:ext uri="{FF2B5EF4-FFF2-40B4-BE49-F238E27FC236}">
                <a16:creationId xmlns:a16="http://schemas.microsoft.com/office/drawing/2014/main" id="{A2CF637A-2F53-BEE7-3BBA-647FFD1E208A}"/>
              </a:ext>
            </a:extLst>
          </p:cNvPr>
          <p:cNvPicPr>
            <a:picLocks noChangeAspect="1"/>
          </p:cNvPicPr>
          <p:nvPr/>
        </p:nvPicPr>
        <p:blipFill>
          <a:blip r:embed="rId3"/>
          <a:stretch>
            <a:fillRect/>
          </a:stretch>
        </p:blipFill>
        <p:spPr>
          <a:xfrm>
            <a:off x="7978457" y="3255202"/>
            <a:ext cx="3898583" cy="1717166"/>
          </a:xfrm>
          <a:prstGeom prst="rect">
            <a:avLst/>
          </a:prstGeom>
        </p:spPr>
      </p:pic>
      <p:pic>
        <p:nvPicPr>
          <p:cNvPr id="18" name="图片 17">
            <a:extLst>
              <a:ext uri="{FF2B5EF4-FFF2-40B4-BE49-F238E27FC236}">
                <a16:creationId xmlns:a16="http://schemas.microsoft.com/office/drawing/2014/main" id="{C70ED23D-593D-FF5D-D45E-912B19E9F859}"/>
              </a:ext>
            </a:extLst>
          </p:cNvPr>
          <p:cNvPicPr>
            <a:picLocks noChangeAspect="1"/>
          </p:cNvPicPr>
          <p:nvPr/>
        </p:nvPicPr>
        <p:blipFill>
          <a:blip r:embed="rId4"/>
          <a:stretch>
            <a:fillRect/>
          </a:stretch>
        </p:blipFill>
        <p:spPr>
          <a:xfrm>
            <a:off x="7933690" y="1416376"/>
            <a:ext cx="3872230" cy="1687186"/>
          </a:xfrm>
          <a:prstGeom prst="rect">
            <a:avLst/>
          </a:prstGeom>
        </p:spPr>
      </p:pic>
      <p:sp>
        <p:nvSpPr>
          <p:cNvPr id="20" name="文本框 19">
            <a:extLst>
              <a:ext uri="{FF2B5EF4-FFF2-40B4-BE49-F238E27FC236}">
                <a16:creationId xmlns:a16="http://schemas.microsoft.com/office/drawing/2014/main" id="{AF1CEDD0-5842-0AD9-9B91-33F5BB63DFD4}"/>
              </a:ext>
            </a:extLst>
          </p:cNvPr>
          <p:cNvSpPr txBox="1"/>
          <p:nvPr/>
        </p:nvSpPr>
        <p:spPr>
          <a:xfrm>
            <a:off x="7406640" y="1567934"/>
            <a:ext cx="487680" cy="1200329"/>
          </a:xfrm>
          <a:prstGeom prst="rect">
            <a:avLst/>
          </a:prstGeom>
          <a:solidFill>
            <a:schemeClr val="bg2">
              <a:lumMod val="50000"/>
            </a:schemeClr>
          </a:solidFill>
        </p:spPr>
        <p:txBody>
          <a:bodyPr wrap="square">
            <a:spAutoFit/>
          </a:bodyPr>
          <a:lstStyle/>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人</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的</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1" name="文本框 20">
            <a:extLst>
              <a:ext uri="{FF2B5EF4-FFF2-40B4-BE49-F238E27FC236}">
                <a16:creationId xmlns:a16="http://schemas.microsoft.com/office/drawing/2014/main" id="{491E58C3-DB6E-4CFF-B84E-63381627FDBB}"/>
              </a:ext>
            </a:extLst>
          </p:cNvPr>
          <p:cNvSpPr txBox="1"/>
          <p:nvPr/>
        </p:nvSpPr>
        <p:spPr>
          <a:xfrm>
            <a:off x="7384905" y="2982618"/>
            <a:ext cx="487680" cy="2031325"/>
          </a:xfrm>
          <a:prstGeom prst="rect">
            <a:avLst/>
          </a:prstGeom>
          <a:solidFill>
            <a:schemeClr val="bg2">
              <a:lumMod val="50000"/>
            </a:schemeClr>
          </a:solidFill>
        </p:spPr>
        <p:txBody>
          <a:bodyPr wrap="square">
            <a:spAutoFit/>
          </a:bodyPr>
          <a:lstStyle/>
          <a:p>
            <a:pPr algn="ctr"/>
            <a:r>
              <a:rPr lang="zh-CN" altLang="en-US"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类人机器人</a:t>
            </a: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图</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p>
            <a:pPr algn="ctr"/>
            <a:r>
              <a:rPr lang="zh-CN"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片</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文本框 21">
            <a:extLst>
              <a:ext uri="{FF2B5EF4-FFF2-40B4-BE49-F238E27FC236}">
                <a16:creationId xmlns:a16="http://schemas.microsoft.com/office/drawing/2014/main" id="{47344FB8-FAE6-4E97-601F-985B35FE2FE6}"/>
              </a:ext>
            </a:extLst>
          </p:cNvPr>
          <p:cNvSpPr txBox="1"/>
          <p:nvPr/>
        </p:nvSpPr>
        <p:spPr>
          <a:xfrm>
            <a:off x="7345680" y="522553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控制词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E12779BD-D865-C448-B2A0-9D81C9338494}"/>
              </a:ext>
            </a:extLst>
          </p:cNvPr>
          <p:cNvSpPr txBox="1"/>
          <p:nvPr/>
        </p:nvSpPr>
        <p:spPr>
          <a:xfrm>
            <a:off x="7355840" y="5977374"/>
            <a:ext cx="1026160" cy="369332"/>
          </a:xfrm>
          <a:prstGeom prst="rect">
            <a:avLst/>
          </a:prstGeom>
          <a:solidFill>
            <a:schemeClr val="accent1">
              <a:lumMod val="75000"/>
            </a:schemeClr>
          </a:solidFill>
        </p:spPr>
        <p:txBody>
          <a:bodyPr wrap="square">
            <a:spAutoFit/>
          </a:bodyPr>
          <a:lstStyle/>
          <a:p>
            <a:pPr algn="ctr"/>
            <a:r>
              <a:rPr lang="zh-CN" altLang="en-US"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受控词</a:t>
            </a:r>
            <a:endParaRPr lang="en-US" altLang="zh-CN" sz="1800"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25" name="图片 24">
            <a:extLst>
              <a:ext uri="{FF2B5EF4-FFF2-40B4-BE49-F238E27FC236}">
                <a16:creationId xmlns:a16="http://schemas.microsoft.com/office/drawing/2014/main" id="{5A1248D7-9755-EC49-5594-87B438D60B7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1940" y="5188710"/>
            <a:ext cx="3259773" cy="469339"/>
          </a:xfrm>
          <a:prstGeom prst="rect">
            <a:avLst/>
          </a:prstGeom>
        </p:spPr>
      </p:pic>
      <p:pic>
        <p:nvPicPr>
          <p:cNvPr id="27" name="图片 26">
            <a:extLst>
              <a:ext uri="{FF2B5EF4-FFF2-40B4-BE49-F238E27FC236}">
                <a16:creationId xmlns:a16="http://schemas.microsoft.com/office/drawing/2014/main" id="{2EC5FB8F-35A4-2B6D-2848-71115D5AF2B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471101" y="5933642"/>
            <a:ext cx="3147695" cy="412398"/>
          </a:xfrm>
          <a:prstGeom prst="rect">
            <a:avLst/>
          </a:prstGeom>
        </p:spPr>
      </p:pic>
      <p:sp>
        <p:nvSpPr>
          <p:cNvPr id="31" name="文本框 30">
            <a:extLst>
              <a:ext uri="{FF2B5EF4-FFF2-40B4-BE49-F238E27FC236}">
                <a16:creationId xmlns:a16="http://schemas.microsoft.com/office/drawing/2014/main" id="{14899DAA-CCB5-D9E7-E01A-ADFB782EE149}"/>
              </a:ext>
            </a:extLst>
          </p:cNvPr>
          <p:cNvSpPr txBox="1"/>
          <p:nvPr/>
        </p:nvSpPr>
        <p:spPr>
          <a:xfrm>
            <a:off x="8872220" y="958334"/>
            <a:ext cx="1836420"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实验材料 </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2</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4ED1C6A-D39C-D28D-158E-71FB50EE5EE9}"/>
              </a:ext>
            </a:extLst>
          </p:cNvPr>
          <p:cNvSpPr txBox="1"/>
          <p:nvPr/>
        </p:nvSpPr>
        <p:spPr>
          <a:xfrm>
            <a:off x="492760" y="1090414"/>
            <a:ext cx="6309360" cy="369332"/>
          </a:xfrm>
          <a:prstGeom prst="rect">
            <a:avLst/>
          </a:prstGeom>
          <a:noFill/>
        </p:spPr>
        <p:txBody>
          <a:bodyPr wrap="square">
            <a:spAutoFit/>
          </a:bodyPr>
          <a:lstStyle/>
          <a:p>
            <a:r>
              <a:rPr lang="zh-CN" altLang="zh-CN" sz="1800" b="1" kern="100" dirty="0">
                <a:effectLst/>
                <a:latin typeface="楷体_GB2312" panose="02010609030101010101" pitchFamily="49" charset="-122"/>
                <a:ea typeface="楷体_GB2312" panose="02010609030101010101" pitchFamily="49" charset="-122"/>
                <a:cs typeface="Times New Roman" panose="02020603050405020304" pitchFamily="18" charset="0"/>
              </a:rPr>
              <a:t>未能在评价者偏好上得到普遍的外显结果</a:t>
            </a:r>
            <a:endParaRPr lang="zh-CN" altLang="en-US" b="1" dirty="0">
              <a:latin typeface="楷体_GB2312" panose="02010609030101010101" pitchFamily="49" charset="-122"/>
              <a:ea typeface="楷体_GB2312" panose="02010609030101010101" pitchFamily="49" charset="-122"/>
            </a:endParaRPr>
          </a:p>
        </p:txBody>
      </p:sp>
      <p:sp>
        <p:nvSpPr>
          <p:cNvPr id="7" name="文本框 6">
            <a:extLst>
              <a:ext uri="{FF2B5EF4-FFF2-40B4-BE49-F238E27FC236}">
                <a16:creationId xmlns:a16="http://schemas.microsoft.com/office/drawing/2014/main" id="{A21C255C-9A62-E32E-CC9B-85ED592D8AFC}"/>
              </a:ext>
            </a:extLst>
          </p:cNvPr>
          <p:cNvSpPr txBox="1"/>
          <p:nvPr/>
        </p:nvSpPr>
        <p:spPr>
          <a:xfrm>
            <a:off x="4960620" y="1043355"/>
            <a:ext cx="1460500" cy="442674"/>
          </a:xfrm>
          <a:prstGeom prst="roundRect">
            <a:avLst/>
          </a:prstGeom>
          <a:solidFill>
            <a:schemeClr val="bg1"/>
          </a:solidFill>
          <a:ln>
            <a:solidFill>
              <a:srgbClr val="003F88"/>
            </a:solidFill>
          </a:ln>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altLang="zh-CN" sz="2000" b="1" dirty="0">
                <a:latin typeface="+mn-ea"/>
                <a:cs typeface="Times New Roman" panose="02020603050405020304" pitchFamily="18" charset="0"/>
              </a:rPr>
              <a:t>IAT</a:t>
            </a:r>
            <a:r>
              <a:rPr lang="zh-CN" altLang="en-US" sz="2000" b="1" dirty="0">
                <a:latin typeface="+mn-ea"/>
                <a:cs typeface="Times New Roman" panose="02020603050405020304" pitchFamily="18" charset="0"/>
              </a:rPr>
              <a:t>范式</a:t>
            </a:r>
            <a:endParaRPr lang="zh-CN" altLang="en-US" sz="2000" b="1" dirty="0">
              <a:latin typeface="+mn-ea"/>
            </a:endParaRPr>
          </a:p>
        </p:txBody>
      </p:sp>
      <p:sp>
        <p:nvSpPr>
          <p:cNvPr id="3" name="文本框 2">
            <a:extLst>
              <a:ext uri="{FF2B5EF4-FFF2-40B4-BE49-F238E27FC236}">
                <a16:creationId xmlns:a16="http://schemas.microsoft.com/office/drawing/2014/main" id="{A4CE9AB1-DD45-289F-55CA-E41242AA7664}"/>
              </a:ext>
            </a:extLst>
          </p:cNvPr>
          <p:cNvSpPr txBox="1"/>
          <p:nvPr/>
        </p:nvSpPr>
        <p:spPr>
          <a:xfrm>
            <a:off x="3596640" y="3979783"/>
            <a:ext cx="3464560" cy="2690098"/>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被试内设计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自变量：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概念图（人</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概念图（上位词“控制”</a:t>
            </a: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下位词“受控”）</a:t>
            </a:r>
            <a:endParaRPr lang="en-US" altLang="zh-CN" kern="100" dirty="0">
              <a:latin typeface="楷体_GB2312" panose="02010609030101010101" pitchFamily="49" charset="-122"/>
              <a:ea typeface="楷体_GB2312" panose="02010609030101010101" pitchFamily="49" charset="-122"/>
              <a:cs typeface="Times New Roman" panose="02020603050405020304" pitchFamily="18" charset="0"/>
            </a:endParaRPr>
          </a:p>
          <a:p>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en-US" altLang="zh-CN" kern="100" dirty="0">
                <a:latin typeface="楷体_GB2312" panose="02010609030101010101" pitchFamily="49" charset="-122"/>
                <a:ea typeface="楷体_GB2312" panose="02010609030101010101" pitchFamily="49" charset="-122"/>
                <a:cs typeface="Times New Roman" panose="02020603050405020304" pitchFamily="18" charset="0"/>
              </a:rPr>
              <a:t>IAT</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效应</a:t>
            </a:r>
            <a:endParaRPr lang="zh-CN" altLang="en-US" dirty="0">
              <a:latin typeface="楷体_GB2312" panose="02010609030101010101" pitchFamily="49" charset="-122"/>
              <a:ea typeface="楷体_GB2312" panose="02010609030101010101" pitchFamily="49" charset="-122"/>
            </a:endParaRPr>
          </a:p>
        </p:txBody>
      </p:sp>
      <p:sp>
        <p:nvSpPr>
          <p:cNvPr id="8" name="加号 7">
            <a:extLst>
              <a:ext uri="{FF2B5EF4-FFF2-40B4-BE49-F238E27FC236}">
                <a16:creationId xmlns:a16="http://schemas.microsoft.com/office/drawing/2014/main" id="{B9036F1A-7D77-F540-2E43-57980D393813}"/>
              </a:ext>
            </a:extLst>
          </p:cNvPr>
          <p:cNvSpPr/>
          <p:nvPr/>
        </p:nvSpPr>
        <p:spPr>
          <a:xfrm>
            <a:off x="3307080" y="5029200"/>
            <a:ext cx="447040" cy="396240"/>
          </a:xfrm>
          <a:prstGeom prst="mathPlus">
            <a:avLst>
              <a:gd name="adj1" fmla="val 6853"/>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1358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graphicFrame>
        <p:nvGraphicFramePr>
          <p:cNvPr id="13" name="表格 12">
            <a:extLst>
              <a:ext uri="{FF2B5EF4-FFF2-40B4-BE49-F238E27FC236}">
                <a16:creationId xmlns:a16="http://schemas.microsoft.com/office/drawing/2014/main" id="{97BE8200-0F64-089D-F5B4-5AB7758E8567}"/>
              </a:ext>
            </a:extLst>
          </p:cNvPr>
          <p:cNvGraphicFramePr>
            <a:graphicFrameLocks noGrp="1"/>
          </p:cNvGraphicFramePr>
          <p:nvPr>
            <p:extLst>
              <p:ext uri="{D42A27DB-BD31-4B8C-83A1-F6EECF244321}">
                <p14:modId xmlns:p14="http://schemas.microsoft.com/office/powerpoint/2010/main" val="1784039999"/>
              </p:ext>
            </p:extLst>
          </p:nvPr>
        </p:nvGraphicFramePr>
        <p:xfrm>
          <a:off x="694480" y="1098845"/>
          <a:ext cx="10515600" cy="3291840"/>
        </p:xfrm>
        <a:graphic>
          <a:graphicData uri="http://schemas.openxmlformats.org/drawingml/2006/table">
            <a:tbl>
              <a:tblPr/>
              <a:tblGrid>
                <a:gridCol w="866485">
                  <a:extLst>
                    <a:ext uri="{9D8B030D-6E8A-4147-A177-3AD203B41FA5}">
                      <a16:colId xmlns:a16="http://schemas.microsoft.com/office/drawing/2014/main" val="2768843671"/>
                    </a:ext>
                  </a:extLst>
                </a:gridCol>
                <a:gridCol w="1438534">
                  <a:extLst>
                    <a:ext uri="{9D8B030D-6E8A-4147-A177-3AD203B41FA5}">
                      <a16:colId xmlns:a16="http://schemas.microsoft.com/office/drawing/2014/main" val="3388072856"/>
                    </a:ext>
                  </a:extLst>
                </a:gridCol>
                <a:gridCol w="1884396">
                  <a:extLst>
                    <a:ext uri="{9D8B030D-6E8A-4147-A177-3AD203B41FA5}">
                      <a16:colId xmlns:a16="http://schemas.microsoft.com/office/drawing/2014/main" val="100330577"/>
                    </a:ext>
                  </a:extLst>
                </a:gridCol>
                <a:gridCol w="1438534">
                  <a:extLst>
                    <a:ext uri="{9D8B030D-6E8A-4147-A177-3AD203B41FA5}">
                      <a16:colId xmlns:a16="http://schemas.microsoft.com/office/drawing/2014/main" val="1084078721"/>
                    </a:ext>
                  </a:extLst>
                </a:gridCol>
                <a:gridCol w="866485">
                  <a:extLst>
                    <a:ext uri="{9D8B030D-6E8A-4147-A177-3AD203B41FA5}">
                      <a16:colId xmlns:a16="http://schemas.microsoft.com/office/drawing/2014/main" val="386711250"/>
                    </a:ext>
                  </a:extLst>
                </a:gridCol>
                <a:gridCol w="2010583">
                  <a:extLst>
                    <a:ext uri="{9D8B030D-6E8A-4147-A177-3AD203B41FA5}">
                      <a16:colId xmlns:a16="http://schemas.microsoft.com/office/drawing/2014/main" val="3658260723"/>
                    </a:ext>
                  </a:extLst>
                </a:gridCol>
                <a:gridCol w="2010583">
                  <a:extLst>
                    <a:ext uri="{9D8B030D-6E8A-4147-A177-3AD203B41FA5}">
                      <a16:colId xmlns:a16="http://schemas.microsoft.com/office/drawing/2014/main" val="1292806621"/>
                    </a:ext>
                  </a:extLst>
                </a:gridCol>
              </a:tblGrid>
              <a:tr h="190500">
                <a:tc gridSpan="7">
                  <a:txBody>
                    <a:bodyPr/>
                    <a:lstStyle/>
                    <a:p>
                      <a:pPr algn="ct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表</a:t>
                      </a:r>
                      <a:r>
                        <a:rPr lang="zh-CN" sz="2400" b="1" kern="100" dirty="0">
                          <a:effectLst/>
                          <a:latin typeface="等线" panose="02010600030101010101" pitchFamily="2" charset="-122"/>
                          <a:ea typeface="Times New Roman" panose="02020603050405020304" pitchFamily="18" charset="0"/>
                          <a:cs typeface="Times New Roman" panose="02020603050405020304" pitchFamily="18" charset="0"/>
                        </a:rPr>
                        <a:t> </a:t>
                      </a:r>
                      <a:r>
                        <a:rPr lang="en-US" sz="2400" b="1" kern="100" dirty="0">
                          <a:effectLst/>
                          <a:latin typeface="等线" panose="02010600030101010101" pitchFamily="2" charset="-122"/>
                          <a:ea typeface="Times New Roman" panose="02020603050405020304" pitchFamily="18" charset="0"/>
                          <a:cs typeface="Times New Roman" panose="02020603050405020304" pitchFamily="18" charset="0"/>
                        </a:rPr>
                        <a:t>5-1  IAT </a:t>
                      </a:r>
                      <a:r>
                        <a:rPr 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实验序列</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47387080"/>
                  </a:ext>
                </a:extLst>
              </a:tr>
              <a:tr h="182880">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组别</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任务性质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任务类型</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试验次数</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功能</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左键对应项目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b="1" kern="0">
                          <a:effectLst/>
                          <a:latin typeface="Times New Roman" panose="02020603050405020304" pitchFamily="18" charset="0"/>
                          <a:ea typeface="宋体" panose="02010600030101010101" pitchFamily="2" charset="-122"/>
                          <a:cs typeface="宋体" panose="02010600030101010101" pitchFamily="2" charset="-122"/>
                        </a:rPr>
                        <a:t>右键对应项目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616904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rowSpan="4">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相容</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属性词分类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58607898"/>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dirty="0">
                          <a:effectLst/>
                          <a:latin typeface="Times New Roman" panose="02020603050405020304" pitchFamily="18" charset="0"/>
                          <a:ea typeface="宋体" panose="02010600030101010101" pitchFamily="2" charset="-122"/>
                          <a:cs typeface="宋体" panose="02010600030101010101" pitchFamily="2" charset="-122"/>
                        </a:rPr>
                        <a:t>/AI</a:t>
                      </a:r>
                      <a:r>
                        <a:rPr lang="zh-CN" sz="2400" kern="0" dirty="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809099870"/>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4006757767"/>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B4</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90625"/>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rowSpan="3">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不相容</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图分类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62321082"/>
                  </a:ext>
                </a:extLst>
              </a:tr>
              <a:tr h="18288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B6</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20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练习</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noFill/>
                  </a:tcPr>
                </a:tc>
                <a:extLst>
                  <a:ext uri="{0D108BD9-81ED-4DB2-BD59-A6C34878D82A}">
                    <a16:rowId xmlns:a16="http://schemas.microsoft.com/office/drawing/2014/main" val="1256117749"/>
                  </a:ext>
                </a:extLst>
              </a:tr>
              <a:tr h="190500">
                <a:tc>
                  <a:txBody>
                    <a:bodyPr/>
                    <a:lstStyle/>
                    <a:p>
                      <a:pPr algn="ctr"/>
                      <a:r>
                        <a:rPr lang="en-US" sz="2400" kern="0">
                          <a:effectLst/>
                          <a:latin typeface="Times New Roman" panose="02020603050405020304" pitchFamily="18" charset="0"/>
                          <a:ea typeface="宋体" panose="02010600030101010101" pitchFamily="2" charset="-122"/>
                          <a:cs typeface="Times New Roman" panose="02020603050405020304" pitchFamily="18" charset="0"/>
                        </a:rPr>
                        <a:t>B7</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algn="ctr"/>
                      <a:r>
                        <a:rPr lang="zh-CN" sz="2400" kern="0">
                          <a:effectLst/>
                          <a:latin typeface="Times New Roman" panose="02020603050405020304" pitchFamily="18" charset="0"/>
                          <a:ea typeface="宋体" panose="02010600030101010101" pitchFamily="2" charset="-122"/>
                          <a:cs typeface="宋体" panose="02010600030101010101" pitchFamily="2" charset="-122"/>
                        </a:rPr>
                        <a:t>联合分类</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dirty="0">
                          <a:effectLst/>
                          <a:latin typeface="Times New Roman" panose="02020603050405020304" pitchFamily="18" charset="0"/>
                          <a:ea typeface="宋体" panose="02010600030101010101" pitchFamily="2" charset="-122"/>
                          <a:cs typeface="Times New Roman" panose="02020603050405020304" pitchFamily="18" charset="0"/>
                        </a:rPr>
                        <a:t>40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正式</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2400" kern="0">
                          <a:effectLst/>
                          <a:latin typeface="Times New Roman" panose="02020603050405020304" pitchFamily="18" charset="0"/>
                          <a:ea typeface="宋体" panose="02010600030101010101" pitchFamily="2" charset="-122"/>
                          <a:cs typeface="宋体" panose="02010600030101010101" pitchFamily="2" charset="-122"/>
                        </a:rPr>
                        <a:t>AI</a:t>
                      </a:r>
                      <a:r>
                        <a:rPr lang="zh-CN" sz="2400" kern="0">
                          <a:effectLst/>
                          <a:latin typeface="Times New Roman" panose="02020603050405020304" pitchFamily="18" charset="0"/>
                          <a:ea typeface="宋体" panose="02010600030101010101" pitchFamily="2" charset="-122"/>
                          <a:cs typeface="宋体" panose="02010600030101010101" pitchFamily="2" charset="-122"/>
                        </a:rPr>
                        <a:t>或点评</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2400" kern="0" dirty="0">
                          <a:effectLst/>
                          <a:latin typeface="Times New Roman" panose="02020603050405020304" pitchFamily="18" charset="0"/>
                          <a:ea typeface="宋体" panose="02010600030101010101" pitchFamily="2" charset="-122"/>
                          <a:cs typeface="宋体" panose="02010600030101010101" pitchFamily="2" charset="-122"/>
                        </a:rPr>
                        <a:t>人或受评</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3654024"/>
                  </a:ext>
                </a:extLst>
              </a:tr>
            </a:tbl>
          </a:graphicData>
        </a:graphic>
      </p:graphicFrame>
      <p:sp>
        <p:nvSpPr>
          <p:cNvPr id="17" name="文本框 16">
            <a:extLst>
              <a:ext uri="{FF2B5EF4-FFF2-40B4-BE49-F238E27FC236}">
                <a16:creationId xmlns:a16="http://schemas.microsoft.com/office/drawing/2014/main" id="{644AAA76-6F77-6F1C-9BC8-D8AA1C2212F6}"/>
              </a:ext>
            </a:extLst>
          </p:cNvPr>
          <p:cNvSpPr txBox="1"/>
          <p:nvPr/>
        </p:nvSpPr>
        <p:spPr>
          <a:xfrm>
            <a:off x="1059082" y="4787850"/>
            <a:ext cx="10955439" cy="1569660"/>
          </a:xfrm>
          <a:prstGeom prst="rect">
            <a:avLst/>
          </a:prstGeom>
          <a:noFill/>
        </p:spPr>
        <p:txBody>
          <a:bodyPr wrap="square">
            <a:spAutoFit/>
          </a:bodyPr>
          <a:lstStyle/>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共有六种</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刺激材料</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：人的图片、类人机器人图片、受评词、点评词、上位词、下位词</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每个实验都包含相容和不相容两种情况</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共包含</a:t>
            </a:r>
            <a:r>
              <a:rPr lang="en-US" altLang="zh-CN" sz="2800" b="1" kern="100" dirty="0">
                <a:solidFill>
                  <a:srgbClr val="003F88"/>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个实验组块</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p"/>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共计</a:t>
            </a:r>
            <a:r>
              <a:rPr lang="en-US" altLang="zh-CN" sz="2800" b="1" kern="100" dirty="0">
                <a:solidFill>
                  <a:srgbClr val="003F88"/>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180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个试次</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50F8382C-A31B-C01A-50F6-71E205609DD4}"/>
              </a:ext>
            </a:extLst>
          </p:cNvPr>
          <p:cNvSpPr/>
          <p:nvPr/>
        </p:nvSpPr>
        <p:spPr>
          <a:xfrm>
            <a:off x="1043908" y="4558357"/>
            <a:ext cx="10027919" cy="1946615"/>
          </a:xfrm>
          <a:prstGeom prst="roundRect">
            <a:avLst>
              <a:gd name="adj" fmla="val 9619"/>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418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290F61D3-7CBA-022C-3993-462892092E24}"/>
              </a:ext>
            </a:extLst>
          </p:cNvPr>
          <p:cNvSpPr/>
          <p:nvPr/>
        </p:nvSpPr>
        <p:spPr>
          <a:xfrm>
            <a:off x="185195" y="1239520"/>
            <a:ext cx="5613721" cy="51308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8" name="文本框 7">
            <a:extLst>
              <a:ext uri="{FF2B5EF4-FFF2-40B4-BE49-F238E27FC236}">
                <a16:creationId xmlns:a16="http://schemas.microsoft.com/office/drawing/2014/main" id="{0D7E3793-65D2-498C-6D63-9A138CEFB9AC}"/>
              </a:ext>
            </a:extLst>
          </p:cNvPr>
          <p:cNvSpPr txBox="1"/>
          <p:nvPr/>
        </p:nvSpPr>
        <p:spPr>
          <a:xfrm>
            <a:off x="1522070" y="5677910"/>
            <a:ext cx="6238754" cy="369332"/>
          </a:xfrm>
          <a:prstGeom prst="rect">
            <a:avLst/>
          </a:prstGeom>
          <a:noFill/>
        </p:spPr>
        <p:txBody>
          <a:bodyPr wrap="square">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b="1" kern="100" dirty="0">
                <a:effectLst/>
                <a:latin typeface="Times New Roman" panose="02020603050405020304" pitchFamily="18" charset="0"/>
                <a:ea typeface="宋体" panose="02010600030101010101" pitchFamily="2" charset="-122"/>
              </a:rPr>
              <a:t>AI</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和人类受评和受控的</a:t>
            </a:r>
            <a:r>
              <a:rPr lang="en-US" altLang="zh-CN" sz="1800" b="1" kern="100" dirty="0">
                <a:effectLst/>
                <a:latin typeface="Times New Roman" panose="02020603050405020304" pitchFamily="18" charset="0"/>
                <a:ea typeface="宋体" panose="02010600030101010101" pitchFamily="2" charset="-122"/>
              </a:rPr>
              <a:t>IAT</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强度</a:t>
            </a:r>
            <a:endParaRPr lang="zh-CN" altLang="en-US" b="1" dirty="0"/>
          </a:p>
        </p:txBody>
      </p:sp>
      <p:sp>
        <p:nvSpPr>
          <p:cNvPr id="9" name="矩形: 圆角 8">
            <a:extLst>
              <a:ext uri="{FF2B5EF4-FFF2-40B4-BE49-F238E27FC236}">
                <a16:creationId xmlns:a16="http://schemas.microsoft.com/office/drawing/2014/main" id="{BD299496-9595-33CF-D6BE-DCFF74A1FB76}"/>
              </a:ext>
            </a:extLst>
          </p:cNvPr>
          <p:cNvSpPr/>
          <p:nvPr/>
        </p:nvSpPr>
        <p:spPr>
          <a:xfrm>
            <a:off x="6464330" y="1255882"/>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978735-FD1D-B34E-DBBC-34104B0EE04D}"/>
              </a:ext>
            </a:extLst>
          </p:cNvPr>
          <p:cNvSpPr txBox="1"/>
          <p:nvPr/>
        </p:nvSpPr>
        <p:spPr>
          <a:xfrm>
            <a:off x="6623000" y="1047201"/>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69EC252-F517-859F-BE93-7F2665B62233}"/>
              </a:ext>
            </a:extLst>
          </p:cNvPr>
          <p:cNvSpPr txBox="1"/>
          <p:nvPr/>
        </p:nvSpPr>
        <p:spPr>
          <a:xfrm>
            <a:off x="6517280" y="1462007"/>
            <a:ext cx="5027579" cy="1938992"/>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rPr>
              <a:t>       t</a:t>
            </a:r>
            <a:r>
              <a:rPr lang="en-US" altLang="zh-CN" sz="2000" kern="100" dirty="0">
                <a:latin typeface="Times New Roman" panose="02020603050405020304" pitchFamily="18" charset="0"/>
                <a:ea typeface="宋体" panose="02010600030101010101" pitchFamily="2" charset="-122"/>
              </a:rPr>
              <a:t> = 3.48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0.002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0.71</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强度不显著</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a:t>
            </a:r>
            <a:r>
              <a:rPr lang="en-US" altLang="zh-CN" sz="2000" kern="100" dirty="0">
                <a:latin typeface="Times New Roman" panose="02020603050405020304" pitchFamily="18" charset="0"/>
                <a:ea typeface="宋体" panose="02010600030101010101" pitchFamily="2" charset="-122"/>
              </a:rPr>
              <a:t> = 1.35</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0.19</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0.27</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a:t>
            </a:r>
            <a:r>
              <a:rPr lang="en-US" altLang="zh-CN" sz="2000" b="1" kern="100" dirty="0">
                <a:latin typeface="Times New Roman" panose="02020603050405020304" pitchFamily="18" charset="0"/>
                <a:ea typeface="宋体" panose="02010600030101010101" pitchFamily="2" charset="-122"/>
              </a:rPr>
              <a:t>AI-</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受控”的概念无显著隐性偏好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55D645EB-4401-9395-4ADF-156E592218AE}"/>
              </a:ext>
            </a:extLst>
          </p:cNvPr>
          <p:cNvSpPr/>
          <p:nvPr/>
        </p:nvSpPr>
        <p:spPr>
          <a:xfrm>
            <a:off x="6454685" y="3908413"/>
            <a:ext cx="5359079" cy="2332270"/>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0B3472A-2C8B-C7C8-A632-ECA17B60EFDC}"/>
              </a:ext>
            </a:extLst>
          </p:cNvPr>
          <p:cNvSpPr txBox="1"/>
          <p:nvPr/>
        </p:nvSpPr>
        <p:spPr>
          <a:xfrm>
            <a:off x="6613355" y="3699732"/>
            <a:ext cx="48938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IAT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强度进行独立样本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F0E133C0-4AB9-5D57-D95A-0F24D96BEE77}"/>
              </a:ext>
            </a:extLst>
          </p:cNvPr>
          <p:cNvSpPr txBox="1"/>
          <p:nvPr/>
        </p:nvSpPr>
        <p:spPr>
          <a:xfrm>
            <a:off x="6507635" y="4114538"/>
            <a:ext cx="5027579" cy="1938992"/>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）评分组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 = </a:t>
            </a:r>
            <a:r>
              <a:rPr lang="en-US" altLang="zh-CN" sz="2000" kern="100" dirty="0">
                <a:latin typeface="Times New Roman" panose="02020603050405020304" pitchFamily="18" charset="0"/>
                <a:ea typeface="宋体" panose="02010600030101010101" pitchFamily="2" charset="-122"/>
              </a:rPr>
              <a:t>6.18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&lt; 0.001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1.02</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点评”的概念存在隐性偏好</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）控制组</a:t>
            </a:r>
            <a:r>
              <a:rPr lang="en-US" altLang="zh-CN" sz="2000" kern="100" dirty="0">
                <a:latin typeface="Times New Roman" panose="02020603050405020304" pitchFamily="18" charset="0"/>
                <a:ea typeface="宋体" panose="02010600030101010101" pitchFamily="2" charset="-122"/>
              </a:rPr>
              <a:t>IAT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强度显著大于</a:t>
            </a:r>
            <a:r>
              <a:rPr lang="en-US" altLang="zh-CN" sz="2000" kern="100" dirty="0">
                <a:latin typeface="Times New Roman" panose="02020603050405020304" pitchFamily="18" charset="0"/>
                <a:ea typeface="宋体" panose="02010600030101010101" pitchFamily="2" charset="-122"/>
              </a:rPr>
              <a:t>0</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latin typeface="Times New Roman" panose="02020603050405020304" pitchFamily="18" charset="0"/>
                <a:ea typeface="宋体" panose="02010600030101010101" pitchFamily="2" charset="-122"/>
              </a:rPr>
              <a:t>t = </a:t>
            </a:r>
            <a:r>
              <a:rPr lang="en-US" altLang="zh-CN" sz="2000" kern="100" dirty="0">
                <a:latin typeface="Times New Roman" panose="02020603050405020304" pitchFamily="18" charset="0"/>
                <a:ea typeface="宋体" panose="02010600030101010101" pitchFamily="2" charset="-122"/>
              </a:rPr>
              <a:t>7.50</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&lt; 0.001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1.58</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algn="ctr">
              <a:tabLst>
                <a:tab pos="44450" algn="l"/>
              </a:tabLst>
            </a:pP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被试对“人</a:t>
            </a:r>
            <a:r>
              <a:rPr lang="en-US" altLang="zh-CN" sz="2000" b="1" kern="100" dirty="0">
                <a:latin typeface="Times New Roman" panose="02020603050405020304" pitchFamily="18" charset="0"/>
                <a:ea typeface="宋体" panose="02010600030101010101" pitchFamily="2" charset="-122"/>
              </a:rPr>
              <a:t>-</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控制”的概念存在隐性偏好</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FA87510E-A0A8-7F79-062E-785D87D6B197}"/>
              </a:ext>
            </a:extLst>
          </p:cNvPr>
          <p:cNvSpPr txBox="1"/>
          <p:nvPr/>
        </p:nvSpPr>
        <p:spPr>
          <a:xfrm>
            <a:off x="6140369" y="2055034"/>
            <a:ext cx="376178" cy="3416320"/>
          </a:xfrm>
          <a:prstGeom prst="rect">
            <a:avLst/>
          </a:prstGeom>
          <a:solidFill>
            <a:srgbClr val="003F88"/>
          </a:solidFill>
        </p:spPr>
        <p:txBody>
          <a:bodyPr wrap="square">
            <a:spAutoFit/>
          </a:bodyPr>
          <a:lstStyle/>
          <a:p>
            <a:pPr algn="ctr"/>
            <a:r>
              <a:rPr lang="zh-CN" altLang="zh-CN" sz="2400" b="1"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以相容与否为自变量</a:t>
            </a:r>
            <a:endParaRPr lang="zh-CN" altLang="en-US" sz="2400" b="1" dirty="0">
              <a:solidFill>
                <a:schemeClr val="bg1"/>
              </a:solidFill>
              <a:latin typeface="黑体" panose="02010609060101010101" pitchFamily="49" charset="-122"/>
              <a:ea typeface="黑体" panose="02010609060101010101" pitchFamily="49" charset="-122"/>
            </a:endParaRPr>
          </a:p>
        </p:txBody>
      </p:sp>
      <p:pic>
        <p:nvPicPr>
          <p:cNvPr id="23" name="Picture 22">
            <a:extLst>
              <a:ext uri="{FF2B5EF4-FFF2-40B4-BE49-F238E27FC236}">
                <a16:creationId xmlns:a16="http://schemas.microsoft.com/office/drawing/2014/main" id="{012AC519-635D-5BCE-2C0D-4A5B43C7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38" y="2040216"/>
            <a:ext cx="5320928" cy="3516169"/>
          </a:xfrm>
          <a:prstGeom prst="rect">
            <a:avLst/>
          </a:prstGeom>
        </p:spPr>
      </p:pic>
    </p:spTree>
    <p:extLst>
      <p:ext uri="{BB962C8B-B14F-4D97-AF65-F5344CB8AC3E}">
        <p14:creationId xmlns:p14="http://schemas.microsoft.com/office/powerpoint/2010/main" val="102825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animBg="1"/>
      <p:bldP spid="14" grpId="0" animBg="1"/>
      <p:bldP spid="15" grpId="0"/>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E0EB61-FF1C-A514-A181-BA1770B4DD74}"/>
              </a:ext>
            </a:extLst>
          </p:cNvPr>
          <p:cNvSpPr>
            <a:spLocks noGrp="1"/>
          </p:cNvSpPr>
          <p:nvPr>
            <p:ph type="title"/>
          </p:nvPr>
        </p:nvSpPr>
        <p:spPr>
          <a:xfrm>
            <a:off x="376238" y="309563"/>
            <a:ext cx="8545512" cy="309562"/>
          </a:xfrm>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5  </a:t>
            </a:r>
            <a:r>
              <a:rPr lang="zh-CN" altLang="en-US" b="1" dirty="0">
                <a:latin typeface="+mn-ea"/>
                <a:ea typeface="+mn-ea"/>
              </a:rPr>
              <a:t>对</a:t>
            </a:r>
            <a:r>
              <a:rPr lang="en-US" altLang="zh-CN" b="1" dirty="0">
                <a:latin typeface="+mn-ea"/>
                <a:ea typeface="+mn-ea"/>
              </a:rPr>
              <a:t>AI</a:t>
            </a:r>
            <a:r>
              <a:rPr lang="zh-CN" altLang="en-US" b="1" dirty="0">
                <a:latin typeface="+mn-ea"/>
                <a:ea typeface="+mn-ea"/>
              </a:rPr>
              <a:t>评分的内隐态度</a:t>
            </a:r>
            <a:r>
              <a:rPr lang="en-US" altLang="zh-CN" b="1" dirty="0">
                <a:latin typeface="+mn-ea"/>
                <a:ea typeface="+mn-ea"/>
              </a:rPr>
              <a:t>——IAT</a:t>
            </a:r>
            <a:r>
              <a:rPr lang="zh-CN" altLang="en-US" b="1" dirty="0">
                <a:latin typeface="+mn-ea"/>
                <a:ea typeface="+mn-ea"/>
              </a:rPr>
              <a:t>范式</a:t>
            </a:r>
          </a:p>
        </p:txBody>
      </p:sp>
      <p:sp>
        <p:nvSpPr>
          <p:cNvPr id="9" name="矩形: 圆角 8">
            <a:extLst>
              <a:ext uri="{FF2B5EF4-FFF2-40B4-BE49-F238E27FC236}">
                <a16:creationId xmlns:a16="http://schemas.microsoft.com/office/drawing/2014/main" id="{BD299496-9595-33CF-D6BE-DCFF74A1FB76}"/>
              </a:ext>
            </a:extLst>
          </p:cNvPr>
          <p:cNvSpPr/>
          <p:nvPr/>
        </p:nvSpPr>
        <p:spPr>
          <a:xfrm>
            <a:off x="815885" y="1267457"/>
            <a:ext cx="10770373" cy="1557023"/>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0978735-FD1D-B34E-DBBC-34104B0EE04D}"/>
              </a:ext>
            </a:extLst>
          </p:cNvPr>
          <p:cNvSpPr txBox="1"/>
          <p:nvPr/>
        </p:nvSpPr>
        <p:spPr>
          <a:xfrm>
            <a:off x="1125027" y="1047202"/>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配对样本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69EC252-F517-859F-BE93-7F2665B62233}"/>
              </a:ext>
            </a:extLst>
          </p:cNvPr>
          <p:cNvSpPr txBox="1"/>
          <p:nvPr/>
        </p:nvSpPr>
        <p:spPr>
          <a:xfrm>
            <a:off x="1019305" y="1485156"/>
            <a:ext cx="10300735" cy="400110"/>
          </a:xfrm>
          <a:prstGeom prst="rect">
            <a:avLst/>
          </a:prstGeom>
          <a:noFill/>
        </p:spPr>
        <p:txBody>
          <a:bodyPr wrap="square">
            <a:spAutoFit/>
          </a:bodyPr>
          <a:lstStyle/>
          <a:p>
            <a:pPr algn="just">
              <a:tabLst>
                <a:tab pos="44450" algn="l"/>
              </a:tabLs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应该被点评的内隐态度强度和对人类应该进行点评的内隐态度强度进行配对样本</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检验</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8587D37F-0F88-921D-D4BE-2CFDF19F191F}"/>
              </a:ext>
            </a:extLst>
          </p:cNvPr>
          <p:cNvSpPr txBox="1"/>
          <p:nvPr/>
        </p:nvSpPr>
        <p:spPr>
          <a:xfrm>
            <a:off x="1059082" y="1916933"/>
            <a:ext cx="10295683" cy="707886"/>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被试将人</a:t>
            </a:r>
            <a:r>
              <a:rPr lang="en-US" altLang="zh-CN" sz="2000" kern="100" dirty="0">
                <a:latin typeface="Times New Roman" panose="02020603050405020304" pitchFamily="18" charset="0"/>
                <a:ea typeface="宋体" panose="02010600030101010101" pitchFamily="2" charset="-122"/>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点评联结在一起的内隐强度和将</a:t>
            </a:r>
            <a:r>
              <a:rPr lang="en-US" altLang="zh-CN" sz="2000" kern="100" dirty="0">
                <a:latin typeface="Times New Roman" panose="02020603050405020304" pitchFamily="18" charset="0"/>
                <a:ea typeface="宋体" panose="02010600030101010101" pitchFamily="2" charset="-122"/>
              </a:rPr>
              <a:t>AI-</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受评联结在一起的内隐强度</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无显著差异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rPr>
              <a:t>     t = </a:t>
            </a:r>
            <a:r>
              <a:rPr lang="en-US" altLang="zh-CN" sz="2000" kern="100" dirty="0">
                <a:latin typeface="Times New Roman" panose="02020603050405020304" pitchFamily="18" charset="0"/>
                <a:ea typeface="宋体" panose="02010600030101010101" pitchFamily="2" charset="-122"/>
              </a:rPr>
              <a:t>0.98</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p</a:t>
            </a:r>
            <a:r>
              <a:rPr lang="en-US" altLang="zh-CN" sz="2000" kern="100" dirty="0">
                <a:latin typeface="Times New Roman" panose="02020603050405020304" pitchFamily="18" charset="0"/>
                <a:ea typeface="宋体" panose="02010600030101010101" pitchFamily="2" charset="-122"/>
              </a:rPr>
              <a:t> = 0.34</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rPr>
              <a:t>d</a:t>
            </a:r>
            <a:r>
              <a:rPr lang="en-US" altLang="zh-CN" sz="2000" kern="100" dirty="0">
                <a:latin typeface="Times New Roman" panose="02020603050405020304" pitchFamily="18" charset="0"/>
                <a:ea typeface="宋体" panose="02010600030101010101" pitchFamily="2" charset="-122"/>
              </a:rPr>
              <a:t> = 0.25</a:t>
            </a:r>
            <a:endParaRPr lang="zh-CN" altLang="en-US"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CFAE736F-6393-0943-4288-A0DFD873B4F7}"/>
              </a:ext>
            </a:extLst>
          </p:cNvPr>
          <p:cNvSpPr/>
          <p:nvPr/>
        </p:nvSpPr>
        <p:spPr>
          <a:xfrm>
            <a:off x="754025" y="3185253"/>
            <a:ext cx="10770373" cy="1711867"/>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52FEA2C-BAA9-5EAB-5B95-36AE889DA044}"/>
              </a:ext>
            </a:extLst>
          </p:cNvPr>
          <p:cNvSpPr txBox="1"/>
          <p:nvPr/>
        </p:nvSpPr>
        <p:spPr>
          <a:xfrm>
            <a:off x="1063167" y="2964998"/>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配对样本</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t</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检验</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0990C818-0BEF-F848-116E-2E5BBE7E63A9}"/>
              </a:ext>
            </a:extLst>
          </p:cNvPr>
          <p:cNvSpPr txBox="1"/>
          <p:nvPr/>
        </p:nvSpPr>
        <p:spPr>
          <a:xfrm>
            <a:off x="957445" y="3402952"/>
            <a:ext cx="10300735" cy="400110"/>
          </a:xfrm>
          <a:prstGeom prst="rect">
            <a:avLst/>
          </a:prstGeom>
          <a:noFill/>
        </p:spPr>
        <p:txBody>
          <a:bodyPr wrap="square">
            <a:spAutoFit/>
          </a:bodyPr>
          <a:lstStyle/>
          <a:p>
            <a:pPr algn="just">
              <a:tabLst>
                <a:tab pos="44450" algn="l"/>
              </a:tabLst>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应该被控制的内隐态度强度和对人类应该控制的内隐态度强度进行配对样本</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检验</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BF8796C8-18C1-3C7D-678B-35E736170B46}"/>
              </a:ext>
            </a:extLst>
          </p:cNvPr>
          <p:cNvSpPr txBox="1"/>
          <p:nvPr/>
        </p:nvSpPr>
        <p:spPr>
          <a:xfrm>
            <a:off x="997222" y="3834729"/>
            <a:ext cx="10295683" cy="1015663"/>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人类专家</a:t>
            </a:r>
            <a:r>
              <a:rPr lang="en-US" altLang="zh-CN" sz="2000" kern="100" dirty="0">
                <a:effectLst/>
                <a:latin typeface="Times New Roman" panose="02020603050405020304" pitchFamily="18" charset="0"/>
                <a:ea typeface="宋体" panose="02010600030101010101" pitchFamily="2" charset="-122"/>
              </a:rPr>
              <a:t>IAT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强度</a:t>
            </a:r>
            <a:r>
              <a:rPr lang="zh-CN"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显著高于</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说明被试对</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的内隐态度更强，即“</a:t>
            </a:r>
            <a:r>
              <a:rPr lang="en-US" altLang="zh-CN" sz="2000" kern="100" dirty="0">
                <a:effectLst/>
                <a:latin typeface="Times New Roman" panose="02020603050405020304" pitchFamily="18" charset="0"/>
                <a:ea typeface="宋体" panose="02010600030101010101" pitchFamily="2" charset="-122"/>
              </a:rPr>
              <a:t>AI-</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受控”概念比“人</a:t>
            </a:r>
            <a:r>
              <a:rPr lang="en-US" altLang="zh-CN" sz="2000" kern="100" dirty="0">
                <a:effectLst/>
                <a:latin typeface="Times New Roman" panose="02020603050405020304" pitchFamily="18" charset="0"/>
                <a:ea typeface="宋体" panose="02010600030101010101" pitchFamily="2" charset="-122"/>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控制”隐性偏好更强</a:t>
            </a:r>
            <a:endParaRPr lang="zh-CN" altLang="en-US" sz="20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tabLst>
                <a:tab pos="44450" algn="l"/>
              </a:tabLst>
            </a:pP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kern="100" dirty="0">
                <a:effectLst/>
                <a:latin typeface="Times New Roman" panose="02020603050405020304" pitchFamily="18" charset="0"/>
                <a:ea typeface="宋体" panose="02010600030101010101" pitchFamily="2" charset="-122"/>
              </a:rPr>
              <a:t>t = </a:t>
            </a:r>
            <a:r>
              <a:rPr lang="en-US" altLang="zh-CN" sz="2000" kern="100" dirty="0">
                <a:effectLst/>
                <a:latin typeface="Times New Roman" panose="02020603050405020304" pitchFamily="18" charset="0"/>
                <a:ea typeface="宋体" panose="02010600030101010101" pitchFamily="2" charset="-122"/>
              </a:rPr>
              <a:t>2.91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p</a:t>
            </a:r>
            <a:r>
              <a:rPr lang="en-US" altLang="zh-CN" sz="2000" kern="100" dirty="0">
                <a:effectLst/>
                <a:latin typeface="Times New Roman" panose="02020603050405020304" pitchFamily="18" charset="0"/>
                <a:ea typeface="宋体" panose="02010600030101010101" pitchFamily="2" charset="-122"/>
              </a:rPr>
              <a:t> = 0.008</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effectLst/>
                <a:latin typeface="Times New Roman" panose="02020603050405020304" pitchFamily="18" charset="0"/>
                <a:ea typeface="宋体" panose="02010600030101010101" pitchFamily="2" charset="-122"/>
              </a:rPr>
              <a:t>d</a:t>
            </a:r>
            <a:r>
              <a:rPr lang="en-US" altLang="zh-CN" sz="2000" kern="100" dirty="0">
                <a:effectLst/>
                <a:latin typeface="Times New Roman" panose="02020603050405020304" pitchFamily="18" charset="0"/>
                <a:ea typeface="宋体" panose="02010600030101010101" pitchFamily="2" charset="-122"/>
              </a:rPr>
              <a:t> = 0.83</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D1EA39D8-9219-C1F0-CD7E-81063546041E}"/>
              </a:ext>
            </a:extLst>
          </p:cNvPr>
          <p:cNvSpPr/>
          <p:nvPr/>
        </p:nvSpPr>
        <p:spPr>
          <a:xfrm>
            <a:off x="764701" y="5451304"/>
            <a:ext cx="8046464" cy="949495"/>
          </a:xfrm>
          <a:prstGeom prst="roundRect">
            <a:avLst/>
          </a:prstGeom>
          <a:noFill/>
          <a:ln>
            <a:solidFill>
              <a:schemeClr val="bg2">
                <a:lumMod val="9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E875A1E-9911-4C12-A822-57210E3616F4}"/>
              </a:ext>
            </a:extLst>
          </p:cNvPr>
          <p:cNvSpPr txBox="1"/>
          <p:nvPr/>
        </p:nvSpPr>
        <p:spPr>
          <a:xfrm>
            <a:off x="1073841" y="5231049"/>
            <a:ext cx="2713909"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皮尔逊相关分析</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1235F454-3002-DC74-557E-3BB53A2ACFB6}"/>
              </a:ext>
            </a:extLst>
          </p:cNvPr>
          <p:cNvSpPr txBox="1"/>
          <p:nvPr/>
        </p:nvSpPr>
        <p:spPr>
          <a:xfrm>
            <a:off x="961047" y="5599554"/>
            <a:ext cx="7495803" cy="707886"/>
          </a:xfrm>
          <a:prstGeom prst="rect">
            <a:avLst/>
          </a:prstGeom>
          <a:noFill/>
        </p:spPr>
        <p:txBody>
          <a:bodyPr wrap="square">
            <a:spAutoFit/>
          </a:bodyPr>
          <a:lstStyle/>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点评组和控制组的</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内隐态度</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Pearson’s r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0.21</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 0.30</a:t>
            </a:r>
          </a:p>
          <a:p>
            <a:pPr algn="just">
              <a:tabLst>
                <a:tab pos="44450" algn="l"/>
              </a:tabLst>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点评组和控制组的</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人类</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内隐态度</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 Pearson’s r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-0.12</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kern="1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 0.55</a:t>
            </a:r>
          </a:p>
        </p:txBody>
      </p:sp>
      <p:sp>
        <p:nvSpPr>
          <p:cNvPr id="32" name="文本框 31">
            <a:extLst>
              <a:ext uri="{FF2B5EF4-FFF2-40B4-BE49-F238E27FC236}">
                <a16:creationId xmlns:a16="http://schemas.microsoft.com/office/drawing/2014/main" id="{F7090CC3-E38C-472A-E7B3-07E358A9EEE8}"/>
              </a:ext>
            </a:extLst>
          </p:cNvPr>
          <p:cNvSpPr txBox="1"/>
          <p:nvPr/>
        </p:nvSpPr>
        <p:spPr>
          <a:xfrm>
            <a:off x="9132811" y="5350616"/>
            <a:ext cx="2656390" cy="1200329"/>
          </a:xfrm>
          <a:prstGeom prst="rect">
            <a:avLst/>
          </a:prstGeom>
          <a:noFill/>
        </p:spPr>
        <p:txBody>
          <a:bodyPr wrap="square">
            <a:spAutoFit/>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可能是由于单个被试在单个客体上的试次数较少，导致结果的稳定性不足</a:t>
            </a:r>
            <a:endParaRPr lang="zh-CN" altLang="en-US" b="1" dirty="0"/>
          </a:p>
        </p:txBody>
      </p:sp>
      <p:sp>
        <p:nvSpPr>
          <p:cNvPr id="34" name="文本框 33">
            <a:extLst>
              <a:ext uri="{FF2B5EF4-FFF2-40B4-BE49-F238E27FC236}">
                <a16:creationId xmlns:a16="http://schemas.microsoft.com/office/drawing/2014/main" id="{42A4D863-CDFD-F458-0157-C9A514E56F45}"/>
              </a:ext>
            </a:extLst>
          </p:cNvPr>
          <p:cNvSpPr txBox="1"/>
          <p:nvPr/>
        </p:nvSpPr>
        <p:spPr>
          <a:xfrm>
            <a:off x="5176712" y="4619610"/>
            <a:ext cx="3964330" cy="646331"/>
          </a:xfrm>
          <a:prstGeom prst="rect">
            <a:avLst/>
          </a:prstGeom>
          <a:solidFill>
            <a:srgbClr val="003F88"/>
          </a:solidFill>
        </p:spPr>
        <p:txBody>
          <a:bodyPr wrap="square">
            <a:spAutoFit/>
          </a:bodyPr>
          <a:lstStyle/>
          <a:p>
            <a:r>
              <a:rPr lang="zh-CN" altLang="zh-CN" sz="1800" b="1" kern="100" dirty="0">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被试间的内隐态度中观察到了一致性，但在被试内的相关性并未显著</a:t>
            </a:r>
            <a:endParaRPr lang="zh-CN" altLang="en-US"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465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p:bldP spid="21" grpId="0" animBg="1"/>
      <p:bldP spid="22" grpId="0" animBg="1"/>
      <p:bldP spid="23" grpId="0"/>
      <p:bldP spid="24" grpId="0"/>
      <p:bldP spid="27" grpId="0" animBg="1"/>
      <p:bldP spid="28" grpId="0" animBg="1"/>
      <p:bldP spid="29" grpId="0"/>
      <p:bldP spid="32" grpId="0"/>
      <p:bldP spid="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1B0A364B-936C-E8AB-E514-F2EF5AE824D9}"/>
              </a:ext>
            </a:extLst>
          </p:cNvPr>
          <p:cNvSpPr/>
          <p:nvPr/>
        </p:nvSpPr>
        <p:spPr>
          <a:xfrm>
            <a:off x="1704414" y="5506720"/>
            <a:ext cx="9563026" cy="116840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3929906-02CD-22DE-44A0-DECD22168068}"/>
              </a:ext>
            </a:extLst>
          </p:cNvPr>
          <p:cNvSpPr/>
          <p:nvPr/>
        </p:nvSpPr>
        <p:spPr>
          <a:xfrm>
            <a:off x="1663774" y="4050513"/>
            <a:ext cx="9603666" cy="1283487"/>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研究结果</a:t>
            </a:r>
            <a:endParaRPr lang="zh-CN" altLang="en-US" b="1" dirty="0">
              <a:latin typeface="+mn-ea"/>
              <a:ea typeface="+mn-ea"/>
            </a:endParaRPr>
          </a:p>
        </p:txBody>
      </p:sp>
      <p:sp>
        <p:nvSpPr>
          <p:cNvPr id="3" name="内容占位符 2">
            <a:extLst>
              <a:ext uri="{FF2B5EF4-FFF2-40B4-BE49-F238E27FC236}">
                <a16:creationId xmlns:a16="http://schemas.microsoft.com/office/drawing/2014/main" id="{21E1877E-71C2-A961-CD45-D1799E1934B9}"/>
              </a:ext>
            </a:extLst>
          </p:cNvPr>
          <p:cNvSpPr>
            <a:spLocks noGrp="1"/>
          </p:cNvSpPr>
          <p:nvPr>
            <p:ph idx="1"/>
          </p:nvPr>
        </p:nvSpPr>
        <p:spPr>
          <a:xfrm>
            <a:off x="2260600" y="4084320"/>
            <a:ext cx="8966200" cy="1249680"/>
          </a:xfrm>
        </p:spPr>
        <p:txBody>
          <a:bodyPr>
            <a:noAutofit/>
          </a:bodyPr>
          <a:lstStyle/>
          <a:p>
            <a:pPr indent="0" algn="just">
              <a:lnSpc>
                <a:spcPct val="100000"/>
              </a:lnSpc>
              <a:buNone/>
            </a:pP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a:t>
            </a:r>
            <a:r>
              <a:rPr lang="zh-CN"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当实际评分</a:t>
            </a:r>
            <a:r>
              <a:rPr lang="zh-CN" altLang="en-US" sz="1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处于中档</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时，评分者的类型</a:t>
            </a:r>
            <a:r>
              <a:rPr lang="zh-CN" altLang="en-US" sz="18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并非</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影响公平性和满意度感知的主要</a:t>
            </a: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因素</a:t>
            </a:r>
            <a:endPar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00000"/>
              </a:lnSpc>
              <a:spcBef>
                <a:spcPts val="0"/>
              </a:spcBef>
              <a:buNone/>
            </a:pP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3b</a:t>
            </a:r>
            <a:r>
              <a:rPr lang="zh-CN" altLang="en-US" sz="18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当实际得分较低时，期望</a:t>
            </a:r>
            <a:r>
              <a:rPr lang="en-US"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实际评分者不一致条件下，被试对满意度和公平</a:t>
            </a:r>
            <a:r>
              <a:rPr lang="en-US"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  性感知的</a:t>
            </a:r>
            <a:r>
              <a:rPr lang="zh-CN" altLang="en-US" sz="18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反而会提高</a:t>
            </a:r>
          </a:p>
          <a:p>
            <a:pPr indent="0" algn="just">
              <a:lnSpc>
                <a:spcPct val="100000"/>
              </a:lnSpc>
              <a:spcBef>
                <a:spcPts val="0"/>
              </a:spcBef>
              <a:buNone/>
            </a:pPr>
            <a:endPar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00000"/>
              </a:lnSpc>
              <a:buNone/>
            </a:pP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8C4EEDD9-D9DD-3CFF-D22D-E5269E3A4F15}"/>
              </a:ext>
            </a:extLst>
          </p:cNvPr>
          <p:cNvSpPr txBox="1">
            <a:spLocks/>
          </p:cNvSpPr>
          <p:nvPr/>
        </p:nvSpPr>
        <p:spPr>
          <a:xfrm>
            <a:off x="330200" y="4196080"/>
            <a:ext cx="2047240" cy="822960"/>
          </a:xfrm>
          <a:prstGeom prst="rect">
            <a:avLst/>
          </a:prstGeom>
          <a:solidFill>
            <a:srgbClr val="003F88"/>
          </a:solidFill>
          <a:ln>
            <a:solidFill>
              <a:srgbClr val="003F88"/>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期望评分者和</a:t>
            </a:r>
            <a:endParaRPr lang="en-US" altLang="zh-CN" sz="2400" b="1" dirty="0">
              <a:solidFill>
                <a:schemeClr val="bg1"/>
              </a:solidFill>
              <a:latin typeface="+mn-ea"/>
            </a:endParaRPr>
          </a:p>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实际评分者</a:t>
            </a:r>
            <a:endParaRPr lang="zh-CN" altLang="en-US" sz="3600" b="1" dirty="0">
              <a:solidFill>
                <a:schemeClr val="bg1"/>
              </a:solidFill>
              <a:latin typeface="+mn-ea"/>
            </a:endParaRPr>
          </a:p>
        </p:txBody>
      </p:sp>
      <p:sp>
        <p:nvSpPr>
          <p:cNvPr id="7" name="内容占位符 2">
            <a:extLst>
              <a:ext uri="{FF2B5EF4-FFF2-40B4-BE49-F238E27FC236}">
                <a16:creationId xmlns:a16="http://schemas.microsoft.com/office/drawing/2014/main" id="{2A2AAE23-AC0C-F812-BE5B-47DC9FDB8F1B}"/>
              </a:ext>
            </a:extLst>
          </p:cNvPr>
          <p:cNvSpPr txBox="1">
            <a:spLocks/>
          </p:cNvSpPr>
          <p:nvPr/>
        </p:nvSpPr>
        <p:spPr>
          <a:xfrm>
            <a:off x="441960" y="587248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内隐态度</a:t>
            </a:r>
            <a:endParaRPr lang="zh-CN" altLang="en-US" sz="3600" b="1" dirty="0">
              <a:solidFill>
                <a:schemeClr val="bg1"/>
              </a:solidFill>
              <a:latin typeface="+mn-ea"/>
            </a:endParaRPr>
          </a:p>
        </p:txBody>
      </p:sp>
      <p:sp>
        <p:nvSpPr>
          <p:cNvPr id="9" name="文本框 8">
            <a:extLst>
              <a:ext uri="{FF2B5EF4-FFF2-40B4-BE49-F238E27FC236}">
                <a16:creationId xmlns:a16="http://schemas.microsoft.com/office/drawing/2014/main" id="{45F69A65-0466-6872-C5DB-DF474442A7D7}"/>
              </a:ext>
            </a:extLst>
          </p:cNvPr>
          <p:cNvSpPr txBox="1"/>
          <p:nvPr/>
        </p:nvSpPr>
        <p:spPr>
          <a:xfrm>
            <a:off x="2202180" y="1327835"/>
            <a:ext cx="9065260" cy="646331"/>
          </a:xfrm>
          <a:prstGeom prst="rect">
            <a:avLst/>
          </a:prstGeom>
          <a:noFill/>
        </p:spPr>
        <p:txBody>
          <a:bodyPr wrap="square">
            <a:spAutoFit/>
          </a:bodyPr>
          <a:lstStyle/>
          <a:p>
            <a:pPr indent="266700" algn="just"/>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虽然</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评分时被试的公平性和满意度感知都会</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低于</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教师评分，但是</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评分和           </a:t>
            </a:r>
            <a:r>
              <a:rPr lang="zh-CN" altLang="en-US"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教师评分之间，被试对结果和对评分者的公平性感知和满意度感知</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没有显著差异</a:t>
            </a:r>
            <a:endParaRPr lang="zh-CN" altLang="zh-CN" sz="1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4A5A0A2-544E-AD8F-CD90-9A180F324551}"/>
              </a:ext>
            </a:extLst>
          </p:cNvPr>
          <p:cNvSpPr txBox="1"/>
          <p:nvPr/>
        </p:nvSpPr>
        <p:spPr>
          <a:xfrm>
            <a:off x="2435860" y="2337415"/>
            <a:ext cx="8790940" cy="1754326"/>
          </a:xfrm>
          <a:prstGeom prst="rect">
            <a:avLst/>
          </a:prstGeom>
          <a:noFill/>
        </p:spPr>
        <p:txBody>
          <a:bodyPr wrap="square">
            <a:spAutoFit/>
          </a:bodyPr>
          <a:lstStyle/>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2a</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评分者并不会显著影响被试的满意度感知，</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实际得分是满意度的决定性因素</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p>
            <a:pPr marL="0" indent="0" algn="just">
              <a:buNone/>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并且实际得分越高，满意度越高</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2b</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公平性感知取决于</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预期得分和实际得分两者</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，当两者相符时公平性感知最高</a:t>
            </a: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2c</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公平性感知受预期与实际差距的影响是</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不对称</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的</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，低于预期的分数被认为比</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高于预期的分数</a:t>
            </a:r>
            <a:r>
              <a:rPr lang="zh-CN" altLang="zh-CN"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更加不公平</a:t>
            </a:r>
            <a:endParaRPr lang="zh-CN" altLang="zh-CN" b="1"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912B8355-BAFC-E2ED-565F-046CE998BDDE}"/>
              </a:ext>
            </a:extLst>
          </p:cNvPr>
          <p:cNvSpPr txBox="1"/>
          <p:nvPr/>
        </p:nvSpPr>
        <p:spPr>
          <a:xfrm>
            <a:off x="2197100" y="5657671"/>
            <a:ext cx="8735060" cy="1200329"/>
          </a:xfrm>
          <a:prstGeom prst="rect">
            <a:avLst/>
          </a:prstGeom>
          <a:noFill/>
        </p:spPr>
        <p:txBody>
          <a:bodyPr wrap="square">
            <a:spAutoFit/>
          </a:bodyPr>
          <a:lstStyle/>
          <a:p>
            <a:pPr indent="266700" algn="just"/>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点评”“</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受评”以及“人类</a:t>
            </a:r>
            <a:r>
              <a:rPr lang="en-US"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控制”</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概念存在</a:t>
            </a:r>
            <a:r>
              <a:rPr lang="zh-CN" altLang="zh-CN"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隐性偏好</a:t>
            </a:r>
            <a:endParaRPr lang="zh-CN" altLang="zh-CN"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结论</a:t>
            </a:r>
            <a:r>
              <a:rPr lang="en-US" altLang="zh-CN" b="1" i="1" kern="100" dirty="0">
                <a:solidFill>
                  <a:srgbClr val="000000"/>
                </a:solidFill>
                <a:effectLst/>
                <a:latin typeface="宋体" panose="02010600030101010101" pitchFamily="2" charset="-122"/>
                <a:ea typeface="宋体" panose="02010600030101010101" pitchFamily="2" charset="-122"/>
              </a:rPr>
              <a:t>4b</a:t>
            </a:r>
            <a:r>
              <a:rPr lang="zh-CN" altLang="zh-CN"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在点评和控制两种语境下</a:t>
            </a:r>
            <a:r>
              <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被试间的内隐态度中观察到了</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一致性</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，但在被</a:t>
            </a:r>
            <a:endParaRPr lang="en-US" altLang="zh-CN"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试内的相关性</a:t>
            </a:r>
            <a:r>
              <a:rPr lang="zh-CN" altLang="en-US"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并未显著</a:t>
            </a:r>
          </a:p>
          <a:p>
            <a:endParaRPr lang="zh-CN" altLang="en-US"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548CE14B-5B5F-28E9-FB93-4B0CCBD38987}"/>
              </a:ext>
            </a:extLst>
          </p:cNvPr>
          <p:cNvSpPr/>
          <p:nvPr/>
        </p:nvSpPr>
        <p:spPr>
          <a:xfrm>
            <a:off x="1623134" y="1198881"/>
            <a:ext cx="9603666" cy="9347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55B00F28-44D1-A2E7-0113-D2CE7ACF496E}"/>
              </a:ext>
            </a:extLst>
          </p:cNvPr>
          <p:cNvSpPr/>
          <p:nvPr/>
        </p:nvSpPr>
        <p:spPr>
          <a:xfrm>
            <a:off x="1623134" y="2275840"/>
            <a:ext cx="9613826" cy="16459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1AFD7FC3-E64B-52A0-CDF2-5EE02757F2D2}"/>
              </a:ext>
            </a:extLst>
          </p:cNvPr>
          <p:cNvSpPr txBox="1">
            <a:spLocks/>
          </p:cNvSpPr>
          <p:nvPr/>
        </p:nvSpPr>
        <p:spPr>
          <a:xfrm>
            <a:off x="340360" y="2743200"/>
            <a:ext cx="2006600" cy="77216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期望分数与实际分数</a:t>
            </a:r>
            <a:endParaRPr lang="zh-CN" altLang="en-US" sz="3600" b="1" dirty="0">
              <a:solidFill>
                <a:schemeClr val="bg1"/>
              </a:solidFill>
              <a:latin typeface="+mn-ea"/>
            </a:endParaRPr>
          </a:p>
        </p:txBody>
      </p:sp>
      <p:sp>
        <p:nvSpPr>
          <p:cNvPr id="4" name="内容占位符 2">
            <a:extLst>
              <a:ext uri="{FF2B5EF4-FFF2-40B4-BE49-F238E27FC236}">
                <a16:creationId xmlns:a16="http://schemas.microsoft.com/office/drawing/2014/main" id="{2E6629ED-C201-FBBC-3F6B-E7943A8FEFAF}"/>
              </a:ext>
            </a:extLst>
          </p:cNvPr>
          <p:cNvSpPr txBox="1">
            <a:spLocks/>
          </p:cNvSpPr>
          <p:nvPr/>
        </p:nvSpPr>
        <p:spPr>
          <a:xfrm>
            <a:off x="441960" y="142240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评分主体</a:t>
            </a:r>
            <a:endParaRPr lang="zh-CN" altLang="en-US" sz="3600" b="1" dirty="0">
              <a:solidFill>
                <a:schemeClr val="bg1"/>
              </a:solidFill>
              <a:latin typeface="+mn-ea"/>
            </a:endParaRPr>
          </a:p>
        </p:txBody>
      </p:sp>
    </p:spTree>
    <p:extLst>
      <p:ext uri="{BB962C8B-B14F-4D97-AF65-F5344CB8AC3E}">
        <p14:creationId xmlns:p14="http://schemas.microsoft.com/office/powerpoint/2010/main" val="679847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12" name="内容占位符 2">
            <a:extLst>
              <a:ext uri="{FF2B5EF4-FFF2-40B4-BE49-F238E27FC236}">
                <a16:creationId xmlns:a16="http://schemas.microsoft.com/office/drawing/2014/main" id="{84EF4931-1AD5-0DEB-49F8-585DDD67C8C8}"/>
              </a:ext>
            </a:extLst>
          </p:cNvPr>
          <p:cNvSpPr txBox="1">
            <a:spLocks/>
          </p:cNvSpPr>
          <p:nvPr/>
        </p:nvSpPr>
        <p:spPr>
          <a:xfrm>
            <a:off x="873760" y="1362882"/>
            <a:ext cx="4198304" cy="596900"/>
          </a:xfrm>
          <a:prstGeom prst="rect">
            <a:avLst/>
          </a:prstGeom>
          <a:solidFill>
            <a:srgbClr val="003F88"/>
          </a:solidFill>
          <a:ln w="25400">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3600" b="1" dirty="0">
                <a:solidFill>
                  <a:schemeClr val="bg1"/>
                </a:solidFill>
                <a:latin typeface="+mn-ea"/>
              </a:rPr>
              <a:t>答题</a:t>
            </a:r>
            <a:r>
              <a:rPr lang="en-US" altLang="zh-CN" sz="3600" b="1" dirty="0">
                <a:solidFill>
                  <a:schemeClr val="bg1"/>
                </a:solidFill>
                <a:latin typeface="+mn-ea"/>
              </a:rPr>
              <a:t>-</a:t>
            </a:r>
            <a:r>
              <a:rPr lang="zh-CN" altLang="en-US" sz="3600" b="1" dirty="0">
                <a:solidFill>
                  <a:schemeClr val="bg1"/>
                </a:solidFill>
                <a:latin typeface="+mn-ea"/>
              </a:rPr>
              <a:t>感知评价范式</a:t>
            </a:r>
            <a:endParaRPr lang="en-US" altLang="zh-CN" sz="3600" b="1" dirty="0">
              <a:solidFill>
                <a:schemeClr val="bg1"/>
              </a:solidFill>
              <a:latin typeface="+mn-ea"/>
            </a:endParaRPr>
          </a:p>
          <a:p>
            <a:pPr marL="0" indent="0" algn="ctr">
              <a:buFont typeface="Arial" panose="020B0604020202020204" pitchFamily="34" charset="0"/>
              <a:buNone/>
            </a:pPr>
            <a:endParaRPr lang="en-US" altLang="zh-CN" sz="3600" b="1" dirty="0">
              <a:solidFill>
                <a:schemeClr val="bg1"/>
              </a:solidFill>
              <a:latin typeface="+mn-ea"/>
            </a:endParaRPr>
          </a:p>
          <a:p>
            <a:pPr marL="0" indent="0" algn="ctr">
              <a:buFont typeface="Arial" panose="020B0604020202020204" pitchFamily="34" charset="0"/>
              <a:buNone/>
            </a:pPr>
            <a:endParaRPr lang="zh-CN" altLang="en-US" sz="3600" b="1" dirty="0">
              <a:solidFill>
                <a:schemeClr val="bg1"/>
              </a:solidFill>
              <a:latin typeface="+mn-ea"/>
            </a:endParaRPr>
          </a:p>
        </p:txBody>
      </p:sp>
      <p:sp>
        <p:nvSpPr>
          <p:cNvPr id="20" name="Right Arrow 19">
            <a:extLst>
              <a:ext uri="{FF2B5EF4-FFF2-40B4-BE49-F238E27FC236}">
                <a16:creationId xmlns:a16="http://schemas.microsoft.com/office/drawing/2014/main" id="{21217387-9EB3-4681-F04A-D35A3745F502}"/>
              </a:ext>
            </a:extLst>
          </p:cNvPr>
          <p:cNvSpPr/>
          <p:nvPr/>
        </p:nvSpPr>
        <p:spPr>
          <a:xfrm>
            <a:off x="5330488" y="1458569"/>
            <a:ext cx="1913275" cy="4001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2" name="TextBox 21">
            <a:extLst>
              <a:ext uri="{FF2B5EF4-FFF2-40B4-BE49-F238E27FC236}">
                <a16:creationId xmlns:a16="http://schemas.microsoft.com/office/drawing/2014/main" id="{A81AF991-7858-95A6-0049-20C9FA6A08BA}"/>
              </a:ext>
            </a:extLst>
          </p:cNvPr>
          <p:cNvSpPr txBox="1"/>
          <p:nvPr/>
        </p:nvSpPr>
        <p:spPr>
          <a:xfrm>
            <a:off x="5835282" y="1179413"/>
            <a:ext cx="903685" cy="400110"/>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提高</a:t>
            </a:r>
            <a:endParaRPr lang="en-US" altLang="zh-CN" sz="2000" b="1" dirty="0">
              <a:latin typeface="+mn-ea"/>
            </a:endParaRPr>
          </a:p>
        </p:txBody>
      </p:sp>
      <p:sp>
        <p:nvSpPr>
          <p:cNvPr id="23" name="内容占位符 2">
            <a:extLst>
              <a:ext uri="{FF2B5EF4-FFF2-40B4-BE49-F238E27FC236}">
                <a16:creationId xmlns:a16="http://schemas.microsoft.com/office/drawing/2014/main" id="{B611CE7A-AED6-247B-BE2A-F294D55047AA}"/>
              </a:ext>
            </a:extLst>
          </p:cNvPr>
          <p:cNvSpPr txBox="1">
            <a:spLocks/>
          </p:cNvSpPr>
          <p:nvPr/>
        </p:nvSpPr>
        <p:spPr>
          <a:xfrm>
            <a:off x="7332636" y="1346185"/>
            <a:ext cx="2472701" cy="596900"/>
          </a:xfrm>
          <a:prstGeom prst="rect">
            <a:avLst/>
          </a:prstGeom>
          <a:noFill/>
          <a:ln w="508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CN" sz="3600" b="1" dirty="0">
                <a:solidFill>
                  <a:srgbClr val="003F88"/>
                </a:solidFill>
                <a:latin typeface="+mn-ea"/>
              </a:rPr>
              <a:t>自我卷入度</a:t>
            </a:r>
            <a:endParaRPr lang="en-US" altLang="zh-CN" sz="3600" b="1" dirty="0">
              <a:solidFill>
                <a:srgbClr val="003F88"/>
              </a:solidFill>
              <a:latin typeface="+mn-ea"/>
            </a:endParaRPr>
          </a:p>
          <a:p>
            <a:pPr marL="0" indent="0" algn="ctr">
              <a:buFont typeface="Arial" panose="020B0604020202020204" pitchFamily="34" charset="0"/>
              <a:buNone/>
            </a:pPr>
            <a:endParaRPr lang="zh-CN" altLang="en-US" sz="3600" b="1" dirty="0">
              <a:solidFill>
                <a:schemeClr val="bg1"/>
              </a:solidFill>
              <a:latin typeface="+mn-ea"/>
            </a:endParaRPr>
          </a:p>
        </p:txBody>
      </p:sp>
      <p:sp>
        <p:nvSpPr>
          <p:cNvPr id="24" name="Right Arrow 23">
            <a:extLst>
              <a:ext uri="{FF2B5EF4-FFF2-40B4-BE49-F238E27FC236}">
                <a16:creationId xmlns:a16="http://schemas.microsoft.com/office/drawing/2014/main" id="{B6B0665E-3482-E0A0-5D97-EFDBF93B7F8B}"/>
              </a:ext>
            </a:extLst>
          </p:cNvPr>
          <p:cNvSpPr/>
          <p:nvPr/>
        </p:nvSpPr>
        <p:spPr>
          <a:xfrm rot="5400000">
            <a:off x="2634781" y="2700740"/>
            <a:ext cx="1333500" cy="321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TextBox 24">
            <a:extLst>
              <a:ext uri="{FF2B5EF4-FFF2-40B4-BE49-F238E27FC236}">
                <a16:creationId xmlns:a16="http://schemas.microsoft.com/office/drawing/2014/main" id="{3C12283B-4282-BA26-80EB-FA290FD8160F}"/>
              </a:ext>
            </a:extLst>
          </p:cNvPr>
          <p:cNvSpPr txBox="1"/>
          <p:nvPr/>
        </p:nvSpPr>
        <p:spPr>
          <a:xfrm>
            <a:off x="3140790" y="2494024"/>
            <a:ext cx="903685" cy="707886"/>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探</a:t>
            </a:r>
            <a:endParaRPr lang="en-US" altLang="zh-CN" sz="2000" b="1" dirty="0">
              <a:latin typeface="+mn-ea"/>
            </a:endParaRPr>
          </a:p>
          <a:p>
            <a:pPr marL="0" indent="0" algn="ctr">
              <a:buFont typeface="Arial" panose="020B0604020202020204" pitchFamily="34" charset="0"/>
              <a:buNone/>
            </a:pPr>
            <a:r>
              <a:rPr lang="zh-CN" altLang="en-US" sz="2000" b="1" dirty="0">
                <a:latin typeface="+mn-ea"/>
              </a:rPr>
              <a:t>究</a:t>
            </a:r>
            <a:endParaRPr lang="en-US" altLang="zh-CN" sz="2000" b="1" dirty="0">
              <a:latin typeface="+mn-ea"/>
            </a:endParaRPr>
          </a:p>
        </p:txBody>
      </p:sp>
      <p:sp>
        <p:nvSpPr>
          <p:cNvPr id="27" name="Oval 26">
            <a:extLst>
              <a:ext uri="{FF2B5EF4-FFF2-40B4-BE49-F238E27FC236}">
                <a16:creationId xmlns:a16="http://schemas.microsoft.com/office/drawing/2014/main" id="{B9AD18BF-293C-5166-6BAF-81BAB5D0C5B5}"/>
              </a:ext>
            </a:extLst>
          </p:cNvPr>
          <p:cNvSpPr/>
          <p:nvPr/>
        </p:nvSpPr>
        <p:spPr>
          <a:xfrm>
            <a:off x="873760" y="379330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TextBox 28">
            <a:extLst>
              <a:ext uri="{FF2B5EF4-FFF2-40B4-BE49-F238E27FC236}">
                <a16:creationId xmlns:a16="http://schemas.microsoft.com/office/drawing/2014/main" id="{DAA689F1-606F-4A05-6A78-49EE9E9521D0}"/>
              </a:ext>
            </a:extLst>
          </p:cNvPr>
          <p:cNvSpPr txBox="1"/>
          <p:nvPr/>
        </p:nvSpPr>
        <p:spPr>
          <a:xfrm>
            <a:off x="1226702" y="3891010"/>
            <a:ext cx="1620957" cy="523220"/>
          </a:xfrm>
          <a:prstGeom prst="rect">
            <a:avLst/>
          </a:prstGeom>
          <a:noFill/>
        </p:spPr>
        <p:txBody>
          <a:bodyPr wrap="none" rtlCol="0">
            <a:spAutoFit/>
          </a:bodyPr>
          <a:lstStyle/>
          <a:p>
            <a:r>
              <a:rPr lang="en-CN" sz="2800" dirty="0"/>
              <a:t>期望得分</a:t>
            </a:r>
          </a:p>
        </p:txBody>
      </p:sp>
      <p:sp>
        <p:nvSpPr>
          <p:cNvPr id="30" name="Oval 29">
            <a:extLst>
              <a:ext uri="{FF2B5EF4-FFF2-40B4-BE49-F238E27FC236}">
                <a16:creationId xmlns:a16="http://schemas.microsoft.com/office/drawing/2014/main" id="{FE3620EF-162C-3B41-180F-793CD43E1BD8}"/>
              </a:ext>
            </a:extLst>
          </p:cNvPr>
          <p:cNvSpPr/>
          <p:nvPr/>
        </p:nvSpPr>
        <p:spPr>
          <a:xfrm>
            <a:off x="873760" y="532215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4994BCB7-0B5E-C8D7-3FE1-951E26AAF317}"/>
              </a:ext>
            </a:extLst>
          </p:cNvPr>
          <p:cNvSpPr txBox="1"/>
          <p:nvPr/>
        </p:nvSpPr>
        <p:spPr>
          <a:xfrm>
            <a:off x="1226702" y="5419860"/>
            <a:ext cx="1620957" cy="523220"/>
          </a:xfrm>
          <a:prstGeom prst="rect">
            <a:avLst/>
          </a:prstGeom>
          <a:noFill/>
        </p:spPr>
        <p:txBody>
          <a:bodyPr wrap="none" rtlCol="0">
            <a:spAutoFit/>
          </a:bodyPr>
          <a:lstStyle/>
          <a:p>
            <a:r>
              <a:rPr lang="en-CN" sz="2800" dirty="0"/>
              <a:t>实际得分</a:t>
            </a:r>
          </a:p>
        </p:txBody>
      </p:sp>
      <p:sp>
        <p:nvSpPr>
          <p:cNvPr id="32" name="Up-Down Arrow 31">
            <a:extLst>
              <a:ext uri="{FF2B5EF4-FFF2-40B4-BE49-F238E27FC236}">
                <a16:creationId xmlns:a16="http://schemas.microsoft.com/office/drawing/2014/main" id="{080A86BA-D9C8-EF91-1D91-9E2DD4DD7DFF}"/>
              </a:ext>
            </a:extLst>
          </p:cNvPr>
          <p:cNvSpPr/>
          <p:nvPr/>
        </p:nvSpPr>
        <p:spPr>
          <a:xfrm>
            <a:off x="1839060" y="4557729"/>
            <a:ext cx="396240" cy="71437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3" name="Oval 32">
            <a:extLst>
              <a:ext uri="{FF2B5EF4-FFF2-40B4-BE49-F238E27FC236}">
                <a16:creationId xmlns:a16="http://schemas.microsoft.com/office/drawing/2014/main" id="{09A664C7-827D-1895-4BD9-EE7BACAC7F02}"/>
              </a:ext>
            </a:extLst>
          </p:cNvPr>
          <p:cNvSpPr/>
          <p:nvPr/>
        </p:nvSpPr>
        <p:spPr>
          <a:xfrm>
            <a:off x="3498415" y="379330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4" name="TextBox 33">
            <a:extLst>
              <a:ext uri="{FF2B5EF4-FFF2-40B4-BE49-F238E27FC236}">
                <a16:creationId xmlns:a16="http://schemas.microsoft.com/office/drawing/2014/main" id="{FE481389-7E9E-471F-76FC-E5A1D39EF533}"/>
              </a:ext>
            </a:extLst>
          </p:cNvPr>
          <p:cNvSpPr txBox="1"/>
          <p:nvPr/>
        </p:nvSpPr>
        <p:spPr>
          <a:xfrm>
            <a:off x="3694193" y="3891010"/>
            <a:ext cx="1980029" cy="523220"/>
          </a:xfrm>
          <a:prstGeom prst="rect">
            <a:avLst/>
          </a:prstGeom>
          <a:noFill/>
        </p:spPr>
        <p:txBody>
          <a:bodyPr wrap="none" rtlCol="0">
            <a:spAutoFit/>
          </a:bodyPr>
          <a:lstStyle/>
          <a:p>
            <a:r>
              <a:rPr lang="en-CN" sz="2800" dirty="0"/>
              <a:t>期望评分者</a:t>
            </a:r>
          </a:p>
        </p:txBody>
      </p:sp>
      <p:sp>
        <p:nvSpPr>
          <p:cNvPr id="35" name="Oval 34">
            <a:extLst>
              <a:ext uri="{FF2B5EF4-FFF2-40B4-BE49-F238E27FC236}">
                <a16:creationId xmlns:a16="http://schemas.microsoft.com/office/drawing/2014/main" id="{CF66F35C-FD2B-FC62-D248-5FB5B4917D04}"/>
              </a:ext>
            </a:extLst>
          </p:cNvPr>
          <p:cNvSpPr/>
          <p:nvPr/>
        </p:nvSpPr>
        <p:spPr>
          <a:xfrm>
            <a:off x="3498415" y="5322154"/>
            <a:ext cx="2271713" cy="714375"/>
          </a:xfrm>
          <a:prstGeom prst="ellipse">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6" name="TextBox 35">
            <a:extLst>
              <a:ext uri="{FF2B5EF4-FFF2-40B4-BE49-F238E27FC236}">
                <a16:creationId xmlns:a16="http://schemas.microsoft.com/office/drawing/2014/main" id="{56B11657-2A49-F1F0-387F-22D7CE365FFC}"/>
              </a:ext>
            </a:extLst>
          </p:cNvPr>
          <p:cNvSpPr txBox="1"/>
          <p:nvPr/>
        </p:nvSpPr>
        <p:spPr>
          <a:xfrm>
            <a:off x="3722767" y="5419860"/>
            <a:ext cx="1980029" cy="523220"/>
          </a:xfrm>
          <a:prstGeom prst="rect">
            <a:avLst/>
          </a:prstGeom>
          <a:noFill/>
        </p:spPr>
        <p:txBody>
          <a:bodyPr wrap="none" rtlCol="0">
            <a:spAutoFit/>
          </a:bodyPr>
          <a:lstStyle/>
          <a:p>
            <a:r>
              <a:rPr lang="en-CN" sz="2800" dirty="0"/>
              <a:t>实际评分者</a:t>
            </a:r>
          </a:p>
        </p:txBody>
      </p:sp>
      <p:sp>
        <p:nvSpPr>
          <p:cNvPr id="37" name="Up-Down Arrow 36">
            <a:extLst>
              <a:ext uri="{FF2B5EF4-FFF2-40B4-BE49-F238E27FC236}">
                <a16:creationId xmlns:a16="http://schemas.microsoft.com/office/drawing/2014/main" id="{D6CC9A4E-FE9F-C0CA-298E-FFC989208FCE}"/>
              </a:ext>
            </a:extLst>
          </p:cNvPr>
          <p:cNvSpPr/>
          <p:nvPr/>
        </p:nvSpPr>
        <p:spPr>
          <a:xfrm>
            <a:off x="4463715" y="4557729"/>
            <a:ext cx="396240" cy="71437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8" name="Right Arrow 37">
            <a:extLst>
              <a:ext uri="{FF2B5EF4-FFF2-40B4-BE49-F238E27FC236}">
                <a16:creationId xmlns:a16="http://schemas.microsoft.com/office/drawing/2014/main" id="{7A45F0ED-9585-2DCA-297F-9A7B1A18EF4D}"/>
              </a:ext>
            </a:extLst>
          </p:cNvPr>
          <p:cNvSpPr/>
          <p:nvPr/>
        </p:nvSpPr>
        <p:spPr>
          <a:xfrm>
            <a:off x="5998547" y="4493354"/>
            <a:ext cx="1516678" cy="843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0" name="TextBox 39">
            <a:extLst>
              <a:ext uri="{FF2B5EF4-FFF2-40B4-BE49-F238E27FC236}">
                <a16:creationId xmlns:a16="http://schemas.microsoft.com/office/drawing/2014/main" id="{A01300C6-9B23-E861-2082-2869F6950A7C}"/>
              </a:ext>
            </a:extLst>
          </p:cNvPr>
          <p:cNvSpPr txBox="1"/>
          <p:nvPr/>
        </p:nvSpPr>
        <p:spPr>
          <a:xfrm>
            <a:off x="6118145" y="4298493"/>
            <a:ext cx="903685" cy="400110"/>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影响</a:t>
            </a:r>
            <a:endParaRPr lang="en-US" altLang="zh-CN" sz="2000" b="1" dirty="0">
              <a:latin typeface="+mn-ea"/>
            </a:endParaRPr>
          </a:p>
        </p:txBody>
      </p:sp>
      <p:sp>
        <p:nvSpPr>
          <p:cNvPr id="41" name="内容占位符 2">
            <a:extLst>
              <a:ext uri="{FF2B5EF4-FFF2-40B4-BE49-F238E27FC236}">
                <a16:creationId xmlns:a16="http://schemas.microsoft.com/office/drawing/2014/main" id="{B412F2BF-4B6C-950A-6EA2-F32B89FE1AEB}"/>
              </a:ext>
            </a:extLst>
          </p:cNvPr>
          <p:cNvSpPr txBox="1">
            <a:spLocks/>
          </p:cNvSpPr>
          <p:nvPr/>
        </p:nvSpPr>
        <p:spPr>
          <a:xfrm>
            <a:off x="7634823" y="4616465"/>
            <a:ext cx="2149337" cy="596900"/>
          </a:xfrm>
          <a:prstGeom prst="rect">
            <a:avLst/>
          </a:prstGeom>
          <a:noFill/>
          <a:ln w="5080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CN" sz="3600" b="1" dirty="0">
                <a:solidFill>
                  <a:srgbClr val="003F88"/>
                </a:solidFill>
                <a:latin typeface="+mn-ea"/>
              </a:rPr>
              <a:t>结果感知</a:t>
            </a:r>
            <a:endParaRPr lang="zh-CN" altLang="en-US" sz="3600" b="1" dirty="0">
              <a:solidFill>
                <a:srgbClr val="003F88"/>
              </a:solidFill>
              <a:latin typeface="+mn-ea"/>
            </a:endParaRPr>
          </a:p>
        </p:txBody>
      </p:sp>
      <p:sp>
        <p:nvSpPr>
          <p:cNvPr id="42" name="Right Arrow 41">
            <a:extLst>
              <a:ext uri="{FF2B5EF4-FFF2-40B4-BE49-F238E27FC236}">
                <a16:creationId xmlns:a16="http://schemas.microsoft.com/office/drawing/2014/main" id="{CC23BA1A-1561-A0A7-87F0-E0A8EAB3CBAB}"/>
              </a:ext>
            </a:extLst>
          </p:cNvPr>
          <p:cNvSpPr/>
          <p:nvPr/>
        </p:nvSpPr>
        <p:spPr>
          <a:xfrm rot="5400000">
            <a:off x="7459239" y="3143741"/>
            <a:ext cx="2219497" cy="3214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3" name="TextBox 42">
            <a:extLst>
              <a:ext uri="{FF2B5EF4-FFF2-40B4-BE49-F238E27FC236}">
                <a16:creationId xmlns:a16="http://schemas.microsoft.com/office/drawing/2014/main" id="{93A2CF46-C9E6-7AAA-03E5-B9D9137E8344}"/>
              </a:ext>
            </a:extLst>
          </p:cNvPr>
          <p:cNvSpPr txBox="1"/>
          <p:nvPr/>
        </p:nvSpPr>
        <p:spPr>
          <a:xfrm>
            <a:off x="8408246" y="2880523"/>
            <a:ext cx="903685" cy="707886"/>
          </a:xfrm>
          <a:prstGeom prst="rect">
            <a:avLst/>
          </a:prstGeom>
          <a:noFill/>
        </p:spPr>
        <p:txBody>
          <a:bodyPr wrap="square">
            <a:spAutoFit/>
          </a:bodyPr>
          <a:lstStyle/>
          <a:p>
            <a:pPr marL="0" indent="0" algn="ctr">
              <a:buFont typeface="Arial" panose="020B0604020202020204" pitchFamily="34" charset="0"/>
              <a:buNone/>
            </a:pPr>
            <a:r>
              <a:rPr lang="zh-CN" altLang="en-US" sz="2000" b="1" dirty="0">
                <a:latin typeface="+mn-ea"/>
              </a:rPr>
              <a:t>影</a:t>
            </a:r>
            <a:endParaRPr lang="en-US" altLang="zh-CN" sz="2000" b="1" dirty="0">
              <a:latin typeface="+mn-ea"/>
            </a:endParaRPr>
          </a:p>
          <a:p>
            <a:pPr marL="0" indent="0" algn="ctr">
              <a:buFont typeface="Arial" panose="020B0604020202020204" pitchFamily="34" charset="0"/>
              <a:buNone/>
            </a:pPr>
            <a:r>
              <a:rPr lang="zh-CN" altLang="en-US" sz="2000" b="1" dirty="0">
                <a:latin typeface="+mn-ea"/>
              </a:rPr>
              <a:t>响</a:t>
            </a:r>
            <a:endParaRPr lang="en-US" altLang="zh-CN" sz="2000" b="1" dirty="0">
              <a:latin typeface="+mn-ea"/>
            </a:endParaRPr>
          </a:p>
        </p:txBody>
      </p:sp>
    </p:spTree>
    <p:extLst>
      <p:ext uri="{BB962C8B-B14F-4D97-AF65-F5344CB8AC3E}">
        <p14:creationId xmlns:p14="http://schemas.microsoft.com/office/powerpoint/2010/main" val="299197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4" name="文本框 9">
            <a:extLst>
              <a:ext uri="{FF2B5EF4-FFF2-40B4-BE49-F238E27FC236}">
                <a16:creationId xmlns:a16="http://schemas.microsoft.com/office/drawing/2014/main" id="{C1FB178A-3CB9-CB71-7542-16D3A1789016}"/>
              </a:ext>
            </a:extLst>
          </p:cNvPr>
          <p:cNvSpPr txBox="1"/>
          <p:nvPr/>
        </p:nvSpPr>
        <p:spPr>
          <a:xfrm>
            <a:off x="579582" y="3184268"/>
            <a:ext cx="2231632"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预期落差</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10">
            <a:extLst>
              <a:ext uri="{FF2B5EF4-FFF2-40B4-BE49-F238E27FC236}">
                <a16:creationId xmlns:a16="http://schemas.microsoft.com/office/drawing/2014/main" id="{96CD009D-5336-BEF3-3C5E-23AB7223F7C8}"/>
              </a:ext>
            </a:extLst>
          </p:cNvPr>
          <p:cNvSpPr txBox="1"/>
          <p:nvPr/>
        </p:nvSpPr>
        <p:spPr>
          <a:xfrm>
            <a:off x="1019305" y="3645933"/>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当预期得分和期望得分一致时，公平性感知得分表现为最高，当二者不一致时，公平性感知则会显著降低。与先前满意度和公平性相关领域的研究基本保持一致，验证了预期落差在</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评分中的影响效果。</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12">
            <a:extLst>
              <a:ext uri="{FF2B5EF4-FFF2-40B4-BE49-F238E27FC236}">
                <a16:creationId xmlns:a16="http://schemas.microsoft.com/office/drawing/2014/main" id="{C5E9F467-996B-620F-32E8-AA032710F1CD}"/>
              </a:ext>
            </a:extLst>
          </p:cNvPr>
          <p:cNvSpPr txBox="1"/>
          <p:nvPr/>
        </p:nvSpPr>
        <p:spPr>
          <a:xfrm>
            <a:off x="948158" y="4661596"/>
            <a:ext cx="10371882" cy="1015663"/>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值得注意的是，在现实情境中，个体通常只要获得较高的分数就会体验到较高的满意度。然而，在实验条件下，部分被试由于持有“测试</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性能”的心态，更倾向于以客观的视角看待评分者。</a:t>
            </a:r>
          </a:p>
        </p:txBody>
      </p:sp>
      <p:sp>
        <p:nvSpPr>
          <p:cNvPr id="7" name="文本框 9">
            <a:extLst>
              <a:ext uri="{FF2B5EF4-FFF2-40B4-BE49-F238E27FC236}">
                <a16:creationId xmlns:a16="http://schemas.microsoft.com/office/drawing/2014/main" id="{9E0EB546-5601-46FB-00F0-A88253053CB6}"/>
              </a:ext>
            </a:extLst>
          </p:cNvPr>
          <p:cNvSpPr txBox="1"/>
          <p:nvPr/>
        </p:nvSpPr>
        <p:spPr>
          <a:xfrm>
            <a:off x="579582" y="1110430"/>
            <a:ext cx="2577956" cy="461665"/>
          </a:xfrm>
          <a:prstGeom prst="rect">
            <a:avLst/>
          </a:prstGeom>
          <a:solidFill>
            <a:schemeClr val="bg1"/>
          </a:solidFill>
        </p:spPr>
        <p:txBody>
          <a:bodyPr wrap="square">
            <a:spAutoFit/>
          </a:bodyPr>
          <a:lstStyle/>
          <a:p>
            <a:pPr algn="just">
              <a:tabLst>
                <a:tab pos="44450" algn="l"/>
              </a:tabLst>
            </a:pP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与人的一致性</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0">
            <a:extLst>
              <a:ext uri="{FF2B5EF4-FFF2-40B4-BE49-F238E27FC236}">
                <a16:creationId xmlns:a16="http://schemas.microsoft.com/office/drawing/2014/main" id="{9DA8063E-725C-27A4-3C91-7C020A3EDB88}"/>
              </a:ext>
            </a:extLst>
          </p:cNvPr>
          <p:cNvSpPr txBox="1"/>
          <p:nvPr/>
        </p:nvSpPr>
        <p:spPr>
          <a:xfrm>
            <a:off x="1019305" y="1572095"/>
            <a:ext cx="10300735" cy="1323439"/>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在本实验中，无论是对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评分的满意度还是公平性感知，都与人类评分者无显著差异。这可能是由于大学生和就业青年对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的使用频率较高，且对其具有较高的熟悉度和信任度。此外，实验中将</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与教师的评分水平设定为一致，这也可能导致了结果的显著性差异不明显。</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812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讨论</a:t>
            </a:r>
            <a:endParaRPr lang="zh-CN" altLang="en-US" b="1" dirty="0">
              <a:latin typeface="+mn-ea"/>
              <a:ea typeface="+mn-ea"/>
            </a:endParaRPr>
          </a:p>
        </p:txBody>
      </p:sp>
      <p:sp>
        <p:nvSpPr>
          <p:cNvPr id="6" name="文本框 12">
            <a:extLst>
              <a:ext uri="{FF2B5EF4-FFF2-40B4-BE49-F238E27FC236}">
                <a16:creationId xmlns:a16="http://schemas.microsoft.com/office/drawing/2014/main" id="{C5E9F467-996B-620F-32E8-AA032710F1CD}"/>
              </a:ext>
            </a:extLst>
          </p:cNvPr>
          <p:cNvSpPr txBox="1"/>
          <p:nvPr/>
        </p:nvSpPr>
        <p:spPr>
          <a:xfrm>
            <a:off x="1019305" y="2473458"/>
            <a:ext cx="10371882" cy="1323439"/>
          </a:xfrm>
          <a:prstGeom prst="rect">
            <a:avLst/>
          </a:prstGeom>
          <a:noFill/>
        </p:spPr>
        <p:txBody>
          <a:bodyPr wrap="square">
            <a:spAutoFit/>
          </a:bodyPr>
          <a:lstStyle/>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没有能力准确评估我的答案”</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“我觉得我糟糕的答案可能会让老师抓狂”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“想测试</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评估极端答案的能力”</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tabLst>
                <a:tab pos="44450" algn="l"/>
              </a:tabLst>
            </a:pPr>
            <a:endPar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9">
            <a:extLst>
              <a:ext uri="{FF2B5EF4-FFF2-40B4-BE49-F238E27FC236}">
                <a16:creationId xmlns:a16="http://schemas.microsoft.com/office/drawing/2014/main" id="{9E0EB546-5601-46FB-00F0-A88253053CB6}"/>
              </a:ext>
            </a:extLst>
          </p:cNvPr>
          <p:cNvSpPr txBox="1"/>
          <p:nvPr/>
        </p:nvSpPr>
        <p:spPr>
          <a:xfrm>
            <a:off x="579582" y="996130"/>
            <a:ext cx="2577956" cy="461665"/>
          </a:xfrm>
          <a:prstGeom prst="rect">
            <a:avLst/>
          </a:prstGeom>
          <a:solidFill>
            <a:schemeClr val="bg1"/>
          </a:solidFill>
        </p:spPr>
        <p:txBody>
          <a:bodyPr wrap="square">
            <a:spAutoFit/>
          </a:bodyPr>
          <a:lstStyle/>
          <a:p>
            <a:pPr algn="just">
              <a:tabLst>
                <a:tab pos="44450" algn="l"/>
              </a:tabLst>
            </a:pPr>
            <a:r>
              <a:rPr lang="zh-CN" altLang="en-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能力</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决定态度</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0">
            <a:extLst>
              <a:ext uri="{FF2B5EF4-FFF2-40B4-BE49-F238E27FC236}">
                <a16:creationId xmlns:a16="http://schemas.microsoft.com/office/drawing/2014/main" id="{9DA8063E-725C-27A4-3C91-7C020A3EDB88}"/>
              </a:ext>
            </a:extLst>
          </p:cNvPr>
          <p:cNvSpPr txBox="1"/>
          <p:nvPr/>
        </p:nvSpPr>
        <p:spPr>
          <a:xfrm>
            <a:off x="1019305" y="1457795"/>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本实验中，不同群体对</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评分的认同情况存在差异，高评分的被试可能对传统教师的信任程度更高，而低评分的被试大多因为作答质量有限而对“真人”评价感到有压力。以下是被试的部分典型观点：</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9">
            <a:extLst>
              <a:ext uri="{FF2B5EF4-FFF2-40B4-BE49-F238E27FC236}">
                <a16:creationId xmlns:a16="http://schemas.microsoft.com/office/drawing/2014/main" id="{8B92C5D5-98C6-CA3B-3400-D79B4009078E}"/>
              </a:ext>
            </a:extLst>
          </p:cNvPr>
          <p:cNvSpPr txBox="1"/>
          <p:nvPr/>
        </p:nvSpPr>
        <p:spPr>
          <a:xfrm>
            <a:off x="579582" y="3548830"/>
            <a:ext cx="2577956" cy="461665"/>
          </a:xfrm>
          <a:prstGeom prst="rect">
            <a:avLst/>
          </a:prstGeom>
          <a:solidFill>
            <a:schemeClr val="bg1"/>
          </a:solidFill>
        </p:spPr>
        <p:txBody>
          <a:bodyPr wrap="square">
            <a:spAutoFit/>
          </a:bodyPr>
          <a:lstStyle/>
          <a:p>
            <a:pPr algn="just">
              <a:tabLst>
                <a:tab pos="44450" algn="l"/>
              </a:tabLst>
            </a:pPr>
            <a:r>
              <a:rPr lang="zh-CN" altLang="en-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情境化</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感知</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10">
            <a:extLst>
              <a:ext uri="{FF2B5EF4-FFF2-40B4-BE49-F238E27FC236}">
                <a16:creationId xmlns:a16="http://schemas.microsoft.com/office/drawing/2014/main" id="{B62956AA-792A-8713-4D2B-413A02347DBB}"/>
              </a:ext>
            </a:extLst>
          </p:cNvPr>
          <p:cNvSpPr txBox="1"/>
          <p:nvPr/>
        </p:nvSpPr>
        <p:spPr>
          <a:xfrm>
            <a:off x="1019305" y="3948146"/>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当实际得分较低时，期望与实际评分者一致会导致更低的满意度，这一结果在期望评价者为</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时表现的尤为显著。由此可见，个体对于</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和人的评分并没有绝对而普遍的偏好情况，而是更多地受到情境因素的影响。</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9">
            <a:extLst>
              <a:ext uri="{FF2B5EF4-FFF2-40B4-BE49-F238E27FC236}">
                <a16:creationId xmlns:a16="http://schemas.microsoft.com/office/drawing/2014/main" id="{7D13FBB3-54D7-028F-4423-37944D7E4BE8}"/>
              </a:ext>
            </a:extLst>
          </p:cNvPr>
          <p:cNvSpPr txBox="1"/>
          <p:nvPr/>
        </p:nvSpPr>
        <p:spPr>
          <a:xfrm>
            <a:off x="579582" y="5115058"/>
            <a:ext cx="3573318" cy="461665"/>
          </a:xfrm>
          <a:prstGeom prst="rect">
            <a:avLst/>
          </a:prstGeom>
          <a:solidFill>
            <a:schemeClr val="bg1"/>
          </a:solidFill>
        </p:spPr>
        <p:txBody>
          <a:bodyPr wrap="square">
            <a:spAutoFit/>
          </a:bodyPr>
          <a:lstStyle/>
          <a:p>
            <a:pPr algn="just">
              <a:tabLst>
                <a:tab pos="44450" algn="l"/>
              </a:tabLst>
            </a:pP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潜意识中人与</a:t>
            </a:r>
            <a:r>
              <a:rPr lang="en-US" altLang="zh-CN"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AI</a:t>
            </a:r>
            <a:r>
              <a:rPr lang="zh-CN" altLang="en-US" sz="2400" b="1" kern="100" dirty="0">
                <a:solidFill>
                  <a:srgbClr val="003F88"/>
                </a:solidFill>
                <a:latin typeface="黑体" panose="02010609060101010101" pitchFamily="49" charset="-122"/>
                <a:ea typeface="黑体" panose="02010609060101010101" pitchFamily="49" charset="-122"/>
                <a:cs typeface="Times New Roman" panose="02020603050405020304" pitchFamily="18" charset="0"/>
              </a:rPr>
              <a:t>的关系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0">
            <a:extLst>
              <a:ext uri="{FF2B5EF4-FFF2-40B4-BE49-F238E27FC236}">
                <a16:creationId xmlns:a16="http://schemas.microsoft.com/office/drawing/2014/main" id="{39334E4B-2C22-27C1-787A-CE11DC342D38}"/>
              </a:ext>
            </a:extLst>
          </p:cNvPr>
          <p:cNvSpPr txBox="1"/>
          <p:nvPr/>
        </p:nvSpPr>
        <p:spPr>
          <a:xfrm>
            <a:off x="1019305" y="5576723"/>
            <a:ext cx="10300735" cy="1015663"/>
          </a:xfrm>
          <a:prstGeom prst="rect">
            <a:avLst/>
          </a:prstGeom>
          <a:noFill/>
        </p:spPr>
        <p:txBody>
          <a:bodyPr wrap="square">
            <a:spAutoFit/>
          </a:bodyPr>
          <a:lstStyle/>
          <a:p>
            <a:pPr algn="just">
              <a:tabLst>
                <a:tab pos="44450" algn="l"/>
              </a:tabLst>
            </a:pP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我们发现，在个体的潜意识中，普遍存在将</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视为下位关系的倾向，即</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AI</a:t>
            </a:r>
            <a:r>
              <a:rPr lang="zh-CN" altLang="en-US" sz="2000" b="1" kern="100" dirty="0">
                <a:latin typeface="Times New Roman" panose="02020603050405020304" pitchFamily="18" charset="0"/>
                <a:ea typeface="宋体" panose="02010600030101010101" pitchFamily="2" charset="-122"/>
                <a:cs typeface="Times New Roman" panose="02020603050405020304" pitchFamily="18" charset="0"/>
              </a:rPr>
              <a:t>更多地被赋予“协助”和“辅佐”的职能，而人类则被视为评分者和控制者的角色。这在一定程度上解释了本研究结果与以往研究之间的差异。</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70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1"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CE7BF-4D22-5DD1-3054-6ECB251EE903}"/>
              </a:ext>
            </a:extLst>
          </p:cNvPr>
          <p:cNvSpPr>
            <a:spLocks noGrp="1"/>
          </p:cNvSpPr>
          <p:nvPr>
            <p:ph type="title"/>
          </p:nvPr>
        </p:nvSpPr>
        <p:spPr/>
        <p:txBody>
          <a:bodyPr/>
          <a:lstStyle/>
          <a:p>
            <a:r>
              <a:rPr lang="zh-CN" altLang="en-US" b="1" dirty="0">
                <a:solidFill>
                  <a:srgbClr val="003F88"/>
                </a:solidFill>
                <a:latin typeface="+mn-ea"/>
                <a:ea typeface="+mn-ea"/>
              </a:rPr>
              <a:t>讨论 </a:t>
            </a:r>
            <a:r>
              <a:rPr lang="zh-CN" altLang="en-US" b="1" dirty="0">
                <a:latin typeface="+mn-ea"/>
                <a:ea typeface="+mn-ea"/>
              </a:rPr>
              <a:t>未来研究方向</a:t>
            </a:r>
            <a:endParaRPr lang="zh-CN" altLang="en-US" dirty="0"/>
          </a:p>
        </p:txBody>
      </p:sp>
      <p:sp>
        <p:nvSpPr>
          <p:cNvPr id="3" name="内容占位符 2">
            <a:extLst>
              <a:ext uri="{FF2B5EF4-FFF2-40B4-BE49-F238E27FC236}">
                <a16:creationId xmlns:a16="http://schemas.microsoft.com/office/drawing/2014/main" id="{9B6EBF16-37AB-363F-CA94-EFAA7A404E3D}"/>
              </a:ext>
            </a:extLst>
          </p:cNvPr>
          <p:cNvSpPr>
            <a:spLocks noGrp="1"/>
          </p:cNvSpPr>
          <p:nvPr>
            <p:ph idx="1"/>
          </p:nvPr>
        </p:nvSpPr>
        <p:spPr>
          <a:xfrm>
            <a:off x="269240" y="1232649"/>
            <a:ext cx="7858760" cy="819671"/>
          </a:xfrm>
          <a:prstGeom prst="roundRect">
            <a:avLst/>
          </a:prstGeom>
          <a:ln>
            <a:solidFill>
              <a:srgbClr val="003F88"/>
            </a:solidFill>
          </a:ln>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tLang="zh-CN" sz="2000" dirty="0"/>
              <a:t>AI</a:t>
            </a:r>
            <a:r>
              <a:rPr lang="zh-CN" altLang="en-US" sz="2000" dirty="0"/>
              <a:t>更偏向于下位关系的内隐态度未能表现为外显态度</a:t>
            </a:r>
            <a:endParaRPr lang="en-US" altLang="zh-CN" sz="2000" dirty="0"/>
          </a:p>
          <a:p>
            <a:r>
              <a:rPr lang="zh-CN" altLang="en-US" sz="2000" dirty="0"/>
              <a:t>不同实际得分与其他不同情境下，被试表现出对</a:t>
            </a:r>
            <a:r>
              <a:rPr lang="en-US" altLang="zh-CN" sz="2000" dirty="0"/>
              <a:t>AI</a:t>
            </a:r>
            <a:r>
              <a:rPr lang="zh-CN" altLang="en-US" sz="2000" dirty="0"/>
              <a:t>的不同感知情况</a:t>
            </a:r>
          </a:p>
        </p:txBody>
      </p:sp>
      <p:sp>
        <p:nvSpPr>
          <p:cNvPr id="4" name="箭头: 下 3">
            <a:extLst>
              <a:ext uri="{FF2B5EF4-FFF2-40B4-BE49-F238E27FC236}">
                <a16:creationId xmlns:a16="http://schemas.microsoft.com/office/drawing/2014/main" id="{14BA20E6-E8F0-E69E-82E5-731D980B0AA0}"/>
              </a:ext>
            </a:extLst>
          </p:cNvPr>
          <p:cNvSpPr/>
          <p:nvPr/>
        </p:nvSpPr>
        <p:spPr>
          <a:xfrm rot="16200000">
            <a:off x="8246402" y="143132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F7A182C-9B50-B087-7958-ED6AF396317C}"/>
              </a:ext>
            </a:extLst>
          </p:cNvPr>
          <p:cNvSpPr txBox="1"/>
          <p:nvPr/>
        </p:nvSpPr>
        <p:spPr>
          <a:xfrm>
            <a:off x="8902700" y="1252974"/>
            <a:ext cx="2263140" cy="830997"/>
          </a:xfrm>
          <a:prstGeom prst="rect">
            <a:avLst/>
          </a:prstGeom>
          <a:noFill/>
        </p:spPr>
        <p:txBody>
          <a:bodyPr wrap="square">
            <a:spAutoFit/>
          </a:bodyPr>
          <a:lstStyle/>
          <a:p>
            <a:r>
              <a:rPr lang="zh-CN" altLang="en-US" sz="2400" b="1" dirty="0"/>
              <a:t>进一步的研究深层机制</a:t>
            </a:r>
          </a:p>
        </p:txBody>
      </p:sp>
      <p:sp>
        <p:nvSpPr>
          <p:cNvPr id="8" name="内容占位符 2">
            <a:extLst>
              <a:ext uri="{FF2B5EF4-FFF2-40B4-BE49-F238E27FC236}">
                <a16:creationId xmlns:a16="http://schemas.microsoft.com/office/drawing/2014/main" id="{90BE401A-41EC-9876-6A8D-917774473905}"/>
              </a:ext>
            </a:extLst>
          </p:cNvPr>
          <p:cNvSpPr txBox="1">
            <a:spLocks/>
          </p:cNvSpPr>
          <p:nvPr/>
        </p:nvSpPr>
        <p:spPr>
          <a:xfrm>
            <a:off x="248920" y="2553449"/>
            <a:ext cx="7858760" cy="1215911"/>
          </a:xfrm>
          <a:prstGeom prst="roundRect">
            <a:avLst/>
          </a:prstGeom>
          <a:ln w="19050" cap="flat" cmpd="sng" algn="ctr">
            <a:solidFill>
              <a:srgbClr val="003F88"/>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zh-CN" altLang="en-US" sz="2000" dirty="0"/>
              <a:t>选取的被试大多为</a:t>
            </a:r>
            <a:r>
              <a:rPr lang="zh-CN" altLang="en-US" sz="2000" b="1" dirty="0">
                <a:solidFill>
                  <a:srgbClr val="FF0000"/>
                </a:solidFill>
              </a:rPr>
              <a:t>大学生</a:t>
            </a:r>
            <a:r>
              <a:rPr lang="zh-CN" altLang="en-US" sz="2000" dirty="0"/>
              <a:t>，年龄跨度和离散程度有限</a:t>
            </a:r>
            <a:endParaRPr lang="en-US" altLang="zh-CN" sz="2000" dirty="0"/>
          </a:p>
          <a:p>
            <a:r>
              <a:rPr lang="zh-CN" altLang="en-US" sz="2000" dirty="0"/>
              <a:t>答题情境下，所得结论与得分等实际情境密切相关，缺乏普适性，难以推广试表现出对</a:t>
            </a:r>
            <a:r>
              <a:rPr lang="en-US" altLang="zh-CN" sz="2000" dirty="0"/>
              <a:t>AI</a:t>
            </a:r>
            <a:r>
              <a:rPr lang="zh-CN" altLang="en-US" sz="2000" dirty="0"/>
              <a:t>的不同感知情况</a:t>
            </a:r>
          </a:p>
        </p:txBody>
      </p:sp>
      <p:sp>
        <p:nvSpPr>
          <p:cNvPr id="9" name="箭头: 下 8">
            <a:extLst>
              <a:ext uri="{FF2B5EF4-FFF2-40B4-BE49-F238E27FC236}">
                <a16:creationId xmlns:a16="http://schemas.microsoft.com/office/drawing/2014/main" id="{99502DE8-49D7-B856-8099-6E0A42B34211}"/>
              </a:ext>
            </a:extLst>
          </p:cNvPr>
          <p:cNvSpPr/>
          <p:nvPr/>
        </p:nvSpPr>
        <p:spPr>
          <a:xfrm rot="16200000">
            <a:off x="8195602" y="2945160"/>
            <a:ext cx="373626" cy="344129"/>
          </a:xfrm>
          <a:prstGeom prst="downArrow">
            <a:avLst/>
          </a:prstGeom>
          <a:solidFill>
            <a:srgbClr val="003F88"/>
          </a:solidFill>
          <a:ln>
            <a:solidFill>
              <a:srgbClr val="003F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67623F1-3803-4918-8976-D329048F2A88}"/>
              </a:ext>
            </a:extLst>
          </p:cNvPr>
          <p:cNvSpPr txBox="1"/>
          <p:nvPr/>
        </p:nvSpPr>
        <p:spPr>
          <a:xfrm>
            <a:off x="8762388" y="2660970"/>
            <a:ext cx="1511300" cy="830997"/>
          </a:xfrm>
          <a:prstGeom prst="rect">
            <a:avLst/>
          </a:prstGeom>
          <a:noFill/>
        </p:spPr>
        <p:txBody>
          <a:bodyPr wrap="square">
            <a:spAutoFit/>
          </a:bodyPr>
          <a:lstStyle/>
          <a:p>
            <a:r>
              <a:rPr lang="zh-CN" altLang="en-US" sz="2400" b="1" dirty="0"/>
              <a:t>扩大被试</a:t>
            </a:r>
            <a:endParaRPr lang="en-US" altLang="zh-CN" sz="2400" b="1" dirty="0"/>
          </a:p>
          <a:p>
            <a:r>
              <a:rPr lang="zh-CN" altLang="en-US" sz="2400" b="1" dirty="0"/>
              <a:t>年龄范围</a:t>
            </a:r>
          </a:p>
        </p:txBody>
      </p:sp>
      <p:sp>
        <p:nvSpPr>
          <p:cNvPr id="11" name="矩形: 圆角 10">
            <a:extLst>
              <a:ext uri="{FF2B5EF4-FFF2-40B4-BE49-F238E27FC236}">
                <a16:creationId xmlns:a16="http://schemas.microsoft.com/office/drawing/2014/main" id="{B9E3D177-4D7F-16FF-2B0D-B8996A21F0DE}"/>
              </a:ext>
            </a:extLst>
          </p:cNvPr>
          <p:cNvSpPr/>
          <p:nvPr/>
        </p:nvSpPr>
        <p:spPr>
          <a:xfrm>
            <a:off x="8793158" y="3062661"/>
            <a:ext cx="1412240" cy="406400"/>
          </a:xfrm>
          <a:prstGeom prst="round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52F23A1-7606-4E9C-304F-7BF98C5CD99E}"/>
              </a:ext>
            </a:extLst>
          </p:cNvPr>
          <p:cNvSpPr txBox="1"/>
          <p:nvPr/>
        </p:nvSpPr>
        <p:spPr>
          <a:xfrm>
            <a:off x="10399854" y="2390699"/>
            <a:ext cx="1649392" cy="1631216"/>
          </a:xfrm>
          <a:prstGeom prst="rect">
            <a:avLst/>
          </a:prstGeom>
          <a:noFill/>
        </p:spPr>
        <p:txBody>
          <a:bodyPr wrap="square">
            <a:spAutoFit/>
          </a:bodyPr>
          <a:lstStyle/>
          <a:p>
            <a:r>
              <a:rPr lang="zh-CN" altLang="en-US" sz="2000" b="1" dirty="0">
                <a:solidFill>
                  <a:srgbClr val="C00000"/>
                </a:solidFill>
                <a:latin typeface="-apple-system"/>
              </a:rPr>
              <a:t>比较不同年龄人群对于</a:t>
            </a:r>
            <a:r>
              <a:rPr lang="en-US" altLang="zh-CN" sz="2000" b="1" dirty="0">
                <a:solidFill>
                  <a:srgbClr val="C00000"/>
                </a:solidFill>
                <a:latin typeface="-apple-system"/>
              </a:rPr>
              <a:t>AI</a:t>
            </a:r>
            <a:r>
              <a:rPr lang="zh-CN" altLang="en-US" sz="2000" b="1" dirty="0">
                <a:solidFill>
                  <a:srgbClr val="C00000"/>
                </a:solidFill>
                <a:latin typeface="-apple-system"/>
              </a:rPr>
              <a:t>评价系统的态度以及关注点</a:t>
            </a:r>
            <a:endParaRPr lang="zh-CN" altLang="en-US" sz="2000" dirty="0">
              <a:solidFill>
                <a:srgbClr val="C00000"/>
              </a:solidFill>
            </a:endParaRPr>
          </a:p>
        </p:txBody>
      </p:sp>
      <p:grpSp>
        <p:nvGrpSpPr>
          <p:cNvPr id="26" name="组合 25">
            <a:extLst>
              <a:ext uri="{FF2B5EF4-FFF2-40B4-BE49-F238E27FC236}">
                <a16:creationId xmlns:a16="http://schemas.microsoft.com/office/drawing/2014/main" id="{F6F8C50E-AA93-E4A4-9BDE-87D23038D0B2}"/>
              </a:ext>
            </a:extLst>
          </p:cNvPr>
          <p:cNvGrpSpPr/>
          <p:nvPr/>
        </p:nvGrpSpPr>
        <p:grpSpPr>
          <a:xfrm>
            <a:off x="7477246" y="4190036"/>
            <a:ext cx="8596130" cy="1909822"/>
            <a:chOff x="787078" y="3889094"/>
            <a:chExt cx="8596130" cy="1909822"/>
          </a:xfrm>
        </p:grpSpPr>
        <p:sp>
          <p:nvSpPr>
            <p:cNvPr id="25" name="矩形: 圆角 24">
              <a:extLst>
                <a:ext uri="{FF2B5EF4-FFF2-40B4-BE49-F238E27FC236}">
                  <a16:creationId xmlns:a16="http://schemas.microsoft.com/office/drawing/2014/main" id="{FC235E9C-D19A-E6A4-F037-6494CD5120EC}"/>
                </a:ext>
              </a:extLst>
            </p:cNvPr>
            <p:cNvSpPr/>
            <p:nvPr/>
          </p:nvSpPr>
          <p:spPr>
            <a:xfrm>
              <a:off x="787078" y="3889094"/>
              <a:ext cx="4537276" cy="1909822"/>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文本框 14">
              <a:extLst>
                <a:ext uri="{FF2B5EF4-FFF2-40B4-BE49-F238E27FC236}">
                  <a16:creationId xmlns:a16="http://schemas.microsoft.com/office/drawing/2014/main" id="{1C87C7D8-0872-8779-B334-4C3A4B4AF00D}"/>
                </a:ext>
              </a:extLst>
            </p:cNvPr>
            <p:cNvSpPr txBox="1"/>
            <p:nvPr/>
          </p:nvSpPr>
          <p:spPr>
            <a:xfrm>
              <a:off x="1073455" y="4059320"/>
              <a:ext cx="1562100" cy="400110"/>
            </a:xfrm>
            <a:prstGeom prst="rect">
              <a:avLst/>
            </a:prstGeom>
            <a:solidFill>
              <a:srgbClr val="C00000"/>
            </a:solidFill>
          </p:spPr>
          <p:txBody>
            <a:bodyPr wrap="square">
              <a:spAutoFit/>
            </a:bodyPr>
            <a:lstStyle/>
            <a:p>
              <a:pPr algn="ctr"/>
              <a:r>
                <a:rPr lang="zh-CN"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初高中生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A2DEF215-C217-5C84-399B-00EB4FF64F5E}"/>
                </a:ext>
              </a:extLst>
            </p:cNvPr>
            <p:cNvSpPr txBox="1"/>
            <p:nvPr/>
          </p:nvSpPr>
          <p:spPr>
            <a:xfrm>
              <a:off x="1069854" y="5127920"/>
              <a:ext cx="2032161" cy="400110"/>
            </a:xfrm>
            <a:prstGeom prst="rect">
              <a:avLst/>
            </a:prstGeom>
            <a:solidFill>
              <a:srgbClr val="C00000"/>
            </a:solidFill>
          </p:spPr>
          <p:txBody>
            <a:bodyPr wrap="square">
              <a:spAutoFit/>
            </a:bodyPr>
            <a:lstStyle>
              <a:defPPr>
                <a:defRPr lang="zh-CN"/>
              </a:defPPr>
              <a:lvl1pPr algn="ctr">
                <a:defRPr sz="2400" b="1"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zh-CN" sz="2000" dirty="0"/>
                <a:t>中年职场人士</a:t>
              </a:r>
              <a:endParaRPr lang="zh-CN" altLang="en-US" sz="2000" dirty="0"/>
            </a:p>
          </p:txBody>
        </p:sp>
        <p:sp>
          <p:nvSpPr>
            <p:cNvPr id="20" name="文本框 19">
              <a:extLst>
                <a:ext uri="{FF2B5EF4-FFF2-40B4-BE49-F238E27FC236}">
                  <a16:creationId xmlns:a16="http://schemas.microsoft.com/office/drawing/2014/main" id="{44491ADA-109A-9934-9757-A397113D5889}"/>
                </a:ext>
              </a:extLst>
            </p:cNvPr>
            <p:cNvSpPr txBox="1"/>
            <p:nvPr/>
          </p:nvSpPr>
          <p:spPr>
            <a:xfrm>
              <a:off x="1075384" y="4593684"/>
              <a:ext cx="1562100" cy="400110"/>
            </a:xfrm>
            <a:prstGeom prst="rect">
              <a:avLst/>
            </a:prstGeom>
            <a:solidFill>
              <a:schemeClr val="tx1">
                <a:lumMod val="50000"/>
                <a:lumOff val="50000"/>
              </a:schemeClr>
            </a:solidFill>
          </p:spPr>
          <p:txBody>
            <a:bodyPr wrap="square">
              <a:spAutoFit/>
            </a:bodyPr>
            <a:lstStyle/>
            <a:p>
              <a:pPr algn="ctr"/>
              <a:r>
                <a:rPr lang="zh-CN" altLang="en-US"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大学生</a:t>
              </a:r>
              <a:endParaRPr lang="en-US" alt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6D510095-DC85-B32F-7EB0-9B7208E4E025}"/>
                </a:ext>
              </a:extLst>
            </p:cNvPr>
            <p:cNvSpPr txBox="1"/>
            <p:nvPr/>
          </p:nvSpPr>
          <p:spPr>
            <a:xfrm>
              <a:off x="2795285" y="4103752"/>
              <a:ext cx="6238754" cy="400110"/>
            </a:xfrm>
            <a:prstGeom prst="rect">
              <a:avLst/>
            </a:prstGeom>
            <a:noFill/>
          </p:spPr>
          <p:txBody>
            <a:bodyPr wrap="square">
              <a:spAutoFit/>
            </a:bodyPr>
            <a:lstStyle/>
            <a:p>
              <a:r>
                <a:rPr lang="zh-CN" altLang="en-US" sz="2000" b="1" dirty="0"/>
                <a:t>作业/考试批改</a:t>
              </a:r>
            </a:p>
          </p:txBody>
        </p:sp>
        <p:sp>
          <p:nvSpPr>
            <p:cNvPr id="23" name="文本框 22">
              <a:extLst>
                <a:ext uri="{FF2B5EF4-FFF2-40B4-BE49-F238E27FC236}">
                  <a16:creationId xmlns:a16="http://schemas.microsoft.com/office/drawing/2014/main" id="{4D76E488-098C-E19D-722E-2F608025333B}"/>
                </a:ext>
              </a:extLst>
            </p:cNvPr>
            <p:cNvSpPr txBox="1"/>
            <p:nvPr/>
          </p:nvSpPr>
          <p:spPr>
            <a:xfrm>
              <a:off x="3144454" y="5124254"/>
              <a:ext cx="6238754" cy="400110"/>
            </a:xfrm>
            <a:prstGeom prst="rect">
              <a:avLst/>
            </a:prstGeom>
            <a:noFill/>
          </p:spPr>
          <p:txBody>
            <a:bodyPr wrap="square">
              <a:spAutoFit/>
            </a:bodyPr>
            <a:lstStyle/>
            <a:p>
              <a:r>
                <a:rPr lang="zh-CN" altLang="en-US" sz="2000" b="1" dirty="0"/>
                <a:t>工作绩效评估</a:t>
              </a:r>
            </a:p>
          </p:txBody>
        </p:sp>
        <p:sp>
          <p:nvSpPr>
            <p:cNvPr id="24" name="文本框 23">
              <a:extLst>
                <a:ext uri="{FF2B5EF4-FFF2-40B4-BE49-F238E27FC236}">
                  <a16:creationId xmlns:a16="http://schemas.microsoft.com/office/drawing/2014/main" id="{27A381B5-CB66-BAD1-36E6-078EDFD5FC0B}"/>
                </a:ext>
              </a:extLst>
            </p:cNvPr>
            <p:cNvSpPr txBox="1"/>
            <p:nvPr/>
          </p:nvSpPr>
          <p:spPr>
            <a:xfrm>
              <a:off x="2774064" y="4591817"/>
              <a:ext cx="6238754" cy="400110"/>
            </a:xfrm>
            <a:prstGeom prst="rect">
              <a:avLst/>
            </a:prstGeom>
            <a:noFill/>
          </p:spPr>
          <p:txBody>
            <a:bodyPr wrap="square">
              <a:spAutoFit/>
            </a:bodyPr>
            <a:lstStyle/>
            <a:p>
              <a:r>
                <a:rPr lang="zh-CN" altLang="en-US" sz="2000" b="1" dirty="0">
                  <a:solidFill>
                    <a:schemeClr val="bg1">
                      <a:lumMod val="65000"/>
                    </a:schemeClr>
                  </a:solidFill>
                </a:rPr>
                <a:t>四六级作文评分</a:t>
              </a:r>
            </a:p>
          </p:txBody>
        </p:sp>
      </p:grpSp>
      <p:sp>
        <p:nvSpPr>
          <p:cNvPr id="28" name="文本框 27">
            <a:extLst>
              <a:ext uri="{FF2B5EF4-FFF2-40B4-BE49-F238E27FC236}">
                <a16:creationId xmlns:a16="http://schemas.microsoft.com/office/drawing/2014/main" id="{B201ABA9-8487-AEF4-1580-8DDFE045E300}"/>
              </a:ext>
            </a:extLst>
          </p:cNvPr>
          <p:cNvSpPr txBox="1"/>
          <p:nvPr/>
        </p:nvSpPr>
        <p:spPr>
          <a:xfrm>
            <a:off x="390646" y="4034305"/>
            <a:ext cx="6750934" cy="2094190"/>
          </a:xfrm>
          <a:prstGeom prst="roundRect">
            <a:avLst/>
          </a:prstGeom>
          <a:solidFill>
            <a:srgbClr val="003F88"/>
          </a:solidFill>
          <a:effectLst>
            <a:outerShdw blurRad="50800" dist="38100" dir="2700000" algn="tl" rotWithShape="0">
              <a:prstClr val="black">
                <a:alpha val="40000"/>
              </a:prstClr>
            </a:outerShdw>
          </a:effectLst>
        </p:spPr>
        <p:txBody>
          <a:bodyPr wrap="square">
            <a:spAutoFit/>
          </a:bodyPr>
          <a:lstStyle/>
          <a:p>
            <a:pPr marL="342900" indent="-342900">
              <a:spcBef>
                <a:spcPts val="600"/>
              </a:spcBef>
              <a:buFont typeface="Wingdings" panose="05000000000000000000" pitchFamily="2" charset="2"/>
              <a:buChar char="p"/>
            </a:pPr>
            <a:r>
              <a:rPr lang="zh-CN" altLang="en-US" sz="2800" b="1" kern="100" dirty="0">
                <a:solidFill>
                  <a:schemeClr val="bg1"/>
                </a:solidFill>
                <a:effectLst/>
                <a:latin typeface="+mn-ea"/>
                <a:cs typeface="Times New Roman" panose="02020603050405020304" pitchFamily="18" charset="0"/>
              </a:rPr>
              <a:t>开展</a:t>
            </a:r>
            <a:r>
              <a:rPr lang="zh-CN" altLang="zh-CN" sz="2800" b="1" kern="100" dirty="0">
                <a:solidFill>
                  <a:schemeClr val="bg1"/>
                </a:solidFill>
                <a:effectLst/>
                <a:latin typeface="+mn-ea"/>
                <a:cs typeface="Times New Roman" panose="02020603050405020304" pitchFamily="18" charset="0"/>
              </a:rPr>
              <a:t>进一步研究</a:t>
            </a:r>
            <a:r>
              <a:rPr lang="zh-CN" altLang="en-US" sz="2800" b="1" kern="100" dirty="0">
                <a:solidFill>
                  <a:schemeClr val="bg1"/>
                </a:solidFill>
                <a:effectLst/>
                <a:latin typeface="+mn-ea"/>
                <a:cs typeface="Times New Roman" panose="02020603050405020304" pitchFamily="18" charset="0"/>
              </a:rPr>
              <a:t>，对本实验疑虑进行</a:t>
            </a:r>
            <a:r>
              <a:rPr lang="zh-CN" altLang="zh-CN" sz="2800" b="1" kern="100" dirty="0">
                <a:solidFill>
                  <a:schemeClr val="bg1"/>
                </a:solidFill>
                <a:effectLst/>
                <a:latin typeface="+mn-ea"/>
                <a:cs typeface="Times New Roman" panose="02020603050405020304" pitchFamily="18" charset="0"/>
              </a:rPr>
              <a:t>解释</a:t>
            </a:r>
            <a:endParaRPr lang="en-US" altLang="zh-CN" sz="2800" b="1" kern="100" dirty="0">
              <a:solidFill>
                <a:schemeClr val="bg1"/>
              </a:solidFill>
              <a:effectLst/>
              <a:latin typeface="+mn-ea"/>
              <a:cs typeface="Times New Roman" panose="02020603050405020304" pitchFamily="18" charset="0"/>
            </a:endParaRPr>
          </a:p>
          <a:p>
            <a:pPr marL="342900" indent="-342900">
              <a:spcBef>
                <a:spcPts val="600"/>
              </a:spcBef>
              <a:buFont typeface="Wingdings" panose="05000000000000000000" pitchFamily="2" charset="2"/>
              <a:buChar char="p"/>
            </a:pPr>
            <a:r>
              <a:rPr lang="zh-CN" altLang="en-US" sz="2800" b="1" kern="100" dirty="0">
                <a:solidFill>
                  <a:schemeClr val="bg1"/>
                </a:solidFill>
                <a:latin typeface="+mn-ea"/>
                <a:cs typeface="Times New Roman" panose="02020603050405020304" pitchFamily="18" charset="0"/>
              </a:rPr>
              <a:t>扩大被试年龄范围，</a:t>
            </a:r>
            <a:r>
              <a:rPr lang="zh-CN" altLang="zh-CN" sz="2800" b="1" kern="100" dirty="0">
                <a:solidFill>
                  <a:schemeClr val="bg1"/>
                </a:solidFill>
                <a:effectLst/>
                <a:latin typeface="+mn-ea"/>
                <a:cs typeface="Times New Roman" panose="02020603050405020304" pitchFamily="18" charset="0"/>
              </a:rPr>
              <a:t>为人工智能引入</a:t>
            </a:r>
            <a:r>
              <a:rPr lang="zh-CN" altLang="en-US" sz="2800" b="1" kern="100" dirty="0">
                <a:solidFill>
                  <a:schemeClr val="bg1"/>
                </a:solidFill>
                <a:latin typeface="+mn-ea"/>
                <a:cs typeface="Times New Roman" panose="02020603050405020304" pitchFamily="18" charset="0"/>
              </a:rPr>
              <a:t>各</a:t>
            </a:r>
            <a:r>
              <a:rPr lang="zh-CN" altLang="en-US" sz="2800" b="1" kern="100" dirty="0">
                <a:solidFill>
                  <a:schemeClr val="bg1"/>
                </a:solidFill>
                <a:effectLst/>
                <a:latin typeface="+mn-ea"/>
                <a:cs typeface="Times New Roman" panose="02020603050405020304" pitchFamily="18" charset="0"/>
              </a:rPr>
              <a:t>年龄群体多情境</a:t>
            </a:r>
            <a:r>
              <a:rPr lang="zh-CN" altLang="zh-CN" sz="2800" b="1" kern="100" dirty="0">
                <a:solidFill>
                  <a:schemeClr val="bg1"/>
                </a:solidFill>
                <a:effectLst/>
                <a:latin typeface="+mn-ea"/>
                <a:cs typeface="Times New Roman" panose="02020603050405020304" pitchFamily="18" charset="0"/>
              </a:rPr>
              <a:t>评估提供支持</a:t>
            </a:r>
            <a:endParaRPr lang="zh-CN" altLang="en-US" sz="2800" b="1" dirty="0">
              <a:solidFill>
                <a:schemeClr val="bg1"/>
              </a:solidFill>
              <a:latin typeface="+mn-ea"/>
            </a:endParaRPr>
          </a:p>
        </p:txBody>
      </p:sp>
    </p:spTree>
    <p:extLst>
      <p:ext uri="{BB962C8B-B14F-4D97-AF65-F5344CB8AC3E}">
        <p14:creationId xmlns:p14="http://schemas.microsoft.com/office/powerpoint/2010/main" val="2714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7" grpId="0"/>
      <p:bldP spid="8" grpId="0" animBg="1"/>
      <p:bldP spid="9" grpId="0" animBg="1"/>
      <p:bldP spid="10" grpId="0"/>
      <p:bldP spid="11" grpId="0" animBg="1"/>
      <p:bldP spid="19" grpId="0"/>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CE7BF-4D22-5DD1-3054-6ECB251EE903}"/>
              </a:ext>
            </a:extLst>
          </p:cNvPr>
          <p:cNvSpPr>
            <a:spLocks noGrp="1"/>
          </p:cNvSpPr>
          <p:nvPr>
            <p:ph type="title"/>
          </p:nvPr>
        </p:nvSpPr>
        <p:spPr/>
        <p:txBody>
          <a:bodyPr/>
          <a:lstStyle/>
          <a:p>
            <a:r>
              <a:rPr lang="zh-CN" altLang="en-US" b="1" dirty="0">
                <a:solidFill>
                  <a:srgbClr val="003F88"/>
                </a:solidFill>
                <a:latin typeface="+mn-ea"/>
                <a:ea typeface="+mn-ea"/>
              </a:rPr>
              <a:t>讨论 </a:t>
            </a:r>
            <a:r>
              <a:rPr lang="zh-CN" altLang="en-US" b="1" dirty="0">
                <a:latin typeface="+mn-ea"/>
                <a:ea typeface="+mn-ea"/>
              </a:rPr>
              <a:t>研究意义与应用价值</a:t>
            </a:r>
            <a:endParaRPr lang="zh-CN" altLang="en-US" dirty="0"/>
          </a:p>
        </p:txBody>
      </p:sp>
      <p:sp>
        <p:nvSpPr>
          <p:cNvPr id="3" name="内容占位符 2">
            <a:extLst>
              <a:ext uri="{FF2B5EF4-FFF2-40B4-BE49-F238E27FC236}">
                <a16:creationId xmlns:a16="http://schemas.microsoft.com/office/drawing/2014/main" id="{9B6EBF16-37AB-363F-CA94-EFAA7A404E3D}"/>
              </a:ext>
            </a:extLst>
          </p:cNvPr>
          <p:cNvSpPr>
            <a:spLocks noGrp="1"/>
          </p:cNvSpPr>
          <p:nvPr>
            <p:ph idx="1"/>
          </p:nvPr>
        </p:nvSpPr>
        <p:spPr>
          <a:xfrm>
            <a:off x="269240" y="1232648"/>
            <a:ext cx="7858760" cy="2031413"/>
          </a:xfrm>
          <a:prstGeom prst="roundRect">
            <a:avLst/>
          </a:prstGeom>
          <a:ln>
            <a:solidFill>
              <a:srgbClr val="003F88"/>
            </a:solidFill>
          </a:ln>
        </p:spPr>
        <p:style>
          <a:lnRef idx="2">
            <a:schemeClr val="accent1"/>
          </a:lnRef>
          <a:fillRef idx="1">
            <a:schemeClr val="lt1"/>
          </a:fillRef>
          <a:effectRef idx="0">
            <a:schemeClr val="accent1"/>
          </a:effectRef>
          <a:fontRef idx="minor">
            <a:schemeClr val="dk1"/>
          </a:fontRef>
        </p:style>
        <p:txBody>
          <a:bodyPr>
            <a:noAutofit/>
          </a:bodyPr>
          <a:lstStyle/>
          <a:p>
            <a:pPr>
              <a:buFont typeface="Wingdings" panose="05000000000000000000" pitchFamily="2" charset="2"/>
              <a:buChar char="p"/>
            </a:pPr>
            <a:endParaRPr lang="en-US" altLang="zh-CN" sz="2400" dirty="0"/>
          </a:p>
          <a:p>
            <a:pPr>
              <a:buFont typeface="Wingdings" panose="05000000000000000000" pitchFamily="2" charset="2"/>
              <a:buChar char="p"/>
            </a:pPr>
            <a:r>
              <a:rPr lang="zh-CN" altLang="en-US" sz="2400" dirty="0"/>
              <a:t>研究结果补充了</a:t>
            </a:r>
            <a:r>
              <a:rPr lang="en-US" altLang="zh-CN" sz="2400" b="1" dirty="0"/>
              <a:t>AI</a:t>
            </a:r>
            <a:r>
              <a:rPr lang="zh-CN" altLang="en-US" sz="2400" b="1" dirty="0"/>
              <a:t>评分感知领域</a:t>
            </a:r>
            <a:r>
              <a:rPr lang="zh-CN" altLang="en-US" sz="2400" dirty="0"/>
              <a:t>的理论框架</a:t>
            </a:r>
            <a:endParaRPr lang="en-US" altLang="zh-CN" sz="2400" dirty="0"/>
          </a:p>
          <a:p>
            <a:pPr>
              <a:buFont typeface="Wingdings" panose="05000000000000000000" pitchFamily="2" charset="2"/>
              <a:buChar char="p"/>
            </a:pPr>
            <a:r>
              <a:rPr lang="zh-CN" altLang="en-US" sz="2400" dirty="0"/>
              <a:t>挖掘了</a:t>
            </a:r>
            <a:r>
              <a:rPr lang="zh-CN" altLang="en-US" sz="2400" b="1" dirty="0"/>
              <a:t>期望与实际</a:t>
            </a:r>
            <a:r>
              <a:rPr lang="zh-CN" altLang="en-US" sz="2400" dirty="0"/>
              <a:t>、</a:t>
            </a:r>
            <a:r>
              <a:rPr lang="zh-CN" altLang="en-US" sz="2400" b="1" dirty="0"/>
              <a:t>得分和评价者</a:t>
            </a:r>
            <a:r>
              <a:rPr lang="zh-CN" altLang="en-US" sz="2400" dirty="0"/>
              <a:t>等变量的影响及其交互作用</a:t>
            </a:r>
          </a:p>
        </p:txBody>
      </p:sp>
      <p:sp>
        <p:nvSpPr>
          <p:cNvPr id="7" name="文本框 6">
            <a:extLst>
              <a:ext uri="{FF2B5EF4-FFF2-40B4-BE49-F238E27FC236}">
                <a16:creationId xmlns:a16="http://schemas.microsoft.com/office/drawing/2014/main" id="{7F7A182C-9B50-B087-7958-ED6AF396317C}"/>
              </a:ext>
            </a:extLst>
          </p:cNvPr>
          <p:cNvSpPr txBox="1"/>
          <p:nvPr/>
        </p:nvSpPr>
        <p:spPr>
          <a:xfrm>
            <a:off x="8657863" y="1565491"/>
            <a:ext cx="2939970" cy="1200329"/>
          </a:xfrm>
          <a:prstGeom prst="rect">
            <a:avLst/>
          </a:prstGeom>
          <a:solidFill>
            <a:srgbClr val="003F88"/>
          </a:solidFill>
        </p:spPr>
        <p:txBody>
          <a:bodyPr wrap="square">
            <a:spAutoFit/>
          </a:bodyPr>
          <a:lstStyle/>
          <a:p>
            <a:r>
              <a:rPr lang="zh-CN" altLang="en-US" sz="2400" b="1" dirty="0">
                <a:solidFill>
                  <a:schemeClr val="bg1"/>
                </a:solidFill>
              </a:rPr>
              <a:t>为人工智能评分系统在实际应用中的引入提供了重要支持</a:t>
            </a:r>
          </a:p>
        </p:txBody>
      </p:sp>
      <p:sp>
        <p:nvSpPr>
          <p:cNvPr id="5" name="内容占位符 2">
            <a:extLst>
              <a:ext uri="{FF2B5EF4-FFF2-40B4-BE49-F238E27FC236}">
                <a16:creationId xmlns:a16="http://schemas.microsoft.com/office/drawing/2014/main" id="{87F3B945-867F-D990-AB5B-1E07CE4C79C0}"/>
              </a:ext>
            </a:extLst>
          </p:cNvPr>
          <p:cNvSpPr txBox="1">
            <a:spLocks/>
          </p:cNvSpPr>
          <p:nvPr/>
        </p:nvSpPr>
        <p:spPr>
          <a:xfrm>
            <a:off x="271170" y="3757858"/>
            <a:ext cx="7858760" cy="2735539"/>
          </a:xfrm>
          <a:prstGeom prst="roundRect">
            <a:avLst/>
          </a:prstGeom>
          <a:ln w="19050" cap="flat" cmpd="sng" algn="ctr">
            <a:solidFill>
              <a:srgbClr val="003F88"/>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Font typeface="Wingdings" panose="05000000000000000000" pitchFamily="2" charset="2"/>
              <a:buChar char="p"/>
            </a:pPr>
            <a:endParaRPr lang="en-US" altLang="zh-CN" sz="2400" dirty="0"/>
          </a:p>
          <a:p>
            <a:pPr>
              <a:buFont typeface="Wingdings" panose="05000000000000000000" pitchFamily="2" charset="2"/>
              <a:buChar char="p"/>
            </a:pPr>
            <a:r>
              <a:rPr lang="zh-CN" altLang="en-US" sz="2400" dirty="0"/>
              <a:t>本研究强调了在设计基于人工智能的评估系统时，</a:t>
            </a:r>
            <a:r>
              <a:rPr lang="zh-CN" altLang="en-US" sz="2400" b="1" dirty="0"/>
              <a:t>整合认知和情境因素</a:t>
            </a:r>
            <a:r>
              <a:rPr lang="zh-CN" altLang="en-US" sz="2400" dirty="0"/>
              <a:t>的必要性</a:t>
            </a:r>
            <a:endParaRPr lang="en-US" altLang="zh-CN" sz="2400" dirty="0"/>
          </a:p>
          <a:p>
            <a:pPr>
              <a:buFont typeface="Wingdings" panose="05000000000000000000" pitchFamily="2" charset="2"/>
              <a:buChar char="p"/>
            </a:pPr>
            <a:r>
              <a:rPr lang="zh-CN" altLang="en-US" sz="2400" dirty="0"/>
              <a:t>要更好地理解和提高</a:t>
            </a:r>
            <a:r>
              <a:rPr lang="zh-CN" altLang="en-US" sz="2400" b="1" dirty="0"/>
              <a:t>学生对人工智能在教育评估</a:t>
            </a:r>
            <a:r>
              <a:rPr lang="zh-CN" altLang="en-US" sz="2400" dirty="0"/>
              <a:t>中应用的接受度，不仅需要关注评估的准确性，还应考虑期望与认知偏差如何影响学生的感知</a:t>
            </a:r>
          </a:p>
        </p:txBody>
      </p:sp>
      <p:sp>
        <p:nvSpPr>
          <p:cNvPr id="12" name="文本框 11">
            <a:extLst>
              <a:ext uri="{FF2B5EF4-FFF2-40B4-BE49-F238E27FC236}">
                <a16:creationId xmlns:a16="http://schemas.microsoft.com/office/drawing/2014/main" id="{553AD8FB-8A87-454C-9E50-765A304166BC}"/>
              </a:ext>
            </a:extLst>
          </p:cNvPr>
          <p:cNvSpPr txBox="1"/>
          <p:nvPr/>
        </p:nvSpPr>
        <p:spPr>
          <a:xfrm>
            <a:off x="8602885" y="4346822"/>
            <a:ext cx="2937075" cy="1200329"/>
          </a:xfrm>
          <a:prstGeom prst="rect">
            <a:avLst/>
          </a:prstGeom>
          <a:solidFill>
            <a:srgbClr val="003F88"/>
          </a:solidFill>
        </p:spPr>
        <p:txBody>
          <a:bodyPr wrap="square">
            <a:spAutoFit/>
          </a:bodyPr>
          <a:lstStyle>
            <a:defPPr>
              <a:defRPr lang="zh-CN"/>
            </a:defPPr>
            <a:lvl1pPr>
              <a:defRPr sz="2400" b="1">
                <a:solidFill>
                  <a:schemeClr val="bg1"/>
                </a:solidFill>
              </a:defRPr>
            </a:lvl1pPr>
          </a:lstStyle>
          <a:p>
            <a:r>
              <a:rPr lang="zh-CN" altLang="en-US" dirty="0"/>
              <a:t>有助于促进更公平且更能令学生满意的教育体验</a:t>
            </a:r>
          </a:p>
        </p:txBody>
      </p:sp>
      <p:sp>
        <p:nvSpPr>
          <p:cNvPr id="14" name="文本框 13">
            <a:extLst>
              <a:ext uri="{FF2B5EF4-FFF2-40B4-BE49-F238E27FC236}">
                <a16:creationId xmlns:a16="http://schemas.microsoft.com/office/drawing/2014/main" id="{BF6BFB9A-ED37-DD98-9429-54F4884E1756}"/>
              </a:ext>
            </a:extLst>
          </p:cNvPr>
          <p:cNvSpPr txBox="1"/>
          <p:nvPr/>
        </p:nvSpPr>
        <p:spPr>
          <a:xfrm>
            <a:off x="651075" y="1082761"/>
            <a:ext cx="1640711" cy="523220"/>
          </a:xfrm>
          <a:prstGeom prst="rect">
            <a:avLst/>
          </a:prstGeom>
          <a:solidFill>
            <a:schemeClr val="bg1"/>
          </a:solidFill>
        </p:spPr>
        <p:txBody>
          <a:bodyPr wrap="square">
            <a:spAutoFit/>
          </a:bodyPr>
          <a:lstStyle/>
          <a:p>
            <a:r>
              <a:rPr lang="zh-CN" altLang="en-US" sz="2800" b="1" dirty="0">
                <a:solidFill>
                  <a:srgbClr val="003F88"/>
                </a:solidFill>
                <a:latin typeface="+mn-ea"/>
                <a:ea typeface="+mn-ea"/>
              </a:rPr>
              <a:t>研究意义</a:t>
            </a:r>
            <a:endParaRPr lang="zh-CN" altLang="en-US" sz="2800" dirty="0">
              <a:solidFill>
                <a:srgbClr val="003F88"/>
              </a:solidFill>
            </a:endParaRPr>
          </a:p>
        </p:txBody>
      </p:sp>
      <p:sp>
        <p:nvSpPr>
          <p:cNvPr id="16" name="文本框 15">
            <a:extLst>
              <a:ext uri="{FF2B5EF4-FFF2-40B4-BE49-F238E27FC236}">
                <a16:creationId xmlns:a16="http://schemas.microsoft.com/office/drawing/2014/main" id="{662D855A-A3DA-AA4D-B927-83A0784F6D5A}"/>
              </a:ext>
            </a:extLst>
          </p:cNvPr>
          <p:cNvSpPr txBox="1"/>
          <p:nvPr/>
        </p:nvSpPr>
        <p:spPr>
          <a:xfrm>
            <a:off x="641430" y="3584822"/>
            <a:ext cx="1640711" cy="523220"/>
          </a:xfrm>
          <a:prstGeom prst="rect">
            <a:avLst/>
          </a:prstGeom>
          <a:solidFill>
            <a:schemeClr val="bg1"/>
          </a:solidFill>
        </p:spPr>
        <p:txBody>
          <a:bodyPr wrap="square">
            <a:spAutoFit/>
          </a:bodyPr>
          <a:lstStyle/>
          <a:p>
            <a:r>
              <a:rPr lang="zh-CN" altLang="en-US" sz="2800" b="1" dirty="0">
                <a:solidFill>
                  <a:srgbClr val="003F88"/>
                </a:solidFill>
              </a:rPr>
              <a:t>评估指导</a:t>
            </a:r>
          </a:p>
        </p:txBody>
      </p:sp>
    </p:spTree>
    <p:extLst>
      <p:ext uri="{BB962C8B-B14F-4D97-AF65-F5344CB8AC3E}">
        <p14:creationId xmlns:p14="http://schemas.microsoft.com/office/powerpoint/2010/main" val="294646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fade">
                                      <p:cBhvr>
                                        <p:cTn id="25" dur="500"/>
                                        <p:tgtEl>
                                          <p:spTgt spid="5">
                                            <p:bg/>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P spid="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1B0A364B-936C-E8AB-E514-F2EF5AE824D9}"/>
              </a:ext>
            </a:extLst>
          </p:cNvPr>
          <p:cNvSpPr/>
          <p:nvPr/>
        </p:nvSpPr>
        <p:spPr>
          <a:xfrm>
            <a:off x="1704414" y="5415281"/>
            <a:ext cx="9563026" cy="1259839"/>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3929906-02CD-22DE-44A0-DECD22168068}"/>
              </a:ext>
            </a:extLst>
          </p:cNvPr>
          <p:cNvSpPr/>
          <p:nvPr/>
        </p:nvSpPr>
        <p:spPr>
          <a:xfrm>
            <a:off x="1653614" y="4121633"/>
            <a:ext cx="9603666" cy="1039647"/>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376382" y="309708"/>
            <a:ext cx="9031778" cy="442132"/>
          </a:xfrm>
        </p:spPr>
        <p:txBody>
          <a:bodyPr/>
          <a:lstStyle/>
          <a:p>
            <a:r>
              <a:rPr lang="zh-CN" altLang="en-US" b="1" dirty="0">
                <a:solidFill>
                  <a:srgbClr val="003F88"/>
                </a:solidFill>
                <a:latin typeface="+mn-ea"/>
                <a:ea typeface="+mn-ea"/>
              </a:rPr>
              <a:t>问题与假设 </a:t>
            </a:r>
            <a:r>
              <a:rPr lang="zh-CN" altLang="en-US" b="1" dirty="0">
                <a:latin typeface="+mn-ea"/>
                <a:ea typeface="+mn-ea"/>
              </a:rPr>
              <a:t>哪些因素影响最终的分数感知？</a:t>
            </a:r>
          </a:p>
        </p:txBody>
      </p:sp>
      <p:sp>
        <p:nvSpPr>
          <p:cNvPr id="3" name="内容占位符 2">
            <a:extLst>
              <a:ext uri="{FF2B5EF4-FFF2-40B4-BE49-F238E27FC236}">
                <a16:creationId xmlns:a16="http://schemas.microsoft.com/office/drawing/2014/main" id="{21E1877E-71C2-A961-CD45-D1799E1934B9}"/>
              </a:ext>
            </a:extLst>
          </p:cNvPr>
          <p:cNvSpPr>
            <a:spLocks noGrp="1"/>
          </p:cNvSpPr>
          <p:nvPr>
            <p:ph idx="1"/>
          </p:nvPr>
        </p:nvSpPr>
        <p:spPr>
          <a:xfrm>
            <a:off x="2209800" y="4490720"/>
            <a:ext cx="9210040" cy="711200"/>
          </a:xfrm>
        </p:spPr>
        <p:txBody>
          <a:bodyPr>
            <a:normAutofit/>
          </a:bodyPr>
          <a:lstStyle/>
          <a:p>
            <a:pPr indent="0" algn="just">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评分者一致性组的公平性感知和满意度将显著高于评分者不一致性组</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8C4EEDD9-D9DD-3CFF-D22D-E5269E3A4F15}"/>
              </a:ext>
            </a:extLst>
          </p:cNvPr>
          <p:cNvSpPr txBox="1">
            <a:spLocks/>
          </p:cNvSpPr>
          <p:nvPr/>
        </p:nvSpPr>
        <p:spPr>
          <a:xfrm>
            <a:off x="330200" y="4196080"/>
            <a:ext cx="2047240" cy="822960"/>
          </a:xfrm>
          <a:prstGeom prst="rect">
            <a:avLst/>
          </a:prstGeom>
          <a:solidFill>
            <a:srgbClr val="003F88"/>
          </a:solidFill>
          <a:ln>
            <a:solidFill>
              <a:srgbClr val="003F88"/>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期望评分者和</a:t>
            </a:r>
            <a:endParaRPr lang="en-US" altLang="zh-CN" sz="2400" b="1" dirty="0">
              <a:solidFill>
                <a:schemeClr val="bg1"/>
              </a:solidFill>
              <a:latin typeface="+mn-ea"/>
            </a:endParaRPr>
          </a:p>
          <a:p>
            <a:pPr marL="0" indent="0" algn="ctr">
              <a:lnSpc>
                <a:spcPct val="120000"/>
              </a:lnSpc>
              <a:spcBef>
                <a:spcPts val="0"/>
              </a:spcBef>
              <a:buFont typeface="Arial" panose="020B0604020202020204" pitchFamily="34" charset="0"/>
              <a:buNone/>
            </a:pPr>
            <a:r>
              <a:rPr lang="zh-CN" altLang="en-US" sz="2400" b="1" dirty="0">
                <a:solidFill>
                  <a:schemeClr val="bg1"/>
                </a:solidFill>
                <a:latin typeface="+mn-ea"/>
              </a:rPr>
              <a:t>实际评分者</a:t>
            </a:r>
            <a:endParaRPr lang="zh-CN" altLang="en-US" sz="3600" b="1" dirty="0">
              <a:solidFill>
                <a:schemeClr val="bg1"/>
              </a:solidFill>
              <a:latin typeface="+mn-ea"/>
            </a:endParaRPr>
          </a:p>
        </p:txBody>
      </p:sp>
      <p:sp>
        <p:nvSpPr>
          <p:cNvPr id="7" name="内容占位符 2">
            <a:extLst>
              <a:ext uri="{FF2B5EF4-FFF2-40B4-BE49-F238E27FC236}">
                <a16:creationId xmlns:a16="http://schemas.microsoft.com/office/drawing/2014/main" id="{2A2AAE23-AC0C-F812-BE5B-47DC9FDB8F1B}"/>
              </a:ext>
            </a:extLst>
          </p:cNvPr>
          <p:cNvSpPr txBox="1">
            <a:spLocks/>
          </p:cNvSpPr>
          <p:nvPr/>
        </p:nvSpPr>
        <p:spPr>
          <a:xfrm>
            <a:off x="441960" y="587248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内隐态度</a:t>
            </a:r>
            <a:endParaRPr lang="zh-CN" altLang="en-US" sz="3600" b="1" dirty="0">
              <a:solidFill>
                <a:schemeClr val="bg1"/>
              </a:solidFill>
              <a:latin typeface="+mn-ea"/>
            </a:endParaRPr>
          </a:p>
        </p:txBody>
      </p:sp>
      <p:sp>
        <p:nvSpPr>
          <p:cNvPr id="9" name="文本框 8">
            <a:extLst>
              <a:ext uri="{FF2B5EF4-FFF2-40B4-BE49-F238E27FC236}">
                <a16:creationId xmlns:a16="http://schemas.microsoft.com/office/drawing/2014/main" id="{45F69A65-0466-6872-C5DB-DF474442A7D7}"/>
              </a:ext>
            </a:extLst>
          </p:cNvPr>
          <p:cNvSpPr txBox="1"/>
          <p:nvPr/>
        </p:nvSpPr>
        <p:spPr>
          <a:xfrm>
            <a:off x="2324100" y="1277035"/>
            <a:ext cx="8740140" cy="707886"/>
          </a:xfrm>
          <a:prstGeom prst="rect">
            <a:avLst/>
          </a:prstGeom>
          <a:noFill/>
        </p:spPr>
        <p:txBody>
          <a:bodyPr wrap="square">
            <a:spAutoFit/>
          </a:bodyPr>
          <a:lstStyle/>
          <a:p>
            <a:pPr indent="266700" algn="just"/>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公平性感知和满意度受评分者影响，被试对人类英语教师的公平性</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p>
          <a:p>
            <a:pPr indent="266700" algn="just"/>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感知和满意度可能高于人工智能评分系统</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4A5A0A2-544E-AD8F-CD90-9A180F324551}"/>
              </a:ext>
            </a:extLst>
          </p:cNvPr>
          <p:cNvSpPr txBox="1"/>
          <p:nvPr/>
        </p:nvSpPr>
        <p:spPr>
          <a:xfrm>
            <a:off x="2425700" y="2327255"/>
            <a:ext cx="8699500" cy="1938992"/>
          </a:xfrm>
          <a:prstGeom prst="rect">
            <a:avLst/>
          </a:prstGeom>
          <a:noFill/>
        </p:spPr>
        <p:txBody>
          <a:bodyPr wrap="square">
            <a:spAutoFit/>
          </a:bodyPr>
          <a:lstStyle/>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2a</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实际得分是满意度的决定性因素，并且实际得分越高，满意度越高</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2b</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公平性感知取决于预期得分和实际得分两者，当两者相符时，公平</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性感知最高</a:t>
            </a:r>
            <a:endPar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2c</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公平性感知受预期与实际差距的影响可能是不对称的，低于预期的</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分数被认为比高于预期的分数更加不公平</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912B8355-BAFC-E2ED-565F-046CE998BDDE}"/>
              </a:ext>
            </a:extLst>
          </p:cNvPr>
          <p:cNvSpPr txBox="1"/>
          <p:nvPr/>
        </p:nvSpPr>
        <p:spPr>
          <a:xfrm>
            <a:off x="2136140" y="5535751"/>
            <a:ext cx="8735060" cy="1015663"/>
          </a:xfrm>
          <a:prstGeom prst="rect">
            <a:avLst/>
          </a:prstGeom>
          <a:noFill/>
        </p:spPr>
        <p:txBody>
          <a:bodyPr wrap="square">
            <a:spAutoFit/>
          </a:bodyPr>
          <a:lstStyle/>
          <a:p>
            <a:pPr indent="266700" algn="just"/>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点评”“</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受评”以及“人类</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控制”“</a:t>
            </a:r>
            <a:r>
              <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被控”</a:t>
            </a:r>
            <a:endParaRPr lang="en-US"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en-US" altLang="zh-CN" sz="20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这两组概念存在隐性偏好。</a:t>
            </a:r>
            <a:endParaRPr lang="zh-CN"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假设</a:t>
            </a:r>
            <a:r>
              <a:rPr lang="en-US" altLang="zh-CN" sz="2000" b="1" i="1" kern="100" dirty="0">
                <a:solidFill>
                  <a:srgbClr val="000000"/>
                </a:solidFill>
                <a:effectLst/>
                <a:latin typeface="宋体" panose="02010600030101010101" pitchFamily="2" charset="-122"/>
                <a:ea typeface="宋体" panose="02010600030101010101" pitchFamily="2" charset="-122"/>
              </a:rPr>
              <a:t>4b</a:t>
            </a:r>
            <a:r>
              <a:rPr lang="zh-CN" altLang="zh-CN" sz="2000" b="1" i="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在点评和控制两种语境下的内隐态度具有基于个体的高度一致性</a:t>
            </a:r>
            <a:endParaRPr lang="zh-CN" altLang="en-US" sz="2000" dirty="0">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548CE14B-5B5F-28E9-FB93-4B0CCBD38987}"/>
              </a:ext>
            </a:extLst>
          </p:cNvPr>
          <p:cNvSpPr/>
          <p:nvPr/>
        </p:nvSpPr>
        <p:spPr>
          <a:xfrm>
            <a:off x="1623134" y="1198881"/>
            <a:ext cx="9603666" cy="93472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55B00F28-44D1-A2E7-0113-D2CE7ACF496E}"/>
              </a:ext>
            </a:extLst>
          </p:cNvPr>
          <p:cNvSpPr/>
          <p:nvPr/>
        </p:nvSpPr>
        <p:spPr>
          <a:xfrm>
            <a:off x="1623134" y="2275840"/>
            <a:ext cx="9613826" cy="1757680"/>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1AFD7FC3-E64B-52A0-CDF2-5EE02757F2D2}"/>
              </a:ext>
            </a:extLst>
          </p:cNvPr>
          <p:cNvSpPr txBox="1">
            <a:spLocks/>
          </p:cNvSpPr>
          <p:nvPr/>
        </p:nvSpPr>
        <p:spPr>
          <a:xfrm>
            <a:off x="391160" y="2936240"/>
            <a:ext cx="2006600" cy="77216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期望分数与实际分数</a:t>
            </a:r>
            <a:endParaRPr lang="zh-CN" altLang="en-US" sz="3600" b="1" dirty="0">
              <a:solidFill>
                <a:schemeClr val="bg1"/>
              </a:solidFill>
              <a:latin typeface="+mn-ea"/>
            </a:endParaRPr>
          </a:p>
        </p:txBody>
      </p:sp>
      <p:sp>
        <p:nvSpPr>
          <p:cNvPr id="4" name="内容占位符 2">
            <a:extLst>
              <a:ext uri="{FF2B5EF4-FFF2-40B4-BE49-F238E27FC236}">
                <a16:creationId xmlns:a16="http://schemas.microsoft.com/office/drawing/2014/main" id="{2E6629ED-C201-FBBC-3F6B-E7943A8FEFAF}"/>
              </a:ext>
            </a:extLst>
          </p:cNvPr>
          <p:cNvSpPr txBox="1">
            <a:spLocks/>
          </p:cNvSpPr>
          <p:nvPr/>
        </p:nvSpPr>
        <p:spPr>
          <a:xfrm>
            <a:off x="441960" y="1422400"/>
            <a:ext cx="1610360" cy="436880"/>
          </a:xfrm>
          <a:prstGeom prst="rect">
            <a:avLst/>
          </a:prstGeom>
          <a:solidFill>
            <a:srgbClr val="003F88"/>
          </a:solidFill>
          <a:ln>
            <a:solidFill>
              <a:srgbClr val="003F88"/>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CN" altLang="en-US" sz="2400" b="1" dirty="0">
                <a:solidFill>
                  <a:schemeClr val="bg1"/>
                </a:solidFill>
                <a:latin typeface="+mn-ea"/>
              </a:rPr>
              <a:t>评分主体</a:t>
            </a:r>
            <a:endParaRPr lang="zh-CN" altLang="en-US" sz="3600" b="1" dirty="0">
              <a:solidFill>
                <a:schemeClr val="bg1"/>
              </a:solidFill>
              <a:latin typeface="+mn-ea"/>
            </a:endParaRPr>
          </a:p>
        </p:txBody>
      </p:sp>
    </p:spTree>
    <p:extLst>
      <p:ext uri="{BB962C8B-B14F-4D97-AF65-F5344CB8AC3E}">
        <p14:creationId xmlns:p14="http://schemas.microsoft.com/office/powerpoint/2010/main" val="4093986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315FFC84-240E-5404-C342-933121B32F91}"/>
              </a:ext>
            </a:extLst>
          </p:cNvPr>
          <p:cNvSpPr/>
          <p:nvPr/>
        </p:nvSpPr>
        <p:spPr>
          <a:xfrm>
            <a:off x="111760" y="254000"/>
            <a:ext cx="1910080" cy="77216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5CC51B9-4428-04D9-945B-80DC99347931}"/>
              </a:ext>
            </a:extLst>
          </p:cNvPr>
          <p:cNvSpPr/>
          <p:nvPr/>
        </p:nvSpPr>
        <p:spPr>
          <a:xfrm>
            <a:off x="0" y="4428312"/>
            <a:ext cx="12192000" cy="856526"/>
          </a:xfrm>
          <a:prstGeom prst="rect">
            <a:avLst/>
          </a:prstGeom>
          <a:solidFill>
            <a:srgbClr val="003F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t>第二届全国大学生心理与行为在线实验精英赛</a:t>
            </a:r>
          </a:p>
        </p:txBody>
      </p:sp>
      <p:sp>
        <p:nvSpPr>
          <p:cNvPr id="7" name="文本占位符 6">
            <a:extLst>
              <a:ext uri="{FF2B5EF4-FFF2-40B4-BE49-F238E27FC236}">
                <a16:creationId xmlns:a16="http://schemas.microsoft.com/office/drawing/2014/main" id="{B1B14B8F-A231-48E8-ACE8-EC35186C5474}"/>
              </a:ext>
            </a:extLst>
          </p:cNvPr>
          <p:cNvSpPr>
            <a:spLocks noGrp="1"/>
          </p:cNvSpPr>
          <p:nvPr>
            <p:ph type="body" sz="quarter" idx="15"/>
          </p:nvPr>
        </p:nvSpPr>
        <p:spPr>
          <a:xfrm>
            <a:off x="373114" y="0"/>
            <a:ext cx="7242953" cy="1233319"/>
          </a:xfrm>
        </p:spPr>
        <p:txBody>
          <a:bodyPr>
            <a:normAutofit/>
          </a:bodyPr>
          <a:lstStyle/>
          <a:p>
            <a:pPr algn="l"/>
            <a:r>
              <a:rPr lang="zh-CN" altLang="en-US" sz="2800" dirty="0">
                <a:solidFill>
                  <a:schemeClr val="bg1"/>
                </a:solidFill>
              </a:rPr>
              <a:t>自选赛道</a:t>
            </a:r>
          </a:p>
        </p:txBody>
      </p:sp>
      <p:sp>
        <p:nvSpPr>
          <p:cNvPr id="50" name="文本占位符 49">
            <a:extLst>
              <a:ext uri="{FF2B5EF4-FFF2-40B4-BE49-F238E27FC236}">
                <a16:creationId xmlns:a16="http://schemas.microsoft.com/office/drawing/2014/main" id="{83B14AAE-3F24-4D56-BD9F-745431B50034}"/>
              </a:ext>
            </a:extLst>
          </p:cNvPr>
          <p:cNvSpPr>
            <a:spLocks noGrp="1"/>
          </p:cNvSpPr>
          <p:nvPr>
            <p:ph type="body" sz="quarter" idx="11"/>
          </p:nvPr>
        </p:nvSpPr>
        <p:spPr>
          <a:xfrm>
            <a:off x="1042137" y="1699770"/>
            <a:ext cx="10592643" cy="2557648"/>
          </a:xfrm>
        </p:spPr>
        <p:txBody>
          <a:bodyPr>
            <a:normAutofit/>
          </a:bodyPr>
          <a:lstStyle/>
          <a:p>
            <a:pPr algn="ctr"/>
            <a:r>
              <a:rPr lang="zh-CN" altLang="en-US" sz="6600" dirty="0"/>
              <a:t>恳请老师批评指导！</a:t>
            </a:r>
          </a:p>
        </p:txBody>
      </p:sp>
      <p:sp>
        <p:nvSpPr>
          <p:cNvPr id="4" name="文本框 3">
            <a:extLst>
              <a:ext uri="{FF2B5EF4-FFF2-40B4-BE49-F238E27FC236}">
                <a16:creationId xmlns:a16="http://schemas.microsoft.com/office/drawing/2014/main" id="{17A3BBFE-6436-84D0-5EBF-BF3694A7508D}"/>
              </a:ext>
            </a:extLst>
          </p:cNvPr>
          <p:cNvSpPr txBox="1"/>
          <p:nvPr/>
        </p:nvSpPr>
        <p:spPr>
          <a:xfrm>
            <a:off x="1249680" y="5662414"/>
            <a:ext cx="6096000" cy="369332"/>
          </a:xfrm>
          <a:prstGeom prst="rect">
            <a:avLst/>
          </a:prstGeom>
          <a:noFill/>
        </p:spPr>
        <p:txBody>
          <a:bodyPr wrap="square">
            <a:spAutoFit/>
          </a:bodyPr>
          <a:lstStyle/>
          <a:p>
            <a:r>
              <a:rPr lang="zh-CN" altLang="zh-CN" sz="1800" b="1" kern="100" dirty="0">
                <a:effectLst/>
                <a:ea typeface="等线" panose="02010600030101010101" pitchFamily="2" charset="-122"/>
                <a:cs typeface="Times New Roman" panose="02020603050405020304" pitchFamily="18" charset="0"/>
              </a:rPr>
              <a:t>问卷分享链接</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b="1" kern="100" dirty="0" err="1">
                <a:effectLst/>
                <a:latin typeface="Times New Roman" panose="02020603050405020304" pitchFamily="18" charset="0"/>
                <a:ea typeface="等线" panose="02010600030101010101" pitchFamily="2" charset="-122"/>
              </a:rPr>
              <a:t>Credamo</a:t>
            </a:r>
            <a:r>
              <a:rPr lang="zh-CN" altLang="zh-CN" sz="1800" b="1" kern="100" dirty="0">
                <a:effectLst/>
                <a:latin typeface="Times New Roman" panose="02020603050405020304" pitchFamily="18" charset="0"/>
                <a:ea typeface="等线" panose="02010600030101010101" pitchFamily="2" charset="-122"/>
                <a:cs typeface="Times New Roman" panose="02020603050405020304" pitchFamily="18" charset="0"/>
              </a:rPr>
              <a:t>见数平台）</a:t>
            </a:r>
            <a:endParaRPr lang="zh-CN" altLang="en-US" dirty="0"/>
          </a:p>
        </p:txBody>
      </p:sp>
    </p:spTree>
    <p:extLst>
      <p:ext uri="{BB962C8B-B14F-4D97-AF65-F5344CB8AC3E}">
        <p14:creationId xmlns:p14="http://schemas.microsoft.com/office/powerpoint/2010/main" val="20753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核心结果</a:t>
            </a:r>
            <a:endParaRPr lang="zh-CN" altLang="en-US" b="1" dirty="0">
              <a:latin typeface="+mn-ea"/>
              <a:ea typeface="+mn-ea"/>
            </a:endParaRPr>
          </a:p>
        </p:txBody>
      </p:sp>
      <p:pic>
        <p:nvPicPr>
          <p:cNvPr id="10" name="图片 6">
            <a:extLst>
              <a:ext uri="{FF2B5EF4-FFF2-40B4-BE49-F238E27FC236}">
                <a16:creationId xmlns:a16="http://schemas.microsoft.com/office/drawing/2014/main" id="{F24F8121-FE02-46F2-093D-1BEEAE4532F0}"/>
              </a:ext>
            </a:extLst>
          </p:cNvPr>
          <p:cNvPicPr>
            <a:picLocks noChangeAspect="1"/>
          </p:cNvPicPr>
          <p:nvPr/>
        </p:nvPicPr>
        <p:blipFill rotWithShape="1">
          <a:blip r:embed="rId2">
            <a:extLst>
              <a:ext uri="{28A0092B-C50C-407E-A947-70E740481C1C}">
                <a14:useLocalDpi xmlns:a14="http://schemas.microsoft.com/office/drawing/2010/main" val="0"/>
              </a:ext>
            </a:extLst>
          </a:blip>
          <a:srcRect l="466" t="45037" r="5093" b="1021"/>
          <a:stretch/>
        </p:blipFill>
        <p:spPr>
          <a:xfrm>
            <a:off x="6504036" y="3803031"/>
            <a:ext cx="5447923" cy="2070280"/>
          </a:xfrm>
          <a:prstGeom prst="rect">
            <a:avLst/>
          </a:prstGeom>
        </p:spPr>
      </p:pic>
      <p:sp>
        <p:nvSpPr>
          <p:cNvPr id="19" name="TextBox 18">
            <a:extLst>
              <a:ext uri="{FF2B5EF4-FFF2-40B4-BE49-F238E27FC236}">
                <a16:creationId xmlns:a16="http://schemas.microsoft.com/office/drawing/2014/main" id="{F6152333-B2D9-1B26-67CD-D2447EA08B1F}"/>
              </a:ext>
            </a:extLst>
          </p:cNvPr>
          <p:cNvSpPr txBox="1"/>
          <p:nvPr/>
        </p:nvSpPr>
        <p:spPr>
          <a:xfrm>
            <a:off x="574066" y="2229325"/>
            <a:ext cx="5820912"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公平性感知取决于预期得分和实际得分两者，且受二者差距影响具有不对称性。</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2" name="TextBox 21">
            <a:extLst>
              <a:ext uri="{FF2B5EF4-FFF2-40B4-BE49-F238E27FC236}">
                <a16:creationId xmlns:a16="http://schemas.microsoft.com/office/drawing/2014/main" id="{74AE6537-59B2-A135-D26E-306ED58A3C5F}"/>
              </a:ext>
            </a:extLst>
          </p:cNvPr>
          <p:cNvSpPr txBox="1"/>
          <p:nvPr/>
        </p:nvSpPr>
        <p:spPr>
          <a:xfrm>
            <a:off x="574065" y="1188832"/>
            <a:ext cx="5832251" cy="830997"/>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评分时被试的公平性和满意度感知均与教师评分时无显著差异。</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3" name="TextBox 22">
            <a:extLst>
              <a:ext uri="{FF2B5EF4-FFF2-40B4-BE49-F238E27FC236}">
                <a16:creationId xmlns:a16="http://schemas.microsoft.com/office/drawing/2014/main" id="{C88C0FCA-5AF0-396E-E5DB-94496E5DBC90}"/>
              </a:ext>
            </a:extLst>
          </p:cNvPr>
          <p:cNvSpPr txBox="1"/>
          <p:nvPr/>
        </p:nvSpPr>
        <p:spPr>
          <a:xfrm>
            <a:off x="579582" y="3286503"/>
            <a:ext cx="5826734" cy="1200329"/>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当实际得分较低时，</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若被试希望得到人工评分却受到</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评分时</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，对满意度和公平性的感知反而会提高；反之亦然。</a:t>
            </a:r>
          </a:p>
        </p:txBody>
      </p:sp>
      <p:sp>
        <p:nvSpPr>
          <p:cNvPr id="24" name="TextBox 23">
            <a:extLst>
              <a:ext uri="{FF2B5EF4-FFF2-40B4-BE49-F238E27FC236}">
                <a16:creationId xmlns:a16="http://schemas.microsoft.com/office/drawing/2014/main" id="{B90C644E-3ACE-19A1-766C-FDCBEFA40BDC}"/>
              </a:ext>
            </a:extLst>
          </p:cNvPr>
          <p:cNvSpPr txBox="1"/>
          <p:nvPr/>
        </p:nvSpPr>
        <p:spPr>
          <a:xfrm>
            <a:off x="568244" y="4838171"/>
            <a:ext cx="5826734"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上位”“</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下位”概念存在隐性偏好，认为人类应该主导</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a:t>
            </a:r>
          </a:p>
        </p:txBody>
      </p:sp>
      <p:pic>
        <p:nvPicPr>
          <p:cNvPr id="25" name="图片 1">
            <a:extLst>
              <a:ext uri="{FF2B5EF4-FFF2-40B4-BE49-F238E27FC236}">
                <a16:creationId xmlns:a16="http://schemas.microsoft.com/office/drawing/2014/main" id="{F55B5EB6-1372-5D10-1118-985BE7439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 r="54804" b="55594"/>
          <a:stretch/>
        </p:blipFill>
        <p:spPr bwMode="auto">
          <a:xfrm>
            <a:off x="6504036" y="1180905"/>
            <a:ext cx="2355509" cy="1795377"/>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1">
            <a:extLst>
              <a:ext uri="{FF2B5EF4-FFF2-40B4-BE49-F238E27FC236}">
                <a16:creationId xmlns:a16="http://schemas.microsoft.com/office/drawing/2014/main" id="{A696DD1E-A259-7056-A08C-BD8A749FB4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426" r="54804" b="-1"/>
          <a:stretch/>
        </p:blipFill>
        <p:spPr bwMode="auto">
          <a:xfrm>
            <a:off x="8997567" y="1166375"/>
            <a:ext cx="2355509" cy="2159405"/>
          </a:xfrm>
          <a:prstGeom prst="rect">
            <a:avLst/>
          </a:prstGeom>
          <a:noFill/>
          <a:extLst>
            <a:ext uri="{909E8E84-426E-40DD-AFC4-6F175D3DCCD1}">
              <a14:hiddenFill xmlns:a14="http://schemas.microsoft.com/office/drawing/2010/main">
                <a:solidFill>
                  <a:srgbClr val="FFFFFF"/>
                </a:solidFill>
              </a14:hiddenFill>
            </a:ext>
          </a:extLst>
        </p:spPr>
      </p:pic>
      <p:pic>
        <p:nvPicPr>
          <p:cNvPr id="27" name="图片 1">
            <a:extLst>
              <a:ext uri="{FF2B5EF4-FFF2-40B4-BE49-F238E27FC236}">
                <a16:creationId xmlns:a16="http://schemas.microsoft.com/office/drawing/2014/main" id="{8B02363C-744B-5146-3C11-CE334B4B1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41" t="87399" r="54804" b="-1"/>
          <a:stretch/>
        </p:blipFill>
        <p:spPr bwMode="auto">
          <a:xfrm>
            <a:off x="7021512" y="2786513"/>
            <a:ext cx="1832211" cy="50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67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B769-B02B-7BEE-E90C-A0260478C34A}"/>
              </a:ext>
            </a:extLst>
          </p:cNvPr>
          <p:cNvSpPr>
            <a:spLocks noGrp="1"/>
          </p:cNvSpPr>
          <p:nvPr>
            <p:ph type="title"/>
          </p:nvPr>
        </p:nvSpPr>
        <p:spPr>
          <a:xfrm>
            <a:off x="579582" y="208108"/>
            <a:ext cx="9031778" cy="442132"/>
          </a:xfrm>
        </p:spPr>
        <p:txBody>
          <a:bodyPr/>
          <a:lstStyle/>
          <a:p>
            <a:r>
              <a:rPr lang="zh-CN" altLang="en-US" b="1" dirty="0">
                <a:solidFill>
                  <a:srgbClr val="003F88"/>
                </a:solidFill>
                <a:latin typeface="+mn-ea"/>
                <a:ea typeface="+mn-ea"/>
              </a:rPr>
              <a:t>核心结果</a:t>
            </a:r>
            <a:endParaRPr lang="zh-CN" altLang="en-US" b="1" dirty="0">
              <a:latin typeface="+mn-ea"/>
              <a:ea typeface="+mn-ea"/>
            </a:endParaRPr>
          </a:p>
        </p:txBody>
      </p:sp>
      <p:pic>
        <p:nvPicPr>
          <p:cNvPr id="32" name="图片 10">
            <a:extLst>
              <a:ext uri="{FF2B5EF4-FFF2-40B4-BE49-F238E27FC236}">
                <a16:creationId xmlns:a16="http://schemas.microsoft.com/office/drawing/2014/main" id="{44AE0DBA-BEDA-9DF5-FB3A-9EAE375F6611}"/>
              </a:ext>
            </a:extLst>
          </p:cNvPr>
          <p:cNvPicPr>
            <a:picLocks noChangeAspect="1"/>
          </p:cNvPicPr>
          <p:nvPr/>
        </p:nvPicPr>
        <p:blipFill>
          <a:blip r:embed="rId2"/>
          <a:stretch>
            <a:fillRect/>
          </a:stretch>
        </p:blipFill>
        <p:spPr>
          <a:xfrm>
            <a:off x="6417654" y="1130776"/>
            <a:ext cx="5688160" cy="1589621"/>
          </a:xfrm>
          <a:prstGeom prst="rect">
            <a:avLst/>
          </a:prstGeom>
        </p:spPr>
      </p:pic>
      <p:pic>
        <p:nvPicPr>
          <p:cNvPr id="33" name="图片 12">
            <a:extLst>
              <a:ext uri="{FF2B5EF4-FFF2-40B4-BE49-F238E27FC236}">
                <a16:creationId xmlns:a16="http://schemas.microsoft.com/office/drawing/2014/main" id="{FF74497D-5820-EAC3-38C5-7355EC94FACB}"/>
              </a:ext>
            </a:extLst>
          </p:cNvPr>
          <p:cNvPicPr>
            <a:picLocks noChangeAspect="1"/>
          </p:cNvPicPr>
          <p:nvPr/>
        </p:nvPicPr>
        <p:blipFill>
          <a:blip r:embed="rId3"/>
          <a:stretch>
            <a:fillRect/>
          </a:stretch>
        </p:blipFill>
        <p:spPr>
          <a:xfrm>
            <a:off x="6417654" y="2786849"/>
            <a:ext cx="5666393" cy="1600589"/>
          </a:xfrm>
          <a:prstGeom prst="rect">
            <a:avLst/>
          </a:prstGeom>
        </p:spPr>
      </p:pic>
      <p:sp>
        <p:nvSpPr>
          <p:cNvPr id="3" name="TextBox 2">
            <a:extLst>
              <a:ext uri="{FF2B5EF4-FFF2-40B4-BE49-F238E27FC236}">
                <a16:creationId xmlns:a16="http://schemas.microsoft.com/office/drawing/2014/main" id="{05DACA24-B577-417F-7359-DD5903FAFDB5}"/>
              </a:ext>
            </a:extLst>
          </p:cNvPr>
          <p:cNvSpPr txBox="1"/>
          <p:nvPr/>
        </p:nvSpPr>
        <p:spPr>
          <a:xfrm>
            <a:off x="574066" y="2229325"/>
            <a:ext cx="5820912"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公平性感知取决于预期得分和实际得分两者，且受二者差距影响具有不对称性。</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71BDE408-CD9C-2928-891F-C2963BF5AF5F}"/>
              </a:ext>
            </a:extLst>
          </p:cNvPr>
          <p:cNvSpPr txBox="1"/>
          <p:nvPr/>
        </p:nvSpPr>
        <p:spPr>
          <a:xfrm>
            <a:off x="574066" y="1188832"/>
            <a:ext cx="5843588" cy="830997"/>
          </a:xfrm>
          <a:prstGeom prst="rect">
            <a:avLst/>
          </a:prstGeom>
          <a:noFill/>
        </p:spPr>
        <p:txBody>
          <a:bodyPr wrap="square">
            <a:spAutoFit/>
          </a:bodyPr>
          <a:lstStyle/>
          <a:p>
            <a:pPr marL="342900" indent="-342900" algn="just">
              <a:buFont typeface="Arial" panose="020B0604020202020204" pitchFamily="34" charset="0"/>
              <a:buChar char="•"/>
            </a:pP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评分时被试的公平性和满意度感知均与教师评分时无显著差异。</a:t>
            </a:r>
            <a:endPar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76DD147F-A6EC-386B-BDBB-694A3F672FA4}"/>
              </a:ext>
            </a:extLst>
          </p:cNvPr>
          <p:cNvSpPr txBox="1"/>
          <p:nvPr/>
        </p:nvSpPr>
        <p:spPr>
          <a:xfrm>
            <a:off x="579582" y="3286503"/>
            <a:ext cx="5826734" cy="1200329"/>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当实际得分较低时，</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若被试希望得到人工评分却受到</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评分时</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，对满意度和公平性的感知反而会提高；反之亦然。</a:t>
            </a:r>
          </a:p>
        </p:txBody>
      </p:sp>
      <p:sp>
        <p:nvSpPr>
          <p:cNvPr id="6" name="TextBox 5">
            <a:extLst>
              <a:ext uri="{FF2B5EF4-FFF2-40B4-BE49-F238E27FC236}">
                <a16:creationId xmlns:a16="http://schemas.microsoft.com/office/drawing/2014/main" id="{CED0A84F-8180-C2F2-A90F-F1443BC8960A}"/>
              </a:ext>
            </a:extLst>
          </p:cNvPr>
          <p:cNvSpPr txBox="1"/>
          <p:nvPr/>
        </p:nvSpPr>
        <p:spPr>
          <a:xfrm>
            <a:off x="568244" y="4838171"/>
            <a:ext cx="5826734" cy="830997"/>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被试对“人类</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上位”“</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下位”概念存在隐性偏好，认为人类应该主导</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a:t>
            </a:r>
          </a:p>
        </p:txBody>
      </p:sp>
      <p:pic>
        <p:nvPicPr>
          <p:cNvPr id="9" name="Picture 8">
            <a:extLst>
              <a:ext uri="{FF2B5EF4-FFF2-40B4-BE49-F238E27FC236}">
                <a16:creationId xmlns:a16="http://schemas.microsoft.com/office/drawing/2014/main" id="{E43C470C-F28C-358D-8A79-7EB3B5D143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738" y="4401085"/>
            <a:ext cx="3585472" cy="2369347"/>
          </a:xfrm>
          <a:prstGeom prst="rect">
            <a:avLst/>
          </a:prstGeom>
        </p:spPr>
      </p:pic>
    </p:spTree>
    <p:extLst>
      <p:ext uri="{BB962C8B-B14F-4D97-AF65-F5344CB8AC3E}">
        <p14:creationId xmlns:p14="http://schemas.microsoft.com/office/powerpoint/2010/main" val="10065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18AFC4A8-5675-5301-E57A-A7C5A9647B1F}"/>
              </a:ext>
            </a:extLst>
          </p:cNvPr>
          <p:cNvSpPr txBox="1"/>
          <p:nvPr/>
        </p:nvSpPr>
        <p:spPr>
          <a:xfrm>
            <a:off x="947420" y="4166215"/>
            <a:ext cx="6225540" cy="2553891"/>
          </a:xfrm>
          <a:prstGeom prst="roundRect">
            <a:avLst/>
          </a:prstGeom>
          <a:solidFill>
            <a:schemeClr val="bg1"/>
          </a:solidFill>
          <a:ln w="28575">
            <a:noFill/>
            <a:prstDash val="lgDash"/>
          </a:ln>
          <a:effectLst>
            <a:outerShdw blurRad="50800" dist="38100" dir="5400000" algn="t" rotWithShape="0">
              <a:prstClr val="black">
                <a:alpha val="40000"/>
              </a:prstClr>
            </a:outerShdw>
          </a:effectLst>
        </p:spPr>
        <p:txBody>
          <a:bodyPr wrap="square">
            <a:spAutoFit/>
          </a:bodyPr>
          <a:lstStyle/>
          <a:p>
            <a:pPr>
              <a:lnSpc>
                <a:spcPct val="150000"/>
              </a:lnSpc>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单因素完全随机设计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effectLst/>
                <a:latin typeface="华文楷体" panose="02010600040101010101" pitchFamily="2" charset="-122"/>
                <a:ea typeface="华文楷体" panose="02010600040101010101" pitchFamily="2" charset="-122"/>
                <a:cs typeface="Times New Roman" panose="02020603050405020304" pitchFamily="18" charset="0"/>
              </a:rPr>
              <a:t>自变量（组间）：</a:t>
            </a:r>
            <a:endParaRPr lang="en-US" altLang="zh-CN" sz="2000" b="1" kern="100" dirty="0">
              <a:effectLst/>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评价者主体类型（</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AI</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评分系统</a:t>
            </a:r>
            <a:r>
              <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大学英语教师）</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a:lnSpc>
                <a:spcPct val="150000"/>
              </a:lnSpc>
            </a:pPr>
            <a:r>
              <a:rPr lang="zh-CN" altLang="en-US" sz="2000" b="1" kern="100" dirty="0">
                <a:latin typeface="华文楷体" panose="02010600040101010101" pitchFamily="2" charset="-122"/>
                <a:ea typeface="华文楷体" panose="02010600040101010101" pitchFamily="2" charset="-122"/>
                <a:cs typeface="Times New Roman" panose="02020603050405020304" pitchFamily="18" charset="0"/>
              </a:rPr>
              <a:t>因变量：</a:t>
            </a:r>
            <a:endParaRPr lang="en-US"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marL="285750" indent="-285750">
              <a:buFont typeface="Arial" panose="020B0604020202020204" pitchFamily="34" charset="0"/>
              <a:buChar char="•"/>
            </a:pP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被试主观感知（</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对评分结果和评价主体的公平性与满意度感知）</a:t>
            </a:r>
            <a:endParaRPr lang="zh-CN" altLang="en-US" dirty="0">
              <a:latin typeface="楷体_GB2312" panose="02010609030101010101" pitchFamily="49" charset="-122"/>
              <a:ea typeface="楷体_GB2312" panose="02010609030101010101" pitchFamily="49" charset="-122"/>
            </a:endParaRPr>
          </a:p>
        </p:txBody>
      </p:sp>
      <p:sp>
        <p:nvSpPr>
          <p:cNvPr id="2" name="标题 1">
            <a:extLst>
              <a:ext uri="{FF2B5EF4-FFF2-40B4-BE49-F238E27FC236}">
                <a16:creationId xmlns:a16="http://schemas.microsoft.com/office/drawing/2014/main" id="{01E951E8-2DC5-6285-5655-76F76D7EB20D}"/>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评分者类型对公平性和满意度的影响</a:t>
            </a:r>
          </a:p>
        </p:txBody>
      </p:sp>
      <p:sp>
        <p:nvSpPr>
          <p:cNvPr id="3" name="内容占位符 2">
            <a:extLst>
              <a:ext uri="{FF2B5EF4-FFF2-40B4-BE49-F238E27FC236}">
                <a16:creationId xmlns:a16="http://schemas.microsoft.com/office/drawing/2014/main" id="{B9EADAF3-3627-A27A-5A15-DB6CDC28CF38}"/>
              </a:ext>
            </a:extLst>
          </p:cNvPr>
          <p:cNvSpPr>
            <a:spLocks noGrp="1"/>
          </p:cNvSpPr>
          <p:nvPr>
            <p:ph idx="1"/>
          </p:nvPr>
        </p:nvSpPr>
        <p:spPr>
          <a:xfrm>
            <a:off x="828040" y="1080249"/>
            <a:ext cx="10515600" cy="646951"/>
          </a:xfrm>
          <a:solidFill>
            <a:srgbClr val="003F88"/>
          </a:solidFill>
        </p:spPr>
        <p:txBody>
          <a:bodyPr>
            <a:normAutofit/>
          </a:bodyPr>
          <a:lstStyle/>
          <a:p>
            <a:pPr marL="0" indent="0">
              <a:buNone/>
            </a:pPr>
            <a:r>
              <a:rPr lang="zh-CN" altLang="en-US" sz="2000" b="1" dirty="0">
                <a:solidFill>
                  <a:schemeClr val="bg1"/>
                </a:solidFill>
              </a:rPr>
              <a:t>探究评分者为不同角色（“</a:t>
            </a:r>
            <a:r>
              <a:rPr lang="en-US" altLang="zh-CN" sz="2000" b="1" dirty="0">
                <a:solidFill>
                  <a:schemeClr val="bg1"/>
                </a:solidFill>
              </a:rPr>
              <a:t>AI</a:t>
            </a:r>
            <a:r>
              <a:rPr lang="zh-CN" altLang="en-US" sz="2000" b="1" dirty="0">
                <a:solidFill>
                  <a:schemeClr val="bg1"/>
                </a:solidFill>
              </a:rPr>
              <a:t>评分系统”和“大学英语教师”）时，被评价者对于两类评价主体和评分结果的公平性和满意度感知的差异。</a:t>
            </a:r>
          </a:p>
        </p:txBody>
      </p:sp>
      <p:sp>
        <p:nvSpPr>
          <p:cNvPr id="5" name="文本框 4">
            <a:extLst>
              <a:ext uri="{FF2B5EF4-FFF2-40B4-BE49-F238E27FC236}">
                <a16:creationId xmlns:a16="http://schemas.microsoft.com/office/drawing/2014/main" id="{0BEF3B34-57E7-E82D-911A-56E8B3E137CD}"/>
              </a:ext>
            </a:extLst>
          </p:cNvPr>
          <p:cNvSpPr txBox="1"/>
          <p:nvPr/>
        </p:nvSpPr>
        <p:spPr>
          <a:xfrm>
            <a:off x="967740" y="1829415"/>
            <a:ext cx="6134100" cy="2315528"/>
          </a:xfrm>
          <a:prstGeom prst="roundRect">
            <a:avLst/>
          </a:prstGeom>
          <a:noFill/>
          <a:ln w="28575">
            <a:solidFill>
              <a:schemeClr val="bg2">
                <a:lumMod val="90000"/>
              </a:schemeClr>
            </a:solidFill>
            <a:prstDash val="lgDash"/>
          </a:ln>
        </p:spPr>
        <p:txBody>
          <a:bodyPr wrap="square">
            <a:spAutoFit/>
          </a:bodyPr>
          <a:lstStyle/>
          <a:p>
            <a:pPr>
              <a:spcBef>
                <a:spcPts val="1200"/>
              </a:spcBef>
            </a:pPr>
            <a:r>
              <a:rPr lang="zh-CN" altLang="en-US"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rPr>
              <a:t>研究对象</a:t>
            </a:r>
            <a:endParaRPr lang="en-US" altLang="zh-CN" sz="2000" b="1" kern="100" dirty="0">
              <a:solidFill>
                <a:srgbClr val="003F88"/>
              </a:solidFill>
              <a:effectLst>
                <a:outerShdw blurRad="38100" dist="38100" dir="2700000" algn="tl">
                  <a:srgbClr val="000000">
                    <a:alpha val="43137"/>
                  </a:srgbClr>
                </a:outerShdw>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通过</a:t>
            </a:r>
            <a:r>
              <a:rPr lang="en-US" altLang="zh-CN" sz="1800" kern="100" dirty="0" err="1">
                <a:effectLst/>
                <a:latin typeface="楷体_GB2312" panose="02010609030101010101" pitchFamily="49" charset="-122"/>
                <a:ea typeface="楷体_GB2312" panose="02010609030101010101" pitchFamily="49" charset="-122"/>
              </a:rPr>
              <a:t>Credamo</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平台共收集到有效问卷</a:t>
            </a:r>
            <a:r>
              <a:rPr lang="en-US" altLang="zh-CN" sz="1800" kern="100" dirty="0">
                <a:effectLst/>
                <a:latin typeface="楷体_GB2312" panose="02010609030101010101" pitchFamily="49" charset="-122"/>
                <a:ea typeface="楷体_GB2312" panose="02010609030101010101" pitchFamily="49" charset="-122"/>
              </a:rPr>
              <a:t>60</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份，其中男性被试</a:t>
            </a:r>
            <a:r>
              <a:rPr lang="en-US" altLang="zh-CN" sz="1800" kern="100" dirty="0">
                <a:effectLst/>
                <a:latin typeface="楷体_GB2312" panose="02010609030101010101" pitchFamily="49" charset="-122"/>
                <a:ea typeface="楷体_GB2312" panose="02010609030101010101" pitchFamily="49" charset="-122"/>
              </a:rPr>
              <a:t>18</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名，女性被试</a:t>
            </a:r>
            <a:r>
              <a:rPr lang="en-US" altLang="zh-CN" sz="1800" kern="100" dirty="0">
                <a:effectLst/>
                <a:latin typeface="楷体_GB2312" panose="02010609030101010101" pitchFamily="49" charset="-122"/>
                <a:ea typeface="楷体_GB2312" panose="02010609030101010101" pitchFamily="49" charset="-122"/>
              </a:rPr>
              <a:t>42</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名，年龄</a:t>
            </a:r>
            <a:r>
              <a:rPr lang="en-US" altLang="zh-CN" sz="1800" kern="100" dirty="0">
                <a:effectLst/>
                <a:latin typeface="楷体_GB2312" panose="02010609030101010101" pitchFamily="49" charset="-122"/>
                <a:ea typeface="楷体_GB2312" panose="02010609030101010101" pitchFamily="49" charset="-122"/>
              </a:rPr>
              <a:t>24.93±6.58</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岁，平均作答时间</a:t>
            </a:r>
            <a:r>
              <a:rPr lang="en-US" altLang="zh-CN" sz="1800" kern="100" dirty="0">
                <a:effectLst/>
                <a:latin typeface="楷体_GB2312" panose="02010609030101010101" pitchFamily="49" charset="-122"/>
                <a:ea typeface="楷体_GB2312" panose="02010609030101010101" pitchFamily="49" charset="-122"/>
              </a:rPr>
              <a:t>7.23</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分钟。</a:t>
            </a:r>
            <a:endParaRPr lang="en-US"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endParaRPr>
          </a:p>
          <a:p>
            <a:pPr marL="285750" indent="-285750">
              <a:spcBef>
                <a:spcPts val="1200"/>
              </a:spcBef>
              <a:buFont typeface="Arial" panose="020B0604020202020204" pitchFamily="34" charset="0"/>
              <a:buChar char="•"/>
            </a:pP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实验开头与末尾设置自我卷入程</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度</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筛查，未通过</a:t>
            </a:r>
            <a:r>
              <a:rPr lang="zh-CN" altLang="en-US" kern="100" dirty="0">
                <a:latin typeface="楷体_GB2312" panose="02010609030101010101" pitchFamily="49" charset="-122"/>
                <a:ea typeface="楷体_GB2312" panose="02010609030101010101" pitchFamily="49" charset="-122"/>
                <a:cs typeface="Times New Roman" panose="02020603050405020304" pitchFamily="18" charset="0"/>
              </a:rPr>
              <a:t>的问卷</a:t>
            </a:r>
            <a:r>
              <a:rPr lang="zh-CN" altLang="en-US" sz="1800" kern="100" dirty="0">
                <a:effectLst/>
                <a:latin typeface="楷体_GB2312" panose="02010609030101010101" pitchFamily="49" charset="-122"/>
                <a:ea typeface="楷体_GB2312" panose="02010609030101010101" pitchFamily="49" charset="-122"/>
                <a:cs typeface="Times New Roman" panose="02020603050405020304" pitchFamily="18" charset="0"/>
              </a:rPr>
              <a:t>将被拒绝。</a:t>
            </a:r>
            <a:r>
              <a:rPr lang="zh-CN" altLang="zh-CN" sz="1800" kern="100" dirty="0">
                <a:effectLst/>
                <a:latin typeface="楷体_GB2312" panose="02010609030101010101" pitchFamily="49" charset="-122"/>
                <a:ea typeface="楷体_GB2312" panose="02010609030101010101" pitchFamily="49" charset="-122"/>
                <a:cs typeface="Times New Roman" panose="02020603050405020304" pitchFamily="18" charset="0"/>
              </a:rPr>
              <a:t> </a:t>
            </a:r>
            <a:endParaRPr lang="zh-CN" altLang="en-US" dirty="0">
              <a:latin typeface="楷体_GB2312" panose="02010609030101010101" pitchFamily="49" charset="-122"/>
              <a:ea typeface="楷体_GB2312" panose="02010609030101010101" pitchFamily="49" charset="-122"/>
            </a:endParaRPr>
          </a:p>
        </p:txBody>
      </p:sp>
      <p:pic>
        <p:nvPicPr>
          <p:cNvPr id="6" name="图片 5">
            <a:extLst>
              <a:ext uri="{FF2B5EF4-FFF2-40B4-BE49-F238E27FC236}">
                <a16:creationId xmlns:a16="http://schemas.microsoft.com/office/drawing/2014/main" id="{05329155-B3CB-6583-0736-BA339916C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560" y="1838960"/>
            <a:ext cx="3199339" cy="4786947"/>
          </a:xfrm>
          <a:prstGeom prst="rect">
            <a:avLst/>
          </a:prstGeom>
        </p:spPr>
      </p:pic>
    </p:spTree>
    <p:extLst>
      <p:ext uri="{BB962C8B-B14F-4D97-AF65-F5344CB8AC3E}">
        <p14:creationId xmlns:p14="http://schemas.microsoft.com/office/powerpoint/2010/main" val="44204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2FC82B93-3C60-2A82-BC53-F342C53609D6}"/>
              </a:ext>
            </a:extLst>
          </p:cNvPr>
          <p:cNvSpPr/>
          <p:nvPr/>
        </p:nvSpPr>
        <p:spPr>
          <a:xfrm>
            <a:off x="3423920" y="1429232"/>
            <a:ext cx="7924800" cy="138508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BCF0B6F0-9831-3CDE-E8A9-6BCE05651E3D}"/>
              </a:ext>
            </a:extLst>
          </p:cNvPr>
          <p:cNvPicPr>
            <a:picLocks noChangeAspect="1"/>
          </p:cNvPicPr>
          <p:nvPr/>
        </p:nvPicPr>
        <p:blipFill rotWithShape="1">
          <a:blip r:embed="rId2"/>
          <a:srcRect r="5814"/>
          <a:stretch/>
        </p:blipFill>
        <p:spPr>
          <a:xfrm>
            <a:off x="3566160" y="1968955"/>
            <a:ext cx="7406640" cy="723445"/>
          </a:xfrm>
          <a:prstGeom prst="rect">
            <a:avLst/>
          </a:prstGeom>
        </p:spPr>
      </p:pic>
      <p:sp>
        <p:nvSpPr>
          <p:cNvPr id="2" name="标题 1">
            <a:extLst>
              <a:ext uri="{FF2B5EF4-FFF2-40B4-BE49-F238E27FC236}">
                <a16:creationId xmlns:a16="http://schemas.microsoft.com/office/drawing/2014/main" id="{BD4A076D-A888-C3D8-D189-C8AB8BF936B8}"/>
              </a:ext>
            </a:extLst>
          </p:cNvPr>
          <p:cNvSpPr>
            <a:spLocks noGrp="1"/>
          </p:cNvSpPr>
          <p:nvPr>
            <p:ph type="title"/>
          </p:nvPr>
        </p:nvSpPr>
        <p:spPr/>
        <p:txBody>
          <a:bodyPr/>
          <a:lstStyle/>
          <a:p>
            <a:r>
              <a:rPr lang="zh-CN" altLang="en-US" b="1" dirty="0">
                <a:solidFill>
                  <a:srgbClr val="003F88"/>
                </a:solidFill>
                <a:latin typeface="+mn-ea"/>
                <a:ea typeface="+mn-ea"/>
              </a:rPr>
              <a:t>研究</a:t>
            </a:r>
            <a:r>
              <a:rPr lang="en-US" altLang="zh-CN" b="1" dirty="0">
                <a:solidFill>
                  <a:srgbClr val="003F88"/>
                </a:solidFill>
                <a:latin typeface="+mn-ea"/>
                <a:ea typeface="+mn-ea"/>
              </a:rPr>
              <a:t>1  </a:t>
            </a:r>
            <a:r>
              <a:rPr lang="zh-CN" altLang="en-US" b="1" dirty="0">
                <a:latin typeface="+mn-ea"/>
                <a:ea typeface="+mn-ea"/>
              </a:rPr>
              <a:t>实验材料及评估</a:t>
            </a:r>
            <a:endParaRPr lang="zh-CN" altLang="en-US" dirty="0"/>
          </a:p>
        </p:txBody>
      </p:sp>
      <p:sp>
        <p:nvSpPr>
          <p:cNvPr id="7" name="文本框 6">
            <a:extLst>
              <a:ext uri="{FF2B5EF4-FFF2-40B4-BE49-F238E27FC236}">
                <a16:creationId xmlns:a16="http://schemas.microsoft.com/office/drawing/2014/main" id="{1C81A132-D6D9-9CEB-01BF-53C652AB39CD}"/>
              </a:ext>
            </a:extLst>
          </p:cNvPr>
          <p:cNvSpPr txBox="1"/>
          <p:nvPr/>
        </p:nvSpPr>
        <p:spPr>
          <a:xfrm>
            <a:off x="267176" y="1679694"/>
            <a:ext cx="2367042" cy="163121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被试会被随机分为</a:t>
            </a:r>
            <a:r>
              <a:rPr lang="en-US" altLang="zh-CN" sz="2000" dirty="0">
                <a:latin typeface="华文仿宋" panose="02010600040101010101" pitchFamily="2" charset="-122"/>
                <a:ea typeface="华文仿宋" panose="02010600040101010101" pitchFamily="2" charset="-122"/>
              </a:rPr>
              <a:t>2</a:t>
            </a:r>
            <a:r>
              <a:rPr lang="zh-CN" altLang="en-US" sz="2000" dirty="0">
                <a:latin typeface="华文仿宋" panose="02010600040101010101" pitchFamily="2" charset="-122"/>
                <a:ea typeface="华文仿宋" panose="02010600040101010101" pitchFamily="2" charset="-122"/>
              </a:rPr>
              <a:t>组，即评分者为“</a:t>
            </a:r>
            <a:r>
              <a:rPr lang="en-US" altLang="zh-CN" sz="2000" dirty="0">
                <a:latin typeface="华文仿宋" panose="02010600040101010101" pitchFamily="2" charset="-122"/>
                <a:ea typeface="华文仿宋" panose="02010600040101010101" pitchFamily="2" charset="-122"/>
              </a:rPr>
              <a:t>AI</a:t>
            </a:r>
            <a:r>
              <a:rPr lang="zh-CN" altLang="en-US" sz="2000" dirty="0">
                <a:latin typeface="华文仿宋" panose="02010600040101010101" pitchFamily="2" charset="-122"/>
                <a:ea typeface="华文仿宋" panose="02010600040101010101" pitchFamily="2" charset="-122"/>
              </a:rPr>
              <a:t>评分系统”或者是“大学英语教师”</a:t>
            </a:r>
          </a:p>
        </p:txBody>
      </p:sp>
      <p:cxnSp>
        <p:nvCxnSpPr>
          <p:cNvPr id="14" name="直接连接符 13">
            <a:extLst>
              <a:ext uri="{FF2B5EF4-FFF2-40B4-BE49-F238E27FC236}">
                <a16:creationId xmlns:a16="http://schemas.microsoft.com/office/drawing/2014/main" id="{9FFCB423-869A-62C9-E33F-80057BB37FC6}"/>
              </a:ext>
            </a:extLst>
          </p:cNvPr>
          <p:cNvCxnSpPr>
            <a:cxnSpLocks/>
          </p:cNvCxnSpPr>
          <p:nvPr/>
        </p:nvCxnSpPr>
        <p:spPr>
          <a:xfrm>
            <a:off x="2989403" y="1110748"/>
            <a:ext cx="0" cy="5215624"/>
          </a:xfrm>
          <a:prstGeom prst="line">
            <a:avLst/>
          </a:prstGeom>
          <a:ln>
            <a:solidFill>
              <a:schemeClr val="bg1">
                <a:lumMod val="85000"/>
              </a:schemeClr>
            </a:solidFill>
            <a:prstDash val="solid"/>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157267D8-B4F6-232B-FBC1-74AC986A0043}"/>
              </a:ext>
            </a:extLst>
          </p:cNvPr>
          <p:cNvSpPr txBox="1"/>
          <p:nvPr/>
        </p:nvSpPr>
        <p:spPr>
          <a:xfrm>
            <a:off x="479765" y="3982591"/>
            <a:ext cx="2642190" cy="830997"/>
          </a:xfrm>
          <a:prstGeom prst="rect">
            <a:avLst/>
          </a:prstGeom>
          <a:noFill/>
        </p:spPr>
        <p:txBody>
          <a:bodyPr wrap="square">
            <a:spAutoFit/>
          </a:bodyPr>
          <a:lstStyle/>
          <a:p>
            <a:r>
              <a:rPr lang="zh-CN" altLang="en-US" sz="2400" b="1" dirty="0">
                <a:solidFill>
                  <a:srgbClr val="FF0000"/>
                </a:solidFill>
                <a:latin typeface="华文仿宋" panose="02010600040101010101" pitchFamily="2" charset="-122"/>
                <a:ea typeface="华文仿宋" panose="02010600040101010101" pitchFamily="2" charset="-122"/>
              </a:rPr>
              <a:t>被试随机分配一种评分者类型</a:t>
            </a:r>
            <a:endParaRPr lang="zh-CN" altLang="en-US" sz="2400" b="1" dirty="0">
              <a:solidFill>
                <a:srgbClr val="FF0000"/>
              </a:solidFill>
            </a:endParaRPr>
          </a:p>
        </p:txBody>
      </p:sp>
      <p:sp>
        <p:nvSpPr>
          <p:cNvPr id="19" name="文本框 18">
            <a:extLst>
              <a:ext uri="{FF2B5EF4-FFF2-40B4-BE49-F238E27FC236}">
                <a16:creationId xmlns:a16="http://schemas.microsoft.com/office/drawing/2014/main" id="{D99AF89C-0D11-4A23-BEB7-EEECB9369360}"/>
              </a:ext>
            </a:extLst>
          </p:cNvPr>
          <p:cNvSpPr txBox="1"/>
          <p:nvPr/>
        </p:nvSpPr>
        <p:spPr>
          <a:xfrm>
            <a:off x="866140" y="1100574"/>
            <a:ext cx="1450340" cy="369332"/>
          </a:xfrm>
          <a:prstGeom prst="rect">
            <a:avLst/>
          </a:prstGeom>
          <a:noFill/>
        </p:spPr>
        <p:txBody>
          <a:bodyPr wrap="square">
            <a:spAutoFit/>
          </a:bodyPr>
          <a:lstStyle/>
          <a:p>
            <a:r>
              <a:rPr lang="zh-CN" altLang="en-US" b="1" dirty="0">
                <a:latin typeface="+mn-ea"/>
                <a:ea typeface="+mn-ea"/>
              </a:rPr>
              <a:t>自变量控制</a:t>
            </a:r>
            <a:endParaRPr lang="zh-CN" altLang="en-US" dirty="0"/>
          </a:p>
        </p:txBody>
      </p:sp>
      <p:sp>
        <p:nvSpPr>
          <p:cNvPr id="21" name="文本框 20">
            <a:extLst>
              <a:ext uri="{FF2B5EF4-FFF2-40B4-BE49-F238E27FC236}">
                <a16:creationId xmlns:a16="http://schemas.microsoft.com/office/drawing/2014/main" id="{1308478A-F3CB-ED67-6C0C-D304747C3273}"/>
              </a:ext>
            </a:extLst>
          </p:cNvPr>
          <p:cNvSpPr txBox="1"/>
          <p:nvPr/>
        </p:nvSpPr>
        <p:spPr>
          <a:xfrm>
            <a:off x="3507740" y="1236395"/>
            <a:ext cx="4488180" cy="369332"/>
          </a:xfrm>
          <a:prstGeom prst="rect">
            <a:avLst/>
          </a:prstGeom>
          <a:solidFill>
            <a:srgbClr val="003F88"/>
          </a:solidFill>
        </p:spPr>
        <p:txBody>
          <a:bodyPr wrap="square">
            <a:spAutoFit/>
          </a:bodyPr>
          <a:lstStyle/>
          <a:p>
            <a:r>
              <a:rPr lang="zh-CN" altLang="zh-CN"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更具象化地感知“大学英语老师”的存在</a:t>
            </a:r>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DC316A89-1374-AA2E-A221-223A3E83F001}"/>
              </a:ext>
            </a:extLst>
          </p:cNvPr>
          <p:cNvSpPr txBox="1"/>
          <p:nvPr/>
        </p:nvSpPr>
        <p:spPr>
          <a:xfrm>
            <a:off x="4127500" y="1679694"/>
            <a:ext cx="6243320" cy="369332"/>
          </a:xfrm>
          <a:prstGeom prst="rect">
            <a:avLst/>
          </a:prstGeom>
          <a:noFill/>
        </p:spPr>
        <p:txBody>
          <a:bodyPr wrap="square">
            <a:spAutoFit/>
          </a:bodyPr>
          <a:lstStyle/>
          <a:p>
            <a:r>
              <a:rPr lang="zh-CN" altLang="en-US" b="1" dirty="0">
                <a:latin typeface="+mn-ea"/>
                <a:ea typeface="+mn-ea"/>
              </a:rPr>
              <a:t>评分界面设置大学老师具体信息展示与延时跳转</a:t>
            </a:r>
            <a:endParaRPr lang="zh-CN" altLang="en-US" dirty="0"/>
          </a:p>
        </p:txBody>
      </p:sp>
      <p:sp>
        <p:nvSpPr>
          <p:cNvPr id="27" name="矩形: 圆角 26">
            <a:extLst>
              <a:ext uri="{FF2B5EF4-FFF2-40B4-BE49-F238E27FC236}">
                <a16:creationId xmlns:a16="http://schemas.microsoft.com/office/drawing/2014/main" id="{0E336197-7136-BBE4-168C-09EFBC9180D8}"/>
              </a:ext>
            </a:extLst>
          </p:cNvPr>
          <p:cNvSpPr/>
          <p:nvPr/>
        </p:nvSpPr>
        <p:spPr>
          <a:xfrm>
            <a:off x="3474720" y="3247872"/>
            <a:ext cx="7924800" cy="80596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CC9C83B-ED9A-30EE-8406-693FC8E0C9D4}"/>
              </a:ext>
            </a:extLst>
          </p:cNvPr>
          <p:cNvSpPr txBox="1"/>
          <p:nvPr/>
        </p:nvSpPr>
        <p:spPr>
          <a:xfrm>
            <a:off x="3558540" y="3055035"/>
            <a:ext cx="2171700" cy="369332"/>
          </a:xfrm>
          <a:prstGeom prst="rect">
            <a:avLst/>
          </a:prstGeom>
          <a:solidFill>
            <a:srgbClr val="003F88"/>
          </a:solidFill>
        </p:spPr>
        <p:txBody>
          <a:bodyPr wrap="square">
            <a:spAutoFit/>
          </a:bodyPr>
          <a:lstStyle/>
          <a:p>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被试作答时间控制：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D9B0C1EF-FFB0-0418-B998-FB2BC0ADA0BE}"/>
              </a:ext>
            </a:extLst>
          </p:cNvPr>
          <p:cNvSpPr txBox="1"/>
          <p:nvPr/>
        </p:nvSpPr>
        <p:spPr>
          <a:xfrm>
            <a:off x="4178300" y="3498334"/>
            <a:ext cx="6243320" cy="369332"/>
          </a:xfrm>
          <a:prstGeom prst="rect">
            <a:avLst/>
          </a:prstGeom>
          <a:noFill/>
        </p:spPr>
        <p:txBody>
          <a:bodyPr wrap="square">
            <a:spAutoFit/>
          </a:bodyPr>
          <a:lstStyle/>
          <a:p>
            <a:r>
              <a:rPr lang="zh-CN" altLang="en-US" b="1" dirty="0">
                <a:latin typeface="+mn-ea"/>
                <a:ea typeface="+mn-ea"/>
              </a:rPr>
              <a:t>被试作答时间控制在早上</a:t>
            </a:r>
            <a:r>
              <a:rPr lang="en-US" altLang="zh-CN" b="1" dirty="0">
                <a:latin typeface="+mn-ea"/>
                <a:ea typeface="+mn-ea"/>
              </a:rPr>
              <a:t>10</a:t>
            </a:r>
            <a:r>
              <a:rPr lang="zh-CN" altLang="en-US" b="1" dirty="0">
                <a:latin typeface="+mn-ea"/>
                <a:ea typeface="+mn-ea"/>
              </a:rPr>
              <a:t>点到下午</a:t>
            </a:r>
            <a:r>
              <a:rPr lang="en-US" altLang="zh-CN" b="1" dirty="0">
                <a:latin typeface="+mn-ea"/>
                <a:ea typeface="+mn-ea"/>
              </a:rPr>
              <a:t>6</a:t>
            </a:r>
            <a:r>
              <a:rPr lang="zh-CN" altLang="en-US" b="1" dirty="0">
                <a:latin typeface="+mn-ea"/>
                <a:ea typeface="+mn-ea"/>
              </a:rPr>
              <a:t>点</a:t>
            </a:r>
            <a:endParaRPr lang="zh-CN" altLang="en-US" dirty="0"/>
          </a:p>
        </p:txBody>
      </p:sp>
      <p:sp>
        <p:nvSpPr>
          <p:cNvPr id="31" name="矩形: 圆角 30">
            <a:extLst>
              <a:ext uri="{FF2B5EF4-FFF2-40B4-BE49-F238E27FC236}">
                <a16:creationId xmlns:a16="http://schemas.microsoft.com/office/drawing/2014/main" id="{F524A49B-5CAF-E6D0-51F9-EA2BDBF991A6}"/>
              </a:ext>
            </a:extLst>
          </p:cNvPr>
          <p:cNvSpPr/>
          <p:nvPr/>
        </p:nvSpPr>
        <p:spPr>
          <a:xfrm>
            <a:off x="3444240" y="4507712"/>
            <a:ext cx="7924800" cy="1324128"/>
          </a:xfrm>
          <a:prstGeom prst="roundRect">
            <a:avLst/>
          </a:prstGeom>
          <a:noFill/>
          <a:ln>
            <a:solidFill>
              <a:srgbClr val="003F88"/>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60D5E8C-EDFE-AEE1-8EF0-CE47CB46FA9E}"/>
              </a:ext>
            </a:extLst>
          </p:cNvPr>
          <p:cNvSpPr txBox="1"/>
          <p:nvPr/>
        </p:nvSpPr>
        <p:spPr>
          <a:xfrm>
            <a:off x="3528060" y="4314875"/>
            <a:ext cx="1714500" cy="369332"/>
          </a:xfrm>
          <a:prstGeom prst="rect">
            <a:avLst/>
          </a:prstGeom>
          <a:solidFill>
            <a:srgbClr val="003F88"/>
          </a:solidFill>
        </p:spPr>
        <p:txBody>
          <a:bodyPr wrap="square">
            <a:spAutoFit/>
          </a:bodyPr>
          <a:lstStyle/>
          <a:p>
            <a:r>
              <a:rPr lang="zh-CN" altLang="en-US" sz="1800" b="1"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评分制度控制：</a:t>
            </a:r>
            <a:endParaRPr lang="zh-CN" altLang="en-US" b="1" dirty="0">
              <a:solidFill>
                <a:schemeClr val="bg1"/>
              </a:solidFill>
              <a:latin typeface="宋体" panose="02010600030101010101" pitchFamily="2" charset="-122"/>
              <a:ea typeface="宋体" panose="02010600030101010101" pitchFamily="2" charset="-122"/>
            </a:endParaRPr>
          </a:p>
        </p:txBody>
      </p:sp>
      <p:sp>
        <p:nvSpPr>
          <p:cNvPr id="33" name="文本框 32">
            <a:extLst>
              <a:ext uri="{FF2B5EF4-FFF2-40B4-BE49-F238E27FC236}">
                <a16:creationId xmlns:a16="http://schemas.microsoft.com/office/drawing/2014/main" id="{F164C570-502F-0CF0-DC9D-BD98CAC4DF51}"/>
              </a:ext>
            </a:extLst>
          </p:cNvPr>
          <p:cNvSpPr txBox="1"/>
          <p:nvPr/>
        </p:nvSpPr>
        <p:spPr>
          <a:xfrm>
            <a:off x="4147820" y="4758174"/>
            <a:ext cx="6243320" cy="923330"/>
          </a:xfrm>
          <a:prstGeom prst="rect">
            <a:avLst/>
          </a:prstGeom>
          <a:noFill/>
        </p:spPr>
        <p:txBody>
          <a:bodyPr wrap="square">
            <a:spAutoFit/>
          </a:bodyPr>
          <a:lstStyle/>
          <a:p>
            <a:r>
              <a:rPr lang="zh-CN" altLang="en-US" b="1" dirty="0">
                <a:latin typeface="+mn-ea"/>
                <a:ea typeface="+mn-ea"/>
              </a:rPr>
              <a:t>在评分过程中，评分制度是固定的，则评分者如何执行评分标准（如是否一致、是否合理）成为了影响学生对公平性感知的关键因素</a:t>
            </a:r>
            <a:endParaRPr lang="zh-CN" altLang="en-US" dirty="0"/>
          </a:p>
        </p:txBody>
      </p:sp>
    </p:spTree>
    <p:extLst>
      <p:ext uri="{BB962C8B-B14F-4D97-AF65-F5344CB8AC3E}">
        <p14:creationId xmlns:p14="http://schemas.microsoft.com/office/powerpoint/2010/main" val="159975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17" grpId="0"/>
      <p:bldP spid="19" grpId="0"/>
      <p:bldP spid="21" grpId="0" animBg="1"/>
      <p:bldP spid="25" grpId="0"/>
      <p:bldP spid="27" grpId="0" animBg="1"/>
      <p:bldP spid="29" grpId="0" animBg="1"/>
      <p:bldP spid="30" grpId="0"/>
      <p:bldP spid="31" grpId="0" animBg="1"/>
      <p:bldP spid="32" grpId="0" animBg="1"/>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5461</TotalTime>
  <Words>8247</Words>
  <Application>Microsoft Office PowerPoint</Application>
  <PresentationFormat>宽屏</PresentationFormat>
  <Paragraphs>855</Paragraphs>
  <Slides>50</Slides>
  <Notes>17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50</vt:i4>
      </vt:variant>
    </vt:vector>
  </HeadingPairs>
  <TitlesOfParts>
    <vt:vector size="70" baseType="lpstr">
      <vt:lpstr>-apple-system</vt:lpstr>
      <vt:lpstr>Songti SC</vt:lpstr>
      <vt:lpstr>等线</vt:lpstr>
      <vt:lpstr>等线 Light</vt:lpstr>
      <vt:lpstr>方正粗雅宋简体</vt:lpstr>
      <vt:lpstr>仿宋</vt:lpstr>
      <vt:lpstr>仿宋_GB2312</vt:lpstr>
      <vt:lpstr>黑体</vt:lpstr>
      <vt:lpstr>华文仿宋</vt:lpstr>
      <vt:lpstr>华文楷体</vt:lpstr>
      <vt:lpstr>楷体</vt:lpstr>
      <vt:lpstr>楷体_GB2312</vt:lpstr>
      <vt:lpstr>SimSun</vt:lpstr>
      <vt:lpstr>SimSun</vt:lpstr>
      <vt:lpstr>Arial</vt:lpstr>
      <vt:lpstr>Calibri</vt:lpstr>
      <vt:lpstr>Cambria Math</vt:lpstr>
      <vt:lpstr>Times New Roman</vt:lpstr>
      <vt:lpstr>Wingdings</vt:lpstr>
      <vt:lpstr>Office 主题​​</vt:lpstr>
      <vt:lpstr>PowerPoint 演示文稿</vt:lpstr>
      <vt:lpstr>背景</vt:lpstr>
      <vt:lpstr>背景</vt:lpstr>
      <vt:lpstr>对AI评估的偏好？| 自我卷入不足与实际意愿缺失</vt:lpstr>
      <vt:lpstr>问题与假设 哪些因素影响最终的分数感知？</vt:lpstr>
      <vt:lpstr>核心结果</vt:lpstr>
      <vt:lpstr>核心结果</vt:lpstr>
      <vt:lpstr>研究1 评分者类型对公平性和满意度的影响</vt:lpstr>
      <vt:lpstr>研究1  实验材料及评估</vt:lpstr>
      <vt:lpstr>研究1  实验材料及评估</vt:lpstr>
      <vt:lpstr>研究1  实验材料及评估</vt:lpstr>
      <vt:lpstr>研究1  数据分析与实验结果</vt:lpstr>
      <vt:lpstr>PowerPoint 演示文稿</vt:lpstr>
      <vt:lpstr>PowerPoint 演示文稿</vt:lpstr>
      <vt:lpstr>PowerPoint 演示文稿</vt:lpstr>
      <vt:lpstr>PowerPoint 演示文稿</vt:lpstr>
      <vt:lpstr>PowerPoint 演示文稿</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研究2 实际得分和期望得分对公平性和满意度的影响——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研究3  期望评分者和实际评分者对公平性和满意度的影响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研究4  不同实际得分下，期望-实际评分者一致性对公平性和满意度的影响</vt:lpstr>
      <vt:lpstr>研究5  对AI评分的内隐态度——IAT范式</vt:lpstr>
      <vt:lpstr>研究5  对AI评分的内隐态度——IAT范式</vt:lpstr>
      <vt:lpstr>研究5  对AI评分的内隐态度——IAT范式</vt:lpstr>
      <vt:lpstr>研究5  对AI评分的内隐态度——IAT范式</vt:lpstr>
      <vt:lpstr>研究5  对AI评分的内隐态度——IAT范式</vt:lpstr>
      <vt:lpstr>研究结果</vt:lpstr>
      <vt:lpstr>讨论</vt:lpstr>
      <vt:lpstr>讨论</vt:lpstr>
      <vt:lpstr>讨论</vt:lpstr>
      <vt:lpstr>讨论 未来研究方向</vt:lpstr>
      <vt:lpstr>讨论 研究意义与应用价值</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涵怿 楼</dc:creator>
  <cp:lastModifiedBy>垠林</cp:lastModifiedBy>
  <cp:revision>32</cp:revision>
  <dcterms:created xsi:type="dcterms:W3CDTF">2024-08-20T14:16:39Z</dcterms:created>
  <dcterms:modified xsi:type="dcterms:W3CDTF">2024-09-09T06:35:05Z</dcterms:modified>
</cp:coreProperties>
</file>