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69" r:id="rId2"/>
    <p:sldId id="277" r:id="rId3"/>
    <p:sldId id="410" r:id="rId4"/>
    <p:sldId id="316" r:id="rId5"/>
    <p:sldId id="388" r:id="rId6"/>
    <p:sldId id="411" r:id="rId7"/>
    <p:sldId id="391" r:id="rId8"/>
    <p:sldId id="361" r:id="rId9"/>
    <p:sldId id="365" r:id="rId10"/>
    <p:sldId id="389" r:id="rId11"/>
    <p:sldId id="392" r:id="rId12"/>
    <p:sldId id="390" r:id="rId13"/>
    <p:sldId id="367" r:id="rId14"/>
    <p:sldId id="381" r:id="rId15"/>
    <p:sldId id="394" r:id="rId16"/>
    <p:sldId id="393" r:id="rId17"/>
    <p:sldId id="396" r:id="rId18"/>
    <p:sldId id="356" r:id="rId19"/>
    <p:sldId id="395" r:id="rId20"/>
    <p:sldId id="357" r:id="rId21"/>
    <p:sldId id="397" r:id="rId22"/>
    <p:sldId id="399" r:id="rId23"/>
    <p:sldId id="371" r:id="rId24"/>
    <p:sldId id="400" r:id="rId25"/>
    <p:sldId id="398" r:id="rId26"/>
    <p:sldId id="374" r:id="rId27"/>
    <p:sldId id="376" r:id="rId28"/>
    <p:sldId id="401" r:id="rId29"/>
    <p:sldId id="378" r:id="rId30"/>
    <p:sldId id="402" r:id="rId31"/>
    <p:sldId id="403" r:id="rId32"/>
    <p:sldId id="404" r:id="rId33"/>
    <p:sldId id="406" r:id="rId34"/>
    <p:sldId id="407" r:id="rId35"/>
    <p:sldId id="408" r:id="rId36"/>
    <p:sldId id="409" r:id="rId37"/>
    <p:sldId id="368"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D90E0FE-5883-440C-A388-4E99ED4784D3}">
          <p14:sldIdLst>
            <p14:sldId id="269"/>
            <p14:sldId id="277"/>
            <p14:sldId id="410"/>
            <p14:sldId id="316"/>
            <p14:sldId id="388"/>
            <p14:sldId id="411"/>
          </p14:sldIdLst>
        </p14:section>
        <p14:section name="问题与假设&amp;核心结果" id="{3A9D17D0-67AF-4390-884D-0DE39B976CF2}">
          <p14:sldIdLst/>
        </p14:section>
        <p14:section name="研究1（利益导向）" id="{36F7461E-4682-47DB-AEEC-EAFC6B078CD1}">
          <p14:sldIdLst>
            <p14:sldId id="391"/>
            <p14:sldId id="361"/>
            <p14:sldId id="365"/>
            <p14:sldId id="389"/>
          </p14:sldIdLst>
        </p14:section>
        <p14:section name="研究2（一致性差异）" id="{C0AF2B47-A1F5-49E9-982A-5E67263F284C}">
          <p14:sldIdLst>
            <p14:sldId id="392"/>
            <p14:sldId id="390"/>
            <p14:sldId id="367"/>
            <p14:sldId id="381"/>
          </p14:sldIdLst>
        </p14:section>
        <p14:section name="研究12→3过渡" id="{CECA7C52-9E0E-452F-9DF6-C93A2B2D9940}">
          <p14:sldIdLst>
            <p14:sldId id="394"/>
            <p14:sldId id="393"/>
          </p14:sldIdLst>
        </p14:section>
        <p14:section name="研究3" id="{FF1D336F-E838-41FA-980A-97523F07402A}">
          <p14:sldIdLst>
            <p14:sldId id="396"/>
            <p14:sldId id="356"/>
            <p14:sldId id="395"/>
            <p14:sldId id="357"/>
          </p14:sldIdLst>
        </p14:section>
        <p14:section name="研究4（外显验证）" id="{5F0C0B31-AA2B-48BE-BFC5-7BE6251D2DF9}">
          <p14:sldIdLst>
            <p14:sldId id="397"/>
            <p14:sldId id="399"/>
            <p14:sldId id="371"/>
            <p14:sldId id="400"/>
          </p14:sldIdLst>
        </p14:section>
        <p14:section name="研究5（外显验证）" id="{78D5ADBB-4B6D-4A64-80FE-0B306431A1ED}">
          <p14:sldIdLst>
            <p14:sldId id="398"/>
            <p14:sldId id="374"/>
            <p14:sldId id="376"/>
          </p14:sldIdLst>
        </p14:section>
        <p14:section name="讨论" id="{615DBFAD-3E1B-49CE-AAA1-5035D39C5523}">
          <p14:sldIdLst>
            <p14:sldId id="401"/>
            <p14:sldId id="378"/>
            <p14:sldId id="402"/>
          </p14:sldIdLst>
        </p14:section>
        <p14:section name="研究总结&amp;意义" id="{20C92DFC-4F67-4D64-83FE-6FC905D30A06}">
          <p14:sldIdLst>
            <p14:sldId id="403"/>
            <p14:sldId id="404"/>
            <p14:sldId id="406"/>
            <p14:sldId id="407"/>
            <p14:sldId id="408"/>
            <p14:sldId id="409"/>
            <p14:sldId id="3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F88"/>
    <a:srgbClr val="94A9C8"/>
    <a:srgbClr val="A795C7"/>
    <a:srgbClr val="005FD2"/>
    <a:srgbClr val="0F4A8F"/>
    <a:srgbClr val="0024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7" autoAdjust="0"/>
    <p:restoredTop sz="84162" autoAdjust="0"/>
  </p:normalViewPr>
  <p:slideViewPr>
    <p:cSldViewPr snapToGrid="0">
      <p:cViewPr varScale="1">
        <p:scale>
          <a:sx n="69" d="100"/>
          <a:sy n="69" d="100"/>
        </p:scale>
        <p:origin x="1234" y="86"/>
      </p:cViewPr>
      <p:guideLst/>
    </p:cSldViewPr>
  </p:slideViewPr>
  <p:notesTextViewPr>
    <p:cViewPr>
      <p:scale>
        <a:sx n="1" d="1"/>
        <a:sy n="1" d="1"/>
      </p:scale>
      <p:origin x="0" y="0"/>
    </p:cViewPr>
  </p:notesTextViewPr>
  <p:notesViewPr>
    <p:cSldViewPr snapToGrid="0">
      <p:cViewPr varScale="1">
        <p:scale>
          <a:sx n="82" d="100"/>
          <a:sy n="82" d="100"/>
        </p:scale>
        <p:origin x="2372"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5A477-C5EB-40EF-AF70-7C70E264A342}" type="datetimeFigureOut">
              <a:rPr lang="zh-CN" altLang="en-US" smtClean="0"/>
              <a:t>2024/10/10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AC7E49-5B78-42FE-8C02-27E517709CD0}" type="slidenum">
              <a:rPr lang="zh-CN" altLang="en-US" smtClean="0"/>
              <a:t>‹#›</a:t>
            </a:fld>
            <a:endParaRPr lang="zh-CN" altLang="en-US"/>
          </a:p>
        </p:txBody>
      </p:sp>
    </p:spTree>
    <p:extLst>
      <p:ext uri="{BB962C8B-B14F-4D97-AF65-F5344CB8AC3E}">
        <p14:creationId xmlns:p14="http://schemas.microsoft.com/office/powerpoint/2010/main" val="2652533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各位尊敬的评委老师好，我们研究的题目是</a:t>
            </a: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与教师评分对结果满意度和公平性感知的影响</a:t>
            </a: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a:t>
            </a:r>
            <a:endParaRPr lang="zh-CN" altLang="en-US" sz="1800" kern="100" dirty="0">
              <a:effectLst/>
              <a:latin typeface="Calibri" panose="020F0502020204030204" pitchFamily="34" charset="0"/>
              <a:ea typeface="华文仿宋" panose="02010600040101010101" pitchFamily="2" charset="-122"/>
              <a:cs typeface="Times New Roman" panose="02020603050405020304" pitchFamily="18" charset="0"/>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538A16-44D0-4638-ACD6-43A88F095A25}"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3794981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实际得分与期望得分的差异显著影响公平性，当两者差异最小时，公平性感知最高</a:t>
            </a:r>
            <a:endParaRPr lang="zh-CN" altLang="en-US" sz="1800" kern="100" dirty="0">
              <a:effectLst/>
              <a:latin typeface="Calibri" panose="020F0502020204030204" pitchFamily="34" charset="0"/>
              <a:ea typeface="华文仿宋" panose="0201060004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10</a:t>
            </a:fld>
            <a:endParaRPr lang="zh-CN" altLang="en-US"/>
          </a:p>
        </p:txBody>
      </p:sp>
    </p:spTree>
    <p:extLst>
      <p:ext uri="{BB962C8B-B14F-4D97-AF65-F5344CB8AC3E}">
        <p14:creationId xmlns:p14="http://schemas.microsoft.com/office/powerpoint/2010/main" val="3541931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我们考虑到研究一的零结果可能是因为在实际的评分场景中，被试会有期望评分者，期望评分者与实际评分者一致与否会对外显感知产生影响，因此在研究二中我们引入了期望评分者。</a:t>
            </a:r>
            <a:endParaRPr lang="zh-CN" altLang="en-US" sz="1800" kern="100" dirty="0">
              <a:effectLst/>
              <a:latin typeface="Calibri" panose="020F0502020204030204" pitchFamily="34" charset="0"/>
              <a:ea typeface="华文仿宋" panose="0201060004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C3AC7E49-5B78-42FE-8C02-27E517709CD0}" type="slidenum">
              <a:rPr lang="zh-CN" altLang="en-US" smtClean="0"/>
              <a:t>11</a:t>
            </a:fld>
            <a:endParaRPr lang="zh-CN" altLang="en-US"/>
          </a:p>
        </p:txBody>
      </p:sp>
    </p:spTree>
    <p:extLst>
      <p:ext uri="{BB962C8B-B14F-4D97-AF65-F5344CB8AC3E}">
        <p14:creationId xmlns:p14="http://schemas.microsoft.com/office/powerpoint/2010/main" val="2197689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在参与者完成题目和自评后调查他们期望的评分者。其余环节不变。</a:t>
            </a:r>
            <a:endParaRPr lang="zh-CN" altLang="en-US" sz="1800" kern="100" dirty="0">
              <a:effectLst/>
              <a:latin typeface="Calibri" panose="020F0502020204030204" pitchFamily="34" charset="0"/>
              <a:ea typeface="华文仿宋" panose="0201060004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12</a:t>
            </a:fld>
            <a:endParaRPr lang="zh-CN" altLang="en-US"/>
          </a:p>
        </p:txBody>
      </p:sp>
    </p:spTree>
    <p:extLst>
      <p:ext uri="{BB962C8B-B14F-4D97-AF65-F5344CB8AC3E}">
        <p14:creationId xmlns:p14="http://schemas.microsoft.com/office/powerpoint/2010/main" val="1954649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我们在研究二中发现，总体上被试对于教师与</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不存在选择偏好上的差异，但按照期望得分分组后发现期望得分低组，被试偏好</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，期望得分高组，被试偏好教师。</a:t>
            </a:r>
            <a:endParaRPr lang="zh-CN" altLang="en-US" sz="1800" kern="100" dirty="0">
              <a:effectLst/>
              <a:latin typeface="Calibri" panose="020F0502020204030204" pitchFamily="34" charset="0"/>
              <a:ea typeface="华文仿宋" panose="0201060004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按照风险决策理论中的收益</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损失框架，被试将教师视为保守的选择，因此在预期较高收益时，偏好选择教师，而将</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视为冒险的选择，在预期收益低时，偏好选择</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a:t>
            </a:r>
            <a:endParaRPr lang="zh-CN" altLang="en-US" sz="1800" kern="100" dirty="0">
              <a:effectLst/>
              <a:latin typeface="Calibri" panose="020F0502020204030204" pitchFamily="34" charset="0"/>
              <a:ea typeface="华文仿宋" panose="0201060004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13</a:t>
            </a:fld>
            <a:endParaRPr lang="zh-CN" altLang="en-US"/>
          </a:p>
        </p:txBody>
      </p:sp>
    </p:spTree>
    <p:extLst>
      <p:ext uri="{BB962C8B-B14F-4D97-AF65-F5344CB8AC3E}">
        <p14:creationId xmlns:p14="http://schemas.microsoft.com/office/powerpoint/2010/main" val="2271554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B63B1-C147-CB93-A22D-E559D01937C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7BB15AF-C612-C6FE-9E6F-4BFE7E98D95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EAD4169-24ED-986E-7216-BFE24E2C99B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研究二结果显示期望评分者与实际评分者一致与否对外显感知没有影响，不过我们发现了期望</a:t>
            </a: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实际评分者一致性与实际得分存在交互作用，这一点会在后续讨论。</a:t>
            </a:r>
            <a:endParaRPr lang="zh-CN" altLang="en-US" sz="1800" kern="100" dirty="0">
              <a:effectLst/>
              <a:latin typeface="Calibri" panose="020F0502020204030204" pitchFamily="34" charset="0"/>
              <a:ea typeface="华文仿宋" panose="02010600040101010101" pitchFamily="2" charset="-122"/>
              <a:cs typeface="Times New Roman" panose="02020603050405020304" pitchFamily="18" charset="0"/>
            </a:endParaRPr>
          </a:p>
          <a:p>
            <a:endParaRPr lang="zh-CN" altLang="en-US" dirty="0"/>
          </a:p>
        </p:txBody>
      </p:sp>
      <p:sp>
        <p:nvSpPr>
          <p:cNvPr id="4" name="灯片编号占位符 3">
            <a:extLst>
              <a:ext uri="{FF2B5EF4-FFF2-40B4-BE49-F238E27FC236}">
                <a16:creationId xmlns:a16="http://schemas.microsoft.com/office/drawing/2014/main" id="{EB2562F0-5D9D-F7F0-0113-9AC9EA52BF57}"/>
              </a:ext>
            </a:extLst>
          </p:cNvPr>
          <p:cNvSpPr>
            <a:spLocks noGrp="1"/>
          </p:cNvSpPr>
          <p:nvPr>
            <p:ph type="sldNum" sz="quarter" idx="5"/>
          </p:nvPr>
        </p:nvSpPr>
        <p:spPr/>
        <p:txBody>
          <a:bodyPr/>
          <a:lstStyle/>
          <a:p>
            <a:fld id="{44842147-048C-444F-9CC1-95ECC290534E}" type="slidenum">
              <a:rPr lang="zh-CN" altLang="en-US" smtClean="0"/>
              <a:t>14</a:t>
            </a:fld>
            <a:endParaRPr lang="zh-CN" altLang="en-US"/>
          </a:p>
        </p:txBody>
      </p:sp>
    </p:spTree>
    <p:extLst>
      <p:ext uri="{BB962C8B-B14F-4D97-AF65-F5344CB8AC3E}">
        <p14:creationId xmlns:p14="http://schemas.microsoft.com/office/powerpoint/2010/main" val="3938211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B63B1-C147-CB93-A22D-E559D01937C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7BB15AF-C612-C6FE-9E6F-4BFE7E98D95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EAD4169-24ED-986E-7216-BFE24E2C99B1}"/>
              </a:ext>
            </a:extLst>
          </p:cNvPr>
          <p:cNvSpPr>
            <a:spLocks noGrp="1"/>
          </p:cNvSpPr>
          <p:nvPr>
            <p:ph type="body" idx="1"/>
          </p:nvPr>
        </p:nvSpPr>
        <p:spPr/>
        <p:txBody>
          <a:bodyPr/>
          <a:lstStyle/>
          <a:p>
            <a:pPr marL="0" indent="0">
              <a:buFont typeface="Arial" panose="020B0604020202020204" pitchFamily="34" charset="0"/>
              <a:buNone/>
              <a:tabLst>
                <a:tab pos="44450" algn="l"/>
              </a:tabLst>
            </a:pP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	</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我们总结一下研究一和研究二的发现，</a:t>
            </a:r>
            <a:endPar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p>
            <a:pPr marL="0" indent="0">
              <a:buFont typeface="Arial" panose="020B0604020202020204" pitchFamily="34" charset="0"/>
              <a:buNone/>
              <a:tabLst>
                <a:tab pos="44450" algn="l"/>
              </a:tabLst>
            </a:pPr>
            <a:r>
              <a:rPr lang="en-US" altLang="zh-CN" sz="12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1200" b="1" kern="100" dirty="0">
                <a:latin typeface="仿宋" panose="02010609060101010101" pitchFamily="49" charset="-122"/>
                <a:ea typeface="仿宋" panose="02010609060101010101" pitchFamily="49" charset="-122"/>
                <a:cs typeface="Times New Roman" panose="02020603050405020304" pitchFamily="18" charset="0"/>
              </a:rPr>
              <a:t>评分和教师评分对显性感知</a:t>
            </a:r>
            <a:r>
              <a:rPr lang="zh-CN" altLang="en-US" sz="1200" b="1" u="sng" kern="100" dirty="0">
                <a:latin typeface="仿宋" panose="02010609060101010101" pitchFamily="49" charset="-122"/>
                <a:ea typeface="仿宋" panose="02010609060101010101" pitchFamily="49" charset="-122"/>
                <a:cs typeface="Times New Roman" panose="02020603050405020304" pitchFamily="18" charset="0"/>
              </a:rPr>
              <a:t>没有显著影响，被试对于</a:t>
            </a:r>
            <a:r>
              <a:rPr lang="en-US" altLang="zh-CN" sz="1200" b="1" u="sng"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1200" b="1" kern="100" dirty="0">
                <a:latin typeface="仿宋" panose="02010609060101010101" pitchFamily="49" charset="-122"/>
                <a:ea typeface="仿宋" panose="02010609060101010101" pitchFamily="49" charset="-122"/>
                <a:cs typeface="Times New Roman" panose="02020603050405020304" pitchFamily="18" charset="0"/>
              </a:rPr>
              <a:t>评分或教师评分</a:t>
            </a:r>
            <a:r>
              <a:rPr lang="zh-CN" altLang="en-US" sz="1200" b="1" u="sng" kern="100" dirty="0">
                <a:latin typeface="仿宋" panose="02010609060101010101" pitchFamily="49" charset="-122"/>
                <a:ea typeface="仿宋" panose="02010609060101010101" pitchFamily="49" charset="-122"/>
                <a:cs typeface="Times New Roman" panose="02020603050405020304" pitchFamily="18" charset="0"/>
              </a:rPr>
              <a:t>不存在显著的选择偏好；</a:t>
            </a:r>
            <a:endParaRPr lang="en-US" altLang="zh-CN" sz="1200" b="1" u="sng" kern="100" dirty="0">
              <a:latin typeface="仿宋" panose="02010609060101010101" pitchFamily="49" charset="-122"/>
              <a:ea typeface="仿宋" panose="02010609060101010101" pitchFamily="49" charset="-122"/>
              <a:cs typeface="Times New Roman" panose="02020603050405020304" pitchFamily="18" charset="0"/>
            </a:endParaRPr>
          </a:p>
          <a:p>
            <a:pPr marL="0" indent="0">
              <a:buFont typeface="Arial" panose="020B0604020202020204" pitchFamily="34" charset="0"/>
              <a:buNone/>
              <a:tabLst>
                <a:tab pos="44450" algn="l"/>
              </a:tabLst>
            </a:pPr>
            <a:r>
              <a:rPr lang="zh-CN" altLang="en-US" sz="1200" b="1" u="sng" kern="100" dirty="0">
                <a:latin typeface="仿宋" panose="02010609060101010101" pitchFamily="49" charset="-122"/>
                <a:ea typeface="仿宋" panose="02010609060101010101" pitchFamily="49" charset="-122"/>
                <a:cs typeface="Times New Roman" panose="02020603050405020304" pitchFamily="18" charset="0"/>
              </a:rPr>
              <a:t>同时</a:t>
            </a:r>
            <a:r>
              <a:rPr lang="zh-CN" altLang="en-US" sz="1200" b="1" kern="100" dirty="0">
                <a:latin typeface="仿宋" panose="02010609060101010101" pitchFamily="49" charset="-122"/>
                <a:ea typeface="仿宋" panose="02010609060101010101" pitchFamily="49" charset="-122"/>
                <a:cs typeface="Times New Roman" panose="02020603050405020304" pitchFamily="18" charset="0"/>
              </a:rPr>
              <a:t>实际得分越高，满意度就越高。</a:t>
            </a:r>
            <a:r>
              <a:rPr lang="en-US" altLang="zh-CN" sz="1200" b="1" kern="100" dirty="0">
                <a:latin typeface="仿宋" panose="02010609060101010101" pitchFamily="49" charset="-122"/>
                <a:ea typeface="仿宋" panose="02010609060101010101" pitchFamily="49" charset="-122"/>
                <a:cs typeface="Times New Roman" panose="02020603050405020304" pitchFamily="18" charset="0"/>
              </a:rPr>
              <a:t> </a:t>
            </a:r>
          </a:p>
          <a:p>
            <a:pPr marL="0" indent="0">
              <a:buFont typeface="Arial" panose="020B0604020202020204" pitchFamily="34" charset="0"/>
              <a:buNone/>
              <a:tabLst>
                <a:tab pos="44450" algn="l"/>
              </a:tabLst>
            </a:pPr>
            <a:r>
              <a:rPr lang="zh-CN" altLang="en-US" sz="1200" b="1" kern="100" dirty="0">
                <a:latin typeface="仿宋" panose="02010609060101010101" pitchFamily="49" charset="-122"/>
                <a:ea typeface="仿宋" panose="02010609060101010101" pitchFamily="49" charset="-122"/>
                <a:cs typeface="Times New Roman" panose="02020603050405020304" pitchFamily="18" charset="0"/>
              </a:rPr>
              <a:t>期望</a:t>
            </a:r>
            <a:r>
              <a:rPr lang="en-US" altLang="zh-CN" sz="1200" b="1" kern="100" dirty="0">
                <a:latin typeface="仿宋" panose="02010609060101010101" pitchFamily="49" charset="-122"/>
                <a:ea typeface="仿宋" panose="02010609060101010101" pitchFamily="49" charset="-122"/>
                <a:cs typeface="Times New Roman" panose="02020603050405020304" pitchFamily="18" charset="0"/>
              </a:rPr>
              <a:t>-</a:t>
            </a:r>
            <a:r>
              <a:rPr lang="zh-CN" altLang="en-US" sz="1200" b="1" kern="100" dirty="0">
                <a:latin typeface="仿宋" panose="02010609060101010101" pitchFamily="49" charset="-122"/>
                <a:ea typeface="仿宋" panose="02010609060101010101" pitchFamily="49" charset="-122"/>
                <a:cs typeface="Times New Roman" panose="02020603050405020304" pitchFamily="18" charset="0"/>
              </a:rPr>
              <a:t>实际得分一致性越高，公平性感知就越高</a:t>
            </a:r>
            <a:endParaRPr lang="zh-CN" altLang="zh-CN" sz="1200" b="1"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b="1"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a:extLst>
              <a:ext uri="{FF2B5EF4-FFF2-40B4-BE49-F238E27FC236}">
                <a16:creationId xmlns:a16="http://schemas.microsoft.com/office/drawing/2014/main" id="{EB2562F0-5D9D-F7F0-0113-9AC9EA52BF57}"/>
              </a:ext>
            </a:extLst>
          </p:cNvPr>
          <p:cNvSpPr>
            <a:spLocks noGrp="1"/>
          </p:cNvSpPr>
          <p:nvPr>
            <p:ph type="sldNum" sz="quarter" idx="5"/>
          </p:nvPr>
        </p:nvSpPr>
        <p:spPr/>
        <p:txBody>
          <a:bodyPr/>
          <a:lstStyle/>
          <a:p>
            <a:fld id="{44842147-048C-444F-9CC1-95ECC290534E}" type="slidenum">
              <a:rPr lang="zh-CN" altLang="en-US" smtClean="0"/>
              <a:t>15</a:t>
            </a:fld>
            <a:endParaRPr lang="zh-CN" altLang="en-US"/>
          </a:p>
        </p:txBody>
      </p:sp>
    </p:spTree>
    <p:extLst>
      <p:ext uri="{BB962C8B-B14F-4D97-AF65-F5344CB8AC3E}">
        <p14:creationId xmlns:p14="http://schemas.microsoft.com/office/powerpoint/2010/main" val="3522224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B63B1-C147-CB93-A22D-E559D01937C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7BB15AF-C612-C6FE-9E6F-4BFE7E98D95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EAD4169-24ED-986E-7216-BFE24E2C99B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一项前人的研究表明，</a:t>
            </a:r>
            <a:r>
              <a:rPr lang="zh-CN" altLang="en-US" sz="1200" dirty="0">
                <a:latin typeface="微软雅黑" panose="020B0503020204020204" pitchFamily="34" charset="-122"/>
                <a:ea typeface="微软雅黑" panose="020B0503020204020204" pitchFamily="34" charset="-122"/>
              </a:rPr>
              <a:t>对</a:t>
            </a:r>
            <a:r>
              <a:rPr lang="en-US" altLang="zh-CN" sz="1200" dirty="0">
                <a:latin typeface="微软雅黑" panose="020B0503020204020204" pitchFamily="34" charset="-122"/>
                <a:ea typeface="微软雅黑" panose="020B0503020204020204" pitchFamily="34" charset="-122"/>
              </a:rPr>
              <a:t>AI</a:t>
            </a:r>
            <a:r>
              <a:rPr lang="zh-CN" altLang="en-US" sz="1200" dirty="0">
                <a:latin typeface="微软雅黑" panose="020B0503020204020204" pitchFamily="34" charset="-122"/>
                <a:ea typeface="微软雅黑" panose="020B0503020204020204" pitchFamily="34" charset="-122"/>
              </a:rPr>
              <a:t>发展的看法存在</a:t>
            </a:r>
            <a:r>
              <a:rPr lang="zh-CN" altLang="en-US" sz="1200" b="1" dirty="0">
                <a:latin typeface="微软雅黑" panose="020B0503020204020204" pitchFamily="34" charset="-122"/>
                <a:ea typeface="微软雅黑" panose="020B0503020204020204" pitchFamily="34" charset="-122"/>
              </a:rPr>
              <a:t>外显态度和内隐态度的分离，因此我们合理推测在本实验中同样存在上述分离现象。</a:t>
            </a:r>
          </a:p>
          <a:p>
            <a:endParaRPr lang="zh-CN" altLang="en-US" dirty="0"/>
          </a:p>
        </p:txBody>
      </p:sp>
      <p:sp>
        <p:nvSpPr>
          <p:cNvPr id="4" name="灯片编号占位符 3">
            <a:extLst>
              <a:ext uri="{FF2B5EF4-FFF2-40B4-BE49-F238E27FC236}">
                <a16:creationId xmlns:a16="http://schemas.microsoft.com/office/drawing/2014/main" id="{EB2562F0-5D9D-F7F0-0113-9AC9EA52BF57}"/>
              </a:ext>
            </a:extLst>
          </p:cNvPr>
          <p:cNvSpPr>
            <a:spLocks noGrp="1"/>
          </p:cNvSpPr>
          <p:nvPr>
            <p:ph type="sldNum" sz="quarter" idx="5"/>
          </p:nvPr>
        </p:nvSpPr>
        <p:spPr/>
        <p:txBody>
          <a:bodyPr/>
          <a:lstStyle/>
          <a:p>
            <a:fld id="{44842147-048C-444F-9CC1-95ECC290534E}" type="slidenum">
              <a:rPr lang="zh-CN" altLang="en-US" smtClean="0"/>
              <a:t>16</a:t>
            </a:fld>
            <a:endParaRPr lang="zh-CN" altLang="en-US"/>
          </a:p>
        </p:txBody>
      </p:sp>
    </p:spTree>
    <p:extLst>
      <p:ext uri="{BB962C8B-B14F-4D97-AF65-F5344CB8AC3E}">
        <p14:creationId xmlns:p14="http://schemas.microsoft.com/office/powerpoint/2010/main" val="1900834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在研究三中，我们采用</a:t>
            </a:r>
            <a:r>
              <a:rPr lang="en-US" altLang="zh-CN" dirty="0"/>
              <a:t>IAT</a:t>
            </a:r>
            <a:r>
              <a:rPr lang="zh-CN" altLang="en-US" dirty="0"/>
              <a:t>范式研究被试对于</a:t>
            </a:r>
            <a:r>
              <a:rPr lang="en-US" altLang="zh-CN" sz="1200" b="1" dirty="0">
                <a:latin typeface="微软雅黑" panose="020B0503020204020204" pitchFamily="34" charset="-122"/>
                <a:ea typeface="微软雅黑" panose="020B0503020204020204" pitchFamily="34" charset="-122"/>
              </a:rPr>
              <a:t>AI</a:t>
            </a:r>
            <a:r>
              <a:rPr lang="zh-CN" altLang="en-US" sz="1200" b="1" dirty="0">
                <a:latin typeface="微软雅黑" panose="020B0503020204020204" pitchFamily="34" charset="-122"/>
                <a:ea typeface="微软雅黑" panose="020B0503020204020204" pitchFamily="34" charset="-122"/>
              </a:rPr>
              <a:t>评分和人类评分的内隐态度</a:t>
            </a:r>
            <a:endParaRPr lang="zh-CN" altLang="en-US" dirty="0"/>
          </a:p>
        </p:txBody>
      </p:sp>
      <p:sp>
        <p:nvSpPr>
          <p:cNvPr id="4" name="灯片编号占位符 3"/>
          <p:cNvSpPr>
            <a:spLocks noGrp="1"/>
          </p:cNvSpPr>
          <p:nvPr>
            <p:ph type="sldNum" sz="quarter" idx="5"/>
          </p:nvPr>
        </p:nvSpPr>
        <p:spPr/>
        <p:txBody>
          <a:bodyPr/>
          <a:lstStyle/>
          <a:p>
            <a:fld id="{C3AC7E49-5B78-42FE-8C02-27E517709CD0}" type="slidenum">
              <a:rPr lang="zh-CN" altLang="en-US" smtClean="0"/>
              <a:t>17</a:t>
            </a:fld>
            <a:endParaRPr lang="zh-CN" altLang="en-US"/>
          </a:p>
        </p:txBody>
      </p:sp>
    </p:spTree>
    <p:extLst>
      <p:ext uri="{BB962C8B-B14F-4D97-AF65-F5344CB8AC3E}">
        <p14:creationId xmlns:p14="http://schemas.microsoft.com/office/powerpoint/2010/main" val="2587334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我们使用</a:t>
            </a:r>
            <a:r>
              <a:rPr lang="en-US" altLang="zh-CN" dirty="0"/>
              <a:t>AI</a:t>
            </a:r>
            <a:r>
              <a:rPr lang="zh-CN" altLang="en-US" dirty="0"/>
              <a:t>和人类的图片作为概念图，设置了两对属性词，分别是“点评和受评”以及“控制和受控”</a:t>
            </a:r>
          </a:p>
        </p:txBody>
      </p:sp>
      <p:sp>
        <p:nvSpPr>
          <p:cNvPr id="4" name="灯片编号占位符 3"/>
          <p:cNvSpPr>
            <a:spLocks noGrp="1"/>
          </p:cNvSpPr>
          <p:nvPr>
            <p:ph type="sldNum" sz="quarter" idx="5"/>
          </p:nvPr>
        </p:nvSpPr>
        <p:spPr/>
        <p:txBody>
          <a:bodyPr/>
          <a:lstStyle/>
          <a:p>
            <a:fld id="{C3AC7E49-5B78-42FE-8C02-27E517709CD0}" type="slidenum">
              <a:rPr lang="zh-CN" altLang="en-US" smtClean="0"/>
              <a:t>18</a:t>
            </a:fld>
            <a:endParaRPr lang="zh-CN" altLang="en-US"/>
          </a:p>
        </p:txBody>
      </p:sp>
    </p:spTree>
    <p:extLst>
      <p:ext uri="{BB962C8B-B14F-4D97-AF65-F5344CB8AC3E}">
        <p14:creationId xmlns:p14="http://schemas.microsoft.com/office/powerpoint/2010/main" val="572015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04800" indent="266065" algn="just">
              <a:lnSpc>
                <a:spcPct val="150000"/>
              </a:lnSpc>
              <a:spcBef>
                <a:spcPts val="600"/>
              </a:spcBef>
              <a:spcAft>
                <a:spcPts val="600"/>
              </a:spcAft>
            </a:pP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研究三发现，被试对于</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受评以及人类</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评价，人类</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控制的概念存在隐性偏好。被试在内隐上更倾向于将</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与下位联系在一起，将人类与上位联系在一起。</a:t>
            </a:r>
            <a:endParaRPr lang="zh-CN" altLang="en-US" sz="1800" kern="100" dirty="0">
              <a:effectLst/>
              <a:latin typeface="Calibri" panose="020F0502020204030204" pitchFamily="34" charset="0"/>
              <a:ea typeface="华文仿宋" panose="0201060004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3AC7E49-5B78-42FE-8C02-27E517709CD0}" type="slidenum">
              <a:rPr lang="zh-CN" altLang="en-US" smtClean="0"/>
              <a:t>20</a:t>
            </a:fld>
            <a:endParaRPr lang="zh-CN" altLang="en-US"/>
          </a:p>
        </p:txBody>
      </p:sp>
    </p:spTree>
    <p:extLst>
      <p:ext uri="{BB962C8B-B14F-4D97-AF65-F5344CB8AC3E}">
        <p14:creationId xmlns:p14="http://schemas.microsoft.com/office/powerpoint/2010/main" val="1587693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当今世界人工智能发展迅速，其在教育领域有两大应用前景，包括</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辅助学习以及</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评分系统。</a:t>
            </a:r>
            <a:endParaRPr lang="zh-CN" altLang="en-US" sz="1800" kern="100" dirty="0">
              <a:effectLst/>
              <a:latin typeface="Calibri" panose="020F0502020204030204" pitchFamily="34" charset="0"/>
              <a:ea typeface="华文仿宋" panose="0201060004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42147-048C-444F-9CC1-95ECC290534E}"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4267593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受到研究三的启发，我们在研究四中引入了能体现这种上下位关系的评价系统，</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辅助教师和教师辅助</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。其目的是探索被试对于</a:t>
            </a:r>
            <a:r>
              <a:rPr lang="zh-CN" altLang="en-US" sz="1800" b="1" dirty="0">
                <a:latin typeface="微软雅黑" panose="020B0503020204020204" pitchFamily="34" charset="-122"/>
                <a:ea typeface="微软雅黑" panose="020B0503020204020204" pitchFamily="34" charset="-122"/>
              </a:rPr>
              <a:t>教师与</a:t>
            </a:r>
            <a:r>
              <a:rPr lang="en-US" altLang="zh-CN" sz="1800" b="1" dirty="0">
                <a:latin typeface="微软雅黑" panose="020B0503020204020204" pitchFamily="34" charset="-122"/>
                <a:ea typeface="微软雅黑" panose="020B0503020204020204" pitchFamily="34" charset="-122"/>
              </a:rPr>
              <a:t>AI</a:t>
            </a:r>
            <a:r>
              <a:rPr lang="zh-CN" altLang="en-US" sz="1800" b="1" dirty="0">
                <a:latin typeface="微软雅黑" panose="020B0503020204020204" pitchFamily="34" charset="-122"/>
                <a:ea typeface="微软雅黑" panose="020B0503020204020204" pitchFamily="34" charset="-122"/>
              </a:rPr>
              <a:t>协作评分模式的偏好与感知。</a:t>
            </a:r>
            <a:endParaRPr lang="zh-CN"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kern="100" dirty="0">
              <a:effectLst/>
              <a:latin typeface="Calibri" panose="020F0502020204030204" pitchFamily="34" charset="0"/>
              <a:ea typeface="华文仿宋" panose="0201060004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C3AC7E49-5B78-42FE-8C02-27E517709CD0}" type="slidenum">
              <a:rPr lang="zh-CN" altLang="en-US" smtClean="0"/>
              <a:t>21</a:t>
            </a:fld>
            <a:endParaRPr lang="zh-CN" altLang="en-US"/>
          </a:p>
        </p:txBody>
      </p:sp>
    </p:spTree>
    <p:extLst>
      <p:ext uri="{BB962C8B-B14F-4D97-AF65-F5344CB8AC3E}">
        <p14:creationId xmlns:p14="http://schemas.microsoft.com/office/powerpoint/2010/main" val="2809708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在参与者完成题目和自评后，让被试选择对两种模式的偏好程度，其余环节保持不变。</a:t>
            </a:r>
          </a:p>
        </p:txBody>
      </p:sp>
      <p:sp>
        <p:nvSpPr>
          <p:cNvPr id="4" name="灯片编号占位符 3"/>
          <p:cNvSpPr>
            <a:spLocks noGrp="1"/>
          </p:cNvSpPr>
          <p:nvPr>
            <p:ph type="sldNum" sz="quarter" idx="5"/>
          </p:nvPr>
        </p:nvSpPr>
        <p:spPr/>
        <p:txBody>
          <a:bodyPr/>
          <a:lstStyle/>
          <a:p>
            <a:fld id="{44842147-048C-444F-9CC1-95ECC290534E}" type="slidenum">
              <a:rPr lang="zh-CN" altLang="en-US" smtClean="0"/>
              <a:t>22</a:t>
            </a:fld>
            <a:endParaRPr lang="zh-CN" altLang="en-US"/>
          </a:p>
        </p:txBody>
      </p:sp>
    </p:spTree>
    <p:extLst>
      <p:ext uri="{BB962C8B-B14F-4D97-AF65-F5344CB8AC3E}">
        <p14:creationId xmlns:p14="http://schemas.microsoft.com/office/powerpoint/2010/main" val="2577004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04800" indent="266065" algn="just">
              <a:lnSpc>
                <a:spcPct val="150000"/>
              </a:lnSpc>
              <a:spcBef>
                <a:spcPts val="600"/>
              </a:spcBef>
              <a:spcAft>
                <a:spcPts val="600"/>
              </a:spcAft>
            </a:pP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研究结果表明，“</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辅助教师”的模式选择比例显著高于“教师辅助</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a:t>
            </a:r>
            <a:endParaRPr lang="zh-CN" altLang="en-US" sz="1800" kern="100" dirty="0">
              <a:effectLst/>
              <a:latin typeface="Calibri" panose="020F0502020204030204" pitchFamily="34" charset="0"/>
              <a:ea typeface="华文仿宋" panose="0201060004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4842147-048C-444F-9CC1-95ECC290534E}" type="slidenum">
              <a:rPr lang="zh-CN" altLang="en-US" smtClean="0"/>
              <a:t>23</a:t>
            </a:fld>
            <a:endParaRPr lang="zh-CN" altLang="en-US"/>
          </a:p>
        </p:txBody>
      </p:sp>
    </p:spTree>
    <p:extLst>
      <p:ext uri="{BB962C8B-B14F-4D97-AF65-F5344CB8AC3E}">
        <p14:creationId xmlns:p14="http://schemas.microsoft.com/office/powerpoint/2010/main" val="2708850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B63B1-C147-CB93-A22D-E559D01937C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7BB15AF-C612-C6FE-9E6F-4BFE7E98D95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EAD4169-24ED-986E-7216-BFE24E2C99B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华文仿宋" panose="02010600040101010101" pitchFamily="2" charset="-122"/>
                <a:ea typeface="华文仿宋" panose="02010600040101010101" pitchFamily="2" charset="-122"/>
                <a:cs typeface="Times New Roman" panose="02020603050405020304" pitchFamily="18" charset="0"/>
              </a:rPr>
              <a:t>但是在外显感知上，两种评分系统不存在显著差异。</a:t>
            </a:r>
            <a:endParaRPr lang="zh-CN" altLang="en-US" sz="1200" kern="100" dirty="0">
              <a:effectLst/>
              <a:latin typeface="Calibri" panose="020F0502020204030204" pitchFamily="34" charset="0"/>
              <a:ea typeface="华文仿宋" panose="02010600040101010101" pitchFamily="2" charset="-122"/>
              <a:cs typeface="Times New Roman" panose="02020603050405020304" pitchFamily="18" charset="0"/>
            </a:endParaRPr>
          </a:p>
          <a:p>
            <a:endParaRPr lang="zh-CN" altLang="en-US" dirty="0"/>
          </a:p>
        </p:txBody>
      </p:sp>
      <p:sp>
        <p:nvSpPr>
          <p:cNvPr id="4" name="灯片编号占位符 3">
            <a:extLst>
              <a:ext uri="{FF2B5EF4-FFF2-40B4-BE49-F238E27FC236}">
                <a16:creationId xmlns:a16="http://schemas.microsoft.com/office/drawing/2014/main" id="{EB2562F0-5D9D-F7F0-0113-9AC9EA52BF57}"/>
              </a:ext>
            </a:extLst>
          </p:cNvPr>
          <p:cNvSpPr>
            <a:spLocks noGrp="1"/>
          </p:cNvSpPr>
          <p:nvPr>
            <p:ph type="sldNum" sz="quarter" idx="5"/>
          </p:nvPr>
        </p:nvSpPr>
        <p:spPr/>
        <p:txBody>
          <a:bodyPr/>
          <a:lstStyle/>
          <a:p>
            <a:fld id="{44842147-048C-444F-9CC1-95ECC290534E}" type="slidenum">
              <a:rPr lang="zh-CN" altLang="en-US" smtClean="0"/>
              <a:t>24</a:t>
            </a:fld>
            <a:endParaRPr lang="zh-CN" altLang="en-US"/>
          </a:p>
        </p:txBody>
      </p:sp>
    </p:spTree>
    <p:extLst>
      <p:ext uri="{BB962C8B-B14F-4D97-AF65-F5344CB8AC3E}">
        <p14:creationId xmlns:p14="http://schemas.microsoft.com/office/powerpoint/2010/main" val="9113802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在研究四中我们发现被试普遍偏好</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辅助人类教师，为了考察这种评分模式的应用前景，我们进行了研究</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5</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，想前瞻性地探究与单纯的</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或人类教师评价者相比，</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辅助教师是否有同样的选择偏好。</a:t>
            </a:r>
            <a:endParaRPr lang="zh-CN" altLang="en-US" sz="1800" kern="100" dirty="0">
              <a:effectLst/>
              <a:latin typeface="Calibri" panose="020F0502020204030204" pitchFamily="34" charset="0"/>
              <a:ea typeface="华文仿宋" panose="0201060004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C3AC7E49-5B78-42FE-8C02-27E517709CD0}" type="slidenum">
              <a:rPr lang="zh-CN" altLang="en-US" smtClean="0"/>
              <a:t>25</a:t>
            </a:fld>
            <a:endParaRPr lang="zh-CN" altLang="en-US"/>
          </a:p>
        </p:txBody>
      </p:sp>
    </p:spTree>
    <p:extLst>
      <p:ext uri="{BB962C8B-B14F-4D97-AF65-F5344CB8AC3E}">
        <p14:creationId xmlns:p14="http://schemas.microsoft.com/office/powerpoint/2010/main" val="620700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结果显示，选择</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辅助教师的比例显著大于</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或教师，同时选择</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和选择教师的比例依旧不存在差异，进一步证实了在自我卷入的场景下，被试选择</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和选择教师的比例不存在差异</a:t>
            </a:r>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26</a:t>
            </a:fld>
            <a:endParaRPr lang="zh-CN" altLang="en-US"/>
          </a:p>
        </p:txBody>
      </p:sp>
    </p:spTree>
    <p:extLst>
      <p:ext uri="{BB962C8B-B14F-4D97-AF65-F5344CB8AC3E}">
        <p14:creationId xmlns:p14="http://schemas.microsoft.com/office/powerpoint/2010/main" val="22621733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在外显感知上，评分者主效应依旧不显著，与前述结果相同。</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42147-048C-444F-9CC1-95ECC290534E}"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25666456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我们在研究过程中还发现了一些有趣的结论。</a:t>
            </a:r>
            <a:endParaRPr lang="zh-CN" altLang="en-US" sz="1800" kern="100" dirty="0">
              <a:effectLst/>
              <a:latin typeface="Calibri" panose="020F0502020204030204" pitchFamily="34" charset="0"/>
              <a:ea typeface="华文仿宋" panose="0201060004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C3AC7E49-5B78-42FE-8C02-27E517709CD0}" type="slidenum">
              <a:rPr lang="zh-CN" altLang="en-US" smtClean="0"/>
              <a:t>28</a:t>
            </a:fld>
            <a:endParaRPr lang="zh-CN" altLang="en-US"/>
          </a:p>
        </p:txBody>
      </p:sp>
    </p:spTree>
    <p:extLst>
      <p:ext uri="{BB962C8B-B14F-4D97-AF65-F5344CB8AC3E}">
        <p14:creationId xmlns:p14="http://schemas.microsoft.com/office/powerpoint/2010/main" val="13358050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在研究二中，我们发现期望</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作为评分者的被试拥有更高的满意度和公平性感知，我们猜测可能是由于被试的一些内在人格特质（如经验的开放性，外向性）导致的，因此我们计划在未来的研究中尝试探究被试人格因素对于外显感知的影响。</a:t>
            </a:r>
            <a:endParaRPr lang="zh-CN" altLang="en-US" sz="1800" kern="100" dirty="0">
              <a:effectLst/>
              <a:latin typeface="Calibri" panose="020F0502020204030204" pitchFamily="34" charset="0"/>
              <a:ea typeface="华文仿宋" panose="0201060004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42147-048C-444F-9CC1-95ECC290534E}"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1944872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另一个是在研究二和研究五中，实际得分与期望</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实际评分者一致性存在交互作用，在研究二的低分组中，不一致组的外显感知显著高于一致组，在研究五中恰恰相反，我们对此结果的解读是，在研究二的评分者随机分配环节，我们给出的原因是出于算力限制，因此在遇到不一致情况的时候，被试会把实际低分更多地归因为外部因素，而在研究五中，由于三个选项的限制，我们并没有给出分配的原因，所以被试在遇到不一致情况的时候，会更多地把实际低分归因于评价者内部因素，导致外显感知得分更低。根据这一结果，我们推测分配原因的可解释性对于被试的外显感知有重要影响。</a:t>
            </a:r>
            <a:endParaRPr lang="zh-CN" altLang="en-US" sz="1800" kern="100" dirty="0">
              <a:effectLst/>
              <a:latin typeface="Calibri" panose="020F0502020204030204" pitchFamily="34" charset="0"/>
              <a:ea typeface="华文仿宋" panose="0201060004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42147-048C-444F-9CC1-95ECC290534E}"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3095517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考虑到未来</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可能引入教育评价体系，故本研究的重点在于探究被试对于</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评分和教师评分在感知上是否存在差异。</a:t>
            </a:r>
            <a:endParaRPr lang="zh-CN" altLang="en-US" sz="1800" kern="100" dirty="0">
              <a:effectLst/>
              <a:latin typeface="Calibri" panose="020F0502020204030204" pitchFamily="34" charset="0"/>
              <a:ea typeface="华文仿宋" panose="0201060004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42147-048C-444F-9CC1-95ECC290534E}"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29404174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我们将对整个研究进行总结并探讨研究意义。</a:t>
            </a:r>
          </a:p>
        </p:txBody>
      </p:sp>
      <p:sp>
        <p:nvSpPr>
          <p:cNvPr id="4" name="灯片编号占位符 3"/>
          <p:cNvSpPr>
            <a:spLocks noGrp="1"/>
          </p:cNvSpPr>
          <p:nvPr>
            <p:ph type="sldNum" sz="quarter" idx="5"/>
          </p:nvPr>
        </p:nvSpPr>
        <p:spPr/>
        <p:txBody>
          <a:bodyPr/>
          <a:lstStyle/>
          <a:p>
            <a:fld id="{C3AC7E49-5B78-42FE-8C02-27E517709CD0}" type="slidenum">
              <a:rPr lang="zh-CN" altLang="en-US" smtClean="0"/>
              <a:t>31</a:t>
            </a:fld>
            <a:endParaRPr lang="zh-CN" altLang="en-US"/>
          </a:p>
        </p:txBody>
      </p:sp>
    </p:spTree>
    <p:extLst>
      <p:ext uri="{BB962C8B-B14F-4D97-AF65-F5344CB8AC3E}">
        <p14:creationId xmlns:p14="http://schemas.microsoft.com/office/powerpoint/2010/main" val="25390796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B63B1-C147-CB93-A22D-E559D01937C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7BB15AF-C612-C6FE-9E6F-4BFE7E98D95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EAD4169-24ED-986E-7216-BFE24E2C99B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第一，我们发现了</a:t>
            </a:r>
            <a:r>
              <a:rPr lang="en-US" altLang="zh-CN" sz="12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1200" b="1" kern="100" dirty="0">
                <a:latin typeface="仿宋" panose="02010609060101010101" pitchFamily="49" charset="-122"/>
                <a:ea typeface="仿宋" panose="02010609060101010101" pitchFamily="49" charset="-122"/>
                <a:cs typeface="Times New Roman" panose="02020603050405020304" pitchFamily="18" charset="0"/>
              </a:rPr>
              <a:t>评分和教师评分对显性感知没有显著影响。这为将来</a:t>
            </a:r>
            <a:r>
              <a:rPr lang="en-US" altLang="zh-CN" sz="12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1200" b="1" kern="100" dirty="0">
                <a:latin typeface="仿宋" panose="02010609060101010101" pitchFamily="49" charset="-122"/>
                <a:ea typeface="仿宋" panose="02010609060101010101" pitchFamily="49" charset="-122"/>
                <a:cs typeface="Times New Roman" panose="02020603050405020304" pitchFamily="18" charset="0"/>
              </a:rPr>
              <a:t>引入教育评价领域提供了实证支持。</a:t>
            </a:r>
            <a:endParaRPr lang="zh-CN" altLang="zh-CN" sz="1200" b="1"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a:p>
            <a:endParaRPr lang="zh-CN" altLang="en-US" dirty="0"/>
          </a:p>
        </p:txBody>
      </p:sp>
      <p:sp>
        <p:nvSpPr>
          <p:cNvPr id="4" name="灯片编号占位符 3">
            <a:extLst>
              <a:ext uri="{FF2B5EF4-FFF2-40B4-BE49-F238E27FC236}">
                <a16:creationId xmlns:a16="http://schemas.microsoft.com/office/drawing/2014/main" id="{EB2562F0-5D9D-F7F0-0113-9AC9EA52BF57}"/>
              </a:ext>
            </a:extLst>
          </p:cNvPr>
          <p:cNvSpPr>
            <a:spLocks noGrp="1"/>
          </p:cNvSpPr>
          <p:nvPr>
            <p:ph type="sldNum" sz="quarter" idx="5"/>
          </p:nvPr>
        </p:nvSpPr>
        <p:spPr/>
        <p:txBody>
          <a:bodyPr/>
          <a:lstStyle/>
          <a:p>
            <a:fld id="{44842147-048C-444F-9CC1-95ECC290534E}" type="slidenum">
              <a:rPr lang="zh-CN" altLang="en-US" smtClean="0"/>
              <a:t>32</a:t>
            </a:fld>
            <a:endParaRPr lang="zh-CN" altLang="en-US"/>
          </a:p>
        </p:txBody>
      </p:sp>
    </p:spTree>
    <p:extLst>
      <p:ext uri="{BB962C8B-B14F-4D97-AF65-F5344CB8AC3E}">
        <p14:creationId xmlns:p14="http://schemas.microsoft.com/office/powerpoint/2010/main" val="16437141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B63B1-C147-CB93-A22D-E559D01937C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7BB15AF-C612-C6FE-9E6F-4BFE7E98D95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EAD4169-24ED-986E-7216-BFE24E2C99B1}"/>
              </a:ext>
            </a:extLst>
          </p:cNvPr>
          <p:cNvSpPr>
            <a:spLocks noGrp="1"/>
          </p:cNvSpPr>
          <p:nvPr>
            <p:ph type="body" idx="1"/>
          </p:nvPr>
        </p:nvSpPr>
        <p:spPr/>
        <p:txBody>
          <a:bodyPr/>
          <a:lstStyle/>
          <a:p>
            <a:pPr marL="342900" indent="-342900">
              <a:buFont typeface="Arial" panose="020B0604020202020204" pitchFamily="34" charset="0"/>
              <a:buChar char="•"/>
              <a:tabLst>
                <a:tab pos="44450" algn="l"/>
              </a:tabLst>
            </a:pPr>
            <a:r>
              <a:rPr lang="zh-CN" altLang="en-US" dirty="0"/>
              <a:t>第二，我们发现了</a:t>
            </a:r>
            <a:r>
              <a:rPr lang="zh-CN" altLang="en-US" sz="2800" b="1" kern="100" dirty="0">
                <a:latin typeface="仿宋" panose="02010609060101010101" pitchFamily="49" charset="-122"/>
                <a:ea typeface="仿宋" panose="02010609060101010101" pitchFamily="49" charset="-122"/>
                <a:cs typeface="Times New Roman" panose="02020603050405020304" pitchFamily="18" charset="0"/>
              </a:rPr>
              <a:t>人们在内隐态度上存在对</a:t>
            </a:r>
            <a:r>
              <a:rPr lang="en-US" altLang="zh-CN" sz="28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2800" b="1" kern="100" dirty="0">
                <a:latin typeface="仿宋" panose="02010609060101010101" pitchFamily="49" charset="-122"/>
                <a:ea typeface="仿宋" panose="02010609060101010101" pitchFamily="49" charset="-122"/>
                <a:cs typeface="Times New Roman" panose="02020603050405020304" pitchFamily="18" charset="0"/>
              </a:rPr>
              <a:t>的下位偏好。这提示我们在设计</a:t>
            </a:r>
            <a:r>
              <a:rPr lang="en-US" altLang="zh-CN" sz="28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2800" b="1" kern="100" dirty="0">
                <a:latin typeface="仿宋" panose="02010609060101010101" pitchFamily="49" charset="-122"/>
                <a:ea typeface="仿宋" panose="02010609060101010101" pitchFamily="49" charset="-122"/>
                <a:cs typeface="Times New Roman" panose="02020603050405020304" pitchFamily="18" charset="0"/>
              </a:rPr>
              <a:t>评分系统时需更强调人的主体性。</a:t>
            </a:r>
            <a:endParaRPr lang="en-US" altLang="zh-CN" sz="2800" b="1" kern="100" dirty="0">
              <a:latin typeface="仿宋" panose="02010609060101010101" pitchFamily="49" charset="-122"/>
              <a:ea typeface="仿宋" panose="02010609060101010101" pitchFamily="49" charset="-122"/>
              <a:cs typeface="Times New Roman" panose="02020603050405020304" pitchFamily="18" charset="0"/>
            </a:endParaRPr>
          </a:p>
          <a:p>
            <a:endParaRPr lang="zh-CN" altLang="en-US" dirty="0"/>
          </a:p>
        </p:txBody>
      </p:sp>
      <p:sp>
        <p:nvSpPr>
          <p:cNvPr id="4" name="灯片编号占位符 3">
            <a:extLst>
              <a:ext uri="{FF2B5EF4-FFF2-40B4-BE49-F238E27FC236}">
                <a16:creationId xmlns:a16="http://schemas.microsoft.com/office/drawing/2014/main" id="{EB2562F0-5D9D-F7F0-0113-9AC9EA52BF57}"/>
              </a:ext>
            </a:extLst>
          </p:cNvPr>
          <p:cNvSpPr>
            <a:spLocks noGrp="1"/>
          </p:cNvSpPr>
          <p:nvPr>
            <p:ph type="sldNum" sz="quarter" idx="5"/>
          </p:nvPr>
        </p:nvSpPr>
        <p:spPr/>
        <p:txBody>
          <a:bodyPr/>
          <a:lstStyle/>
          <a:p>
            <a:fld id="{44842147-048C-444F-9CC1-95ECC290534E}" type="slidenum">
              <a:rPr lang="zh-CN" altLang="en-US" smtClean="0"/>
              <a:t>33</a:t>
            </a:fld>
            <a:endParaRPr lang="zh-CN" altLang="en-US"/>
          </a:p>
        </p:txBody>
      </p:sp>
    </p:spTree>
    <p:extLst>
      <p:ext uri="{BB962C8B-B14F-4D97-AF65-F5344CB8AC3E}">
        <p14:creationId xmlns:p14="http://schemas.microsoft.com/office/powerpoint/2010/main" val="1935304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B63B1-C147-CB93-A22D-E559D01937C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7BB15AF-C612-C6FE-9E6F-4BFE7E98D95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EAD4169-24ED-986E-7216-BFE24E2C99B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第三，我们发现</a:t>
            </a:r>
            <a:r>
              <a:rPr lang="en-US" altLang="zh-CN" sz="12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1200" b="1" kern="100" dirty="0">
                <a:latin typeface="仿宋" panose="02010609060101010101" pitchFamily="49" charset="-122"/>
                <a:ea typeface="仿宋" panose="02010609060101010101" pitchFamily="49" charset="-122"/>
                <a:cs typeface="Times New Roman" panose="02020603050405020304" pitchFamily="18" charset="0"/>
              </a:rPr>
              <a:t>辅助人类教师的评分模式更受偏好。只有结合</a:t>
            </a:r>
            <a:r>
              <a:rPr lang="en-US" altLang="zh-CN" sz="12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1200" b="1" kern="100" dirty="0">
                <a:latin typeface="仿宋" panose="02010609060101010101" pitchFamily="49" charset="-122"/>
                <a:ea typeface="仿宋" panose="02010609060101010101" pitchFamily="49" charset="-122"/>
                <a:cs typeface="Times New Roman" panose="02020603050405020304" pitchFamily="18" charset="0"/>
              </a:rPr>
              <a:t>专业知识和教师主导角色，才能创造更具满意度的评分系统。</a:t>
            </a:r>
            <a:endParaRPr lang="zh-CN" altLang="zh-CN" sz="1200" b="1"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kern="100" dirty="0">
              <a:latin typeface="仿宋" panose="02010609060101010101" pitchFamily="49" charset="-122"/>
              <a:ea typeface="仿宋" panose="02010609060101010101" pitchFamily="49"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EB2562F0-5D9D-F7F0-0113-9AC9EA52BF57}"/>
              </a:ext>
            </a:extLst>
          </p:cNvPr>
          <p:cNvSpPr>
            <a:spLocks noGrp="1"/>
          </p:cNvSpPr>
          <p:nvPr>
            <p:ph type="sldNum" sz="quarter" idx="5"/>
          </p:nvPr>
        </p:nvSpPr>
        <p:spPr/>
        <p:txBody>
          <a:bodyPr/>
          <a:lstStyle/>
          <a:p>
            <a:fld id="{44842147-048C-444F-9CC1-95ECC290534E}" type="slidenum">
              <a:rPr lang="zh-CN" altLang="en-US" smtClean="0"/>
              <a:t>34</a:t>
            </a:fld>
            <a:endParaRPr lang="zh-CN" altLang="en-US"/>
          </a:p>
        </p:txBody>
      </p:sp>
    </p:spTree>
    <p:extLst>
      <p:ext uri="{BB962C8B-B14F-4D97-AF65-F5344CB8AC3E}">
        <p14:creationId xmlns:p14="http://schemas.microsoft.com/office/powerpoint/2010/main" val="3784002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B63B1-C147-CB93-A22D-E559D01937C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7BB15AF-C612-C6FE-9E6F-4BFE7E98D95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EAD4169-24ED-986E-7216-BFE24E2C99B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最后，我们发现评分者</a:t>
            </a:r>
            <a:r>
              <a:rPr lang="zh-CN" altLang="en-US" sz="1200" b="1" kern="100" dirty="0">
                <a:latin typeface="仿宋" panose="02010609060101010101" pitchFamily="49" charset="-122"/>
                <a:ea typeface="仿宋" panose="02010609060101010101" pitchFamily="49" charset="-122"/>
                <a:cs typeface="Times New Roman" panose="02020603050405020304" pitchFamily="18" charset="0"/>
              </a:rPr>
              <a:t>分配原因的可解释性对外显感知存在积极影响。因此提高</a:t>
            </a:r>
            <a:r>
              <a:rPr lang="en-US" altLang="zh-CN" sz="12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1200" b="1" kern="100" dirty="0">
                <a:latin typeface="仿宋" panose="02010609060101010101" pitchFamily="49" charset="-122"/>
                <a:ea typeface="仿宋" panose="02010609060101010101" pitchFamily="49" charset="-122"/>
                <a:cs typeface="Times New Roman" panose="02020603050405020304" pitchFamily="18" charset="0"/>
              </a:rPr>
              <a:t>系统的透明度和可解释性以增强用户信任和满意度是我们未来的努力方向。</a:t>
            </a:r>
            <a:endParaRPr lang="zh-CN" altLang="zh-CN" sz="1200" b="1"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kern="100" dirty="0">
              <a:latin typeface="仿宋" panose="02010609060101010101" pitchFamily="49" charset="-122"/>
              <a:ea typeface="仿宋" panose="02010609060101010101" pitchFamily="49" charset="-122"/>
              <a:cs typeface="Times New Roman" panose="02020603050405020304" pitchFamily="18" charset="0"/>
            </a:endParaRPr>
          </a:p>
          <a:p>
            <a:endParaRPr lang="zh-CN" altLang="en-US" dirty="0"/>
          </a:p>
        </p:txBody>
      </p:sp>
      <p:sp>
        <p:nvSpPr>
          <p:cNvPr id="4" name="灯片编号占位符 3">
            <a:extLst>
              <a:ext uri="{FF2B5EF4-FFF2-40B4-BE49-F238E27FC236}">
                <a16:creationId xmlns:a16="http://schemas.microsoft.com/office/drawing/2014/main" id="{EB2562F0-5D9D-F7F0-0113-9AC9EA52BF57}"/>
              </a:ext>
            </a:extLst>
          </p:cNvPr>
          <p:cNvSpPr>
            <a:spLocks noGrp="1"/>
          </p:cNvSpPr>
          <p:nvPr>
            <p:ph type="sldNum" sz="quarter" idx="5"/>
          </p:nvPr>
        </p:nvSpPr>
        <p:spPr/>
        <p:txBody>
          <a:bodyPr/>
          <a:lstStyle/>
          <a:p>
            <a:fld id="{44842147-048C-444F-9CC1-95ECC290534E}" type="slidenum">
              <a:rPr lang="zh-CN" altLang="en-US" smtClean="0"/>
              <a:t>35</a:t>
            </a:fld>
            <a:endParaRPr lang="zh-CN" altLang="en-US"/>
          </a:p>
        </p:txBody>
      </p:sp>
    </p:spTree>
    <p:extLst>
      <p:ext uri="{BB962C8B-B14F-4D97-AF65-F5344CB8AC3E}">
        <p14:creationId xmlns:p14="http://schemas.microsoft.com/office/powerpoint/2010/main" val="15660312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B63B1-C147-CB93-A22D-E559D01937C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7BB15AF-C612-C6FE-9E6F-4BFE7E98D95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EAD4169-24ED-986E-7216-BFE24E2C99B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B2562F0-5D9D-F7F0-0113-9AC9EA52BF57}"/>
              </a:ext>
            </a:extLst>
          </p:cNvPr>
          <p:cNvSpPr>
            <a:spLocks noGrp="1"/>
          </p:cNvSpPr>
          <p:nvPr>
            <p:ph type="sldNum" sz="quarter" idx="5"/>
          </p:nvPr>
        </p:nvSpPr>
        <p:spPr/>
        <p:txBody>
          <a:bodyPr/>
          <a:lstStyle/>
          <a:p>
            <a:fld id="{44842147-048C-444F-9CC1-95ECC290534E}" type="slidenum">
              <a:rPr lang="zh-CN" altLang="en-US" smtClean="0"/>
              <a:t>36</a:t>
            </a:fld>
            <a:endParaRPr lang="zh-CN" altLang="en-US"/>
          </a:p>
        </p:txBody>
      </p:sp>
    </p:spTree>
    <p:extLst>
      <p:ext uri="{BB962C8B-B14F-4D97-AF65-F5344CB8AC3E}">
        <p14:creationId xmlns:p14="http://schemas.microsoft.com/office/powerpoint/2010/main" val="13143357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我们的报告到此结束，恳请老师们批评指正。</a:t>
            </a:r>
            <a:endParaRPr lang="zh-CN" altLang="en-US" sz="1800" kern="100" dirty="0">
              <a:effectLst/>
              <a:latin typeface="Calibri" panose="020F0502020204030204" pitchFamily="34" charset="0"/>
              <a:ea typeface="华文仿宋" panose="02010600040101010101" pitchFamily="2" charset="-122"/>
              <a:cs typeface="Times New Roman" panose="02020603050405020304" pitchFamily="18" charset="0"/>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37</a:t>
            </a:fld>
            <a:endParaRPr lang="zh-CN" altLang="en-US"/>
          </a:p>
        </p:txBody>
      </p:sp>
    </p:spTree>
    <p:extLst>
      <p:ext uri="{BB962C8B-B14F-4D97-AF65-F5344CB8AC3E}">
        <p14:creationId xmlns:p14="http://schemas.microsoft.com/office/powerpoint/2010/main" val="2985101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在</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评分方面，先前一项研究发现，学生普遍认为</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评估系统相较于大学英语教师显得更公平且透明</a:t>
            </a:r>
            <a:endParaRPr lang="zh-CN" altLang="en-US" dirty="0"/>
          </a:p>
        </p:txBody>
      </p:sp>
      <p:sp>
        <p:nvSpPr>
          <p:cNvPr id="4" name="灯片编号占位符 3"/>
          <p:cNvSpPr>
            <a:spLocks noGrp="1"/>
          </p:cNvSpPr>
          <p:nvPr>
            <p:ph type="sldNum" sz="quarter" idx="5"/>
          </p:nvPr>
        </p:nvSpPr>
        <p:spPr/>
        <p:txBody>
          <a:bodyPr/>
          <a:lstStyle/>
          <a:p>
            <a:fld id="{C3AC7E49-5B78-42FE-8C02-27E517709CD0}" type="slidenum">
              <a:rPr lang="zh-CN" altLang="en-US" smtClean="0"/>
              <a:t>4</a:t>
            </a:fld>
            <a:endParaRPr lang="zh-CN" altLang="en-US"/>
          </a:p>
        </p:txBody>
      </p:sp>
    </p:spTree>
    <p:extLst>
      <p:ext uri="{BB962C8B-B14F-4D97-AF65-F5344CB8AC3E}">
        <p14:creationId xmlns:p14="http://schemas.microsoft.com/office/powerpoint/2010/main" val="1704056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华文仿宋" panose="02010600040101010101" pitchFamily="2" charset="-122"/>
                <a:ea typeface="华文仿宋" panose="02010600040101010101" pitchFamily="2" charset="-122"/>
                <a:cs typeface="Times New Roman" panose="02020603050405020304" pitchFamily="18" charset="0"/>
              </a:rPr>
              <a:t>但是该研究采用的是想象场景，存在自我卷入程度不足的问题。</a:t>
            </a:r>
            <a:endParaRPr lang="zh-CN" altLang="en-US" sz="1200" kern="100" dirty="0">
              <a:effectLst/>
              <a:latin typeface="Calibri" panose="020F0502020204030204" pitchFamily="34" charset="0"/>
              <a:ea typeface="华文仿宋" panose="0201060004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C3AC7E49-5B78-42FE-8C02-27E517709CD0}" type="slidenum">
              <a:rPr lang="zh-CN" altLang="en-US" smtClean="0"/>
              <a:t>5</a:t>
            </a:fld>
            <a:endParaRPr lang="zh-CN" altLang="en-US"/>
          </a:p>
        </p:txBody>
      </p:sp>
    </p:spTree>
    <p:extLst>
      <p:ext uri="{BB962C8B-B14F-4D97-AF65-F5344CB8AC3E}">
        <p14:creationId xmlns:p14="http://schemas.microsoft.com/office/powerpoint/2010/main" val="483877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04800" indent="266065" algn="just">
              <a:lnSpc>
                <a:spcPct val="150000"/>
              </a:lnSpc>
              <a:spcBef>
                <a:spcPts val="600"/>
              </a:spcBef>
              <a:spcAft>
                <a:spcPts val="600"/>
              </a:spcAft>
            </a:pP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因此我们设计了一个新的范式，采用真实评分场景，被试首先需要完成一道中翻英的题目，完成后进行自评打分，被试被告知其答案将由</a:t>
            </a:r>
            <a:r>
              <a:rPr lang="en-US" altLang="zh-CN" sz="1800" kern="100" dirty="0">
                <a:effectLst/>
                <a:latin typeface="Calibri" panose="020F0502020204030204" pitchFamily="34" charset="0"/>
                <a:ea typeface="华文仿宋" panose="02010600040101010101" pitchFamily="2" charset="-122"/>
                <a:cs typeface="Times New Roman" panose="02020603050405020304" pitchFamily="18" charset="0"/>
              </a:rPr>
              <a:t>AI</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或教师进行评分，实际上被试得到的分数是由系统随机生成的，之后被试对四个维度的显性感知进行打分，包括结果满意度和公平性以及评分者满意度和公平性。</a:t>
            </a:r>
            <a:endParaRPr lang="zh-CN" altLang="en-US" sz="1800" kern="100" dirty="0">
              <a:effectLst/>
              <a:latin typeface="Calibri" panose="020F0502020204030204" pitchFamily="34" charset="0"/>
              <a:ea typeface="华文仿宋" panose="0201060004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6</a:t>
            </a:fld>
            <a:endParaRPr lang="zh-CN" altLang="en-US"/>
          </a:p>
        </p:txBody>
      </p:sp>
    </p:spTree>
    <p:extLst>
      <p:ext uri="{BB962C8B-B14F-4D97-AF65-F5344CB8AC3E}">
        <p14:creationId xmlns:p14="http://schemas.microsoft.com/office/powerpoint/2010/main" val="3775530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在研究一中我们使用该范式探究</a:t>
            </a:r>
            <a:r>
              <a:rPr lang="en-US" altLang="zh-CN" dirty="0"/>
              <a:t>AI</a:t>
            </a:r>
            <a:r>
              <a:rPr lang="zh-CN" altLang="en-US" dirty="0"/>
              <a:t>评分和教师评分对满意度和公平性的影响。</a:t>
            </a:r>
          </a:p>
        </p:txBody>
      </p:sp>
      <p:sp>
        <p:nvSpPr>
          <p:cNvPr id="4" name="灯片编号占位符 3"/>
          <p:cNvSpPr>
            <a:spLocks noGrp="1"/>
          </p:cNvSpPr>
          <p:nvPr>
            <p:ph type="sldNum" sz="quarter" idx="5"/>
          </p:nvPr>
        </p:nvSpPr>
        <p:spPr/>
        <p:txBody>
          <a:bodyPr/>
          <a:lstStyle/>
          <a:p>
            <a:fld id="{C3AC7E49-5B78-42FE-8C02-27E517709CD0}" type="slidenum">
              <a:rPr lang="zh-CN" altLang="en-US" smtClean="0"/>
              <a:t>7</a:t>
            </a:fld>
            <a:endParaRPr lang="zh-CN" altLang="en-US"/>
          </a:p>
        </p:txBody>
      </p:sp>
    </p:spTree>
    <p:extLst>
      <p:ext uri="{BB962C8B-B14F-4D97-AF65-F5344CB8AC3E}">
        <p14:creationId xmlns:p14="http://schemas.microsoft.com/office/powerpoint/2010/main" val="1874758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研究一结果显示，评分者对于公平性和满意度感知无影响。</a:t>
            </a:r>
            <a:endParaRPr lang="zh-CN" altLang="en-US" sz="1800" kern="100" dirty="0">
              <a:effectLst/>
              <a:latin typeface="Calibri" panose="020F0502020204030204" pitchFamily="34" charset="0"/>
              <a:ea typeface="华文仿宋" panose="0201060004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8</a:t>
            </a:fld>
            <a:endParaRPr lang="zh-CN" altLang="en-US"/>
          </a:p>
        </p:txBody>
      </p:sp>
    </p:spTree>
    <p:extLst>
      <p:ext uri="{BB962C8B-B14F-4D97-AF65-F5344CB8AC3E}">
        <p14:creationId xmlns:p14="http://schemas.microsoft.com/office/powerpoint/2010/main" val="3166329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而实际得分高低显著影响满意度，实际得分越高，满意度越高</a:t>
            </a:r>
            <a:endParaRPr lang="zh-CN" altLang="en-US" sz="1800" kern="100" dirty="0">
              <a:effectLst/>
              <a:latin typeface="Calibri" panose="020F0502020204030204" pitchFamily="34" charset="0"/>
              <a:ea typeface="华文仿宋" panose="0201060004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9</a:t>
            </a:fld>
            <a:endParaRPr lang="zh-CN" altLang="en-US"/>
          </a:p>
        </p:txBody>
      </p:sp>
    </p:spTree>
    <p:extLst>
      <p:ext uri="{BB962C8B-B14F-4D97-AF65-F5344CB8AC3E}">
        <p14:creationId xmlns:p14="http://schemas.microsoft.com/office/powerpoint/2010/main" val="2630498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B71E-7019-CA12-2D2A-EA44D976EBD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445F35F-C8F5-3CD6-1327-A14011F840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BD7014E-9C4F-2A05-29EA-A64D7F6E58F2}"/>
              </a:ext>
            </a:extLst>
          </p:cNvPr>
          <p:cNvSpPr>
            <a:spLocks noGrp="1"/>
          </p:cNvSpPr>
          <p:nvPr>
            <p:ph type="dt" sz="half" idx="10"/>
          </p:nvPr>
        </p:nvSpPr>
        <p:spPr/>
        <p:txBody>
          <a:bodyPr/>
          <a:lstStyle/>
          <a:p>
            <a:fld id="{630B7869-1FB6-4B95-9D7B-E76ADCACFE5A}" type="datetimeFigureOut">
              <a:rPr lang="zh-CN" altLang="en-US" smtClean="0"/>
              <a:t>2024/10/10</a:t>
            </a:fld>
            <a:endParaRPr lang="zh-CN" altLang="en-US"/>
          </a:p>
        </p:txBody>
      </p:sp>
      <p:sp>
        <p:nvSpPr>
          <p:cNvPr id="5" name="页脚占位符 4">
            <a:extLst>
              <a:ext uri="{FF2B5EF4-FFF2-40B4-BE49-F238E27FC236}">
                <a16:creationId xmlns:a16="http://schemas.microsoft.com/office/drawing/2014/main" id="{C8D6731C-36BC-912A-4560-060E95F490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B9AAE6-4557-CA88-9324-1E0DBBD0E1DB}"/>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1304328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8B1A1-AA5C-6B58-ABB5-79D5A24A61D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96AD8CF-6910-2335-D026-B576F047790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C889F9-EB7D-0F02-B8CE-4D4D10795B5F}"/>
              </a:ext>
            </a:extLst>
          </p:cNvPr>
          <p:cNvSpPr>
            <a:spLocks noGrp="1"/>
          </p:cNvSpPr>
          <p:nvPr>
            <p:ph type="dt" sz="half" idx="10"/>
          </p:nvPr>
        </p:nvSpPr>
        <p:spPr/>
        <p:txBody>
          <a:bodyPr/>
          <a:lstStyle/>
          <a:p>
            <a:fld id="{630B7869-1FB6-4B95-9D7B-E76ADCACFE5A}" type="datetimeFigureOut">
              <a:rPr lang="zh-CN" altLang="en-US" smtClean="0"/>
              <a:t>2024/10/10</a:t>
            </a:fld>
            <a:endParaRPr lang="zh-CN" altLang="en-US"/>
          </a:p>
        </p:txBody>
      </p:sp>
      <p:sp>
        <p:nvSpPr>
          <p:cNvPr id="5" name="页脚占位符 4">
            <a:extLst>
              <a:ext uri="{FF2B5EF4-FFF2-40B4-BE49-F238E27FC236}">
                <a16:creationId xmlns:a16="http://schemas.microsoft.com/office/drawing/2014/main" id="{C6A15D5D-C0ED-E7A2-6CF7-797174A32F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8C640A-92F5-6D27-E8DE-1096B01B3DE8}"/>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1931817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A01B189-4515-E827-02A8-ADB52766510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5511E0C-D51D-2AC2-B608-EADC29449B5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F2AF66-A9AA-C32F-C56D-27C04EC2FEFE}"/>
              </a:ext>
            </a:extLst>
          </p:cNvPr>
          <p:cNvSpPr>
            <a:spLocks noGrp="1"/>
          </p:cNvSpPr>
          <p:nvPr>
            <p:ph type="dt" sz="half" idx="10"/>
          </p:nvPr>
        </p:nvSpPr>
        <p:spPr/>
        <p:txBody>
          <a:bodyPr/>
          <a:lstStyle/>
          <a:p>
            <a:fld id="{630B7869-1FB6-4B95-9D7B-E76ADCACFE5A}" type="datetimeFigureOut">
              <a:rPr lang="zh-CN" altLang="en-US" smtClean="0"/>
              <a:t>2024/10/10</a:t>
            </a:fld>
            <a:endParaRPr lang="zh-CN" altLang="en-US"/>
          </a:p>
        </p:txBody>
      </p:sp>
      <p:sp>
        <p:nvSpPr>
          <p:cNvPr id="5" name="页脚占位符 4">
            <a:extLst>
              <a:ext uri="{FF2B5EF4-FFF2-40B4-BE49-F238E27FC236}">
                <a16:creationId xmlns:a16="http://schemas.microsoft.com/office/drawing/2014/main" id="{36F2B309-600C-B3AC-CFC1-8DB943048C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83FC41-EA6D-F0B7-27CB-4F35F72D3470}"/>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791125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85" name="文本占位符 84">
            <a:extLst>
              <a:ext uri="{FF2B5EF4-FFF2-40B4-BE49-F238E27FC236}">
                <a16:creationId xmlns:a16="http://schemas.microsoft.com/office/drawing/2014/main" id="{9C066E07-1FB2-4E4E-885A-DB04877132EC}"/>
              </a:ext>
            </a:extLst>
          </p:cNvPr>
          <p:cNvSpPr>
            <a:spLocks noGrp="1"/>
          </p:cNvSpPr>
          <p:nvPr>
            <p:ph type="body" sz="quarter" idx="14" hasCustomPrompt="1"/>
          </p:nvPr>
        </p:nvSpPr>
        <p:spPr>
          <a:xfrm>
            <a:off x="1515340" y="4747371"/>
            <a:ext cx="2743200" cy="617537"/>
          </a:xfrm>
          <a:prstGeom prst="rect">
            <a:avLst/>
          </a:prstGeom>
        </p:spPr>
        <p:txBody>
          <a:bodyPr anchor="ctr"/>
          <a:lstStyle>
            <a:lvl1pPr marL="0" indent="0" algn="l">
              <a:buNone/>
              <a:defRPr b="1">
                <a:solidFill>
                  <a:schemeClr val="bg1"/>
                </a:solidFill>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答辩人信息</a:t>
            </a:r>
          </a:p>
        </p:txBody>
      </p:sp>
      <p:sp>
        <p:nvSpPr>
          <p:cNvPr id="77" name="文本占位符 77">
            <a:extLst>
              <a:ext uri="{FF2B5EF4-FFF2-40B4-BE49-F238E27FC236}">
                <a16:creationId xmlns:a16="http://schemas.microsoft.com/office/drawing/2014/main" id="{C2EE9811-84DA-482E-9F23-3E456E5B5127}"/>
              </a:ext>
            </a:extLst>
          </p:cNvPr>
          <p:cNvSpPr>
            <a:spLocks noGrp="1"/>
          </p:cNvSpPr>
          <p:nvPr>
            <p:ph type="body" sz="quarter" idx="11" hasCustomPrompt="1"/>
          </p:nvPr>
        </p:nvSpPr>
        <p:spPr>
          <a:xfrm>
            <a:off x="1514476" y="2442615"/>
            <a:ext cx="7754400" cy="721821"/>
          </a:xfrm>
          <a:prstGeom prst="rect">
            <a:avLst/>
          </a:prstGeom>
        </p:spPr>
        <p:txBody>
          <a:bodyPr lIns="0" rIns="0" anchor="ctr"/>
          <a:lstStyle>
            <a:lvl1pPr marL="0" indent="0" algn="l">
              <a:lnSpc>
                <a:spcPct val="100000"/>
              </a:lnSpc>
              <a:buNone/>
              <a:defRPr sz="4800" b="1">
                <a:solidFill>
                  <a:schemeClr val="tx1"/>
                </a:solidFill>
                <a:latin typeface="方正粗雅宋简体" panose="02000000000000000000" pitchFamily="2" charset="-122"/>
                <a:ea typeface="方正粗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单击此处编辑答辩报告题目</a:t>
            </a:r>
          </a:p>
        </p:txBody>
      </p:sp>
      <p:sp>
        <p:nvSpPr>
          <p:cNvPr id="78" name="文本占位符 77">
            <a:extLst>
              <a:ext uri="{FF2B5EF4-FFF2-40B4-BE49-F238E27FC236}">
                <a16:creationId xmlns:a16="http://schemas.microsoft.com/office/drawing/2014/main" id="{156B0322-864D-4376-AB61-7454A2C85B9F}"/>
              </a:ext>
            </a:extLst>
          </p:cNvPr>
          <p:cNvSpPr>
            <a:spLocks noGrp="1"/>
          </p:cNvSpPr>
          <p:nvPr>
            <p:ph type="body" sz="quarter" idx="15" hasCustomPrompt="1"/>
          </p:nvPr>
        </p:nvSpPr>
        <p:spPr>
          <a:xfrm>
            <a:off x="1514476" y="3343161"/>
            <a:ext cx="3231228" cy="485081"/>
          </a:xfrm>
          <a:prstGeom prst="rect">
            <a:avLst/>
          </a:prstGeom>
        </p:spPr>
        <p:txBody>
          <a:bodyPr lIns="0" rIns="0" anchor="ctr"/>
          <a:lstStyle>
            <a:lvl1pPr marL="0" indent="0" algn="dist">
              <a:lnSpc>
                <a:spcPct val="100000"/>
              </a:lnSpc>
              <a:buNone/>
              <a:defRPr sz="2400" b="1">
                <a:solidFill>
                  <a:schemeClr val="tx2"/>
                </a:solidFill>
                <a:latin typeface="方正粗雅宋简体" panose="02000000000000000000" pitchFamily="2" charset="-122"/>
                <a:ea typeface="方正粗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单击编辑答辩副标题</a:t>
            </a:r>
          </a:p>
        </p:txBody>
      </p:sp>
    </p:spTree>
    <p:extLst>
      <p:ext uri="{BB962C8B-B14F-4D97-AF65-F5344CB8AC3E}">
        <p14:creationId xmlns:p14="http://schemas.microsoft.com/office/powerpoint/2010/main" val="133292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EE782F-1828-4FCE-D989-3A4FD27BF7A8}"/>
              </a:ext>
            </a:extLst>
          </p:cNvPr>
          <p:cNvSpPr>
            <a:spLocks noGrp="1"/>
          </p:cNvSpPr>
          <p:nvPr>
            <p:ph type="title" hasCustomPrompt="1"/>
          </p:nvPr>
        </p:nvSpPr>
        <p:spPr>
          <a:xfrm>
            <a:off x="376382" y="309708"/>
            <a:ext cx="8545945" cy="309130"/>
          </a:xfrm>
        </p:spPr>
        <p:txBody>
          <a:bodyPr>
            <a:noAutofit/>
          </a:bodyPr>
          <a:lstStyle>
            <a:lvl1pPr>
              <a:defRPr sz="2800"/>
            </a:lvl1pPr>
          </a:lstStyle>
          <a:p>
            <a:r>
              <a:rPr lang="zh-CN" altLang="en-US" dirty="0"/>
              <a:t>单击处编辑母版标题样式</a:t>
            </a:r>
          </a:p>
        </p:txBody>
      </p:sp>
      <p:sp>
        <p:nvSpPr>
          <p:cNvPr id="3" name="内容占位符 2">
            <a:extLst>
              <a:ext uri="{FF2B5EF4-FFF2-40B4-BE49-F238E27FC236}">
                <a16:creationId xmlns:a16="http://schemas.microsoft.com/office/drawing/2014/main" id="{AA7C643F-E7D4-BD26-90A2-5FA7CD1AEB4B}"/>
              </a:ext>
            </a:extLst>
          </p:cNvPr>
          <p:cNvSpPr>
            <a:spLocks noGrp="1"/>
          </p:cNvSpPr>
          <p:nvPr>
            <p:ph idx="1"/>
          </p:nvPr>
        </p:nvSpPr>
        <p:spPr>
          <a:xfrm>
            <a:off x="838200" y="1252969"/>
            <a:ext cx="10515600" cy="53879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矩形 6">
            <a:extLst>
              <a:ext uri="{FF2B5EF4-FFF2-40B4-BE49-F238E27FC236}">
                <a16:creationId xmlns:a16="http://schemas.microsoft.com/office/drawing/2014/main" id="{43244A9D-1439-2E51-F539-6DBDFF58C36B}"/>
              </a:ext>
            </a:extLst>
          </p:cNvPr>
          <p:cNvSpPr/>
          <p:nvPr userDrawn="1"/>
        </p:nvSpPr>
        <p:spPr>
          <a:xfrm>
            <a:off x="-120073" y="840510"/>
            <a:ext cx="12487564" cy="45719"/>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18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674A3B-3322-F925-F577-1CF75D6A9F8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8092E0D-5242-75C5-612C-163158B722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D66AE98-A7C1-5729-56ED-30EC9656FE3F}"/>
              </a:ext>
            </a:extLst>
          </p:cNvPr>
          <p:cNvSpPr>
            <a:spLocks noGrp="1"/>
          </p:cNvSpPr>
          <p:nvPr>
            <p:ph type="dt" sz="half" idx="10"/>
          </p:nvPr>
        </p:nvSpPr>
        <p:spPr/>
        <p:txBody>
          <a:bodyPr/>
          <a:lstStyle/>
          <a:p>
            <a:fld id="{630B7869-1FB6-4B95-9D7B-E76ADCACFE5A}" type="datetimeFigureOut">
              <a:rPr lang="zh-CN" altLang="en-US" smtClean="0"/>
              <a:t>2024/10/10</a:t>
            </a:fld>
            <a:endParaRPr lang="zh-CN" altLang="en-US"/>
          </a:p>
        </p:txBody>
      </p:sp>
      <p:sp>
        <p:nvSpPr>
          <p:cNvPr id="5" name="页脚占位符 4">
            <a:extLst>
              <a:ext uri="{FF2B5EF4-FFF2-40B4-BE49-F238E27FC236}">
                <a16:creationId xmlns:a16="http://schemas.microsoft.com/office/drawing/2014/main" id="{2F137FD7-9D9E-D6D8-B435-786BE4CB93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1270AA-AA44-550D-D0E8-9ED9DD1F349A}"/>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171244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9E88D-486C-F34F-D4B8-FB3BCAEDCAC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E79A911-9703-160F-9B3D-44A1312BF0B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CD49198-DA36-1567-3C42-FD40EA621BB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AFDCDA5-2386-9CE1-FDF5-42F93B147A26}"/>
              </a:ext>
            </a:extLst>
          </p:cNvPr>
          <p:cNvSpPr>
            <a:spLocks noGrp="1"/>
          </p:cNvSpPr>
          <p:nvPr>
            <p:ph type="dt" sz="half" idx="10"/>
          </p:nvPr>
        </p:nvSpPr>
        <p:spPr/>
        <p:txBody>
          <a:bodyPr/>
          <a:lstStyle/>
          <a:p>
            <a:fld id="{630B7869-1FB6-4B95-9D7B-E76ADCACFE5A}" type="datetimeFigureOut">
              <a:rPr lang="zh-CN" altLang="en-US" smtClean="0"/>
              <a:t>2024/10/10</a:t>
            </a:fld>
            <a:endParaRPr lang="zh-CN" altLang="en-US"/>
          </a:p>
        </p:txBody>
      </p:sp>
      <p:sp>
        <p:nvSpPr>
          <p:cNvPr id="6" name="页脚占位符 5">
            <a:extLst>
              <a:ext uri="{FF2B5EF4-FFF2-40B4-BE49-F238E27FC236}">
                <a16:creationId xmlns:a16="http://schemas.microsoft.com/office/drawing/2014/main" id="{D14555C0-CBF6-1006-FE45-6E4A3F8F23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1440F6-8462-6E18-CA77-527017D3D207}"/>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904021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00B7D-F807-9047-15FA-1CFDD5FE02D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9C346AA-7BEF-F438-88F1-661BB6813A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FCFC52C-3315-9F84-C5C1-A9AE3BD0F71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3C92647-4BCB-0702-8DBA-A23AEF553C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493267A-9A94-1ED0-8574-DA544B2E250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D12AA89-E278-02CD-152B-DF79E667D5DB}"/>
              </a:ext>
            </a:extLst>
          </p:cNvPr>
          <p:cNvSpPr>
            <a:spLocks noGrp="1"/>
          </p:cNvSpPr>
          <p:nvPr>
            <p:ph type="dt" sz="half" idx="10"/>
          </p:nvPr>
        </p:nvSpPr>
        <p:spPr/>
        <p:txBody>
          <a:bodyPr/>
          <a:lstStyle/>
          <a:p>
            <a:fld id="{630B7869-1FB6-4B95-9D7B-E76ADCACFE5A}" type="datetimeFigureOut">
              <a:rPr lang="zh-CN" altLang="en-US" smtClean="0"/>
              <a:t>2024/10/10</a:t>
            </a:fld>
            <a:endParaRPr lang="zh-CN" altLang="en-US"/>
          </a:p>
        </p:txBody>
      </p:sp>
      <p:sp>
        <p:nvSpPr>
          <p:cNvPr id="8" name="页脚占位符 7">
            <a:extLst>
              <a:ext uri="{FF2B5EF4-FFF2-40B4-BE49-F238E27FC236}">
                <a16:creationId xmlns:a16="http://schemas.microsoft.com/office/drawing/2014/main" id="{637A6E4C-20F8-86B4-8E8E-69BDB4C065C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4D4FD12-30C9-1273-372C-E39064E9E813}"/>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216345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CDC51-F921-450E-F9D9-34B78ABCCF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3BBE8DE-E7A2-D8D0-7439-7578A101E99E}"/>
              </a:ext>
            </a:extLst>
          </p:cNvPr>
          <p:cNvSpPr>
            <a:spLocks noGrp="1"/>
          </p:cNvSpPr>
          <p:nvPr>
            <p:ph type="dt" sz="half" idx="10"/>
          </p:nvPr>
        </p:nvSpPr>
        <p:spPr/>
        <p:txBody>
          <a:bodyPr/>
          <a:lstStyle/>
          <a:p>
            <a:fld id="{630B7869-1FB6-4B95-9D7B-E76ADCACFE5A}" type="datetimeFigureOut">
              <a:rPr lang="zh-CN" altLang="en-US" smtClean="0"/>
              <a:t>2024/10/10</a:t>
            </a:fld>
            <a:endParaRPr lang="zh-CN" altLang="en-US"/>
          </a:p>
        </p:txBody>
      </p:sp>
      <p:sp>
        <p:nvSpPr>
          <p:cNvPr id="4" name="页脚占位符 3">
            <a:extLst>
              <a:ext uri="{FF2B5EF4-FFF2-40B4-BE49-F238E27FC236}">
                <a16:creationId xmlns:a16="http://schemas.microsoft.com/office/drawing/2014/main" id="{4875A00A-E1B4-D784-6086-190EBCF803F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E0E3FCD-784B-9DED-C112-F64CFC75C8E8}"/>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1297154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D9E150-0C18-22F6-8F24-B186BD4D283D}"/>
              </a:ext>
            </a:extLst>
          </p:cNvPr>
          <p:cNvSpPr>
            <a:spLocks noGrp="1"/>
          </p:cNvSpPr>
          <p:nvPr>
            <p:ph type="dt" sz="half" idx="10"/>
          </p:nvPr>
        </p:nvSpPr>
        <p:spPr/>
        <p:txBody>
          <a:bodyPr/>
          <a:lstStyle/>
          <a:p>
            <a:fld id="{630B7869-1FB6-4B95-9D7B-E76ADCACFE5A}" type="datetimeFigureOut">
              <a:rPr lang="zh-CN" altLang="en-US" smtClean="0"/>
              <a:t>2024/10/10</a:t>
            </a:fld>
            <a:endParaRPr lang="zh-CN" altLang="en-US"/>
          </a:p>
        </p:txBody>
      </p:sp>
      <p:sp>
        <p:nvSpPr>
          <p:cNvPr id="3" name="页脚占位符 2">
            <a:extLst>
              <a:ext uri="{FF2B5EF4-FFF2-40B4-BE49-F238E27FC236}">
                <a16:creationId xmlns:a16="http://schemas.microsoft.com/office/drawing/2014/main" id="{92A4B65E-48C6-FC26-EBD8-33D9EAE9C2F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D2B7431-A452-3309-A743-434F4177958B}"/>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1690201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38BF5-EBB4-7896-FA0F-518BD6AFD7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4851FB0-4397-4E2C-876C-61D84F620A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6E50D32-4F38-D525-6B8D-DA515FC59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EC687A-E89B-8FEC-8008-2AD49D2FD221}"/>
              </a:ext>
            </a:extLst>
          </p:cNvPr>
          <p:cNvSpPr>
            <a:spLocks noGrp="1"/>
          </p:cNvSpPr>
          <p:nvPr>
            <p:ph type="dt" sz="half" idx="10"/>
          </p:nvPr>
        </p:nvSpPr>
        <p:spPr/>
        <p:txBody>
          <a:bodyPr/>
          <a:lstStyle/>
          <a:p>
            <a:fld id="{630B7869-1FB6-4B95-9D7B-E76ADCACFE5A}" type="datetimeFigureOut">
              <a:rPr lang="zh-CN" altLang="en-US" smtClean="0"/>
              <a:t>2024/10/10</a:t>
            </a:fld>
            <a:endParaRPr lang="zh-CN" altLang="en-US"/>
          </a:p>
        </p:txBody>
      </p:sp>
      <p:sp>
        <p:nvSpPr>
          <p:cNvPr id="6" name="页脚占位符 5">
            <a:extLst>
              <a:ext uri="{FF2B5EF4-FFF2-40B4-BE49-F238E27FC236}">
                <a16:creationId xmlns:a16="http://schemas.microsoft.com/office/drawing/2014/main" id="{490C031E-691E-065F-0AFA-10D8226B5B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913C92-3A1E-63D2-002A-74D377C2F21E}"/>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1063008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51BC3-F7C9-A291-ECDC-190C27CC38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0BE1589-B363-8BA6-193E-012818B970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9242365-02C2-9136-056D-6F89C9810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A91EDE-0351-B581-51F7-937254FDADC0}"/>
              </a:ext>
            </a:extLst>
          </p:cNvPr>
          <p:cNvSpPr>
            <a:spLocks noGrp="1"/>
          </p:cNvSpPr>
          <p:nvPr>
            <p:ph type="dt" sz="half" idx="10"/>
          </p:nvPr>
        </p:nvSpPr>
        <p:spPr/>
        <p:txBody>
          <a:bodyPr/>
          <a:lstStyle/>
          <a:p>
            <a:fld id="{630B7869-1FB6-4B95-9D7B-E76ADCACFE5A}" type="datetimeFigureOut">
              <a:rPr lang="zh-CN" altLang="en-US" smtClean="0"/>
              <a:t>2024/10/10</a:t>
            </a:fld>
            <a:endParaRPr lang="zh-CN" altLang="en-US"/>
          </a:p>
        </p:txBody>
      </p:sp>
      <p:sp>
        <p:nvSpPr>
          <p:cNvPr id="6" name="页脚占位符 5">
            <a:extLst>
              <a:ext uri="{FF2B5EF4-FFF2-40B4-BE49-F238E27FC236}">
                <a16:creationId xmlns:a16="http://schemas.microsoft.com/office/drawing/2014/main" id="{234DACA0-3F6A-3712-A5C9-D413808485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A3BB9C-F4BA-061B-B0BE-C1A85072862F}"/>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662993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235C9B-2052-3C04-116A-B016329E6F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D0F884C-A87A-ACC5-9CF9-AA8E20C117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847293-4FAF-E0E8-E697-8E660E6BA3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0B7869-1FB6-4B95-9D7B-E76ADCACFE5A}" type="datetimeFigureOut">
              <a:rPr lang="zh-CN" altLang="en-US" smtClean="0"/>
              <a:t>2024/10/10</a:t>
            </a:fld>
            <a:endParaRPr lang="zh-CN" altLang="en-US"/>
          </a:p>
        </p:txBody>
      </p:sp>
      <p:sp>
        <p:nvSpPr>
          <p:cNvPr id="5" name="页脚占位符 4">
            <a:extLst>
              <a:ext uri="{FF2B5EF4-FFF2-40B4-BE49-F238E27FC236}">
                <a16:creationId xmlns:a16="http://schemas.microsoft.com/office/drawing/2014/main" id="{E92A3DF9-19BD-F8B3-6A75-8917A05291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EE949393-567B-8FEA-27C1-5257E3671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17496176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315FFC84-240E-5404-C342-933121B32F91}"/>
              </a:ext>
            </a:extLst>
          </p:cNvPr>
          <p:cNvSpPr/>
          <p:nvPr/>
        </p:nvSpPr>
        <p:spPr>
          <a:xfrm>
            <a:off x="111760" y="169417"/>
            <a:ext cx="1709725" cy="6604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a:extLst>
              <a:ext uri="{FF2B5EF4-FFF2-40B4-BE49-F238E27FC236}">
                <a16:creationId xmlns:a16="http://schemas.microsoft.com/office/drawing/2014/main" id="{F5CC51B9-4428-04D9-945B-80DC99347931}"/>
              </a:ext>
            </a:extLst>
          </p:cNvPr>
          <p:cNvSpPr/>
          <p:nvPr/>
        </p:nvSpPr>
        <p:spPr>
          <a:xfrm>
            <a:off x="0" y="4428312"/>
            <a:ext cx="12192000" cy="856526"/>
          </a:xfrm>
          <a:prstGeom prst="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第二届全国大学生心理与行为在线实验精英赛</a:t>
            </a:r>
          </a:p>
        </p:txBody>
      </p:sp>
      <p:sp>
        <p:nvSpPr>
          <p:cNvPr id="7" name="文本占位符 6">
            <a:extLst>
              <a:ext uri="{FF2B5EF4-FFF2-40B4-BE49-F238E27FC236}">
                <a16:creationId xmlns:a16="http://schemas.microsoft.com/office/drawing/2014/main" id="{B1B14B8F-A231-48E8-ACE8-EC35186C5474}"/>
              </a:ext>
            </a:extLst>
          </p:cNvPr>
          <p:cNvSpPr>
            <a:spLocks noGrp="1"/>
          </p:cNvSpPr>
          <p:nvPr>
            <p:ph type="body" sz="quarter" idx="15"/>
          </p:nvPr>
        </p:nvSpPr>
        <p:spPr>
          <a:xfrm>
            <a:off x="315589" y="-117042"/>
            <a:ext cx="1302067" cy="1233319"/>
          </a:xfrm>
        </p:spPr>
        <p:txBody>
          <a:bodyPr>
            <a:normAutofit/>
          </a:bodyPr>
          <a:lstStyle/>
          <a:p>
            <a:pPr algn="ctr"/>
            <a:r>
              <a:rPr lang="zh-CN" altLang="en-US" b="0" dirty="0">
                <a:solidFill>
                  <a:schemeClr val="bg1"/>
                </a:solidFill>
                <a:latin typeface="微软雅黑" panose="020B0503020204020204" pitchFamily="34" charset="-122"/>
                <a:ea typeface="微软雅黑" panose="020B0503020204020204" pitchFamily="34" charset="-122"/>
              </a:rPr>
              <a:t>自选赛道</a:t>
            </a:r>
          </a:p>
        </p:txBody>
      </p:sp>
      <p:sp>
        <p:nvSpPr>
          <p:cNvPr id="50" name="文本占位符 49">
            <a:extLst>
              <a:ext uri="{FF2B5EF4-FFF2-40B4-BE49-F238E27FC236}">
                <a16:creationId xmlns:a16="http://schemas.microsoft.com/office/drawing/2014/main" id="{83B14AAE-3F24-4D56-BD9F-745431B50034}"/>
              </a:ext>
            </a:extLst>
          </p:cNvPr>
          <p:cNvSpPr>
            <a:spLocks noGrp="1"/>
          </p:cNvSpPr>
          <p:nvPr>
            <p:ph type="body" sz="quarter" idx="11"/>
          </p:nvPr>
        </p:nvSpPr>
        <p:spPr>
          <a:xfrm>
            <a:off x="899897" y="1516890"/>
            <a:ext cx="10592643" cy="2557648"/>
          </a:xfrm>
        </p:spPr>
        <p:txBody>
          <a:bodyPr>
            <a:normAutofit/>
          </a:bodyPr>
          <a:lstStyle/>
          <a:p>
            <a:pPr algn="ctr"/>
            <a:r>
              <a:rPr lang="en-US" altLang="zh-CN" sz="5400" dirty="0"/>
              <a:t>AI</a:t>
            </a:r>
            <a:r>
              <a:rPr lang="zh-CN" altLang="en-US" sz="5400" dirty="0"/>
              <a:t>与教师评分</a:t>
            </a:r>
            <a:endParaRPr lang="en-US" altLang="zh-CN" sz="5400" dirty="0"/>
          </a:p>
          <a:p>
            <a:pPr algn="ctr"/>
            <a:r>
              <a:rPr lang="zh-CN" altLang="en-US" sz="5400" dirty="0"/>
              <a:t>对结果满意度和公平性感知的影响</a:t>
            </a:r>
          </a:p>
        </p:txBody>
      </p:sp>
    </p:spTree>
    <p:extLst>
      <p:ext uri="{BB962C8B-B14F-4D97-AF65-F5344CB8AC3E}">
        <p14:creationId xmlns:p14="http://schemas.microsoft.com/office/powerpoint/2010/main" val="3021795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73692B58-80E5-F14F-9D22-003B39C368F5}"/>
              </a:ext>
            </a:extLst>
          </p:cNvPr>
          <p:cNvSpPr>
            <a:spLocks noGrp="1"/>
          </p:cNvSpPr>
          <p:nvPr>
            <p:ph type="title"/>
          </p:nvPr>
        </p:nvSpPr>
        <p:spPr>
          <a:xfrm>
            <a:off x="376382" y="309708"/>
            <a:ext cx="9403412" cy="309130"/>
          </a:xfrm>
        </p:spPr>
        <p:txBody>
          <a:bodyPr/>
          <a:lstStyle/>
          <a:p>
            <a:r>
              <a:rPr lang="zh-CN" altLang="en-US" b="1" dirty="0">
                <a:solidFill>
                  <a:srgbClr val="003F88"/>
                </a:solidFill>
                <a:latin typeface="微软雅黑" panose="020B0503020204020204" pitchFamily="34" charset="-122"/>
                <a:ea typeface="微软雅黑" panose="020B0503020204020204" pitchFamily="34" charset="-122"/>
              </a:rPr>
              <a:t>研究</a:t>
            </a:r>
            <a:r>
              <a:rPr lang="en-US" altLang="zh-CN" b="1" dirty="0">
                <a:solidFill>
                  <a:srgbClr val="003F88"/>
                </a:solidFill>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期望和实际得分对满意度的影响</a:t>
            </a:r>
          </a:p>
        </p:txBody>
      </p:sp>
      <p:pic>
        <p:nvPicPr>
          <p:cNvPr id="13" name="图片 12">
            <a:extLst>
              <a:ext uri="{FF2B5EF4-FFF2-40B4-BE49-F238E27FC236}">
                <a16:creationId xmlns:a16="http://schemas.microsoft.com/office/drawing/2014/main" id="{F39866F1-C111-5531-22A0-FCE0D258C14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54931" y="2108745"/>
            <a:ext cx="9482137" cy="3952794"/>
          </a:xfrm>
          <a:prstGeom prst="rect">
            <a:avLst/>
          </a:prstGeom>
          <a:effectLst>
            <a:outerShdw blurRad="50800" dist="38100" dir="2700000" algn="tl" rotWithShape="0">
              <a:prstClr val="black">
                <a:alpha val="40000"/>
              </a:prstClr>
            </a:outerShdw>
          </a:effectLst>
        </p:spPr>
      </p:pic>
      <p:sp>
        <p:nvSpPr>
          <p:cNvPr id="18" name="文本框 17">
            <a:extLst>
              <a:ext uri="{FF2B5EF4-FFF2-40B4-BE49-F238E27FC236}">
                <a16:creationId xmlns:a16="http://schemas.microsoft.com/office/drawing/2014/main" id="{680CF5F8-ADCB-D4C1-CD4C-9B379B85BE0E}"/>
              </a:ext>
            </a:extLst>
          </p:cNvPr>
          <p:cNvSpPr txBox="1"/>
          <p:nvPr/>
        </p:nvSpPr>
        <p:spPr>
          <a:xfrm>
            <a:off x="969169" y="1186921"/>
            <a:ext cx="6731794" cy="461665"/>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公平性受到</a:t>
            </a:r>
            <a:r>
              <a:rPr lang="zh-CN" altLang="en-US" sz="2400" b="1" u="sng" kern="100" dirty="0">
                <a:latin typeface="仿宋" panose="02010609060101010101" pitchFamily="49" charset="-122"/>
                <a:ea typeface="仿宋" panose="02010609060101010101" pitchFamily="49" charset="-122"/>
                <a:cs typeface="Times New Roman" panose="02020603050405020304" pitchFamily="18" charset="0"/>
              </a:rPr>
              <a:t>期望</a:t>
            </a:r>
            <a:r>
              <a:rPr lang="en-US" altLang="zh-CN" sz="2400" b="1" u="sng" kern="100" dirty="0">
                <a:latin typeface="仿宋" panose="02010609060101010101" pitchFamily="49" charset="-122"/>
                <a:ea typeface="仿宋" panose="02010609060101010101" pitchFamily="49" charset="-122"/>
                <a:cs typeface="Times New Roman" panose="02020603050405020304" pitchFamily="18" charset="0"/>
              </a:rPr>
              <a:t>-</a:t>
            </a:r>
            <a:r>
              <a:rPr lang="zh-CN" altLang="en-US" sz="2400" b="1" u="sng" kern="100" dirty="0">
                <a:latin typeface="仿宋" panose="02010609060101010101" pitchFamily="49" charset="-122"/>
                <a:ea typeface="仿宋" panose="02010609060101010101" pitchFamily="49" charset="-122"/>
                <a:cs typeface="Times New Roman" panose="02020603050405020304" pitchFamily="18" charset="0"/>
              </a:rPr>
              <a:t>实际得分一致性影响显著</a:t>
            </a:r>
            <a:endParaRPr lang="zh-CN" altLang="zh-CN" sz="2400" b="1"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15136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E7EE643D-18CE-25DD-67AA-EF72FFE0DC64}"/>
              </a:ext>
            </a:extLst>
          </p:cNvPr>
          <p:cNvGrpSpPr/>
          <p:nvPr/>
        </p:nvGrpSpPr>
        <p:grpSpPr>
          <a:xfrm>
            <a:off x="4352925" y="2250284"/>
            <a:ext cx="3486150" cy="4607716"/>
            <a:chOff x="4352925" y="2250284"/>
            <a:chExt cx="3486150" cy="4607716"/>
          </a:xfrm>
          <a:effectLst>
            <a:outerShdw blurRad="50800" dist="38100" dir="2700000" algn="tl" rotWithShape="0">
              <a:prstClr val="black">
                <a:alpha val="40000"/>
              </a:prstClr>
            </a:outerShdw>
          </a:effectLst>
        </p:grpSpPr>
        <p:sp>
          <p:nvSpPr>
            <p:cNvPr id="13" name="矩形 12">
              <a:extLst>
                <a:ext uri="{FF2B5EF4-FFF2-40B4-BE49-F238E27FC236}">
                  <a16:creationId xmlns:a16="http://schemas.microsoft.com/office/drawing/2014/main" id="{6FD4EB07-0086-2896-088C-2C4F3E926E23}"/>
                </a:ext>
              </a:extLst>
            </p:cNvPr>
            <p:cNvSpPr/>
            <p:nvPr/>
          </p:nvSpPr>
          <p:spPr>
            <a:xfrm>
              <a:off x="4352925" y="2250284"/>
              <a:ext cx="3486150" cy="2107403"/>
            </a:xfrm>
            <a:prstGeom prst="rect">
              <a:avLst/>
            </a:prstGeom>
            <a:solidFill>
              <a:schemeClr val="bg1"/>
            </a:solidFill>
            <a:ln>
              <a:solidFill>
                <a:srgbClr val="003F88">
                  <a:alpha val="8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50DB25E-A3F1-208E-F6A3-9592E2D0CD8B}"/>
                </a:ext>
              </a:extLst>
            </p:cNvPr>
            <p:cNvSpPr/>
            <p:nvPr/>
          </p:nvSpPr>
          <p:spPr>
            <a:xfrm>
              <a:off x="4352925" y="4357687"/>
              <a:ext cx="3486150" cy="2500313"/>
            </a:xfrm>
            <a:prstGeom prst="rect">
              <a:avLst/>
            </a:prstGeom>
            <a:solidFill>
              <a:srgbClr val="003F88">
                <a:alpha val="80000"/>
              </a:srgbClr>
            </a:solidFill>
            <a:ln>
              <a:solidFill>
                <a:srgbClr val="003F88">
                  <a:alpha val="8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a:extLst>
              <a:ext uri="{FF2B5EF4-FFF2-40B4-BE49-F238E27FC236}">
                <a16:creationId xmlns:a16="http://schemas.microsoft.com/office/drawing/2014/main" id="{2F5E6974-6C5F-C88A-D97B-8BE447E1C597}"/>
              </a:ext>
            </a:extLst>
          </p:cNvPr>
          <p:cNvSpPr txBox="1"/>
          <p:nvPr/>
        </p:nvSpPr>
        <p:spPr>
          <a:xfrm>
            <a:off x="4690808" y="594795"/>
            <a:ext cx="2810385" cy="2646878"/>
          </a:xfrm>
          <a:prstGeom prst="rect">
            <a:avLst/>
          </a:prstGeom>
          <a:solidFill>
            <a:schemeClr val="bg1"/>
          </a:solidFill>
        </p:spPr>
        <p:txBody>
          <a:bodyPr wrap="none" rtlCol="0">
            <a:spAutoFit/>
          </a:bodyPr>
          <a:lstStyle/>
          <a:p>
            <a:r>
              <a:rPr lang="en-US" altLang="zh-CN" sz="16600" b="1" dirty="0">
                <a:solidFill>
                  <a:schemeClr val="bg2"/>
                </a:solidFill>
                <a:effectLst>
                  <a:outerShdw blurRad="38100" dist="38100" dir="2700000" algn="tl">
                    <a:srgbClr val="000000">
                      <a:alpha val="30000"/>
                    </a:srgbClr>
                  </a:outerShdw>
                </a:effectLst>
                <a:latin typeface="微软雅黑" panose="020B0503020204020204" pitchFamily="34" charset="-122"/>
                <a:ea typeface="微软雅黑" panose="020B0503020204020204" pitchFamily="34" charset="-122"/>
              </a:rPr>
              <a:t>02</a:t>
            </a:r>
            <a:endParaRPr lang="zh-CN" altLang="en-US" b="1" dirty="0">
              <a:solidFill>
                <a:schemeClr val="bg2"/>
              </a:solidFill>
              <a:effectLst>
                <a:outerShdw blurRad="38100" dist="38100" dir="2700000" algn="tl">
                  <a:srgbClr val="000000">
                    <a:alpha val="30000"/>
                  </a:srgbClr>
                </a:outerShdw>
              </a:effectLst>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840673DB-01C1-23D4-6B86-A7B48E8E14D7}"/>
              </a:ext>
            </a:extLst>
          </p:cNvPr>
          <p:cNvSpPr txBox="1"/>
          <p:nvPr/>
        </p:nvSpPr>
        <p:spPr>
          <a:xfrm>
            <a:off x="1619250" y="3020448"/>
            <a:ext cx="8951120" cy="646331"/>
          </a:xfrm>
          <a:prstGeom prst="rect">
            <a:avLst/>
          </a:prstGeom>
          <a:solidFill>
            <a:schemeClr val="bg1"/>
          </a:solidFill>
        </p:spPr>
        <p:txBody>
          <a:bodyPr wrap="square">
            <a:spAutoFit/>
          </a:bodyPr>
          <a:lstStyle/>
          <a:p>
            <a:pPr algn="ctr"/>
            <a:r>
              <a:rPr lang="zh-CN" altLang="en-US" sz="3600" b="1" dirty="0">
                <a:latin typeface="微软雅黑" panose="020B0503020204020204" pitchFamily="34" charset="-122"/>
                <a:ea typeface="微软雅黑" panose="020B0503020204020204" pitchFamily="34" charset="-122"/>
              </a:rPr>
              <a:t>对</a:t>
            </a:r>
            <a:r>
              <a:rPr lang="en-US" altLang="zh-CN" sz="3600" b="1" dirty="0">
                <a:latin typeface="微软雅黑" panose="020B0503020204020204" pitchFamily="34" charset="-122"/>
                <a:ea typeface="微软雅黑" panose="020B0503020204020204" pitchFamily="34" charset="-122"/>
              </a:rPr>
              <a:t>AI</a:t>
            </a:r>
            <a:r>
              <a:rPr lang="zh-CN" altLang="en-US" sz="3600" b="1" dirty="0">
                <a:latin typeface="微软雅黑" panose="020B0503020204020204" pitchFamily="34" charset="-122"/>
                <a:ea typeface="微软雅黑" panose="020B0503020204020204" pitchFamily="34" charset="-122"/>
              </a:rPr>
              <a:t>评分和教师评分的选择意愿</a:t>
            </a:r>
            <a:endParaRPr lang="zh-CN" altLang="en-US" sz="2400" dirty="0"/>
          </a:p>
        </p:txBody>
      </p:sp>
    </p:spTree>
    <p:extLst>
      <p:ext uri="{BB962C8B-B14F-4D97-AF65-F5344CB8AC3E}">
        <p14:creationId xmlns:p14="http://schemas.microsoft.com/office/powerpoint/2010/main" val="1967751151"/>
      </p:ext>
    </p:extLst>
  </p:cSld>
  <p:clrMapOvr>
    <a:masterClrMapping/>
  </p:clrMapOvr>
  <p:transition spd="med">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951E8-2DC5-6285-5655-76F76D7EB20D}"/>
              </a:ext>
            </a:extLst>
          </p:cNvPr>
          <p:cNvSpPr>
            <a:spLocks noGrp="1"/>
          </p:cNvSpPr>
          <p:nvPr>
            <p:ph type="title"/>
          </p:nvPr>
        </p:nvSpPr>
        <p:spPr>
          <a:xfrm>
            <a:off x="376382" y="309708"/>
            <a:ext cx="9403412" cy="309130"/>
          </a:xfrm>
        </p:spPr>
        <p:txBody>
          <a:bodyPr/>
          <a:lstStyle/>
          <a:p>
            <a:r>
              <a:rPr lang="zh-CN" altLang="en-US" b="1" dirty="0">
                <a:solidFill>
                  <a:srgbClr val="003F88"/>
                </a:solidFill>
                <a:latin typeface="微软雅黑" panose="020B0503020204020204" pitchFamily="34" charset="-122"/>
                <a:ea typeface="微软雅黑" panose="020B0503020204020204" pitchFamily="34" charset="-122"/>
              </a:rPr>
              <a:t>研究</a:t>
            </a:r>
            <a:r>
              <a:rPr lang="en-US" altLang="zh-CN" b="1" dirty="0">
                <a:solidFill>
                  <a:srgbClr val="003F88"/>
                </a:solidFill>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研究范式</a:t>
            </a:r>
          </a:p>
        </p:txBody>
      </p:sp>
      <p:sp>
        <p:nvSpPr>
          <p:cNvPr id="8" name="矩形: 圆角 7">
            <a:extLst>
              <a:ext uri="{FF2B5EF4-FFF2-40B4-BE49-F238E27FC236}">
                <a16:creationId xmlns:a16="http://schemas.microsoft.com/office/drawing/2014/main" id="{9C8BCA80-84AB-8C60-3B2A-419E1876E819}"/>
              </a:ext>
            </a:extLst>
          </p:cNvPr>
          <p:cNvSpPr/>
          <p:nvPr/>
        </p:nvSpPr>
        <p:spPr>
          <a:xfrm>
            <a:off x="997485" y="3416357"/>
            <a:ext cx="1912471" cy="1016000"/>
          </a:xfrm>
          <a:prstGeom prst="round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一道中译英</a:t>
            </a:r>
            <a:br>
              <a:rPr lang="en-US" altLang="zh-CN" sz="24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限时</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分钟</a:t>
            </a:r>
            <a:endParaRPr lang="zh-CN" altLang="en-US" sz="2400" dirty="0">
              <a:latin typeface="微软雅黑" panose="020B0503020204020204" pitchFamily="34" charset="-122"/>
              <a:ea typeface="微软雅黑" panose="020B0503020204020204" pitchFamily="34" charset="-122"/>
            </a:endParaRPr>
          </a:p>
        </p:txBody>
      </p:sp>
      <p:sp>
        <p:nvSpPr>
          <p:cNvPr id="13" name="矩形: 圆角 12">
            <a:extLst>
              <a:ext uri="{FF2B5EF4-FFF2-40B4-BE49-F238E27FC236}">
                <a16:creationId xmlns:a16="http://schemas.microsoft.com/office/drawing/2014/main" id="{DE97AAB7-50F0-2243-DC88-E78418D05A84}"/>
              </a:ext>
            </a:extLst>
          </p:cNvPr>
          <p:cNvSpPr/>
          <p:nvPr/>
        </p:nvSpPr>
        <p:spPr>
          <a:xfrm>
            <a:off x="6718551" y="3416357"/>
            <a:ext cx="1912471" cy="1016000"/>
          </a:xfrm>
          <a:prstGeom prst="round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随机评分</a:t>
            </a:r>
            <a:br>
              <a:rPr lang="en-US" altLang="zh-CN" sz="24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2~9</a:t>
            </a:r>
            <a:r>
              <a:rPr lang="zh-CN" altLang="en-US" sz="2000" dirty="0">
                <a:latin typeface="微软雅黑" panose="020B0503020204020204" pitchFamily="34" charset="-122"/>
                <a:ea typeface="微软雅黑" panose="020B0503020204020204" pitchFamily="34" charset="-122"/>
              </a:rPr>
              <a:t>分</a:t>
            </a:r>
            <a:endParaRPr lang="zh-CN" altLang="en-US" sz="2400" dirty="0">
              <a:latin typeface="微软雅黑" panose="020B0503020204020204" pitchFamily="34" charset="-122"/>
              <a:ea typeface="微软雅黑" panose="020B0503020204020204" pitchFamily="34" charset="-122"/>
            </a:endParaRPr>
          </a:p>
        </p:txBody>
      </p:sp>
      <p:sp>
        <p:nvSpPr>
          <p:cNvPr id="15" name="矩形: 圆角 14">
            <a:extLst>
              <a:ext uri="{FF2B5EF4-FFF2-40B4-BE49-F238E27FC236}">
                <a16:creationId xmlns:a16="http://schemas.microsoft.com/office/drawing/2014/main" id="{2EFF605A-C8D4-4A79-F016-6CA5ECF4A4BE}"/>
              </a:ext>
            </a:extLst>
          </p:cNvPr>
          <p:cNvSpPr/>
          <p:nvPr/>
        </p:nvSpPr>
        <p:spPr>
          <a:xfrm>
            <a:off x="9579083" y="3416357"/>
            <a:ext cx="1864502" cy="1016000"/>
          </a:xfrm>
          <a:prstGeom prst="round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满意度</a:t>
            </a:r>
            <a:endParaRPr lang="en-US" altLang="zh-CN" sz="2400" dirty="0">
              <a:latin typeface="微软雅黑" panose="020B0503020204020204" pitchFamily="34" charset="-122"/>
              <a:ea typeface="微软雅黑" panose="020B0503020204020204" pitchFamily="34" charset="-122"/>
            </a:endParaRPr>
          </a:p>
          <a:p>
            <a:pPr algn="ctr"/>
            <a:r>
              <a:rPr lang="zh-CN" altLang="en-US" sz="2400" dirty="0">
                <a:latin typeface="微软雅黑" panose="020B0503020204020204" pitchFamily="34" charset="-122"/>
                <a:ea typeface="微软雅黑" panose="020B0503020204020204" pitchFamily="34" charset="-122"/>
              </a:rPr>
              <a:t>公平性</a:t>
            </a:r>
          </a:p>
        </p:txBody>
      </p:sp>
      <p:sp>
        <p:nvSpPr>
          <p:cNvPr id="3" name="矩形: 圆角 2">
            <a:extLst>
              <a:ext uri="{FF2B5EF4-FFF2-40B4-BE49-F238E27FC236}">
                <a16:creationId xmlns:a16="http://schemas.microsoft.com/office/drawing/2014/main" id="{F7A91053-8F84-43CB-A569-0DF629E3C13A}"/>
              </a:ext>
            </a:extLst>
          </p:cNvPr>
          <p:cNvSpPr/>
          <p:nvPr/>
        </p:nvSpPr>
        <p:spPr>
          <a:xfrm>
            <a:off x="6435005" y="1848933"/>
            <a:ext cx="1912471" cy="1016000"/>
          </a:xfrm>
          <a:prstGeom prst="round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随机</a:t>
            </a:r>
            <a:endParaRPr lang="en-US" altLang="zh-CN" sz="2400" dirty="0">
              <a:latin typeface="微软雅黑" panose="020B0503020204020204" pitchFamily="34" charset="-122"/>
              <a:ea typeface="微软雅黑" panose="020B0503020204020204" pitchFamily="34" charset="-122"/>
            </a:endParaRPr>
          </a:p>
          <a:p>
            <a:pPr algn="ctr"/>
            <a:r>
              <a:rPr lang="en-US" altLang="zh-CN" sz="2400" dirty="0">
                <a:latin typeface="微软雅黑" panose="020B0503020204020204" pitchFamily="34" charset="-122"/>
                <a:ea typeface="微软雅黑" panose="020B0503020204020204" pitchFamily="34" charset="-122"/>
              </a:rPr>
              <a:t>AI</a:t>
            </a:r>
            <a:r>
              <a:rPr lang="zh-CN" altLang="en-US" sz="2400" dirty="0">
                <a:latin typeface="微软雅黑" panose="020B0503020204020204" pitchFamily="34" charset="-122"/>
                <a:ea typeface="微软雅黑" panose="020B0503020204020204" pitchFamily="34" charset="-122"/>
              </a:rPr>
              <a:t>或教师</a:t>
            </a:r>
            <a:endParaRPr lang="en-US" altLang="zh-CN" sz="2400" dirty="0">
              <a:latin typeface="微软雅黑" panose="020B0503020204020204" pitchFamily="34" charset="-122"/>
              <a:ea typeface="微软雅黑" panose="020B0503020204020204" pitchFamily="34" charset="-122"/>
            </a:endParaRPr>
          </a:p>
        </p:txBody>
      </p:sp>
      <p:sp>
        <p:nvSpPr>
          <p:cNvPr id="5" name="箭头: 右 4">
            <a:extLst>
              <a:ext uri="{FF2B5EF4-FFF2-40B4-BE49-F238E27FC236}">
                <a16:creationId xmlns:a16="http://schemas.microsoft.com/office/drawing/2014/main" id="{69C7608F-377A-9202-3925-5F1E18847DB5}"/>
              </a:ext>
            </a:extLst>
          </p:cNvPr>
          <p:cNvSpPr/>
          <p:nvPr/>
        </p:nvSpPr>
        <p:spPr>
          <a:xfrm>
            <a:off x="8863304" y="3857638"/>
            <a:ext cx="597200" cy="150018"/>
          </a:xfrm>
          <a:prstGeom prst="rightArrow">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6" name="箭头: 下 5">
            <a:extLst>
              <a:ext uri="{FF2B5EF4-FFF2-40B4-BE49-F238E27FC236}">
                <a16:creationId xmlns:a16="http://schemas.microsoft.com/office/drawing/2014/main" id="{4D3A6690-6332-C636-152B-64F46A94BFDF}"/>
              </a:ext>
            </a:extLst>
          </p:cNvPr>
          <p:cNvSpPr/>
          <p:nvPr/>
        </p:nvSpPr>
        <p:spPr>
          <a:xfrm rot="2297411">
            <a:off x="6553178" y="2938043"/>
            <a:ext cx="121444" cy="500062"/>
          </a:xfrm>
          <a:prstGeom prst="downArrow">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5BB4C750-79FC-0B49-E54D-36D45FA31EB4}"/>
              </a:ext>
            </a:extLst>
          </p:cNvPr>
          <p:cNvSpPr/>
          <p:nvPr/>
        </p:nvSpPr>
        <p:spPr>
          <a:xfrm>
            <a:off x="3858018" y="3416357"/>
            <a:ext cx="1912471" cy="1016000"/>
          </a:xfrm>
          <a:prstGeom prst="round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自评</a:t>
            </a:r>
            <a:br>
              <a:rPr lang="en-US" altLang="zh-CN" sz="24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1~10</a:t>
            </a:r>
            <a:r>
              <a:rPr lang="zh-CN" altLang="en-US" sz="2000" dirty="0">
                <a:latin typeface="微软雅黑" panose="020B0503020204020204" pitchFamily="34" charset="-122"/>
                <a:ea typeface="微软雅黑" panose="020B0503020204020204" pitchFamily="34" charset="-122"/>
              </a:rPr>
              <a:t>分</a:t>
            </a:r>
            <a:endParaRPr lang="zh-CN" altLang="en-US" sz="2400" dirty="0">
              <a:latin typeface="微软雅黑" panose="020B0503020204020204" pitchFamily="34" charset="-122"/>
              <a:ea typeface="微软雅黑" panose="020B0503020204020204" pitchFamily="34" charset="-122"/>
            </a:endParaRPr>
          </a:p>
        </p:txBody>
      </p:sp>
      <p:sp>
        <p:nvSpPr>
          <p:cNvPr id="9" name="箭头: 右 8">
            <a:extLst>
              <a:ext uri="{FF2B5EF4-FFF2-40B4-BE49-F238E27FC236}">
                <a16:creationId xmlns:a16="http://schemas.microsoft.com/office/drawing/2014/main" id="{6131AACD-28EB-CF55-26AF-E2541D81FF8F}"/>
              </a:ext>
            </a:extLst>
          </p:cNvPr>
          <p:cNvSpPr/>
          <p:nvPr/>
        </p:nvSpPr>
        <p:spPr>
          <a:xfrm>
            <a:off x="5986641" y="3857638"/>
            <a:ext cx="597200" cy="150018"/>
          </a:xfrm>
          <a:prstGeom prst="rightArrow">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0" name="箭头: 右 9">
            <a:extLst>
              <a:ext uri="{FF2B5EF4-FFF2-40B4-BE49-F238E27FC236}">
                <a16:creationId xmlns:a16="http://schemas.microsoft.com/office/drawing/2014/main" id="{7BC9001F-B00F-F0CA-0AD3-71B0B6EB38BB}"/>
              </a:ext>
            </a:extLst>
          </p:cNvPr>
          <p:cNvSpPr/>
          <p:nvPr/>
        </p:nvSpPr>
        <p:spPr>
          <a:xfrm>
            <a:off x="3109978" y="3857638"/>
            <a:ext cx="597200" cy="150018"/>
          </a:xfrm>
          <a:prstGeom prst="rightArrow">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6BA0E3EF-98A8-56E0-7265-A24D7B9DD1C7}"/>
              </a:ext>
            </a:extLst>
          </p:cNvPr>
          <p:cNvSpPr/>
          <p:nvPr/>
        </p:nvSpPr>
        <p:spPr>
          <a:xfrm>
            <a:off x="4121852" y="1848933"/>
            <a:ext cx="1912471" cy="1016000"/>
          </a:xfrm>
          <a:prstGeom prst="roundRect">
            <a:avLst/>
          </a:prstGeom>
          <a:solidFill>
            <a:srgbClr val="005F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选择</a:t>
            </a:r>
            <a:endParaRPr lang="en-US" altLang="zh-CN" sz="2400" dirty="0">
              <a:latin typeface="微软雅黑" panose="020B0503020204020204" pitchFamily="34" charset="-122"/>
              <a:ea typeface="微软雅黑" panose="020B0503020204020204" pitchFamily="34" charset="-122"/>
            </a:endParaRPr>
          </a:p>
          <a:p>
            <a:pPr algn="ctr"/>
            <a:r>
              <a:rPr lang="en-US" altLang="zh-CN" sz="2400" dirty="0">
                <a:latin typeface="微软雅黑" panose="020B0503020204020204" pitchFamily="34" charset="-122"/>
                <a:ea typeface="微软雅黑" panose="020B0503020204020204" pitchFamily="34" charset="-122"/>
              </a:rPr>
              <a:t>AI</a:t>
            </a:r>
            <a:r>
              <a:rPr lang="zh-CN" altLang="en-US" sz="2400" dirty="0">
                <a:latin typeface="微软雅黑" panose="020B0503020204020204" pitchFamily="34" charset="-122"/>
                <a:ea typeface="微软雅黑" panose="020B0503020204020204" pitchFamily="34" charset="-122"/>
              </a:rPr>
              <a:t>或教师</a:t>
            </a:r>
            <a:endParaRPr lang="en-US" altLang="zh-CN" sz="2400" dirty="0">
              <a:latin typeface="微软雅黑" panose="020B0503020204020204" pitchFamily="34" charset="-122"/>
              <a:ea typeface="微软雅黑" panose="020B0503020204020204" pitchFamily="34" charset="-122"/>
            </a:endParaRPr>
          </a:p>
        </p:txBody>
      </p:sp>
      <p:sp>
        <p:nvSpPr>
          <p:cNvPr id="11" name="箭头: 下 10">
            <a:extLst>
              <a:ext uri="{FF2B5EF4-FFF2-40B4-BE49-F238E27FC236}">
                <a16:creationId xmlns:a16="http://schemas.microsoft.com/office/drawing/2014/main" id="{B3752F6B-987D-7532-F326-5673B892F51F}"/>
              </a:ext>
            </a:extLst>
          </p:cNvPr>
          <p:cNvSpPr/>
          <p:nvPr/>
        </p:nvSpPr>
        <p:spPr>
          <a:xfrm rot="19302589" flipH="1">
            <a:off x="5817843" y="2938044"/>
            <a:ext cx="121444" cy="500062"/>
          </a:xfrm>
          <a:prstGeom prst="downArrow">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3321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B70C7880-1CC0-5DB4-B51B-E096FDA5F4EA}"/>
              </a:ext>
            </a:extLst>
          </p:cNvPr>
          <p:cNvGraphicFramePr>
            <a:graphicFrameLocks noGrp="1"/>
          </p:cNvGraphicFramePr>
          <p:nvPr>
            <p:extLst>
              <p:ext uri="{D42A27DB-BD31-4B8C-83A1-F6EECF244321}">
                <p14:modId xmlns:p14="http://schemas.microsoft.com/office/powerpoint/2010/main" val="2332862228"/>
              </p:ext>
            </p:extLst>
          </p:nvPr>
        </p:nvGraphicFramePr>
        <p:xfrm>
          <a:off x="870347" y="2819354"/>
          <a:ext cx="10565606" cy="3049362"/>
        </p:xfrm>
        <a:graphic>
          <a:graphicData uri="http://schemas.openxmlformats.org/drawingml/2006/table">
            <a:tbl>
              <a:tblPr firstRow="1" firstCol="1" bandRow="1">
                <a:tableStyleId>{073A0DAA-6AF3-43AB-8588-CEC1D06C72B9}</a:tableStyleId>
              </a:tblPr>
              <a:tblGrid>
                <a:gridCol w="3522573">
                  <a:extLst>
                    <a:ext uri="{9D8B030D-6E8A-4147-A177-3AD203B41FA5}">
                      <a16:colId xmlns:a16="http://schemas.microsoft.com/office/drawing/2014/main" val="1818450008"/>
                    </a:ext>
                  </a:extLst>
                </a:gridCol>
                <a:gridCol w="3522573">
                  <a:extLst>
                    <a:ext uri="{9D8B030D-6E8A-4147-A177-3AD203B41FA5}">
                      <a16:colId xmlns:a16="http://schemas.microsoft.com/office/drawing/2014/main" val="2129301598"/>
                    </a:ext>
                  </a:extLst>
                </a:gridCol>
                <a:gridCol w="3520460">
                  <a:extLst>
                    <a:ext uri="{9D8B030D-6E8A-4147-A177-3AD203B41FA5}">
                      <a16:colId xmlns:a16="http://schemas.microsoft.com/office/drawing/2014/main" val="1469558074"/>
                    </a:ext>
                  </a:extLst>
                </a:gridCol>
              </a:tblGrid>
              <a:tr h="508227">
                <a:tc rowSpan="2">
                  <a:txBody>
                    <a:bodyPr/>
                    <a:lstStyle/>
                    <a:p>
                      <a:pPr algn="ctr"/>
                      <a:r>
                        <a:rPr lang="zh-CN" sz="1800" kern="0" dirty="0">
                          <a:effectLst/>
                          <a:latin typeface="微软雅黑" panose="020B0503020204020204" pitchFamily="34" charset="-122"/>
                          <a:ea typeface="微软雅黑" panose="020B0503020204020204" pitchFamily="34" charset="-122"/>
                        </a:rPr>
                        <a:t>期望得分</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003F88">
                        <a:alpha val="65000"/>
                      </a:srgbClr>
                    </a:solidFill>
                  </a:tcPr>
                </a:tc>
                <a:tc gridSpan="2">
                  <a:txBody>
                    <a:bodyPr/>
                    <a:lstStyle/>
                    <a:p>
                      <a:pPr algn="ctr"/>
                      <a:r>
                        <a:rPr lang="zh-CN" sz="1800" kern="0" dirty="0">
                          <a:effectLst/>
                          <a:latin typeface="微软雅黑" panose="020B0503020204020204" pitchFamily="34" charset="-122"/>
                          <a:ea typeface="微软雅黑" panose="020B0503020204020204" pitchFamily="34" charset="-122"/>
                        </a:rPr>
                        <a:t>期望评分者</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003F88">
                        <a:alpha val="65000"/>
                      </a:srgbClr>
                    </a:solidFill>
                  </a:tcPr>
                </a:tc>
                <a:tc hMerge="1">
                  <a:txBody>
                    <a:bodyPr/>
                    <a:lstStyle/>
                    <a:p>
                      <a:endParaRPr lang="zh-CN" altLang="en-US"/>
                    </a:p>
                  </a:txBody>
                  <a:tcPr/>
                </a:tc>
                <a:extLst>
                  <a:ext uri="{0D108BD9-81ED-4DB2-BD59-A6C34878D82A}">
                    <a16:rowId xmlns:a16="http://schemas.microsoft.com/office/drawing/2014/main" val="4105348948"/>
                  </a:ext>
                </a:extLst>
              </a:tr>
              <a:tr h="508227">
                <a:tc vMerge="1">
                  <a:txBody>
                    <a:bodyPr/>
                    <a:lstStyle/>
                    <a:p>
                      <a:endParaRPr lang="zh-CN" altLang="en-US"/>
                    </a:p>
                  </a:txBody>
                  <a:tcPr/>
                </a:tc>
                <a:tc>
                  <a:txBody>
                    <a:bodyPr/>
                    <a:lstStyle/>
                    <a:p>
                      <a:pPr algn="ctr"/>
                      <a:r>
                        <a:rPr lang="en-US" sz="1800" kern="0" dirty="0">
                          <a:effectLst/>
                          <a:latin typeface="微软雅黑" panose="020B0503020204020204" pitchFamily="34" charset="-122"/>
                          <a:ea typeface="微软雅黑" panose="020B0503020204020204" pitchFamily="34" charset="-122"/>
                          <a:cs typeface="Times New Roman" panose="02020603050405020304" pitchFamily="18" charset="0"/>
                        </a:rPr>
                        <a:t>AI</a:t>
                      </a:r>
                      <a:r>
                        <a:rPr lang="zh-CN" sz="1800" kern="0" dirty="0">
                          <a:effectLst/>
                          <a:latin typeface="微软雅黑" panose="020B0503020204020204" pitchFamily="34" charset="-122"/>
                          <a:ea typeface="微软雅黑" panose="020B0503020204020204" pitchFamily="34" charset="-122"/>
                          <a:cs typeface="Times New Roman" panose="02020603050405020304" pitchFamily="18" charset="0"/>
                        </a:rPr>
                        <a:t>评分系统</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dk1">
                        <a:tint val="40000"/>
                        <a:alpha val="65000"/>
                      </a:schemeClr>
                    </a:solidFill>
                  </a:tcPr>
                </a:tc>
                <a:tc>
                  <a:txBody>
                    <a:bodyPr/>
                    <a:lstStyle/>
                    <a:p>
                      <a:pPr algn="ctr"/>
                      <a:r>
                        <a:rPr lang="zh-CN" sz="1800" kern="0">
                          <a:effectLst/>
                          <a:latin typeface="微软雅黑" panose="020B0503020204020204" pitchFamily="34" charset="-122"/>
                          <a:ea typeface="微软雅黑" panose="020B0503020204020204" pitchFamily="34" charset="-122"/>
                          <a:cs typeface="Times New Roman" panose="02020603050405020304" pitchFamily="18" charset="0"/>
                        </a:rPr>
                        <a:t>大学英语教师</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dk1">
                        <a:tint val="40000"/>
                        <a:alpha val="65000"/>
                      </a:schemeClr>
                    </a:solidFill>
                  </a:tcPr>
                </a:tc>
                <a:extLst>
                  <a:ext uri="{0D108BD9-81ED-4DB2-BD59-A6C34878D82A}">
                    <a16:rowId xmlns:a16="http://schemas.microsoft.com/office/drawing/2014/main" val="2211220975"/>
                  </a:ext>
                </a:extLst>
              </a:tr>
              <a:tr h="508227">
                <a:tc>
                  <a:txBody>
                    <a:bodyPr/>
                    <a:lstStyle/>
                    <a:p>
                      <a:pPr algn="ctr"/>
                      <a:r>
                        <a:rPr lang="zh-CN" sz="1800" kern="0">
                          <a:effectLst/>
                          <a:latin typeface="微软雅黑" panose="020B0503020204020204" pitchFamily="34" charset="-122"/>
                          <a:ea typeface="微软雅黑" panose="020B0503020204020204" pitchFamily="34" charset="-122"/>
                        </a:rPr>
                        <a:t>低分（</a:t>
                      </a:r>
                      <a:r>
                        <a:rPr lang="en-US" sz="1800" kern="0">
                          <a:effectLst/>
                          <a:latin typeface="微软雅黑" panose="020B0503020204020204" pitchFamily="34" charset="-122"/>
                          <a:ea typeface="微软雅黑" panose="020B0503020204020204" pitchFamily="34" charset="-122"/>
                        </a:rPr>
                        <a:t>1</a:t>
                      </a:r>
                      <a:r>
                        <a:rPr lang="zh-CN" sz="1800" kern="0">
                          <a:effectLst/>
                          <a:latin typeface="微软雅黑" panose="020B0503020204020204" pitchFamily="34" charset="-122"/>
                          <a:ea typeface="微软雅黑" panose="020B0503020204020204" pitchFamily="34" charset="-122"/>
                        </a:rPr>
                        <a:t>～</a:t>
                      </a:r>
                      <a:r>
                        <a:rPr lang="en-US" sz="1800" kern="0">
                          <a:effectLst/>
                          <a:latin typeface="微软雅黑" panose="020B0503020204020204" pitchFamily="34" charset="-122"/>
                          <a:ea typeface="微软雅黑" panose="020B0503020204020204" pitchFamily="34" charset="-122"/>
                        </a:rPr>
                        <a:t>3</a:t>
                      </a:r>
                      <a:r>
                        <a:rPr lang="zh-CN" sz="1800" kern="0">
                          <a:effectLst/>
                          <a:latin typeface="微软雅黑" panose="020B0503020204020204" pitchFamily="34" charset="-122"/>
                          <a:ea typeface="微软雅黑" panose="020B0503020204020204" pitchFamily="34" charset="-122"/>
                        </a:rPr>
                        <a:t>分）</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003F88">
                        <a:alpha val="65000"/>
                      </a:srgbClr>
                    </a:solidFill>
                  </a:tcPr>
                </a:tc>
                <a:tc>
                  <a:txBody>
                    <a:bodyPr/>
                    <a:lstStyle/>
                    <a:p>
                      <a:pPr algn="ctr"/>
                      <a:r>
                        <a:rPr lang="en-US" sz="1800" kern="0" dirty="0">
                          <a:effectLst/>
                          <a:latin typeface="微软雅黑" panose="020B0503020204020204" pitchFamily="34" charset="-122"/>
                          <a:ea typeface="微软雅黑" panose="020B0503020204020204" pitchFamily="34" charset="-122"/>
                          <a:cs typeface="Times New Roman" panose="02020603050405020304" pitchFamily="18" charset="0"/>
                        </a:rPr>
                        <a:t>18</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dk1">
                        <a:tint val="20000"/>
                        <a:alpha val="65000"/>
                      </a:schemeClr>
                    </a:solidFill>
                  </a:tcPr>
                </a:tc>
                <a:tc>
                  <a:txBody>
                    <a:bodyPr/>
                    <a:lstStyle/>
                    <a:p>
                      <a:pPr algn="ctr"/>
                      <a:r>
                        <a:rPr lang="en-US" sz="1800" kern="0" dirty="0">
                          <a:effectLst/>
                          <a:latin typeface="微软雅黑" panose="020B0503020204020204" pitchFamily="34" charset="-122"/>
                          <a:ea typeface="微软雅黑" panose="020B0503020204020204" pitchFamily="34" charset="-122"/>
                          <a:cs typeface="Times New Roman" panose="02020603050405020304" pitchFamily="18" charset="0"/>
                        </a:rPr>
                        <a:t>12</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dk1">
                        <a:tint val="20000"/>
                        <a:alpha val="65000"/>
                      </a:schemeClr>
                    </a:solidFill>
                  </a:tcPr>
                </a:tc>
                <a:extLst>
                  <a:ext uri="{0D108BD9-81ED-4DB2-BD59-A6C34878D82A}">
                    <a16:rowId xmlns:a16="http://schemas.microsoft.com/office/drawing/2014/main" val="2749383616"/>
                  </a:ext>
                </a:extLst>
              </a:tr>
              <a:tr h="508227">
                <a:tc>
                  <a:txBody>
                    <a:bodyPr/>
                    <a:lstStyle/>
                    <a:p>
                      <a:pPr algn="ctr"/>
                      <a:r>
                        <a:rPr lang="zh-CN" sz="1800" kern="0">
                          <a:effectLst/>
                          <a:latin typeface="微软雅黑" panose="020B0503020204020204" pitchFamily="34" charset="-122"/>
                          <a:ea typeface="微软雅黑" panose="020B0503020204020204" pitchFamily="34" charset="-122"/>
                        </a:rPr>
                        <a:t>中分（</a:t>
                      </a:r>
                      <a:r>
                        <a:rPr lang="en-US" sz="1800" kern="0">
                          <a:effectLst/>
                          <a:latin typeface="微软雅黑" panose="020B0503020204020204" pitchFamily="34" charset="-122"/>
                          <a:ea typeface="微软雅黑" panose="020B0503020204020204" pitchFamily="34" charset="-122"/>
                        </a:rPr>
                        <a:t>4</a:t>
                      </a:r>
                      <a:r>
                        <a:rPr lang="zh-CN" sz="1800" kern="0">
                          <a:effectLst/>
                          <a:latin typeface="微软雅黑" panose="020B0503020204020204" pitchFamily="34" charset="-122"/>
                          <a:ea typeface="微软雅黑" panose="020B0503020204020204" pitchFamily="34" charset="-122"/>
                        </a:rPr>
                        <a:t>～</a:t>
                      </a:r>
                      <a:r>
                        <a:rPr lang="en-US" sz="1800" kern="0">
                          <a:effectLst/>
                          <a:latin typeface="微软雅黑" panose="020B0503020204020204" pitchFamily="34" charset="-122"/>
                          <a:ea typeface="微软雅黑" panose="020B0503020204020204" pitchFamily="34" charset="-122"/>
                        </a:rPr>
                        <a:t>7</a:t>
                      </a:r>
                      <a:r>
                        <a:rPr lang="zh-CN" sz="1800" kern="0">
                          <a:effectLst/>
                          <a:latin typeface="微软雅黑" panose="020B0503020204020204" pitchFamily="34" charset="-122"/>
                          <a:ea typeface="微软雅黑" panose="020B0503020204020204" pitchFamily="34" charset="-122"/>
                        </a:rPr>
                        <a:t>分）</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003F88">
                        <a:alpha val="65000"/>
                      </a:srgbClr>
                    </a:solidFill>
                  </a:tcPr>
                </a:tc>
                <a:tc>
                  <a:txBody>
                    <a:bodyPr/>
                    <a:lstStyle/>
                    <a:p>
                      <a:pPr algn="ctr"/>
                      <a:r>
                        <a:rPr lang="en-US" sz="1800" kern="0" dirty="0">
                          <a:effectLst/>
                          <a:latin typeface="微软雅黑" panose="020B0503020204020204" pitchFamily="34" charset="-122"/>
                          <a:ea typeface="微软雅黑" panose="020B0503020204020204" pitchFamily="34" charset="-122"/>
                          <a:cs typeface="Times New Roman" panose="02020603050405020304" pitchFamily="18" charset="0"/>
                        </a:rPr>
                        <a:t>39</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dk1">
                        <a:tint val="40000"/>
                        <a:alpha val="65000"/>
                      </a:schemeClr>
                    </a:solidFill>
                  </a:tcPr>
                </a:tc>
                <a:tc>
                  <a:txBody>
                    <a:bodyPr/>
                    <a:lstStyle/>
                    <a:p>
                      <a:pPr algn="ctr"/>
                      <a:r>
                        <a:rPr lang="en-US" sz="1800" kern="0" dirty="0">
                          <a:effectLst/>
                          <a:latin typeface="微软雅黑" panose="020B0503020204020204" pitchFamily="34" charset="-122"/>
                          <a:ea typeface="微软雅黑" panose="020B0503020204020204" pitchFamily="34" charset="-122"/>
                          <a:cs typeface="Times New Roman" panose="02020603050405020304" pitchFamily="18" charset="0"/>
                        </a:rPr>
                        <a:t>40</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dk1">
                        <a:tint val="40000"/>
                        <a:alpha val="65000"/>
                      </a:schemeClr>
                    </a:solidFill>
                  </a:tcPr>
                </a:tc>
                <a:extLst>
                  <a:ext uri="{0D108BD9-81ED-4DB2-BD59-A6C34878D82A}">
                    <a16:rowId xmlns:a16="http://schemas.microsoft.com/office/drawing/2014/main" val="1771029415"/>
                  </a:ext>
                </a:extLst>
              </a:tr>
              <a:tr h="508227">
                <a:tc>
                  <a:txBody>
                    <a:bodyPr/>
                    <a:lstStyle/>
                    <a:p>
                      <a:pPr algn="ctr"/>
                      <a:r>
                        <a:rPr lang="zh-CN" sz="1800" kern="0">
                          <a:effectLst/>
                          <a:latin typeface="微软雅黑" panose="020B0503020204020204" pitchFamily="34" charset="-122"/>
                          <a:ea typeface="微软雅黑" panose="020B0503020204020204" pitchFamily="34" charset="-122"/>
                        </a:rPr>
                        <a:t>高分（</a:t>
                      </a:r>
                      <a:r>
                        <a:rPr lang="en-US" sz="1800" kern="0">
                          <a:effectLst/>
                          <a:latin typeface="微软雅黑" panose="020B0503020204020204" pitchFamily="34" charset="-122"/>
                          <a:ea typeface="微软雅黑" panose="020B0503020204020204" pitchFamily="34" charset="-122"/>
                        </a:rPr>
                        <a:t>8</a:t>
                      </a:r>
                      <a:r>
                        <a:rPr lang="zh-CN" sz="1800" kern="0">
                          <a:effectLst/>
                          <a:latin typeface="微软雅黑" panose="020B0503020204020204" pitchFamily="34" charset="-122"/>
                          <a:ea typeface="微软雅黑" panose="020B0503020204020204" pitchFamily="34" charset="-122"/>
                        </a:rPr>
                        <a:t>～</a:t>
                      </a:r>
                      <a:r>
                        <a:rPr lang="en-US" sz="1800" kern="0">
                          <a:effectLst/>
                          <a:latin typeface="微软雅黑" panose="020B0503020204020204" pitchFamily="34" charset="-122"/>
                          <a:ea typeface="微软雅黑" panose="020B0503020204020204" pitchFamily="34" charset="-122"/>
                        </a:rPr>
                        <a:t>10</a:t>
                      </a:r>
                      <a:r>
                        <a:rPr lang="zh-CN" sz="1800" kern="0">
                          <a:effectLst/>
                          <a:latin typeface="微软雅黑" panose="020B0503020204020204" pitchFamily="34" charset="-122"/>
                          <a:ea typeface="微软雅黑" panose="020B0503020204020204" pitchFamily="34" charset="-122"/>
                        </a:rPr>
                        <a:t>分）</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003F88">
                        <a:alpha val="65000"/>
                      </a:srgbClr>
                    </a:solidFill>
                  </a:tcPr>
                </a:tc>
                <a:tc>
                  <a:txBody>
                    <a:bodyPr/>
                    <a:lstStyle/>
                    <a:p>
                      <a:pPr algn="ctr"/>
                      <a:r>
                        <a:rPr lang="en-US" sz="1800" kern="0" dirty="0">
                          <a:effectLst/>
                          <a:latin typeface="微软雅黑" panose="020B0503020204020204" pitchFamily="34" charset="-122"/>
                          <a:ea typeface="微软雅黑" panose="020B0503020204020204" pitchFamily="34" charset="-122"/>
                          <a:cs typeface="Times New Roman" panose="02020603050405020304" pitchFamily="18" charset="0"/>
                        </a:rPr>
                        <a:t>3</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dk1">
                        <a:tint val="20000"/>
                        <a:alpha val="65000"/>
                      </a:schemeClr>
                    </a:solidFill>
                  </a:tcPr>
                </a:tc>
                <a:tc>
                  <a:txBody>
                    <a:bodyPr/>
                    <a:lstStyle/>
                    <a:p>
                      <a:pPr algn="ctr"/>
                      <a:r>
                        <a:rPr lang="en-US" sz="1800" kern="0" dirty="0">
                          <a:effectLst/>
                          <a:latin typeface="微软雅黑" panose="020B0503020204020204" pitchFamily="34" charset="-122"/>
                          <a:ea typeface="微软雅黑" panose="020B0503020204020204" pitchFamily="34" charset="-122"/>
                          <a:cs typeface="Times New Roman" panose="02020603050405020304" pitchFamily="18" charset="0"/>
                        </a:rPr>
                        <a:t>8</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dk1">
                        <a:tint val="20000"/>
                        <a:alpha val="65000"/>
                      </a:schemeClr>
                    </a:solidFill>
                  </a:tcPr>
                </a:tc>
                <a:extLst>
                  <a:ext uri="{0D108BD9-81ED-4DB2-BD59-A6C34878D82A}">
                    <a16:rowId xmlns:a16="http://schemas.microsoft.com/office/drawing/2014/main" val="2149966500"/>
                  </a:ext>
                </a:extLst>
              </a:tr>
              <a:tr h="508227">
                <a:tc>
                  <a:txBody>
                    <a:bodyPr/>
                    <a:lstStyle/>
                    <a:p>
                      <a:pPr algn="ctr"/>
                      <a:r>
                        <a:rPr lang="zh-CN" sz="1800" kern="0">
                          <a:effectLst/>
                          <a:latin typeface="微软雅黑" panose="020B0503020204020204" pitchFamily="34" charset="-122"/>
                          <a:ea typeface="微软雅黑" panose="020B0503020204020204" pitchFamily="34" charset="-122"/>
                        </a:rPr>
                        <a:t>总计</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003F88">
                        <a:alpha val="65000"/>
                      </a:srgbClr>
                    </a:solidFill>
                  </a:tcPr>
                </a:tc>
                <a:tc>
                  <a:txBody>
                    <a:bodyPr/>
                    <a:lstStyle/>
                    <a:p>
                      <a:pPr algn="ctr"/>
                      <a:r>
                        <a:rPr lang="en-US" sz="1800" kern="0" dirty="0">
                          <a:effectLst/>
                          <a:latin typeface="微软雅黑" panose="020B0503020204020204" pitchFamily="34" charset="-122"/>
                          <a:ea typeface="微软雅黑" panose="020B0503020204020204" pitchFamily="34" charset="-122"/>
                          <a:cs typeface="Times New Roman" panose="02020603050405020304" pitchFamily="18" charset="0"/>
                        </a:rPr>
                        <a:t>60</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dk1">
                        <a:tint val="40000"/>
                        <a:alpha val="65000"/>
                      </a:schemeClr>
                    </a:solidFill>
                  </a:tcPr>
                </a:tc>
                <a:tc>
                  <a:txBody>
                    <a:bodyPr/>
                    <a:lstStyle/>
                    <a:p>
                      <a:pPr algn="ctr"/>
                      <a:r>
                        <a:rPr lang="en-US" sz="1800" kern="0" dirty="0">
                          <a:effectLst/>
                          <a:latin typeface="微软雅黑" panose="020B0503020204020204" pitchFamily="34" charset="-122"/>
                          <a:ea typeface="微软雅黑" panose="020B0503020204020204" pitchFamily="34" charset="-122"/>
                          <a:cs typeface="Times New Roman" panose="02020603050405020304" pitchFamily="18" charset="0"/>
                        </a:rPr>
                        <a:t>60</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dk1">
                        <a:tint val="40000"/>
                        <a:alpha val="65000"/>
                      </a:schemeClr>
                    </a:solidFill>
                  </a:tcPr>
                </a:tc>
                <a:extLst>
                  <a:ext uri="{0D108BD9-81ED-4DB2-BD59-A6C34878D82A}">
                    <a16:rowId xmlns:a16="http://schemas.microsoft.com/office/drawing/2014/main" val="1400707293"/>
                  </a:ext>
                </a:extLst>
              </a:tr>
            </a:tbl>
          </a:graphicData>
        </a:graphic>
      </p:graphicFrame>
      <p:sp>
        <p:nvSpPr>
          <p:cNvPr id="7" name="文本框 6">
            <a:extLst>
              <a:ext uri="{FF2B5EF4-FFF2-40B4-BE49-F238E27FC236}">
                <a16:creationId xmlns:a16="http://schemas.microsoft.com/office/drawing/2014/main" id="{E650D2EF-C294-18BF-CB22-789A37A2339D}"/>
              </a:ext>
            </a:extLst>
          </p:cNvPr>
          <p:cNvSpPr txBox="1"/>
          <p:nvPr/>
        </p:nvSpPr>
        <p:spPr>
          <a:xfrm>
            <a:off x="664440" y="1010714"/>
            <a:ext cx="8827295" cy="1488549"/>
          </a:xfrm>
          <a:prstGeom prst="rect">
            <a:avLst/>
          </a:prstGeom>
          <a:noFill/>
        </p:spPr>
        <p:txBody>
          <a:bodyPr wrap="square">
            <a:spAutoFit/>
          </a:bodyPr>
          <a:lstStyle/>
          <a:p>
            <a:pPr marL="342900" indent="-342900">
              <a:lnSpc>
                <a:spcPts val="3400"/>
              </a:lnSpc>
              <a:spcAft>
                <a:spcPts val="1200"/>
              </a:spcAft>
              <a:buFont typeface="Arial" panose="020B0604020202020204" pitchFamily="34" charset="0"/>
              <a:buChar char="•"/>
              <a:tabLst>
                <a:tab pos="44450" algn="l"/>
              </a:tabLst>
            </a:pPr>
            <a:r>
              <a:rPr lang="zh-CN" altLang="en-US" sz="2400" kern="100" dirty="0">
                <a:latin typeface="仿宋" panose="02010609060101010101" pitchFamily="49" charset="-122"/>
                <a:ea typeface="仿宋" panose="02010609060101010101" pitchFamily="49" charset="-122"/>
                <a:cs typeface="Times New Roman" panose="02020603050405020304" pitchFamily="18" charset="0"/>
              </a:rPr>
              <a:t>选择</a:t>
            </a:r>
            <a:r>
              <a:rPr lang="en-US" altLang="zh-CN" sz="2400"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2400" kern="100" dirty="0">
                <a:latin typeface="仿宋" panose="02010609060101010101" pitchFamily="49" charset="-122"/>
                <a:ea typeface="仿宋" panose="02010609060101010101" pitchFamily="49" charset="-122"/>
                <a:cs typeface="Times New Roman" panose="02020603050405020304" pitchFamily="18" charset="0"/>
              </a:rPr>
              <a:t>评分或教师评分的频数</a:t>
            </a:r>
            <a:r>
              <a:rPr lang="zh-CN" altLang="en-US" sz="2400" b="1" u="sng" kern="100" dirty="0">
                <a:latin typeface="仿宋" panose="02010609060101010101" pitchFamily="49" charset="-122"/>
                <a:ea typeface="仿宋" panose="02010609060101010101" pitchFamily="49" charset="-122"/>
                <a:cs typeface="Times New Roman" panose="02020603050405020304" pitchFamily="18" charset="0"/>
              </a:rPr>
              <a:t>没有差异</a:t>
            </a:r>
            <a:endParaRPr lang="en-US" altLang="zh-CN" sz="2400" b="1" u="sng" kern="100" dirty="0">
              <a:latin typeface="仿宋" panose="02010609060101010101" pitchFamily="49" charset="-122"/>
              <a:ea typeface="仿宋" panose="02010609060101010101" pitchFamily="49" charset="-122"/>
              <a:cs typeface="Times New Roman" panose="02020603050405020304" pitchFamily="18" charset="0"/>
            </a:endParaRPr>
          </a:p>
          <a:p>
            <a:pPr marL="342900" indent="-342900">
              <a:lnSpc>
                <a:spcPts val="3400"/>
              </a:lnSpc>
              <a:buFont typeface="Arial" panose="020B0604020202020204" pitchFamily="34" charset="0"/>
              <a:buChar char="•"/>
              <a:tabLst>
                <a:tab pos="44450" algn="l"/>
              </a:tabLst>
            </a:pPr>
            <a:r>
              <a:rPr lang="zh-CN" altLang="en-US" sz="2400" kern="100" dirty="0">
                <a:latin typeface="仿宋" panose="02010609060101010101" pitchFamily="49" charset="-122"/>
                <a:ea typeface="仿宋" panose="02010609060101010101" pitchFamily="49" charset="-122"/>
                <a:cs typeface="Times New Roman" panose="02020603050405020304" pitchFamily="18" charset="0"/>
              </a:rPr>
              <a:t>选择频数和期望得分</a:t>
            </a:r>
            <a:r>
              <a:rPr lang="zh-CN" altLang="en-US" sz="2400" b="1" u="sng" kern="100" dirty="0">
                <a:latin typeface="仿宋" panose="02010609060101010101" pitchFamily="49" charset="-122"/>
                <a:ea typeface="仿宋" panose="02010609060101010101" pitchFamily="49" charset="-122"/>
                <a:cs typeface="Times New Roman" panose="02020603050405020304" pitchFamily="18" charset="0"/>
              </a:rPr>
              <a:t>交互作用显著</a:t>
            </a:r>
            <a:endParaRPr lang="en-US" altLang="zh-CN" sz="2400" b="1" u="sng" kern="100" dirty="0">
              <a:latin typeface="仿宋" panose="02010609060101010101" pitchFamily="49" charset="-122"/>
              <a:ea typeface="仿宋" panose="02010609060101010101" pitchFamily="49" charset="-122"/>
              <a:cs typeface="Times New Roman" panose="02020603050405020304" pitchFamily="18" charset="0"/>
            </a:endParaRPr>
          </a:p>
          <a:p>
            <a:pPr marL="800100" lvl="1" indent="-342900">
              <a:lnSpc>
                <a:spcPts val="3400"/>
              </a:lnSpc>
              <a:buFont typeface="Arial" panose="020B0604020202020204" pitchFamily="34" charset="0"/>
              <a:buChar char="•"/>
              <a:tabLst>
                <a:tab pos="44450" algn="l"/>
              </a:tabLst>
            </a:pPr>
            <a:r>
              <a:rPr lang="zh-CN" altLang="en-US" sz="2000" kern="100" dirty="0">
                <a:latin typeface="仿宋" panose="02010609060101010101" pitchFamily="49" charset="-122"/>
                <a:ea typeface="仿宋" panose="02010609060101010101" pitchFamily="49" charset="-122"/>
                <a:cs typeface="Times New Roman" panose="02020603050405020304" pitchFamily="18" charset="0"/>
              </a:rPr>
              <a:t>期望得分较低（高），更有可能选择</a:t>
            </a:r>
            <a:r>
              <a:rPr lang="en-US" altLang="zh-CN" sz="2000"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2000" kern="100" dirty="0">
                <a:latin typeface="仿宋" panose="02010609060101010101" pitchFamily="49" charset="-122"/>
                <a:ea typeface="仿宋" panose="02010609060101010101" pitchFamily="49" charset="-122"/>
                <a:cs typeface="Times New Roman" panose="02020603050405020304" pitchFamily="18" charset="0"/>
              </a:rPr>
              <a:t>评分（教师评分）</a:t>
            </a:r>
            <a:endParaRPr lang="zh-CN" altLang="zh-CN" sz="2000" kern="100" dirty="0">
              <a:latin typeface="仿宋" panose="02010609060101010101" pitchFamily="49" charset="-122"/>
              <a:ea typeface="仿宋" panose="02010609060101010101" pitchFamily="49" charset="-122"/>
              <a:cs typeface="Times New Roman" panose="02020603050405020304" pitchFamily="18" charset="0"/>
            </a:endParaRPr>
          </a:p>
        </p:txBody>
      </p:sp>
      <p:sp>
        <p:nvSpPr>
          <p:cNvPr id="11" name="标题 1">
            <a:extLst>
              <a:ext uri="{FF2B5EF4-FFF2-40B4-BE49-F238E27FC236}">
                <a16:creationId xmlns:a16="http://schemas.microsoft.com/office/drawing/2014/main" id="{4F6B8411-C5DE-BF1B-C687-E005292F8159}"/>
              </a:ext>
            </a:extLst>
          </p:cNvPr>
          <p:cNvSpPr>
            <a:spLocks noGrp="1"/>
          </p:cNvSpPr>
          <p:nvPr>
            <p:ph type="title"/>
          </p:nvPr>
        </p:nvSpPr>
        <p:spPr>
          <a:xfrm>
            <a:off x="376382" y="309708"/>
            <a:ext cx="9403412" cy="309130"/>
          </a:xfrm>
        </p:spPr>
        <p:txBody>
          <a:bodyPr/>
          <a:lstStyle/>
          <a:p>
            <a:r>
              <a:rPr lang="zh-CN" altLang="en-US" b="1" dirty="0">
                <a:solidFill>
                  <a:srgbClr val="003F88"/>
                </a:solidFill>
                <a:latin typeface="微软雅黑" panose="020B0503020204020204" pitchFamily="34" charset="-122"/>
                <a:ea typeface="微软雅黑" panose="020B0503020204020204" pitchFamily="34" charset="-122"/>
              </a:rPr>
              <a:t>研究</a:t>
            </a:r>
            <a:r>
              <a:rPr lang="en-US" altLang="zh-CN" b="1" dirty="0">
                <a:solidFill>
                  <a:srgbClr val="003F88"/>
                </a:solidFill>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对</a:t>
            </a:r>
            <a:r>
              <a:rPr lang="en-US" altLang="zh-CN" b="1" dirty="0">
                <a:latin typeface="微软雅黑" panose="020B0503020204020204" pitchFamily="34" charset="-122"/>
                <a:ea typeface="微软雅黑" panose="020B0503020204020204" pitchFamily="34" charset="-122"/>
              </a:rPr>
              <a:t>AI</a:t>
            </a:r>
            <a:r>
              <a:rPr lang="zh-CN" altLang="en-US" b="1" dirty="0">
                <a:latin typeface="微软雅黑" panose="020B0503020204020204" pitchFamily="34" charset="-122"/>
                <a:ea typeface="微软雅黑" panose="020B0503020204020204" pitchFamily="34" charset="-122"/>
              </a:rPr>
              <a:t>和教师评分的选择意愿</a:t>
            </a:r>
          </a:p>
        </p:txBody>
      </p:sp>
    </p:spTree>
    <p:extLst>
      <p:ext uri="{BB962C8B-B14F-4D97-AF65-F5344CB8AC3E}">
        <p14:creationId xmlns:p14="http://schemas.microsoft.com/office/powerpoint/2010/main" val="1871144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C2296-0246-DFC5-CA97-39A6BFE8A8A3}"/>
            </a:ext>
          </a:extLst>
        </p:cNvPr>
        <p:cNvGrpSpPr/>
        <p:nvPr/>
      </p:nvGrpSpPr>
      <p:grpSpPr>
        <a:xfrm>
          <a:off x="0" y="0"/>
          <a:ext cx="0" cy="0"/>
          <a:chOff x="0" y="0"/>
          <a:chExt cx="0" cy="0"/>
        </a:xfrm>
      </p:grpSpPr>
      <p:pic>
        <p:nvPicPr>
          <p:cNvPr id="7" name="图片 6">
            <a:extLst>
              <a:ext uri="{FF2B5EF4-FFF2-40B4-BE49-F238E27FC236}">
                <a16:creationId xmlns:a16="http://schemas.microsoft.com/office/drawing/2014/main" id="{B4AC9788-989F-24CC-601B-48C3068D8D8B}"/>
              </a:ext>
            </a:extLst>
          </p:cNvPr>
          <p:cNvPicPr>
            <a:picLocks noChangeAspect="1"/>
          </p:cNvPicPr>
          <p:nvPr/>
        </p:nvPicPr>
        <p:blipFill>
          <a:blip r:embed="rId3">
            <a:extLst>
              <a:ext uri="{28A0092B-C50C-407E-A947-70E740481C1C}">
                <a14:useLocalDpi xmlns:a14="http://schemas.microsoft.com/office/drawing/2010/main" val="0"/>
              </a:ext>
            </a:extLst>
          </a:blip>
          <a:srcRect t="1194" b="1194"/>
          <a:stretch/>
        </p:blipFill>
        <p:spPr>
          <a:xfrm>
            <a:off x="678293" y="964407"/>
            <a:ext cx="5772587" cy="5815012"/>
          </a:xfrm>
          <a:prstGeom prst="rect">
            <a:avLst/>
          </a:prstGeom>
          <a:effectLst>
            <a:outerShdw blurRad="50800" dist="38100" dir="2700000" algn="tl" rotWithShape="0">
              <a:prstClr val="black">
                <a:alpha val="40000"/>
              </a:prstClr>
            </a:outerShdw>
          </a:effectLst>
        </p:spPr>
      </p:pic>
      <p:sp>
        <p:nvSpPr>
          <p:cNvPr id="2" name="标题 1">
            <a:extLst>
              <a:ext uri="{FF2B5EF4-FFF2-40B4-BE49-F238E27FC236}">
                <a16:creationId xmlns:a16="http://schemas.microsoft.com/office/drawing/2014/main" id="{43DBC9C1-259E-9886-643E-93804FB73C29}"/>
              </a:ext>
            </a:extLst>
          </p:cNvPr>
          <p:cNvSpPr>
            <a:spLocks noGrp="1"/>
          </p:cNvSpPr>
          <p:nvPr>
            <p:ph type="title"/>
          </p:nvPr>
        </p:nvSpPr>
        <p:spPr>
          <a:xfrm>
            <a:off x="376382" y="309708"/>
            <a:ext cx="9403412" cy="309130"/>
          </a:xfrm>
        </p:spPr>
        <p:txBody>
          <a:bodyPr/>
          <a:lstStyle/>
          <a:p>
            <a:r>
              <a:rPr lang="zh-CN" altLang="en-US" b="1" dirty="0">
                <a:solidFill>
                  <a:srgbClr val="003F88"/>
                </a:solidFill>
                <a:latin typeface="微软雅黑" panose="020B0503020204020204" pitchFamily="34" charset="-122"/>
                <a:ea typeface="微软雅黑" panose="020B0503020204020204" pitchFamily="34" charset="-122"/>
              </a:rPr>
              <a:t>研究</a:t>
            </a:r>
            <a:r>
              <a:rPr lang="en-US" altLang="zh-CN" b="1" dirty="0">
                <a:solidFill>
                  <a:srgbClr val="003F88"/>
                </a:solidFill>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期望评分者</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实际评分者一致性</a:t>
            </a:r>
          </a:p>
        </p:txBody>
      </p:sp>
      <p:sp>
        <p:nvSpPr>
          <p:cNvPr id="4" name="文本框 3">
            <a:extLst>
              <a:ext uri="{FF2B5EF4-FFF2-40B4-BE49-F238E27FC236}">
                <a16:creationId xmlns:a16="http://schemas.microsoft.com/office/drawing/2014/main" id="{667533C9-1DD5-3CE6-79E4-92EA90920C30}"/>
              </a:ext>
            </a:extLst>
          </p:cNvPr>
          <p:cNvSpPr txBox="1"/>
          <p:nvPr/>
        </p:nvSpPr>
        <p:spPr>
          <a:xfrm>
            <a:off x="6565180" y="3492477"/>
            <a:ext cx="5300590" cy="1200329"/>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zh-CN" altLang="en-US" sz="2400" kern="100" dirty="0">
                <a:latin typeface="华文仿宋" panose="02010600040101010101" pitchFamily="2" charset="-122"/>
                <a:ea typeface="华文仿宋" panose="02010600040101010101" pitchFamily="2" charset="-122"/>
                <a:cs typeface="Times New Roman" panose="02020603050405020304" pitchFamily="18" charset="0"/>
              </a:rPr>
              <a:t>期望</a:t>
            </a:r>
            <a:r>
              <a:rPr lang="en-US" altLang="zh-CN" sz="2400" kern="100" dirty="0">
                <a:latin typeface="华文仿宋" panose="02010600040101010101" pitchFamily="2" charset="-122"/>
                <a:ea typeface="华文仿宋" panose="02010600040101010101" pitchFamily="2" charset="-122"/>
                <a:cs typeface="Times New Roman" panose="02020603050405020304" pitchFamily="18" charset="0"/>
              </a:rPr>
              <a:t>-</a:t>
            </a:r>
            <a:r>
              <a:rPr lang="zh-CN" altLang="en-US" sz="2400" kern="100" dirty="0">
                <a:latin typeface="华文仿宋" panose="02010600040101010101" pitchFamily="2" charset="-122"/>
                <a:ea typeface="华文仿宋" panose="02010600040101010101" pitchFamily="2" charset="-122"/>
                <a:cs typeface="Times New Roman" panose="02020603050405020304" pitchFamily="18" charset="0"/>
              </a:rPr>
              <a:t>实际评分者一致性与实际得分存在</a:t>
            </a:r>
            <a:r>
              <a:rPr lang="zh-CN" altLang="en-US" sz="2400" b="1" u="sng" kern="100" dirty="0">
                <a:latin typeface="华文仿宋" panose="02010600040101010101" pitchFamily="2" charset="-122"/>
                <a:ea typeface="华文仿宋" panose="02010600040101010101" pitchFamily="2" charset="-122"/>
                <a:cs typeface="Times New Roman" panose="02020603050405020304" pitchFamily="18" charset="0"/>
              </a:rPr>
              <a:t>交互作用</a:t>
            </a:r>
            <a:r>
              <a:rPr lang="zh-CN" altLang="en-US" sz="2400" kern="100" dirty="0">
                <a:latin typeface="华文仿宋" panose="02010600040101010101" pitchFamily="2" charset="-122"/>
                <a:ea typeface="华文仿宋" panose="02010600040101010101" pitchFamily="2" charset="-122"/>
                <a:cs typeface="Times New Roman" panose="02020603050405020304" pitchFamily="18" charset="0"/>
              </a:rPr>
              <a:t>，这一点会在后续讨论。</a:t>
            </a:r>
            <a:endParaRPr lang="zh-CN" altLang="zh-CN" sz="2400" kern="100" dirty="0">
              <a:latin typeface="华文仿宋" panose="02010600040101010101" pitchFamily="2" charset="-122"/>
              <a:ea typeface="华文仿宋" panose="0201060004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4CAC2AB7-AE94-92D2-C83D-B44BCB19959F}"/>
              </a:ext>
            </a:extLst>
          </p:cNvPr>
          <p:cNvSpPr txBox="1"/>
          <p:nvPr/>
        </p:nvSpPr>
        <p:spPr>
          <a:xfrm>
            <a:off x="6565180" y="1334198"/>
            <a:ext cx="5300590" cy="1200329"/>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zh-CN" altLang="en-US" sz="2400" kern="100" dirty="0">
                <a:effectLst/>
                <a:latin typeface="华文仿宋" panose="02010600040101010101" pitchFamily="2" charset="-122"/>
                <a:ea typeface="华文仿宋" panose="02010600040101010101" pitchFamily="2" charset="-122"/>
                <a:cs typeface="Times New Roman" panose="02020603050405020304" pitchFamily="18" charset="0"/>
              </a:rPr>
              <a:t>期望评分者与实际评分者一致与否对</a:t>
            </a:r>
            <a:r>
              <a:rPr lang="zh-CN" altLang="en-US" sz="2400" b="1" u="sng" kern="100" dirty="0">
                <a:effectLst/>
                <a:latin typeface="华文仿宋" panose="02010600040101010101" pitchFamily="2" charset="-122"/>
                <a:ea typeface="华文仿宋" panose="02010600040101010101" pitchFamily="2" charset="-122"/>
                <a:cs typeface="Times New Roman" panose="02020603050405020304" pitchFamily="18" charset="0"/>
              </a:rPr>
              <a:t>外显感知</a:t>
            </a:r>
            <a:r>
              <a:rPr lang="zh-CN" altLang="en-US" sz="2400" kern="100" dirty="0">
                <a:effectLst/>
                <a:latin typeface="华文仿宋" panose="02010600040101010101" pitchFamily="2" charset="-122"/>
                <a:ea typeface="华文仿宋" panose="02010600040101010101" pitchFamily="2" charset="-122"/>
                <a:cs typeface="Times New Roman" panose="02020603050405020304" pitchFamily="18" charset="0"/>
              </a:rPr>
              <a:t>没有影响。</a:t>
            </a:r>
            <a:endParaRPr lang="zh-CN" altLang="en-US" sz="2400" kern="100" dirty="0">
              <a:effectLst/>
              <a:latin typeface="Calibri" panose="020F0502020204030204" pitchFamily="34" charset="0"/>
              <a:ea typeface="华文仿宋" panose="02010600040101010101" pitchFamily="2" charset="-122"/>
              <a:cs typeface="Times New Roman" panose="02020603050405020304" pitchFamily="18" charset="0"/>
            </a:endParaRPr>
          </a:p>
          <a:p>
            <a:pPr marL="342900" indent="-342900">
              <a:buFont typeface="Arial" panose="020B0604020202020204" pitchFamily="34" charset="0"/>
              <a:buChar char="•"/>
              <a:tabLst>
                <a:tab pos="44450" algn="l"/>
              </a:tabLst>
            </a:pPr>
            <a:endParaRPr lang="zh-CN" altLang="zh-CN" sz="2400"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62858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C2296-0246-DFC5-CA97-39A6BFE8A8A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3DBC9C1-259E-9886-643E-93804FB73C29}"/>
              </a:ext>
            </a:extLst>
          </p:cNvPr>
          <p:cNvSpPr>
            <a:spLocks noGrp="1"/>
          </p:cNvSpPr>
          <p:nvPr>
            <p:ph type="title"/>
          </p:nvPr>
        </p:nvSpPr>
        <p:spPr>
          <a:xfrm>
            <a:off x="376382" y="309708"/>
            <a:ext cx="9403412" cy="309130"/>
          </a:xfrm>
        </p:spPr>
        <p:txBody>
          <a:bodyPr/>
          <a:lstStyle/>
          <a:p>
            <a:r>
              <a:rPr lang="zh-CN" altLang="en-US" b="1" dirty="0">
                <a:solidFill>
                  <a:srgbClr val="003F88"/>
                </a:solidFill>
                <a:latin typeface="微软雅黑" panose="020B0503020204020204" pitchFamily="34" charset="-122"/>
                <a:ea typeface="微软雅黑" panose="020B0503020204020204" pitchFamily="34" charset="-122"/>
              </a:rPr>
              <a:t>研究</a:t>
            </a:r>
            <a:r>
              <a:rPr lang="en-US" altLang="zh-CN" b="1" dirty="0">
                <a:solidFill>
                  <a:srgbClr val="003F88"/>
                </a:solidFill>
                <a:latin typeface="微软雅黑" panose="020B0503020204020204" pitchFamily="34" charset="-122"/>
                <a:ea typeface="微软雅黑" panose="020B0503020204020204" pitchFamily="34" charset="-122"/>
              </a:rPr>
              <a:t>1&amp;2  </a:t>
            </a:r>
            <a:r>
              <a:rPr lang="zh-CN" altLang="en-US" b="1" dirty="0">
                <a:latin typeface="微软雅黑" panose="020B0503020204020204" pitchFamily="34" charset="-122"/>
                <a:ea typeface="微软雅黑" panose="020B0503020204020204" pitchFamily="34" charset="-122"/>
              </a:rPr>
              <a:t>实际评分场景</a:t>
            </a:r>
          </a:p>
        </p:txBody>
      </p:sp>
      <p:sp>
        <p:nvSpPr>
          <p:cNvPr id="3" name="文本框 2">
            <a:extLst>
              <a:ext uri="{FF2B5EF4-FFF2-40B4-BE49-F238E27FC236}">
                <a16:creationId xmlns:a16="http://schemas.microsoft.com/office/drawing/2014/main" id="{48B8B029-41BA-BFD3-BB10-FCFC0B1E1359}"/>
              </a:ext>
            </a:extLst>
          </p:cNvPr>
          <p:cNvSpPr txBox="1"/>
          <p:nvPr/>
        </p:nvSpPr>
        <p:spPr>
          <a:xfrm>
            <a:off x="969169" y="1422672"/>
            <a:ext cx="6731794" cy="461665"/>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评分和教师评分对显性感知</a:t>
            </a:r>
            <a:r>
              <a:rPr lang="zh-CN" altLang="en-US" sz="2400" b="1" u="sng" kern="100" dirty="0">
                <a:latin typeface="仿宋" panose="02010609060101010101" pitchFamily="49" charset="-122"/>
                <a:ea typeface="仿宋" panose="02010609060101010101" pitchFamily="49" charset="-122"/>
                <a:cs typeface="Times New Roman" panose="02020603050405020304" pitchFamily="18" charset="0"/>
              </a:rPr>
              <a:t>没有显著影响</a:t>
            </a:r>
            <a:endParaRPr lang="zh-CN" altLang="zh-CN" sz="2400" b="1"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6CD0E6F9-DCE1-F5DE-1E53-AE81A4D42BD9}"/>
              </a:ext>
            </a:extLst>
          </p:cNvPr>
          <p:cNvSpPr txBox="1"/>
          <p:nvPr/>
        </p:nvSpPr>
        <p:spPr>
          <a:xfrm>
            <a:off x="969169" y="3030340"/>
            <a:ext cx="9646444" cy="830997"/>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实际得分越高，满意度越高</a:t>
            </a:r>
            <a:endParaRPr lang="en-US" altLang="zh-CN" sz="2400" b="1" kern="100" dirty="0">
              <a:latin typeface="仿宋" panose="02010609060101010101" pitchFamily="49" charset="-122"/>
              <a:ea typeface="仿宋" panose="02010609060101010101" pitchFamily="49" charset="-122"/>
              <a:cs typeface="Times New Roman" panose="02020603050405020304" pitchFamily="18" charset="0"/>
            </a:endParaRPr>
          </a:p>
          <a:p>
            <a:pPr indent="36000">
              <a:tabLst>
                <a:tab pos="44450" algn="l"/>
              </a:tabLst>
            </a:pP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  </a:t>
            </a: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期望</a:t>
            </a: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a:t>
            </a: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实际得分一致越高，公平性感知越高</a:t>
            </a:r>
            <a:endParaRPr lang="zh-CN" altLang="zh-CN" sz="2400" b="1"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p:sp>
        <p:nvSpPr>
          <p:cNvPr id="6" name="文本框 5">
            <a:extLst>
              <a:ext uri="{FF2B5EF4-FFF2-40B4-BE49-F238E27FC236}">
                <a16:creationId xmlns:a16="http://schemas.microsoft.com/office/drawing/2014/main" id="{2621BDDE-E282-AA53-C54E-B9721494924B}"/>
              </a:ext>
            </a:extLst>
          </p:cNvPr>
          <p:cNvSpPr txBox="1"/>
          <p:nvPr/>
        </p:nvSpPr>
        <p:spPr>
          <a:xfrm>
            <a:off x="969169" y="2226506"/>
            <a:ext cx="6731794" cy="461665"/>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对</a:t>
            </a: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评分或教师评分</a:t>
            </a:r>
            <a:r>
              <a:rPr lang="zh-CN" altLang="en-US" sz="2400" b="1" u="sng" kern="100" dirty="0">
                <a:latin typeface="仿宋" panose="02010609060101010101" pitchFamily="49" charset="-122"/>
                <a:ea typeface="仿宋" panose="02010609060101010101" pitchFamily="49" charset="-122"/>
                <a:cs typeface="Times New Roman" panose="02020603050405020304" pitchFamily="18" charset="0"/>
              </a:rPr>
              <a:t>无显著的选择偏好</a:t>
            </a:r>
            <a:endParaRPr lang="zh-CN" altLang="zh-CN" sz="2400" b="1"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78938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C2296-0246-DFC5-CA97-39A6BFE8A8A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3DBC9C1-259E-9886-643E-93804FB73C29}"/>
              </a:ext>
            </a:extLst>
          </p:cNvPr>
          <p:cNvSpPr>
            <a:spLocks noGrp="1"/>
          </p:cNvSpPr>
          <p:nvPr>
            <p:ph type="title"/>
          </p:nvPr>
        </p:nvSpPr>
        <p:spPr>
          <a:xfrm>
            <a:off x="376382" y="309708"/>
            <a:ext cx="9403412" cy="309130"/>
          </a:xfrm>
        </p:spPr>
        <p:txBody>
          <a:bodyPr/>
          <a:lstStyle/>
          <a:p>
            <a:r>
              <a:rPr lang="zh-CN" altLang="en-US" b="1" dirty="0">
                <a:solidFill>
                  <a:srgbClr val="003F88"/>
                </a:solidFill>
                <a:latin typeface="微软雅黑" panose="020B0503020204020204" pitchFamily="34" charset="-122"/>
                <a:ea typeface="微软雅黑" panose="020B0503020204020204" pitchFamily="34" charset="-122"/>
              </a:rPr>
              <a:t>研究</a:t>
            </a:r>
            <a:r>
              <a:rPr lang="en-US" altLang="zh-CN" b="1" dirty="0">
                <a:solidFill>
                  <a:srgbClr val="003F88"/>
                </a:solidFill>
                <a:latin typeface="微软雅黑" panose="020B0503020204020204" pitchFamily="34" charset="-122"/>
                <a:ea typeface="微软雅黑" panose="020B0503020204020204" pitchFamily="34" charset="-122"/>
              </a:rPr>
              <a:t>1&amp;2  </a:t>
            </a:r>
            <a:r>
              <a:rPr lang="zh-CN" altLang="en-US" b="1" dirty="0">
                <a:latin typeface="微软雅黑" panose="020B0503020204020204" pitchFamily="34" charset="-122"/>
                <a:ea typeface="微软雅黑" panose="020B0503020204020204" pitchFamily="34" charset="-122"/>
              </a:rPr>
              <a:t>实际评分场景</a:t>
            </a:r>
          </a:p>
        </p:txBody>
      </p:sp>
      <p:sp>
        <p:nvSpPr>
          <p:cNvPr id="12" name="文本框 11">
            <a:extLst>
              <a:ext uri="{FF2B5EF4-FFF2-40B4-BE49-F238E27FC236}">
                <a16:creationId xmlns:a16="http://schemas.microsoft.com/office/drawing/2014/main" id="{041F275F-018C-541E-B42E-81B72C0CA472}"/>
              </a:ext>
            </a:extLst>
          </p:cNvPr>
          <p:cNvSpPr txBox="1"/>
          <p:nvPr/>
        </p:nvSpPr>
        <p:spPr>
          <a:xfrm>
            <a:off x="1156186" y="3762044"/>
            <a:ext cx="9879628" cy="646331"/>
          </a:xfrm>
          <a:prstGeom prst="rect">
            <a:avLst/>
          </a:prstGeom>
          <a:noFill/>
        </p:spPr>
        <p:txBody>
          <a:bodyPr wrap="none" rtlCol="0">
            <a:spAutoFit/>
          </a:bodyPr>
          <a:lstStyle/>
          <a:p>
            <a:pPr algn="ctr"/>
            <a:r>
              <a:rPr lang="zh-CN" altLang="en-US" sz="3600" dirty="0">
                <a:latin typeface="微软雅黑" panose="020B0503020204020204" pitchFamily="34" charset="-122"/>
                <a:ea typeface="微软雅黑" panose="020B0503020204020204" pitchFamily="34" charset="-122"/>
              </a:rPr>
              <a:t>对</a:t>
            </a:r>
            <a:r>
              <a:rPr lang="en-US" altLang="zh-CN" sz="3600" dirty="0">
                <a:latin typeface="微软雅黑" panose="020B0503020204020204" pitchFamily="34" charset="-122"/>
                <a:ea typeface="微软雅黑" panose="020B0503020204020204" pitchFamily="34" charset="-122"/>
              </a:rPr>
              <a:t>AI</a:t>
            </a:r>
            <a:r>
              <a:rPr lang="zh-CN" altLang="en-US" sz="3600" dirty="0">
                <a:latin typeface="微软雅黑" panose="020B0503020204020204" pitchFamily="34" charset="-122"/>
                <a:ea typeface="微软雅黑" panose="020B0503020204020204" pitchFamily="34" charset="-122"/>
              </a:rPr>
              <a:t>发展的看法存在</a:t>
            </a:r>
            <a:r>
              <a:rPr lang="zh-CN" altLang="en-US" sz="3600" b="1" dirty="0">
                <a:latin typeface="微软雅黑" panose="020B0503020204020204" pitchFamily="34" charset="-122"/>
                <a:ea typeface="微软雅黑" panose="020B0503020204020204" pitchFamily="34" charset="-122"/>
              </a:rPr>
              <a:t>外显态度和内隐态度的分离</a:t>
            </a:r>
          </a:p>
        </p:txBody>
      </p:sp>
      <p:sp>
        <p:nvSpPr>
          <p:cNvPr id="14" name="文本框 13">
            <a:extLst>
              <a:ext uri="{FF2B5EF4-FFF2-40B4-BE49-F238E27FC236}">
                <a16:creationId xmlns:a16="http://schemas.microsoft.com/office/drawing/2014/main" id="{BA370CBE-30F3-AF60-232E-51DB73CBED9F}"/>
              </a:ext>
            </a:extLst>
          </p:cNvPr>
          <p:cNvSpPr txBox="1"/>
          <p:nvPr/>
        </p:nvSpPr>
        <p:spPr>
          <a:xfrm>
            <a:off x="5226844" y="6283642"/>
            <a:ext cx="6965156" cy="400110"/>
          </a:xfrm>
          <a:prstGeom prst="rect">
            <a:avLst/>
          </a:prstGeom>
          <a:noFill/>
        </p:spPr>
        <p:txBody>
          <a:bodyPr wrap="square">
            <a:spAutoFit/>
          </a:bodyPr>
          <a:lstStyle/>
          <a:p>
            <a:r>
              <a:rPr lang="en-US" altLang="zh-CN" sz="1000" dirty="0" err="1">
                <a:solidFill>
                  <a:srgbClr val="222222"/>
                </a:solidFill>
                <a:latin typeface="Times New Roman" panose="02020603050405020304" pitchFamily="18" charset="0"/>
                <a:cs typeface="Times New Roman" panose="02020603050405020304" pitchFamily="18" charset="0"/>
              </a:rPr>
              <a:t>Fietta</a:t>
            </a:r>
            <a:r>
              <a:rPr lang="en-US" altLang="zh-CN" sz="1000" dirty="0">
                <a:solidFill>
                  <a:srgbClr val="222222"/>
                </a:solidFill>
                <a:latin typeface="Times New Roman" panose="02020603050405020304" pitchFamily="18" charset="0"/>
                <a:cs typeface="Times New Roman" panose="02020603050405020304" pitchFamily="18" charset="0"/>
              </a:rPr>
              <a:t>, V., </a:t>
            </a:r>
            <a:r>
              <a:rPr lang="en-US" altLang="zh-CN" sz="1000" dirty="0" err="1">
                <a:solidFill>
                  <a:srgbClr val="222222"/>
                </a:solidFill>
                <a:latin typeface="Times New Roman" panose="02020603050405020304" pitchFamily="18" charset="0"/>
                <a:cs typeface="Times New Roman" panose="02020603050405020304" pitchFamily="18" charset="0"/>
              </a:rPr>
              <a:t>Zecchinato</a:t>
            </a:r>
            <a:r>
              <a:rPr lang="en-US" altLang="zh-CN" sz="1000" dirty="0">
                <a:solidFill>
                  <a:srgbClr val="222222"/>
                </a:solidFill>
                <a:latin typeface="Times New Roman" panose="02020603050405020304" pitchFamily="18" charset="0"/>
                <a:cs typeface="Times New Roman" panose="02020603050405020304" pitchFamily="18" charset="0"/>
              </a:rPr>
              <a:t>, F., Di Stasi, B., </a:t>
            </a:r>
            <a:r>
              <a:rPr lang="en-US" altLang="zh-CN" sz="1000" dirty="0" err="1">
                <a:solidFill>
                  <a:srgbClr val="222222"/>
                </a:solidFill>
                <a:latin typeface="Times New Roman" panose="02020603050405020304" pitchFamily="18" charset="0"/>
                <a:cs typeface="Times New Roman" panose="02020603050405020304" pitchFamily="18" charset="0"/>
              </a:rPr>
              <a:t>Polato</a:t>
            </a:r>
            <a:r>
              <a:rPr lang="en-US" altLang="zh-CN" sz="1000" dirty="0">
                <a:solidFill>
                  <a:srgbClr val="222222"/>
                </a:solidFill>
                <a:latin typeface="Times New Roman" panose="02020603050405020304" pitchFamily="18" charset="0"/>
                <a:cs typeface="Times New Roman" panose="02020603050405020304" pitchFamily="18" charset="0"/>
              </a:rPr>
              <a:t>, M., &amp; Monaro, M. (2021). Dissociation between users’ explicit and implicit attitudes toward artificial intelligence: An experimental study.</a:t>
            </a:r>
            <a:r>
              <a:rPr lang="en-US" altLang="zh-CN" sz="1000" i="1" dirty="0">
                <a:solidFill>
                  <a:srgbClr val="222222"/>
                </a:solidFill>
                <a:latin typeface="Times New Roman" panose="02020603050405020304" pitchFamily="18" charset="0"/>
                <a:cs typeface="Times New Roman" panose="02020603050405020304" pitchFamily="18" charset="0"/>
              </a:rPr>
              <a:t> IEEE Transactions on Human-Machine Systems</a:t>
            </a:r>
            <a:r>
              <a:rPr lang="en-US" altLang="zh-CN" sz="1000" dirty="0">
                <a:solidFill>
                  <a:srgbClr val="222222"/>
                </a:solidFill>
                <a:latin typeface="Times New Roman" panose="02020603050405020304" pitchFamily="18" charset="0"/>
                <a:cs typeface="Times New Roman" panose="02020603050405020304" pitchFamily="18" charset="0"/>
              </a:rPr>
              <a:t>, </a:t>
            </a:r>
            <a:r>
              <a:rPr lang="en-US" altLang="zh-CN" sz="1000" i="1" dirty="0">
                <a:solidFill>
                  <a:srgbClr val="222222"/>
                </a:solidFill>
                <a:latin typeface="Times New Roman" panose="02020603050405020304" pitchFamily="18" charset="0"/>
                <a:cs typeface="Times New Roman" panose="02020603050405020304" pitchFamily="18" charset="0"/>
              </a:rPr>
              <a:t>52</a:t>
            </a:r>
            <a:r>
              <a:rPr lang="en-US" altLang="zh-CN" sz="1000" dirty="0">
                <a:solidFill>
                  <a:srgbClr val="222222"/>
                </a:solidFill>
                <a:latin typeface="Times New Roman" panose="02020603050405020304" pitchFamily="18" charset="0"/>
                <a:cs typeface="Times New Roman" panose="02020603050405020304" pitchFamily="18" charset="0"/>
              </a:rPr>
              <a:t>(3), 481-489.</a:t>
            </a:r>
            <a:endParaRPr lang="zh-CN" altLang="en-US" sz="1000" dirty="0">
              <a:solidFill>
                <a:srgbClr val="222222"/>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5137931D-0545-395D-1640-0A65113760AE}"/>
              </a:ext>
            </a:extLst>
          </p:cNvPr>
          <p:cNvSpPr txBox="1"/>
          <p:nvPr/>
        </p:nvSpPr>
        <p:spPr>
          <a:xfrm>
            <a:off x="969169" y="1422672"/>
            <a:ext cx="6731794" cy="369332"/>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en-US" altLang="zh-CN"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b="1" kern="100" dirty="0">
                <a:latin typeface="仿宋" panose="02010609060101010101" pitchFamily="49" charset="-122"/>
                <a:ea typeface="仿宋" panose="02010609060101010101" pitchFamily="49" charset="-122"/>
                <a:cs typeface="Times New Roman" panose="02020603050405020304" pitchFamily="18" charset="0"/>
              </a:rPr>
              <a:t>评分和教师评分对显性感知</a:t>
            </a:r>
            <a:r>
              <a:rPr lang="zh-CN" altLang="en-US" b="1" u="sng" kern="100" dirty="0">
                <a:latin typeface="仿宋" panose="02010609060101010101" pitchFamily="49" charset="-122"/>
                <a:ea typeface="仿宋" panose="02010609060101010101" pitchFamily="49" charset="-122"/>
                <a:cs typeface="Times New Roman" panose="02020603050405020304" pitchFamily="18" charset="0"/>
              </a:rPr>
              <a:t>没有显著影响</a:t>
            </a:r>
            <a:endParaRPr lang="zh-CN" altLang="zh-CN" b="1"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p:sp>
        <p:nvSpPr>
          <p:cNvPr id="16" name="文本框 15">
            <a:extLst>
              <a:ext uri="{FF2B5EF4-FFF2-40B4-BE49-F238E27FC236}">
                <a16:creationId xmlns:a16="http://schemas.microsoft.com/office/drawing/2014/main" id="{01876439-28F1-50EA-CB40-910E2F1A4959}"/>
              </a:ext>
            </a:extLst>
          </p:cNvPr>
          <p:cNvSpPr txBox="1"/>
          <p:nvPr/>
        </p:nvSpPr>
        <p:spPr>
          <a:xfrm>
            <a:off x="969169" y="2501815"/>
            <a:ext cx="9646444" cy="646331"/>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zh-CN" altLang="en-US" b="1" kern="100" dirty="0">
                <a:latin typeface="仿宋" panose="02010609060101010101" pitchFamily="49" charset="-122"/>
                <a:ea typeface="仿宋" panose="02010609060101010101" pitchFamily="49" charset="-122"/>
                <a:cs typeface="Times New Roman" panose="02020603050405020304" pitchFamily="18" charset="0"/>
              </a:rPr>
              <a:t>实际得分越高，满意度越高</a:t>
            </a:r>
            <a:endParaRPr lang="en-US" altLang="zh-CN" b="1" kern="100" dirty="0">
              <a:latin typeface="仿宋" panose="02010609060101010101" pitchFamily="49" charset="-122"/>
              <a:ea typeface="仿宋" panose="02010609060101010101" pitchFamily="49" charset="-122"/>
              <a:cs typeface="Times New Roman" panose="02020603050405020304" pitchFamily="18" charset="0"/>
            </a:endParaRPr>
          </a:p>
          <a:p>
            <a:pPr indent="36000">
              <a:tabLst>
                <a:tab pos="44450" algn="l"/>
              </a:tabLst>
            </a:pPr>
            <a:r>
              <a:rPr lang="en-US" altLang="zh-CN" b="1" kern="100" dirty="0">
                <a:latin typeface="仿宋" panose="02010609060101010101" pitchFamily="49" charset="-122"/>
                <a:ea typeface="仿宋" panose="02010609060101010101" pitchFamily="49" charset="-122"/>
                <a:cs typeface="Times New Roman" panose="02020603050405020304" pitchFamily="18" charset="0"/>
              </a:rPr>
              <a:t>  </a:t>
            </a:r>
            <a:r>
              <a:rPr lang="zh-CN" altLang="en-US" b="1" kern="100" dirty="0">
                <a:latin typeface="仿宋" panose="02010609060101010101" pitchFamily="49" charset="-122"/>
                <a:ea typeface="仿宋" panose="02010609060101010101" pitchFamily="49" charset="-122"/>
                <a:cs typeface="Times New Roman" panose="02020603050405020304" pitchFamily="18" charset="0"/>
              </a:rPr>
              <a:t>期望</a:t>
            </a:r>
            <a:r>
              <a:rPr lang="en-US" altLang="zh-CN" b="1" kern="100" dirty="0">
                <a:latin typeface="仿宋" panose="02010609060101010101" pitchFamily="49" charset="-122"/>
                <a:ea typeface="仿宋" panose="02010609060101010101" pitchFamily="49" charset="-122"/>
                <a:cs typeface="Times New Roman" panose="02020603050405020304" pitchFamily="18" charset="0"/>
              </a:rPr>
              <a:t>-</a:t>
            </a:r>
            <a:r>
              <a:rPr lang="zh-CN" altLang="en-US" b="1" kern="100" dirty="0">
                <a:latin typeface="仿宋" panose="02010609060101010101" pitchFamily="49" charset="-122"/>
                <a:ea typeface="仿宋" panose="02010609060101010101" pitchFamily="49" charset="-122"/>
                <a:cs typeface="Times New Roman" panose="02020603050405020304" pitchFamily="18" charset="0"/>
              </a:rPr>
              <a:t>实际得分一致越高，公平性感知越高</a:t>
            </a:r>
            <a:endParaRPr lang="zh-CN" altLang="zh-CN" b="1"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p:sp>
        <p:nvSpPr>
          <p:cNvPr id="17" name="文本框 16">
            <a:extLst>
              <a:ext uri="{FF2B5EF4-FFF2-40B4-BE49-F238E27FC236}">
                <a16:creationId xmlns:a16="http://schemas.microsoft.com/office/drawing/2014/main" id="{9D4484F6-439C-8C3C-A48C-EF22EA650831}"/>
              </a:ext>
            </a:extLst>
          </p:cNvPr>
          <p:cNvSpPr txBox="1"/>
          <p:nvPr/>
        </p:nvSpPr>
        <p:spPr>
          <a:xfrm>
            <a:off x="969169" y="1962243"/>
            <a:ext cx="6731794" cy="369332"/>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zh-CN" altLang="en-US" b="1" kern="100" dirty="0">
                <a:latin typeface="仿宋" panose="02010609060101010101" pitchFamily="49" charset="-122"/>
                <a:ea typeface="仿宋" panose="02010609060101010101" pitchFamily="49" charset="-122"/>
                <a:cs typeface="Times New Roman" panose="02020603050405020304" pitchFamily="18" charset="0"/>
              </a:rPr>
              <a:t>对</a:t>
            </a:r>
            <a:r>
              <a:rPr lang="en-US" altLang="zh-CN"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b="1" kern="100" dirty="0">
                <a:latin typeface="仿宋" panose="02010609060101010101" pitchFamily="49" charset="-122"/>
                <a:ea typeface="仿宋" panose="02010609060101010101" pitchFamily="49" charset="-122"/>
                <a:cs typeface="Times New Roman" panose="02020603050405020304" pitchFamily="18" charset="0"/>
              </a:rPr>
              <a:t>评分或教师评分</a:t>
            </a:r>
            <a:r>
              <a:rPr lang="zh-CN" altLang="en-US" b="1" u="sng" kern="100" dirty="0">
                <a:latin typeface="仿宋" panose="02010609060101010101" pitchFamily="49" charset="-122"/>
                <a:ea typeface="仿宋" panose="02010609060101010101" pitchFamily="49" charset="-122"/>
                <a:cs typeface="Times New Roman" panose="02020603050405020304" pitchFamily="18" charset="0"/>
              </a:rPr>
              <a:t>无显著的选择偏好</a:t>
            </a:r>
            <a:endParaRPr lang="zh-CN" altLang="zh-CN" b="1"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1643974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E7EE643D-18CE-25DD-67AA-EF72FFE0DC64}"/>
              </a:ext>
            </a:extLst>
          </p:cNvPr>
          <p:cNvGrpSpPr/>
          <p:nvPr/>
        </p:nvGrpSpPr>
        <p:grpSpPr>
          <a:xfrm>
            <a:off x="4352925" y="2250284"/>
            <a:ext cx="3486150" cy="4607716"/>
            <a:chOff x="4352925" y="2250284"/>
            <a:chExt cx="3486150" cy="4607716"/>
          </a:xfrm>
          <a:effectLst>
            <a:outerShdw blurRad="50800" dist="38100" dir="2700000" algn="tl" rotWithShape="0">
              <a:prstClr val="black">
                <a:alpha val="40000"/>
              </a:prstClr>
            </a:outerShdw>
          </a:effectLst>
        </p:grpSpPr>
        <p:sp>
          <p:nvSpPr>
            <p:cNvPr id="13" name="矩形 12">
              <a:extLst>
                <a:ext uri="{FF2B5EF4-FFF2-40B4-BE49-F238E27FC236}">
                  <a16:creationId xmlns:a16="http://schemas.microsoft.com/office/drawing/2014/main" id="{6FD4EB07-0086-2896-088C-2C4F3E926E23}"/>
                </a:ext>
              </a:extLst>
            </p:cNvPr>
            <p:cNvSpPr/>
            <p:nvPr/>
          </p:nvSpPr>
          <p:spPr>
            <a:xfrm>
              <a:off x="4352925" y="2250284"/>
              <a:ext cx="3486150" cy="2107403"/>
            </a:xfrm>
            <a:prstGeom prst="rect">
              <a:avLst/>
            </a:prstGeom>
            <a:solidFill>
              <a:schemeClr val="bg1"/>
            </a:solidFill>
            <a:ln>
              <a:solidFill>
                <a:srgbClr val="003F88">
                  <a:alpha val="8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50DB25E-A3F1-208E-F6A3-9592E2D0CD8B}"/>
                </a:ext>
              </a:extLst>
            </p:cNvPr>
            <p:cNvSpPr/>
            <p:nvPr/>
          </p:nvSpPr>
          <p:spPr>
            <a:xfrm>
              <a:off x="4352925" y="4357687"/>
              <a:ext cx="3486150" cy="2500313"/>
            </a:xfrm>
            <a:prstGeom prst="rect">
              <a:avLst/>
            </a:prstGeom>
            <a:solidFill>
              <a:srgbClr val="003F88">
                <a:alpha val="80000"/>
              </a:srgbClr>
            </a:solidFill>
            <a:ln>
              <a:solidFill>
                <a:srgbClr val="003F88">
                  <a:alpha val="8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a:extLst>
              <a:ext uri="{FF2B5EF4-FFF2-40B4-BE49-F238E27FC236}">
                <a16:creationId xmlns:a16="http://schemas.microsoft.com/office/drawing/2014/main" id="{2F5E6974-6C5F-C88A-D97B-8BE447E1C597}"/>
              </a:ext>
            </a:extLst>
          </p:cNvPr>
          <p:cNvSpPr txBox="1"/>
          <p:nvPr/>
        </p:nvSpPr>
        <p:spPr>
          <a:xfrm>
            <a:off x="4690808" y="594795"/>
            <a:ext cx="2810385" cy="2646878"/>
          </a:xfrm>
          <a:prstGeom prst="rect">
            <a:avLst/>
          </a:prstGeom>
          <a:solidFill>
            <a:schemeClr val="bg1"/>
          </a:solidFill>
        </p:spPr>
        <p:txBody>
          <a:bodyPr wrap="none" rtlCol="0">
            <a:spAutoFit/>
          </a:bodyPr>
          <a:lstStyle/>
          <a:p>
            <a:r>
              <a:rPr lang="en-US" altLang="zh-CN" sz="16600" b="1" dirty="0">
                <a:solidFill>
                  <a:schemeClr val="bg2"/>
                </a:solidFill>
                <a:effectLst>
                  <a:outerShdw blurRad="38100" dist="38100" dir="2700000" algn="tl">
                    <a:srgbClr val="000000">
                      <a:alpha val="30000"/>
                    </a:srgbClr>
                  </a:outerShdw>
                </a:effectLst>
                <a:latin typeface="微软雅黑" panose="020B0503020204020204" pitchFamily="34" charset="-122"/>
                <a:ea typeface="微软雅黑" panose="020B0503020204020204" pitchFamily="34" charset="-122"/>
              </a:rPr>
              <a:t>03</a:t>
            </a:r>
            <a:endParaRPr lang="zh-CN" altLang="en-US" b="1" dirty="0">
              <a:solidFill>
                <a:schemeClr val="bg2"/>
              </a:solidFill>
              <a:effectLst>
                <a:outerShdw blurRad="38100" dist="38100" dir="2700000" algn="tl">
                  <a:srgbClr val="000000">
                    <a:alpha val="30000"/>
                  </a:srgbClr>
                </a:outerShdw>
              </a:effectLst>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840673DB-01C1-23D4-6B86-A7B48E8E14D7}"/>
              </a:ext>
            </a:extLst>
          </p:cNvPr>
          <p:cNvSpPr txBox="1"/>
          <p:nvPr/>
        </p:nvSpPr>
        <p:spPr>
          <a:xfrm>
            <a:off x="1619250" y="3020448"/>
            <a:ext cx="8951120" cy="646331"/>
          </a:xfrm>
          <a:prstGeom prst="rect">
            <a:avLst/>
          </a:prstGeom>
          <a:solidFill>
            <a:schemeClr val="bg1"/>
          </a:solidFill>
        </p:spPr>
        <p:txBody>
          <a:bodyPr wrap="square">
            <a:spAutoFit/>
          </a:bodyPr>
          <a:lstStyle/>
          <a:p>
            <a:pPr algn="ctr"/>
            <a:r>
              <a:rPr lang="zh-CN" altLang="en-US" sz="3600" b="1" dirty="0">
                <a:latin typeface="微软雅黑" panose="020B0503020204020204" pitchFamily="34" charset="-122"/>
                <a:ea typeface="微软雅黑" panose="020B0503020204020204" pitchFamily="34" charset="-122"/>
              </a:rPr>
              <a:t>对</a:t>
            </a:r>
            <a:r>
              <a:rPr lang="en-US" altLang="zh-CN" sz="3600" b="1" dirty="0">
                <a:latin typeface="微软雅黑" panose="020B0503020204020204" pitchFamily="34" charset="-122"/>
                <a:ea typeface="微软雅黑" panose="020B0503020204020204" pitchFamily="34" charset="-122"/>
              </a:rPr>
              <a:t>AI</a:t>
            </a:r>
            <a:r>
              <a:rPr lang="zh-CN" altLang="en-US" sz="3600" b="1" dirty="0">
                <a:latin typeface="微软雅黑" panose="020B0503020204020204" pitchFamily="34" charset="-122"/>
                <a:ea typeface="微软雅黑" panose="020B0503020204020204" pitchFamily="34" charset="-122"/>
              </a:rPr>
              <a:t>评分和人类评分的内隐态度</a:t>
            </a:r>
            <a:endParaRPr lang="zh-CN" altLang="en-US" sz="2400" dirty="0"/>
          </a:p>
        </p:txBody>
      </p:sp>
    </p:spTree>
    <p:extLst>
      <p:ext uri="{BB962C8B-B14F-4D97-AF65-F5344CB8AC3E}">
        <p14:creationId xmlns:p14="http://schemas.microsoft.com/office/powerpoint/2010/main" val="3046150429"/>
      </p:ext>
    </p:extLst>
  </p:cSld>
  <p:clrMapOvr>
    <a:masterClrMapping/>
  </p:clrMapOvr>
  <p:transition spd="med">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E3CE2EE-5F3A-5350-198D-8B596CBD8191}"/>
              </a:ext>
            </a:extLst>
          </p:cNvPr>
          <p:cNvPicPr>
            <a:picLocks noChangeAspect="1"/>
          </p:cNvPicPr>
          <p:nvPr/>
        </p:nvPicPr>
        <p:blipFill>
          <a:blip r:embed="rId3"/>
          <a:srcRect t="2445" r="3370"/>
          <a:stretch/>
        </p:blipFill>
        <p:spPr>
          <a:xfrm>
            <a:off x="1002134" y="2835245"/>
            <a:ext cx="2157936" cy="2166152"/>
          </a:xfrm>
          <a:prstGeom prst="rect">
            <a:avLst/>
          </a:prstGeom>
        </p:spPr>
      </p:pic>
      <p:pic>
        <p:nvPicPr>
          <p:cNvPr id="8" name="图片 7">
            <a:extLst>
              <a:ext uri="{FF2B5EF4-FFF2-40B4-BE49-F238E27FC236}">
                <a16:creationId xmlns:a16="http://schemas.microsoft.com/office/drawing/2014/main" id="{5E98D421-42E1-B7BB-703F-1431F60C601A}"/>
              </a:ext>
            </a:extLst>
          </p:cNvPr>
          <p:cNvPicPr>
            <a:picLocks noChangeAspect="1"/>
          </p:cNvPicPr>
          <p:nvPr/>
        </p:nvPicPr>
        <p:blipFill>
          <a:blip r:embed="rId4"/>
          <a:stretch>
            <a:fillRect/>
          </a:stretch>
        </p:blipFill>
        <p:spPr>
          <a:xfrm>
            <a:off x="3507787" y="2781465"/>
            <a:ext cx="2305782" cy="2273712"/>
          </a:xfrm>
          <a:prstGeom prst="rect">
            <a:avLst/>
          </a:prstGeom>
        </p:spPr>
      </p:pic>
      <p:sp>
        <p:nvSpPr>
          <p:cNvPr id="9" name="矩形: 圆角 8">
            <a:extLst>
              <a:ext uri="{FF2B5EF4-FFF2-40B4-BE49-F238E27FC236}">
                <a16:creationId xmlns:a16="http://schemas.microsoft.com/office/drawing/2014/main" id="{7A6F829E-ECEB-B85B-9BC6-736FBDA9968D}"/>
              </a:ext>
            </a:extLst>
          </p:cNvPr>
          <p:cNvSpPr/>
          <p:nvPr/>
        </p:nvSpPr>
        <p:spPr>
          <a:xfrm>
            <a:off x="2611974" y="1371599"/>
            <a:ext cx="1609032" cy="863585"/>
          </a:xfrm>
          <a:prstGeom prst="round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概念图</a:t>
            </a:r>
            <a:endParaRPr lang="zh-CN" altLang="en-US" sz="2000" dirty="0">
              <a:latin typeface="微软雅黑" panose="020B0503020204020204" pitchFamily="34" charset="-122"/>
              <a:ea typeface="微软雅黑" panose="020B0503020204020204" pitchFamily="34" charset="-122"/>
            </a:endParaRPr>
          </a:p>
        </p:txBody>
      </p:sp>
      <p:sp>
        <p:nvSpPr>
          <p:cNvPr id="10" name="矩形: 圆角 9">
            <a:extLst>
              <a:ext uri="{FF2B5EF4-FFF2-40B4-BE49-F238E27FC236}">
                <a16:creationId xmlns:a16="http://schemas.microsoft.com/office/drawing/2014/main" id="{C3EE281A-6A16-EBD5-8C3A-DF7F09511FD2}"/>
              </a:ext>
            </a:extLst>
          </p:cNvPr>
          <p:cNvSpPr/>
          <p:nvPr/>
        </p:nvSpPr>
        <p:spPr>
          <a:xfrm>
            <a:off x="8031507" y="1371599"/>
            <a:ext cx="1609032" cy="863585"/>
          </a:xfrm>
          <a:prstGeom prst="round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属性词</a:t>
            </a:r>
            <a:endParaRPr lang="zh-CN" altLang="en-US" sz="200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997D2213-CFA9-F059-DE9B-C9DA47FAB334}"/>
              </a:ext>
            </a:extLst>
          </p:cNvPr>
          <p:cNvSpPr/>
          <p:nvPr/>
        </p:nvSpPr>
        <p:spPr>
          <a:xfrm>
            <a:off x="6958011" y="3228976"/>
            <a:ext cx="1764506" cy="1379554"/>
          </a:xfrm>
          <a:prstGeom prst="rect">
            <a:avLst/>
          </a:prstGeom>
          <a:no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3600" dirty="0">
                <a:solidFill>
                  <a:schemeClr val="tx1"/>
                </a:solidFill>
                <a:latin typeface="微软雅黑" panose="020B0503020204020204" pitchFamily="34" charset="-122"/>
                <a:ea typeface="微软雅黑" panose="020B0503020204020204" pitchFamily="34" charset="-122"/>
              </a:rPr>
              <a:t>点评</a:t>
            </a:r>
            <a:endParaRPr lang="zh-CN" altLang="en-US" sz="1800"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85D79187-862F-E08D-77F3-B35D528893E7}"/>
              </a:ext>
            </a:extLst>
          </p:cNvPr>
          <p:cNvSpPr/>
          <p:nvPr/>
        </p:nvSpPr>
        <p:spPr>
          <a:xfrm>
            <a:off x="9072561" y="3228976"/>
            <a:ext cx="1764506" cy="1379554"/>
          </a:xfrm>
          <a:prstGeom prst="rect">
            <a:avLst/>
          </a:prstGeom>
          <a:no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3600" dirty="0">
                <a:solidFill>
                  <a:schemeClr val="tx1"/>
                </a:solidFill>
                <a:latin typeface="微软雅黑" panose="020B0503020204020204" pitchFamily="34" charset="-122"/>
                <a:ea typeface="微软雅黑" panose="020B0503020204020204" pitchFamily="34" charset="-122"/>
              </a:rPr>
              <a:t>受评</a:t>
            </a:r>
            <a:endParaRPr lang="zh-CN" altLang="en-US" sz="18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DA620A46-AFDC-A95B-3CC3-107D69BBA120}"/>
              </a:ext>
            </a:extLst>
          </p:cNvPr>
          <p:cNvSpPr/>
          <p:nvPr/>
        </p:nvSpPr>
        <p:spPr>
          <a:xfrm>
            <a:off x="6956408" y="7462499"/>
            <a:ext cx="1764506" cy="1379554"/>
          </a:xfrm>
          <a:prstGeom prst="rect">
            <a:avLst/>
          </a:prstGeom>
          <a:no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3600" dirty="0">
                <a:solidFill>
                  <a:schemeClr val="tx1"/>
                </a:solidFill>
                <a:latin typeface="微软雅黑" panose="020B0503020204020204" pitchFamily="34" charset="-122"/>
                <a:ea typeface="微软雅黑" panose="020B0503020204020204" pitchFamily="34" charset="-122"/>
              </a:rPr>
              <a:t>控制</a:t>
            </a:r>
            <a:endParaRPr lang="zh-CN" altLang="en-US" sz="1800" dirty="0">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0ECB0958-E71C-8A91-B255-5047A82D91C1}"/>
              </a:ext>
            </a:extLst>
          </p:cNvPr>
          <p:cNvSpPr/>
          <p:nvPr/>
        </p:nvSpPr>
        <p:spPr>
          <a:xfrm>
            <a:off x="9070958" y="7462499"/>
            <a:ext cx="1764506" cy="1379554"/>
          </a:xfrm>
          <a:prstGeom prst="rect">
            <a:avLst/>
          </a:prstGeom>
          <a:no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3600" dirty="0">
                <a:solidFill>
                  <a:schemeClr val="tx1"/>
                </a:solidFill>
                <a:latin typeface="微软雅黑" panose="020B0503020204020204" pitchFamily="34" charset="-122"/>
                <a:ea typeface="微软雅黑" panose="020B0503020204020204" pitchFamily="34" charset="-122"/>
              </a:rPr>
              <a:t>受控</a:t>
            </a:r>
            <a:endParaRPr lang="zh-CN" altLang="en-US" sz="1800"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3F5177B9-FE29-670D-8FE4-448E083A8ADD}"/>
              </a:ext>
            </a:extLst>
          </p:cNvPr>
          <p:cNvSpPr txBox="1"/>
          <p:nvPr/>
        </p:nvSpPr>
        <p:spPr>
          <a:xfrm>
            <a:off x="1533337" y="196384"/>
            <a:ext cx="6241982" cy="523220"/>
          </a:xfrm>
          <a:prstGeom prst="rect">
            <a:avLst/>
          </a:prstGeom>
          <a:noFill/>
        </p:spPr>
        <p:txBody>
          <a:bodyPr wrap="square">
            <a:spAutoFit/>
          </a:bodyPr>
          <a:lstStyle/>
          <a:p>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对</a:t>
            </a: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AI</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评分的内隐态度</a:t>
            </a: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——IAT</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范式 </a:t>
            </a:r>
            <a:endParaRPr lang="zh-CN" altLang="en-US" dirty="0"/>
          </a:p>
        </p:txBody>
      </p:sp>
      <p:sp>
        <p:nvSpPr>
          <p:cNvPr id="25" name="标题 1">
            <a:extLst>
              <a:ext uri="{FF2B5EF4-FFF2-40B4-BE49-F238E27FC236}">
                <a16:creationId xmlns:a16="http://schemas.microsoft.com/office/drawing/2014/main" id="{C6E9A005-CF7B-C0E2-6B3F-E59092BB721E}"/>
              </a:ext>
            </a:extLst>
          </p:cNvPr>
          <p:cNvSpPr txBox="1">
            <a:spLocks/>
          </p:cNvSpPr>
          <p:nvPr/>
        </p:nvSpPr>
        <p:spPr>
          <a:xfrm>
            <a:off x="376238" y="309563"/>
            <a:ext cx="1157099" cy="3339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b="1" dirty="0">
                <a:solidFill>
                  <a:srgbClr val="003F88"/>
                </a:solidFill>
                <a:latin typeface="微软雅黑" panose="020B0503020204020204" pitchFamily="34" charset="-122"/>
                <a:ea typeface="微软雅黑" panose="020B0503020204020204" pitchFamily="34" charset="-122"/>
              </a:rPr>
              <a:t>研究</a:t>
            </a:r>
            <a:r>
              <a:rPr lang="en-US" altLang="zh-CN" b="1" dirty="0">
                <a:solidFill>
                  <a:srgbClr val="003F88"/>
                </a:solidFill>
                <a:latin typeface="微软雅黑" panose="020B0503020204020204" pitchFamily="34" charset="-122"/>
                <a:ea typeface="微软雅黑" panose="020B0503020204020204" pitchFamily="34" charset="-122"/>
              </a:rPr>
              <a:t>3</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4186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E3CE2EE-5F3A-5350-198D-8B596CBD8191}"/>
              </a:ext>
            </a:extLst>
          </p:cNvPr>
          <p:cNvPicPr>
            <a:picLocks noChangeAspect="1"/>
          </p:cNvPicPr>
          <p:nvPr/>
        </p:nvPicPr>
        <p:blipFill>
          <a:blip r:embed="rId2"/>
          <a:srcRect t="2445" r="3370"/>
          <a:stretch/>
        </p:blipFill>
        <p:spPr>
          <a:xfrm>
            <a:off x="1002134" y="2835245"/>
            <a:ext cx="2157936" cy="2166152"/>
          </a:xfrm>
          <a:prstGeom prst="rect">
            <a:avLst/>
          </a:prstGeom>
        </p:spPr>
      </p:pic>
      <p:pic>
        <p:nvPicPr>
          <p:cNvPr id="8" name="图片 7">
            <a:extLst>
              <a:ext uri="{FF2B5EF4-FFF2-40B4-BE49-F238E27FC236}">
                <a16:creationId xmlns:a16="http://schemas.microsoft.com/office/drawing/2014/main" id="{5E98D421-42E1-B7BB-703F-1431F60C601A}"/>
              </a:ext>
            </a:extLst>
          </p:cNvPr>
          <p:cNvPicPr>
            <a:picLocks noChangeAspect="1"/>
          </p:cNvPicPr>
          <p:nvPr/>
        </p:nvPicPr>
        <p:blipFill>
          <a:blip r:embed="rId3"/>
          <a:stretch>
            <a:fillRect/>
          </a:stretch>
        </p:blipFill>
        <p:spPr>
          <a:xfrm>
            <a:off x="3507787" y="2781465"/>
            <a:ext cx="2305782" cy="2273712"/>
          </a:xfrm>
          <a:prstGeom prst="rect">
            <a:avLst/>
          </a:prstGeom>
        </p:spPr>
      </p:pic>
      <p:sp>
        <p:nvSpPr>
          <p:cNvPr id="9" name="矩形: 圆角 8">
            <a:extLst>
              <a:ext uri="{FF2B5EF4-FFF2-40B4-BE49-F238E27FC236}">
                <a16:creationId xmlns:a16="http://schemas.microsoft.com/office/drawing/2014/main" id="{7A6F829E-ECEB-B85B-9BC6-736FBDA9968D}"/>
              </a:ext>
            </a:extLst>
          </p:cNvPr>
          <p:cNvSpPr/>
          <p:nvPr/>
        </p:nvSpPr>
        <p:spPr>
          <a:xfrm>
            <a:off x="2611974" y="1371599"/>
            <a:ext cx="1609032" cy="863585"/>
          </a:xfrm>
          <a:prstGeom prst="round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概念图</a:t>
            </a:r>
            <a:endParaRPr lang="zh-CN" altLang="en-US" sz="2000" dirty="0">
              <a:latin typeface="微软雅黑" panose="020B0503020204020204" pitchFamily="34" charset="-122"/>
              <a:ea typeface="微软雅黑" panose="020B0503020204020204" pitchFamily="34" charset="-122"/>
            </a:endParaRPr>
          </a:p>
        </p:txBody>
      </p:sp>
      <p:sp>
        <p:nvSpPr>
          <p:cNvPr id="10" name="矩形: 圆角 9">
            <a:extLst>
              <a:ext uri="{FF2B5EF4-FFF2-40B4-BE49-F238E27FC236}">
                <a16:creationId xmlns:a16="http://schemas.microsoft.com/office/drawing/2014/main" id="{C3EE281A-6A16-EBD5-8C3A-DF7F09511FD2}"/>
              </a:ext>
            </a:extLst>
          </p:cNvPr>
          <p:cNvSpPr/>
          <p:nvPr/>
        </p:nvSpPr>
        <p:spPr>
          <a:xfrm>
            <a:off x="8031507" y="1371599"/>
            <a:ext cx="1609032" cy="863585"/>
          </a:xfrm>
          <a:prstGeom prst="round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属性词</a:t>
            </a:r>
            <a:endParaRPr lang="zh-CN" altLang="en-US" sz="200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997D2213-CFA9-F059-DE9B-C9DA47FAB334}"/>
              </a:ext>
            </a:extLst>
          </p:cNvPr>
          <p:cNvSpPr/>
          <p:nvPr/>
        </p:nvSpPr>
        <p:spPr>
          <a:xfrm>
            <a:off x="6958011" y="3228976"/>
            <a:ext cx="1764506" cy="1379554"/>
          </a:xfrm>
          <a:prstGeom prst="rect">
            <a:avLst/>
          </a:prstGeom>
          <a:no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3600" dirty="0">
                <a:solidFill>
                  <a:schemeClr val="tx1"/>
                </a:solidFill>
                <a:latin typeface="微软雅黑" panose="020B0503020204020204" pitchFamily="34" charset="-122"/>
                <a:ea typeface="微软雅黑" panose="020B0503020204020204" pitchFamily="34" charset="-122"/>
              </a:rPr>
              <a:t>控制</a:t>
            </a:r>
            <a:endParaRPr lang="zh-CN" altLang="en-US" sz="1800"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85D79187-862F-E08D-77F3-B35D528893E7}"/>
              </a:ext>
            </a:extLst>
          </p:cNvPr>
          <p:cNvSpPr/>
          <p:nvPr/>
        </p:nvSpPr>
        <p:spPr>
          <a:xfrm>
            <a:off x="9072561" y="3228976"/>
            <a:ext cx="1764506" cy="1379554"/>
          </a:xfrm>
          <a:prstGeom prst="rect">
            <a:avLst/>
          </a:prstGeom>
          <a:no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3600" dirty="0">
                <a:solidFill>
                  <a:schemeClr val="tx1"/>
                </a:solidFill>
                <a:latin typeface="微软雅黑" panose="020B0503020204020204" pitchFamily="34" charset="-122"/>
                <a:ea typeface="微软雅黑" panose="020B0503020204020204" pitchFamily="34" charset="-122"/>
              </a:rPr>
              <a:t>受控</a:t>
            </a:r>
            <a:endParaRPr lang="zh-CN" altLang="en-US" sz="18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A9F80D67-99A3-E51F-11A2-AB9E94694505}"/>
              </a:ext>
            </a:extLst>
          </p:cNvPr>
          <p:cNvSpPr/>
          <p:nvPr/>
        </p:nvSpPr>
        <p:spPr>
          <a:xfrm>
            <a:off x="13386103" y="3227375"/>
            <a:ext cx="1764506" cy="1379554"/>
          </a:xfrm>
          <a:prstGeom prst="rect">
            <a:avLst/>
          </a:prstGeom>
          <a:no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3600" dirty="0">
                <a:solidFill>
                  <a:schemeClr val="tx1"/>
                </a:solidFill>
                <a:latin typeface="微软雅黑" panose="020B0503020204020204" pitchFamily="34" charset="-122"/>
                <a:ea typeface="微软雅黑" panose="020B0503020204020204" pitchFamily="34" charset="-122"/>
              </a:rPr>
              <a:t>点评</a:t>
            </a:r>
            <a:endParaRPr lang="zh-CN" altLang="en-US" sz="18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C88AF2A9-547F-BD3F-18D6-811AEA96FBA8}"/>
              </a:ext>
            </a:extLst>
          </p:cNvPr>
          <p:cNvSpPr/>
          <p:nvPr/>
        </p:nvSpPr>
        <p:spPr>
          <a:xfrm>
            <a:off x="15500653" y="3227375"/>
            <a:ext cx="1764506" cy="1379554"/>
          </a:xfrm>
          <a:prstGeom prst="rect">
            <a:avLst/>
          </a:prstGeom>
          <a:no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3600" dirty="0">
                <a:solidFill>
                  <a:schemeClr val="tx1"/>
                </a:solidFill>
                <a:latin typeface="微软雅黑" panose="020B0503020204020204" pitchFamily="34" charset="-122"/>
                <a:ea typeface="微软雅黑" panose="020B0503020204020204" pitchFamily="34" charset="-122"/>
              </a:rPr>
              <a:t>受评</a:t>
            </a:r>
            <a:endParaRPr lang="zh-CN" altLang="en-US" sz="1800" dirty="0">
              <a:latin typeface="微软雅黑" panose="020B0503020204020204" pitchFamily="34" charset="-122"/>
              <a:ea typeface="微软雅黑" panose="020B0503020204020204" pitchFamily="34" charset="-122"/>
            </a:endParaRPr>
          </a:p>
        </p:txBody>
      </p:sp>
      <p:sp>
        <p:nvSpPr>
          <p:cNvPr id="11" name="标题 1">
            <a:extLst>
              <a:ext uri="{FF2B5EF4-FFF2-40B4-BE49-F238E27FC236}">
                <a16:creationId xmlns:a16="http://schemas.microsoft.com/office/drawing/2014/main" id="{B56475FF-A150-2102-033E-1A534C08870C}"/>
              </a:ext>
            </a:extLst>
          </p:cNvPr>
          <p:cNvSpPr txBox="1">
            <a:spLocks/>
          </p:cNvSpPr>
          <p:nvPr/>
        </p:nvSpPr>
        <p:spPr>
          <a:xfrm>
            <a:off x="376238" y="309563"/>
            <a:ext cx="1157099" cy="3339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b="1" dirty="0">
                <a:solidFill>
                  <a:srgbClr val="003F88"/>
                </a:solidFill>
                <a:latin typeface="微软雅黑" panose="020B0503020204020204" pitchFamily="34" charset="-122"/>
                <a:ea typeface="微软雅黑" panose="020B0503020204020204" pitchFamily="34" charset="-122"/>
              </a:rPr>
              <a:t>研究</a:t>
            </a:r>
            <a:r>
              <a:rPr lang="en-US" altLang="zh-CN" b="1" dirty="0">
                <a:solidFill>
                  <a:srgbClr val="003F88"/>
                </a:solidFill>
                <a:latin typeface="微软雅黑" panose="020B0503020204020204" pitchFamily="34" charset="-122"/>
                <a:ea typeface="微软雅黑" panose="020B0503020204020204" pitchFamily="34" charset="-122"/>
              </a:rPr>
              <a:t>3</a:t>
            </a:r>
            <a:endParaRPr lang="zh-CN" altLang="en-US" b="1"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CBD77859-FC5F-8720-4191-EDEDFFA5B541}"/>
              </a:ext>
            </a:extLst>
          </p:cNvPr>
          <p:cNvSpPr txBox="1"/>
          <p:nvPr/>
        </p:nvSpPr>
        <p:spPr>
          <a:xfrm>
            <a:off x="1533337" y="196384"/>
            <a:ext cx="6241982" cy="523220"/>
          </a:xfrm>
          <a:prstGeom prst="rect">
            <a:avLst/>
          </a:prstGeom>
          <a:noFill/>
        </p:spPr>
        <p:txBody>
          <a:bodyPr wrap="square">
            <a:spAutoFit/>
          </a:bodyPr>
          <a:lstStyle/>
          <a:p>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对</a:t>
            </a: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AI</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控制的内隐态度</a:t>
            </a: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——IAT</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范式</a:t>
            </a:r>
            <a:endParaRPr lang="zh-CN" altLang="en-US" dirty="0"/>
          </a:p>
        </p:txBody>
      </p:sp>
    </p:spTree>
    <p:extLst>
      <p:ext uri="{BB962C8B-B14F-4D97-AF65-F5344CB8AC3E}">
        <p14:creationId xmlns:p14="http://schemas.microsoft.com/office/powerpoint/2010/main" val="34123413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E2D70-DE79-9BC9-DBD8-8B44B4962ECE}"/>
              </a:ext>
            </a:extLst>
          </p:cNvPr>
          <p:cNvSpPr>
            <a:spLocks noGrp="1"/>
          </p:cNvSpPr>
          <p:nvPr>
            <p:ph type="title"/>
          </p:nvPr>
        </p:nvSpPr>
        <p:spPr>
          <a:xfrm>
            <a:off x="603747" y="232948"/>
            <a:ext cx="1983360" cy="555532"/>
          </a:xfrm>
        </p:spPr>
        <p:txBody>
          <a:bodyPr>
            <a:normAutofit/>
          </a:bodyPr>
          <a:lstStyle/>
          <a:p>
            <a:r>
              <a:rPr lang="zh-CN" altLang="en-US" b="1" dirty="0">
                <a:solidFill>
                  <a:srgbClr val="003F88"/>
                </a:solidFill>
                <a:latin typeface="微软雅黑" panose="020B0503020204020204" pitchFamily="34" charset="-122"/>
                <a:ea typeface="微软雅黑" panose="020B0503020204020204" pitchFamily="34" charset="-122"/>
              </a:rPr>
              <a:t>背景</a:t>
            </a:r>
          </a:p>
        </p:txBody>
      </p:sp>
      <p:sp>
        <p:nvSpPr>
          <p:cNvPr id="4" name="标题 1">
            <a:extLst>
              <a:ext uri="{FF2B5EF4-FFF2-40B4-BE49-F238E27FC236}">
                <a16:creationId xmlns:a16="http://schemas.microsoft.com/office/drawing/2014/main" id="{CA8B1EFE-575D-5B80-8B9C-60D74B59832E}"/>
              </a:ext>
            </a:extLst>
          </p:cNvPr>
          <p:cNvSpPr txBox="1">
            <a:spLocks/>
          </p:cNvSpPr>
          <p:nvPr/>
        </p:nvSpPr>
        <p:spPr>
          <a:xfrm>
            <a:off x="1533957" y="146915"/>
            <a:ext cx="6373463" cy="72759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人工智能</a:t>
            </a:r>
            <a:r>
              <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教育评价</a:t>
            </a:r>
          </a:p>
        </p:txBody>
      </p:sp>
      <p:sp>
        <p:nvSpPr>
          <p:cNvPr id="13" name="内容占位符 2">
            <a:extLst>
              <a:ext uri="{FF2B5EF4-FFF2-40B4-BE49-F238E27FC236}">
                <a16:creationId xmlns:a16="http://schemas.microsoft.com/office/drawing/2014/main" id="{486C4672-2831-39DB-0CCD-31561E683092}"/>
              </a:ext>
            </a:extLst>
          </p:cNvPr>
          <p:cNvSpPr txBox="1">
            <a:spLocks/>
          </p:cNvSpPr>
          <p:nvPr/>
        </p:nvSpPr>
        <p:spPr>
          <a:xfrm>
            <a:off x="7471311" y="1605957"/>
            <a:ext cx="2631440" cy="509040"/>
          </a:xfrm>
          <a:prstGeom prst="rect">
            <a:avLst/>
          </a:prstGeom>
          <a:solidFill>
            <a:srgbClr val="003F88"/>
          </a:solidFill>
          <a:ln>
            <a:solidFill>
              <a:srgbClr val="003F88"/>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AI</a:t>
            </a: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评分</a:t>
            </a:r>
          </a:p>
        </p:txBody>
      </p:sp>
      <p:sp>
        <p:nvSpPr>
          <p:cNvPr id="10" name="内容占位符 2">
            <a:extLst>
              <a:ext uri="{FF2B5EF4-FFF2-40B4-BE49-F238E27FC236}">
                <a16:creationId xmlns:a16="http://schemas.microsoft.com/office/drawing/2014/main" id="{51F97F33-A4B5-6C23-AC75-9DB524C4D7ED}"/>
              </a:ext>
            </a:extLst>
          </p:cNvPr>
          <p:cNvSpPr txBox="1">
            <a:spLocks/>
          </p:cNvSpPr>
          <p:nvPr/>
        </p:nvSpPr>
        <p:spPr>
          <a:xfrm>
            <a:off x="2089249" y="1605957"/>
            <a:ext cx="2631440" cy="509040"/>
          </a:xfrm>
          <a:prstGeom prst="rect">
            <a:avLst/>
          </a:prstGeom>
          <a:solidFill>
            <a:srgbClr val="003F88"/>
          </a:solidFill>
          <a:ln>
            <a:solidFill>
              <a:srgbClr val="003F88"/>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AI</a:t>
            </a:r>
            <a:r>
              <a:rPr lang="zh-CN" altLang="en-US" sz="3200" b="1" dirty="0">
                <a:solidFill>
                  <a:prstClr val="white"/>
                </a:solidFill>
                <a:latin typeface="微软雅黑" panose="020B0503020204020204" pitchFamily="34" charset="-122"/>
                <a:ea typeface="微软雅黑" panose="020B0503020204020204" pitchFamily="34" charset="-122"/>
              </a:rPr>
              <a:t>辅助</a:t>
            </a:r>
            <a:endPar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pic>
        <p:nvPicPr>
          <p:cNvPr id="1026" name="Picture 2" descr="小度新品学习机K16：首创大模型AI互动大语文体系，拥有20项AI辅学功能_教育装备采购网">
            <a:extLst>
              <a:ext uri="{FF2B5EF4-FFF2-40B4-BE49-F238E27FC236}">
                <a16:creationId xmlns:a16="http://schemas.microsoft.com/office/drawing/2014/main" id="{3B5CEEB8-3E98-7CF2-5858-F2C3A4F877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161"/>
          <a:stretch/>
        </p:blipFill>
        <p:spPr bwMode="auto">
          <a:xfrm>
            <a:off x="1389188" y="2757770"/>
            <a:ext cx="4031562" cy="26983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6BF5F83-EA5F-1CEF-0039-15FA84275A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11" r="411"/>
          <a:stretch/>
        </p:blipFill>
        <p:spPr bwMode="auto">
          <a:xfrm>
            <a:off x="6771252" y="2757770"/>
            <a:ext cx="4031562" cy="26983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70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012AC519-635D-5BCE-2C0D-4A5B43C7F673}"/>
              </a:ext>
            </a:extLst>
          </p:cNvPr>
          <p:cNvPicPr>
            <a:picLocks noChangeAspect="1"/>
          </p:cNvPicPr>
          <p:nvPr/>
        </p:nvPicPr>
        <p:blipFill>
          <a:blip r:embed="rId3">
            <a:extLst>
              <a:ext uri="{28A0092B-C50C-407E-A947-70E740481C1C}">
                <a14:useLocalDpi xmlns:a14="http://schemas.microsoft.com/office/drawing/2010/main" val="0"/>
              </a:ext>
            </a:extLst>
          </a:blip>
          <a:srcRect l="2103" t="7065" r="6625" b="1531"/>
          <a:stretch/>
        </p:blipFill>
        <p:spPr>
          <a:xfrm>
            <a:off x="2684859" y="2071622"/>
            <a:ext cx="6822281" cy="4273611"/>
          </a:xfrm>
          <a:prstGeom prst="rect">
            <a:avLst/>
          </a:prstGeom>
          <a:effectLst>
            <a:outerShdw blurRad="50800" dist="38100" dir="2700000" algn="tl" rotWithShape="0">
              <a:prstClr val="black">
                <a:alpha val="40000"/>
              </a:prstClr>
            </a:outerShdw>
          </a:effectLst>
        </p:spPr>
      </p:pic>
      <p:sp>
        <p:nvSpPr>
          <p:cNvPr id="13" name="标题 1">
            <a:extLst>
              <a:ext uri="{FF2B5EF4-FFF2-40B4-BE49-F238E27FC236}">
                <a16:creationId xmlns:a16="http://schemas.microsoft.com/office/drawing/2014/main" id="{3FEE7AE8-A2C0-BE80-1A51-BE8D9C184A78}"/>
              </a:ext>
            </a:extLst>
          </p:cNvPr>
          <p:cNvSpPr txBox="1">
            <a:spLocks/>
          </p:cNvSpPr>
          <p:nvPr/>
        </p:nvSpPr>
        <p:spPr>
          <a:xfrm>
            <a:off x="376238" y="309563"/>
            <a:ext cx="8545512" cy="3095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b="1" dirty="0">
                <a:solidFill>
                  <a:srgbClr val="003F88"/>
                </a:solidFill>
                <a:latin typeface="微软雅黑" panose="020B0503020204020204" pitchFamily="34" charset="-122"/>
                <a:ea typeface="微软雅黑" panose="020B0503020204020204" pitchFamily="34" charset="-122"/>
              </a:rPr>
              <a:t>研究</a:t>
            </a:r>
            <a:r>
              <a:rPr lang="en-US" altLang="zh-CN" b="1" dirty="0">
                <a:solidFill>
                  <a:srgbClr val="003F88"/>
                </a:solidFill>
                <a:latin typeface="微软雅黑" panose="020B0503020204020204" pitchFamily="34" charset="-122"/>
                <a:ea typeface="微软雅黑" panose="020B0503020204020204" pitchFamily="34" charset="-122"/>
              </a:rPr>
              <a:t>3  </a:t>
            </a:r>
            <a:r>
              <a:rPr lang="zh-CN" altLang="en-US" b="1" dirty="0">
                <a:latin typeface="微软雅黑" panose="020B0503020204020204" pitchFamily="34" charset="-122"/>
                <a:ea typeface="微软雅黑" panose="020B0503020204020204" pitchFamily="34" charset="-122"/>
              </a:rPr>
              <a:t>对</a:t>
            </a:r>
            <a:r>
              <a:rPr lang="en-US" altLang="zh-CN" b="1" dirty="0">
                <a:latin typeface="微软雅黑" panose="020B0503020204020204" pitchFamily="34" charset="-122"/>
                <a:ea typeface="微软雅黑" panose="020B0503020204020204" pitchFamily="34" charset="-122"/>
              </a:rPr>
              <a:t>AI</a:t>
            </a:r>
            <a:r>
              <a:rPr lang="zh-CN" altLang="en-US" b="1" dirty="0">
                <a:latin typeface="微软雅黑" panose="020B0503020204020204" pitchFamily="34" charset="-122"/>
                <a:ea typeface="微软雅黑" panose="020B0503020204020204" pitchFamily="34" charset="-122"/>
              </a:rPr>
              <a:t>控制的内隐态度</a:t>
            </a:r>
          </a:p>
        </p:txBody>
      </p:sp>
      <p:sp>
        <p:nvSpPr>
          <p:cNvPr id="17" name="文本框 16">
            <a:extLst>
              <a:ext uri="{FF2B5EF4-FFF2-40B4-BE49-F238E27FC236}">
                <a16:creationId xmlns:a16="http://schemas.microsoft.com/office/drawing/2014/main" id="{4317A3D0-030F-03C1-9863-0E2DEFEC0935}"/>
              </a:ext>
            </a:extLst>
          </p:cNvPr>
          <p:cNvSpPr txBox="1"/>
          <p:nvPr/>
        </p:nvSpPr>
        <p:spPr>
          <a:xfrm>
            <a:off x="969169" y="1041693"/>
            <a:ext cx="3724275" cy="461665"/>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受评</a:t>
            </a:r>
            <a:endParaRPr lang="en-US" altLang="zh-CN" sz="2400" kern="100" dirty="0">
              <a:latin typeface="仿宋" panose="02010609060101010101" pitchFamily="49" charset="-122"/>
              <a:ea typeface="仿宋" panose="02010609060101010101" pitchFamily="49" charset="-122"/>
              <a:cs typeface="Times New Roman" panose="02020603050405020304" pitchFamily="18" charset="0"/>
            </a:endParaRPr>
          </a:p>
        </p:txBody>
      </p:sp>
      <p:sp>
        <p:nvSpPr>
          <p:cNvPr id="19" name="文本框 18">
            <a:extLst>
              <a:ext uri="{FF2B5EF4-FFF2-40B4-BE49-F238E27FC236}">
                <a16:creationId xmlns:a16="http://schemas.microsoft.com/office/drawing/2014/main" id="{A62B9C23-DC65-2F47-8BA2-FA1ADA5167E0}"/>
              </a:ext>
            </a:extLst>
          </p:cNvPr>
          <p:cNvSpPr txBox="1"/>
          <p:nvPr/>
        </p:nvSpPr>
        <p:spPr>
          <a:xfrm>
            <a:off x="969169" y="1570331"/>
            <a:ext cx="3724275" cy="461665"/>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人类评分、人类控制</a:t>
            </a:r>
            <a:endParaRPr lang="en-US" altLang="zh-CN" sz="2400" kern="100" dirty="0">
              <a:latin typeface="仿宋" panose="02010609060101010101" pitchFamily="49" charset="-122"/>
              <a:ea typeface="仿宋" panose="02010609060101010101" pitchFamily="49" charset="-122"/>
              <a:cs typeface="Times New Roman" panose="02020603050405020304" pitchFamily="18" charset="0"/>
            </a:endParaRPr>
          </a:p>
        </p:txBody>
      </p:sp>
      <p:sp>
        <p:nvSpPr>
          <p:cNvPr id="3" name="矩形: 圆角 2">
            <a:extLst>
              <a:ext uri="{FF2B5EF4-FFF2-40B4-BE49-F238E27FC236}">
                <a16:creationId xmlns:a16="http://schemas.microsoft.com/office/drawing/2014/main" id="{93656AB8-473B-4403-89C6-E461B78391F6}"/>
              </a:ext>
            </a:extLst>
          </p:cNvPr>
          <p:cNvSpPr/>
          <p:nvPr/>
        </p:nvSpPr>
        <p:spPr>
          <a:xfrm>
            <a:off x="4062713" y="2265285"/>
            <a:ext cx="1041721" cy="302238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510D23FB-3E19-4334-2080-0FCA817A6756}"/>
              </a:ext>
            </a:extLst>
          </p:cNvPr>
          <p:cNvSpPr/>
          <p:nvPr/>
        </p:nvSpPr>
        <p:spPr>
          <a:xfrm>
            <a:off x="6680521" y="3322850"/>
            <a:ext cx="2336157" cy="302238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825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E7EE643D-18CE-25DD-67AA-EF72FFE0DC64}"/>
              </a:ext>
            </a:extLst>
          </p:cNvPr>
          <p:cNvGrpSpPr/>
          <p:nvPr/>
        </p:nvGrpSpPr>
        <p:grpSpPr>
          <a:xfrm>
            <a:off x="4352925" y="2250284"/>
            <a:ext cx="3486150" cy="4607716"/>
            <a:chOff x="4352925" y="2250284"/>
            <a:chExt cx="3486150" cy="4607716"/>
          </a:xfrm>
          <a:effectLst>
            <a:outerShdw blurRad="50800" dist="38100" dir="2700000" algn="tl" rotWithShape="0">
              <a:prstClr val="black">
                <a:alpha val="40000"/>
              </a:prstClr>
            </a:outerShdw>
          </a:effectLst>
        </p:grpSpPr>
        <p:sp>
          <p:nvSpPr>
            <p:cNvPr id="13" name="矩形 12">
              <a:extLst>
                <a:ext uri="{FF2B5EF4-FFF2-40B4-BE49-F238E27FC236}">
                  <a16:creationId xmlns:a16="http://schemas.microsoft.com/office/drawing/2014/main" id="{6FD4EB07-0086-2896-088C-2C4F3E926E23}"/>
                </a:ext>
              </a:extLst>
            </p:cNvPr>
            <p:cNvSpPr/>
            <p:nvPr/>
          </p:nvSpPr>
          <p:spPr>
            <a:xfrm>
              <a:off x="4352925" y="2250284"/>
              <a:ext cx="3486150" cy="2107403"/>
            </a:xfrm>
            <a:prstGeom prst="rect">
              <a:avLst/>
            </a:prstGeom>
            <a:solidFill>
              <a:schemeClr val="bg1"/>
            </a:solidFill>
            <a:ln>
              <a:solidFill>
                <a:srgbClr val="003F88">
                  <a:alpha val="8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50DB25E-A3F1-208E-F6A3-9592E2D0CD8B}"/>
                </a:ext>
              </a:extLst>
            </p:cNvPr>
            <p:cNvSpPr/>
            <p:nvPr/>
          </p:nvSpPr>
          <p:spPr>
            <a:xfrm>
              <a:off x="4352925" y="4357687"/>
              <a:ext cx="3486150" cy="2500313"/>
            </a:xfrm>
            <a:prstGeom prst="rect">
              <a:avLst/>
            </a:prstGeom>
            <a:solidFill>
              <a:srgbClr val="003F88">
                <a:alpha val="80000"/>
              </a:srgbClr>
            </a:solidFill>
            <a:ln>
              <a:solidFill>
                <a:srgbClr val="003F88">
                  <a:alpha val="8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a:extLst>
              <a:ext uri="{FF2B5EF4-FFF2-40B4-BE49-F238E27FC236}">
                <a16:creationId xmlns:a16="http://schemas.microsoft.com/office/drawing/2014/main" id="{2F5E6974-6C5F-C88A-D97B-8BE447E1C597}"/>
              </a:ext>
            </a:extLst>
          </p:cNvPr>
          <p:cNvSpPr txBox="1"/>
          <p:nvPr/>
        </p:nvSpPr>
        <p:spPr>
          <a:xfrm>
            <a:off x="4690808" y="594795"/>
            <a:ext cx="2810385" cy="2646878"/>
          </a:xfrm>
          <a:prstGeom prst="rect">
            <a:avLst/>
          </a:prstGeom>
          <a:solidFill>
            <a:schemeClr val="bg1"/>
          </a:solidFill>
        </p:spPr>
        <p:txBody>
          <a:bodyPr wrap="none" rtlCol="0">
            <a:spAutoFit/>
          </a:bodyPr>
          <a:lstStyle/>
          <a:p>
            <a:r>
              <a:rPr lang="en-US" altLang="zh-CN" sz="16600" b="1" dirty="0">
                <a:solidFill>
                  <a:schemeClr val="bg2"/>
                </a:solidFill>
                <a:effectLst>
                  <a:outerShdw blurRad="38100" dist="38100" dir="2700000" algn="tl">
                    <a:srgbClr val="000000">
                      <a:alpha val="30000"/>
                    </a:srgbClr>
                  </a:outerShdw>
                </a:effectLst>
                <a:latin typeface="微软雅黑" panose="020B0503020204020204" pitchFamily="34" charset="-122"/>
                <a:ea typeface="微软雅黑" panose="020B0503020204020204" pitchFamily="34" charset="-122"/>
              </a:rPr>
              <a:t>04</a:t>
            </a:r>
            <a:endParaRPr lang="zh-CN" altLang="en-US" b="1" dirty="0">
              <a:solidFill>
                <a:schemeClr val="bg2"/>
              </a:solidFill>
              <a:effectLst>
                <a:outerShdw blurRad="38100" dist="38100" dir="2700000" algn="tl">
                  <a:srgbClr val="000000">
                    <a:alpha val="30000"/>
                  </a:srgbClr>
                </a:outerShdw>
              </a:effectLst>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840673DB-01C1-23D4-6B86-A7B48E8E14D7}"/>
              </a:ext>
            </a:extLst>
          </p:cNvPr>
          <p:cNvSpPr txBox="1"/>
          <p:nvPr/>
        </p:nvSpPr>
        <p:spPr>
          <a:xfrm>
            <a:off x="1619250" y="3020448"/>
            <a:ext cx="8951120" cy="646331"/>
          </a:xfrm>
          <a:prstGeom prst="rect">
            <a:avLst/>
          </a:prstGeom>
          <a:solidFill>
            <a:schemeClr val="bg1"/>
          </a:solidFill>
        </p:spPr>
        <p:txBody>
          <a:bodyPr wrap="square">
            <a:spAutoFit/>
          </a:bodyPr>
          <a:lstStyle/>
          <a:p>
            <a:pPr algn="ctr"/>
            <a:r>
              <a:rPr lang="zh-CN" altLang="en-US" sz="3600" b="1" dirty="0">
                <a:latin typeface="微软雅黑" panose="020B0503020204020204" pitchFamily="34" charset="-122"/>
                <a:ea typeface="微软雅黑" panose="020B0503020204020204" pitchFamily="34" charset="-122"/>
              </a:rPr>
              <a:t>教师与</a:t>
            </a:r>
            <a:r>
              <a:rPr lang="en-US" altLang="zh-CN" sz="3600" b="1" dirty="0">
                <a:latin typeface="微软雅黑" panose="020B0503020204020204" pitchFamily="34" charset="-122"/>
                <a:ea typeface="微软雅黑" panose="020B0503020204020204" pitchFamily="34" charset="-122"/>
              </a:rPr>
              <a:t>AI</a:t>
            </a:r>
            <a:r>
              <a:rPr lang="zh-CN" altLang="en-US" sz="3600" b="1" dirty="0">
                <a:latin typeface="微软雅黑" panose="020B0503020204020204" pitchFamily="34" charset="-122"/>
                <a:ea typeface="微软雅黑" panose="020B0503020204020204" pitchFamily="34" charset="-122"/>
              </a:rPr>
              <a:t>协作评分模式的偏好与感知</a:t>
            </a:r>
            <a:endParaRPr lang="zh-CN" altLang="en-US" sz="2400" dirty="0"/>
          </a:p>
        </p:txBody>
      </p:sp>
    </p:spTree>
    <p:extLst>
      <p:ext uri="{BB962C8B-B14F-4D97-AF65-F5344CB8AC3E}">
        <p14:creationId xmlns:p14="http://schemas.microsoft.com/office/powerpoint/2010/main" val="2714606149"/>
      </p:ext>
    </p:extLst>
  </p:cSld>
  <p:clrMapOvr>
    <a:masterClrMapping/>
  </p:clrMapOvr>
  <p:transition spd="med">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951E8-2DC5-6285-5655-76F76D7EB20D}"/>
              </a:ext>
            </a:extLst>
          </p:cNvPr>
          <p:cNvSpPr>
            <a:spLocks noGrp="1"/>
          </p:cNvSpPr>
          <p:nvPr>
            <p:ph type="title"/>
          </p:nvPr>
        </p:nvSpPr>
        <p:spPr>
          <a:xfrm>
            <a:off x="376382" y="309708"/>
            <a:ext cx="9403412" cy="309130"/>
          </a:xfrm>
        </p:spPr>
        <p:txBody>
          <a:bodyPr/>
          <a:lstStyle/>
          <a:p>
            <a:r>
              <a:rPr lang="zh-CN" altLang="en-US" b="1" dirty="0">
                <a:solidFill>
                  <a:srgbClr val="003F88"/>
                </a:solidFill>
                <a:latin typeface="微软雅黑" panose="020B0503020204020204" pitchFamily="34" charset="-122"/>
                <a:ea typeface="微软雅黑" panose="020B0503020204020204" pitchFamily="34" charset="-122"/>
              </a:rPr>
              <a:t>研究</a:t>
            </a:r>
            <a:r>
              <a:rPr lang="en-US" altLang="zh-CN" b="1" dirty="0">
                <a:solidFill>
                  <a:srgbClr val="003F88"/>
                </a:solidFill>
                <a:latin typeface="微软雅黑" panose="020B0503020204020204" pitchFamily="34" charset="-122"/>
                <a:ea typeface="微软雅黑" panose="020B0503020204020204" pitchFamily="34" charset="-122"/>
              </a:rPr>
              <a:t>4  </a:t>
            </a:r>
            <a:r>
              <a:rPr lang="zh-CN" altLang="en-US" b="1" dirty="0">
                <a:latin typeface="微软雅黑" panose="020B0503020204020204" pitchFamily="34" charset="-122"/>
                <a:ea typeface="微软雅黑" panose="020B0503020204020204" pitchFamily="34" charset="-122"/>
              </a:rPr>
              <a:t>研究范式</a:t>
            </a:r>
          </a:p>
        </p:txBody>
      </p:sp>
      <p:sp>
        <p:nvSpPr>
          <p:cNvPr id="8" name="矩形: 圆角 7">
            <a:extLst>
              <a:ext uri="{FF2B5EF4-FFF2-40B4-BE49-F238E27FC236}">
                <a16:creationId xmlns:a16="http://schemas.microsoft.com/office/drawing/2014/main" id="{9C8BCA80-84AB-8C60-3B2A-419E1876E819}"/>
              </a:ext>
            </a:extLst>
          </p:cNvPr>
          <p:cNvSpPr/>
          <p:nvPr/>
        </p:nvSpPr>
        <p:spPr>
          <a:xfrm>
            <a:off x="997485" y="3587803"/>
            <a:ext cx="1912471" cy="1016000"/>
          </a:xfrm>
          <a:prstGeom prst="round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一道中译英</a:t>
            </a:r>
            <a:br>
              <a:rPr lang="en-US" altLang="zh-CN" sz="24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限时</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分钟</a:t>
            </a:r>
            <a:endParaRPr lang="zh-CN" altLang="en-US" sz="2400" dirty="0">
              <a:latin typeface="微软雅黑" panose="020B0503020204020204" pitchFamily="34" charset="-122"/>
              <a:ea typeface="微软雅黑" panose="020B0503020204020204" pitchFamily="34" charset="-122"/>
            </a:endParaRPr>
          </a:p>
        </p:txBody>
      </p:sp>
      <p:sp>
        <p:nvSpPr>
          <p:cNvPr id="13" name="矩形: 圆角 12">
            <a:extLst>
              <a:ext uri="{FF2B5EF4-FFF2-40B4-BE49-F238E27FC236}">
                <a16:creationId xmlns:a16="http://schemas.microsoft.com/office/drawing/2014/main" id="{DE97AAB7-50F0-2243-DC88-E78418D05A84}"/>
              </a:ext>
            </a:extLst>
          </p:cNvPr>
          <p:cNvSpPr/>
          <p:nvPr/>
        </p:nvSpPr>
        <p:spPr>
          <a:xfrm>
            <a:off x="6718551" y="3587803"/>
            <a:ext cx="1912471" cy="1016000"/>
          </a:xfrm>
          <a:prstGeom prst="round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随机评分</a:t>
            </a:r>
            <a:br>
              <a:rPr lang="en-US" altLang="zh-CN" sz="24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2~9</a:t>
            </a:r>
            <a:r>
              <a:rPr lang="zh-CN" altLang="en-US" sz="2000" dirty="0">
                <a:latin typeface="微软雅黑" panose="020B0503020204020204" pitchFamily="34" charset="-122"/>
                <a:ea typeface="微软雅黑" panose="020B0503020204020204" pitchFamily="34" charset="-122"/>
              </a:rPr>
              <a:t>分</a:t>
            </a:r>
            <a:endParaRPr lang="zh-CN" altLang="en-US" sz="2400" dirty="0">
              <a:latin typeface="微软雅黑" panose="020B0503020204020204" pitchFamily="34" charset="-122"/>
              <a:ea typeface="微软雅黑" panose="020B0503020204020204" pitchFamily="34" charset="-122"/>
            </a:endParaRPr>
          </a:p>
        </p:txBody>
      </p:sp>
      <p:sp>
        <p:nvSpPr>
          <p:cNvPr id="15" name="矩形: 圆角 14">
            <a:extLst>
              <a:ext uri="{FF2B5EF4-FFF2-40B4-BE49-F238E27FC236}">
                <a16:creationId xmlns:a16="http://schemas.microsoft.com/office/drawing/2014/main" id="{2EFF605A-C8D4-4A79-F016-6CA5ECF4A4BE}"/>
              </a:ext>
            </a:extLst>
          </p:cNvPr>
          <p:cNvSpPr/>
          <p:nvPr/>
        </p:nvSpPr>
        <p:spPr>
          <a:xfrm>
            <a:off x="9579083" y="3587803"/>
            <a:ext cx="1864502" cy="1016000"/>
          </a:xfrm>
          <a:prstGeom prst="round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满意度</a:t>
            </a:r>
            <a:endParaRPr lang="en-US" altLang="zh-CN" sz="2400" dirty="0">
              <a:latin typeface="微软雅黑" panose="020B0503020204020204" pitchFamily="34" charset="-122"/>
              <a:ea typeface="微软雅黑" panose="020B0503020204020204" pitchFamily="34" charset="-122"/>
            </a:endParaRPr>
          </a:p>
          <a:p>
            <a:pPr algn="ctr"/>
            <a:r>
              <a:rPr lang="zh-CN" altLang="en-US" sz="2400" dirty="0">
                <a:latin typeface="微软雅黑" panose="020B0503020204020204" pitchFamily="34" charset="-122"/>
                <a:ea typeface="微软雅黑" panose="020B0503020204020204" pitchFamily="34" charset="-122"/>
              </a:rPr>
              <a:t>公平性</a:t>
            </a:r>
          </a:p>
        </p:txBody>
      </p:sp>
      <p:sp>
        <p:nvSpPr>
          <p:cNvPr id="5" name="箭头: 右 4">
            <a:extLst>
              <a:ext uri="{FF2B5EF4-FFF2-40B4-BE49-F238E27FC236}">
                <a16:creationId xmlns:a16="http://schemas.microsoft.com/office/drawing/2014/main" id="{69C7608F-377A-9202-3925-5F1E18847DB5}"/>
              </a:ext>
            </a:extLst>
          </p:cNvPr>
          <p:cNvSpPr/>
          <p:nvPr/>
        </p:nvSpPr>
        <p:spPr>
          <a:xfrm>
            <a:off x="8863304" y="4029084"/>
            <a:ext cx="597200" cy="150018"/>
          </a:xfrm>
          <a:prstGeom prst="rightArrow">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6" name="箭头: 下 5">
            <a:extLst>
              <a:ext uri="{FF2B5EF4-FFF2-40B4-BE49-F238E27FC236}">
                <a16:creationId xmlns:a16="http://schemas.microsoft.com/office/drawing/2014/main" id="{4D3A6690-6332-C636-152B-64F46A94BFDF}"/>
              </a:ext>
            </a:extLst>
          </p:cNvPr>
          <p:cNvSpPr/>
          <p:nvPr/>
        </p:nvSpPr>
        <p:spPr>
          <a:xfrm>
            <a:off x="6201806" y="3186167"/>
            <a:ext cx="121444" cy="500062"/>
          </a:xfrm>
          <a:prstGeom prst="downArrow">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5BB4C750-79FC-0B49-E54D-36D45FA31EB4}"/>
              </a:ext>
            </a:extLst>
          </p:cNvPr>
          <p:cNvSpPr/>
          <p:nvPr/>
        </p:nvSpPr>
        <p:spPr>
          <a:xfrm>
            <a:off x="3858018" y="3587803"/>
            <a:ext cx="1912471" cy="1016000"/>
          </a:xfrm>
          <a:prstGeom prst="round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自评</a:t>
            </a:r>
            <a:br>
              <a:rPr lang="en-US" altLang="zh-CN" sz="24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1~10</a:t>
            </a:r>
            <a:r>
              <a:rPr lang="zh-CN" altLang="en-US" sz="2000" dirty="0">
                <a:latin typeface="微软雅黑" panose="020B0503020204020204" pitchFamily="34" charset="-122"/>
                <a:ea typeface="微软雅黑" panose="020B0503020204020204" pitchFamily="34" charset="-122"/>
              </a:rPr>
              <a:t>分</a:t>
            </a:r>
            <a:endParaRPr lang="zh-CN" altLang="en-US" sz="2400" dirty="0">
              <a:latin typeface="微软雅黑" panose="020B0503020204020204" pitchFamily="34" charset="-122"/>
              <a:ea typeface="微软雅黑" panose="020B0503020204020204" pitchFamily="34" charset="-122"/>
            </a:endParaRPr>
          </a:p>
        </p:txBody>
      </p:sp>
      <p:sp>
        <p:nvSpPr>
          <p:cNvPr id="9" name="箭头: 右 8">
            <a:extLst>
              <a:ext uri="{FF2B5EF4-FFF2-40B4-BE49-F238E27FC236}">
                <a16:creationId xmlns:a16="http://schemas.microsoft.com/office/drawing/2014/main" id="{6131AACD-28EB-CF55-26AF-E2541D81FF8F}"/>
              </a:ext>
            </a:extLst>
          </p:cNvPr>
          <p:cNvSpPr/>
          <p:nvPr/>
        </p:nvSpPr>
        <p:spPr>
          <a:xfrm>
            <a:off x="5986641" y="4029084"/>
            <a:ext cx="597200" cy="150018"/>
          </a:xfrm>
          <a:prstGeom prst="rightArrow">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0" name="箭头: 右 9">
            <a:extLst>
              <a:ext uri="{FF2B5EF4-FFF2-40B4-BE49-F238E27FC236}">
                <a16:creationId xmlns:a16="http://schemas.microsoft.com/office/drawing/2014/main" id="{7BC9001F-B00F-F0CA-0AD3-71B0B6EB38BB}"/>
              </a:ext>
            </a:extLst>
          </p:cNvPr>
          <p:cNvSpPr/>
          <p:nvPr/>
        </p:nvSpPr>
        <p:spPr>
          <a:xfrm>
            <a:off x="3109978" y="4029084"/>
            <a:ext cx="597200" cy="150018"/>
          </a:xfrm>
          <a:prstGeom prst="rightArrow">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nvGrpSpPr>
          <p:cNvPr id="17" name="组合 16">
            <a:extLst>
              <a:ext uri="{FF2B5EF4-FFF2-40B4-BE49-F238E27FC236}">
                <a16:creationId xmlns:a16="http://schemas.microsoft.com/office/drawing/2014/main" id="{79A863C2-A2AC-3E02-B2C2-B37F7065AC1C}"/>
              </a:ext>
            </a:extLst>
          </p:cNvPr>
          <p:cNvGrpSpPr/>
          <p:nvPr/>
        </p:nvGrpSpPr>
        <p:grpSpPr>
          <a:xfrm>
            <a:off x="4827427" y="1035143"/>
            <a:ext cx="2870202" cy="2048434"/>
            <a:chOff x="5290853" y="794878"/>
            <a:chExt cx="2870202" cy="2048434"/>
          </a:xfrm>
        </p:grpSpPr>
        <p:sp>
          <p:nvSpPr>
            <p:cNvPr id="3" name="矩形: 圆角 2">
              <a:extLst>
                <a:ext uri="{FF2B5EF4-FFF2-40B4-BE49-F238E27FC236}">
                  <a16:creationId xmlns:a16="http://schemas.microsoft.com/office/drawing/2014/main" id="{F7A91053-8F84-43CB-A569-0DF629E3C13A}"/>
                </a:ext>
              </a:extLst>
            </p:cNvPr>
            <p:cNvSpPr/>
            <p:nvPr/>
          </p:nvSpPr>
          <p:spPr>
            <a:xfrm>
              <a:off x="5427748" y="897468"/>
              <a:ext cx="2596412" cy="1945844"/>
            </a:xfrm>
            <a:prstGeom prst="roundRect">
              <a:avLst/>
            </a:prstGeom>
            <a:solidFill>
              <a:srgbClr val="005F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tLang="zh-CN" sz="2400"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6321DCF0-3326-4AB0-EFA3-4155174A869F}"/>
                </a:ext>
              </a:extLst>
            </p:cNvPr>
            <p:cNvSpPr txBox="1"/>
            <p:nvPr/>
          </p:nvSpPr>
          <p:spPr>
            <a:xfrm>
              <a:off x="5290853" y="794878"/>
              <a:ext cx="2870202" cy="1801904"/>
            </a:xfrm>
            <a:prstGeom prst="rect">
              <a:avLst/>
            </a:prstGeom>
            <a:noFill/>
          </p:spPr>
          <p:txBody>
            <a:bodyPr wrap="square">
              <a:spAutoFit/>
            </a:bodyPr>
            <a:lstStyle/>
            <a:p>
              <a:pPr marL="0" marR="0" lvl="0" indent="0" algn="ctr"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选择</a:t>
              </a:r>
              <a:endPar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AI</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辅助教师</a:t>
              </a:r>
              <a:endPar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ts val="4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教师辅助</a:t>
              </a: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AI</a:t>
              </a:r>
            </a:p>
          </p:txBody>
        </p:sp>
      </p:grpSp>
    </p:spTree>
    <p:extLst>
      <p:ext uri="{BB962C8B-B14F-4D97-AF65-F5344CB8AC3E}">
        <p14:creationId xmlns:p14="http://schemas.microsoft.com/office/powerpoint/2010/main" val="891453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951E8-2DC5-6285-5655-76F76D7EB20D}"/>
              </a:ext>
            </a:extLst>
          </p:cNvPr>
          <p:cNvSpPr>
            <a:spLocks noGrp="1"/>
          </p:cNvSpPr>
          <p:nvPr>
            <p:ph type="title"/>
          </p:nvPr>
        </p:nvSpPr>
        <p:spPr>
          <a:xfrm>
            <a:off x="376382" y="314960"/>
            <a:ext cx="8920018" cy="303878"/>
          </a:xfrm>
        </p:spPr>
        <p:txBody>
          <a:bodyPr/>
          <a:lstStyle/>
          <a:p>
            <a:r>
              <a:rPr lang="zh-CN" altLang="en-US" b="1" dirty="0">
                <a:solidFill>
                  <a:srgbClr val="003F88"/>
                </a:solidFill>
                <a:latin typeface="微软雅黑" panose="020B0503020204020204" pitchFamily="34" charset="-122"/>
                <a:ea typeface="微软雅黑" panose="020B0503020204020204" pitchFamily="34" charset="-122"/>
              </a:rPr>
              <a:t>研究</a:t>
            </a:r>
            <a:r>
              <a:rPr lang="en-US" altLang="zh-CN" b="1" dirty="0">
                <a:solidFill>
                  <a:srgbClr val="003F88"/>
                </a:solidFill>
                <a:latin typeface="微软雅黑" panose="020B0503020204020204" pitchFamily="34" charset="-122"/>
                <a:ea typeface="微软雅黑" panose="020B0503020204020204" pitchFamily="34" charset="-122"/>
              </a:rPr>
              <a:t>4  </a:t>
            </a:r>
            <a:r>
              <a:rPr lang="zh-CN" altLang="en-US" b="1" dirty="0">
                <a:latin typeface="微软雅黑" panose="020B0503020204020204" pitchFamily="34" charset="-122"/>
                <a:ea typeface="微软雅黑" panose="020B0503020204020204" pitchFamily="34" charset="-122"/>
              </a:rPr>
              <a:t>教师与</a:t>
            </a:r>
            <a:r>
              <a:rPr lang="en-US" altLang="zh-CN" b="1" dirty="0">
                <a:latin typeface="微软雅黑" panose="020B0503020204020204" pitchFamily="34" charset="-122"/>
                <a:ea typeface="微软雅黑" panose="020B0503020204020204" pitchFamily="34" charset="-122"/>
              </a:rPr>
              <a:t>AI</a:t>
            </a:r>
            <a:r>
              <a:rPr lang="zh-CN" altLang="en-US" b="1" dirty="0">
                <a:latin typeface="微软雅黑" panose="020B0503020204020204" pitchFamily="34" charset="-122"/>
                <a:ea typeface="微软雅黑" panose="020B0503020204020204" pitchFamily="34" charset="-122"/>
              </a:rPr>
              <a:t>协作评分模式的选择偏好</a:t>
            </a:r>
          </a:p>
        </p:txBody>
      </p:sp>
      <p:pic>
        <p:nvPicPr>
          <p:cNvPr id="12" name="图片 11">
            <a:extLst>
              <a:ext uri="{FF2B5EF4-FFF2-40B4-BE49-F238E27FC236}">
                <a16:creationId xmlns:a16="http://schemas.microsoft.com/office/drawing/2014/main" id="{21B21373-3B17-F36C-7427-CBA79D1B8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3487" y="1873078"/>
            <a:ext cx="6211912" cy="4358453"/>
          </a:xfrm>
          <a:prstGeom prst="rect">
            <a:avLst/>
          </a:prstGeom>
          <a:effectLst>
            <a:outerShdw blurRad="50800" dist="38100" dir="2700000" algn="tl" rotWithShape="0">
              <a:prstClr val="black">
                <a:alpha val="40000"/>
              </a:prstClr>
            </a:outerShdw>
          </a:effectLst>
        </p:spPr>
      </p:pic>
      <p:sp>
        <p:nvSpPr>
          <p:cNvPr id="14" name="文本框 13">
            <a:extLst>
              <a:ext uri="{FF2B5EF4-FFF2-40B4-BE49-F238E27FC236}">
                <a16:creationId xmlns:a16="http://schemas.microsoft.com/office/drawing/2014/main" id="{B7F80D58-7DEC-D8A1-0008-9C643685F0ED}"/>
              </a:ext>
            </a:extLst>
          </p:cNvPr>
          <p:cNvSpPr txBox="1"/>
          <p:nvPr/>
        </p:nvSpPr>
        <p:spPr>
          <a:xfrm>
            <a:off x="969169" y="1186921"/>
            <a:ext cx="6731794" cy="461665"/>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对</a:t>
            </a:r>
            <a:r>
              <a:rPr lang="en-US" altLang="zh-CN" sz="2400" b="1" u="sng"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2400" b="1" u="sng" kern="100" dirty="0">
                <a:latin typeface="仿宋" panose="02010609060101010101" pitchFamily="49" charset="-122"/>
                <a:ea typeface="仿宋" panose="02010609060101010101" pitchFamily="49" charset="-122"/>
                <a:cs typeface="Times New Roman" panose="02020603050405020304" pitchFamily="18" charset="0"/>
              </a:rPr>
              <a:t>辅助教师</a:t>
            </a: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的外显偏好显著</a:t>
            </a:r>
            <a:endParaRPr lang="zh-CN" altLang="zh-CN" sz="2400" b="1"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80359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C2296-0246-DFC5-CA97-39A6BFE8A8A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3DBC9C1-259E-9886-643E-93804FB73C29}"/>
              </a:ext>
            </a:extLst>
          </p:cNvPr>
          <p:cNvSpPr>
            <a:spLocks noGrp="1"/>
          </p:cNvSpPr>
          <p:nvPr>
            <p:ph type="title"/>
          </p:nvPr>
        </p:nvSpPr>
        <p:spPr>
          <a:xfrm>
            <a:off x="376382" y="309708"/>
            <a:ext cx="9403412" cy="309130"/>
          </a:xfrm>
        </p:spPr>
        <p:txBody>
          <a:bodyPr/>
          <a:lstStyle/>
          <a:p>
            <a:r>
              <a:rPr lang="zh-CN" altLang="en-US" b="1" dirty="0">
                <a:solidFill>
                  <a:srgbClr val="003F88"/>
                </a:solidFill>
                <a:latin typeface="微软雅黑" panose="020B0503020204020204" pitchFamily="34" charset="-122"/>
                <a:ea typeface="微软雅黑" panose="020B0503020204020204" pitchFamily="34" charset="-122"/>
              </a:rPr>
              <a:t>研究</a:t>
            </a:r>
            <a:r>
              <a:rPr lang="en-US" altLang="zh-CN" b="1" dirty="0">
                <a:solidFill>
                  <a:srgbClr val="003F88"/>
                </a:solidFill>
                <a:latin typeface="微软雅黑" panose="020B0503020204020204" pitchFamily="34" charset="-122"/>
                <a:ea typeface="微软雅黑" panose="020B0503020204020204" pitchFamily="34" charset="-122"/>
              </a:rPr>
              <a:t>4  </a:t>
            </a:r>
            <a:r>
              <a:rPr lang="zh-CN" altLang="en-US" b="1" dirty="0">
                <a:latin typeface="微软雅黑" panose="020B0503020204020204" pitchFamily="34" charset="-122"/>
                <a:ea typeface="微软雅黑" panose="020B0503020204020204" pitchFamily="34" charset="-122"/>
              </a:rPr>
              <a:t>教师与</a:t>
            </a:r>
            <a:r>
              <a:rPr lang="en-US" altLang="zh-CN" b="1" dirty="0">
                <a:latin typeface="微软雅黑" panose="020B0503020204020204" pitchFamily="34" charset="-122"/>
                <a:ea typeface="微软雅黑" panose="020B0503020204020204" pitchFamily="34" charset="-122"/>
              </a:rPr>
              <a:t>AI</a:t>
            </a:r>
            <a:r>
              <a:rPr lang="zh-CN" altLang="en-US" b="1" dirty="0">
                <a:latin typeface="微软雅黑" panose="020B0503020204020204" pitchFamily="34" charset="-122"/>
                <a:ea typeface="微软雅黑" panose="020B0503020204020204" pitchFamily="34" charset="-122"/>
              </a:rPr>
              <a:t>协作评分模式的外显感知</a:t>
            </a:r>
          </a:p>
        </p:txBody>
      </p:sp>
      <p:sp>
        <p:nvSpPr>
          <p:cNvPr id="4" name="文本框 3">
            <a:extLst>
              <a:ext uri="{FF2B5EF4-FFF2-40B4-BE49-F238E27FC236}">
                <a16:creationId xmlns:a16="http://schemas.microsoft.com/office/drawing/2014/main" id="{667533C9-1DD5-3CE6-79E4-92EA90920C30}"/>
              </a:ext>
            </a:extLst>
          </p:cNvPr>
          <p:cNvSpPr txBox="1"/>
          <p:nvPr/>
        </p:nvSpPr>
        <p:spPr>
          <a:xfrm>
            <a:off x="6649848" y="2598003"/>
            <a:ext cx="5719953" cy="954107"/>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zh-CN" altLang="en-US" sz="2800" kern="100" dirty="0">
                <a:latin typeface="仿宋" panose="02010609060101010101" pitchFamily="49" charset="-122"/>
                <a:ea typeface="仿宋" panose="02010609060101010101" pitchFamily="49" charset="-122"/>
                <a:cs typeface="Times New Roman" panose="02020603050405020304" pitchFamily="18" charset="0"/>
              </a:rPr>
              <a:t>满意度和公平性感知</a:t>
            </a:r>
            <a:endParaRPr lang="en-US" altLang="zh-CN" sz="2800" kern="100" dirty="0">
              <a:latin typeface="仿宋" panose="02010609060101010101" pitchFamily="49" charset="-122"/>
              <a:ea typeface="仿宋" panose="02010609060101010101" pitchFamily="49" charset="-122"/>
              <a:cs typeface="Times New Roman" panose="02020603050405020304" pitchFamily="18" charset="0"/>
            </a:endParaRPr>
          </a:p>
          <a:p>
            <a:pPr indent="360000">
              <a:tabLst>
                <a:tab pos="44450" algn="l"/>
              </a:tabLst>
            </a:pPr>
            <a:r>
              <a:rPr lang="zh-CN" altLang="en-US" sz="2800" kern="100" dirty="0">
                <a:latin typeface="仿宋" panose="02010609060101010101" pitchFamily="49" charset="-122"/>
                <a:ea typeface="仿宋" panose="02010609060101010101" pitchFamily="49" charset="-122"/>
                <a:cs typeface="Times New Roman" panose="02020603050405020304" pitchFamily="18" charset="0"/>
              </a:rPr>
              <a:t>在不同评分模式下</a:t>
            </a:r>
            <a:r>
              <a:rPr lang="zh-CN" altLang="en-US" sz="2800" b="1" u="sng" kern="100" dirty="0">
                <a:latin typeface="仿宋" panose="02010609060101010101" pitchFamily="49" charset="-122"/>
                <a:ea typeface="仿宋" panose="02010609060101010101" pitchFamily="49" charset="-122"/>
                <a:cs typeface="Times New Roman" panose="02020603050405020304" pitchFamily="18" charset="0"/>
              </a:rPr>
              <a:t>差异不显著</a:t>
            </a:r>
            <a:endParaRPr lang="zh-CN" altLang="zh-CN" sz="2800" b="1"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8B62BE3A-1593-5A2A-C399-571EFB12F3BC}"/>
              </a:ext>
            </a:extLst>
          </p:cNvPr>
          <p:cNvPicPr>
            <a:picLocks noChangeAspect="1"/>
          </p:cNvPicPr>
          <p:nvPr/>
        </p:nvPicPr>
        <p:blipFill>
          <a:blip r:embed="rId3">
            <a:extLst>
              <a:ext uri="{28A0092B-C50C-407E-A947-70E740481C1C}">
                <a14:useLocalDpi xmlns:a14="http://schemas.microsoft.com/office/drawing/2010/main" val="0"/>
              </a:ext>
            </a:extLst>
          </a:blip>
          <a:srcRect r="3923"/>
          <a:stretch/>
        </p:blipFill>
        <p:spPr>
          <a:xfrm>
            <a:off x="610459" y="1217806"/>
            <a:ext cx="5891942" cy="517452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30287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E7EE643D-18CE-25DD-67AA-EF72FFE0DC64}"/>
              </a:ext>
            </a:extLst>
          </p:cNvPr>
          <p:cNvGrpSpPr/>
          <p:nvPr/>
        </p:nvGrpSpPr>
        <p:grpSpPr>
          <a:xfrm>
            <a:off x="4352925" y="2250284"/>
            <a:ext cx="3486150" cy="4607716"/>
            <a:chOff x="4352925" y="2250284"/>
            <a:chExt cx="3486150" cy="4607716"/>
          </a:xfrm>
          <a:effectLst>
            <a:outerShdw blurRad="50800" dist="38100" dir="2700000" algn="tl" rotWithShape="0">
              <a:prstClr val="black">
                <a:alpha val="40000"/>
              </a:prstClr>
            </a:outerShdw>
          </a:effectLst>
        </p:grpSpPr>
        <p:sp>
          <p:nvSpPr>
            <p:cNvPr id="13" name="矩形 12">
              <a:extLst>
                <a:ext uri="{FF2B5EF4-FFF2-40B4-BE49-F238E27FC236}">
                  <a16:creationId xmlns:a16="http://schemas.microsoft.com/office/drawing/2014/main" id="{6FD4EB07-0086-2896-088C-2C4F3E926E23}"/>
                </a:ext>
              </a:extLst>
            </p:cNvPr>
            <p:cNvSpPr/>
            <p:nvPr/>
          </p:nvSpPr>
          <p:spPr>
            <a:xfrm>
              <a:off x="4352925" y="2250284"/>
              <a:ext cx="3486150" cy="2107403"/>
            </a:xfrm>
            <a:prstGeom prst="rect">
              <a:avLst/>
            </a:prstGeom>
            <a:solidFill>
              <a:schemeClr val="bg1"/>
            </a:solidFill>
            <a:ln>
              <a:solidFill>
                <a:srgbClr val="003F88">
                  <a:alpha val="8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50DB25E-A3F1-208E-F6A3-9592E2D0CD8B}"/>
                </a:ext>
              </a:extLst>
            </p:cNvPr>
            <p:cNvSpPr/>
            <p:nvPr/>
          </p:nvSpPr>
          <p:spPr>
            <a:xfrm>
              <a:off x="4352925" y="4357687"/>
              <a:ext cx="3486150" cy="2500313"/>
            </a:xfrm>
            <a:prstGeom prst="rect">
              <a:avLst/>
            </a:prstGeom>
            <a:solidFill>
              <a:srgbClr val="003F88">
                <a:alpha val="80000"/>
              </a:srgbClr>
            </a:solidFill>
            <a:ln>
              <a:solidFill>
                <a:srgbClr val="003F88">
                  <a:alpha val="8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a:extLst>
              <a:ext uri="{FF2B5EF4-FFF2-40B4-BE49-F238E27FC236}">
                <a16:creationId xmlns:a16="http://schemas.microsoft.com/office/drawing/2014/main" id="{2F5E6974-6C5F-C88A-D97B-8BE447E1C597}"/>
              </a:ext>
            </a:extLst>
          </p:cNvPr>
          <p:cNvSpPr txBox="1"/>
          <p:nvPr/>
        </p:nvSpPr>
        <p:spPr>
          <a:xfrm>
            <a:off x="4690808" y="594795"/>
            <a:ext cx="2810385" cy="2646878"/>
          </a:xfrm>
          <a:prstGeom prst="rect">
            <a:avLst/>
          </a:prstGeom>
          <a:solidFill>
            <a:schemeClr val="bg1"/>
          </a:solidFill>
        </p:spPr>
        <p:txBody>
          <a:bodyPr wrap="none" rtlCol="0">
            <a:spAutoFit/>
          </a:bodyPr>
          <a:lstStyle/>
          <a:p>
            <a:r>
              <a:rPr lang="en-US" altLang="zh-CN" sz="16600" b="1" dirty="0">
                <a:solidFill>
                  <a:schemeClr val="bg2"/>
                </a:solidFill>
                <a:effectLst>
                  <a:outerShdw blurRad="38100" dist="38100" dir="2700000" algn="tl">
                    <a:srgbClr val="000000">
                      <a:alpha val="30000"/>
                    </a:srgbClr>
                  </a:outerShdw>
                </a:effectLst>
                <a:latin typeface="微软雅黑" panose="020B0503020204020204" pitchFamily="34" charset="-122"/>
                <a:ea typeface="微软雅黑" panose="020B0503020204020204" pitchFamily="34" charset="-122"/>
              </a:rPr>
              <a:t>05</a:t>
            </a:r>
            <a:endParaRPr lang="zh-CN" altLang="en-US" b="1" dirty="0">
              <a:solidFill>
                <a:schemeClr val="bg2"/>
              </a:solidFill>
              <a:effectLst>
                <a:outerShdw blurRad="38100" dist="38100" dir="2700000" algn="tl">
                  <a:srgbClr val="000000">
                    <a:alpha val="30000"/>
                  </a:srgbClr>
                </a:outerShdw>
              </a:effectLst>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840673DB-01C1-23D4-6B86-A7B48E8E14D7}"/>
              </a:ext>
            </a:extLst>
          </p:cNvPr>
          <p:cNvSpPr txBox="1"/>
          <p:nvPr/>
        </p:nvSpPr>
        <p:spPr>
          <a:xfrm>
            <a:off x="1619250" y="3020448"/>
            <a:ext cx="8951120" cy="646331"/>
          </a:xfrm>
          <a:prstGeom prst="rect">
            <a:avLst/>
          </a:prstGeom>
          <a:solidFill>
            <a:schemeClr val="bg1"/>
          </a:solidFill>
        </p:spPr>
        <p:txBody>
          <a:bodyPr wrap="square">
            <a:spAutoFit/>
          </a:bodyPr>
          <a:lstStyle/>
          <a:p>
            <a:pPr algn="ctr"/>
            <a:r>
              <a:rPr lang="en-US" altLang="zh-CN" sz="3600" b="1" dirty="0">
                <a:latin typeface="微软雅黑" panose="020B0503020204020204" pitchFamily="34" charset="-122"/>
                <a:ea typeface="微软雅黑" panose="020B0503020204020204" pitchFamily="34" charset="-122"/>
              </a:rPr>
              <a:t>AI</a:t>
            </a:r>
            <a:r>
              <a:rPr lang="zh-CN" altLang="en-US" sz="3600" b="1" dirty="0">
                <a:latin typeface="微软雅黑" panose="020B0503020204020204" pitchFamily="34" charset="-122"/>
                <a:ea typeface="微软雅黑" panose="020B0503020204020204" pitchFamily="34" charset="-122"/>
              </a:rPr>
              <a:t>辅助教师与单一评价者偏好的前瞻性研究</a:t>
            </a:r>
            <a:endParaRPr lang="zh-CN" altLang="en-US" sz="2400" dirty="0"/>
          </a:p>
        </p:txBody>
      </p:sp>
    </p:spTree>
    <p:extLst>
      <p:ext uri="{BB962C8B-B14F-4D97-AF65-F5344CB8AC3E}">
        <p14:creationId xmlns:p14="http://schemas.microsoft.com/office/powerpoint/2010/main" val="4181981496"/>
      </p:ext>
    </p:extLst>
  </p:cSld>
  <p:clrMapOvr>
    <a:masterClrMapping/>
  </p:clrMapOvr>
  <p:transition spd="med">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951E8-2DC5-6285-5655-76F76D7EB20D}"/>
              </a:ext>
            </a:extLst>
          </p:cNvPr>
          <p:cNvSpPr>
            <a:spLocks noGrp="1"/>
          </p:cNvSpPr>
          <p:nvPr>
            <p:ph type="title"/>
          </p:nvPr>
        </p:nvSpPr>
        <p:spPr>
          <a:xfrm>
            <a:off x="376382" y="314960"/>
            <a:ext cx="8920018" cy="303878"/>
          </a:xfrm>
        </p:spPr>
        <p:txBody>
          <a:bodyPr/>
          <a:lstStyle/>
          <a:p>
            <a:r>
              <a:rPr lang="zh-CN" altLang="en-US" b="1" dirty="0">
                <a:solidFill>
                  <a:srgbClr val="003F88"/>
                </a:solidFill>
                <a:latin typeface="微软雅黑" panose="020B0503020204020204" pitchFamily="34" charset="-122"/>
                <a:ea typeface="微软雅黑" panose="020B0503020204020204" pitchFamily="34" charset="-122"/>
              </a:rPr>
              <a:t>研究</a:t>
            </a:r>
            <a:r>
              <a:rPr lang="en-US" altLang="zh-CN" b="1" dirty="0">
                <a:solidFill>
                  <a:srgbClr val="003F88"/>
                </a:solidFill>
                <a:latin typeface="微软雅黑" panose="020B0503020204020204" pitchFamily="34" charset="-122"/>
                <a:ea typeface="微软雅黑" panose="020B0503020204020204" pitchFamily="34" charset="-122"/>
              </a:rPr>
              <a:t>5  </a:t>
            </a:r>
            <a:r>
              <a:rPr lang="en-US" altLang="zh-CN" b="1" dirty="0">
                <a:latin typeface="微软雅黑" panose="020B0503020204020204" pitchFamily="34" charset="-122"/>
                <a:ea typeface="微软雅黑" panose="020B0503020204020204" pitchFamily="34" charset="-122"/>
              </a:rPr>
              <a:t>AI</a:t>
            </a:r>
            <a:r>
              <a:rPr lang="zh-CN" altLang="en-US" b="1" dirty="0">
                <a:latin typeface="微软雅黑" panose="020B0503020204020204" pitchFamily="34" charset="-122"/>
                <a:ea typeface="微软雅黑" panose="020B0503020204020204" pitchFamily="34" charset="-122"/>
              </a:rPr>
              <a:t>辅助教师评分系统的探索</a:t>
            </a:r>
          </a:p>
        </p:txBody>
      </p:sp>
      <p:pic>
        <p:nvPicPr>
          <p:cNvPr id="9" name="图片 8">
            <a:extLst>
              <a:ext uri="{FF2B5EF4-FFF2-40B4-BE49-F238E27FC236}">
                <a16:creationId xmlns:a16="http://schemas.microsoft.com/office/drawing/2014/main" id="{8666C9EC-EBF2-BC65-03FE-7CD699FEED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3333" y="1823698"/>
            <a:ext cx="6265334" cy="4395936"/>
          </a:xfrm>
          <a:prstGeom prst="rect">
            <a:avLst/>
          </a:prstGeom>
          <a:effectLst>
            <a:outerShdw blurRad="50800" dist="38100" dir="2700000" algn="tl" rotWithShape="0">
              <a:prstClr val="black">
                <a:alpha val="40000"/>
              </a:prstClr>
            </a:outerShdw>
          </a:effectLst>
        </p:spPr>
      </p:pic>
      <p:sp>
        <p:nvSpPr>
          <p:cNvPr id="10" name="文本框 9">
            <a:extLst>
              <a:ext uri="{FF2B5EF4-FFF2-40B4-BE49-F238E27FC236}">
                <a16:creationId xmlns:a16="http://schemas.microsoft.com/office/drawing/2014/main" id="{DF36C5B1-315D-4145-ACD0-972CAF78ED65}"/>
              </a:ext>
            </a:extLst>
          </p:cNvPr>
          <p:cNvSpPr txBox="1"/>
          <p:nvPr/>
        </p:nvSpPr>
        <p:spPr>
          <a:xfrm>
            <a:off x="969169" y="1186921"/>
            <a:ext cx="6731794" cy="461665"/>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对</a:t>
            </a:r>
            <a:r>
              <a:rPr lang="en-US" altLang="zh-CN" sz="2400" b="1" u="sng"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2400" b="1" u="sng" kern="100" dirty="0">
                <a:latin typeface="仿宋" panose="02010609060101010101" pitchFamily="49" charset="-122"/>
                <a:ea typeface="仿宋" panose="02010609060101010101" pitchFamily="49" charset="-122"/>
                <a:cs typeface="Times New Roman" panose="02020603050405020304" pitchFamily="18" charset="0"/>
              </a:rPr>
              <a:t>辅助教师</a:t>
            </a: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的外显偏好显著</a:t>
            </a:r>
            <a:endParaRPr lang="zh-CN" altLang="zh-CN" sz="2400" b="1"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3971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EFD2E18C-12AE-6783-5A3B-E8A62328AA8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71220" y="1583309"/>
            <a:ext cx="6063290" cy="5052008"/>
          </a:xfrm>
          <a:prstGeom prst="rect">
            <a:avLst/>
          </a:prstGeom>
          <a:effectLst>
            <a:outerShdw blurRad="50800" dist="38100" dir="2700000" algn="tl" rotWithShape="0">
              <a:prstClr val="black">
                <a:alpha val="40000"/>
              </a:prstClr>
            </a:outerShdw>
          </a:effectLst>
        </p:spPr>
      </p:pic>
      <p:sp>
        <p:nvSpPr>
          <p:cNvPr id="8" name="标题 1">
            <a:extLst>
              <a:ext uri="{FF2B5EF4-FFF2-40B4-BE49-F238E27FC236}">
                <a16:creationId xmlns:a16="http://schemas.microsoft.com/office/drawing/2014/main" id="{9F757765-5387-6A5C-25C7-2EBB62E7BF90}"/>
              </a:ext>
            </a:extLst>
          </p:cNvPr>
          <p:cNvSpPr>
            <a:spLocks noGrp="1"/>
          </p:cNvSpPr>
          <p:nvPr>
            <p:ph type="title"/>
          </p:nvPr>
        </p:nvSpPr>
        <p:spPr>
          <a:xfrm>
            <a:off x="376382" y="314960"/>
            <a:ext cx="8920018" cy="303878"/>
          </a:xfrm>
        </p:spPr>
        <p:txBody>
          <a:bodyPr/>
          <a:lstStyle/>
          <a:p>
            <a:r>
              <a:rPr lang="zh-CN" altLang="en-US" b="1" dirty="0">
                <a:solidFill>
                  <a:srgbClr val="003F88"/>
                </a:solidFill>
                <a:latin typeface="微软雅黑" panose="020B0503020204020204" pitchFamily="34" charset="-122"/>
                <a:ea typeface="微软雅黑" panose="020B0503020204020204" pitchFamily="34" charset="-122"/>
              </a:rPr>
              <a:t>研究</a:t>
            </a:r>
            <a:r>
              <a:rPr lang="en-US" altLang="zh-CN" b="1" dirty="0">
                <a:solidFill>
                  <a:srgbClr val="003F88"/>
                </a:solidFill>
                <a:latin typeface="微软雅黑" panose="020B0503020204020204" pitchFamily="34" charset="-122"/>
                <a:ea typeface="微软雅黑" panose="020B0503020204020204" pitchFamily="34" charset="-122"/>
              </a:rPr>
              <a:t>5  </a:t>
            </a:r>
            <a:r>
              <a:rPr lang="en-US" altLang="zh-CN" b="1" dirty="0">
                <a:latin typeface="微软雅黑" panose="020B0503020204020204" pitchFamily="34" charset="-122"/>
                <a:ea typeface="微软雅黑" panose="020B0503020204020204" pitchFamily="34" charset="-122"/>
              </a:rPr>
              <a:t>AI</a:t>
            </a:r>
            <a:r>
              <a:rPr lang="zh-CN" altLang="en-US" b="1" dirty="0">
                <a:latin typeface="微软雅黑" panose="020B0503020204020204" pitchFamily="34" charset="-122"/>
                <a:ea typeface="微软雅黑" panose="020B0503020204020204" pitchFamily="34" charset="-122"/>
              </a:rPr>
              <a:t>辅助教师评分系统的探索</a:t>
            </a:r>
          </a:p>
        </p:txBody>
      </p:sp>
      <p:sp>
        <p:nvSpPr>
          <p:cNvPr id="15" name="文本框 14">
            <a:extLst>
              <a:ext uri="{FF2B5EF4-FFF2-40B4-BE49-F238E27FC236}">
                <a16:creationId xmlns:a16="http://schemas.microsoft.com/office/drawing/2014/main" id="{36422542-D89E-A432-1FB1-A0C3DE013ADD}"/>
              </a:ext>
            </a:extLst>
          </p:cNvPr>
          <p:cNvSpPr txBox="1"/>
          <p:nvPr/>
        </p:nvSpPr>
        <p:spPr>
          <a:xfrm>
            <a:off x="969169" y="1017585"/>
            <a:ext cx="6731794" cy="461665"/>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实际评分者</a:t>
            </a:r>
            <a:r>
              <a:rPr lang="zh-CN" altLang="en-US" sz="2400" b="1" u="sng" kern="100" dirty="0">
                <a:latin typeface="仿宋" panose="02010609060101010101" pitchFamily="49" charset="-122"/>
                <a:ea typeface="仿宋" panose="02010609060101010101" pitchFamily="49" charset="-122"/>
                <a:cs typeface="Times New Roman" panose="02020603050405020304" pitchFamily="18" charset="0"/>
              </a:rPr>
              <a:t>主效应不显著</a:t>
            </a:r>
            <a:endParaRPr lang="zh-CN" altLang="zh-CN" sz="2400" b="1"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21017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E7EE643D-18CE-25DD-67AA-EF72FFE0DC64}"/>
              </a:ext>
            </a:extLst>
          </p:cNvPr>
          <p:cNvGrpSpPr/>
          <p:nvPr/>
        </p:nvGrpSpPr>
        <p:grpSpPr>
          <a:xfrm>
            <a:off x="4352925" y="2250284"/>
            <a:ext cx="3486150" cy="4607716"/>
            <a:chOff x="4352925" y="2250284"/>
            <a:chExt cx="3486150" cy="4607716"/>
          </a:xfrm>
          <a:effectLst>
            <a:outerShdw blurRad="50800" dist="38100" dir="2700000" algn="tl" rotWithShape="0">
              <a:prstClr val="black">
                <a:alpha val="40000"/>
              </a:prstClr>
            </a:outerShdw>
          </a:effectLst>
        </p:grpSpPr>
        <p:sp>
          <p:nvSpPr>
            <p:cNvPr id="13" name="矩形 12">
              <a:extLst>
                <a:ext uri="{FF2B5EF4-FFF2-40B4-BE49-F238E27FC236}">
                  <a16:creationId xmlns:a16="http://schemas.microsoft.com/office/drawing/2014/main" id="{6FD4EB07-0086-2896-088C-2C4F3E926E23}"/>
                </a:ext>
              </a:extLst>
            </p:cNvPr>
            <p:cNvSpPr/>
            <p:nvPr/>
          </p:nvSpPr>
          <p:spPr>
            <a:xfrm>
              <a:off x="4352925" y="2250284"/>
              <a:ext cx="3486150" cy="2107403"/>
            </a:xfrm>
            <a:prstGeom prst="rect">
              <a:avLst/>
            </a:prstGeom>
            <a:solidFill>
              <a:schemeClr val="bg1"/>
            </a:solidFill>
            <a:ln>
              <a:solidFill>
                <a:srgbClr val="003F88">
                  <a:alpha val="8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50DB25E-A3F1-208E-F6A3-9592E2D0CD8B}"/>
                </a:ext>
              </a:extLst>
            </p:cNvPr>
            <p:cNvSpPr/>
            <p:nvPr/>
          </p:nvSpPr>
          <p:spPr>
            <a:xfrm>
              <a:off x="4352925" y="4357687"/>
              <a:ext cx="3486150" cy="2500313"/>
            </a:xfrm>
            <a:prstGeom prst="rect">
              <a:avLst/>
            </a:prstGeom>
            <a:solidFill>
              <a:srgbClr val="003F88">
                <a:alpha val="80000"/>
              </a:srgbClr>
            </a:solidFill>
            <a:ln>
              <a:solidFill>
                <a:srgbClr val="003F88">
                  <a:alpha val="8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a:extLst>
              <a:ext uri="{FF2B5EF4-FFF2-40B4-BE49-F238E27FC236}">
                <a16:creationId xmlns:a16="http://schemas.microsoft.com/office/drawing/2014/main" id="{2F5E6974-6C5F-C88A-D97B-8BE447E1C597}"/>
              </a:ext>
            </a:extLst>
          </p:cNvPr>
          <p:cNvSpPr txBox="1"/>
          <p:nvPr/>
        </p:nvSpPr>
        <p:spPr>
          <a:xfrm>
            <a:off x="4690808" y="594795"/>
            <a:ext cx="2810385" cy="2646878"/>
          </a:xfrm>
          <a:prstGeom prst="rect">
            <a:avLst/>
          </a:prstGeom>
          <a:solidFill>
            <a:schemeClr val="bg1"/>
          </a:solidFill>
        </p:spPr>
        <p:txBody>
          <a:bodyPr wrap="none" rtlCol="0">
            <a:spAutoFit/>
          </a:bodyPr>
          <a:lstStyle/>
          <a:p>
            <a:r>
              <a:rPr lang="en-US" altLang="zh-CN" sz="16600" b="1" dirty="0">
                <a:solidFill>
                  <a:schemeClr val="bg2"/>
                </a:solidFill>
                <a:effectLst>
                  <a:outerShdw blurRad="38100" dist="38100" dir="2700000" algn="tl">
                    <a:srgbClr val="000000">
                      <a:alpha val="30000"/>
                    </a:srgbClr>
                  </a:outerShdw>
                </a:effectLst>
                <a:latin typeface="微软雅黑" panose="020B0503020204020204" pitchFamily="34" charset="-122"/>
                <a:ea typeface="微软雅黑" panose="020B0503020204020204" pitchFamily="34" charset="-122"/>
              </a:rPr>
              <a:t>06</a:t>
            </a:r>
            <a:endParaRPr lang="zh-CN" altLang="en-US" b="1" dirty="0">
              <a:solidFill>
                <a:schemeClr val="bg2"/>
              </a:solidFill>
              <a:effectLst>
                <a:outerShdw blurRad="38100" dist="38100" dir="2700000" algn="tl">
                  <a:srgbClr val="000000">
                    <a:alpha val="30000"/>
                  </a:srgbClr>
                </a:outerShdw>
              </a:effectLst>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840673DB-01C1-23D4-6B86-A7B48E8E14D7}"/>
              </a:ext>
            </a:extLst>
          </p:cNvPr>
          <p:cNvSpPr txBox="1"/>
          <p:nvPr/>
        </p:nvSpPr>
        <p:spPr>
          <a:xfrm>
            <a:off x="1619250" y="3020448"/>
            <a:ext cx="8951120" cy="646331"/>
          </a:xfrm>
          <a:prstGeom prst="rect">
            <a:avLst/>
          </a:prstGeom>
          <a:solidFill>
            <a:schemeClr val="bg1"/>
          </a:solidFill>
        </p:spPr>
        <p:txBody>
          <a:bodyPr wrap="square">
            <a:spAutoFit/>
          </a:bodyPr>
          <a:lstStyle/>
          <a:p>
            <a:pPr algn="ctr"/>
            <a:r>
              <a:rPr lang="zh-CN" altLang="en-US" sz="3600" b="1" dirty="0">
                <a:latin typeface="微软雅黑" panose="020B0503020204020204" pitchFamily="34" charset="-122"/>
                <a:ea typeface="微软雅黑" panose="020B0503020204020204" pitchFamily="34" charset="-122"/>
              </a:rPr>
              <a:t>研究中一些有趣的发现</a:t>
            </a:r>
            <a:endParaRPr lang="zh-CN" altLang="en-US" sz="2400" dirty="0"/>
          </a:p>
        </p:txBody>
      </p:sp>
    </p:spTree>
    <p:extLst>
      <p:ext uri="{BB962C8B-B14F-4D97-AF65-F5344CB8AC3E}">
        <p14:creationId xmlns:p14="http://schemas.microsoft.com/office/powerpoint/2010/main" val="2927450589"/>
      </p:ext>
    </p:extLst>
  </p:cSld>
  <p:clrMapOvr>
    <a:masterClrMapping/>
  </p:clrMapOvr>
  <p:transition spd="med">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38A223A5-DEC8-8918-2F2C-3EC77F8DD86B}"/>
              </a:ext>
            </a:extLst>
          </p:cNvPr>
          <p:cNvSpPr>
            <a:spLocks noGrp="1"/>
          </p:cNvSpPr>
          <p:nvPr>
            <p:ph type="title"/>
          </p:nvPr>
        </p:nvSpPr>
        <p:spPr>
          <a:xfrm>
            <a:off x="376382" y="314960"/>
            <a:ext cx="8920018" cy="303878"/>
          </a:xfrm>
        </p:spPr>
        <p:txBody>
          <a:bodyPr/>
          <a:lstStyle/>
          <a:p>
            <a:r>
              <a:rPr lang="zh-CN" altLang="en-US" b="1" dirty="0">
                <a:solidFill>
                  <a:srgbClr val="003F88"/>
                </a:solidFill>
                <a:latin typeface="微软雅黑" panose="020B0503020204020204" pitchFamily="34" charset="-122"/>
                <a:ea typeface="微软雅黑" panose="020B0503020204020204" pitchFamily="34" charset="-122"/>
              </a:rPr>
              <a:t>发现</a:t>
            </a:r>
            <a:r>
              <a:rPr lang="en-US" altLang="zh-CN" b="1" dirty="0">
                <a:solidFill>
                  <a:srgbClr val="003F88"/>
                </a:solidFill>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期望</a:t>
            </a:r>
            <a:r>
              <a:rPr lang="en-US" altLang="zh-CN" b="1" dirty="0">
                <a:latin typeface="微软雅黑" panose="020B0503020204020204" pitchFamily="34" charset="-122"/>
                <a:ea typeface="微软雅黑" panose="020B0503020204020204" pitchFamily="34" charset="-122"/>
              </a:rPr>
              <a:t>AI</a:t>
            </a:r>
            <a:r>
              <a:rPr lang="zh-CN" altLang="en-US" b="1" dirty="0">
                <a:latin typeface="微软雅黑" panose="020B0503020204020204" pitchFamily="34" charset="-122"/>
                <a:ea typeface="微软雅黑" panose="020B0503020204020204" pitchFamily="34" charset="-122"/>
              </a:rPr>
              <a:t>评分提高显性感知</a:t>
            </a:r>
          </a:p>
        </p:txBody>
      </p:sp>
      <p:pic>
        <p:nvPicPr>
          <p:cNvPr id="17" name="图片 16">
            <a:extLst>
              <a:ext uri="{FF2B5EF4-FFF2-40B4-BE49-F238E27FC236}">
                <a16:creationId xmlns:a16="http://schemas.microsoft.com/office/drawing/2014/main" id="{BE8CE9D4-1FAB-04F7-6EAC-C960B09824AF}"/>
              </a:ext>
            </a:extLst>
          </p:cNvPr>
          <p:cNvPicPr>
            <a:picLocks noChangeAspect="1"/>
          </p:cNvPicPr>
          <p:nvPr/>
        </p:nvPicPr>
        <p:blipFill>
          <a:blip r:embed="rId3">
            <a:extLst>
              <a:ext uri="{28A0092B-C50C-407E-A947-70E740481C1C}">
                <a14:useLocalDpi xmlns:a14="http://schemas.microsoft.com/office/drawing/2010/main" val="0"/>
              </a:ext>
            </a:extLst>
          </a:blip>
          <a:srcRect t="2514" r="3654" b="1587"/>
          <a:stretch/>
        </p:blipFill>
        <p:spPr>
          <a:xfrm>
            <a:off x="669827" y="956733"/>
            <a:ext cx="5756373" cy="5774894"/>
          </a:xfrm>
          <a:prstGeom prst="rect">
            <a:avLst/>
          </a:prstGeom>
          <a:effectLst>
            <a:outerShdw blurRad="50800" dist="38100" dir="2700000" algn="tl" rotWithShape="0">
              <a:prstClr val="black">
                <a:alpha val="40000"/>
              </a:prstClr>
            </a:outerShdw>
          </a:effectLst>
        </p:spPr>
      </p:pic>
      <p:sp>
        <p:nvSpPr>
          <p:cNvPr id="18" name="文本框 17">
            <a:extLst>
              <a:ext uri="{FF2B5EF4-FFF2-40B4-BE49-F238E27FC236}">
                <a16:creationId xmlns:a16="http://schemas.microsoft.com/office/drawing/2014/main" id="{EAEDEC29-5E2D-D888-FED1-F5EA323B0DD7}"/>
              </a:ext>
            </a:extLst>
          </p:cNvPr>
          <p:cNvSpPr txBox="1"/>
          <p:nvPr/>
        </p:nvSpPr>
        <p:spPr>
          <a:xfrm>
            <a:off x="6565180" y="2598003"/>
            <a:ext cx="4864820" cy="954107"/>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zh-CN" altLang="en-US" sz="2800" b="1" kern="100" dirty="0">
                <a:latin typeface="仿宋" panose="02010609060101010101" pitchFamily="49" charset="-122"/>
                <a:ea typeface="仿宋" panose="02010609060101010101" pitchFamily="49" charset="-122"/>
                <a:cs typeface="Times New Roman" panose="02020603050405020304" pitchFamily="18" charset="0"/>
              </a:rPr>
              <a:t>期望</a:t>
            </a:r>
            <a:r>
              <a:rPr lang="en-US" altLang="zh-CN" sz="28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2800" b="1" kern="100" dirty="0">
                <a:latin typeface="仿宋" panose="02010609060101010101" pitchFamily="49" charset="-122"/>
                <a:ea typeface="仿宋" panose="02010609060101010101" pitchFamily="49" charset="-122"/>
                <a:cs typeface="Times New Roman" panose="02020603050405020304" pitchFamily="18" charset="0"/>
              </a:rPr>
              <a:t>评分</a:t>
            </a:r>
            <a:r>
              <a:rPr lang="zh-CN" altLang="en-US" sz="2800" kern="100" dirty="0">
                <a:latin typeface="仿宋" panose="02010609060101010101" pitchFamily="49" charset="-122"/>
                <a:ea typeface="仿宋" panose="02010609060101010101" pitchFamily="49" charset="-122"/>
                <a:cs typeface="Times New Roman" panose="02020603050405020304" pitchFamily="18" charset="0"/>
              </a:rPr>
              <a:t>的被试拥有</a:t>
            </a:r>
            <a:endParaRPr lang="en-US" altLang="zh-CN" sz="2800" kern="100" dirty="0">
              <a:latin typeface="仿宋" panose="02010609060101010101" pitchFamily="49" charset="-122"/>
              <a:ea typeface="仿宋" panose="02010609060101010101" pitchFamily="49" charset="-122"/>
              <a:cs typeface="Times New Roman" panose="02020603050405020304" pitchFamily="18" charset="0"/>
            </a:endParaRPr>
          </a:p>
          <a:p>
            <a:pPr>
              <a:tabLst>
                <a:tab pos="44450" algn="l"/>
              </a:tabLst>
            </a:pPr>
            <a:r>
              <a:rPr lang="en-US" altLang="zh-CN" sz="2800" b="1" kern="100" dirty="0">
                <a:latin typeface="仿宋" panose="02010609060101010101" pitchFamily="49" charset="-122"/>
                <a:ea typeface="仿宋" panose="02010609060101010101" pitchFamily="49" charset="-122"/>
                <a:cs typeface="Times New Roman" panose="02020603050405020304" pitchFamily="18" charset="0"/>
              </a:rPr>
              <a:t>  </a:t>
            </a:r>
            <a:r>
              <a:rPr lang="zh-CN" altLang="en-US" sz="2800" b="1" kern="100" dirty="0">
                <a:latin typeface="仿宋" panose="02010609060101010101" pitchFamily="49" charset="-122"/>
                <a:ea typeface="仿宋" panose="02010609060101010101" pitchFamily="49" charset="-122"/>
                <a:cs typeface="Times New Roman" panose="02020603050405020304" pitchFamily="18" charset="0"/>
              </a:rPr>
              <a:t>更高的满意度和公平性感知</a:t>
            </a:r>
            <a:endParaRPr lang="zh-CN" altLang="zh-CN" sz="2800" b="1"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p:sp>
        <p:nvSpPr>
          <p:cNvPr id="2" name="文本框 1">
            <a:extLst>
              <a:ext uri="{FF2B5EF4-FFF2-40B4-BE49-F238E27FC236}">
                <a16:creationId xmlns:a16="http://schemas.microsoft.com/office/drawing/2014/main" id="{3CE69870-9910-ADD9-C5E8-F33DD232996A}"/>
              </a:ext>
            </a:extLst>
          </p:cNvPr>
          <p:cNvSpPr txBox="1"/>
          <p:nvPr/>
        </p:nvSpPr>
        <p:spPr>
          <a:xfrm>
            <a:off x="6657353" y="4356178"/>
            <a:ext cx="4864820" cy="523220"/>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zh-CN" altLang="en-US" sz="2800" b="1" kern="100" dirty="0">
                <a:latin typeface="仿宋" panose="02010609060101010101" pitchFamily="49" charset="-122"/>
                <a:ea typeface="仿宋" panose="02010609060101010101" pitchFamily="49" charset="-122"/>
                <a:cs typeface="Times New Roman" panose="02020603050405020304" pitchFamily="18" charset="0"/>
              </a:rPr>
              <a:t>未来方向</a:t>
            </a:r>
            <a:r>
              <a:rPr lang="en-US" altLang="zh-CN" sz="2800" b="1" kern="100" dirty="0">
                <a:latin typeface="仿宋" panose="02010609060101010101" pitchFamily="49" charset="-122"/>
                <a:ea typeface="仿宋" panose="02010609060101010101" pitchFamily="49" charset="-122"/>
                <a:cs typeface="Times New Roman" panose="02020603050405020304" pitchFamily="18" charset="0"/>
              </a:rPr>
              <a:t>——</a:t>
            </a:r>
            <a:r>
              <a:rPr lang="zh-CN" altLang="en-US" sz="2800" b="1" kern="100" dirty="0">
                <a:latin typeface="仿宋" panose="02010609060101010101" pitchFamily="49" charset="-122"/>
                <a:ea typeface="仿宋" panose="02010609060101010101" pitchFamily="49" charset="-122"/>
                <a:cs typeface="Times New Roman" panose="02020603050405020304" pitchFamily="18" charset="0"/>
              </a:rPr>
              <a:t>人格因素</a:t>
            </a:r>
            <a:endParaRPr lang="en-US" altLang="zh-CN" sz="2800" kern="100" dirty="0">
              <a:latin typeface="仿宋" panose="02010609060101010101" pitchFamily="49" charset="-122"/>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7938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E2D70-DE79-9BC9-DBD8-8B44B4962ECE}"/>
              </a:ext>
            </a:extLst>
          </p:cNvPr>
          <p:cNvSpPr>
            <a:spLocks noGrp="1"/>
          </p:cNvSpPr>
          <p:nvPr>
            <p:ph type="title"/>
          </p:nvPr>
        </p:nvSpPr>
        <p:spPr>
          <a:xfrm>
            <a:off x="603747" y="232948"/>
            <a:ext cx="1983360" cy="555532"/>
          </a:xfrm>
        </p:spPr>
        <p:txBody>
          <a:bodyPr>
            <a:normAutofit/>
          </a:bodyPr>
          <a:lstStyle/>
          <a:p>
            <a:r>
              <a:rPr lang="zh-CN" altLang="en-US" b="1" dirty="0">
                <a:solidFill>
                  <a:srgbClr val="003F88"/>
                </a:solidFill>
                <a:latin typeface="微软雅黑" panose="020B0503020204020204" pitchFamily="34" charset="-122"/>
                <a:ea typeface="微软雅黑" panose="020B0503020204020204" pitchFamily="34" charset="-122"/>
              </a:rPr>
              <a:t>背景</a:t>
            </a:r>
          </a:p>
        </p:txBody>
      </p:sp>
      <p:sp>
        <p:nvSpPr>
          <p:cNvPr id="13" name="内容占位符 2">
            <a:extLst>
              <a:ext uri="{FF2B5EF4-FFF2-40B4-BE49-F238E27FC236}">
                <a16:creationId xmlns:a16="http://schemas.microsoft.com/office/drawing/2014/main" id="{486C4672-2831-39DB-0CCD-31561E683092}"/>
              </a:ext>
            </a:extLst>
          </p:cNvPr>
          <p:cNvSpPr txBox="1">
            <a:spLocks/>
          </p:cNvSpPr>
          <p:nvPr/>
        </p:nvSpPr>
        <p:spPr>
          <a:xfrm>
            <a:off x="2097646" y="1605957"/>
            <a:ext cx="2631440" cy="509040"/>
          </a:xfrm>
          <a:prstGeom prst="rect">
            <a:avLst/>
          </a:prstGeom>
          <a:solidFill>
            <a:srgbClr val="003F88"/>
          </a:solidFill>
          <a:ln>
            <a:solidFill>
              <a:srgbClr val="003F88"/>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AI</a:t>
            </a: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评分</a:t>
            </a:r>
          </a:p>
        </p:txBody>
      </p:sp>
      <p:pic>
        <p:nvPicPr>
          <p:cNvPr id="3" name="Picture 2">
            <a:extLst>
              <a:ext uri="{FF2B5EF4-FFF2-40B4-BE49-F238E27FC236}">
                <a16:creationId xmlns:a16="http://schemas.microsoft.com/office/drawing/2014/main" id="{56BF5F83-EA5F-1CEF-0039-15FA84275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11" r="411"/>
          <a:stretch/>
        </p:blipFill>
        <p:spPr bwMode="auto">
          <a:xfrm>
            <a:off x="1397587" y="2757770"/>
            <a:ext cx="4031562" cy="26983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134FB889-5C20-FBF7-5B26-3AD0CB3BEF27}"/>
              </a:ext>
            </a:extLst>
          </p:cNvPr>
          <p:cNvSpPr txBox="1"/>
          <p:nvPr/>
        </p:nvSpPr>
        <p:spPr>
          <a:xfrm>
            <a:off x="6158629" y="2267115"/>
            <a:ext cx="4469706" cy="1267206"/>
          </a:xfrm>
          <a:prstGeom prst="rect">
            <a:avLst/>
          </a:prstGeom>
          <a:noFill/>
        </p:spPr>
        <p:txBody>
          <a:bodyPr wrap="square">
            <a:spAutoFit/>
          </a:bodyPr>
          <a:lstStyle/>
          <a:p>
            <a:pPr lvl="0">
              <a:lnSpc>
                <a:spcPts val="4800"/>
              </a:lnSpc>
              <a:defRPr/>
            </a:pP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被试对于</a:t>
            </a:r>
            <a:r>
              <a:rPr lang="en-US"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AI</a:t>
            </a: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评分和教师评分</a:t>
            </a:r>
            <a:endParaRPr lang="en-US"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ts val="4800"/>
              </a:lnSpc>
              <a:defRPr/>
            </a:pP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在</a:t>
            </a:r>
            <a:r>
              <a:rPr lang="zh-CN" altLang="en-US" sz="3200" b="1" u="sng"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主观感知</a:t>
            </a:r>
            <a:r>
              <a:rPr lang="zh-CN" altLang="en-US"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上是否存在差异</a:t>
            </a:r>
            <a:endParaRPr lang="en-US"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标题 1">
            <a:extLst>
              <a:ext uri="{FF2B5EF4-FFF2-40B4-BE49-F238E27FC236}">
                <a16:creationId xmlns:a16="http://schemas.microsoft.com/office/drawing/2014/main" id="{7ACE8F79-3DB7-7C09-AF61-039624C18840}"/>
              </a:ext>
            </a:extLst>
          </p:cNvPr>
          <p:cNvSpPr txBox="1">
            <a:spLocks/>
          </p:cNvSpPr>
          <p:nvPr/>
        </p:nvSpPr>
        <p:spPr>
          <a:xfrm>
            <a:off x="1533957" y="146915"/>
            <a:ext cx="6373463" cy="72759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人工智能</a:t>
            </a:r>
            <a:r>
              <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教育评价</a:t>
            </a:r>
          </a:p>
        </p:txBody>
      </p:sp>
    </p:spTree>
    <p:extLst>
      <p:ext uri="{BB962C8B-B14F-4D97-AF65-F5344CB8AC3E}">
        <p14:creationId xmlns:p14="http://schemas.microsoft.com/office/powerpoint/2010/main" val="301839224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38A223A5-DEC8-8918-2F2C-3EC77F8DD86B}"/>
              </a:ext>
            </a:extLst>
          </p:cNvPr>
          <p:cNvSpPr>
            <a:spLocks noGrp="1"/>
          </p:cNvSpPr>
          <p:nvPr>
            <p:ph type="title"/>
          </p:nvPr>
        </p:nvSpPr>
        <p:spPr>
          <a:xfrm>
            <a:off x="376382" y="314960"/>
            <a:ext cx="8920018" cy="303878"/>
          </a:xfrm>
        </p:spPr>
        <p:txBody>
          <a:bodyPr/>
          <a:lstStyle/>
          <a:p>
            <a:r>
              <a:rPr lang="zh-CN" altLang="en-US" b="1" dirty="0">
                <a:solidFill>
                  <a:srgbClr val="003F88"/>
                </a:solidFill>
                <a:latin typeface="微软雅黑" panose="020B0503020204020204" pitchFamily="34" charset="-122"/>
                <a:ea typeface="微软雅黑" panose="020B0503020204020204" pitchFamily="34" charset="-122"/>
              </a:rPr>
              <a:t>发现</a:t>
            </a:r>
            <a:r>
              <a:rPr lang="en-US" altLang="zh-CN" b="1" dirty="0">
                <a:solidFill>
                  <a:srgbClr val="003F88"/>
                </a:solidFill>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给出分配原因提升显性感知</a:t>
            </a:r>
          </a:p>
        </p:txBody>
      </p:sp>
      <p:pic>
        <p:nvPicPr>
          <p:cNvPr id="3" name="图片 2">
            <a:extLst>
              <a:ext uri="{FF2B5EF4-FFF2-40B4-BE49-F238E27FC236}">
                <a16:creationId xmlns:a16="http://schemas.microsoft.com/office/drawing/2014/main" id="{15DF06C0-4E7C-992C-E054-CB9CCBBE5B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372" y="1020480"/>
            <a:ext cx="4982161" cy="5141560"/>
          </a:xfrm>
          <a:prstGeom prst="rect">
            <a:avLst/>
          </a:prstGeom>
        </p:spPr>
      </p:pic>
      <p:pic>
        <p:nvPicPr>
          <p:cNvPr id="5" name="图片 4">
            <a:extLst>
              <a:ext uri="{FF2B5EF4-FFF2-40B4-BE49-F238E27FC236}">
                <a16:creationId xmlns:a16="http://schemas.microsoft.com/office/drawing/2014/main" id="{887E2FC3-3F9E-2F3E-2E0F-DF3AB34DD2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1467" y="1020480"/>
            <a:ext cx="4982161" cy="5152491"/>
          </a:xfrm>
          <a:prstGeom prst="rect">
            <a:avLst/>
          </a:prstGeom>
        </p:spPr>
      </p:pic>
      <p:sp>
        <p:nvSpPr>
          <p:cNvPr id="7" name="矩形: 圆角 6">
            <a:extLst>
              <a:ext uri="{FF2B5EF4-FFF2-40B4-BE49-F238E27FC236}">
                <a16:creationId xmlns:a16="http://schemas.microsoft.com/office/drawing/2014/main" id="{5FFFB8ED-8063-CB10-9C60-861C12A027D8}"/>
              </a:ext>
            </a:extLst>
          </p:cNvPr>
          <p:cNvSpPr/>
          <p:nvPr/>
        </p:nvSpPr>
        <p:spPr>
          <a:xfrm>
            <a:off x="2745550" y="6172971"/>
            <a:ext cx="1447800" cy="515696"/>
          </a:xfrm>
          <a:prstGeom prst="roundRect">
            <a:avLst/>
          </a:prstGeom>
          <a:solidFill>
            <a:srgbClr val="003F88">
              <a:alpha val="1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研究二</a:t>
            </a:r>
          </a:p>
        </p:txBody>
      </p:sp>
      <p:sp>
        <p:nvSpPr>
          <p:cNvPr id="8" name="矩形: 圆角 7">
            <a:extLst>
              <a:ext uri="{FF2B5EF4-FFF2-40B4-BE49-F238E27FC236}">
                <a16:creationId xmlns:a16="http://schemas.microsoft.com/office/drawing/2014/main" id="{19780A76-F501-0AEC-DD8B-CDA017658EC0}"/>
              </a:ext>
            </a:extLst>
          </p:cNvPr>
          <p:cNvSpPr/>
          <p:nvPr/>
        </p:nvSpPr>
        <p:spPr>
          <a:xfrm>
            <a:off x="7998650" y="6172971"/>
            <a:ext cx="1447800" cy="515696"/>
          </a:xfrm>
          <a:prstGeom prst="roundRect">
            <a:avLst/>
          </a:prstGeom>
          <a:solidFill>
            <a:srgbClr val="003F88">
              <a:alpha val="1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研究五</a:t>
            </a:r>
          </a:p>
        </p:txBody>
      </p:sp>
    </p:spTree>
    <p:extLst>
      <p:ext uri="{BB962C8B-B14F-4D97-AF65-F5344CB8AC3E}">
        <p14:creationId xmlns:p14="http://schemas.microsoft.com/office/powerpoint/2010/main" val="1214830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E7EE643D-18CE-25DD-67AA-EF72FFE0DC64}"/>
              </a:ext>
            </a:extLst>
          </p:cNvPr>
          <p:cNvGrpSpPr/>
          <p:nvPr/>
        </p:nvGrpSpPr>
        <p:grpSpPr>
          <a:xfrm>
            <a:off x="4352925" y="2250284"/>
            <a:ext cx="3486150" cy="4607716"/>
            <a:chOff x="4352925" y="2250284"/>
            <a:chExt cx="3486150" cy="4607716"/>
          </a:xfrm>
          <a:effectLst>
            <a:outerShdw blurRad="50800" dist="38100" dir="2700000" algn="tl" rotWithShape="0">
              <a:prstClr val="black">
                <a:alpha val="40000"/>
              </a:prstClr>
            </a:outerShdw>
          </a:effectLst>
        </p:grpSpPr>
        <p:sp>
          <p:nvSpPr>
            <p:cNvPr id="13" name="矩形 12">
              <a:extLst>
                <a:ext uri="{FF2B5EF4-FFF2-40B4-BE49-F238E27FC236}">
                  <a16:creationId xmlns:a16="http://schemas.microsoft.com/office/drawing/2014/main" id="{6FD4EB07-0086-2896-088C-2C4F3E926E23}"/>
                </a:ext>
              </a:extLst>
            </p:cNvPr>
            <p:cNvSpPr/>
            <p:nvPr/>
          </p:nvSpPr>
          <p:spPr>
            <a:xfrm>
              <a:off x="4352925" y="2250284"/>
              <a:ext cx="3486150" cy="2107403"/>
            </a:xfrm>
            <a:prstGeom prst="rect">
              <a:avLst/>
            </a:prstGeom>
            <a:solidFill>
              <a:schemeClr val="bg1"/>
            </a:solidFill>
            <a:ln>
              <a:solidFill>
                <a:srgbClr val="003F88">
                  <a:alpha val="8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50DB25E-A3F1-208E-F6A3-9592E2D0CD8B}"/>
                </a:ext>
              </a:extLst>
            </p:cNvPr>
            <p:cNvSpPr/>
            <p:nvPr/>
          </p:nvSpPr>
          <p:spPr>
            <a:xfrm>
              <a:off x="4352925" y="4357687"/>
              <a:ext cx="3486150" cy="2500313"/>
            </a:xfrm>
            <a:prstGeom prst="rect">
              <a:avLst/>
            </a:prstGeom>
            <a:solidFill>
              <a:srgbClr val="003F88">
                <a:alpha val="80000"/>
              </a:srgbClr>
            </a:solidFill>
            <a:ln>
              <a:solidFill>
                <a:srgbClr val="003F88">
                  <a:alpha val="8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a:extLst>
              <a:ext uri="{FF2B5EF4-FFF2-40B4-BE49-F238E27FC236}">
                <a16:creationId xmlns:a16="http://schemas.microsoft.com/office/drawing/2014/main" id="{2F5E6974-6C5F-C88A-D97B-8BE447E1C597}"/>
              </a:ext>
            </a:extLst>
          </p:cNvPr>
          <p:cNvSpPr txBox="1"/>
          <p:nvPr/>
        </p:nvSpPr>
        <p:spPr>
          <a:xfrm>
            <a:off x="4690808" y="594795"/>
            <a:ext cx="2810385" cy="2646878"/>
          </a:xfrm>
          <a:prstGeom prst="rect">
            <a:avLst/>
          </a:prstGeom>
          <a:solidFill>
            <a:schemeClr val="bg1"/>
          </a:solidFill>
        </p:spPr>
        <p:txBody>
          <a:bodyPr wrap="none" rtlCol="0">
            <a:spAutoFit/>
          </a:bodyPr>
          <a:lstStyle/>
          <a:p>
            <a:r>
              <a:rPr lang="en-US" altLang="zh-CN" sz="16600" b="1" dirty="0">
                <a:solidFill>
                  <a:schemeClr val="bg2"/>
                </a:solidFill>
                <a:effectLst>
                  <a:outerShdw blurRad="38100" dist="38100" dir="2700000" algn="tl">
                    <a:srgbClr val="000000">
                      <a:alpha val="30000"/>
                    </a:srgbClr>
                  </a:outerShdw>
                </a:effectLst>
                <a:latin typeface="微软雅黑" panose="020B0503020204020204" pitchFamily="34" charset="-122"/>
                <a:ea typeface="微软雅黑" panose="020B0503020204020204" pitchFamily="34" charset="-122"/>
              </a:rPr>
              <a:t>07</a:t>
            </a:r>
            <a:endParaRPr lang="zh-CN" altLang="en-US" b="1" dirty="0">
              <a:solidFill>
                <a:schemeClr val="bg2"/>
              </a:solidFill>
              <a:effectLst>
                <a:outerShdw blurRad="38100" dist="38100" dir="2700000" algn="tl">
                  <a:srgbClr val="000000">
                    <a:alpha val="30000"/>
                  </a:srgbClr>
                </a:outerShdw>
              </a:effectLst>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840673DB-01C1-23D4-6B86-A7B48E8E14D7}"/>
              </a:ext>
            </a:extLst>
          </p:cNvPr>
          <p:cNvSpPr txBox="1"/>
          <p:nvPr/>
        </p:nvSpPr>
        <p:spPr>
          <a:xfrm>
            <a:off x="1619250" y="3020448"/>
            <a:ext cx="8951120" cy="646331"/>
          </a:xfrm>
          <a:prstGeom prst="rect">
            <a:avLst/>
          </a:prstGeom>
          <a:solidFill>
            <a:schemeClr val="bg1"/>
          </a:solidFill>
        </p:spPr>
        <p:txBody>
          <a:bodyPr wrap="square">
            <a:spAutoFit/>
          </a:bodyPr>
          <a:lstStyle/>
          <a:p>
            <a:pPr algn="ctr"/>
            <a:r>
              <a:rPr lang="zh-CN" altLang="en-US" sz="3600" b="1" dirty="0">
                <a:latin typeface="微软雅黑" panose="020B0503020204020204" pitchFamily="34" charset="-122"/>
                <a:ea typeface="微软雅黑" panose="020B0503020204020204" pitchFamily="34" charset="-122"/>
              </a:rPr>
              <a:t>研究总结与研究意义</a:t>
            </a:r>
            <a:endParaRPr lang="zh-CN" altLang="en-US" sz="2400" dirty="0"/>
          </a:p>
        </p:txBody>
      </p:sp>
    </p:spTree>
    <p:extLst>
      <p:ext uri="{BB962C8B-B14F-4D97-AF65-F5344CB8AC3E}">
        <p14:creationId xmlns:p14="http://schemas.microsoft.com/office/powerpoint/2010/main" val="156549756"/>
      </p:ext>
    </p:extLst>
  </p:cSld>
  <p:clrMapOvr>
    <a:masterClrMapping/>
  </p:clrMapOvr>
  <p:transition spd="med">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C2296-0246-DFC5-CA97-39A6BFE8A8A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3DBC9C1-259E-9886-643E-93804FB73C29}"/>
              </a:ext>
            </a:extLst>
          </p:cNvPr>
          <p:cNvSpPr>
            <a:spLocks noGrp="1"/>
          </p:cNvSpPr>
          <p:nvPr>
            <p:ph type="title"/>
          </p:nvPr>
        </p:nvSpPr>
        <p:spPr>
          <a:xfrm>
            <a:off x="376382" y="309708"/>
            <a:ext cx="9403412" cy="309130"/>
          </a:xfrm>
        </p:spPr>
        <p:txBody>
          <a:bodyPr/>
          <a:lstStyle/>
          <a:p>
            <a:r>
              <a:rPr lang="zh-CN" altLang="en-US" b="1" dirty="0">
                <a:latin typeface="微软雅黑" panose="020B0503020204020204" pitchFamily="34" charset="-122"/>
                <a:ea typeface="微软雅黑" panose="020B0503020204020204" pitchFamily="34" charset="-122"/>
              </a:rPr>
              <a:t>研究总结 </a:t>
            </a:r>
            <a:r>
              <a:rPr lang="en-US" altLang="zh-CN" b="1" dirty="0">
                <a:latin typeface="微软雅黑" panose="020B0503020204020204" pitchFamily="34" charset="-122"/>
                <a:ea typeface="微软雅黑" panose="020B0503020204020204" pitchFamily="34" charset="-122"/>
              </a:rPr>
              <a:t>&amp; </a:t>
            </a:r>
            <a:r>
              <a:rPr lang="zh-CN" altLang="en-US" b="1" dirty="0">
                <a:latin typeface="微软雅黑" panose="020B0503020204020204" pitchFamily="34" charset="-122"/>
                <a:ea typeface="微软雅黑" panose="020B0503020204020204" pitchFamily="34" charset="-122"/>
              </a:rPr>
              <a:t>研究意义</a:t>
            </a:r>
          </a:p>
        </p:txBody>
      </p:sp>
      <p:sp>
        <p:nvSpPr>
          <p:cNvPr id="3" name="文本框 2">
            <a:extLst>
              <a:ext uri="{FF2B5EF4-FFF2-40B4-BE49-F238E27FC236}">
                <a16:creationId xmlns:a16="http://schemas.microsoft.com/office/drawing/2014/main" id="{48B8B029-41BA-BFD3-BB10-FCFC0B1E1359}"/>
              </a:ext>
            </a:extLst>
          </p:cNvPr>
          <p:cNvSpPr txBox="1"/>
          <p:nvPr/>
        </p:nvSpPr>
        <p:spPr>
          <a:xfrm>
            <a:off x="522941" y="1342207"/>
            <a:ext cx="11108227" cy="830997"/>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评分和教师评分对显性感知没有显著影响。</a:t>
            </a:r>
            <a:endParaRPr lang="en-US" altLang="zh-CN" sz="2400" b="1" kern="100" dirty="0">
              <a:latin typeface="仿宋" panose="02010609060101010101" pitchFamily="49" charset="-122"/>
              <a:ea typeface="仿宋" panose="02010609060101010101" pitchFamily="49" charset="-122"/>
              <a:cs typeface="Times New Roman" panose="02020603050405020304" pitchFamily="18" charset="0"/>
            </a:endParaRPr>
          </a:p>
          <a:p>
            <a:pPr marL="800100" lvl="1" indent="-342900">
              <a:buFont typeface="Arial" panose="020B0604020202020204" pitchFamily="34" charset="0"/>
              <a:buChar char="•"/>
              <a:tabLst>
                <a:tab pos="44450" algn="l"/>
              </a:tabLst>
            </a:pP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为将来</a:t>
            </a: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引入教育评价领域提供实证支持。</a:t>
            </a:r>
            <a:endParaRPr lang="zh-CN" altLang="zh-CN" sz="2400" b="1"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41256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C2296-0246-DFC5-CA97-39A6BFE8A8A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3DBC9C1-259E-9886-643E-93804FB73C29}"/>
              </a:ext>
            </a:extLst>
          </p:cNvPr>
          <p:cNvSpPr>
            <a:spLocks noGrp="1"/>
          </p:cNvSpPr>
          <p:nvPr>
            <p:ph type="title"/>
          </p:nvPr>
        </p:nvSpPr>
        <p:spPr>
          <a:xfrm>
            <a:off x="376382" y="309708"/>
            <a:ext cx="9403412" cy="309130"/>
          </a:xfrm>
        </p:spPr>
        <p:txBody>
          <a:bodyPr/>
          <a:lstStyle/>
          <a:p>
            <a:r>
              <a:rPr lang="zh-CN" altLang="en-US" b="1" dirty="0">
                <a:latin typeface="微软雅黑" panose="020B0503020204020204" pitchFamily="34" charset="-122"/>
                <a:ea typeface="微软雅黑" panose="020B0503020204020204" pitchFamily="34" charset="-122"/>
              </a:rPr>
              <a:t>研究总结 </a:t>
            </a:r>
            <a:r>
              <a:rPr lang="en-US" altLang="zh-CN" b="1" dirty="0">
                <a:latin typeface="微软雅黑" panose="020B0503020204020204" pitchFamily="34" charset="-122"/>
                <a:ea typeface="微软雅黑" panose="020B0503020204020204" pitchFamily="34" charset="-122"/>
              </a:rPr>
              <a:t>&amp; </a:t>
            </a:r>
            <a:r>
              <a:rPr lang="zh-CN" altLang="en-US" b="1" dirty="0">
                <a:latin typeface="微软雅黑" panose="020B0503020204020204" pitchFamily="34" charset="-122"/>
                <a:ea typeface="微软雅黑" panose="020B0503020204020204" pitchFamily="34" charset="-122"/>
              </a:rPr>
              <a:t>研究意义</a:t>
            </a:r>
          </a:p>
        </p:txBody>
      </p:sp>
      <p:sp>
        <p:nvSpPr>
          <p:cNvPr id="4" name="文本框 3">
            <a:extLst>
              <a:ext uri="{FF2B5EF4-FFF2-40B4-BE49-F238E27FC236}">
                <a16:creationId xmlns:a16="http://schemas.microsoft.com/office/drawing/2014/main" id="{6D32E05B-C670-A4C5-281C-05029AE3CE08}"/>
              </a:ext>
            </a:extLst>
          </p:cNvPr>
          <p:cNvSpPr txBox="1"/>
          <p:nvPr/>
        </p:nvSpPr>
        <p:spPr>
          <a:xfrm>
            <a:off x="522941" y="2296408"/>
            <a:ext cx="11086281" cy="954107"/>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zh-CN" altLang="en-US" sz="2800" b="1" kern="100" dirty="0">
                <a:latin typeface="仿宋" panose="02010609060101010101" pitchFamily="49" charset="-122"/>
                <a:ea typeface="仿宋" panose="02010609060101010101" pitchFamily="49" charset="-122"/>
                <a:cs typeface="Times New Roman" panose="02020603050405020304" pitchFamily="18" charset="0"/>
              </a:rPr>
              <a:t>人们在内隐态度上对</a:t>
            </a:r>
            <a:r>
              <a:rPr lang="en-US" altLang="zh-CN" sz="28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2800" b="1" kern="100" dirty="0">
                <a:latin typeface="仿宋" panose="02010609060101010101" pitchFamily="49" charset="-122"/>
                <a:ea typeface="仿宋" panose="02010609060101010101" pitchFamily="49" charset="-122"/>
                <a:cs typeface="Times New Roman" panose="02020603050405020304" pitchFamily="18" charset="0"/>
              </a:rPr>
              <a:t>的下位偏好。</a:t>
            </a:r>
            <a:endParaRPr lang="en-US" altLang="zh-CN" sz="2800" b="1" kern="100" dirty="0">
              <a:latin typeface="仿宋" panose="02010609060101010101" pitchFamily="49" charset="-122"/>
              <a:ea typeface="仿宋" panose="02010609060101010101" pitchFamily="49" charset="-122"/>
              <a:cs typeface="Times New Roman" panose="02020603050405020304" pitchFamily="18" charset="0"/>
            </a:endParaRPr>
          </a:p>
          <a:p>
            <a:pPr marL="800100" lvl="1" indent="-342900">
              <a:buFont typeface="Arial" panose="020B0604020202020204" pitchFamily="34" charset="0"/>
              <a:buChar char="•"/>
              <a:tabLst>
                <a:tab pos="44450" algn="l"/>
              </a:tabLst>
            </a:pPr>
            <a:r>
              <a:rPr lang="zh-CN" altLang="en-US" sz="2800" b="1" kern="100" dirty="0">
                <a:latin typeface="仿宋" panose="02010609060101010101" pitchFamily="49" charset="-122"/>
                <a:ea typeface="仿宋" panose="02010609060101010101" pitchFamily="49" charset="-122"/>
                <a:cs typeface="Times New Roman" panose="02020603050405020304" pitchFamily="18" charset="0"/>
              </a:rPr>
              <a:t>设计</a:t>
            </a:r>
            <a:r>
              <a:rPr lang="en-US" altLang="zh-CN" sz="28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2800" b="1" kern="100" dirty="0">
                <a:latin typeface="仿宋" panose="02010609060101010101" pitchFamily="49" charset="-122"/>
                <a:ea typeface="仿宋" panose="02010609060101010101" pitchFamily="49" charset="-122"/>
                <a:cs typeface="Times New Roman" panose="02020603050405020304" pitchFamily="18" charset="0"/>
              </a:rPr>
              <a:t>评分系统时需更强调人的主体性。</a:t>
            </a:r>
            <a:endParaRPr lang="en-US" altLang="zh-CN" sz="2800" b="1" kern="100" dirty="0">
              <a:latin typeface="仿宋" panose="02010609060101010101" pitchFamily="49" charset="-122"/>
              <a:ea typeface="仿宋"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9A682CB0-3795-4AF3-0DEF-D5AFC2181326}"/>
              </a:ext>
            </a:extLst>
          </p:cNvPr>
          <p:cNvSpPr txBox="1"/>
          <p:nvPr/>
        </p:nvSpPr>
        <p:spPr>
          <a:xfrm>
            <a:off x="522941" y="1342207"/>
            <a:ext cx="11108227" cy="646331"/>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en-US" altLang="zh-CN"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AI</a:t>
            </a:r>
            <a:r>
              <a:rPr lang="zh-CN" altLang="en-US"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评分和教师评分对显性感知没有显著影响。</a:t>
            </a:r>
            <a:endParaRPr lang="en-US" altLang="zh-CN"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endParaRPr>
          </a:p>
          <a:p>
            <a:pPr marL="800100" lvl="1" indent="-342900">
              <a:buFont typeface="Arial" panose="020B0604020202020204" pitchFamily="34" charset="0"/>
              <a:buChar char="•"/>
              <a:tabLst>
                <a:tab pos="44450" algn="l"/>
              </a:tabLst>
            </a:pPr>
            <a:r>
              <a:rPr lang="zh-CN" altLang="en-US"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为将来</a:t>
            </a:r>
            <a:r>
              <a:rPr lang="en-US" altLang="zh-CN"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AI</a:t>
            </a:r>
            <a:r>
              <a:rPr lang="zh-CN" altLang="en-US"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引入教育评价领域提供实证支持。</a:t>
            </a:r>
          </a:p>
        </p:txBody>
      </p:sp>
    </p:spTree>
    <p:extLst>
      <p:ext uri="{BB962C8B-B14F-4D97-AF65-F5344CB8AC3E}">
        <p14:creationId xmlns:p14="http://schemas.microsoft.com/office/powerpoint/2010/main" val="168189583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C2296-0246-DFC5-CA97-39A6BFE8A8A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3DBC9C1-259E-9886-643E-93804FB73C29}"/>
              </a:ext>
            </a:extLst>
          </p:cNvPr>
          <p:cNvSpPr>
            <a:spLocks noGrp="1"/>
          </p:cNvSpPr>
          <p:nvPr>
            <p:ph type="title"/>
          </p:nvPr>
        </p:nvSpPr>
        <p:spPr>
          <a:xfrm>
            <a:off x="376382" y="309708"/>
            <a:ext cx="9403412" cy="309130"/>
          </a:xfrm>
        </p:spPr>
        <p:txBody>
          <a:bodyPr/>
          <a:lstStyle/>
          <a:p>
            <a:r>
              <a:rPr lang="zh-CN" altLang="en-US" b="1" dirty="0">
                <a:latin typeface="微软雅黑" panose="020B0503020204020204" pitchFamily="34" charset="-122"/>
                <a:ea typeface="微软雅黑" panose="020B0503020204020204" pitchFamily="34" charset="-122"/>
              </a:rPr>
              <a:t>研究总结 </a:t>
            </a:r>
            <a:r>
              <a:rPr lang="en-US" altLang="zh-CN" b="1" dirty="0">
                <a:latin typeface="微软雅黑" panose="020B0503020204020204" pitchFamily="34" charset="-122"/>
                <a:ea typeface="微软雅黑" panose="020B0503020204020204" pitchFamily="34" charset="-122"/>
              </a:rPr>
              <a:t>&amp; </a:t>
            </a:r>
            <a:r>
              <a:rPr lang="zh-CN" altLang="en-US" b="1" dirty="0">
                <a:latin typeface="微软雅黑" panose="020B0503020204020204" pitchFamily="34" charset="-122"/>
                <a:ea typeface="微软雅黑" panose="020B0503020204020204" pitchFamily="34" charset="-122"/>
              </a:rPr>
              <a:t>研究意义</a:t>
            </a:r>
          </a:p>
        </p:txBody>
      </p:sp>
      <p:sp>
        <p:nvSpPr>
          <p:cNvPr id="4" name="文本框 3">
            <a:extLst>
              <a:ext uri="{FF2B5EF4-FFF2-40B4-BE49-F238E27FC236}">
                <a16:creationId xmlns:a16="http://schemas.microsoft.com/office/drawing/2014/main" id="{6D32E05B-C670-A4C5-281C-05029AE3CE08}"/>
              </a:ext>
            </a:extLst>
          </p:cNvPr>
          <p:cNvSpPr txBox="1"/>
          <p:nvPr/>
        </p:nvSpPr>
        <p:spPr>
          <a:xfrm>
            <a:off x="522941" y="2245098"/>
            <a:ext cx="11086281" cy="707886"/>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zh-CN" altLang="en-US" sz="2000"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人们在内隐态度上对</a:t>
            </a:r>
            <a:r>
              <a:rPr lang="en-US" altLang="zh-CN" sz="2000"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AI</a:t>
            </a:r>
            <a:r>
              <a:rPr lang="zh-CN" altLang="en-US" sz="2000"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的下位偏好。</a:t>
            </a:r>
            <a:endParaRPr lang="en-US" altLang="zh-CN" sz="2000"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endParaRPr>
          </a:p>
          <a:p>
            <a:pPr marL="800100" lvl="1" indent="-342900">
              <a:buFont typeface="Arial" panose="020B0604020202020204" pitchFamily="34" charset="0"/>
              <a:buChar char="•"/>
              <a:tabLst>
                <a:tab pos="44450" algn="l"/>
              </a:tabLst>
            </a:pPr>
            <a:r>
              <a:rPr lang="zh-CN" altLang="en-US" sz="2000"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设计</a:t>
            </a:r>
            <a:r>
              <a:rPr lang="en-US" altLang="zh-CN" sz="2000"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AI</a:t>
            </a:r>
            <a:r>
              <a:rPr lang="zh-CN" altLang="en-US" sz="2000"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评分系统时需更强调人的主体性。</a:t>
            </a:r>
          </a:p>
        </p:txBody>
      </p:sp>
      <p:sp>
        <p:nvSpPr>
          <p:cNvPr id="5" name="文本框 4">
            <a:extLst>
              <a:ext uri="{FF2B5EF4-FFF2-40B4-BE49-F238E27FC236}">
                <a16:creationId xmlns:a16="http://schemas.microsoft.com/office/drawing/2014/main" id="{9A682CB0-3795-4AF3-0DEF-D5AFC2181326}"/>
              </a:ext>
            </a:extLst>
          </p:cNvPr>
          <p:cNvSpPr txBox="1"/>
          <p:nvPr/>
        </p:nvSpPr>
        <p:spPr>
          <a:xfrm>
            <a:off x="522941" y="1342207"/>
            <a:ext cx="11108227" cy="646331"/>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en-US" altLang="zh-CN"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AI</a:t>
            </a:r>
            <a:r>
              <a:rPr lang="zh-CN" altLang="en-US"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评分和教师评分对显性感知没有显著影响。</a:t>
            </a:r>
            <a:endParaRPr lang="en-US" altLang="zh-CN"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endParaRPr>
          </a:p>
          <a:p>
            <a:pPr marL="800100" lvl="1" indent="-342900">
              <a:buFont typeface="Arial" panose="020B0604020202020204" pitchFamily="34" charset="0"/>
              <a:buChar char="•"/>
              <a:tabLst>
                <a:tab pos="44450" algn="l"/>
              </a:tabLst>
            </a:pPr>
            <a:r>
              <a:rPr lang="zh-CN" altLang="en-US"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为将来</a:t>
            </a:r>
            <a:r>
              <a:rPr lang="en-US" altLang="zh-CN"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AI</a:t>
            </a:r>
            <a:r>
              <a:rPr lang="zh-CN" altLang="en-US"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引入教育评价领域提供实证支持。</a:t>
            </a:r>
          </a:p>
        </p:txBody>
      </p:sp>
      <p:sp>
        <p:nvSpPr>
          <p:cNvPr id="3" name="文本框 2">
            <a:extLst>
              <a:ext uri="{FF2B5EF4-FFF2-40B4-BE49-F238E27FC236}">
                <a16:creationId xmlns:a16="http://schemas.microsoft.com/office/drawing/2014/main" id="{A3508EBF-E8F4-2EA7-AA7B-7B2A71680803}"/>
              </a:ext>
            </a:extLst>
          </p:cNvPr>
          <p:cNvSpPr txBox="1"/>
          <p:nvPr/>
        </p:nvSpPr>
        <p:spPr>
          <a:xfrm>
            <a:off x="522941" y="3209544"/>
            <a:ext cx="11086281" cy="954107"/>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en-US" altLang="zh-CN" sz="28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2800" b="1" kern="100" dirty="0">
                <a:latin typeface="仿宋" panose="02010609060101010101" pitchFamily="49" charset="-122"/>
                <a:ea typeface="仿宋" panose="02010609060101010101" pitchFamily="49" charset="-122"/>
                <a:cs typeface="Times New Roman" panose="02020603050405020304" pitchFamily="18" charset="0"/>
              </a:rPr>
              <a:t>辅助人类教师的评分模式更受偏好。</a:t>
            </a:r>
            <a:endParaRPr lang="en-US" altLang="zh-CN" sz="2800" b="1" kern="100" dirty="0">
              <a:latin typeface="仿宋" panose="02010609060101010101" pitchFamily="49" charset="-122"/>
              <a:ea typeface="仿宋" panose="02010609060101010101" pitchFamily="49" charset="-122"/>
              <a:cs typeface="Times New Roman" panose="02020603050405020304" pitchFamily="18" charset="0"/>
            </a:endParaRPr>
          </a:p>
          <a:p>
            <a:pPr marL="800100" lvl="1" indent="-342900">
              <a:buFont typeface="Arial" panose="020B0604020202020204" pitchFamily="34" charset="0"/>
              <a:buChar char="•"/>
              <a:tabLst>
                <a:tab pos="44450" algn="l"/>
              </a:tabLst>
            </a:pPr>
            <a:r>
              <a:rPr lang="zh-CN" altLang="en-US" sz="2800" b="1" kern="100" dirty="0">
                <a:latin typeface="仿宋" panose="02010609060101010101" pitchFamily="49" charset="-122"/>
                <a:ea typeface="仿宋" panose="02010609060101010101" pitchFamily="49" charset="-122"/>
                <a:cs typeface="Times New Roman" panose="02020603050405020304" pitchFamily="18" charset="0"/>
              </a:rPr>
              <a:t>结合</a:t>
            </a:r>
            <a:r>
              <a:rPr lang="en-US" altLang="zh-CN" sz="28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2800" b="1" kern="100" dirty="0">
                <a:latin typeface="仿宋" panose="02010609060101010101" pitchFamily="49" charset="-122"/>
                <a:ea typeface="仿宋" panose="02010609060101010101" pitchFamily="49" charset="-122"/>
                <a:cs typeface="Times New Roman" panose="02020603050405020304" pitchFamily="18" charset="0"/>
              </a:rPr>
              <a:t>专业知识和教师主导角色，创造更具满意度的评分系统。</a:t>
            </a:r>
            <a:endParaRPr lang="zh-CN" altLang="zh-CN" sz="2800" b="1"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1316075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C2296-0246-DFC5-CA97-39A6BFE8A8A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3DBC9C1-259E-9886-643E-93804FB73C29}"/>
              </a:ext>
            </a:extLst>
          </p:cNvPr>
          <p:cNvSpPr>
            <a:spLocks noGrp="1"/>
          </p:cNvSpPr>
          <p:nvPr>
            <p:ph type="title"/>
          </p:nvPr>
        </p:nvSpPr>
        <p:spPr>
          <a:xfrm>
            <a:off x="376382" y="309708"/>
            <a:ext cx="9403412" cy="309130"/>
          </a:xfrm>
        </p:spPr>
        <p:txBody>
          <a:bodyPr/>
          <a:lstStyle/>
          <a:p>
            <a:r>
              <a:rPr lang="zh-CN" altLang="en-US" b="1" dirty="0">
                <a:latin typeface="微软雅黑" panose="020B0503020204020204" pitchFamily="34" charset="-122"/>
                <a:ea typeface="微软雅黑" panose="020B0503020204020204" pitchFamily="34" charset="-122"/>
              </a:rPr>
              <a:t>研究总结 </a:t>
            </a:r>
            <a:r>
              <a:rPr lang="en-US" altLang="zh-CN" b="1" dirty="0">
                <a:latin typeface="微软雅黑" panose="020B0503020204020204" pitchFamily="34" charset="-122"/>
                <a:ea typeface="微软雅黑" panose="020B0503020204020204" pitchFamily="34" charset="-122"/>
              </a:rPr>
              <a:t>&amp; </a:t>
            </a:r>
            <a:r>
              <a:rPr lang="zh-CN" altLang="en-US" b="1" dirty="0">
                <a:latin typeface="微软雅黑" panose="020B0503020204020204" pitchFamily="34" charset="-122"/>
                <a:ea typeface="微软雅黑" panose="020B0503020204020204" pitchFamily="34" charset="-122"/>
              </a:rPr>
              <a:t>研究意义</a:t>
            </a:r>
          </a:p>
        </p:txBody>
      </p:sp>
      <p:sp>
        <p:nvSpPr>
          <p:cNvPr id="4" name="文本框 3">
            <a:extLst>
              <a:ext uri="{FF2B5EF4-FFF2-40B4-BE49-F238E27FC236}">
                <a16:creationId xmlns:a16="http://schemas.microsoft.com/office/drawing/2014/main" id="{6D32E05B-C670-A4C5-281C-05029AE3CE08}"/>
              </a:ext>
            </a:extLst>
          </p:cNvPr>
          <p:cNvSpPr txBox="1"/>
          <p:nvPr/>
        </p:nvSpPr>
        <p:spPr>
          <a:xfrm>
            <a:off x="522941" y="2245098"/>
            <a:ext cx="11086281" cy="707886"/>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zh-CN" altLang="en-US" sz="2000"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人们在内隐态度上对</a:t>
            </a:r>
            <a:r>
              <a:rPr lang="en-US" altLang="zh-CN" sz="2000"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AI</a:t>
            </a:r>
            <a:r>
              <a:rPr lang="zh-CN" altLang="en-US" sz="2000"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的下位偏好。</a:t>
            </a:r>
            <a:endParaRPr lang="en-US" altLang="zh-CN" sz="2000"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endParaRPr>
          </a:p>
          <a:p>
            <a:pPr marL="800100" lvl="1" indent="-342900">
              <a:buFont typeface="Arial" panose="020B0604020202020204" pitchFamily="34" charset="0"/>
              <a:buChar char="•"/>
              <a:tabLst>
                <a:tab pos="44450" algn="l"/>
              </a:tabLst>
            </a:pPr>
            <a:r>
              <a:rPr lang="zh-CN" altLang="en-US" sz="2000"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设计</a:t>
            </a:r>
            <a:r>
              <a:rPr lang="en-US" altLang="zh-CN" sz="2000"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AI</a:t>
            </a:r>
            <a:r>
              <a:rPr lang="zh-CN" altLang="en-US" sz="2000"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评分系统时需更强调人的主体性。</a:t>
            </a:r>
          </a:p>
        </p:txBody>
      </p:sp>
      <p:sp>
        <p:nvSpPr>
          <p:cNvPr id="5" name="文本框 4">
            <a:extLst>
              <a:ext uri="{FF2B5EF4-FFF2-40B4-BE49-F238E27FC236}">
                <a16:creationId xmlns:a16="http://schemas.microsoft.com/office/drawing/2014/main" id="{9A682CB0-3795-4AF3-0DEF-D5AFC2181326}"/>
              </a:ext>
            </a:extLst>
          </p:cNvPr>
          <p:cNvSpPr txBox="1"/>
          <p:nvPr/>
        </p:nvSpPr>
        <p:spPr>
          <a:xfrm>
            <a:off x="522941" y="1342207"/>
            <a:ext cx="11108227" cy="646331"/>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en-US" altLang="zh-CN"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AI</a:t>
            </a:r>
            <a:r>
              <a:rPr lang="zh-CN" altLang="en-US"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评分和教师评分对显性感知没有显著影响。</a:t>
            </a:r>
            <a:endParaRPr lang="en-US" altLang="zh-CN"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endParaRPr>
          </a:p>
          <a:p>
            <a:pPr marL="800100" lvl="1" indent="-342900">
              <a:buFont typeface="Arial" panose="020B0604020202020204" pitchFamily="34" charset="0"/>
              <a:buChar char="•"/>
              <a:tabLst>
                <a:tab pos="44450" algn="l"/>
              </a:tabLst>
            </a:pPr>
            <a:r>
              <a:rPr lang="zh-CN" altLang="en-US"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为将来</a:t>
            </a:r>
            <a:r>
              <a:rPr lang="en-US" altLang="zh-CN"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AI</a:t>
            </a:r>
            <a:r>
              <a:rPr lang="zh-CN" altLang="en-US"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引入教育评价领域提供实证支持。</a:t>
            </a:r>
          </a:p>
        </p:txBody>
      </p:sp>
      <p:sp>
        <p:nvSpPr>
          <p:cNvPr id="3" name="文本框 2">
            <a:extLst>
              <a:ext uri="{FF2B5EF4-FFF2-40B4-BE49-F238E27FC236}">
                <a16:creationId xmlns:a16="http://schemas.microsoft.com/office/drawing/2014/main" id="{A3508EBF-E8F4-2EA7-AA7B-7B2A71680803}"/>
              </a:ext>
            </a:extLst>
          </p:cNvPr>
          <p:cNvSpPr txBox="1"/>
          <p:nvPr/>
        </p:nvSpPr>
        <p:spPr>
          <a:xfrm>
            <a:off x="522941" y="3209544"/>
            <a:ext cx="11086281" cy="707886"/>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en-US" altLang="zh-CN" sz="2000"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AI</a:t>
            </a:r>
            <a:r>
              <a:rPr lang="zh-CN" altLang="en-US" sz="2000"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辅助人类教师的评分模式更受偏好。</a:t>
            </a:r>
            <a:endParaRPr lang="en-US" altLang="zh-CN" sz="2000"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endParaRPr>
          </a:p>
          <a:p>
            <a:pPr marL="800100" lvl="1" indent="-342900">
              <a:buFont typeface="Arial" panose="020B0604020202020204" pitchFamily="34" charset="0"/>
              <a:buChar char="•"/>
              <a:tabLst>
                <a:tab pos="44450" algn="l"/>
              </a:tabLst>
            </a:pPr>
            <a:r>
              <a:rPr lang="zh-CN" altLang="en-US" sz="2000"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结合</a:t>
            </a:r>
            <a:r>
              <a:rPr lang="en-US" altLang="zh-CN" sz="2000"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AI</a:t>
            </a:r>
            <a:r>
              <a:rPr lang="zh-CN" altLang="en-US" sz="2000" kern="100" dirty="0">
                <a:solidFill>
                  <a:schemeClr val="tx1">
                    <a:lumMod val="50000"/>
                    <a:lumOff val="50000"/>
                  </a:schemeClr>
                </a:solidFill>
                <a:latin typeface="仿宋" panose="02010609060101010101" pitchFamily="49" charset="-122"/>
                <a:ea typeface="仿宋" panose="02010609060101010101" pitchFamily="49" charset="-122"/>
                <a:cs typeface="Times New Roman" panose="02020603050405020304" pitchFamily="18" charset="0"/>
              </a:rPr>
              <a:t>专业知识和教师主导角色，创造更具满意度的评分系统。</a:t>
            </a:r>
          </a:p>
        </p:txBody>
      </p:sp>
      <p:sp>
        <p:nvSpPr>
          <p:cNvPr id="6" name="文本框 5">
            <a:extLst>
              <a:ext uri="{FF2B5EF4-FFF2-40B4-BE49-F238E27FC236}">
                <a16:creationId xmlns:a16="http://schemas.microsoft.com/office/drawing/2014/main" id="{A6E8BF56-04BF-C28C-A85A-214D951EB71C}"/>
              </a:ext>
            </a:extLst>
          </p:cNvPr>
          <p:cNvSpPr txBox="1"/>
          <p:nvPr/>
        </p:nvSpPr>
        <p:spPr>
          <a:xfrm>
            <a:off x="522941" y="4173990"/>
            <a:ext cx="11086281" cy="954107"/>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zh-CN" altLang="en-US" sz="2800" b="1" kern="100" dirty="0">
                <a:latin typeface="仿宋" panose="02010609060101010101" pitchFamily="49" charset="-122"/>
                <a:ea typeface="仿宋" panose="02010609060101010101" pitchFamily="49" charset="-122"/>
                <a:cs typeface="Times New Roman" panose="02020603050405020304" pitchFamily="18" charset="0"/>
              </a:rPr>
              <a:t>分配原因的可解释性对外显感知的积极影响。</a:t>
            </a:r>
            <a:endParaRPr lang="en-US" altLang="zh-CN" sz="2800" b="1" kern="100" dirty="0">
              <a:latin typeface="仿宋" panose="02010609060101010101" pitchFamily="49" charset="-122"/>
              <a:ea typeface="仿宋" panose="02010609060101010101" pitchFamily="49" charset="-122"/>
              <a:cs typeface="Times New Roman" panose="02020603050405020304" pitchFamily="18" charset="0"/>
            </a:endParaRPr>
          </a:p>
          <a:p>
            <a:pPr marL="800100" lvl="1" indent="-342900">
              <a:buFont typeface="Arial" panose="020B0604020202020204" pitchFamily="34" charset="0"/>
              <a:buChar char="•"/>
              <a:tabLst>
                <a:tab pos="44450" algn="l"/>
              </a:tabLst>
            </a:pPr>
            <a:r>
              <a:rPr lang="zh-CN" altLang="en-US" sz="2800" b="1" kern="100" dirty="0">
                <a:latin typeface="仿宋" panose="02010609060101010101" pitchFamily="49" charset="-122"/>
                <a:ea typeface="仿宋" panose="02010609060101010101" pitchFamily="49" charset="-122"/>
                <a:cs typeface="Times New Roman" panose="02020603050405020304" pitchFamily="18" charset="0"/>
              </a:rPr>
              <a:t>提高</a:t>
            </a:r>
            <a:r>
              <a:rPr lang="en-US" altLang="zh-CN" sz="28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2800" b="1" kern="100" dirty="0">
                <a:latin typeface="仿宋" panose="02010609060101010101" pitchFamily="49" charset="-122"/>
                <a:ea typeface="仿宋" panose="02010609060101010101" pitchFamily="49" charset="-122"/>
                <a:cs typeface="Times New Roman" panose="02020603050405020304" pitchFamily="18" charset="0"/>
              </a:rPr>
              <a:t>系统的透明度和可解释性以增强用户信任和满意度。</a:t>
            </a:r>
            <a:endParaRPr lang="zh-CN" altLang="zh-CN" sz="2800" b="1"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6204430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C2296-0246-DFC5-CA97-39A6BFE8A8A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3DBC9C1-259E-9886-643E-93804FB73C29}"/>
              </a:ext>
            </a:extLst>
          </p:cNvPr>
          <p:cNvSpPr>
            <a:spLocks noGrp="1"/>
          </p:cNvSpPr>
          <p:nvPr>
            <p:ph type="title"/>
          </p:nvPr>
        </p:nvSpPr>
        <p:spPr>
          <a:xfrm>
            <a:off x="376382" y="309708"/>
            <a:ext cx="9403412" cy="309130"/>
          </a:xfrm>
        </p:spPr>
        <p:txBody>
          <a:bodyPr/>
          <a:lstStyle/>
          <a:p>
            <a:r>
              <a:rPr lang="zh-CN" altLang="en-US" b="1" dirty="0">
                <a:latin typeface="微软雅黑" panose="020B0503020204020204" pitchFamily="34" charset="-122"/>
                <a:ea typeface="微软雅黑" panose="020B0503020204020204" pitchFamily="34" charset="-122"/>
              </a:rPr>
              <a:t>研究总结 </a:t>
            </a:r>
            <a:r>
              <a:rPr lang="en-US" altLang="zh-CN" b="1" dirty="0">
                <a:latin typeface="微软雅黑" panose="020B0503020204020204" pitchFamily="34" charset="-122"/>
                <a:ea typeface="微软雅黑" panose="020B0503020204020204" pitchFamily="34" charset="-122"/>
              </a:rPr>
              <a:t>&amp; </a:t>
            </a:r>
            <a:r>
              <a:rPr lang="zh-CN" altLang="en-US" b="1" dirty="0">
                <a:latin typeface="微软雅黑" panose="020B0503020204020204" pitchFamily="34" charset="-122"/>
                <a:ea typeface="微软雅黑" panose="020B0503020204020204" pitchFamily="34" charset="-122"/>
              </a:rPr>
              <a:t>研究意义</a:t>
            </a:r>
          </a:p>
        </p:txBody>
      </p:sp>
      <p:sp>
        <p:nvSpPr>
          <p:cNvPr id="4" name="文本框 3">
            <a:extLst>
              <a:ext uri="{FF2B5EF4-FFF2-40B4-BE49-F238E27FC236}">
                <a16:creationId xmlns:a16="http://schemas.microsoft.com/office/drawing/2014/main" id="{6D32E05B-C670-A4C5-281C-05029AE3CE08}"/>
              </a:ext>
            </a:extLst>
          </p:cNvPr>
          <p:cNvSpPr txBox="1"/>
          <p:nvPr/>
        </p:nvSpPr>
        <p:spPr>
          <a:xfrm>
            <a:off x="522941" y="2418259"/>
            <a:ext cx="9582327" cy="830997"/>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人们在内隐态度上对</a:t>
            </a: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的下位偏好。</a:t>
            </a:r>
            <a:endParaRPr lang="en-US" altLang="zh-CN" sz="2400" b="1" kern="100" dirty="0">
              <a:latin typeface="仿宋" panose="02010609060101010101" pitchFamily="49" charset="-122"/>
              <a:ea typeface="仿宋" panose="02010609060101010101" pitchFamily="49" charset="-122"/>
              <a:cs typeface="Times New Roman" panose="02020603050405020304" pitchFamily="18" charset="0"/>
            </a:endParaRPr>
          </a:p>
          <a:p>
            <a:pPr marL="800100" lvl="1" indent="-342900">
              <a:buFont typeface="Arial" panose="020B0604020202020204" pitchFamily="34" charset="0"/>
              <a:buChar char="•"/>
              <a:tabLst>
                <a:tab pos="44450" algn="l"/>
              </a:tabLst>
            </a:pP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设计</a:t>
            </a: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评分系统时需更强调人的主体性。</a:t>
            </a:r>
            <a:endParaRPr lang="en-US" altLang="zh-CN" sz="2400" b="1" kern="100" dirty="0">
              <a:latin typeface="仿宋" panose="02010609060101010101" pitchFamily="49" charset="-122"/>
              <a:ea typeface="仿宋"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9A682CB0-3795-4AF3-0DEF-D5AFC2181326}"/>
              </a:ext>
            </a:extLst>
          </p:cNvPr>
          <p:cNvSpPr txBox="1"/>
          <p:nvPr/>
        </p:nvSpPr>
        <p:spPr>
          <a:xfrm>
            <a:off x="522942" y="1227775"/>
            <a:ext cx="9601296" cy="830997"/>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评分和教师评分对显性感知没有显著影响。</a:t>
            </a:r>
            <a:endParaRPr lang="en-US" altLang="zh-CN" sz="2400" b="1" kern="100" dirty="0">
              <a:latin typeface="仿宋" panose="02010609060101010101" pitchFamily="49" charset="-122"/>
              <a:ea typeface="仿宋" panose="02010609060101010101" pitchFamily="49" charset="-122"/>
              <a:cs typeface="Times New Roman" panose="02020603050405020304" pitchFamily="18" charset="0"/>
            </a:endParaRPr>
          </a:p>
          <a:p>
            <a:pPr marL="800100" lvl="1" indent="-342900">
              <a:buFont typeface="Arial" panose="020B0604020202020204" pitchFamily="34" charset="0"/>
              <a:buChar char="•"/>
              <a:tabLst>
                <a:tab pos="44450" algn="l"/>
              </a:tabLst>
            </a:pP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为将来</a:t>
            </a: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引入教育评价领域提供实证支持。</a:t>
            </a:r>
            <a:endParaRPr lang="zh-CN" altLang="zh-CN" sz="2400" b="1"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A3508EBF-E8F4-2EA7-AA7B-7B2A71680803}"/>
              </a:ext>
            </a:extLst>
          </p:cNvPr>
          <p:cNvSpPr txBox="1"/>
          <p:nvPr/>
        </p:nvSpPr>
        <p:spPr>
          <a:xfrm>
            <a:off x="522941" y="3608743"/>
            <a:ext cx="9582327" cy="830997"/>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辅助人类教师的评分模式更受偏好。</a:t>
            </a:r>
            <a:endParaRPr lang="en-US" altLang="zh-CN" sz="2400" b="1" kern="100" dirty="0">
              <a:latin typeface="仿宋" panose="02010609060101010101" pitchFamily="49" charset="-122"/>
              <a:ea typeface="仿宋" panose="02010609060101010101" pitchFamily="49" charset="-122"/>
              <a:cs typeface="Times New Roman" panose="02020603050405020304" pitchFamily="18" charset="0"/>
            </a:endParaRPr>
          </a:p>
          <a:p>
            <a:pPr marL="800100" lvl="1" indent="-342900">
              <a:buFont typeface="Arial" panose="020B0604020202020204" pitchFamily="34" charset="0"/>
              <a:buChar char="•"/>
              <a:tabLst>
                <a:tab pos="44450" algn="l"/>
              </a:tabLst>
            </a:pP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结合</a:t>
            </a: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专业知识和教师主导角色，创造更具满意度的评分系统。</a:t>
            </a:r>
            <a:endParaRPr lang="zh-CN" altLang="zh-CN" sz="2400" b="1"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p:sp>
        <p:nvSpPr>
          <p:cNvPr id="7" name="文本框 6">
            <a:extLst>
              <a:ext uri="{FF2B5EF4-FFF2-40B4-BE49-F238E27FC236}">
                <a16:creationId xmlns:a16="http://schemas.microsoft.com/office/drawing/2014/main" id="{E3EEDB40-38A5-092E-F305-74A4A2B53CB8}"/>
              </a:ext>
            </a:extLst>
          </p:cNvPr>
          <p:cNvSpPr txBox="1"/>
          <p:nvPr/>
        </p:nvSpPr>
        <p:spPr>
          <a:xfrm>
            <a:off x="552859" y="4799227"/>
            <a:ext cx="11086281" cy="830997"/>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分配原因的可解释性对外显感知的积极影响。</a:t>
            </a:r>
            <a:endParaRPr lang="en-US" altLang="zh-CN" sz="2400" b="1" kern="100" dirty="0">
              <a:latin typeface="仿宋" panose="02010609060101010101" pitchFamily="49" charset="-122"/>
              <a:ea typeface="仿宋" panose="02010609060101010101" pitchFamily="49" charset="-122"/>
              <a:cs typeface="Times New Roman" panose="02020603050405020304" pitchFamily="18" charset="0"/>
            </a:endParaRPr>
          </a:p>
          <a:p>
            <a:pPr marL="800100" lvl="1" indent="-342900">
              <a:buFont typeface="Arial" panose="020B0604020202020204" pitchFamily="34" charset="0"/>
              <a:buChar char="•"/>
              <a:tabLst>
                <a:tab pos="44450" algn="l"/>
              </a:tabLst>
            </a:pP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提高</a:t>
            </a: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系统的透明度和可解释性以增强用户信任和满意度。</a:t>
            </a:r>
            <a:endParaRPr lang="zh-CN" altLang="zh-CN" sz="2400" b="1"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9283772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F5CC51B9-4428-04D9-945B-80DC99347931}"/>
              </a:ext>
            </a:extLst>
          </p:cNvPr>
          <p:cNvSpPr/>
          <p:nvPr/>
        </p:nvSpPr>
        <p:spPr>
          <a:xfrm>
            <a:off x="0" y="4428312"/>
            <a:ext cx="12192000" cy="856526"/>
          </a:xfrm>
          <a:prstGeom prst="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第二届全国大学生心理与行为在线实验精英赛</a:t>
            </a:r>
          </a:p>
        </p:txBody>
      </p:sp>
      <p:sp>
        <p:nvSpPr>
          <p:cNvPr id="50" name="文本占位符 49">
            <a:extLst>
              <a:ext uri="{FF2B5EF4-FFF2-40B4-BE49-F238E27FC236}">
                <a16:creationId xmlns:a16="http://schemas.microsoft.com/office/drawing/2014/main" id="{83B14AAE-3F24-4D56-BD9F-745431B50034}"/>
              </a:ext>
            </a:extLst>
          </p:cNvPr>
          <p:cNvSpPr>
            <a:spLocks noGrp="1"/>
          </p:cNvSpPr>
          <p:nvPr>
            <p:ph type="body" sz="quarter" idx="11"/>
          </p:nvPr>
        </p:nvSpPr>
        <p:spPr>
          <a:xfrm>
            <a:off x="1042137" y="1699770"/>
            <a:ext cx="10592643" cy="2557648"/>
          </a:xfrm>
        </p:spPr>
        <p:txBody>
          <a:bodyPr>
            <a:normAutofit/>
          </a:bodyPr>
          <a:lstStyle/>
          <a:p>
            <a:pPr algn="ctr"/>
            <a:r>
              <a:rPr lang="zh-CN" altLang="en-US" sz="6600" dirty="0"/>
              <a:t>恳请老师批评指正！</a:t>
            </a:r>
          </a:p>
        </p:txBody>
      </p:sp>
      <p:sp>
        <p:nvSpPr>
          <p:cNvPr id="5" name="矩形 4">
            <a:extLst>
              <a:ext uri="{FF2B5EF4-FFF2-40B4-BE49-F238E27FC236}">
                <a16:creationId xmlns:a16="http://schemas.microsoft.com/office/drawing/2014/main" id="{A65C4081-F99B-09BF-FEE4-DBE351CA903C}"/>
              </a:ext>
            </a:extLst>
          </p:cNvPr>
          <p:cNvSpPr/>
          <p:nvPr/>
        </p:nvSpPr>
        <p:spPr>
          <a:xfrm>
            <a:off x="111760" y="169417"/>
            <a:ext cx="1709725" cy="6604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占位符 6">
            <a:extLst>
              <a:ext uri="{FF2B5EF4-FFF2-40B4-BE49-F238E27FC236}">
                <a16:creationId xmlns:a16="http://schemas.microsoft.com/office/drawing/2014/main" id="{CDEB949E-D407-C8DA-3783-873D1783D59C}"/>
              </a:ext>
            </a:extLst>
          </p:cNvPr>
          <p:cNvSpPr txBox="1">
            <a:spLocks/>
          </p:cNvSpPr>
          <p:nvPr/>
        </p:nvSpPr>
        <p:spPr>
          <a:xfrm>
            <a:off x="315589" y="-117042"/>
            <a:ext cx="1302067" cy="1233319"/>
          </a:xfrm>
          <a:prstGeom prst="rect">
            <a:avLst/>
          </a:prstGeom>
        </p:spPr>
        <p:txBody>
          <a:bodyPr vert="horz" lIns="0" tIns="45720" rIns="0" bIns="45720" rtlCol="0" anchor="ctr">
            <a:normAutofit/>
          </a:bodyPr>
          <a:lstStyle>
            <a:lvl1pPr marL="0" indent="0" algn="dist" defTabSz="914400" rtl="0" eaLnBrk="1" latinLnBrk="0" hangingPunct="1">
              <a:lnSpc>
                <a:spcPct val="100000"/>
              </a:lnSpc>
              <a:spcBef>
                <a:spcPts val="1000"/>
              </a:spcBef>
              <a:buFont typeface="Arial" panose="020B0604020202020204" pitchFamily="34" charset="0"/>
              <a:buNone/>
              <a:defRPr sz="2400" b="1" kern="1200">
                <a:solidFill>
                  <a:schemeClr val="tx2"/>
                </a:solidFill>
                <a:latin typeface="方正粗雅宋简体" panose="02000000000000000000" pitchFamily="2" charset="-122"/>
                <a:ea typeface="方正粗雅宋简体" panose="02000000000000000000"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b="0" dirty="0">
                <a:solidFill>
                  <a:schemeClr val="bg1"/>
                </a:solidFill>
                <a:latin typeface="微软雅黑" panose="020B0503020204020204" pitchFamily="34" charset="-122"/>
                <a:ea typeface="微软雅黑" panose="020B0503020204020204" pitchFamily="34" charset="-122"/>
              </a:rPr>
              <a:t>自选赛道</a:t>
            </a:r>
          </a:p>
        </p:txBody>
      </p:sp>
    </p:spTree>
    <p:extLst>
      <p:ext uri="{BB962C8B-B14F-4D97-AF65-F5344CB8AC3E}">
        <p14:creationId xmlns:p14="http://schemas.microsoft.com/office/powerpoint/2010/main" val="207534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6659B-A8EC-D315-ECCC-344F3088C62B}"/>
              </a:ext>
            </a:extLst>
          </p:cNvPr>
          <p:cNvSpPr>
            <a:spLocks noGrp="1"/>
          </p:cNvSpPr>
          <p:nvPr>
            <p:ph type="title"/>
          </p:nvPr>
        </p:nvSpPr>
        <p:spPr>
          <a:xfrm>
            <a:off x="376382" y="309708"/>
            <a:ext cx="8545945" cy="309130"/>
          </a:xfrm>
        </p:spPr>
        <p:txBody>
          <a:bodyPr/>
          <a:lstStyle/>
          <a:p>
            <a:r>
              <a:rPr lang="en-US" altLang="zh-CN" b="1" dirty="0">
                <a:solidFill>
                  <a:srgbClr val="003F88"/>
                </a:solidFill>
                <a:latin typeface="微软雅黑" panose="020B0503020204020204" pitchFamily="34" charset="-122"/>
                <a:ea typeface="微软雅黑" panose="020B0503020204020204" pitchFamily="34" charset="-122"/>
              </a:rPr>
              <a:t>AI</a:t>
            </a:r>
            <a:r>
              <a:rPr lang="zh-CN" altLang="en-US" b="1" dirty="0">
                <a:solidFill>
                  <a:srgbClr val="003F88"/>
                </a:solidFill>
                <a:latin typeface="微软雅黑" panose="020B0503020204020204" pitchFamily="34" charset="-122"/>
                <a:ea typeface="微软雅黑" panose="020B0503020204020204" pitchFamily="34" charset="-122"/>
              </a:rPr>
              <a:t>评分</a:t>
            </a:r>
            <a:endParaRPr lang="zh-CN" altLang="en-US"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E8158AFB-B9CA-F88F-C398-D7B253B2A15F}"/>
              </a:ext>
            </a:extLst>
          </p:cNvPr>
          <p:cNvSpPr txBox="1"/>
          <p:nvPr/>
        </p:nvSpPr>
        <p:spPr>
          <a:xfrm>
            <a:off x="697592" y="1133560"/>
            <a:ext cx="11421340" cy="400110"/>
          </a:xfrm>
          <a:prstGeom prst="rect">
            <a:avLst/>
          </a:prstGeom>
          <a:noFill/>
        </p:spPr>
        <p:txBody>
          <a:bodyPr wrap="square">
            <a:spAutoFit/>
          </a:bodyPr>
          <a:lstStyle/>
          <a:p>
            <a:pPr marL="342900" lvl="0" indent="-342900">
              <a:buFont typeface="Arial" panose="020B0604020202020204" pitchFamily="34" charset="0"/>
              <a:buChar char="•"/>
              <a:defRPr/>
            </a:pPr>
            <a:r>
              <a:rPr kumimoji="0" lang="zh-CN" altLang="zh-CN" sz="2000" b="0" i="0" u="none" strike="noStrike" kern="100" cap="none" spc="0" normalizeH="0" baseline="0" noProof="0" dirty="0">
                <a:ln>
                  <a:noFill/>
                </a:ln>
                <a:solidFill>
                  <a:srgbClr val="000000"/>
                </a:solidFill>
                <a:effectLst/>
                <a:uLnTx/>
                <a:uFillTx/>
                <a:latin typeface="仿宋_GB2312" panose="02010609030101010101" pitchFamily="49" charset="-122"/>
                <a:ea typeface="仿宋_GB2312" panose="02010609030101010101" pitchFamily="49" charset="-122"/>
                <a:cs typeface="Times New Roman" panose="02020603050405020304" pitchFamily="18" charset="0"/>
              </a:rPr>
              <a:t>在大学教育评估中发现，</a:t>
            </a:r>
            <a:r>
              <a:rPr kumimoji="0" lang="en-US" altLang="zh-CN" sz="2000" b="0" i="0" u="none" strike="noStrike" kern="100" cap="none" spc="0" normalizeH="0" baseline="0" noProof="0" dirty="0">
                <a:ln>
                  <a:noFill/>
                </a:ln>
                <a:solidFill>
                  <a:srgbClr val="000000"/>
                </a:solidFill>
                <a:effectLst/>
                <a:uLnTx/>
                <a:uFillTx/>
                <a:latin typeface="仿宋_GB2312" panose="02010609030101010101" pitchFamily="49" charset="-122"/>
                <a:ea typeface="仿宋_GB2312" panose="02010609030101010101" pitchFamily="49" charset="-122"/>
                <a:cs typeface="Times New Roman" panose="02020603050405020304" pitchFamily="18" charset="0"/>
              </a:rPr>
              <a:t>AI</a:t>
            </a:r>
            <a:r>
              <a:rPr lang="zh-CN" altLang="en-US" sz="2000" kern="100" dirty="0">
                <a:solidFill>
                  <a:srgbClr val="000000"/>
                </a:solidFill>
                <a:latin typeface="仿宋_GB2312" panose="02010609030101010101" pitchFamily="49" charset="-122"/>
                <a:ea typeface="仿宋_GB2312" panose="02010609030101010101" pitchFamily="49" charset="-122"/>
                <a:cs typeface="Times New Roman" panose="02020603050405020304" pitchFamily="18" charset="0"/>
              </a:rPr>
              <a:t>评估</a:t>
            </a:r>
            <a:r>
              <a:rPr kumimoji="0" lang="zh-CN" altLang="zh-CN" sz="2000" b="0" i="0" u="none" strike="noStrike" kern="100" cap="none" spc="0" normalizeH="0" baseline="0" noProof="0" dirty="0">
                <a:ln>
                  <a:noFill/>
                </a:ln>
                <a:solidFill>
                  <a:srgbClr val="000000"/>
                </a:solidFill>
                <a:effectLst/>
                <a:uLnTx/>
                <a:uFillTx/>
                <a:latin typeface="仿宋_GB2312" panose="02010609030101010101" pitchFamily="49" charset="-122"/>
                <a:ea typeface="仿宋_GB2312" panose="02010609030101010101" pitchFamily="49" charset="-122"/>
                <a:cs typeface="Times New Roman" panose="02020603050405020304" pitchFamily="18" charset="0"/>
              </a:rPr>
              <a:t>系统</a:t>
            </a:r>
            <a:r>
              <a:rPr kumimoji="0" lang="zh-CN" altLang="en-US" sz="2000" b="0" i="0" u="none" strike="noStrike" kern="100" cap="none" spc="0" normalizeH="0" baseline="0" noProof="0" dirty="0">
                <a:ln>
                  <a:noFill/>
                </a:ln>
                <a:solidFill>
                  <a:srgbClr val="000000"/>
                </a:solidFill>
                <a:effectLst/>
                <a:uLnTx/>
                <a:uFillTx/>
                <a:latin typeface="仿宋_GB2312" panose="02010609030101010101" pitchFamily="49" charset="-122"/>
                <a:ea typeface="仿宋_GB2312" panose="02010609030101010101" pitchFamily="49" charset="-122"/>
                <a:cs typeface="Times New Roman" panose="02020603050405020304" pitchFamily="18" charset="0"/>
              </a:rPr>
              <a:t>被</a:t>
            </a:r>
            <a:r>
              <a:rPr lang="zh-CN" altLang="en-US" sz="2000" kern="100" dirty="0">
                <a:solidFill>
                  <a:srgbClr val="000000"/>
                </a:solidFill>
                <a:latin typeface="仿宋_GB2312" panose="02010609030101010101" pitchFamily="49" charset="-122"/>
                <a:ea typeface="仿宋_GB2312" panose="02010609030101010101" pitchFamily="49" charset="-122"/>
                <a:cs typeface="Times New Roman" panose="02020603050405020304" pitchFamily="18" charset="0"/>
              </a:rPr>
              <a:t>认为比</a:t>
            </a:r>
            <a:r>
              <a:rPr kumimoji="0" lang="zh-CN" altLang="zh-CN" sz="2000" b="0" i="0" u="none" strike="noStrike" kern="100" cap="none" spc="0" normalizeH="0" baseline="0" noProof="0" dirty="0">
                <a:ln>
                  <a:noFill/>
                </a:ln>
                <a:solidFill>
                  <a:srgbClr val="000000"/>
                </a:solidFill>
                <a:effectLst/>
                <a:uLnTx/>
                <a:uFillTx/>
                <a:latin typeface="仿宋_GB2312" panose="02010609030101010101" pitchFamily="49" charset="-122"/>
                <a:ea typeface="仿宋_GB2312" panose="02010609030101010101" pitchFamily="49" charset="-122"/>
                <a:cs typeface="Times New Roman" panose="02020603050405020304" pitchFamily="18" charset="0"/>
              </a:rPr>
              <a:t>大学英语教师更公平</a:t>
            </a:r>
            <a:r>
              <a:rPr lang="zh-CN" altLang="en-US" sz="1600" kern="100" dirty="0">
                <a:solidFill>
                  <a:srgbClr val="000000"/>
                </a:solidFill>
                <a:latin typeface="仿宋_GB2312" panose="02010609030101010101" pitchFamily="49" charset="-122"/>
                <a:ea typeface="仿宋_GB2312" panose="02010609030101010101" pitchFamily="49" charset="-122"/>
                <a:cs typeface="Times New Roman" panose="02020603050405020304" pitchFamily="18" charset="0"/>
              </a:rPr>
              <a:t>（</a:t>
            </a:r>
            <a:r>
              <a:rPr lang="en-US" altLang="zh-CN" sz="1600" kern="100" dirty="0">
                <a:solidFill>
                  <a:srgbClr val="000000"/>
                </a:solidFill>
                <a:latin typeface="Times New Roman" panose="02020603050405020304" pitchFamily="18" charset="0"/>
                <a:ea typeface="仿宋_GB2312" panose="02010609030101010101" pitchFamily="49" charset="-122"/>
                <a:cs typeface="Times New Roman" panose="02020603050405020304" pitchFamily="18" charset="0"/>
              </a:rPr>
              <a:t>chai</a:t>
            </a:r>
            <a:r>
              <a:rPr lang="zh-CN" altLang="en-US" sz="1600" kern="100" dirty="0">
                <a:solidFill>
                  <a:srgbClr val="000000"/>
                </a:solidFill>
                <a:latin typeface="Times New Roman" panose="02020603050405020304" pitchFamily="18" charset="0"/>
                <a:ea typeface="仿宋_GB2312" panose="02010609030101010101" pitchFamily="49" charset="-122"/>
                <a:cs typeface="Times New Roman" panose="02020603050405020304" pitchFamily="18" charset="0"/>
              </a:rPr>
              <a:t> </a:t>
            </a:r>
            <a:r>
              <a:rPr lang="en-US" altLang="zh-CN" sz="1600" kern="100" dirty="0">
                <a:solidFill>
                  <a:srgbClr val="000000"/>
                </a:solidFill>
                <a:latin typeface="Times New Roman" panose="02020603050405020304" pitchFamily="18" charset="0"/>
                <a:ea typeface="仿宋_GB2312" panose="02010609030101010101" pitchFamily="49" charset="-122"/>
                <a:cs typeface="Times New Roman" panose="02020603050405020304" pitchFamily="18" charset="0"/>
              </a:rPr>
              <a:t>et al, 2024</a:t>
            </a:r>
            <a:r>
              <a:rPr lang="zh-CN" altLang="en-US" sz="1600" kern="100" dirty="0">
                <a:solidFill>
                  <a:srgbClr val="000000"/>
                </a:solidFill>
                <a:latin typeface="仿宋_GB2312" panose="02010609030101010101" pitchFamily="49" charset="-122"/>
                <a:ea typeface="仿宋_GB2312" panose="02010609030101010101" pitchFamily="49" charset="-122"/>
                <a:cs typeface="Times New Roman" panose="02020603050405020304" pitchFamily="18" charset="0"/>
              </a:rPr>
              <a:t>）</a:t>
            </a:r>
            <a:endParaRPr kumimoji="0" lang="zh-CN" altLang="en-US" sz="1800" b="1" i="0" u="none" strike="noStrike" kern="1200" cap="none" spc="0" normalizeH="0" baseline="0" noProof="0" dirty="0">
              <a:ln>
                <a:noFill/>
              </a:ln>
              <a:solidFill>
                <a:srgbClr val="003F88"/>
              </a:solidFill>
              <a:effectLst/>
              <a:uLnTx/>
              <a:uFillTx/>
              <a:latin typeface="仿宋_GB2312" panose="02010609030101010101" pitchFamily="49" charset="-122"/>
              <a:ea typeface="仿宋_GB2312" panose="02010609030101010101" pitchFamily="49" charset="-122"/>
              <a:cs typeface="+mn-cs"/>
            </a:endParaRPr>
          </a:p>
        </p:txBody>
      </p:sp>
      <p:pic>
        <p:nvPicPr>
          <p:cNvPr id="4" name="图片 3">
            <a:extLst>
              <a:ext uri="{FF2B5EF4-FFF2-40B4-BE49-F238E27FC236}">
                <a16:creationId xmlns:a16="http://schemas.microsoft.com/office/drawing/2014/main" id="{CE3BFEAD-8EA7-637F-3CDA-A2E25C2EE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8470" y="1761261"/>
            <a:ext cx="7355061" cy="4001638"/>
          </a:xfrm>
          <a:prstGeom prst="rect">
            <a:avLst/>
          </a:prstGeom>
        </p:spPr>
      </p:pic>
      <p:sp>
        <p:nvSpPr>
          <p:cNvPr id="7" name="文本框 6">
            <a:extLst>
              <a:ext uri="{FF2B5EF4-FFF2-40B4-BE49-F238E27FC236}">
                <a16:creationId xmlns:a16="http://schemas.microsoft.com/office/drawing/2014/main" id="{A79AE4B2-F2CC-E8BD-4A65-0AAE9D372262}"/>
              </a:ext>
            </a:extLst>
          </p:cNvPr>
          <p:cNvSpPr txBox="1"/>
          <p:nvPr/>
        </p:nvSpPr>
        <p:spPr>
          <a:xfrm>
            <a:off x="6515100" y="6276165"/>
            <a:ext cx="5676900" cy="400110"/>
          </a:xfrm>
          <a:prstGeom prst="rect">
            <a:avLst/>
          </a:prstGeom>
          <a:noFill/>
        </p:spPr>
        <p:txBody>
          <a:bodyPr wrap="square">
            <a:spAutoFit/>
          </a:bodyPr>
          <a:lstStyle/>
          <a:p>
            <a:r>
              <a:rPr lang="en-US" altLang="zh-CN" sz="1000" b="0" i="0" dirty="0">
                <a:solidFill>
                  <a:srgbClr val="222222"/>
                </a:solidFill>
                <a:effectLst/>
                <a:latin typeface="Times New Roman" panose="02020603050405020304" pitchFamily="18" charset="0"/>
                <a:cs typeface="Times New Roman" panose="02020603050405020304" pitchFamily="18" charset="0"/>
              </a:rPr>
              <a:t>Chai, F., Ma, J., Wang, Y., Zhu, J., &amp; Han, T. (2024). Grading by AI makes me feel fairer? How different evaluators affect </a:t>
            </a:r>
            <a:r>
              <a:rPr lang="en-US" altLang="zh-CN" sz="1000" dirty="0">
                <a:solidFill>
                  <a:srgbClr val="222222"/>
                </a:solidFill>
                <a:latin typeface="Times New Roman" panose="02020603050405020304" pitchFamily="18" charset="0"/>
                <a:cs typeface="Times New Roman" panose="02020603050405020304" pitchFamily="18" charset="0"/>
              </a:rPr>
              <a:t>college</a:t>
            </a:r>
            <a:r>
              <a:rPr lang="en-US" altLang="zh-CN" sz="1000" b="0" i="0" dirty="0">
                <a:solidFill>
                  <a:srgbClr val="222222"/>
                </a:solidFill>
                <a:effectLst/>
                <a:latin typeface="Times New Roman" panose="02020603050405020304" pitchFamily="18" charset="0"/>
                <a:cs typeface="Times New Roman" panose="02020603050405020304" pitchFamily="18" charset="0"/>
              </a:rPr>
              <a:t> students’ perception of fairness. </a:t>
            </a:r>
            <a:r>
              <a:rPr lang="en-US" altLang="zh-CN" sz="1000" b="0" i="1" dirty="0">
                <a:solidFill>
                  <a:srgbClr val="222222"/>
                </a:solidFill>
                <a:effectLst/>
                <a:latin typeface="Times New Roman" panose="02020603050405020304" pitchFamily="18" charset="0"/>
                <a:cs typeface="Times New Roman" panose="02020603050405020304" pitchFamily="18" charset="0"/>
              </a:rPr>
              <a:t>Frontiers in Psychology</a:t>
            </a:r>
            <a:r>
              <a:rPr lang="en-US" altLang="zh-CN" sz="1000" b="0" i="0" dirty="0">
                <a:solidFill>
                  <a:srgbClr val="222222"/>
                </a:solidFill>
                <a:effectLst/>
                <a:latin typeface="Times New Roman" panose="02020603050405020304" pitchFamily="18" charset="0"/>
                <a:cs typeface="Times New Roman" panose="02020603050405020304" pitchFamily="18" charset="0"/>
              </a:rPr>
              <a:t>, </a:t>
            </a:r>
            <a:r>
              <a:rPr lang="en-US" altLang="zh-CN" sz="1000" b="0" i="1" dirty="0">
                <a:solidFill>
                  <a:srgbClr val="222222"/>
                </a:solidFill>
                <a:effectLst/>
                <a:latin typeface="Times New Roman" panose="02020603050405020304" pitchFamily="18" charset="0"/>
                <a:cs typeface="Times New Roman" panose="02020603050405020304" pitchFamily="18" charset="0"/>
              </a:rPr>
              <a:t>15</a:t>
            </a:r>
            <a:r>
              <a:rPr lang="en-US" altLang="zh-CN" sz="1000" b="0" i="0" dirty="0">
                <a:solidFill>
                  <a:srgbClr val="222222"/>
                </a:solidFill>
                <a:effectLst/>
                <a:latin typeface="Times New Roman" panose="02020603050405020304" pitchFamily="18" charset="0"/>
                <a:cs typeface="Times New Roman" panose="02020603050405020304" pitchFamily="18" charset="0"/>
              </a:rPr>
              <a:t>, 1221177.</a:t>
            </a:r>
            <a:endParaRPr lang="zh-CN" alt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745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6659B-A8EC-D315-ECCC-344F3088C62B}"/>
              </a:ext>
            </a:extLst>
          </p:cNvPr>
          <p:cNvSpPr>
            <a:spLocks noGrp="1"/>
          </p:cNvSpPr>
          <p:nvPr>
            <p:ph type="title"/>
          </p:nvPr>
        </p:nvSpPr>
        <p:spPr>
          <a:xfrm>
            <a:off x="376382" y="309708"/>
            <a:ext cx="8545945" cy="309130"/>
          </a:xfrm>
        </p:spPr>
        <p:txBody>
          <a:bodyPr/>
          <a:lstStyle/>
          <a:p>
            <a:r>
              <a:rPr lang="en-US" altLang="zh-CN" b="1" dirty="0">
                <a:solidFill>
                  <a:srgbClr val="003F88"/>
                </a:solidFill>
                <a:latin typeface="微软雅黑" panose="020B0503020204020204" pitchFamily="34" charset="-122"/>
                <a:ea typeface="微软雅黑" panose="020B0503020204020204" pitchFamily="34" charset="-122"/>
              </a:rPr>
              <a:t>AI</a:t>
            </a:r>
            <a:r>
              <a:rPr lang="zh-CN" altLang="en-US" b="1" dirty="0">
                <a:solidFill>
                  <a:srgbClr val="003F88"/>
                </a:solidFill>
                <a:latin typeface="微软雅黑" panose="020B0503020204020204" pitchFamily="34" charset="-122"/>
                <a:ea typeface="微软雅黑" panose="020B0503020204020204" pitchFamily="34" charset="-122"/>
              </a:rPr>
              <a:t>评分</a:t>
            </a:r>
            <a:endParaRPr lang="zh-CN" altLang="en-US" b="1"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CE3BFEAD-8EA7-637F-3CDA-A2E25C2EE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8470" y="1761261"/>
            <a:ext cx="7355061" cy="4001638"/>
          </a:xfrm>
          <a:prstGeom prst="rect">
            <a:avLst/>
          </a:prstGeom>
        </p:spPr>
      </p:pic>
      <p:sp>
        <p:nvSpPr>
          <p:cNvPr id="7" name="文本框 6">
            <a:extLst>
              <a:ext uri="{FF2B5EF4-FFF2-40B4-BE49-F238E27FC236}">
                <a16:creationId xmlns:a16="http://schemas.microsoft.com/office/drawing/2014/main" id="{A79AE4B2-F2CC-E8BD-4A65-0AAE9D372262}"/>
              </a:ext>
            </a:extLst>
          </p:cNvPr>
          <p:cNvSpPr txBox="1"/>
          <p:nvPr/>
        </p:nvSpPr>
        <p:spPr>
          <a:xfrm>
            <a:off x="6515100" y="6276165"/>
            <a:ext cx="5676900" cy="400110"/>
          </a:xfrm>
          <a:prstGeom prst="rect">
            <a:avLst/>
          </a:prstGeom>
          <a:noFill/>
        </p:spPr>
        <p:txBody>
          <a:bodyPr wrap="square">
            <a:spAutoFit/>
          </a:bodyPr>
          <a:lstStyle/>
          <a:p>
            <a:r>
              <a:rPr lang="en-US" altLang="zh-CN" sz="1000" b="0" i="0" dirty="0">
                <a:solidFill>
                  <a:srgbClr val="222222"/>
                </a:solidFill>
                <a:effectLst/>
                <a:latin typeface="Times New Roman" panose="02020603050405020304" pitchFamily="18" charset="0"/>
                <a:cs typeface="Times New Roman" panose="02020603050405020304" pitchFamily="18" charset="0"/>
              </a:rPr>
              <a:t>Chai, F., Ma, J., Wang, Y., Zhu, J., &amp; Han, T. (2024). Grading by AI makes me feel fairer? How different evaluators affect college students’ perception of fairness. </a:t>
            </a:r>
            <a:r>
              <a:rPr lang="en-US" altLang="zh-CN" sz="1000" b="0" i="1" dirty="0">
                <a:solidFill>
                  <a:srgbClr val="222222"/>
                </a:solidFill>
                <a:effectLst/>
                <a:latin typeface="Times New Roman" panose="02020603050405020304" pitchFamily="18" charset="0"/>
                <a:cs typeface="Times New Roman" panose="02020603050405020304" pitchFamily="18" charset="0"/>
              </a:rPr>
              <a:t>Frontiers in Psychology</a:t>
            </a:r>
            <a:r>
              <a:rPr lang="en-US" altLang="zh-CN" sz="1000" b="0" i="0" dirty="0">
                <a:solidFill>
                  <a:srgbClr val="222222"/>
                </a:solidFill>
                <a:effectLst/>
                <a:latin typeface="Times New Roman" panose="02020603050405020304" pitchFamily="18" charset="0"/>
                <a:cs typeface="Times New Roman" panose="02020603050405020304" pitchFamily="18" charset="0"/>
              </a:rPr>
              <a:t>, </a:t>
            </a:r>
            <a:r>
              <a:rPr lang="en-US" altLang="zh-CN" sz="1000" b="0" i="1" dirty="0">
                <a:solidFill>
                  <a:srgbClr val="222222"/>
                </a:solidFill>
                <a:effectLst/>
                <a:latin typeface="Times New Roman" panose="02020603050405020304" pitchFamily="18" charset="0"/>
                <a:cs typeface="Times New Roman" panose="02020603050405020304" pitchFamily="18" charset="0"/>
              </a:rPr>
              <a:t>15</a:t>
            </a:r>
            <a:r>
              <a:rPr lang="en-US" altLang="zh-CN" sz="1000" b="0" i="0" dirty="0">
                <a:solidFill>
                  <a:srgbClr val="222222"/>
                </a:solidFill>
                <a:effectLst/>
                <a:latin typeface="Times New Roman" panose="02020603050405020304" pitchFamily="18" charset="0"/>
                <a:cs typeface="Times New Roman" panose="02020603050405020304" pitchFamily="18" charset="0"/>
              </a:rPr>
              <a:t>, 1221177.</a:t>
            </a:r>
            <a:endParaRPr lang="zh-CN" altLang="en-US" sz="10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0AE7B002-A914-4323-576C-00610C7AC6C9}"/>
              </a:ext>
            </a:extLst>
          </p:cNvPr>
          <p:cNvSpPr/>
          <p:nvPr/>
        </p:nvSpPr>
        <p:spPr>
          <a:xfrm>
            <a:off x="-94422" y="1678488"/>
            <a:ext cx="12523305" cy="4622134"/>
          </a:xfrm>
          <a:prstGeom prst="rect">
            <a:avLst/>
          </a:prstGeom>
          <a:solidFill>
            <a:srgbClr val="003F88">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5" name="文本框 4">
            <a:extLst>
              <a:ext uri="{FF2B5EF4-FFF2-40B4-BE49-F238E27FC236}">
                <a16:creationId xmlns:a16="http://schemas.microsoft.com/office/drawing/2014/main" id="{2EBC7934-3279-0609-AAC4-22B04B9277DA}"/>
              </a:ext>
            </a:extLst>
          </p:cNvPr>
          <p:cNvSpPr txBox="1"/>
          <p:nvPr/>
        </p:nvSpPr>
        <p:spPr>
          <a:xfrm>
            <a:off x="3746639" y="3271614"/>
            <a:ext cx="4698722" cy="584775"/>
          </a:xfrm>
          <a:prstGeom prst="rect">
            <a:avLst/>
          </a:prstGeom>
          <a:noFill/>
        </p:spPr>
        <p:txBody>
          <a:bodyPr wrap="non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想象场景，自我卷入不足</a:t>
            </a:r>
          </a:p>
        </p:txBody>
      </p:sp>
      <p:sp>
        <p:nvSpPr>
          <p:cNvPr id="8" name="文本框 7">
            <a:extLst>
              <a:ext uri="{FF2B5EF4-FFF2-40B4-BE49-F238E27FC236}">
                <a16:creationId xmlns:a16="http://schemas.microsoft.com/office/drawing/2014/main" id="{39584FF9-7F10-7454-D13E-A3E5A09E8703}"/>
              </a:ext>
            </a:extLst>
          </p:cNvPr>
          <p:cNvSpPr txBox="1"/>
          <p:nvPr/>
        </p:nvSpPr>
        <p:spPr>
          <a:xfrm>
            <a:off x="697592" y="1133560"/>
            <a:ext cx="11421340" cy="400110"/>
          </a:xfrm>
          <a:prstGeom prst="rect">
            <a:avLst/>
          </a:prstGeom>
          <a:noFill/>
        </p:spPr>
        <p:txBody>
          <a:bodyPr wrap="square">
            <a:spAutoFit/>
          </a:bodyPr>
          <a:lstStyle/>
          <a:p>
            <a:pPr marL="342900" lvl="0" indent="-342900">
              <a:buFont typeface="Arial" panose="020B0604020202020204" pitchFamily="34" charset="0"/>
              <a:buChar char="•"/>
              <a:defRPr/>
            </a:pPr>
            <a:r>
              <a:rPr kumimoji="0" lang="zh-CN" altLang="zh-CN" sz="2000" b="0" i="0" u="none" strike="noStrike" kern="100" cap="none" spc="0" normalizeH="0" baseline="0" noProof="0" dirty="0">
                <a:ln>
                  <a:noFill/>
                </a:ln>
                <a:solidFill>
                  <a:srgbClr val="000000"/>
                </a:solidFill>
                <a:effectLst/>
                <a:uLnTx/>
                <a:uFillTx/>
                <a:latin typeface="仿宋_GB2312" panose="02010609030101010101" pitchFamily="49" charset="-122"/>
                <a:ea typeface="仿宋_GB2312" panose="02010609030101010101" pitchFamily="49" charset="-122"/>
                <a:cs typeface="Times New Roman" panose="02020603050405020304" pitchFamily="18" charset="0"/>
              </a:rPr>
              <a:t>在大学教育评估中发现，</a:t>
            </a:r>
            <a:r>
              <a:rPr kumimoji="0" lang="en-US" altLang="zh-CN" sz="2000" b="0" i="0" u="none" strike="noStrike" kern="100" cap="none" spc="0" normalizeH="0" baseline="0" noProof="0" dirty="0">
                <a:ln>
                  <a:noFill/>
                </a:ln>
                <a:solidFill>
                  <a:srgbClr val="000000"/>
                </a:solidFill>
                <a:effectLst/>
                <a:uLnTx/>
                <a:uFillTx/>
                <a:latin typeface="仿宋_GB2312" panose="02010609030101010101" pitchFamily="49" charset="-122"/>
                <a:ea typeface="仿宋_GB2312" panose="02010609030101010101" pitchFamily="49" charset="-122"/>
                <a:cs typeface="Times New Roman" panose="02020603050405020304" pitchFamily="18" charset="0"/>
              </a:rPr>
              <a:t>AI</a:t>
            </a:r>
            <a:r>
              <a:rPr lang="zh-CN" altLang="en-US" sz="2000" kern="100" dirty="0">
                <a:solidFill>
                  <a:srgbClr val="000000"/>
                </a:solidFill>
                <a:latin typeface="仿宋_GB2312" panose="02010609030101010101" pitchFamily="49" charset="-122"/>
                <a:ea typeface="仿宋_GB2312" panose="02010609030101010101" pitchFamily="49" charset="-122"/>
                <a:cs typeface="Times New Roman" panose="02020603050405020304" pitchFamily="18" charset="0"/>
              </a:rPr>
              <a:t>评估</a:t>
            </a:r>
            <a:r>
              <a:rPr kumimoji="0" lang="zh-CN" altLang="zh-CN" sz="2000" b="0" i="0" u="none" strike="noStrike" kern="100" cap="none" spc="0" normalizeH="0" baseline="0" noProof="0" dirty="0">
                <a:ln>
                  <a:noFill/>
                </a:ln>
                <a:solidFill>
                  <a:srgbClr val="000000"/>
                </a:solidFill>
                <a:effectLst/>
                <a:uLnTx/>
                <a:uFillTx/>
                <a:latin typeface="仿宋_GB2312" panose="02010609030101010101" pitchFamily="49" charset="-122"/>
                <a:ea typeface="仿宋_GB2312" panose="02010609030101010101" pitchFamily="49" charset="-122"/>
                <a:cs typeface="Times New Roman" panose="02020603050405020304" pitchFamily="18" charset="0"/>
              </a:rPr>
              <a:t>系统</a:t>
            </a:r>
            <a:r>
              <a:rPr kumimoji="0" lang="zh-CN" altLang="en-US" sz="2000" b="0" i="0" u="none" strike="noStrike" kern="100" cap="none" spc="0" normalizeH="0" baseline="0" noProof="0" dirty="0">
                <a:ln>
                  <a:noFill/>
                </a:ln>
                <a:solidFill>
                  <a:srgbClr val="000000"/>
                </a:solidFill>
                <a:effectLst/>
                <a:uLnTx/>
                <a:uFillTx/>
                <a:latin typeface="仿宋_GB2312" panose="02010609030101010101" pitchFamily="49" charset="-122"/>
                <a:ea typeface="仿宋_GB2312" panose="02010609030101010101" pitchFamily="49" charset="-122"/>
                <a:cs typeface="Times New Roman" panose="02020603050405020304" pitchFamily="18" charset="0"/>
              </a:rPr>
              <a:t>被</a:t>
            </a:r>
            <a:r>
              <a:rPr lang="zh-CN" altLang="en-US" sz="2000" kern="100" dirty="0">
                <a:solidFill>
                  <a:srgbClr val="000000"/>
                </a:solidFill>
                <a:latin typeface="仿宋_GB2312" panose="02010609030101010101" pitchFamily="49" charset="-122"/>
                <a:ea typeface="仿宋_GB2312" panose="02010609030101010101" pitchFamily="49" charset="-122"/>
                <a:cs typeface="Times New Roman" panose="02020603050405020304" pitchFamily="18" charset="0"/>
              </a:rPr>
              <a:t>认为比</a:t>
            </a:r>
            <a:r>
              <a:rPr kumimoji="0" lang="zh-CN" altLang="zh-CN" sz="2000" b="0" i="0" u="none" strike="noStrike" kern="100" cap="none" spc="0" normalizeH="0" baseline="0" noProof="0" dirty="0">
                <a:ln>
                  <a:noFill/>
                </a:ln>
                <a:solidFill>
                  <a:srgbClr val="000000"/>
                </a:solidFill>
                <a:effectLst/>
                <a:uLnTx/>
                <a:uFillTx/>
                <a:latin typeface="仿宋_GB2312" panose="02010609030101010101" pitchFamily="49" charset="-122"/>
                <a:ea typeface="仿宋_GB2312" panose="02010609030101010101" pitchFamily="49" charset="-122"/>
                <a:cs typeface="Times New Roman" panose="02020603050405020304" pitchFamily="18" charset="0"/>
              </a:rPr>
              <a:t>大学英语教师更公平</a:t>
            </a:r>
            <a:r>
              <a:rPr lang="zh-CN" altLang="en-US" sz="1600" kern="100" dirty="0">
                <a:solidFill>
                  <a:srgbClr val="000000"/>
                </a:solidFill>
                <a:latin typeface="仿宋_GB2312" panose="02010609030101010101" pitchFamily="49" charset="-122"/>
                <a:ea typeface="仿宋_GB2312" panose="02010609030101010101" pitchFamily="49" charset="-122"/>
                <a:cs typeface="Times New Roman" panose="02020603050405020304" pitchFamily="18" charset="0"/>
              </a:rPr>
              <a:t>（</a:t>
            </a:r>
            <a:r>
              <a:rPr lang="en-US" altLang="zh-CN" sz="1600" kern="100" dirty="0">
                <a:solidFill>
                  <a:srgbClr val="000000"/>
                </a:solidFill>
                <a:latin typeface="Times New Roman" panose="02020603050405020304" pitchFamily="18" charset="0"/>
                <a:ea typeface="仿宋_GB2312" panose="02010609030101010101" pitchFamily="49" charset="-122"/>
                <a:cs typeface="Times New Roman" panose="02020603050405020304" pitchFamily="18" charset="0"/>
              </a:rPr>
              <a:t>chai</a:t>
            </a:r>
            <a:r>
              <a:rPr lang="zh-CN" altLang="en-US" sz="1600" kern="100" dirty="0">
                <a:solidFill>
                  <a:srgbClr val="000000"/>
                </a:solidFill>
                <a:latin typeface="Times New Roman" panose="02020603050405020304" pitchFamily="18" charset="0"/>
                <a:ea typeface="仿宋_GB2312" panose="02010609030101010101" pitchFamily="49" charset="-122"/>
                <a:cs typeface="Times New Roman" panose="02020603050405020304" pitchFamily="18" charset="0"/>
              </a:rPr>
              <a:t> </a:t>
            </a:r>
            <a:r>
              <a:rPr lang="en-US" altLang="zh-CN" sz="1600" kern="100" dirty="0">
                <a:solidFill>
                  <a:srgbClr val="000000"/>
                </a:solidFill>
                <a:latin typeface="Times New Roman" panose="02020603050405020304" pitchFamily="18" charset="0"/>
                <a:ea typeface="仿宋_GB2312" panose="02010609030101010101" pitchFamily="49" charset="-122"/>
                <a:cs typeface="Times New Roman" panose="02020603050405020304" pitchFamily="18" charset="0"/>
              </a:rPr>
              <a:t>et al, 2024</a:t>
            </a:r>
            <a:r>
              <a:rPr lang="zh-CN" altLang="en-US" sz="1600" kern="100" dirty="0">
                <a:solidFill>
                  <a:srgbClr val="000000"/>
                </a:solidFill>
                <a:latin typeface="仿宋_GB2312" panose="02010609030101010101" pitchFamily="49" charset="-122"/>
                <a:ea typeface="仿宋_GB2312" panose="02010609030101010101" pitchFamily="49" charset="-122"/>
                <a:cs typeface="Times New Roman" panose="02020603050405020304" pitchFamily="18" charset="0"/>
              </a:rPr>
              <a:t>）</a:t>
            </a:r>
            <a:endParaRPr kumimoji="0" lang="zh-CN" altLang="en-US" sz="1800" b="1" i="0" u="none" strike="noStrike" kern="1200" cap="none" spc="0" normalizeH="0" baseline="0" noProof="0" dirty="0">
              <a:ln>
                <a:noFill/>
              </a:ln>
              <a:solidFill>
                <a:srgbClr val="003F88"/>
              </a:solidFill>
              <a:effectLst/>
              <a:uLnTx/>
              <a:uFillTx/>
              <a:latin typeface="仿宋_GB2312" panose="02010609030101010101" pitchFamily="49" charset="-122"/>
              <a:ea typeface="仿宋_GB2312" panose="02010609030101010101" pitchFamily="49" charset="-122"/>
              <a:cs typeface="+mn-cs"/>
            </a:endParaRPr>
          </a:p>
        </p:txBody>
      </p:sp>
    </p:spTree>
    <p:extLst>
      <p:ext uri="{BB962C8B-B14F-4D97-AF65-F5344CB8AC3E}">
        <p14:creationId xmlns:p14="http://schemas.microsoft.com/office/powerpoint/2010/main" val="34069267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951E8-2DC5-6285-5655-76F76D7EB20D}"/>
              </a:ext>
            </a:extLst>
          </p:cNvPr>
          <p:cNvSpPr>
            <a:spLocks noGrp="1"/>
          </p:cNvSpPr>
          <p:nvPr>
            <p:ph type="title"/>
          </p:nvPr>
        </p:nvSpPr>
        <p:spPr>
          <a:xfrm>
            <a:off x="376382" y="309708"/>
            <a:ext cx="9403412" cy="309130"/>
          </a:xfrm>
        </p:spPr>
        <p:txBody>
          <a:bodyPr/>
          <a:lstStyle/>
          <a:p>
            <a:r>
              <a:rPr lang="zh-CN" altLang="en-US" b="1" dirty="0">
                <a:solidFill>
                  <a:srgbClr val="003F88"/>
                </a:solidFill>
                <a:latin typeface="微软雅黑" panose="020B0503020204020204" pitchFamily="34" charset="-122"/>
                <a:ea typeface="微软雅黑" panose="020B0503020204020204" pitchFamily="34" charset="-122"/>
              </a:rPr>
              <a:t>研究范式 </a:t>
            </a:r>
            <a:r>
              <a:rPr lang="zh-CN" altLang="en-US" b="1" dirty="0">
                <a:latin typeface="微软雅黑" panose="020B0503020204020204" pitchFamily="34" charset="-122"/>
                <a:ea typeface="微软雅黑" panose="020B0503020204020204" pitchFamily="34" charset="-122"/>
              </a:rPr>
              <a:t>模拟在线考试场景</a:t>
            </a:r>
          </a:p>
        </p:txBody>
      </p:sp>
      <p:sp>
        <p:nvSpPr>
          <p:cNvPr id="8" name="矩形: 圆角 7">
            <a:extLst>
              <a:ext uri="{FF2B5EF4-FFF2-40B4-BE49-F238E27FC236}">
                <a16:creationId xmlns:a16="http://schemas.microsoft.com/office/drawing/2014/main" id="{9C8BCA80-84AB-8C60-3B2A-419E1876E819}"/>
              </a:ext>
            </a:extLst>
          </p:cNvPr>
          <p:cNvSpPr/>
          <p:nvPr/>
        </p:nvSpPr>
        <p:spPr>
          <a:xfrm>
            <a:off x="997485" y="3416357"/>
            <a:ext cx="1912471" cy="1016000"/>
          </a:xfrm>
          <a:prstGeom prst="round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一道中译英</a:t>
            </a:r>
            <a:br>
              <a:rPr lang="en-US" altLang="zh-CN" sz="24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限时</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分钟</a:t>
            </a:r>
            <a:endParaRPr lang="zh-CN" altLang="en-US" sz="2400" dirty="0">
              <a:latin typeface="微软雅黑" panose="020B0503020204020204" pitchFamily="34" charset="-122"/>
              <a:ea typeface="微软雅黑" panose="020B0503020204020204" pitchFamily="34" charset="-122"/>
            </a:endParaRPr>
          </a:p>
        </p:txBody>
      </p:sp>
      <p:sp>
        <p:nvSpPr>
          <p:cNvPr id="13" name="矩形: 圆角 12">
            <a:extLst>
              <a:ext uri="{FF2B5EF4-FFF2-40B4-BE49-F238E27FC236}">
                <a16:creationId xmlns:a16="http://schemas.microsoft.com/office/drawing/2014/main" id="{DE97AAB7-50F0-2243-DC88-E78418D05A84}"/>
              </a:ext>
            </a:extLst>
          </p:cNvPr>
          <p:cNvSpPr/>
          <p:nvPr/>
        </p:nvSpPr>
        <p:spPr>
          <a:xfrm>
            <a:off x="6718551" y="3416357"/>
            <a:ext cx="1912471" cy="1016000"/>
          </a:xfrm>
          <a:prstGeom prst="round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随机评分</a:t>
            </a:r>
            <a:br>
              <a:rPr lang="en-US" altLang="zh-CN" sz="24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2~9</a:t>
            </a:r>
            <a:r>
              <a:rPr lang="zh-CN" altLang="en-US" sz="2000" dirty="0">
                <a:latin typeface="微软雅黑" panose="020B0503020204020204" pitchFamily="34" charset="-122"/>
                <a:ea typeface="微软雅黑" panose="020B0503020204020204" pitchFamily="34" charset="-122"/>
              </a:rPr>
              <a:t>分</a:t>
            </a:r>
            <a:endParaRPr lang="zh-CN" altLang="en-US" sz="2400" dirty="0">
              <a:latin typeface="微软雅黑" panose="020B0503020204020204" pitchFamily="34" charset="-122"/>
              <a:ea typeface="微软雅黑" panose="020B0503020204020204" pitchFamily="34" charset="-122"/>
            </a:endParaRPr>
          </a:p>
        </p:txBody>
      </p:sp>
      <p:sp>
        <p:nvSpPr>
          <p:cNvPr id="15" name="矩形: 圆角 14">
            <a:extLst>
              <a:ext uri="{FF2B5EF4-FFF2-40B4-BE49-F238E27FC236}">
                <a16:creationId xmlns:a16="http://schemas.microsoft.com/office/drawing/2014/main" id="{2EFF605A-C8D4-4A79-F016-6CA5ECF4A4BE}"/>
              </a:ext>
            </a:extLst>
          </p:cNvPr>
          <p:cNvSpPr/>
          <p:nvPr/>
        </p:nvSpPr>
        <p:spPr>
          <a:xfrm>
            <a:off x="9579083" y="3416357"/>
            <a:ext cx="1864502" cy="1016000"/>
          </a:xfrm>
          <a:prstGeom prst="round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满意度</a:t>
            </a:r>
            <a:endParaRPr lang="en-US" altLang="zh-CN" sz="2400" dirty="0">
              <a:latin typeface="微软雅黑" panose="020B0503020204020204" pitchFamily="34" charset="-122"/>
              <a:ea typeface="微软雅黑" panose="020B0503020204020204" pitchFamily="34" charset="-122"/>
            </a:endParaRPr>
          </a:p>
          <a:p>
            <a:pPr algn="ctr"/>
            <a:r>
              <a:rPr lang="zh-CN" altLang="en-US" sz="2400" dirty="0">
                <a:latin typeface="微软雅黑" panose="020B0503020204020204" pitchFamily="34" charset="-122"/>
                <a:ea typeface="微软雅黑" panose="020B0503020204020204" pitchFamily="34" charset="-122"/>
              </a:rPr>
              <a:t>公平性</a:t>
            </a:r>
          </a:p>
        </p:txBody>
      </p:sp>
      <p:sp>
        <p:nvSpPr>
          <p:cNvPr id="3" name="矩形: 圆角 2">
            <a:extLst>
              <a:ext uri="{FF2B5EF4-FFF2-40B4-BE49-F238E27FC236}">
                <a16:creationId xmlns:a16="http://schemas.microsoft.com/office/drawing/2014/main" id="{F7A91053-8F84-43CB-A569-0DF629E3C13A}"/>
              </a:ext>
            </a:extLst>
          </p:cNvPr>
          <p:cNvSpPr/>
          <p:nvPr/>
        </p:nvSpPr>
        <p:spPr>
          <a:xfrm>
            <a:off x="5292904" y="1856031"/>
            <a:ext cx="1912471" cy="1016000"/>
          </a:xfrm>
          <a:prstGeom prst="round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随机</a:t>
            </a:r>
            <a:endParaRPr lang="en-US" altLang="zh-CN" sz="2400" dirty="0">
              <a:latin typeface="微软雅黑" panose="020B0503020204020204" pitchFamily="34" charset="-122"/>
              <a:ea typeface="微软雅黑" panose="020B0503020204020204" pitchFamily="34" charset="-122"/>
            </a:endParaRPr>
          </a:p>
          <a:p>
            <a:pPr algn="ctr"/>
            <a:r>
              <a:rPr lang="en-US" altLang="zh-CN" sz="2400" dirty="0">
                <a:latin typeface="微软雅黑" panose="020B0503020204020204" pitchFamily="34" charset="-122"/>
                <a:ea typeface="微软雅黑" panose="020B0503020204020204" pitchFamily="34" charset="-122"/>
              </a:rPr>
              <a:t>AI</a:t>
            </a:r>
            <a:r>
              <a:rPr lang="zh-CN" altLang="en-US" sz="2400" dirty="0">
                <a:latin typeface="微软雅黑" panose="020B0503020204020204" pitchFamily="34" charset="-122"/>
                <a:ea typeface="微软雅黑" panose="020B0503020204020204" pitchFamily="34" charset="-122"/>
              </a:rPr>
              <a:t>或教师</a:t>
            </a:r>
            <a:endParaRPr lang="en-US" altLang="zh-CN" sz="2400" dirty="0">
              <a:latin typeface="微软雅黑" panose="020B0503020204020204" pitchFamily="34" charset="-122"/>
              <a:ea typeface="微软雅黑" panose="020B0503020204020204" pitchFamily="34" charset="-122"/>
            </a:endParaRPr>
          </a:p>
        </p:txBody>
      </p:sp>
      <p:sp>
        <p:nvSpPr>
          <p:cNvPr id="5" name="箭头: 右 4">
            <a:extLst>
              <a:ext uri="{FF2B5EF4-FFF2-40B4-BE49-F238E27FC236}">
                <a16:creationId xmlns:a16="http://schemas.microsoft.com/office/drawing/2014/main" id="{69C7608F-377A-9202-3925-5F1E18847DB5}"/>
              </a:ext>
            </a:extLst>
          </p:cNvPr>
          <p:cNvSpPr/>
          <p:nvPr/>
        </p:nvSpPr>
        <p:spPr>
          <a:xfrm>
            <a:off x="8863304" y="3857638"/>
            <a:ext cx="597200" cy="150018"/>
          </a:xfrm>
          <a:prstGeom prst="rightArrow">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5BB4C750-79FC-0B49-E54D-36D45FA31EB4}"/>
              </a:ext>
            </a:extLst>
          </p:cNvPr>
          <p:cNvSpPr/>
          <p:nvPr/>
        </p:nvSpPr>
        <p:spPr>
          <a:xfrm>
            <a:off x="3858018" y="3416357"/>
            <a:ext cx="1912471" cy="1016000"/>
          </a:xfrm>
          <a:prstGeom prst="round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自评</a:t>
            </a:r>
            <a:br>
              <a:rPr lang="en-US" altLang="zh-CN" sz="24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1~10</a:t>
            </a:r>
            <a:r>
              <a:rPr lang="zh-CN" altLang="en-US" sz="2000" dirty="0">
                <a:latin typeface="微软雅黑" panose="020B0503020204020204" pitchFamily="34" charset="-122"/>
                <a:ea typeface="微软雅黑" panose="020B0503020204020204" pitchFamily="34" charset="-122"/>
              </a:rPr>
              <a:t>分</a:t>
            </a:r>
            <a:endParaRPr lang="zh-CN" altLang="en-US" sz="2400" dirty="0">
              <a:latin typeface="微软雅黑" panose="020B0503020204020204" pitchFamily="34" charset="-122"/>
              <a:ea typeface="微软雅黑" panose="020B0503020204020204" pitchFamily="34" charset="-122"/>
            </a:endParaRPr>
          </a:p>
        </p:txBody>
      </p:sp>
      <p:sp>
        <p:nvSpPr>
          <p:cNvPr id="9" name="箭头: 右 8">
            <a:extLst>
              <a:ext uri="{FF2B5EF4-FFF2-40B4-BE49-F238E27FC236}">
                <a16:creationId xmlns:a16="http://schemas.microsoft.com/office/drawing/2014/main" id="{6131AACD-28EB-CF55-26AF-E2541D81FF8F}"/>
              </a:ext>
            </a:extLst>
          </p:cNvPr>
          <p:cNvSpPr/>
          <p:nvPr/>
        </p:nvSpPr>
        <p:spPr>
          <a:xfrm>
            <a:off x="5986641" y="3857638"/>
            <a:ext cx="597200" cy="150018"/>
          </a:xfrm>
          <a:prstGeom prst="rightArrow">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0" name="箭头: 右 9">
            <a:extLst>
              <a:ext uri="{FF2B5EF4-FFF2-40B4-BE49-F238E27FC236}">
                <a16:creationId xmlns:a16="http://schemas.microsoft.com/office/drawing/2014/main" id="{7BC9001F-B00F-F0CA-0AD3-71B0B6EB38BB}"/>
              </a:ext>
            </a:extLst>
          </p:cNvPr>
          <p:cNvSpPr/>
          <p:nvPr/>
        </p:nvSpPr>
        <p:spPr>
          <a:xfrm>
            <a:off x="3109978" y="3857638"/>
            <a:ext cx="597200" cy="150018"/>
          </a:xfrm>
          <a:prstGeom prst="rightArrow">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2" name="箭头: 右 11">
            <a:extLst>
              <a:ext uri="{FF2B5EF4-FFF2-40B4-BE49-F238E27FC236}">
                <a16:creationId xmlns:a16="http://schemas.microsoft.com/office/drawing/2014/main" id="{08EB9631-C7AD-0178-2312-5CD38AF68A06}"/>
              </a:ext>
            </a:extLst>
          </p:cNvPr>
          <p:cNvSpPr/>
          <p:nvPr/>
        </p:nvSpPr>
        <p:spPr>
          <a:xfrm rot="5400000">
            <a:off x="5986641" y="3301939"/>
            <a:ext cx="597200" cy="150018"/>
          </a:xfrm>
          <a:prstGeom prst="rightArrow">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8736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E7EE643D-18CE-25DD-67AA-EF72FFE0DC64}"/>
              </a:ext>
            </a:extLst>
          </p:cNvPr>
          <p:cNvGrpSpPr/>
          <p:nvPr/>
        </p:nvGrpSpPr>
        <p:grpSpPr>
          <a:xfrm>
            <a:off x="4352925" y="2250284"/>
            <a:ext cx="3486150" cy="4607716"/>
            <a:chOff x="4352925" y="2250284"/>
            <a:chExt cx="3486150" cy="4607716"/>
          </a:xfrm>
          <a:effectLst>
            <a:outerShdw blurRad="50800" dist="38100" dir="2700000" algn="tl" rotWithShape="0">
              <a:prstClr val="black">
                <a:alpha val="40000"/>
              </a:prstClr>
            </a:outerShdw>
          </a:effectLst>
        </p:grpSpPr>
        <p:sp>
          <p:nvSpPr>
            <p:cNvPr id="13" name="矩形 12">
              <a:extLst>
                <a:ext uri="{FF2B5EF4-FFF2-40B4-BE49-F238E27FC236}">
                  <a16:creationId xmlns:a16="http://schemas.microsoft.com/office/drawing/2014/main" id="{6FD4EB07-0086-2896-088C-2C4F3E926E23}"/>
                </a:ext>
              </a:extLst>
            </p:cNvPr>
            <p:cNvSpPr/>
            <p:nvPr/>
          </p:nvSpPr>
          <p:spPr>
            <a:xfrm>
              <a:off x="4352925" y="2250284"/>
              <a:ext cx="3486150" cy="2107403"/>
            </a:xfrm>
            <a:prstGeom prst="rect">
              <a:avLst/>
            </a:prstGeom>
            <a:solidFill>
              <a:schemeClr val="bg1"/>
            </a:solidFill>
            <a:ln>
              <a:solidFill>
                <a:srgbClr val="003F88">
                  <a:alpha val="8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50DB25E-A3F1-208E-F6A3-9592E2D0CD8B}"/>
                </a:ext>
              </a:extLst>
            </p:cNvPr>
            <p:cNvSpPr/>
            <p:nvPr/>
          </p:nvSpPr>
          <p:spPr>
            <a:xfrm>
              <a:off x="4352925" y="4357687"/>
              <a:ext cx="3486150" cy="2500313"/>
            </a:xfrm>
            <a:prstGeom prst="rect">
              <a:avLst/>
            </a:prstGeom>
            <a:solidFill>
              <a:srgbClr val="003F88">
                <a:alpha val="80000"/>
              </a:srgbClr>
            </a:solidFill>
            <a:ln>
              <a:solidFill>
                <a:srgbClr val="003F88">
                  <a:alpha val="8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a:extLst>
              <a:ext uri="{FF2B5EF4-FFF2-40B4-BE49-F238E27FC236}">
                <a16:creationId xmlns:a16="http://schemas.microsoft.com/office/drawing/2014/main" id="{2F5E6974-6C5F-C88A-D97B-8BE447E1C597}"/>
              </a:ext>
            </a:extLst>
          </p:cNvPr>
          <p:cNvSpPr txBox="1"/>
          <p:nvPr/>
        </p:nvSpPr>
        <p:spPr>
          <a:xfrm>
            <a:off x="4690808" y="594795"/>
            <a:ext cx="2810385" cy="2646878"/>
          </a:xfrm>
          <a:prstGeom prst="rect">
            <a:avLst/>
          </a:prstGeom>
          <a:solidFill>
            <a:schemeClr val="bg1"/>
          </a:solidFill>
        </p:spPr>
        <p:txBody>
          <a:bodyPr wrap="none" rtlCol="0">
            <a:spAutoFit/>
          </a:bodyPr>
          <a:lstStyle/>
          <a:p>
            <a:r>
              <a:rPr lang="en-US" altLang="zh-CN" sz="16600" b="1" dirty="0">
                <a:solidFill>
                  <a:schemeClr val="bg2"/>
                </a:solidFill>
                <a:effectLst>
                  <a:outerShdw blurRad="38100" dist="38100" dir="2700000" algn="tl">
                    <a:srgbClr val="000000">
                      <a:alpha val="30000"/>
                    </a:srgbClr>
                  </a:outerShdw>
                </a:effectLst>
                <a:latin typeface="微软雅黑" panose="020B0503020204020204" pitchFamily="34" charset="-122"/>
                <a:ea typeface="微软雅黑" panose="020B0503020204020204" pitchFamily="34" charset="-122"/>
              </a:rPr>
              <a:t>01</a:t>
            </a:r>
            <a:endParaRPr lang="zh-CN" altLang="en-US" b="1" dirty="0">
              <a:solidFill>
                <a:schemeClr val="bg2"/>
              </a:solidFill>
              <a:effectLst>
                <a:outerShdw blurRad="38100" dist="38100" dir="2700000" algn="tl">
                  <a:srgbClr val="000000">
                    <a:alpha val="30000"/>
                  </a:srgbClr>
                </a:outerShdw>
              </a:effectLst>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840673DB-01C1-23D4-6B86-A7B48E8E14D7}"/>
              </a:ext>
            </a:extLst>
          </p:cNvPr>
          <p:cNvSpPr txBox="1"/>
          <p:nvPr/>
        </p:nvSpPr>
        <p:spPr>
          <a:xfrm>
            <a:off x="1619250" y="3020448"/>
            <a:ext cx="8951120" cy="646331"/>
          </a:xfrm>
          <a:prstGeom prst="rect">
            <a:avLst/>
          </a:prstGeom>
          <a:solidFill>
            <a:schemeClr val="bg1"/>
          </a:solidFill>
        </p:spPr>
        <p:txBody>
          <a:bodyPr wrap="square">
            <a:spAutoFit/>
          </a:bodyPr>
          <a:lstStyle/>
          <a:p>
            <a:pPr algn="ctr"/>
            <a:r>
              <a:rPr lang="en-US" altLang="zh-CN" sz="3600" b="1" dirty="0">
                <a:latin typeface="微软雅黑" panose="020B0503020204020204" pitchFamily="34" charset="-122"/>
                <a:ea typeface="微软雅黑" panose="020B0503020204020204" pitchFamily="34" charset="-122"/>
              </a:rPr>
              <a:t>AI</a:t>
            </a:r>
            <a:r>
              <a:rPr lang="zh-CN" altLang="en-US" sz="3600" b="1" dirty="0">
                <a:latin typeface="微软雅黑" panose="020B0503020204020204" pitchFamily="34" charset="-122"/>
                <a:ea typeface="微软雅黑" panose="020B0503020204020204" pitchFamily="34" charset="-122"/>
              </a:rPr>
              <a:t>评分和教师评分对公平性和满意度的影响</a:t>
            </a:r>
            <a:endParaRPr lang="zh-CN" altLang="en-US" sz="3600" dirty="0"/>
          </a:p>
        </p:txBody>
      </p:sp>
    </p:spTree>
    <p:extLst>
      <p:ext uri="{BB962C8B-B14F-4D97-AF65-F5344CB8AC3E}">
        <p14:creationId xmlns:p14="http://schemas.microsoft.com/office/powerpoint/2010/main" val="3541386996"/>
      </p:ext>
    </p:extLst>
  </p:cSld>
  <p:clrMapOvr>
    <a:masterClrMapping/>
  </p:clrMapOvr>
  <p:transition spd="med">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4C595458-0634-6218-96C3-508FD4D8450F}"/>
              </a:ext>
            </a:extLst>
          </p:cNvPr>
          <p:cNvPicPr>
            <a:picLocks noChangeAspect="1"/>
          </p:cNvPicPr>
          <p:nvPr/>
        </p:nvPicPr>
        <p:blipFill>
          <a:blip r:embed="rId3">
            <a:extLst>
              <a:ext uri="{28A0092B-C50C-407E-A947-70E740481C1C}">
                <a14:useLocalDpi xmlns:a14="http://schemas.microsoft.com/office/drawing/2010/main" val="0"/>
              </a:ext>
            </a:extLst>
          </a:blip>
          <a:srcRect t="4646"/>
          <a:stretch/>
        </p:blipFill>
        <p:spPr>
          <a:xfrm>
            <a:off x="3464467" y="1770914"/>
            <a:ext cx="5263065" cy="4617761"/>
          </a:xfrm>
          <a:prstGeom prst="rect">
            <a:avLst/>
          </a:prstGeom>
          <a:ln>
            <a:noFill/>
          </a:ln>
          <a:effectLst>
            <a:outerShdw blurRad="50800" dist="38100" dir="2700000" algn="tl" rotWithShape="0">
              <a:prstClr val="black">
                <a:alpha val="40000"/>
              </a:prstClr>
            </a:outerShdw>
          </a:effectLst>
        </p:spPr>
      </p:pic>
      <p:sp>
        <p:nvSpPr>
          <p:cNvPr id="17" name="文本框 16">
            <a:extLst>
              <a:ext uri="{FF2B5EF4-FFF2-40B4-BE49-F238E27FC236}">
                <a16:creationId xmlns:a16="http://schemas.microsoft.com/office/drawing/2014/main" id="{CC812568-9F23-DF26-2CCD-716527CBA1C9}"/>
              </a:ext>
            </a:extLst>
          </p:cNvPr>
          <p:cNvSpPr txBox="1"/>
          <p:nvPr/>
        </p:nvSpPr>
        <p:spPr>
          <a:xfrm>
            <a:off x="664440" y="1120834"/>
            <a:ext cx="8827295" cy="461665"/>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AI</a:t>
            </a: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评分与教师评分</a:t>
            </a:r>
            <a:r>
              <a:rPr lang="zh-CN" altLang="en-US" sz="2400" kern="100" dirty="0">
                <a:latin typeface="仿宋" panose="02010609060101010101" pitchFamily="49" charset="-122"/>
                <a:ea typeface="仿宋" panose="02010609060101010101" pitchFamily="49" charset="-122"/>
                <a:cs typeface="Times New Roman" panose="02020603050405020304" pitchFamily="18" charset="0"/>
              </a:rPr>
              <a:t>之间满意度和公平性感知</a:t>
            </a:r>
            <a:r>
              <a:rPr lang="zh-CN" altLang="en-US" sz="2400" b="1" u="sng" kern="100" dirty="0">
                <a:latin typeface="仿宋" panose="02010609060101010101" pitchFamily="49" charset="-122"/>
                <a:ea typeface="仿宋" panose="02010609060101010101" pitchFamily="49" charset="-122"/>
                <a:cs typeface="Times New Roman" panose="02020603050405020304" pitchFamily="18" charset="0"/>
              </a:rPr>
              <a:t>没有显著差异</a:t>
            </a:r>
            <a:endParaRPr lang="zh-CN" altLang="zh-CN" sz="2400" b="1"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p:sp>
        <p:nvSpPr>
          <p:cNvPr id="21" name="标题 1">
            <a:extLst>
              <a:ext uri="{FF2B5EF4-FFF2-40B4-BE49-F238E27FC236}">
                <a16:creationId xmlns:a16="http://schemas.microsoft.com/office/drawing/2014/main" id="{A2460979-4C98-C8D2-2693-802EBCCDF58E}"/>
              </a:ext>
            </a:extLst>
          </p:cNvPr>
          <p:cNvSpPr>
            <a:spLocks noGrp="1"/>
          </p:cNvSpPr>
          <p:nvPr>
            <p:ph type="title"/>
          </p:nvPr>
        </p:nvSpPr>
        <p:spPr>
          <a:xfrm>
            <a:off x="376382" y="309708"/>
            <a:ext cx="9403412" cy="309130"/>
          </a:xfrm>
        </p:spPr>
        <p:txBody>
          <a:bodyPr/>
          <a:lstStyle/>
          <a:p>
            <a:r>
              <a:rPr lang="zh-CN" altLang="en-US" b="1" dirty="0">
                <a:solidFill>
                  <a:srgbClr val="003F88"/>
                </a:solidFill>
                <a:latin typeface="微软雅黑" panose="020B0503020204020204" pitchFamily="34" charset="-122"/>
                <a:ea typeface="微软雅黑" panose="020B0503020204020204" pitchFamily="34" charset="-122"/>
              </a:rPr>
              <a:t>研究</a:t>
            </a:r>
            <a:r>
              <a:rPr lang="en-US" altLang="zh-CN" b="1" dirty="0">
                <a:solidFill>
                  <a:srgbClr val="003F88"/>
                </a:solidFill>
                <a:latin typeface="微软雅黑" panose="020B0503020204020204" pitchFamily="34" charset="-122"/>
                <a:ea typeface="微软雅黑" panose="020B0503020204020204" pitchFamily="34" charset="-122"/>
              </a:rPr>
              <a:t>1  </a:t>
            </a:r>
            <a:r>
              <a:rPr lang="en-US" altLang="zh-CN" b="1" dirty="0">
                <a:latin typeface="微软雅黑" panose="020B0503020204020204" pitchFamily="34" charset="-122"/>
                <a:ea typeface="微软雅黑" panose="020B0503020204020204" pitchFamily="34" charset="-122"/>
              </a:rPr>
              <a:t>AI</a:t>
            </a:r>
            <a:r>
              <a:rPr lang="zh-CN" altLang="en-US" b="1" dirty="0">
                <a:latin typeface="微软雅黑" panose="020B0503020204020204" pitchFamily="34" charset="-122"/>
                <a:ea typeface="微软雅黑" panose="020B0503020204020204" pitchFamily="34" charset="-122"/>
              </a:rPr>
              <a:t>评分和教师评分对显性感知的影响</a:t>
            </a:r>
          </a:p>
        </p:txBody>
      </p:sp>
    </p:spTree>
    <p:extLst>
      <p:ext uri="{BB962C8B-B14F-4D97-AF65-F5344CB8AC3E}">
        <p14:creationId xmlns:p14="http://schemas.microsoft.com/office/powerpoint/2010/main" val="2468600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73692B58-80E5-F14F-9D22-003B39C368F5}"/>
              </a:ext>
            </a:extLst>
          </p:cNvPr>
          <p:cNvSpPr>
            <a:spLocks noGrp="1"/>
          </p:cNvSpPr>
          <p:nvPr>
            <p:ph type="title"/>
          </p:nvPr>
        </p:nvSpPr>
        <p:spPr>
          <a:xfrm>
            <a:off x="376382" y="309708"/>
            <a:ext cx="9403412" cy="309130"/>
          </a:xfrm>
        </p:spPr>
        <p:txBody>
          <a:bodyPr/>
          <a:lstStyle/>
          <a:p>
            <a:r>
              <a:rPr lang="zh-CN" altLang="en-US" b="1" dirty="0">
                <a:solidFill>
                  <a:srgbClr val="003F88"/>
                </a:solidFill>
                <a:latin typeface="微软雅黑" panose="020B0503020204020204" pitchFamily="34" charset="-122"/>
                <a:ea typeface="微软雅黑" panose="020B0503020204020204" pitchFamily="34" charset="-122"/>
              </a:rPr>
              <a:t>研究</a:t>
            </a:r>
            <a:r>
              <a:rPr lang="en-US" altLang="zh-CN" b="1" dirty="0">
                <a:solidFill>
                  <a:srgbClr val="003F88"/>
                </a:solidFill>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实际得分对满意度的影响</a:t>
            </a:r>
          </a:p>
        </p:txBody>
      </p:sp>
      <p:pic>
        <p:nvPicPr>
          <p:cNvPr id="13" name="图片 12">
            <a:extLst>
              <a:ext uri="{FF2B5EF4-FFF2-40B4-BE49-F238E27FC236}">
                <a16:creationId xmlns:a16="http://schemas.microsoft.com/office/drawing/2014/main" id="{F39866F1-C111-5531-22A0-FCE0D258C1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0182" y="1965321"/>
            <a:ext cx="8451636" cy="4239642"/>
          </a:xfrm>
          <a:prstGeom prst="rect">
            <a:avLst/>
          </a:prstGeom>
          <a:effectLst>
            <a:outerShdw blurRad="50800" dist="38100" dir="2700000" algn="tl" rotWithShape="0">
              <a:prstClr val="black">
                <a:alpha val="40000"/>
              </a:prstClr>
            </a:outerShdw>
          </a:effectLst>
        </p:spPr>
      </p:pic>
      <p:sp>
        <p:nvSpPr>
          <p:cNvPr id="18" name="文本框 17">
            <a:extLst>
              <a:ext uri="{FF2B5EF4-FFF2-40B4-BE49-F238E27FC236}">
                <a16:creationId xmlns:a16="http://schemas.microsoft.com/office/drawing/2014/main" id="{680CF5F8-ADCB-D4C1-CD4C-9B379B85BE0E}"/>
              </a:ext>
            </a:extLst>
          </p:cNvPr>
          <p:cNvSpPr txBox="1"/>
          <p:nvPr/>
        </p:nvSpPr>
        <p:spPr>
          <a:xfrm>
            <a:off x="969169" y="1186921"/>
            <a:ext cx="6041233" cy="461665"/>
          </a:xfrm>
          <a:prstGeom prst="rect">
            <a:avLst/>
          </a:prstGeom>
          <a:noFill/>
        </p:spPr>
        <p:txBody>
          <a:bodyPr wrap="square">
            <a:spAutoFit/>
          </a:bodyPr>
          <a:lstStyle/>
          <a:p>
            <a:pPr marL="342900" indent="-342900">
              <a:buFont typeface="Arial" panose="020B0604020202020204" pitchFamily="34" charset="0"/>
              <a:buChar char="•"/>
              <a:tabLst>
                <a:tab pos="44450" algn="l"/>
              </a:tabLst>
            </a:pP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满意度受到</a:t>
            </a:r>
            <a:r>
              <a:rPr lang="zh-CN" altLang="en-US" sz="2400" b="1" u="sng" kern="100" dirty="0">
                <a:latin typeface="仿宋" panose="02010609060101010101" pitchFamily="49" charset="-122"/>
                <a:ea typeface="仿宋" panose="02010609060101010101" pitchFamily="49" charset="-122"/>
                <a:cs typeface="Times New Roman" panose="02020603050405020304" pitchFamily="18" charset="0"/>
              </a:rPr>
              <a:t>实际得分影响显著</a:t>
            </a:r>
            <a:endParaRPr lang="zh-CN" altLang="zh-CN" sz="2400" b="1" u="sng" kern="100"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74643299"/>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2412</TotalTime>
  <Words>2711</Words>
  <Application>Microsoft Office PowerPoint</Application>
  <PresentationFormat>宽屏</PresentationFormat>
  <Paragraphs>248</Paragraphs>
  <Slides>37</Slides>
  <Notes>36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等线</vt:lpstr>
      <vt:lpstr>等线 Light</vt:lpstr>
      <vt:lpstr>方正粗雅宋简体</vt:lpstr>
      <vt:lpstr>仿宋</vt:lpstr>
      <vt:lpstr>仿宋_GB2312</vt:lpstr>
      <vt:lpstr>华文仿宋</vt:lpstr>
      <vt:lpstr>微软雅黑</vt:lpstr>
      <vt:lpstr>Arial</vt:lpstr>
      <vt:lpstr>Calibri</vt:lpstr>
      <vt:lpstr>Times New Roman</vt:lpstr>
      <vt:lpstr>1_Office 主题​​</vt:lpstr>
      <vt:lpstr>PowerPoint 演示文稿</vt:lpstr>
      <vt:lpstr>背景</vt:lpstr>
      <vt:lpstr>背景</vt:lpstr>
      <vt:lpstr>AI评分</vt:lpstr>
      <vt:lpstr>AI评分</vt:lpstr>
      <vt:lpstr>研究范式 模拟在线考试场景</vt:lpstr>
      <vt:lpstr>PowerPoint 演示文稿</vt:lpstr>
      <vt:lpstr>研究1  AI评分和教师评分对显性感知的影响</vt:lpstr>
      <vt:lpstr>研究1  实际得分对满意度的影响</vt:lpstr>
      <vt:lpstr>研究1  期望和实际得分对满意度的影响</vt:lpstr>
      <vt:lpstr>PowerPoint 演示文稿</vt:lpstr>
      <vt:lpstr>研究2  研究范式</vt:lpstr>
      <vt:lpstr>研究2  对AI和教师评分的选择意愿</vt:lpstr>
      <vt:lpstr>研究2  期望评分者-实际评分者一致性</vt:lpstr>
      <vt:lpstr>研究1&amp;2  实际评分场景</vt:lpstr>
      <vt:lpstr>研究1&amp;2  实际评分场景</vt:lpstr>
      <vt:lpstr>PowerPoint 演示文稿</vt:lpstr>
      <vt:lpstr>PowerPoint 演示文稿</vt:lpstr>
      <vt:lpstr>PowerPoint 演示文稿</vt:lpstr>
      <vt:lpstr>PowerPoint 演示文稿</vt:lpstr>
      <vt:lpstr>PowerPoint 演示文稿</vt:lpstr>
      <vt:lpstr>研究4  研究范式</vt:lpstr>
      <vt:lpstr>研究4  教师与AI协作评分模式的选择偏好</vt:lpstr>
      <vt:lpstr>研究4  教师与AI协作评分模式的外显感知</vt:lpstr>
      <vt:lpstr>PowerPoint 演示文稿</vt:lpstr>
      <vt:lpstr>研究5  AI辅助教师评分系统的探索</vt:lpstr>
      <vt:lpstr>研究5  AI辅助教师评分系统的探索</vt:lpstr>
      <vt:lpstr>PowerPoint 演示文稿</vt:lpstr>
      <vt:lpstr>发现1  期望AI评分提高显性感知</vt:lpstr>
      <vt:lpstr>发现2  给出分配原因提升显性感知</vt:lpstr>
      <vt:lpstr>PowerPoint 演示文稿</vt:lpstr>
      <vt:lpstr>研究总结 &amp; 研究意义</vt:lpstr>
      <vt:lpstr>研究总结 &amp; 研究意义</vt:lpstr>
      <vt:lpstr>研究总结 &amp; 研究意义</vt:lpstr>
      <vt:lpstr>研究总结 &amp; 研究意义</vt:lpstr>
      <vt:lpstr>研究总结 &amp; 研究意义</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涵怿 楼</dc:creator>
  <cp:lastModifiedBy>宇航 潘</cp:lastModifiedBy>
  <cp:revision>57</cp:revision>
  <dcterms:created xsi:type="dcterms:W3CDTF">2024-09-26T02:26:14Z</dcterms:created>
  <dcterms:modified xsi:type="dcterms:W3CDTF">2024-10-10T14:42:27Z</dcterms:modified>
</cp:coreProperties>
</file>