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69" r:id="rId2"/>
    <p:sldId id="277" r:id="rId3"/>
    <p:sldId id="410" r:id="rId4"/>
    <p:sldId id="316" r:id="rId5"/>
    <p:sldId id="388" r:id="rId6"/>
    <p:sldId id="391" r:id="rId7"/>
    <p:sldId id="318" r:id="rId8"/>
    <p:sldId id="361" r:id="rId9"/>
    <p:sldId id="365" r:id="rId10"/>
    <p:sldId id="389" r:id="rId11"/>
    <p:sldId id="392" r:id="rId12"/>
    <p:sldId id="390" r:id="rId13"/>
    <p:sldId id="367" r:id="rId14"/>
    <p:sldId id="381" r:id="rId15"/>
    <p:sldId id="394" r:id="rId16"/>
    <p:sldId id="393" r:id="rId17"/>
    <p:sldId id="396" r:id="rId18"/>
    <p:sldId id="356" r:id="rId19"/>
    <p:sldId id="395" r:id="rId20"/>
    <p:sldId id="357" r:id="rId21"/>
    <p:sldId id="397" r:id="rId22"/>
    <p:sldId id="399" r:id="rId23"/>
    <p:sldId id="371" r:id="rId24"/>
    <p:sldId id="400" r:id="rId25"/>
    <p:sldId id="398" r:id="rId26"/>
    <p:sldId id="374" r:id="rId27"/>
    <p:sldId id="376" r:id="rId28"/>
    <p:sldId id="401" r:id="rId29"/>
    <p:sldId id="378" r:id="rId30"/>
    <p:sldId id="402" r:id="rId31"/>
    <p:sldId id="403" r:id="rId32"/>
    <p:sldId id="404" r:id="rId33"/>
    <p:sldId id="406" r:id="rId34"/>
    <p:sldId id="407" r:id="rId35"/>
    <p:sldId id="408" r:id="rId36"/>
    <p:sldId id="409" r:id="rId37"/>
    <p:sldId id="36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90E0FE-5883-440C-A388-4E99ED4784D3}">
          <p14:sldIdLst>
            <p14:sldId id="269"/>
            <p14:sldId id="277"/>
            <p14:sldId id="410"/>
            <p14:sldId id="316"/>
            <p14:sldId id="388"/>
          </p14:sldIdLst>
        </p14:section>
        <p14:section name="问题与假设&amp;核心结果" id="{3A9D17D0-67AF-4390-884D-0DE39B976CF2}">
          <p14:sldIdLst/>
        </p14:section>
        <p14:section name="研究1（利益导向）" id="{36F7461E-4682-47DB-AEEC-EAFC6B078CD1}">
          <p14:sldIdLst>
            <p14:sldId id="391"/>
            <p14:sldId id="318"/>
            <p14:sldId id="361"/>
            <p14:sldId id="365"/>
            <p14:sldId id="389"/>
          </p14:sldIdLst>
        </p14:section>
        <p14:section name="研究2（一致性差异）" id="{C0AF2B47-A1F5-49E9-982A-5E67263F284C}">
          <p14:sldIdLst>
            <p14:sldId id="392"/>
            <p14:sldId id="390"/>
            <p14:sldId id="367"/>
            <p14:sldId id="381"/>
          </p14:sldIdLst>
        </p14:section>
        <p14:section name="研究12→3过渡" id="{CECA7C52-9E0E-452F-9DF6-C93A2B2D9940}">
          <p14:sldIdLst>
            <p14:sldId id="394"/>
            <p14:sldId id="393"/>
          </p14:sldIdLst>
        </p14:section>
        <p14:section name="研究3" id="{FF1D336F-E838-41FA-980A-97523F07402A}">
          <p14:sldIdLst>
            <p14:sldId id="396"/>
            <p14:sldId id="356"/>
            <p14:sldId id="395"/>
            <p14:sldId id="357"/>
          </p14:sldIdLst>
        </p14:section>
        <p14:section name="研究4（外显验证）" id="{5F0C0B31-AA2B-48BE-BFC5-7BE6251D2DF9}">
          <p14:sldIdLst>
            <p14:sldId id="397"/>
            <p14:sldId id="399"/>
            <p14:sldId id="371"/>
            <p14:sldId id="400"/>
          </p14:sldIdLst>
        </p14:section>
        <p14:section name="研究5（外显验证）" id="{78D5ADBB-4B6D-4A64-80FE-0B306431A1ED}">
          <p14:sldIdLst>
            <p14:sldId id="398"/>
            <p14:sldId id="374"/>
            <p14:sldId id="376"/>
          </p14:sldIdLst>
        </p14:section>
        <p14:section name="讨论" id="{615DBFAD-3E1B-49CE-AAA1-5035D39C5523}">
          <p14:sldIdLst>
            <p14:sldId id="401"/>
            <p14:sldId id="378"/>
            <p14:sldId id="402"/>
          </p14:sldIdLst>
        </p14:section>
        <p14:section name="研究总结&amp;意义" id="{20C92DFC-4F67-4D64-83FE-6FC905D30A06}">
          <p14:sldIdLst>
            <p14:sldId id="403"/>
            <p14:sldId id="404"/>
            <p14:sldId id="406"/>
            <p14:sldId id="407"/>
            <p14:sldId id="408"/>
            <p14:sldId id="409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8"/>
    <a:srgbClr val="94A9C8"/>
    <a:srgbClr val="A795C7"/>
    <a:srgbClr val="005FD2"/>
    <a:srgbClr val="0F4A8F"/>
    <a:srgbClr val="002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48"/>
  </p:normalViewPr>
  <p:slideViewPr>
    <p:cSldViewPr snapToGrid="0">
      <p:cViewPr varScale="1">
        <p:scale>
          <a:sx n="102" d="100"/>
          <a:sy n="102" d="100"/>
        </p:scale>
        <p:origin x="3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37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A477-C5EB-40EF-AF70-7C70E264A34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C7E49-5B78-42FE-8C02-27E517709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3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38A16-44D0-4638-ACD6-43A88F095A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98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2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34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04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5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73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2147-048C-444F-9CC1-95ECC29053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64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2147-048C-444F-9CC1-95ECC29053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872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2147-048C-444F-9CC1-95ECC29053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1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2147-048C-444F-9CC1-95ECC29053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93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14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0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0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31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3B1-C147-CB93-A22D-E559D019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BB15AF-C612-C6FE-9E6F-4BFE7E98D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AD4169-24ED-986E-7216-BFE24E2C9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562F0-5D9D-F7F0-0113-9AC9EA52B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35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0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2147-048C-444F-9CC1-95ECC29053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1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3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2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9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2147-048C-444F-9CC1-95ECC29053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5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8B71E-7019-CA12-2D2A-EA44D976E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5F35F-C8F5-3CD6-1327-A14011F84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7014E-9C4F-2A05-29EA-A64D7F6E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6731C-36BC-912A-4560-060E95F4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9AAE6-4557-CA88-9324-1E0DBBD0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8B1A1-AA5C-6B58-ABB5-79D5A24A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AD8CF-6910-2335-D026-B576F047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889F9-EB7D-0F02-B8CE-4D4D1079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15D5D-C0ED-E7A2-6CF7-797174A3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C640A-92F5-6D27-E8DE-1096B01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1B189-4515-E827-02A8-ADB52766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11E0C-D51D-2AC2-B608-EADC29449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2AF66-A9AA-C32F-C56D-27C04EC2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2B309-600C-B3AC-CFC1-8DB94304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3FC41-EA6D-F0B7-27CB-4F35F72D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2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占位符 84">
            <a:extLst>
              <a:ext uri="{FF2B5EF4-FFF2-40B4-BE49-F238E27FC236}">
                <a16:creationId xmlns:a16="http://schemas.microsoft.com/office/drawing/2014/main" id="{9C066E07-1FB2-4E4E-885A-DB0487713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5340" y="4747371"/>
            <a:ext cx="2743200" cy="6175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答辩人信息</a:t>
            </a:r>
          </a:p>
        </p:txBody>
      </p:sp>
      <p:sp>
        <p:nvSpPr>
          <p:cNvPr id="77" name="文本占位符 77">
            <a:extLst>
              <a:ext uri="{FF2B5EF4-FFF2-40B4-BE49-F238E27FC236}">
                <a16:creationId xmlns:a16="http://schemas.microsoft.com/office/drawing/2014/main" id="{C2EE9811-84DA-482E-9F23-3E456E5B5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14476" y="2442615"/>
            <a:ext cx="7754400" cy="721821"/>
          </a:xfrm>
          <a:prstGeom prst="rect">
            <a:avLst/>
          </a:prstGeom>
        </p:spPr>
        <p:txBody>
          <a:bodyPr lIns="0" rIns="0" anchor="ctr"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tx1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单击此处编辑答辩报告题目</a:t>
            </a:r>
          </a:p>
        </p:txBody>
      </p:sp>
      <p:sp>
        <p:nvSpPr>
          <p:cNvPr id="78" name="文本占位符 77">
            <a:extLst>
              <a:ext uri="{FF2B5EF4-FFF2-40B4-BE49-F238E27FC236}">
                <a16:creationId xmlns:a16="http://schemas.microsoft.com/office/drawing/2014/main" id="{156B0322-864D-4376-AB61-7454A2C85B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4476" y="3343161"/>
            <a:ext cx="3231228" cy="485081"/>
          </a:xfrm>
          <a:prstGeom prst="rect">
            <a:avLst/>
          </a:prstGeom>
        </p:spPr>
        <p:txBody>
          <a:bodyPr lIns="0" rIns="0" anchor="ctr"/>
          <a:lstStyle>
            <a:lvl1pPr marL="0" indent="0" algn="dist">
              <a:lnSpc>
                <a:spcPct val="100000"/>
              </a:lnSpc>
              <a:buNone/>
              <a:defRPr sz="2400" b="1">
                <a:solidFill>
                  <a:schemeClr val="tx2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单击编辑答辩副标题</a:t>
            </a:r>
          </a:p>
        </p:txBody>
      </p:sp>
    </p:spTree>
    <p:extLst>
      <p:ext uri="{BB962C8B-B14F-4D97-AF65-F5344CB8AC3E}">
        <p14:creationId xmlns:p14="http://schemas.microsoft.com/office/powerpoint/2010/main" val="13329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782F-1828-4FCE-D989-3A4FD27BF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382" y="309708"/>
            <a:ext cx="8545945" cy="30913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C643F-E7D4-BD26-90A2-5FA7CD1A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969"/>
            <a:ext cx="10515600" cy="5387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44A9D-1439-2E51-F539-6DBDFF58C36B}"/>
              </a:ext>
            </a:extLst>
          </p:cNvPr>
          <p:cNvSpPr/>
          <p:nvPr userDrawn="1"/>
        </p:nvSpPr>
        <p:spPr>
          <a:xfrm>
            <a:off x="-120073" y="840510"/>
            <a:ext cx="1248756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74A3B-3322-F925-F577-1CF75D6A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92E0D-5242-75C5-612C-163158B7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6AE98-A7C1-5729-56ED-30EC9656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37FD7-9D9E-D6D8-B435-786BE4C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270AA-AA44-550D-D0E8-9ED9DD1F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E88D-486C-F34F-D4B8-FB3BCAE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9A911-9703-160F-9B3D-44A1312B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49198-DA36-1567-3C42-FD40EA62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DCDA5-2386-9CE1-FDF5-42F93B14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555C0-CBF6-1006-FE45-6E4A3F8F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440F6-8462-6E18-CA77-527017D3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2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00B7D-F807-9047-15FA-1CFDD5FE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346AA-7BEF-F438-88F1-661BB681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FC52C-3315-9F84-C5C1-A9AE3BD0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C92647-4BCB-0702-8DBA-A23AEF553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93267A-9A94-1ED0-8574-DA544B2E2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12AA89-E278-02CD-152B-DF79E667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7A6E4C-20F8-86B4-8E8E-69BDB4C0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D4FD12-30C9-1273-372C-E39064E9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CDC51-F921-450E-F9D9-34B78ABC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BBE8DE-E7A2-D8D0-7439-7578A101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5A00A-E1B4-D784-6086-190EBCF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E3FCD-784B-9DED-C112-F64CFC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D9E150-0C18-22F6-8F24-B186BD4D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A4B65E-48C6-FC26-EBD8-33D9EAE9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B7431-A452-3309-A743-434F4177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38BF5-EBB4-7896-FA0F-518BD6AF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51FB0-4397-4E2C-876C-61D84F62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50D32-4F38-D525-6B8D-DA515FC5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C687A-E89B-8FEC-8008-2AD49D2F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C031E-691E-065F-0AFA-10D8226B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13C92-3A1E-63D2-002A-74D377C2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0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BC3-F7C9-A291-ECDC-190C27CC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BE1589-B363-8BA6-193E-012818B97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42365-02C2-9136-056D-6F89C981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91EDE-0351-B581-51F7-937254FD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DACA0-3F6A-3712-A5C9-D4138084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3BB9C-F4BA-061B-B0BE-C1A85072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235C9B-2052-3C04-116A-B016329E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F884C-A87A-ACC5-9CF9-AA8E20C1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47293-4FAF-E0E8-E697-8E660E6BA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B7869-1FB6-4B95-9D7B-E76ADCACFE5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A3DF9-19BD-F8B3-6A75-8917A0529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49393-567B-8FEA-27C1-5257E3671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C607E-7C54-43B9-B383-ACCE90D9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315FFC84-240E-5404-C342-933121B32F91}"/>
              </a:ext>
            </a:extLst>
          </p:cNvPr>
          <p:cNvSpPr/>
          <p:nvPr/>
        </p:nvSpPr>
        <p:spPr>
          <a:xfrm>
            <a:off x="111760" y="169417"/>
            <a:ext cx="1709725" cy="66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CC51B9-4428-04D9-945B-80DC99347931}"/>
              </a:ext>
            </a:extLst>
          </p:cNvPr>
          <p:cNvSpPr/>
          <p:nvPr/>
        </p:nvSpPr>
        <p:spPr>
          <a:xfrm>
            <a:off x="0" y="4428312"/>
            <a:ext cx="12192000" cy="856526"/>
          </a:xfrm>
          <a:prstGeom prst="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第二届全国大学生心理与行为在线实验精英赛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1B14B8F-A231-48E8-ACE8-EC35186C54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589" y="-117042"/>
            <a:ext cx="1302067" cy="1233319"/>
          </a:xfrm>
        </p:spPr>
        <p:txBody>
          <a:bodyPr>
            <a:normAutofit/>
          </a:bodyPr>
          <a:lstStyle/>
          <a:p>
            <a:pPr algn="ctr"/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自选赛道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83B14AAE-3F24-4D56-BD9F-745431B50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897" y="1516890"/>
            <a:ext cx="10592643" cy="255764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AI</a:t>
            </a:r>
            <a:r>
              <a:rPr lang="zh-CN" altLang="en-US" sz="5400" dirty="0"/>
              <a:t>与教师评分</a:t>
            </a:r>
            <a:endParaRPr lang="en-US" altLang="zh-CN" sz="5400" dirty="0"/>
          </a:p>
          <a:p>
            <a:pPr algn="ctr"/>
            <a:r>
              <a:rPr lang="zh-CN" altLang="en-US" sz="5400" dirty="0"/>
              <a:t>对结果满意度和公平性感知的影响</a:t>
            </a:r>
          </a:p>
        </p:txBody>
      </p:sp>
    </p:spTree>
    <p:extLst>
      <p:ext uri="{BB962C8B-B14F-4D97-AF65-F5344CB8AC3E}">
        <p14:creationId xmlns:p14="http://schemas.microsoft.com/office/powerpoint/2010/main" val="30217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692B58-80E5-F14F-9D22-003B39C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期望和实际得分对满意度的影响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9866F1-C111-5531-22A0-FCE0D258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931" y="2108745"/>
            <a:ext cx="9482137" cy="3952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80CF5F8-ADCB-D4C1-CD4C-9B379B85BE0E}"/>
              </a:ext>
            </a:extLst>
          </p:cNvPr>
          <p:cNvSpPr txBox="1"/>
          <p:nvPr/>
        </p:nvSpPr>
        <p:spPr>
          <a:xfrm>
            <a:off x="969169" y="1186921"/>
            <a:ext cx="673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公平性受到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期望</a:t>
            </a:r>
            <a:r>
              <a:rPr lang="en-US" altLang="zh-CN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实际得分一致性影响显著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3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评分和教师评分的选择意愿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775115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51E8-2DC5-6285-5655-76F76D7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研究范式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8BCA80-84AB-8C60-3B2A-419E1876E819}"/>
              </a:ext>
            </a:extLst>
          </p:cNvPr>
          <p:cNvSpPr/>
          <p:nvPr/>
        </p:nvSpPr>
        <p:spPr>
          <a:xfrm>
            <a:off x="997485" y="3416357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一道中译英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97AAB7-50F0-2243-DC88-E78418D05A84}"/>
              </a:ext>
            </a:extLst>
          </p:cNvPr>
          <p:cNvSpPr/>
          <p:nvPr/>
        </p:nvSpPr>
        <p:spPr>
          <a:xfrm>
            <a:off x="6718551" y="3416357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随机评分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FF605A-C8D4-4A79-F016-6CA5ECF4A4BE}"/>
              </a:ext>
            </a:extLst>
          </p:cNvPr>
          <p:cNvSpPr/>
          <p:nvPr/>
        </p:nvSpPr>
        <p:spPr>
          <a:xfrm>
            <a:off x="9579083" y="3416357"/>
            <a:ext cx="1864502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满意度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A91053-8F84-43CB-A569-0DF629E3C13A}"/>
              </a:ext>
            </a:extLst>
          </p:cNvPr>
          <p:cNvSpPr/>
          <p:nvPr/>
        </p:nvSpPr>
        <p:spPr>
          <a:xfrm>
            <a:off x="6435005" y="184893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或教师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9C7608F-377A-9202-3925-5F1E18847DB5}"/>
              </a:ext>
            </a:extLst>
          </p:cNvPr>
          <p:cNvSpPr/>
          <p:nvPr/>
        </p:nvSpPr>
        <p:spPr>
          <a:xfrm>
            <a:off x="8863304" y="3857638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D3A6690-6332-C636-152B-64F46A94BFDF}"/>
              </a:ext>
            </a:extLst>
          </p:cNvPr>
          <p:cNvSpPr/>
          <p:nvPr/>
        </p:nvSpPr>
        <p:spPr>
          <a:xfrm rot="2297411">
            <a:off x="6553178" y="2938043"/>
            <a:ext cx="121444" cy="500062"/>
          </a:xfrm>
          <a:prstGeom prst="down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B4C750-79FC-0B49-E54D-36D45FA31EB4}"/>
              </a:ext>
            </a:extLst>
          </p:cNvPr>
          <p:cNvSpPr/>
          <p:nvPr/>
        </p:nvSpPr>
        <p:spPr>
          <a:xfrm>
            <a:off x="3858018" y="3416357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131AACD-28EB-CF55-26AF-E2541D81FF8F}"/>
              </a:ext>
            </a:extLst>
          </p:cNvPr>
          <p:cNvSpPr/>
          <p:nvPr/>
        </p:nvSpPr>
        <p:spPr>
          <a:xfrm>
            <a:off x="5986641" y="3857638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BC9001F-B00F-F0CA-0AD3-71B0B6EB38BB}"/>
              </a:ext>
            </a:extLst>
          </p:cNvPr>
          <p:cNvSpPr/>
          <p:nvPr/>
        </p:nvSpPr>
        <p:spPr>
          <a:xfrm>
            <a:off x="3109978" y="3857638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BA0E3EF-98A8-56E0-7265-A24D7B9DD1C7}"/>
              </a:ext>
            </a:extLst>
          </p:cNvPr>
          <p:cNvSpPr/>
          <p:nvPr/>
        </p:nvSpPr>
        <p:spPr>
          <a:xfrm>
            <a:off x="4121852" y="1848933"/>
            <a:ext cx="1912471" cy="1016000"/>
          </a:xfrm>
          <a:prstGeom prst="roundRect">
            <a:avLst/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或教师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B3752F6B-987D-7532-F326-5673B892F51F}"/>
              </a:ext>
            </a:extLst>
          </p:cNvPr>
          <p:cNvSpPr/>
          <p:nvPr/>
        </p:nvSpPr>
        <p:spPr>
          <a:xfrm rot="19302589" flipH="1">
            <a:off x="5817843" y="2938044"/>
            <a:ext cx="121444" cy="500062"/>
          </a:xfrm>
          <a:prstGeom prst="down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32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0C7880-1CC0-5DB4-B51B-E096FDA5F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62228"/>
              </p:ext>
            </p:extLst>
          </p:nvPr>
        </p:nvGraphicFramePr>
        <p:xfrm>
          <a:off x="870347" y="2819354"/>
          <a:ext cx="10565606" cy="304936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22573">
                  <a:extLst>
                    <a:ext uri="{9D8B030D-6E8A-4147-A177-3AD203B41FA5}">
                      <a16:colId xmlns:a16="http://schemas.microsoft.com/office/drawing/2014/main" val="1818450008"/>
                    </a:ext>
                  </a:extLst>
                </a:gridCol>
                <a:gridCol w="3522573">
                  <a:extLst>
                    <a:ext uri="{9D8B030D-6E8A-4147-A177-3AD203B41FA5}">
                      <a16:colId xmlns:a16="http://schemas.microsoft.com/office/drawing/2014/main" val="2129301598"/>
                    </a:ext>
                  </a:extLst>
                </a:gridCol>
                <a:gridCol w="3520460">
                  <a:extLst>
                    <a:ext uri="{9D8B030D-6E8A-4147-A177-3AD203B41FA5}">
                      <a16:colId xmlns:a16="http://schemas.microsoft.com/office/drawing/2014/main" val="1469558074"/>
                    </a:ext>
                  </a:extLst>
                </a:gridCol>
              </a:tblGrid>
              <a:tr h="508227">
                <a:tc rowSpan="2"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期望得分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F88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期望评分者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F88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48948"/>
                  </a:ext>
                </a:extLst>
              </a:tr>
              <a:tr h="508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评分系统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大学英语教师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4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20975"/>
                  </a:ext>
                </a:extLst>
              </a:tr>
              <a:tr h="508227"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低分（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F88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2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83616"/>
                  </a:ext>
                </a:extLst>
              </a:tr>
              <a:tr h="508227"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中分（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F88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4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29415"/>
                  </a:ext>
                </a:extLst>
              </a:tr>
              <a:tr h="508227"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高分（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F88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2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66500"/>
                  </a:ext>
                </a:extLst>
              </a:tr>
              <a:tr h="508227"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F88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dk1">
                        <a:tint val="4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0729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650D2EF-C294-18BF-CB22-789A37A2339D}"/>
              </a:ext>
            </a:extLst>
          </p:cNvPr>
          <p:cNvSpPr txBox="1"/>
          <p:nvPr/>
        </p:nvSpPr>
        <p:spPr>
          <a:xfrm>
            <a:off x="664440" y="1010714"/>
            <a:ext cx="8827295" cy="148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评分或教师评分的频数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没有差异</a:t>
            </a:r>
            <a:endParaRPr lang="en-US" altLang="zh-CN" sz="2400" b="1" u="sng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选择频数和期望得分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交互作用显著</a:t>
            </a:r>
            <a:endParaRPr lang="en-US" altLang="zh-CN" sz="2400" b="1" u="sng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400"/>
              </a:lnSpc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0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期望得分较低（高），更有可能选择</a:t>
            </a:r>
            <a:r>
              <a:rPr lang="en-US" altLang="zh-CN" sz="20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评分（教师评分）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F6B8411-C5DE-BF1B-C687-E005292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和教师评分的选择意愿</a:t>
            </a:r>
          </a:p>
        </p:txBody>
      </p:sp>
    </p:spTree>
    <p:extLst>
      <p:ext uri="{BB962C8B-B14F-4D97-AF65-F5344CB8AC3E}">
        <p14:creationId xmlns:p14="http://schemas.microsoft.com/office/powerpoint/2010/main" val="18711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AC9788-989F-24CC-601B-48C3068D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" b="1194"/>
          <a:stretch/>
        </p:blipFill>
        <p:spPr>
          <a:xfrm>
            <a:off x="678293" y="964407"/>
            <a:ext cx="5772587" cy="5815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期望评分者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实际评分者一致性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7533C9-1DD5-3CE6-79E4-92EA90920C30}"/>
              </a:ext>
            </a:extLst>
          </p:cNvPr>
          <p:cNvSpPr txBox="1"/>
          <p:nvPr/>
        </p:nvSpPr>
        <p:spPr>
          <a:xfrm>
            <a:off x="6565180" y="2598003"/>
            <a:ext cx="5300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实际得分较低时，期望</a:t>
            </a:r>
            <a:r>
              <a:rPr lang="en-US" altLang="zh-CN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实际评分者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不一致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满意度和公平性感知</a:t>
            </a:r>
            <a:endParaRPr lang="zh-CN" altLang="zh-CN" sz="2400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5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1&amp;2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实际评分场景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B8B029-41BA-BFD3-BB10-FCFC0B1E1359}"/>
              </a:ext>
            </a:extLst>
          </p:cNvPr>
          <p:cNvSpPr txBox="1"/>
          <p:nvPr/>
        </p:nvSpPr>
        <p:spPr>
          <a:xfrm>
            <a:off x="969169" y="1422672"/>
            <a:ext cx="673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没有显著影响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D0E6F9-DCE1-F5DE-1E53-AE81A4D42BD9}"/>
              </a:ext>
            </a:extLst>
          </p:cNvPr>
          <p:cNvSpPr txBox="1"/>
          <p:nvPr/>
        </p:nvSpPr>
        <p:spPr>
          <a:xfrm>
            <a:off x="969169" y="3030340"/>
            <a:ext cx="9646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实际得分越高，满意度越高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36000"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期望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实际得分一致越高，公平性感知越高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1BDDE-E282-AA53-C54E-B9721494924B}"/>
              </a:ext>
            </a:extLst>
          </p:cNvPr>
          <p:cNvSpPr txBox="1"/>
          <p:nvPr/>
        </p:nvSpPr>
        <p:spPr>
          <a:xfrm>
            <a:off x="969169" y="2226506"/>
            <a:ext cx="673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评分或教师评分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无显著的选择偏好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3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1&amp;2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实际评分场景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1F275F-018C-541E-B42E-81B72C0CA472}"/>
              </a:ext>
            </a:extLst>
          </p:cNvPr>
          <p:cNvSpPr txBox="1"/>
          <p:nvPr/>
        </p:nvSpPr>
        <p:spPr>
          <a:xfrm>
            <a:off x="1156186" y="3762044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发展的看法存在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外显态度和内隐态度的分离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370CBE-30F3-AF60-232E-51DB73CBED9F}"/>
              </a:ext>
            </a:extLst>
          </p:cNvPr>
          <p:cNvSpPr txBox="1"/>
          <p:nvPr/>
        </p:nvSpPr>
        <p:spPr>
          <a:xfrm>
            <a:off x="5226844" y="6283642"/>
            <a:ext cx="6965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Fietta</a:t>
            </a:r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US" altLang="zh-CN" sz="1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Zecchinato</a:t>
            </a:r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Di Stasi, B., </a:t>
            </a:r>
            <a:r>
              <a:rPr lang="en-US" altLang="zh-CN" sz="1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Polato</a:t>
            </a:r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&amp; Monaro, M. (2021). Dissociation between users’ explicit and implicit attitudes toward artificial intelligence: An experimental study.</a:t>
            </a:r>
            <a:r>
              <a:rPr lang="en-US" altLang="zh-CN" sz="1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IEEE Transactions on Human-Machine Systems</a:t>
            </a:r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0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(3), 481-489.</a:t>
            </a:r>
            <a:endParaRPr lang="zh-CN" altLang="en-US" sz="1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37931D-0545-395D-1640-0A65113760AE}"/>
              </a:ext>
            </a:extLst>
          </p:cNvPr>
          <p:cNvSpPr txBox="1"/>
          <p:nvPr/>
        </p:nvSpPr>
        <p:spPr>
          <a:xfrm>
            <a:off x="969169" y="1422672"/>
            <a:ext cx="6731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</a:t>
            </a:r>
            <a:r>
              <a:rPr lang="zh-CN" altLang="en-US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没有显著影响</a:t>
            </a:r>
            <a:endParaRPr lang="zh-CN" altLang="zh-CN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876439-28F1-50EA-CB40-910E2F1A4959}"/>
              </a:ext>
            </a:extLst>
          </p:cNvPr>
          <p:cNvSpPr txBox="1"/>
          <p:nvPr/>
        </p:nvSpPr>
        <p:spPr>
          <a:xfrm>
            <a:off x="969169" y="2501815"/>
            <a:ext cx="964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实际得分越高，满意度越高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36000">
              <a:tabLst>
                <a:tab pos="44450" algn="l"/>
              </a:tabLst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期望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实际得分一致越高，公平性感知越高</a:t>
            </a:r>
            <a:endParaRPr lang="zh-CN" altLang="zh-CN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4484F6-439C-8C3C-A48C-EF22EA650831}"/>
              </a:ext>
            </a:extLst>
          </p:cNvPr>
          <p:cNvSpPr txBox="1"/>
          <p:nvPr/>
        </p:nvSpPr>
        <p:spPr>
          <a:xfrm>
            <a:off x="969169" y="1962243"/>
            <a:ext cx="6731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评分或教师评分</a:t>
            </a:r>
            <a:r>
              <a:rPr lang="zh-CN" altLang="en-US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无显著的选择偏好</a:t>
            </a:r>
            <a:endParaRPr lang="zh-CN" altLang="zh-CN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9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评分和人类评分的内隐态度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150429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3CE2EE-5F3A-5350-198D-8B596CBD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5" r="3370"/>
          <a:stretch/>
        </p:blipFill>
        <p:spPr>
          <a:xfrm>
            <a:off x="1002134" y="2835245"/>
            <a:ext cx="2157936" cy="2166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98D421-42E1-B7BB-703F-1431F60C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87" y="2781465"/>
            <a:ext cx="2305782" cy="227371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A6F829E-ECEB-B85B-9BC6-736FBDA9968D}"/>
              </a:ext>
            </a:extLst>
          </p:cNvPr>
          <p:cNvSpPr/>
          <p:nvPr/>
        </p:nvSpPr>
        <p:spPr>
          <a:xfrm>
            <a:off x="2611974" y="1371599"/>
            <a:ext cx="1609032" cy="863585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3EE281A-6A16-EBD5-8C3A-DF7F09511FD2}"/>
              </a:ext>
            </a:extLst>
          </p:cNvPr>
          <p:cNvSpPr/>
          <p:nvPr/>
        </p:nvSpPr>
        <p:spPr>
          <a:xfrm>
            <a:off x="8031507" y="1371599"/>
            <a:ext cx="1609032" cy="863585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D2213-CFA9-F059-DE9B-C9DA47FAB334}"/>
              </a:ext>
            </a:extLst>
          </p:cNvPr>
          <p:cNvSpPr/>
          <p:nvPr/>
        </p:nvSpPr>
        <p:spPr>
          <a:xfrm>
            <a:off x="6958011" y="3228976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D79187-862F-E08D-77F3-B35D528893E7}"/>
              </a:ext>
            </a:extLst>
          </p:cNvPr>
          <p:cNvSpPr/>
          <p:nvPr/>
        </p:nvSpPr>
        <p:spPr>
          <a:xfrm>
            <a:off x="9072561" y="3228976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620A46-AFDC-A95B-3CC3-107D69BBA120}"/>
              </a:ext>
            </a:extLst>
          </p:cNvPr>
          <p:cNvSpPr/>
          <p:nvPr/>
        </p:nvSpPr>
        <p:spPr>
          <a:xfrm>
            <a:off x="6956408" y="7462499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CB0958-E71C-8A91-B255-5047A82D91C1}"/>
              </a:ext>
            </a:extLst>
          </p:cNvPr>
          <p:cNvSpPr/>
          <p:nvPr/>
        </p:nvSpPr>
        <p:spPr>
          <a:xfrm>
            <a:off x="9070958" y="7462499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5177B9-FE29-670D-8FE4-448E083A8ADD}"/>
              </a:ext>
            </a:extLst>
          </p:cNvPr>
          <p:cNvSpPr txBox="1"/>
          <p:nvPr/>
        </p:nvSpPr>
        <p:spPr>
          <a:xfrm>
            <a:off x="1533337" y="196384"/>
            <a:ext cx="624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评分的内隐态度</a:t>
            </a:r>
            <a:endParaRPr lang="zh-CN" alt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C6E9A005-CF7B-C0E2-6B3F-E59092BB721E}"/>
              </a:ext>
            </a:extLst>
          </p:cNvPr>
          <p:cNvSpPr txBox="1">
            <a:spLocks/>
          </p:cNvSpPr>
          <p:nvPr/>
        </p:nvSpPr>
        <p:spPr>
          <a:xfrm>
            <a:off x="376238" y="309563"/>
            <a:ext cx="1157099" cy="333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8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3CE2EE-5F3A-5350-198D-8B596CBD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5" r="3370"/>
          <a:stretch/>
        </p:blipFill>
        <p:spPr>
          <a:xfrm>
            <a:off x="1002134" y="2835245"/>
            <a:ext cx="2157936" cy="2166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98D421-42E1-B7BB-703F-1431F60C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87" y="2781465"/>
            <a:ext cx="2305782" cy="227371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A6F829E-ECEB-B85B-9BC6-736FBDA9968D}"/>
              </a:ext>
            </a:extLst>
          </p:cNvPr>
          <p:cNvSpPr/>
          <p:nvPr/>
        </p:nvSpPr>
        <p:spPr>
          <a:xfrm>
            <a:off x="2611974" y="1371599"/>
            <a:ext cx="1609032" cy="863585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3EE281A-6A16-EBD5-8C3A-DF7F09511FD2}"/>
              </a:ext>
            </a:extLst>
          </p:cNvPr>
          <p:cNvSpPr/>
          <p:nvPr/>
        </p:nvSpPr>
        <p:spPr>
          <a:xfrm>
            <a:off x="8031507" y="1371599"/>
            <a:ext cx="1609032" cy="863585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D2213-CFA9-F059-DE9B-C9DA47FAB334}"/>
              </a:ext>
            </a:extLst>
          </p:cNvPr>
          <p:cNvSpPr/>
          <p:nvPr/>
        </p:nvSpPr>
        <p:spPr>
          <a:xfrm>
            <a:off x="6958011" y="3228976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D79187-862F-E08D-77F3-B35D528893E7}"/>
              </a:ext>
            </a:extLst>
          </p:cNvPr>
          <p:cNvSpPr/>
          <p:nvPr/>
        </p:nvSpPr>
        <p:spPr>
          <a:xfrm>
            <a:off x="9072561" y="3228976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80D67-99A3-E51F-11A2-AB9E94694505}"/>
              </a:ext>
            </a:extLst>
          </p:cNvPr>
          <p:cNvSpPr/>
          <p:nvPr/>
        </p:nvSpPr>
        <p:spPr>
          <a:xfrm>
            <a:off x="13386103" y="3227375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8AF2A9-547F-BD3F-18D6-811AEA96FBA8}"/>
              </a:ext>
            </a:extLst>
          </p:cNvPr>
          <p:cNvSpPr/>
          <p:nvPr/>
        </p:nvSpPr>
        <p:spPr>
          <a:xfrm>
            <a:off x="15500653" y="3227375"/>
            <a:ext cx="1764506" cy="1379554"/>
          </a:xfrm>
          <a:prstGeom prst="rect">
            <a:avLst/>
          </a:prstGeom>
          <a:noFill/>
          <a:ln>
            <a:solidFill>
              <a:srgbClr val="003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56475FF-A150-2102-033E-1A534C08870C}"/>
              </a:ext>
            </a:extLst>
          </p:cNvPr>
          <p:cNvSpPr txBox="1">
            <a:spLocks/>
          </p:cNvSpPr>
          <p:nvPr/>
        </p:nvSpPr>
        <p:spPr>
          <a:xfrm>
            <a:off x="376238" y="309563"/>
            <a:ext cx="1157099" cy="333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D77859-FC5F-8720-4191-EDEDFFA5B541}"/>
              </a:ext>
            </a:extLst>
          </p:cNvPr>
          <p:cNvSpPr txBox="1"/>
          <p:nvPr/>
        </p:nvSpPr>
        <p:spPr>
          <a:xfrm>
            <a:off x="1533337" y="196384"/>
            <a:ext cx="624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控制的内隐态度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34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2D70-DE79-9BC9-DBD8-8B44B496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7" y="232948"/>
            <a:ext cx="1983360" cy="5555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A8B1EFE-575D-5B80-8B9C-60D74B59832E}"/>
              </a:ext>
            </a:extLst>
          </p:cNvPr>
          <p:cNvSpPr txBox="1">
            <a:spLocks/>
          </p:cNvSpPr>
          <p:nvPr/>
        </p:nvSpPr>
        <p:spPr>
          <a:xfrm>
            <a:off x="1836026" y="146916"/>
            <a:ext cx="6373463" cy="72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教育评价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86C4672-2831-39DB-0CCD-31561E683092}"/>
              </a:ext>
            </a:extLst>
          </p:cNvPr>
          <p:cNvSpPr txBox="1">
            <a:spLocks/>
          </p:cNvSpPr>
          <p:nvPr/>
        </p:nvSpPr>
        <p:spPr>
          <a:xfrm>
            <a:off x="7471311" y="1605957"/>
            <a:ext cx="2631440" cy="509040"/>
          </a:xfrm>
          <a:prstGeom prst="rect">
            <a:avLst/>
          </a:prstGeom>
          <a:solidFill>
            <a:srgbClr val="003F88"/>
          </a:solidFill>
          <a:ln>
            <a:solidFill>
              <a:srgbClr val="003F8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1F97F33-A4B5-6C23-AC75-9DB524C4D7ED}"/>
              </a:ext>
            </a:extLst>
          </p:cNvPr>
          <p:cNvSpPr txBox="1">
            <a:spLocks/>
          </p:cNvSpPr>
          <p:nvPr/>
        </p:nvSpPr>
        <p:spPr>
          <a:xfrm>
            <a:off x="2089249" y="1605957"/>
            <a:ext cx="2631440" cy="509040"/>
          </a:xfrm>
          <a:prstGeom prst="rect">
            <a:avLst/>
          </a:prstGeom>
          <a:solidFill>
            <a:srgbClr val="003F88"/>
          </a:solidFill>
          <a:ln>
            <a:solidFill>
              <a:srgbClr val="003F8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小度新品学习机K16：首创大模型AI互动大语文体系，拥有20项AI辅学功能_教育装备采购网">
            <a:extLst>
              <a:ext uri="{FF2B5EF4-FFF2-40B4-BE49-F238E27FC236}">
                <a16:creationId xmlns:a16="http://schemas.microsoft.com/office/drawing/2014/main" id="{3B5CEEB8-3E98-7CF2-5858-F2C3A4F87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1"/>
          <a:stretch/>
        </p:blipFill>
        <p:spPr bwMode="auto">
          <a:xfrm>
            <a:off x="1389188" y="2757770"/>
            <a:ext cx="4031562" cy="269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BF5F83-EA5F-1CEF-0039-15FA8427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11"/>
          <a:stretch/>
        </p:blipFill>
        <p:spPr bwMode="auto">
          <a:xfrm>
            <a:off x="6771252" y="2757770"/>
            <a:ext cx="4031562" cy="269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12AC519-635D-5BCE-2C0D-4A5B43C7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7065" r="6625" b="1531"/>
          <a:stretch/>
        </p:blipFill>
        <p:spPr>
          <a:xfrm>
            <a:off x="2684859" y="2071622"/>
            <a:ext cx="6822281" cy="4273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FEE7AE8-A2C0-BE80-1A51-BE8D9C184A78}"/>
              </a:ext>
            </a:extLst>
          </p:cNvPr>
          <p:cNvSpPr txBox="1">
            <a:spLocks/>
          </p:cNvSpPr>
          <p:nvPr/>
        </p:nvSpPr>
        <p:spPr>
          <a:xfrm>
            <a:off x="376238" y="309563"/>
            <a:ext cx="8545512" cy="309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控制的内隐态度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7A3D0-030F-03C1-9863-0E2DEFEC0935}"/>
              </a:ext>
            </a:extLst>
          </p:cNvPr>
          <p:cNvSpPr txBox="1"/>
          <p:nvPr/>
        </p:nvSpPr>
        <p:spPr>
          <a:xfrm>
            <a:off x="969169" y="1041693"/>
            <a:ext cx="3724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受评</a:t>
            </a:r>
            <a:endParaRPr lang="en-US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2B9C23-DC65-2F47-8BA2-FA1ADA5167E0}"/>
              </a:ext>
            </a:extLst>
          </p:cNvPr>
          <p:cNvSpPr txBox="1"/>
          <p:nvPr/>
        </p:nvSpPr>
        <p:spPr>
          <a:xfrm>
            <a:off x="969169" y="1570331"/>
            <a:ext cx="3724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人类评分、人类控制</a:t>
            </a:r>
            <a:endParaRPr lang="en-US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5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教师与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协作评分模式的偏好与感知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4606149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51E8-2DC5-6285-5655-76F76D7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研究范式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8BCA80-84AB-8C60-3B2A-419E1876E819}"/>
              </a:ext>
            </a:extLst>
          </p:cNvPr>
          <p:cNvSpPr/>
          <p:nvPr/>
        </p:nvSpPr>
        <p:spPr>
          <a:xfrm>
            <a:off x="997485" y="358780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一道中译英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97AAB7-50F0-2243-DC88-E78418D05A84}"/>
              </a:ext>
            </a:extLst>
          </p:cNvPr>
          <p:cNvSpPr/>
          <p:nvPr/>
        </p:nvSpPr>
        <p:spPr>
          <a:xfrm>
            <a:off x="6718551" y="358780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随机评分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FF605A-C8D4-4A79-F016-6CA5ECF4A4BE}"/>
              </a:ext>
            </a:extLst>
          </p:cNvPr>
          <p:cNvSpPr/>
          <p:nvPr/>
        </p:nvSpPr>
        <p:spPr>
          <a:xfrm>
            <a:off x="9579083" y="3587803"/>
            <a:ext cx="1864502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满意度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9C7608F-377A-9202-3925-5F1E18847DB5}"/>
              </a:ext>
            </a:extLst>
          </p:cNvPr>
          <p:cNvSpPr/>
          <p:nvPr/>
        </p:nvSpPr>
        <p:spPr>
          <a:xfrm>
            <a:off x="8863304" y="4029084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D3A6690-6332-C636-152B-64F46A94BFDF}"/>
              </a:ext>
            </a:extLst>
          </p:cNvPr>
          <p:cNvSpPr/>
          <p:nvPr/>
        </p:nvSpPr>
        <p:spPr>
          <a:xfrm>
            <a:off x="6201806" y="3186167"/>
            <a:ext cx="121444" cy="500062"/>
          </a:xfrm>
          <a:prstGeom prst="down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B4C750-79FC-0B49-E54D-36D45FA31EB4}"/>
              </a:ext>
            </a:extLst>
          </p:cNvPr>
          <p:cNvSpPr/>
          <p:nvPr/>
        </p:nvSpPr>
        <p:spPr>
          <a:xfrm>
            <a:off x="3858018" y="358780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131AACD-28EB-CF55-26AF-E2541D81FF8F}"/>
              </a:ext>
            </a:extLst>
          </p:cNvPr>
          <p:cNvSpPr/>
          <p:nvPr/>
        </p:nvSpPr>
        <p:spPr>
          <a:xfrm>
            <a:off x="5986641" y="4029084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BC9001F-B00F-F0CA-0AD3-71B0B6EB38BB}"/>
              </a:ext>
            </a:extLst>
          </p:cNvPr>
          <p:cNvSpPr/>
          <p:nvPr/>
        </p:nvSpPr>
        <p:spPr>
          <a:xfrm>
            <a:off x="3109978" y="4029084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A863C2-A2AC-3E02-B2C2-B37F7065AC1C}"/>
              </a:ext>
            </a:extLst>
          </p:cNvPr>
          <p:cNvGrpSpPr/>
          <p:nvPr/>
        </p:nvGrpSpPr>
        <p:grpSpPr>
          <a:xfrm>
            <a:off x="4827427" y="1035143"/>
            <a:ext cx="2870202" cy="2048434"/>
            <a:chOff x="5290853" y="794878"/>
            <a:chExt cx="2870202" cy="204843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7A91053-8F84-43CB-A569-0DF629E3C13A}"/>
                </a:ext>
              </a:extLst>
            </p:cNvPr>
            <p:cNvSpPr/>
            <p:nvPr/>
          </p:nvSpPr>
          <p:spPr>
            <a:xfrm>
              <a:off x="5427748" y="897468"/>
              <a:ext cx="2596412" cy="1945844"/>
            </a:xfrm>
            <a:prstGeom prst="roundRect">
              <a:avLst/>
            </a:prstGeom>
            <a:solidFill>
              <a:srgbClr val="005F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321DCF0-3326-4AB0-EFA3-4155174A869F}"/>
                </a:ext>
              </a:extLst>
            </p:cNvPr>
            <p:cNvSpPr txBox="1"/>
            <p:nvPr/>
          </p:nvSpPr>
          <p:spPr>
            <a:xfrm>
              <a:off x="5290853" y="794878"/>
              <a:ext cx="2870202" cy="18019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选择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辅助教师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教师辅助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45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51E8-2DC5-6285-5655-76F76D7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14960"/>
            <a:ext cx="8920018" cy="303878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协作评分模式的选择偏好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B21373-3B17-F36C-7427-CBA79D1B8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87" y="1873078"/>
            <a:ext cx="6211912" cy="4358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F80D58-7DEC-D8A1-0008-9C643685F0ED}"/>
              </a:ext>
            </a:extLst>
          </p:cNvPr>
          <p:cNvSpPr txBox="1"/>
          <p:nvPr/>
        </p:nvSpPr>
        <p:spPr>
          <a:xfrm>
            <a:off x="969169" y="1186921"/>
            <a:ext cx="673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辅助教师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的外显偏好显著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5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期望评分者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实际评分者一致性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7533C9-1DD5-3CE6-79E4-92EA90920C30}"/>
              </a:ext>
            </a:extLst>
          </p:cNvPr>
          <p:cNvSpPr txBox="1"/>
          <p:nvPr/>
        </p:nvSpPr>
        <p:spPr>
          <a:xfrm>
            <a:off x="6649848" y="2598003"/>
            <a:ext cx="57199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满意度和公平性感知</a:t>
            </a:r>
            <a:endParaRPr lang="en-US" altLang="zh-CN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360000">
              <a:tabLst>
                <a:tab pos="44450" algn="l"/>
              </a:tabLst>
            </a:pP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在不同评分模式下</a:t>
            </a:r>
            <a:r>
              <a:rPr lang="zh-CN" altLang="en-US" sz="28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差异不显著</a:t>
            </a:r>
            <a:endParaRPr lang="zh-CN" altLang="zh-CN" sz="28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2BE3A-1593-5A2A-C399-571EFB12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3"/>
          <a:stretch/>
        </p:blipFill>
        <p:spPr>
          <a:xfrm>
            <a:off x="610459" y="1217806"/>
            <a:ext cx="5891942" cy="5174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28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辅助教师与单一评价者偏好的前瞻性研究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98149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51E8-2DC5-6285-5655-76F76D7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14960"/>
            <a:ext cx="8920018" cy="303878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辅助教师评分系统的探索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66C9EC-EBF2-BC65-03FE-7CD699FE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823698"/>
            <a:ext cx="6265334" cy="4395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36C5B1-315D-4145-ACD0-972CAF78ED65}"/>
              </a:ext>
            </a:extLst>
          </p:cNvPr>
          <p:cNvSpPr txBox="1"/>
          <p:nvPr/>
        </p:nvSpPr>
        <p:spPr>
          <a:xfrm>
            <a:off x="969169" y="1186921"/>
            <a:ext cx="673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辅助教师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的外显偏好显著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FD2E18C-12AE-6783-5A3B-E8A62328A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220" y="1583309"/>
            <a:ext cx="6063290" cy="505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F757765-5387-6A5C-25C7-2EBB62E7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14960"/>
            <a:ext cx="8920018" cy="303878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辅助教师评分系统的探索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422542-D89E-A432-1FB1-A0C3DE013ADD}"/>
              </a:ext>
            </a:extLst>
          </p:cNvPr>
          <p:cNvSpPr txBox="1"/>
          <p:nvPr/>
        </p:nvSpPr>
        <p:spPr>
          <a:xfrm>
            <a:off x="969169" y="1017585"/>
            <a:ext cx="6731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实际评分者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主效应不显著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1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研究中一些有趣的发现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450589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8A223A5-DEC8-8918-2F2C-3EC77F8D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14960"/>
            <a:ext cx="8920018" cy="303878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评分提高显性感知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E8CE9D4-1FAB-04F7-6EAC-C960B098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" r="3654" b="1587"/>
          <a:stretch/>
        </p:blipFill>
        <p:spPr>
          <a:xfrm>
            <a:off x="669827" y="956733"/>
            <a:ext cx="5756373" cy="5774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AEDEC29-5E2D-D888-FED1-F5EA323B0DD7}"/>
              </a:ext>
            </a:extLst>
          </p:cNvPr>
          <p:cNvSpPr txBox="1"/>
          <p:nvPr/>
        </p:nvSpPr>
        <p:spPr>
          <a:xfrm>
            <a:off x="6565180" y="2598003"/>
            <a:ext cx="48648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期望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的被试拥有</a:t>
            </a:r>
            <a:endParaRPr lang="en-US" altLang="zh-CN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tabLst>
                <a:tab pos="44450" algn="l"/>
              </a:tabLst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更高的满意度和公平性感知</a:t>
            </a:r>
            <a:endParaRPr lang="zh-CN" altLang="zh-CN" sz="28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2D70-DE79-9BC9-DBD8-8B44B496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7" y="232948"/>
            <a:ext cx="1983360" cy="5555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A8B1EFE-575D-5B80-8B9C-60D74B59832E}"/>
              </a:ext>
            </a:extLst>
          </p:cNvPr>
          <p:cNvSpPr txBox="1">
            <a:spLocks/>
          </p:cNvSpPr>
          <p:nvPr/>
        </p:nvSpPr>
        <p:spPr>
          <a:xfrm>
            <a:off x="1836026" y="146916"/>
            <a:ext cx="6373463" cy="72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教育评价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86C4672-2831-39DB-0CCD-31561E683092}"/>
              </a:ext>
            </a:extLst>
          </p:cNvPr>
          <p:cNvSpPr txBox="1">
            <a:spLocks/>
          </p:cNvSpPr>
          <p:nvPr/>
        </p:nvSpPr>
        <p:spPr>
          <a:xfrm>
            <a:off x="2097646" y="1605957"/>
            <a:ext cx="2631440" cy="509040"/>
          </a:xfrm>
          <a:prstGeom prst="rect">
            <a:avLst/>
          </a:prstGeom>
          <a:solidFill>
            <a:srgbClr val="003F88"/>
          </a:solidFill>
          <a:ln>
            <a:solidFill>
              <a:srgbClr val="003F8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F5F83-EA5F-1CEF-0039-15FA8427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11"/>
          <a:stretch/>
        </p:blipFill>
        <p:spPr bwMode="auto">
          <a:xfrm>
            <a:off x="1397587" y="2757770"/>
            <a:ext cx="4031562" cy="269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4FB889-5C20-FBF7-5B26-3AD0CB3BEF27}"/>
              </a:ext>
            </a:extLst>
          </p:cNvPr>
          <p:cNvSpPr txBox="1"/>
          <p:nvPr/>
        </p:nvSpPr>
        <p:spPr>
          <a:xfrm>
            <a:off x="6158629" y="2267115"/>
            <a:ext cx="4469706" cy="126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800"/>
              </a:lnSpc>
              <a:defRPr/>
            </a:pP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被试对于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</a:t>
            </a: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评分和教师评分</a:t>
            </a:r>
            <a:endParaRPr lang="en-US" altLang="zh-CN" sz="24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4800"/>
              </a:lnSpc>
              <a:defRPr/>
            </a:pP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u="sng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主观感知</a:t>
            </a: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上是否存在差异</a:t>
            </a:r>
            <a:endParaRPr lang="en-US" altLang="zh-CN" sz="24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92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8A223A5-DEC8-8918-2F2C-3EC77F8D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14960"/>
            <a:ext cx="8920018" cy="303878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给出分配原因提升显性感知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F06C0-4E7C-992C-E054-CB9CCBBE5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2" y="1020480"/>
            <a:ext cx="4982161" cy="5141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7E2FC3-3F9E-2F3E-2E0F-DF3AB34DD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7" y="1020480"/>
            <a:ext cx="4982161" cy="515249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FFB8ED-8063-CB10-9C60-861C12A027D8}"/>
              </a:ext>
            </a:extLst>
          </p:cNvPr>
          <p:cNvSpPr/>
          <p:nvPr/>
        </p:nvSpPr>
        <p:spPr>
          <a:xfrm>
            <a:off x="2745550" y="6172971"/>
            <a:ext cx="1447800" cy="515696"/>
          </a:xfrm>
          <a:prstGeom prst="roundRect">
            <a:avLst/>
          </a:prstGeom>
          <a:solidFill>
            <a:srgbClr val="003F88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780A76-F501-0AEC-DD8B-CDA017658EC0}"/>
              </a:ext>
            </a:extLst>
          </p:cNvPr>
          <p:cNvSpPr/>
          <p:nvPr/>
        </p:nvSpPr>
        <p:spPr>
          <a:xfrm>
            <a:off x="7998650" y="6172971"/>
            <a:ext cx="1447800" cy="515696"/>
          </a:xfrm>
          <a:prstGeom prst="roundRect">
            <a:avLst/>
          </a:prstGeom>
          <a:solidFill>
            <a:srgbClr val="003F88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研究五</a:t>
            </a:r>
          </a:p>
        </p:txBody>
      </p:sp>
    </p:spTree>
    <p:extLst>
      <p:ext uri="{BB962C8B-B14F-4D97-AF65-F5344CB8AC3E}">
        <p14:creationId xmlns:p14="http://schemas.microsoft.com/office/powerpoint/2010/main" val="121483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研究总结与研究意义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49756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B8B029-41BA-BFD3-BB10-FCFC0B1E1359}"/>
              </a:ext>
            </a:extLst>
          </p:cNvPr>
          <p:cNvSpPr txBox="1"/>
          <p:nvPr/>
        </p:nvSpPr>
        <p:spPr>
          <a:xfrm>
            <a:off x="522941" y="1342207"/>
            <a:ext cx="111082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评分和教师评分对显性感知没有显著影响。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需全面考虑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评分系统对教育公平性和学生满意度的影响。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56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2E05B-C670-A4C5-281C-05029AE3CE08}"/>
              </a:ext>
            </a:extLst>
          </p:cNvPr>
          <p:cNvSpPr txBox="1"/>
          <p:nvPr/>
        </p:nvSpPr>
        <p:spPr>
          <a:xfrm>
            <a:off x="522941" y="2296408"/>
            <a:ext cx="110862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人们在内隐态度上对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的下位偏好。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通过增加人性化元素来提高人们对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的接受度和信任度。</a:t>
            </a:r>
            <a:endParaRPr lang="zh-CN" altLang="zh-CN" sz="28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82CB0-3795-4AF3-0DEF-D5AFC2181326}"/>
              </a:ext>
            </a:extLst>
          </p:cNvPr>
          <p:cNvSpPr txBox="1"/>
          <p:nvPr/>
        </p:nvSpPr>
        <p:spPr>
          <a:xfrm>
            <a:off x="522941" y="1342207"/>
            <a:ext cx="11108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评分和教师评分对显性感知没有显著影响。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需全面考虑</a:t>
            </a: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评分系统对教育公平性和学生满意度的影响。</a:t>
            </a:r>
            <a:endParaRPr lang="zh-CN" altLang="zh-CN" u="sng" kern="1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9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2E05B-C670-A4C5-281C-05029AE3CE08}"/>
              </a:ext>
            </a:extLst>
          </p:cNvPr>
          <p:cNvSpPr txBox="1"/>
          <p:nvPr/>
        </p:nvSpPr>
        <p:spPr>
          <a:xfrm>
            <a:off x="522941" y="2245098"/>
            <a:ext cx="11086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人们在内隐态度上对</a:t>
            </a:r>
            <a:r>
              <a:rPr lang="en-US" altLang="zh-CN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的下位偏好。</a:t>
            </a:r>
            <a:endParaRPr lang="en-US" altLang="zh-CN" sz="2000" kern="1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通过增加人性化元素来提高人们对</a:t>
            </a:r>
            <a:r>
              <a:rPr lang="en-US" altLang="zh-CN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的接受度和信任度。</a:t>
            </a:r>
            <a:endParaRPr lang="zh-CN" altLang="zh-CN" sz="2000" u="sng" kern="1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82CB0-3795-4AF3-0DEF-D5AFC2181326}"/>
              </a:ext>
            </a:extLst>
          </p:cNvPr>
          <p:cNvSpPr txBox="1"/>
          <p:nvPr/>
        </p:nvSpPr>
        <p:spPr>
          <a:xfrm>
            <a:off x="522941" y="1342207"/>
            <a:ext cx="11108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评分和教师评分对显性感知没有显著影响。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需全面考虑</a:t>
            </a: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评分系统对教育公平性和学生满意度的影响。</a:t>
            </a:r>
            <a:endParaRPr lang="zh-CN" altLang="zh-CN" u="sng" kern="1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508EBF-E8F4-2EA7-AA7B-7B2A71680803}"/>
              </a:ext>
            </a:extLst>
          </p:cNvPr>
          <p:cNvSpPr txBox="1"/>
          <p:nvPr/>
        </p:nvSpPr>
        <p:spPr>
          <a:xfrm>
            <a:off x="522941" y="3209544"/>
            <a:ext cx="110862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辅助人类教师的评分模式更受偏好。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技术与教师专业知识，创造更高效、公正的评分模式。</a:t>
            </a:r>
            <a:endParaRPr lang="zh-CN" altLang="zh-CN" sz="28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2E05B-C670-A4C5-281C-05029AE3CE08}"/>
              </a:ext>
            </a:extLst>
          </p:cNvPr>
          <p:cNvSpPr txBox="1"/>
          <p:nvPr/>
        </p:nvSpPr>
        <p:spPr>
          <a:xfrm>
            <a:off x="522941" y="2245098"/>
            <a:ext cx="11086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人们在内隐态度上对</a:t>
            </a:r>
            <a:r>
              <a:rPr lang="en-US" altLang="zh-CN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的下位偏好。</a:t>
            </a:r>
            <a:endParaRPr lang="en-US" altLang="zh-CN" sz="2000" kern="1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通过增加人性化元素来提高人们对</a:t>
            </a:r>
            <a:r>
              <a:rPr lang="en-US" altLang="zh-CN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的接受度和信任度。</a:t>
            </a:r>
            <a:endParaRPr lang="zh-CN" altLang="zh-CN" sz="2000" u="sng" kern="1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82CB0-3795-4AF3-0DEF-D5AFC2181326}"/>
              </a:ext>
            </a:extLst>
          </p:cNvPr>
          <p:cNvSpPr txBox="1"/>
          <p:nvPr/>
        </p:nvSpPr>
        <p:spPr>
          <a:xfrm>
            <a:off x="522941" y="1342207"/>
            <a:ext cx="11108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评分和教师评分对显性感知没有显著影响。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需全面考虑</a:t>
            </a: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评分系统对教育公平性和学生满意度的影响。</a:t>
            </a:r>
            <a:endParaRPr lang="zh-CN" altLang="zh-CN" u="sng" kern="1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508EBF-E8F4-2EA7-AA7B-7B2A71680803}"/>
              </a:ext>
            </a:extLst>
          </p:cNvPr>
          <p:cNvSpPr txBox="1"/>
          <p:nvPr/>
        </p:nvSpPr>
        <p:spPr>
          <a:xfrm>
            <a:off x="522941" y="3209544"/>
            <a:ext cx="11086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辅助人类教师的评分模式更受偏好。</a:t>
            </a:r>
            <a:endParaRPr lang="en-US" altLang="zh-CN" sz="2000" kern="1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技术与教师专业知识，创造更高效、公正的评分模式。</a:t>
            </a:r>
            <a:endParaRPr lang="zh-CN" altLang="zh-CN" sz="2000" u="sng" kern="1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E8BF56-04BF-C28C-A85A-214D951EB71C}"/>
              </a:ext>
            </a:extLst>
          </p:cNvPr>
          <p:cNvSpPr txBox="1"/>
          <p:nvPr/>
        </p:nvSpPr>
        <p:spPr>
          <a:xfrm>
            <a:off x="522941" y="4173990"/>
            <a:ext cx="110862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分配原因的可解释性对外显感知的积极影响。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系统的透明度和可解释性以增强用户信任和满意度。</a:t>
            </a:r>
            <a:endParaRPr lang="zh-CN" altLang="zh-CN" sz="28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4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2296-0246-DFC5-CA97-39A6BFE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C9C1-259E-9886-643E-93804FB7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2E05B-C670-A4C5-281C-05029AE3CE08}"/>
              </a:ext>
            </a:extLst>
          </p:cNvPr>
          <p:cNvSpPr txBox="1"/>
          <p:nvPr/>
        </p:nvSpPr>
        <p:spPr>
          <a:xfrm>
            <a:off x="522941" y="2418259"/>
            <a:ext cx="9582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人们在内隐态度上对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的下位偏好。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通过增加人性化元素来提高人们对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的接受度和信任度。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82CB0-3795-4AF3-0DEF-D5AFC2181326}"/>
              </a:ext>
            </a:extLst>
          </p:cNvPr>
          <p:cNvSpPr txBox="1"/>
          <p:nvPr/>
        </p:nvSpPr>
        <p:spPr>
          <a:xfrm>
            <a:off x="522942" y="1227775"/>
            <a:ext cx="9601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评分和教师评分对显性感知没有显著影响。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需全面考虑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评分系统对教育公平性和学生满意度的影响。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508EBF-E8F4-2EA7-AA7B-7B2A71680803}"/>
              </a:ext>
            </a:extLst>
          </p:cNvPr>
          <p:cNvSpPr txBox="1"/>
          <p:nvPr/>
        </p:nvSpPr>
        <p:spPr>
          <a:xfrm>
            <a:off x="522941" y="3608743"/>
            <a:ext cx="9582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辅助人类教师的评分模式更受偏好。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技术与教师专业知识，创造更高效、公正的评分模式。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EEDB40-38A5-092E-F305-74A4A2B53CB8}"/>
              </a:ext>
            </a:extLst>
          </p:cNvPr>
          <p:cNvSpPr txBox="1"/>
          <p:nvPr/>
        </p:nvSpPr>
        <p:spPr>
          <a:xfrm>
            <a:off x="552859" y="4799227"/>
            <a:ext cx="11086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分配原因的可解释性对外显感知的积极影响。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系统的透明度和可解释性以增强用户信任和满意度。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3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5CC51B9-4428-04D9-945B-80DC99347931}"/>
              </a:ext>
            </a:extLst>
          </p:cNvPr>
          <p:cNvSpPr/>
          <p:nvPr/>
        </p:nvSpPr>
        <p:spPr>
          <a:xfrm>
            <a:off x="0" y="4428312"/>
            <a:ext cx="12192000" cy="856526"/>
          </a:xfrm>
          <a:prstGeom prst="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第二届全国大学生心理与行为在线实验精英赛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83B14AAE-3F24-4D56-BD9F-745431B50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2137" y="1699770"/>
            <a:ext cx="10592643" cy="2557648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恳请老师批评指正！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5C4081-F99B-09BF-FEE4-DBE351CA903C}"/>
              </a:ext>
            </a:extLst>
          </p:cNvPr>
          <p:cNvSpPr/>
          <p:nvPr/>
        </p:nvSpPr>
        <p:spPr>
          <a:xfrm>
            <a:off x="111760" y="169417"/>
            <a:ext cx="1709725" cy="66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DEB949E-D407-C8DA-3783-873D1783D59C}"/>
              </a:ext>
            </a:extLst>
          </p:cNvPr>
          <p:cNvSpPr txBox="1">
            <a:spLocks/>
          </p:cNvSpPr>
          <p:nvPr/>
        </p:nvSpPr>
        <p:spPr>
          <a:xfrm>
            <a:off x="315589" y="-117042"/>
            <a:ext cx="1302067" cy="123331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自选赛道</a:t>
            </a:r>
          </a:p>
        </p:txBody>
      </p:sp>
    </p:spTree>
    <p:extLst>
      <p:ext uri="{BB962C8B-B14F-4D97-AF65-F5344CB8AC3E}">
        <p14:creationId xmlns:p14="http://schemas.microsoft.com/office/powerpoint/2010/main" val="207534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659B-A8EC-D315-ECCC-344F3088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8545945" cy="309130"/>
          </a:xfrm>
        </p:spPr>
        <p:txBody>
          <a:bodyPr/>
          <a:lstStyle/>
          <a:p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158AFB-B9CA-F88F-C398-D7B253B2A15F}"/>
              </a:ext>
            </a:extLst>
          </p:cNvPr>
          <p:cNvSpPr txBox="1"/>
          <p:nvPr/>
        </p:nvSpPr>
        <p:spPr>
          <a:xfrm>
            <a:off x="697592" y="1133560"/>
            <a:ext cx="11421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在大学教育评估中发现，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评估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系统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0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认为比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大学英语教师更公平</a:t>
            </a:r>
            <a:r>
              <a:rPr lang="zh-CN" altLang="en-US" sz="16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chai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et al, 2024</a:t>
            </a:r>
            <a:r>
              <a:rPr lang="zh-CN" altLang="en-US" sz="16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F88"/>
              </a:solidFill>
              <a:effectLst/>
              <a:uLnTx/>
              <a:uFillTx/>
              <a:latin typeface="仿宋_GB2312" panose="02010609030101010101" pitchFamily="49" charset="-122"/>
              <a:ea typeface="仿宋_GB2312" panose="02010609030101010101" pitchFamily="49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BFEAD-8EA7-637F-3CDA-A2E25C2E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0" y="1761261"/>
            <a:ext cx="7355061" cy="40016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9AE4B2-F2CC-E8BD-4A65-0AAE9D372262}"/>
              </a:ext>
            </a:extLst>
          </p:cNvPr>
          <p:cNvSpPr txBox="1"/>
          <p:nvPr/>
        </p:nvSpPr>
        <p:spPr>
          <a:xfrm>
            <a:off x="6515100" y="6276165"/>
            <a:ext cx="5676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Chai, F., Ma, J., Wang, Y., Zhu, J., &amp; Han, T. (2024). Grading by AI makes me feel fairer? How different evaluators affect </a:t>
            </a:r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students’ perception of fairness. </a:t>
            </a:r>
            <a:r>
              <a:rPr lang="en-US" altLang="zh-CN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Psychology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1221177.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4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659B-A8EC-D315-ECCC-344F3088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8545945" cy="309130"/>
          </a:xfrm>
        </p:spPr>
        <p:txBody>
          <a:bodyPr/>
          <a:lstStyle/>
          <a:p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BFEAD-8EA7-637F-3CDA-A2E25C2E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0" y="1761261"/>
            <a:ext cx="7355061" cy="40016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9AE4B2-F2CC-E8BD-4A65-0AAE9D372262}"/>
              </a:ext>
            </a:extLst>
          </p:cNvPr>
          <p:cNvSpPr txBox="1"/>
          <p:nvPr/>
        </p:nvSpPr>
        <p:spPr>
          <a:xfrm>
            <a:off x="6515100" y="6276165"/>
            <a:ext cx="5676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Chai, F., Ma, J., Wang, Y., Zhu, J., &amp; Han, T. (2024). Grading by AI makes me feel fairer? How different evaluators affect college students’ perception of fairness. </a:t>
            </a:r>
            <a:r>
              <a:rPr lang="en-US" altLang="zh-CN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Psychology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1221177.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7B002-A914-4323-576C-00610C7AC6C9}"/>
              </a:ext>
            </a:extLst>
          </p:cNvPr>
          <p:cNvSpPr/>
          <p:nvPr/>
        </p:nvSpPr>
        <p:spPr>
          <a:xfrm>
            <a:off x="-94422" y="1678488"/>
            <a:ext cx="12523305" cy="4622134"/>
          </a:xfrm>
          <a:prstGeom prst="rect">
            <a:avLst/>
          </a:prstGeom>
          <a:solidFill>
            <a:srgbClr val="003F88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BC7934-3279-0609-AAC4-22B04B9277DA}"/>
              </a:ext>
            </a:extLst>
          </p:cNvPr>
          <p:cNvSpPr txBox="1"/>
          <p:nvPr/>
        </p:nvSpPr>
        <p:spPr>
          <a:xfrm>
            <a:off x="3746639" y="32716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想象场景，自我卷入不足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584FF9-7F10-7454-D13E-A3E5A09E8703}"/>
              </a:ext>
            </a:extLst>
          </p:cNvPr>
          <p:cNvSpPr txBox="1"/>
          <p:nvPr/>
        </p:nvSpPr>
        <p:spPr>
          <a:xfrm>
            <a:off x="697592" y="1133560"/>
            <a:ext cx="11421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在大学教育评估中发现，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评估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系统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0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认为比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大学英语教师更公平</a:t>
            </a:r>
            <a:r>
              <a:rPr lang="zh-CN" altLang="en-US" sz="16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chai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et al, 2024</a:t>
            </a:r>
            <a:r>
              <a:rPr lang="zh-CN" altLang="en-US" sz="1600" kern="100" dirty="0">
                <a:solidFill>
                  <a:srgbClr val="0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F88"/>
              </a:solidFill>
              <a:effectLst/>
              <a:uLnTx/>
              <a:uFillTx/>
              <a:latin typeface="仿宋_GB2312" panose="02010609030101010101" pitchFamily="49" charset="-122"/>
              <a:ea typeface="仿宋_GB2312" panose="0201060903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92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EE643D-18CE-25DD-67AA-EF72FFE0DC64}"/>
              </a:ext>
            </a:extLst>
          </p:cNvPr>
          <p:cNvGrpSpPr/>
          <p:nvPr/>
        </p:nvGrpSpPr>
        <p:grpSpPr>
          <a:xfrm>
            <a:off x="4352925" y="2250284"/>
            <a:ext cx="3486150" cy="4607716"/>
            <a:chOff x="4352925" y="2250284"/>
            <a:chExt cx="3486150" cy="4607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4EB07-0086-2896-088C-2C4F3E926E23}"/>
                </a:ext>
              </a:extLst>
            </p:cNvPr>
            <p:cNvSpPr/>
            <p:nvPr/>
          </p:nvSpPr>
          <p:spPr>
            <a:xfrm>
              <a:off x="4352925" y="2250284"/>
              <a:ext cx="3486150" cy="2107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0DB25E-A3F1-208E-F6A3-9592E2D0CD8B}"/>
                </a:ext>
              </a:extLst>
            </p:cNvPr>
            <p:cNvSpPr/>
            <p:nvPr/>
          </p:nvSpPr>
          <p:spPr>
            <a:xfrm>
              <a:off x="4352925" y="4357687"/>
              <a:ext cx="3486150" cy="2500313"/>
            </a:xfrm>
            <a:prstGeom prst="rect">
              <a:avLst/>
            </a:prstGeom>
            <a:solidFill>
              <a:srgbClr val="003F88">
                <a:alpha val="80000"/>
              </a:srgbClr>
            </a:solidFill>
            <a:ln>
              <a:solidFill>
                <a:srgbClr val="003F88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5E6974-6C5F-C88A-D97B-8BE447E1C597}"/>
              </a:ext>
            </a:extLst>
          </p:cNvPr>
          <p:cNvSpPr txBox="1"/>
          <p:nvPr/>
        </p:nvSpPr>
        <p:spPr>
          <a:xfrm>
            <a:off x="4690808" y="594795"/>
            <a:ext cx="2810385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0673DB-01C1-23D4-6B86-A7B48E8E14D7}"/>
              </a:ext>
            </a:extLst>
          </p:cNvPr>
          <p:cNvSpPr txBox="1"/>
          <p:nvPr/>
        </p:nvSpPr>
        <p:spPr>
          <a:xfrm>
            <a:off x="1619250" y="3020448"/>
            <a:ext cx="89511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评分和教师评分对公平性和满意度的影响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1386996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51E8-2DC5-6285-5655-76F76D7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研究范式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8BCA80-84AB-8C60-3B2A-419E1876E819}"/>
              </a:ext>
            </a:extLst>
          </p:cNvPr>
          <p:cNvSpPr/>
          <p:nvPr/>
        </p:nvSpPr>
        <p:spPr>
          <a:xfrm>
            <a:off x="997485" y="358780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一道中译英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97AAB7-50F0-2243-DC88-E78418D05A84}"/>
              </a:ext>
            </a:extLst>
          </p:cNvPr>
          <p:cNvSpPr/>
          <p:nvPr/>
        </p:nvSpPr>
        <p:spPr>
          <a:xfrm>
            <a:off x="6718551" y="358780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随机评分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FF605A-C8D4-4A79-F016-6CA5ECF4A4BE}"/>
              </a:ext>
            </a:extLst>
          </p:cNvPr>
          <p:cNvSpPr/>
          <p:nvPr/>
        </p:nvSpPr>
        <p:spPr>
          <a:xfrm>
            <a:off x="9579083" y="3587803"/>
            <a:ext cx="1864502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满意度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A91053-8F84-43CB-A569-0DF629E3C13A}"/>
              </a:ext>
            </a:extLst>
          </p:cNvPr>
          <p:cNvSpPr/>
          <p:nvPr/>
        </p:nvSpPr>
        <p:spPr>
          <a:xfrm>
            <a:off x="5306292" y="2020379"/>
            <a:ext cx="1912471" cy="1016000"/>
          </a:xfrm>
          <a:prstGeom prst="roundRect">
            <a:avLst/>
          </a:prstGeom>
          <a:solidFill>
            <a:srgbClr val="005F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或教师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9C7608F-377A-9202-3925-5F1E18847DB5}"/>
              </a:ext>
            </a:extLst>
          </p:cNvPr>
          <p:cNvSpPr/>
          <p:nvPr/>
        </p:nvSpPr>
        <p:spPr>
          <a:xfrm>
            <a:off x="8863304" y="4029084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D3A6690-6332-C636-152B-64F46A94BFDF}"/>
              </a:ext>
            </a:extLst>
          </p:cNvPr>
          <p:cNvSpPr/>
          <p:nvPr/>
        </p:nvSpPr>
        <p:spPr>
          <a:xfrm>
            <a:off x="6201806" y="3160766"/>
            <a:ext cx="121444" cy="500062"/>
          </a:xfrm>
          <a:prstGeom prst="down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B4C750-79FC-0B49-E54D-36D45FA31EB4}"/>
              </a:ext>
            </a:extLst>
          </p:cNvPr>
          <p:cNvSpPr/>
          <p:nvPr/>
        </p:nvSpPr>
        <p:spPr>
          <a:xfrm>
            <a:off x="3858018" y="3587803"/>
            <a:ext cx="1912471" cy="1016000"/>
          </a:xfrm>
          <a:prstGeom prst="round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131AACD-28EB-CF55-26AF-E2541D81FF8F}"/>
              </a:ext>
            </a:extLst>
          </p:cNvPr>
          <p:cNvSpPr/>
          <p:nvPr/>
        </p:nvSpPr>
        <p:spPr>
          <a:xfrm>
            <a:off x="5986641" y="4029084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BC9001F-B00F-F0CA-0AD3-71B0B6EB38BB}"/>
              </a:ext>
            </a:extLst>
          </p:cNvPr>
          <p:cNvSpPr/>
          <p:nvPr/>
        </p:nvSpPr>
        <p:spPr>
          <a:xfrm>
            <a:off x="3109978" y="4029084"/>
            <a:ext cx="597200" cy="150018"/>
          </a:xfrm>
          <a:prstGeom prst="rightArrow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0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C595458-0634-6218-96C3-508FD4D84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6"/>
          <a:stretch/>
        </p:blipFill>
        <p:spPr>
          <a:xfrm>
            <a:off x="3464467" y="1770914"/>
            <a:ext cx="5263065" cy="461776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812568-9F23-DF26-2CCD-716527CBA1C9}"/>
              </a:ext>
            </a:extLst>
          </p:cNvPr>
          <p:cNvSpPr txBox="1"/>
          <p:nvPr/>
        </p:nvSpPr>
        <p:spPr>
          <a:xfrm>
            <a:off x="664440" y="1120834"/>
            <a:ext cx="8827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评分与教师评分</a:t>
            </a:r>
            <a:r>
              <a:rPr lang="zh-CN" altLang="en-US" sz="2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之间满意度和公平性感知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没有显著差异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2460979-4C98-C8D2-2693-802EBCCD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评分和教师评分对显性感知的影响</a:t>
            </a:r>
          </a:p>
        </p:txBody>
      </p:sp>
    </p:spTree>
    <p:extLst>
      <p:ext uri="{BB962C8B-B14F-4D97-AF65-F5344CB8AC3E}">
        <p14:creationId xmlns:p14="http://schemas.microsoft.com/office/powerpoint/2010/main" val="246860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692B58-80E5-F14F-9D22-003B39C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309708"/>
            <a:ext cx="9403412" cy="309130"/>
          </a:xfrm>
        </p:spPr>
        <p:txBody>
          <a:bodyPr/>
          <a:lstStyle/>
          <a:p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实际得分对满意度的影响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9866F1-C111-5531-22A0-FCE0D258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82" y="1965321"/>
            <a:ext cx="8451636" cy="4239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80CF5F8-ADCB-D4C1-CD4C-9B379B85BE0E}"/>
              </a:ext>
            </a:extLst>
          </p:cNvPr>
          <p:cNvSpPr txBox="1"/>
          <p:nvPr/>
        </p:nvSpPr>
        <p:spPr>
          <a:xfrm>
            <a:off x="969169" y="1186921"/>
            <a:ext cx="6041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450" algn="l"/>
              </a:tabLst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满意度受到</a:t>
            </a:r>
            <a:r>
              <a:rPr lang="zh-CN" altLang="en-US" sz="2400" b="1" u="sng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实际得分影响显著</a:t>
            </a:r>
            <a:endParaRPr lang="zh-CN" altLang="zh-CN" sz="2400" b="1" u="sng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32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1347</Words>
  <Application>Microsoft Office PowerPoint</Application>
  <PresentationFormat>宽屏</PresentationFormat>
  <Paragraphs>195</Paragraphs>
  <Slides>37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等线 Light</vt:lpstr>
      <vt:lpstr>方正粗雅宋简体</vt:lpstr>
      <vt:lpstr>仿宋</vt:lpstr>
      <vt:lpstr>仿宋_GB2312</vt:lpstr>
      <vt:lpstr>微软雅黑</vt:lpstr>
      <vt:lpstr>Arial</vt:lpstr>
      <vt:lpstr>Times New Roman</vt:lpstr>
      <vt:lpstr>1_Office 主题​​</vt:lpstr>
      <vt:lpstr>PowerPoint 演示文稿</vt:lpstr>
      <vt:lpstr>背景</vt:lpstr>
      <vt:lpstr>背景</vt:lpstr>
      <vt:lpstr>AI评分</vt:lpstr>
      <vt:lpstr>AI评分</vt:lpstr>
      <vt:lpstr>PowerPoint 演示文稿</vt:lpstr>
      <vt:lpstr>研究1  研究范式</vt:lpstr>
      <vt:lpstr>研究1  AI评分和教师评分对显性感知的影响</vt:lpstr>
      <vt:lpstr>研究1  实际得分对满意度的影响</vt:lpstr>
      <vt:lpstr>研究1  期望和实际得分对满意度的影响</vt:lpstr>
      <vt:lpstr>PowerPoint 演示文稿</vt:lpstr>
      <vt:lpstr>研究2  研究范式</vt:lpstr>
      <vt:lpstr>研究2  对AI和教师评分的选择意愿</vt:lpstr>
      <vt:lpstr>研究2  期望评分者-实际评分者一致性</vt:lpstr>
      <vt:lpstr>研究1&amp;2  实际评分场景</vt:lpstr>
      <vt:lpstr>研究1&amp;2  实际评分场景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研究4  研究范式</vt:lpstr>
      <vt:lpstr>研究4  教师与AI协作评分模式的选择偏好</vt:lpstr>
      <vt:lpstr>研究4  期望评分者-实际评分者一致性</vt:lpstr>
      <vt:lpstr>PowerPoint 演示文稿</vt:lpstr>
      <vt:lpstr>研究5  AI辅助教师评分系统的探索</vt:lpstr>
      <vt:lpstr>研究5  AI辅助教师评分系统的探索</vt:lpstr>
      <vt:lpstr>PowerPoint 演示文稿</vt:lpstr>
      <vt:lpstr>发现1  期望AI评分提高显性感知</vt:lpstr>
      <vt:lpstr>发现2  给出分配原因提升显性感知</vt:lpstr>
      <vt:lpstr>PowerPoint 演示文稿</vt:lpstr>
      <vt:lpstr>研究总结 &amp; 研究意义</vt:lpstr>
      <vt:lpstr>研究总结 &amp; 研究意义</vt:lpstr>
      <vt:lpstr>研究总结 &amp; 研究意义</vt:lpstr>
      <vt:lpstr>研究总结 &amp; 研究意义</vt:lpstr>
      <vt:lpstr>研究总结 &amp; 研究意义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涵怿 楼</dc:creator>
  <cp:lastModifiedBy>垠林</cp:lastModifiedBy>
  <cp:revision>35</cp:revision>
  <dcterms:created xsi:type="dcterms:W3CDTF">2024-09-26T02:26:14Z</dcterms:created>
  <dcterms:modified xsi:type="dcterms:W3CDTF">2024-10-10T09:16:21Z</dcterms:modified>
</cp:coreProperties>
</file>