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69" r:id="rId3"/>
    <p:sldId id="277" r:id="rId4"/>
    <p:sldId id="316" r:id="rId5"/>
    <p:sldId id="318" r:id="rId6"/>
    <p:sldId id="361" r:id="rId7"/>
    <p:sldId id="321" r:id="rId8"/>
    <p:sldId id="364" r:id="rId9"/>
    <p:sldId id="365" r:id="rId10"/>
    <p:sldId id="366" r:id="rId11"/>
    <p:sldId id="367" r:id="rId12"/>
    <p:sldId id="338" r:id="rId13"/>
    <p:sldId id="356" r:id="rId14"/>
    <p:sldId id="357" r:id="rId15"/>
    <p:sldId id="371" r:id="rId16"/>
    <p:sldId id="372" r:id="rId17"/>
    <p:sldId id="374" r:id="rId18"/>
    <p:sldId id="375" r:id="rId19"/>
    <p:sldId id="376" r:id="rId20"/>
    <p:sldId id="377" r:id="rId21"/>
    <p:sldId id="378" r:id="rId22"/>
    <p:sldId id="36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D90E0FE-5883-440C-A388-4E99ED4784D3}">
          <p14:sldIdLst>
            <p14:sldId id="269"/>
            <p14:sldId id="277"/>
            <p14:sldId id="316"/>
          </p14:sldIdLst>
        </p14:section>
        <p14:section name="问题与假设&amp;核心结果" id="{3A9D17D0-67AF-4390-884D-0DE39B976CF2}">
          <p14:sldIdLst/>
        </p14:section>
        <p14:section name="研究1（利益导向）" id="{36F7461E-4682-47DB-AEEC-EAFC6B078CD1}">
          <p14:sldIdLst>
            <p14:sldId id="318"/>
            <p14:sldId id="361"/>
            <p14:sldId id="321"/>
            <p14:sldId id="364"/>
            <p14:sldId id="365"/>
          </p14:sldIdLst>
        </p14:section>
        <p14:section name="研究2（一致性差异）" id="{C0AF2B47-A1F5-49E9-982A-5E67263F284C}">
          <p14:sldIdLst>
            <p14:sldId id="366"/>
            <p14:sldId id="367"/>
          </p14:sldIdLst>
        </p14:section>
        <p14:section name="IAT（内隐偏好）" id="{FF1D336F-E838-41FA-980A-97523F07402A}">
          <p14:sldIdLst>
            <p14:sldId id="338"/>
            <p14:sldId id="356"/>
            <p14:sldId id="357"/>
          </p14:sldIdLst>
        </p14:section>
        <p14:section name="研究4（外显验证）" id="{5F0C0B31-AA2B-48BE-BFC5-7BE6251D2DF9}">
          <p14:sldIdLst>
            <p14:sldId id="371"/>
            <p14:sldId id="372"/>
          </p14:sldIdLst>
        </p14:section>
        <p14:section name="研究5（外显验证）" id="{78D5ADBB-4B6D-4A64-80FE-0B306431A1ED}">
          <p14:sldIdLst>
            <p14:sldId id="374"/>
            <p14:sldId id="375"/>
            <p14:sldId id="376"/>
          </p14:sldIdLst>
        </p14:section>
        <p14:section name="讨论" id="{615DBFAD-3E1B-49CE-AAA1-5035D39C5523}">
          <p14:sldIdLst>
            <p14:sldId id="377"/>
            <p14:sldId id="378"/>
            <p14:sldId id="3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20" autoAdjust="0"/>
    <p:restoredTop sz="94648"/>
  </p:normalViewPr>
  <p:slideViewPr>
    <p:cSldViewPr snapToGrid="0">
      <p:cViewPr varScale="1">
        <p:scale>
          <a:sx n="83" d="100"/>
          <a:sy n="83" d="100"/>
        </p:scale>
        <p:origin x="110"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5A477-C5EB-40EF-AF70-7C70E264A342}" type="datetimeFigureOut">
              <a:rPr lang="zh-CN" altLang="en-US" smtClean="0"/>
              <a:t>2024/9/27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C7E49-5B78-42FE-8C02-27E517709CD0}" type="slidenum">
              <a:rPr lang="zh-CN" altLang="en-US" smtClean="0"/>
              <a:t>‹#›</a:t>
            </a:fld>
            <a:endParaRPr lang="zh-CN" altLang="en-US"/>
          </a:p>
        </p:txBody>
      </p:sp>
    </p:spTree>
    <p:extLst>
      <p:ext uri="{BB962C8B-B14F-4D97-AF65-F5344CB8AC3E}">
        <p14:creationId xmlns:p14="http://schemas.microsoft.com/office/powerpoint/2010/main" val="2652533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38A16-44D0-4638-ACD6-43A88F095A25}"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794981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66700" algn="just"/>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在上述研究中，我们未能在评价者偏好上得到普遍的外显结果，这与先前的研究结果存在一定的差异。因此在研究</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5</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中，我们尝试使用</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IAT</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范式，通过“人</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-AI</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”和“评价</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受评”两组关系词，对评价者内隐偏好进行进一步探究。此外，我们注意到，当</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AI</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进行评分任务时，其相对人处于上位，表现一种“控制”“指导”关系；但在我们生活中，</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AI</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大多进行决策任务，其相对人则处于下位，表现出一种“辅助”关系。这种上下位关系的差别可能是本项目结果与先前的</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AI</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决策研究不同的本质原因。</a:t>
            </a:r>
            <a:endParaRPr lang="en-CN" dirty="0"/>
          </a:p>
        </p:txBody>
      </p:sp>
      <p:sp>
        <p:nvSpPr>
          <p:cNvPr id="4" name="Slide Number Placeholder 3"/>
          <p:cNvSpPr>
            <a:spLocks noGrp="1"/>
          </p:cNvSpPr>
          <p:nvPr>
            <p:ph type="sldNum" sz="quarter" idx="5"/>
          </p:nvPr>
        </p:nvSpPr>
        <p:spPr/>
        <p:txBody>
          <a:bodyPr/>
          <a:lstStyle/>
          <a:p>
            <a:fld id="{44842147-048C-444F-9CC1-95ECC290534E}" type="slidenum">
              <a:rPr lang="zh-CN" altLang="en-US" smtClean="0"/>
              <a:t>11</a:t>
            </a:fld>
            <a:endParaRPr lang="zh-CN" altLang="en-US"/>
          </a:p>
        </p:txBody>
      </p:sp>
    </p:spTree>
    <p:extLst>
      <p:ext uri="{BB962C8B-B14F-4D97-AF65-F5344CB8AC3E}">
        <p14:creationId xmlns:p14="http://schemas.microsoft.com/office/powerpoint/2010/main" val="2098435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14</a:t>
            </a:fld>
            <a:endParaRPr lang="zh-CN" altLang="en-US"/>
          </a:p>
        </p:txBody>
      </p:sp>
    </p:spTree>
    <p:extLst>
      <p:ext uri="{BB962C8B-B14F-4D97-AF65-F5344CB8AC3E}">
        <p14:creationId xmlns:p14="http://schemas.microsoft.com/office/powerpoint/2010/main" val="2708850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15</a:t>
            </a:fld>
            <a:endParaRPr lang="zh-CN" altLang="en-US"/>
          </a:p>
        </p:txBody>
      </p:sp>
    </p:spTree>
    <p:extLst>
      <p:ext uri="{BB962C8B-B14F-4D97-AF65-F5344CB8AC3E}">
        <p14:creationId xmlns:p14="http://schemas.microsoft.com/office/powerpoint/2010/main" val="817408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16</a:t>
            </a:fld>
            <a:endParaRPr lang="zh-CN" altLang="en-US"/>
          </a:p>
        </p:txBody>
      </p:sp>
    </p:spTree>
    <p:extLst>
      <p:ext uri="{BB962C8B-B14F-4D97-AF65-F5344CB8AC3E}">
        <p14:creationId xmlns:p14="http://schemas.microsoft.com/office/powerpoint/2010/main" val="226217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2147-048C-444F-9CC1-95ECC290534E}"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405091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2147-048C-444F-9CC1-95ECC290534E}"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2566645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2147-048C-444F-9CC1-95ECC290534E}"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193189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2147-048C-444F-9CC1-95ECC290534E}"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944872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21</a:t>
            </a:fld>
            <a:endParaRPr lang="zh-CN" altLang="en-US"/>
          </a:p>
        </p:txBody>
      </p:sp>
    </p:spTree>
    <p:extLst>
      <p:ext uri="{BB962C8B-B14F-4D97-AF65-F5344CB8AC3E}">
        <p14:creationId xmlns:p14="http://schemas.microsoft.com/office/powerpoint/2010/main" val="2985101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2147-048C-444F-9CC1-95ECC290534E}"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426759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4</a:t>
            </a:fld>
            <a:endParaRPr lang="zh-CN" altLang="en-US"/>
          </a:p>
        </p:txBody>
      </p:sp>
    </p:spTree>
    <p:extLst>
      <p:ext uri="{BB962C8B-B14F-4D97-AF65-F5344CB8AC3E}">
        <p14:creationId xmlns:p14="http://schemas.microsoft.com/office/powerpoint/2010/main" val="1027837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5</a:t>
            </a:fld>
            <a:endParaRPr lang="zh-CN" altLang="en-US"/>
          </a:p>
        </p:txBody>
      </p:sp>
    </p:spTree>
    <p:extLst>
      <p:ext uri="{BB962C8B-B14F-4D97-AF65-F5344CB8AC3E}">
        <p14:creationId xmlns:p14="http://schemas.microsoft.com/office/powerpoint/2010/main" val="3166329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6</a:t>
            </a:fld>
            <a:endParaRPr lang="zh-CN" altLang="en-US"/>
          </a:p>
        </p:txBody>
      </p:sp>
    </p:spTree>
    <p:extLst>
      <p:ext uri="{BB962C8B-B14F-4D97-AF65-F5344CB8AC3E}">
        <p14:creationId xmlns:p14="http://schemas.microsoft.com/office/powerpoint/2010/main" val="2978861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7</a:t>
            </a:fld>
            <a:endParaRPr lang="zh-CN" altLang="en-US"/>
          </a:p>
        </p:txBody>
      </p:sp>
    </p:spTree>
    <p:extLst>
      <p:ext uri="{BB962C8B-B14F-4D97-AF65-F5344CB8AC3E}">
        <p14:creationId xmlns:p14="http://schemas.microsoft.com/office/powerpoint/2010/main" val="228790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8</a:t>
            </a:fld>
            <a:endParaRPr lang="zh-CN" altLang="en-US"/>
          </a:p>
        </p:txBody>
      </p:sp>
    </p:spTree>
    <p:extLst>
      <p:ext uri="{BB962C8B-B14F-4D97-AF65-F5344CB8AC3E}">
        <p14:creationId xmlns:p14="http://schemas.microsoft.com/office/powerpoint/2010/main" val="2630498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9</a:t>
            </a:fld>
            <a:endParaRPr lang="zh-CN" altLang="en-US"/>
          </a:p>
        </p:txBody>
      </p:sp>
    </p:spTree>
    <p:extLst>
      <p:ext uri="{BB962C8B-B14F-4D97-AF65-F5344CB8AC3E}">
        <p14:creationId xmlns:p14="http://schemas.microsoft.com/office/powerpoint/2010/main" val="2833176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10</a:t>
            </a:fld>
            <a:endParaRPr lang="zh-CN" altLang="en-US"/>
          </a:p>
        </p:txBody>
      </p:sp>
    </p:spTree>
    <p:extLst>
      <p:ext uri="{BB962C8B-B14F-4D97-AF65-F5344CB8AC3E}">
        <p14:creationId xmlns:p14="http://schemas.microsoft.com/office/powerpoint/2010/main" val="227155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3C766-19ED-3127-3EC0-14EB1C27876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F3C2157-EA12-4066-82B6-4ECBB36EC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895085B-BAD9-0CF9-62CF-7871EF32128C}"/>
              </a:ext>
            </a:extLst>
          </p:cNvPr>
          <p:cNvSpPr>
            <a:spLocks noGrp="1"/>
          </p:cNvSpPr>
          <p:nvPr>
            <p:ph type="dt" sz="half" idx="10"/>
          </p:nvPr>
        </p:nvSpPr>
        <p:spPr/>
        <p:txBody>
          <a:bodyPr/>
          <a:lstStyle/>
          <a:p>
            <a:fld id="{290015F3-E11D-4F35-8E8E-51D4375F5361}" type="datetimeFigureOut">
              <a:rPr lang="zh-CN" altLang="en-US" smtClean="0"/>
              <a:t>2024/9/27</a:t>
            </a:fld>
            <a:endParaRPr lang="zh-CN" altLang="en-US"/>
          </a:p>
        </p:txBody>
      </p:sp>
      <p:sp>
        <p:nvSpPr>
          <p:cNvPr id="5" name="页脚占位符 4">
            <a:extLst>
              <a:ext uri="{FF2B5EF4-FFF2-40B4-BE49-F238E27FC236}">
                <a16:creationId xmlns:a16="http://schemas.microsoft.com/office/drawing/2014/main" id="{D653B84E-76EA-1C1D-1419-0C1DC416CE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9E64B3-87F2-5744-2DA9-C16D91478FC0}"/>
              </a:ext>
            </a:extLst>
          </p:cNvPr>
          <p:cNvSpPr>
            <a:spLocks noGrp="1"/>
          </p:cNvSpPr>
          <p:nvPr>
            <p:ph type="sldNum" sz="quarter" idx="12"/>
          </p:nvPr>
        </p:nvSpPr>
        <p:spPr/>
        <p:txBody>
          <a:bodyPr/>
          <a:lstStyle/>
          <a:p>
            <a:fld id="{A6B990E7-2C9C-44DE-9033-6CB34EB3C715}" type="slidenum">
              <a:rPr lang="zh-CN" altLang="en-US" smtClean="0"/>
              <a:t>‹#›</a:t>
            </a:fld>
            <a:endParaRPr lang="zh-CN" altLang="en-US"/>
          </a:p>
        </p:txBody>
      </p:sp>
    </p:spTree>
    <p:extLst>
      <p:ext uri="{BB962C8B-B14F-4D97-AF65-F5344CB8AC3E}">
        <p14:creationId xmlns:p14="http://schemas.microsoft.com/office/powerpoint/2010/main" val="391685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5E776-93D4-E6D0-7023-565BC9D893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09A3807-7C1A-4F88-8077-836527B94AD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D60F69-7D7C-6520-BBDA-42367A41C25F}"/>
              </a:ext>
            </a:extLst>
          </p:cNvPr>
          <p:cNvSpPr>
            <a:spLocks noGrp="1"/>
          </p:cNvSpPr>
          <p:nvPr>
            <p:ph type="dt" sz="half" idx="10"/>
          </p:nvPr>
        </p:nvSpPr>
        <p:spPr/>
        <p:txBody>
          <a:bodyPr/>
          <a:lstStyle/>
          <a:p>
            <a:fld id="{290015F3-E11D-4F35-8E8E-51D4375F5361}" type="datetimeFigureOut">
              <a:rPr lang="zh-CN" altLang="en-US" smtClean="0"/>
              <a:t>2024/9/27</a:t>
            </a:fld>
            <a:endParaRPr lang="zh-CN" altLang="en-US"/>
          </a:p>
        </p:txBody>
      </p:sp>
      <p:sp>
        <p:nvSpPr>
          <p:cNvPr id="5" name="页脚占位符 4">
            <a:extLst>
              <a:ext uri="{FF2B5EF4-FFF2-40B4-BE49-F238E27FC236}">
                <a16:creationId xmlns:a16="http://schemas.microsoft.com/office/drawing/2014/main" id="{422C0520-4434-7AEA-0D68-A48D38B27B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5B4840-5731-2465-F299-B3195845F777}"/>
              </a:ext>
            </a:extLst>
          </p:cNvPr>
          <p:cNvSpPr>
            <a:spLocks noGrp="1"/>
          </p:cNvSpPr>
          <p:nvPr>
            <p:ph type="sldNum" sz="quarter" idx="12"/>
          </p:nvPr>
        </p:nvSpPr>
        <p:spPr/>
        <p:txBody>
          <a:bodyPr/>
          <a:lstStyle/>
          <a:p>
            <a:fld id="{A6B990E7-2C9C-44DE-9033-6CB34EB3C715}" type="slidenum">
              <a:rPr lang="zh-CN" altLang="en-US" smtClean="0"/>
              <a:t>‹#›</a:t>
            </a:fld>
            <a:endParaRPr lang="zh-CN" altLang="en-US"/>
          </a:p>
        </p:txBody>
      </p:sp>
    </p:spTree>
    <p:extLst>
      <p:ext uri="{BB962C8B-B14F-4D97-AF65-F5344CB8AC3E}">
        <p14:creationId xmlns:p14="http://schemas.microsoft.com/office/powerpoint/2010/main" val="197053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F9AFCC-A49F-B195-4360-6ACC843E41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F8772D-0361-8D89-F198-77468FF6E4D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BE6B9F-E4B3-EFBE-F193-07798E87D2EA}"/>
              </a:ext>
            </a:extLst>
          </p:cNvPr>
          <p:cNvSpPr>
            <a:spLocks noGrp="1"/>
          </p:cNvSpPr>
          <p:nvPr>
            <p:ph type="dt" sz="half" idx="10"/>
          </p:nvPr>
        </p:nvSpPr>
        <p:spPr/>
        <p:txBody>
          <a:bodyPr/>
          <a:lstStyle/>
          <a:p>
            <a:fld id="{290015F3-E11D-4F35-8E8E-51D4375F5361}" type="datetimeFigureOut">
              <a:rPr lang="zh-CN" altLang="en-US" smtClean="0"/>
              <a:t>2024/9/27</a:t>
            </a:fld>
            <a:endParaRPr lang="zh-CN" altLang="en-US"/>
          </a:p>
        </p:txBody>
      </p:sp>
      <p:sp>
        <p:nvSpPr>
          <p:cNvPr id="5" name="页脚占位符 4">
            <a:extLst>
              <a:ext uri="{FF2B5EF4-FFF2-40B4-BE49-F238E27FC236}">
                <a16:creationId xmlns:a16="http://schemas.microsoft.com/office/drawing/2014/main" id="{65A0336D-672D-F82B-1F66-CEECBE586C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1BE68A-C984-6606-8416-54FD85F7C467}"/>
              </a:ext>
            </a:extLst>
          </p:cNvPr>
          <p:cNvSpPr>
            <a:spLocks noGrp="1"/>
          </p:cNvSpPr>
          <p:nvPr>
            <p:ph type="sldNum" sz="quarter" idx="12"/>
          </p:nvPr>
        </p:nvSpPr>
        <p:spPr/>
        <p:txBody>
          <a:bodyPr/>
          <a:lstStyle/>
          <a:p>
            <a:fld id="{A6B990E7-2C9C-44DE-9033-6CB34EB3C715}" type="slidenum">
              <a:rPr lang="zh-CN" altLang="en-US" smtClean="0"/>
              <a:t>‹#›</a:t>
            </a:fld>
            <a:endParaRPr lang="zh-CN" altLang="en-US"/>
          </a:p>
        </p:txBody>
      </p:sp>
    </p:spTree>
    <p:extLst>
      <p:ext uri="{BB962C8B-B14F-4D97-AF65-F5344CB8AC3E}">
        <p14:creationId xmlns:p14="http://schemas.microsoft.com/office/powerpoint/2010/main" val="220206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B71E-7019-CA12-2D2A-EA44D976EB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45F35F-C8F5-3CD6-1327-A14011F84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BD7014E-9C4F-2A05-29EA-A64D7F6E58F2}"/>
              </a:ext>
            </a:extLst>
          </p:cNvPr>
          <p:cNvSpPr>
            <a:spLocks noGrp="1"/>
          </p:cNvSpPr>
          <p:nvPr>
            <p:ph type="dt" sz="half" idx="10"/>
          </p:nvPr>
        </p:nvSpPr>
        <p:spPr/>
        <p:txBody>
          <a:bodyPr/>
          <a:lstStyle/>
          <a:p>
            <a:fld id="{630B7869-1FB6-4B95-9D7B-E76ADCACFE5A}" type="datetimeFigureOut">
              <a:rPr lang="zh-CN" altLang="en-US" smtClean="0"/>
              <a:t>2024/9/27</a:t>
            </a:fld>
            <a:endParaRPr lang="zh-CN" altLang="en-US"/>
          </a:p>
        </p:txBody>
      </p:sp>
      <p:sp>
        <p:nvSpPr>
          <p:cNvPr id="5" name="页脚占位符 4">
            <a:extLst>
              <a:ext uri="{FF2B5EF4-FFF2-40B4-BE49-F238E27FC236}">
                <a16:creationId xmlns:a16="http://schemas.microsoft.com/office/drawing/2014/main" id="{C8D6731C-36BC-912A-4560-060E95F490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B9AAE6-4557-CA88-9324-1E0DBBD0E1DB}"/>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304328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E782F-1828-4FCE-D989-3A4FD27BF7A8}"/>
              </a:ext>
            </a:extLst>
          </p:cNvPr>
          <p:cNvSpPr>
            <a:spLocks noGrp="1"/>
          </p:cNvSpPr>
          <p:nvPr>
            <p:ph type="title"/>
          </p:nvPr>
        </p:nvSpPr>
        <p:spPr>
          <a:xfrm>
            <a:off x="376382" y="309708"/>
            <a:ext cx="8545945" cy="309130"/>
          </a:xfrm>
        </p:spPr>
        <p:txBody>
          <a:bodyPr>
            <a:noAutofit/>
          </a:bodyPr>
          <a:lstStyle>
            <a:lvl1pPr>
              <a:defRPr sz="28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A7C643F-E7D4-BD26-90A2-5FA7CD1AEB4B}"/>
              </a:ext>
            </a:extLst>
          </p:cNvPr>
          <p:cNvSpPr>
            <a:spLocks noGrp="1"/>
          </p:cNvSpPr>
          <p:nvPr>
            <p:ph idx="1"/>
          </p:nvPr>
        </p:nvSpPr>
        <p:spPr>
          <a:xfrm>
            <a:off x="838200" y="1252969"/>
            <a:ext cx="10515600" cy="5387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矩形 6">
            <a:extLst>
              <a:ext uri="{FF2B5EF4-FFF2-40B4-BE49-F238E27FC236}">
                <a16:creationId xmlns:a16="http://schemas.microsoft.com/office/drawing/2014/main" id="{43244A9D-1439-2E51-F539-6DBDFF58C36B}"/>
              </a:ext>
            </a:extLst>
          </p:cNvPr>
          <p:cNvSpPr/>
          <p:nvPr userDrawn="1"/>
        </p:nvSpPr>
        <p:spPr>
          <a:xfrm>
            <a:off x="-120073" y="840510"/>
            <a:ext cx="12487564" cy="101599"/>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188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74A3B-3322-F925-F577-1CF75D6A9F8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092E0D-5242-75C5-612C-163158B722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66AE98-A7C1-5729-56ED-30EC9656FE3F}"/>
              </a:ext>
            </a:extLst>
          </p:cNvPr>
          <p:cNvSpPr>
            <a:spLocks noGrp="1"/>
          </p:cNvSpPr>
          <p:nvPr>
            <p:ph type="dt" sz="half" idx="10"/>
          </p:nvPr>
        </p:nvSpPr>
        <p:spPr/>
        <p:txBody>
          <a:bodyPr/>
          <a:lstStyle/>
          <a:p>
            <a:fld id="{630B7869-1FB6-4B95-9D7B-E76ADCACFE5A}" type="datetimeFigureOut">
              <a:rPr lang="zh-CN" altLang="en-US" smtClean="0"/>
              <a:t>2024/9/27</a:t>
            </a:fld>
            <a:endParaRPr lang="zh-CN" altLang="en-US"/>
          </a:p>
        </p:txBody>
      </p:sp>
      <p:sp>
        <p:nvSpPr>
          <p:cNvPr id="5" name="页脚占位符 4">
            <a:extLst>
              <a:ext uri="{FF2B5EF4-FFF2-40B4-BE49-F238E27FC236}">
                <a16:creationId xmlns:a16="http://schemas.microsoft.com/office/drawing/2014/main" id="{2F137FD7-9D9E-D6D8-B435-786BE4CB93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1270AA-AA44-550D-D0E8-9ED9DD1F349A}"/>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71244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9E88D-486C-F34F-D4B8-FB3BCAEDCA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79A911-9703-160F-9B3D-44A1312BF0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D49198-DA36-1567-3C42-FD40EA621BB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AFDCDA5-2386-9CE1-FDF5-42F93B147A26}"/>
              </a:ext>
            </a:extLst>
          </p:cNvPr>
          <p:cNvSpPr>
            <a:spLocks noGrp="1"/>
          </p:cNvSpPr>
          <p:nvPr>
            <p:ph type="dt" sz="half" idx="10"/>
          </p:nvPr>
        </p:nvSpPr>
        <p:spPr/>
        <p:txBody>
          <a:bodyPr/>
          <a:lstStyle/>
          <a:p>
            <a:fld id="{630B7869-1FB6-4B95-9D7B-E76ADCACFE5A}" type="datetimeFigureOut">
              <a:rPr lang="zh-CN" altLang="en-US" smtClean="0"/>
              <a:t>2024/9/27</a:t>
            </a:fld>
            <a:endParaRPr lang="zh-CN" altLang="en-US"/>
          </a:p>
        </p:txBody>
      </p:sp>
      <p:sp>
        <p:nvSpPr>
          <p:cNvPr id="6" name="页脚占位符 5">
            <a:extLst>
              <a:ext uri="{FF2B5EF4-FFF2-40B4-BE49-F238E27FC236}">
                <a16:creationId xmlns:a16="http://schemas.microsoft.com/office/drawing/2014/main" id="{D14555C0-CBF6-1006-FE45-6E4A3F8F23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1440F6-8462-6E18-CA77-527017D3D207}"/>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904021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00B7D-F807-9047-15FA-1CFDD5FE02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9C346AA-7BEF-F438-88F1-661BB6813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FCFC52C-3315-9F84-C5C1-A9AE3BD0F7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3C92647-4BCB-0702-8DBA-A23AEF553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493267A-9A94-1ED0-8574-DA544B2E25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12AA89-E278-02CD-152B-DF79E667D5DB}"/>
              </a:ext>
            </a:extLst>
          </p:cNvPr>
          <p:cNvSpPr>
            <a:spLocks noGrp="1"/>
          </p:cNvSpPr>
          <p:nvPr>
            <p:ph type="dt" sz="half" idx="10"/>
          </p:nvPr>
        </p:nvSpPr>
        <p:spPr/>
        <p:txBody>
          <a:bodyPr/>
          <a:lstStyle/>
          <a:p>
            <a:fld id="{630B7869-1FB6-4B95-9D7B-E76ADCACFE5A}" type="datetimeFigureOut">
              <a:rPr lang="zh-CN" altLang="en-US" smtClean="0"/>
              <a:t>2024/9/27</a:t>
            </a:fld>
            <a:endParaRPr lang="zh-CN" altLang="en-US"/>
          </a:p>
        </p:txBody>
      </p:sp>
      <p:sp>
        <p:nvSpPr>
          <p:cNvPr id="8" name="页脚占位符 7">
            <a:extLst>
              <a:ext uri="{FF2B5EF4-FFF2-40B4-BE49-F238E27FC236}">
                <a16:creationId xmlns:a16="http://schemas.microsoft.com/office/drawing/2014/main" id="{637A6E4C-20F8-86B4-8E8E-69BDB4C065C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D4FD12-30C9-1273-372C-E39064E9E813}"/>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2163456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CDC51-F921-450E-F9D9-34B78ABCCF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BBE8DE-E7A2-D8D0-7439-7578A101E99E}"/>
              </a:ext>
            </a:extLst>
          </p:cNvPr>
          <p:cNvSpPr>
            <a:spLocks noGrp="1"/>
          </p:cNvSpPr>
          <p:nvPr>
            <p:ph type="dt" sz="half" idx="10"/>
          </p:nvPr>
        </p:nvSpPr>
        <p:spPr/>
        <p:txBody>
          <a:bodyPr/>
          <a:lstStyle/>
          <a:p>
            <a:fld id="{630B7869-1FB6-4B95-9D7B-E76ADCACFE5A}" type="datetimeFigureOut">
              <a:rPr lang="zh-CN" altLang="en-US" smtClean="0"/>
              <a:t>2024/9/27</a:t>
            </a:fld>
            <a:endParaRPr lang="zh-CN" altLang="en-US"/>
          </a:p>
        </p:txBody>
      </p:sp>
      <p:sp>
        <p:nvSpPr>
          <p:cNvPr id="4" name="页脚占位符 3">
            <a:extLst>
              <a:ext uri="{FF2B5EF4-FFF2-40B4-BE49-F238E27FC236}">
                <a16:creationId xmlns:a16="http://schemas.microsoft.com/office/drawing/2014/main" id="{4875A00A-E1B4-D784-6086-190EBCF803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0E3FCD-784B-9DED-C112-F64CFC75C8E8}"/>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297154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D9E150-0C18-22F6-8F24-B186BD4D283D}"/>
              </a:ext>
            </a:extLst>
          </p:cNvPr>
          <p:cNvSpPr>
            <a:spLocks noGrp="1"/>
          </p:cNvSpPr>
          <p:nvPr>
            <p:ph type="dt" sz="half" idx="10"/>
          </p:nvPr>
        </p:nvSpPr>
        <p:spPr/>
        <p:txBody>
          <a:bodyPr/>
          <a:lstStyle/>
          <a:p>
            <a:fld id="{630B7869-1FB6-4B95-9D7B-E76ADCACFE5A}" type="datetimeFigureOut">
              <a:rPr lang="zh-CN" altLang="en-US" smtClean="0"/>
              <a:t>2024/9/27</a:t>
            </a:fld>
            <a:endParaRPr lang="zh-CN" altLang="en-US"/>
          </a:p>
        </p:txBody>
      </p:sp>
      <p:sp>
        <p:nvSpPr>
          <p:cNvPr id="3" name="页脚占位符 2">
            <a:extLst>
              <a:ext uri="{FF2B5EF4-FFF2-40B4-BE49-F238E27FC236}">
                <a16:creationId xmlns:a16="http://schemas.microsoft.com/office/drawing/2014/main" id="{92A4B65E-48C6-FC26-EBD8-33D9EAE9C2F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D2B7431-A452-3309-A743-434F4177958B}"/>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690201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38BF5-EBB4-7896-FA0F-518BD6AFD7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851FB0-4397-4E2C-876C-61D84F620A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6E50D32-4F38-D525-6B8D-DA515FC59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EC687A-E89B-8FEC-8008-2AD49D2FD221}"/>
              </a:ext>
            </a:extLst>
          </p:cNvPr>
          <p:cNvSpPr>
            <a:spLocks noGrp="1"/>
          </p:cNvSpPr>
          <p:nvPr>
            <p:ph type="dt" sz="half" idx="10"/>
          </p:nvPr>
        </p:nvSpPr>
        <p:spPr/>
        <p:txBody>
          <a:bodyPr/>
          <a:lstStyle/>
          <a:p>
            <a:fld id="{630B7869-1FB6-4B95-9D7B-E76ADCACFE5A}" type="datetimeFigureOut">
              <a:rPr lang="zh-CN" altLang="en-US" smtClean="0"/>
              <a:t>2024/9/27</a:t>
            </a:fld>
            <a:endParaRPr lang="zh-CN" altLang="en-US"/>
          </a:p>
        </p:txBody>
      </p:sp>
      <p:sp>
        <p:nvSpPr>
          <p:cNvPr id="6" name="页脚占位符 5">
            <a:extLst>
              <a:ext uri="{FF2B5EF4-FFF2-40B4-BE49-F238E27FC236}">
                <a16:creationId xmlns:a16="http://schemas.microsoft.com/office/drawing/2014/main" id="{490C031E-691E-065F-0AFA-10D8226B5B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913C92-3A1E-63D2-002A-74D377C2F21E}"/>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06300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A85F9-A8B8-6AF8-63FD-93BD45B3F8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B2FFC0-C52B-70A3-70B2-F7D17B88349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7C3455-82A2-B6E4-EE5A-0424DCAC8911}"/>
              </a:ext>
            </a:extLst>
          </p:cNvPr>
          <p:cNvSpPr>
            <a:spLocks noGrp="1"/>
          </p:cNvSpPr>
          <p:nvPr>
            <p:ph type="dt" sz="half" idx="10"/>
          </p:nvPr>
        </p:nvSpPr>
        <p:spPr/>
        <p:txBody>
          <a:bodyPr/>
          <a:lstStyle/>
          <a:p>
            <a:fld id="{290015F3-E11D-4F35-8E8E-51D4375F5361}" type="datetimeFigureOut">
              <a:rPr lang="zh-CN" altLang="en-US" smtClean="0"/>
              <a:t>2024/9/27</a:t>
            </a:fld>
            <a:endParaRPr lang="zh-CN" altLang="en-US"/>
          </a:p>
        </p:txBody>
      </p:sp>
      <p:sp>
        <p:nvSpPr>
          <p:cNvPr id="5" name="页脚占位符 4">
            <a:extLst>
              <a:ext uri="{FF2B5EF4-FFF2-40B4-BE49-F238E27FC236}">
                <a16:creationId xmlns:a16="http://schemas.microsoft.com/office/drawing/2014/main" id="{84BF8843-4DEF-634B-2A0D-EF62DFC2C4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0E470C-9AD9-A0C5-2022-2A12C0DB9C01}"/>
              </a:ext>
            </a:extLst>
          </p:cNvPr>
          <p:cNvSpPr>
            <a:spLocks noGrp="1"/>
          </p:cNvSpPr>
          <p:nvPr>
            <p:ph type="sldNum" sz="quarter" idx="12"/>
          </p:nvPr>
        </p:nvSpPr>
        <p:spPr/>
        <p:txBody>
          <a:bodyPr/>
          <a:lstStyle/>
          <a:p>
            <a:fld id="{A6B990E7-2C9C-44DE-9033-6CB34EB3C715}" type="slidenum">
              <a:rPr lang="zh-CN" altLang="en-US" smtClean="0"/>
              <a:t>‹#›</a:t>
            </a:fld>
            <a:endParaRPr lang="zh-CN" altLang="en-US"/>
          </a:p>
        </p:txBody>
      </p:sp>
    </p:spTree>
    <p:extLst>
      <p:ext uri="{BB962C8B-B14F-4D97-AF65-F5344CB8AC3E}">
        <p14:creationId xmlns:p14="http://schemas.microsoft.com/office/powerpoint/2010/main" val="3568943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51BC3-F7C9-A291-ECDC-190C27CC38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BE1589-B363-8BA6-193E-012818B97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9242365-02C2-9136-056D-6F89C9810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A91EDE-0351-B581-51F7-937254FDADC0}"/>
              </a:ext>
            </a:extLst>
          </p:cNvPr>
          <p:cNvSpPr>
            <a:spLocks noGrp="1"/>
          </p:cNvSpPr>
          <p:nvPr>
            <p:ph type="dt" sz="half" idx="10"/>
          </p:nvPr>
        </p:nvSpPr>
        <p:spPr/>
        <p:txBody>
          <a:bodyPr/>
          <a:lstStyle/>
          <a:p>
            <a:fld id="{630B7869-1FB6-4B95-9D7B-E76ADCACFE5A}" type="datetimeFigureOut">
              <a:rPr lang="zh-CN" altLang="en-US" smtClean="0"/>
              <a:t>2024/9/27</a:t>
            </a:fld>
            <a:endParaRPr lang="zh-CN" altLang="en-US"/>
          </a:p>
        </p:txBody>
      </p:sp>
      <p:sp>
        <p:nvSpPr>
          <p:cNvPr id="6" name="页脚占位符 5">
            <a:extLst>
              <a:ext uri="{FF2B5EF4-FFF2-40B4-BE49-F238E27FC236}">
                <a16:creationId xmlns:a16="http://schemas.microsoft.com/office/drawing/2014/main" id="{234DACA0-3F6A-3712-A5C9-D413808485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A3BB9C-F4BA-061B-B0BE-C1A85072862F}"/>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662993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B1A1-AA5C-6B58-ABB5-79D5A24A61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6AD8CF-6910-2335-D026-B576F04779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C889F9-EB7D-0F02-B8CE-4D4D10795B5F}"/>
              </a:ext>
            </a:extLst>
          </p:cNvPr>
          <p:cNvSpPr>
            <a:spLocks noGrp="1"/>
          </p:cNvSpPr>
          <p:nvPr>
            <p:ph type="dt" sz="half" idx="10"/>
          </p:nvPr>
        </p:nvSpPr>
        <p:spPr/>
        <p:txBody>
          <a:bodyPr/>
          <a:lstStyle/>
          <a:p>
            <a:fld id="{630B7869-1FB6-4B95-9D7B-E76ADCACFE5A}" type="datetimeFigureOut">
              <a:rPr lang="zh-CN" altLang="en-US" smtClean="0"/>
              <a:t>2024/9/27</a:t>
            </a:fld>
            <a:endParaRPr lang="zh-CN" altLang="en-US"/>
          </a:p>
        </p:txBody>
      </p:sp>
      <p:sp>
        <p:nvSpPr>
          <p:cNvPr id="5" name="页脚占位符 4">
            <a:extLst>
              <a:ext uri="{FF2B5EF4-FFF2-40B4-BE49-F238E27FC236}">
                <a16:creationId xmlns:a16="http://schemas.microsoft.com/office/drawing/2014/main" id="{C6A15D5D-C0ED-E7A2-6CF7-797174A32F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8C640A-92F5-6D27-E8DE-1096B01B3DE8}"/>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93181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01B189-4515-E827-02A8-ADB52766510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511E0C-D51D-2AC2-B608-EADC29449B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F2AF66-A9AA-C32F-C56D-27C04EC2FEFE}"/>
              </a:ext>
            </a:extLst>
          </p:cNvPr>
          <p:cNvSpPr>
            <a:spLocks noGrp="1"/>
          </p:cNvSpPr>
          <p:nvPr>
            <p:ph type="dt" sz="half" idx="10"/>
          </p:nvPr>
        </p:nvSpPr>
        <p:spPr/>
        <p:txBody>
          <a:bodyPr/>
          <a:lstStyle/>
          <a:p>
            <a:fld id="{630B7869-1FB6-4B95-9D7B-E76ADCACFE5A}" type="datetimeFigureOut">
              <a:rPr lang="zh-CN" altLang="en-US" smtClean="0"/>
              <a:t>2024/9/27</a:t>
            </a:fld>
            <a:endParaRPr lang="zh-CN" altLang="en-US"/>
          </a:p>
        </p:txBody>
      </p:sp>
      <p:sp>
        <p:nvSpPr>
          <p:cNvPr id="5" name="页脚占位符 4">
            <a:extLst>
              <a:ext uri="{FF2B5EF4-FFF2-40B4-BE49-F238E27FC236}">
                <a16:creationId xmlns:a16="http://schemas.microsoft.com/office/drawing/2014/main" id="{36F2B309-600C-B3AC-CFC1-8DB943048C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83FC41-EA6D-F0B7-27CB-4F35F72D3470}"/>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791125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85" name="文本占位符 84">
            <a:extLst>
              <a:ext uri="{FF2B5EF4-FFF2-40B4-BE49-F238E27FC236}">
                <a16:creationId xmlns:a16="http://schemas.microsoft.com/office/drawing/2014/main" id="{9C066E07-1FB2-4E4E-885A-DB04877132EC}"/>
              </a:ext>
            </a:extLst>
          </p:cNvPr>
          <p:cNvSpPr>
            <a:spLocks noGrp="1"/>
          </p:cNvSpPr>
          <p:nvPr>
            <p:ph type="body" sz="quarter" idx="14" hasCustomPrompt="1"/>
          </p:nvPr>
        </p:nvSpPr>
        <p:spPr>
          <a:xfrm>
            <a:off x="1515340" y="4747371"/>
            <a:ext cx="2743200" cy="617537"/>
          </a:xfrm>
          <a:prstGeom prst="rect">
            <a:avLst/>
          </a:prstGeom>
        </p:spPr>
        <p:txBody>
          <a:bodyPr anchor="ctr"/>
          <a:lstStyle>
            <a:lvl1pPr marL="0" indent="0" algn="l">
              <a:buNone/>
              <a:defRPr b="1">
                <a:solidFill>
                  <a:schemeClr val="bg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答辩人信息</a:t>
            </a:r>
          </a:p>
        </p:txBody>
      </p:sp>
      <p:sp>
        <p:nvSpPr>
          <p:cNvPr id="77" name="文本占位符 77">
            <a:extLst>
              <a:ext uri="{FF2B5EF4-FFF2-40B4-BE49-F238E27FC236}">
                <a16:creationId xmlns:a16="http://schemas.microsoft.com/office/drawing/2014/main" id="{C2EE9811-84DA-482E-9F23-3E456E5B5127}"/>
              </a:ext>
            </a:extLst>
          </p:cNvPr>
          <p:cNvSpPr>
            <a:spLocks noGrp="1"/>
          </p:cNvSpPr>
          <p:nvPr>
            <p:ph type="body" sz="quarter" idx="11" hasCustomPrompt="1"/>
          </p:nvPr>
        </p:nvSpPr>
        <p:spPr>
          <a:xfrm>
            <a:off x="1514476" y="2442615"/>
            <a:ext cx="7754400" cy="721821"/>
          </a:xfrm>
          <a:prstGeom prst="rect">
            <a:avLst/>
          </a:prstGeom>
        </p:spPr>
        <p:txBody>
          <a:bodyPr lIns="0" rIns="0" anchor="ctr"/>
          <a:lstStyle>
            <a:lvl1pPr marL="0" indent="0" algn="l">
              <a:lnSpc>
                <a:spcPct val="100000"/>
              </a:lnSpc>
              <a:buNone/>
              <a:defRPr sz="4800" b="1">
                <a:solidFill>
                  <a:schemeClr val="tx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单击此处编辑答辩报告题目</a:t>
            </a:r>
          </a:p>
        </p:txBody>
      </p:sp>
      <p:sp>
        <p:nvSpPr>
          <p:cNvPr id="78" name="文本占位符 77">
            <a:extLst>
              <a:ext uri="{FF2B5EF4-FFF2-40B4-BE49-F238E27FC236}">
                <a16:creationId xmlns:a16="http://schemas.microsoft.com/office/drawing/2014/main" id="{156B0322-864D-4376-AB61-7454A2C85B9F}"/>
              </a:ext>
            </a:extLst>
          </p:cNvPr>
          <p:cNvSpPr>
            <a:spLocks noGrp="1"/>
          </p:cNvSpPr>
          <p:nvPr>
            <p:ph type="body" sz="quarter" idx="15" hasCustomPrompt="1"/>
          </p:nvPr>
        </p:nvSpPr>
        <p:spPr>
          <a:xfrm>
            <a:off x="1514476" y="3343161"/>
            <a:ext cx="3231228" cy="485081"/>
          </a:xfrm>
          <a:prstGeom prst="rect">
            <a:avLst/>
          </a:prstGeom>
        </p:spPr>
        <p:txBody>
          <a:bodyPr lIns="0" rIns="0" anchor="ctr"/>
          <a:lstStyle>
            <a:lvl1pPr marL="0" indent="0" algn="dist">
              <a:lnSpc>
                <a:spcPct val="100000"/>
              </a:lnSpc>
              <a:buNone/>
              <a:defRPr sz="2400" b="1">
                <a:solidFill>
                  <a:schemeClr val="tx2"/>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单击编辑答辩副标题</a:t>
            </a:r>
          </a:p>
        </p:txBody>
      </p:sp>
    </p:spTree>
    <p:extLst>
      <p:ext uri="{BB962C8B-B14F-4D97-AF65-F5344CB8AC3E}">
        <p14:creationId xmlns:p14="http://schemas.microsoft.com/office/powerpoint/2010/main" val="133292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61E7D-7A26-6940-BED1-5958C5F3401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E6FDAB-A115-CFBC-0902-F70ED527E7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48E675-2BE3-D262-32E9-5D65B99FC1A0}"/>
              </a:ext>
            </a:extLst>
          </p:cNvPr>
          <p:cNvSpPr>
            <a:spLocks noGrp="1"/>
          </p:cNvSpPr>
          <p:nvPr>
            <p:ph type="dt" sz="half" idx="10"/>
          </p:nvPr>
        </p:nvSpPr>
        <p:spPr/>
        <p:txBody>
          <a:bodyPr/>
          <a:lstStyle/>
          <a:p>
            <a:fld id="{290015F3-E11D-4F35-8E8E-51D4375F5361}" type="datetimeFigureOut">
              <a:rPr lang="zh-CN" altLang="en-US" smtClean="0"/>
              <a:t>2024/9/27</a:t>
            </a:fld>
            <a:endParaRPr lang="zh-CN" altLang="en-US"/>
          </a:p>
        </p:txBody>
      </p:sp>
      <p:sp>
        <p:nvSpPr>
          <p:cNvPr id="5" name="页脚占位符 4">
            <a:extLst>
              <a:ext uri="{FF2B5EF4-FFF2-40B4-BE49-F238E27FC236}">
                <a16:creationId xmlns:a16="http://schemas.microsoft.com/office/drawing/2014/main" id="{9E28A529-E846-B584-FCF8-02D7896292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66EE33-3641-9090-8D4D-918EEADE7826}"/>
              </a:ext>
            </a:extLst>
          </p:cNvPr>
          <p:cNvSpPr>
            <a:spLocks noGrp="1"/>
          </p:cNvSpPr>
          <p:nvPr>
            <p:ph type="sldNum" sz="quarter" idx="12"/>
          </p:nvPr>
        </p:nvSpPr>
        <p:spPr/>
        <p:txBody>
          <a:bodyPr/>
          <a:lstStyle/>
          <a:p>
            <a:fld id="{A6B990E7-2C9C-44DE-9033-6CB34EB3C715}" type="slidenum">
              <a:rPr lang="zh-CN" altLang="en-US" smtClean="0"/>
              <a:t>‹#›</a:t>
            </a:fld>
            <a:endParaRPr lang="zh-CN" altLang="en-US"/>
          </a:p>
        </p:txBody>
      </p:sp>
    </p:spTree>
    <p:extLst>
      <p:ext uri="{BB962C8B-B14F-4D97-AF65-F5344CB8AC3E}">
        <p14:creationId xmlns:p14="http://schemas.microsoft.com/office/powerpoint/2010/main" val="164948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93821-09B2-CF7F-BD96-75730A5421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9BE499-CDA8-FC84-F9B8-00DF42166B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A01DFC-ED5A-82B1-8764-D78BB393E10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194144-27F4-F3FE-80D6-EA2193854E3D}"/>
              </a:ext>
            </a:extLst>
          </p:cNvPr>
          <p:cNvSpPr>
            <a:spLocks noGrp="1"/>
          </p:cNvSpPr>
          <p:nvPr>
            <p:ph type="dt" sz="half" idx="10"/>
          </p:nvPr>
        </p:nvSpPr>
        <p:spPr/>
        <p:txBody>
          <a:bodyPr/>
          <a:lstStyle/>
          <a:p>
            <a:fld id="{290015F3-E11D-4F35-8E8E-51D4375F5361}" type="datetimeFigureOut">
              <a:rPr lang="zh-CN" altLang="en-US" smtClean="0"/>
              <a:t>2024/9/27</a:t>
            </a:fld>
            <a:endParaRPr lang="zh-CN" altLang="en-US"/>
          </a:p>
        </p:txBody>
      </p:sp>
      <p:sp>
        <p:nvSpPr>
          <p:cNvPr id="6" name="页脚占位符 5">
            <a:extLst>
              <a:ext uri="{FF2B5EF4-FFF2-40B4-BE49-F238E27FC236}">
                <a16:creationId xmlns:a16="http://schemas.microsoft.com/office/drawing/2014/main" id="{D54E725C-5683-28BD-52EE-7C47138EFF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75B5CC-09F2-B98C-13D2-589A742B1FB3}"/>
              </a:ext>
            </a:extLst>
          </p:cNvPr>
          <p:cNvSpPr>
            <a:spLocks noGrp="1"/>
          </p:cNvSpPr>
          <p:nvPr>
            <p:ph type="sldNum" sz="quarter" idx="12"/>
          </p:nvPr>
        </p:nvSpPr>
        <p:spPr/>
        <p:txBody>
          <a:bodyPr/>
          <a:lstStyle/>
          <a:p>
            <a:fld id="{A6B990E7-2C9C-44DE-9033-6CB34EB3C715}" type="slidenum">
              <a:rPr lang="zh-CN" altLang="en-US" smtClean="0"/>
              <a:t>‹#›</a:t>
            </a:fld>
            <a:endParaRPr lang="zh-CN" altLang="en-US"/>
          </a:p>
        </p:txBody>
      </p:sp>
    </p:spTree>
    <p:extLst>
      <p:ext uri="{BB962C8B-B14F-4D97-AF65-F5344CB8AC3E}">
        <p14:creationId xmlns:p14="http://schemas.microsoft.com/office/powerpoint/2010/main" val="25388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22B57-0368-DA5E-DAB3-EBE35100EF7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C4C8F3-7891-5AC5-EBF5-302BA4997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C8F975-0AF4-CE44-1046-6D70375739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2BDD727-F88F-DAE9-23E2-F4CF715D11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11595C6-FFB2-E0F2-413C-F7E9D6F1629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44F73AF-289B-0413-B5E9-181F529DD299}"/>
              </a:ext>
            </a:extLst>
          </p:cNvPr>
          <p:cNvSpPr>
            <a:spLocks noGrp="1"/>
          </p:cNvSpPr>
          <p:nvPr>
            <p:ph type="dt" sz="half" idx="10"/>
          </p:nvPr>
        </p:nvSpPr>
        <p:spPr/>
        <p:txBody>
          <a:bodyPr/>
          <a:lstStyle/>
          <a:p>
            <a:fld id="{290015F3-E11D-4F35-8E8E-51D4375F5361}" type="datetimeFigureOut">
              <a:rPr lang="zh-CN" altLang="en-US" smtClean="0"/>
              <a:t>2024/9/27</a:t>
            </a:fld>
            <a:endParaRPr lang="zh-CN" altLang="en-US"/>
          </a:p>
        </p:txBody>
      </p:sp>
      <p:sp>
        <p:nvSpPr>
          <p:cNvPr id="8" name="页脚占位符 7">
            <a:extLst>
              <a:ext uri="{FF2B5EF4-FFF2-40B4-BE49-F238E27FC236}">
                <a16:creationId xmlns:a16="http://schemas.microsoft.com/office/drawing/2014/main" id="{7695412A-E628-19D3-2F4B-FFD6B1208D6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284FA4-E316-DB1D-9531-BA7A61A90D32}"/>
              </a:ext>
            </a:extLst>
          </p:cNvPr>
          <p:cNvSpPr>
            <a:spLocks noGrp="1"/>
          </p:cNvSpPr>
          <p:nvPr>
            <p:ph type="sldNum" sz="quarter" idx="12"/>
          </p:nvPr>
        </p:nvSpPr>
        <p:spPr/>
        <p:txBody>
          <a:bodyPr/>
          <a:lstStyle/>
          <a:p>
            <a:fld id="{A6B990E7-2C9C-44DE-9033-6CB34EB3C715}" type="slidenum">
              <a:rPr lang="zh-CN" altLang="en-US" smtClean="0"/>
              <a:t>‹#›</a:t>
            </a:fld>
            <a:endParaRPr lang="zh-CN" altLang="en-US"/>
          </a:p>
        </p:txBody>
      </p:sp>
    </p:spTree>
    <p:extLst>
      <p:ext uri="{BB962C8B-B14F-4D97-AF65-F5344CB8AC3E}">
        <p14:creationId xmlns:p14="http://schemas.microsoft.com/office/powerpoint/2010/main" val="121079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0BE18-FC5D-E620-F824-125ED83FA9E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15900A-EF05-E5E9-DF0D-B2A6B12B3649}"/>
              </a:ext>
            </a:extLst>
          </p:cNvPr>
          <p:cNvSpPr>
            <a:spLocks noGrp="1"/>
          </p:cNvSpPr>
          <p:nvPr>
            <p:ph type="dt" sz="half" idx="10"/>
          </p:nvPr>
        </p:nvSpPr>
        <p:spPr/>
        <p:txBody>
          <a:bodyPr/>
          <a:lstStyle/>
          <a:p>
            <a:fld id="{290015F3-E11D-4F35-8E8E-51D4375F5361}" type="datetimeFigureOut">
              <a:rPr lang="zh-CN" altLang="en-US" smtClean="0"/>
              <a:t>2024/9/27</a:t>
            </a:fld>
            <a:endParaRPr lang="zh-CN" altLang="en-US"/>
          </a:p>
        </p:txBody>
      </p:sp>
      <p:sp>
        <p:nvSpPr>
          <p:cNvPr id="4" name="页脚占位符 3">
            <a:extLst>
              <a:ext uri="{FF2B5EF4-FFF2-40B4-BE49-F238E27FC236}">
                <a16:creationId xmlns:a16="http://schemas.microsoft.com/office/drawing/2014/main" id="{E08404B4-5B63-EF88-E937-9EBDB4C867C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E166B8-1BDA-40C0-C129-493116D65F69}"/>
              </a:ext>
            </a:extLst>
          </p:cNvPr>
          <p:cNvSpPr>
            <a:spLocks noGrp="1"/>
          </p:cNvSpPr>
          <p:nvPr>
            <p:ph type="sldNum" sz="quarter" idx="12"/>
          </p:nvPr>
        </p:nvSpPr>
        <p:spPr/>
        <p:txBody>
          <a:bodyPr/>
          <a:lstStyle/>
          <a:p>
            <a:fld id="{A6B990E7-2C9C-44DE-9033-6CB34EB3C715}" type="slidenum">
              <a:rPr lang="zh-CN" altLang="en-US" smtClean="0"/>
              <a:t>‹#›</a:t>
            </a:fld>
            <a:endParaRPr lang="zh-CN" altLang="en-US"/>
          </a:p>
        </p:txBody>
      </p:sp>
    </p:spTree>
    <p:extLst>
      <p:ext uri="{BB962C8B-B14F-4D97-AF65-F5344CB8AC3E}">
        <p14:creationId xmlns:p14="http://schemas.microsoft.com/office/powerpoint/2010/main" val="45473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2F9C74-D667-013F-05DC-B092A279575A}"/>
              </a:ext>
            </a:extLst>
          </p:cNvPr>
          <p:cNvSpPr>
            <a:spLocks noGrp="1"/>
          </p:cNvSpPr>
          <p:nvPr>
            <p:ph type="dt" sz="half" idx="10"/>
          </p:nvPr>
        </p:nvSpPr>
        <p:spPr/>
        <p:txBody>
          <a:bodyPr/>
          <a:lstStyle/>
          <a:p>
            <a:fld id="{290015F3-E11D-4F35-8E8E-51D4375F5361}" type="datetimeFigureOut">
              <a:rPr lang="zh-CN" altLang="en-US" smtClean="0"/>
              <a:t>2024/9/27</a:t>
            </a:fld>
            <a:endParaRPr lang="zh-CN" altLang="en-US"/>
          </a:p>
        </p:txBody>
      </p:sp>
      <p:sp>
        <p:nvSpPr>
          <p:cNvPr id="3" name="页脚占位符 2">
            <a:extLst>
              <a:ext uri="{FF2B5EF4-FFF2-40B4-BE49-F238E27FC236}">
                <a16:creationId xmlns:a16="http://schemas.microsoft.com/office/drawing/2014/main" id="{F47FCDC7-A51D-426E-6014-CF2FB2334C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381D95-FB34-6662-CF3B-8AB5A49BFAF9}"/>
              </a:ext>
            </a:extLst>
          </p:cNvPr>
          <p:cNvSpPr>
            <a:spLocks noGrp="1"/>
          </p:cNvSpPr>
          <p:nvPr>
            <p:ph type="sldNum" sz="quarter" idx="12"/>
          </p:nvPr>
        </p:nvSpPr>
        <p:spPr/>
        <p:txBody>
          <a:bodyPr/>
          <a:lstStyle/>
          <a:p>
            <a:fld id="{A6B990E7-2C9C-44DE-9033-6CB34EB3C715}" type="slidenum">
              <a:rPr lang="zh-CN" altLang="en-US" smtClean="0"/>
              <a:t>‹#›</a:t>
            </a:fld>
            <a:endParaRPr lang="zh-CN" altLang="en-US"/>
          </a:p>
        </p:txBody>
      </p:sp>
    </p:spTree>
    <p:extLst>
      <p:ext uri="{BB962C8B-B14F-4D97-AF65-F5344CB8AC3E}">
        <p14:creationId xmlns:p14="http://schemas.microsoft.com/office/powerpoint/2010/main" val="304641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D801C-0090-3901-9F13-F6D16AA939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955ED34-3AE4-99EC-5CA6-2C9D9BD8CC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FAF504-EFB7-6190-8255-B9E35DEE9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E6D69D-F66A-0657-4EF1-68039BD703DE}"/>
              </a:ext>
            </a:extLst>
          </p:cNvPr>
          <p:cNvSpPr>
            <a:spLocks noGrp="1"/>
          </p:cNvSpPr>
          <p:nvPr>
            <p:ph type="dt" sz="half" idx="10"/>
          </p:nvPr>
        </p:nvSpPr>
        <p:spPr/>
        <p:txBody>
          <a:bodyPr/>
          <a:lstStyle/>
          <a:p>
            <a:fld id="{290015F3-E11D-4F35-8E8E-51D4375F5361}" type="datetimeFigureOut">
              <a:rPr lang="zh-CN" altLang="en-US" smtClean="0"/>
              <a:t>2024/9/27</a:t>
            </a:fld>
            <a:endParaRPr lang="zh-CN" altLang="en-US"/>
          </a:p>
        </p:txBody>
      </p:sp>
      <p:sp>
        <p:nvSpPr>
          <p:cNvPr id="6" name="页脚占位符 5">
            <a:extLst>
              <a:ext uri="{FF2B5EF4-FFF2-40B4-BE49-F238E27FC236}">
                <a16:creationId xmlns:a16="http://schemas.microsoft.com/office/drawing/2014/main" id="{2A330748-EB24-7EC9-5578-03F26F525E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2EFE92-ED6B-BADF-0AE5-DCADCA1D5E50}"/>
              </a:ext>
            </a:extLst>
          </p:cNvPr>
          <p:cNvSpPr>
            <a:spLocks noGrp="1"/>
          </p:cNvSpPr>
          <p:nvPr>
            <p:ph type="sldNum" sz="quarter" idx="12"/>
          </p:nvPr>
        </p:nvSpPr>
        <p:spPr/>
        <p:txBody>
          <a:bodyPr/>
          <a:lstStyle/>
          <a:p>
            <a:fld id="{A6B990E7-2C9C-44DE-9033-6CB34EB3C715}" type="slidenum">
              <a:rPr lang="zh-CN" altLang="en-US" smtClean="0"/>
              <a:t>‹#›</a:t>
            </a:fld>
            <a:endParaRPr lang="zh-CN" altLang="en-US"/>
          </a:p>
        </p:txBody>
      </p:sp>
    </p:spTree>
    <p:extLst>
      <p:ext uri="{BB962C8B-B14F-4D97-AF65-F5344CB8AC3E}">
        <p14:creationId xmlns:p14="http://schemas.microsoft.com/office/powerpoint/2010/main" val="1755160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95A2A-F842-2C31-7BA8-7235577441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3C086A-A3A6-B0A7-62F2-D823B5C4C2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C1D708-49E4-39D8-DF2D-6F5F99F49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7BE2C6-2036-8684-C147-2BCFBB56A8A0}"/>
              </a:ext>
            </a:extLst>
          </p:cNvPr>
          <p:cNvSpPr>
            <a:spLocks noGrp="1"/>
          </p:cNvSpPr>
          <p:nvPr>
            <p:ph type="dt" sz="half" idx="10"/>
          </p:nvPr>
        </p:nvSpPr>
        <p:spPr/>
        <p:txBody>
          <a:bodyPr/>
          <a:lstStyle/>
          <a:p>
            <a:fld id="{290015F3-E11D-4F35-8E8E-51D4375F5361}" type="datetimeFigureOut">
              <a:rPr lang="zh-CN" altLang="en-US" smtClean="0"/>
              <a:t>2024/9/27</a:t>
            </a:fld>
            <a:endParaRPr lang="zh-CN" altLang="en-US"/>
          </a:p>
        </p:txBody>
      </p:sp>
      <p:sp>
        <p:nvSpPr>
          <p:cNvPr id="6" name="页脚占位符 5">
            <a:extLst>
              <a:ext uri="{FF2B5EF4-FFF2-40B4-BE49-F238E27FC236}">
                <a16:creationId xmlns:a16="http://schemas.microsoft.com/office/drawing/2014/main" id="{6438FD78-08E0-2A7F-6BE7-57D25198D1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9C8F6C-B556-F322-9A7A-4C109EF7315C}"/>
              </a:ext>
            </a:extLst>
          </p:cNvPr>
          <p:cNvSpPr>
            <a:spLocks noGrp="1"/>
          </p:cNvSpPr>
          <p:nvPr>
            <p:ph type="sldNum" sz="quarter" idx="12"/>
          </p:nvPr>
        </p:nvSpPr>
        <p:spPr/>
        <p:txBody>
          <a:bodyPr/>
          <a:lstStyle/>
          <a:p>
            <a:fld id="{A6B990E7-2C9C-44DE-9033-6CB34EB3C715}" type="slidenum">
              <a:rPr lang="zh-CN" altLang="en-US" smtClean="0"/>
              <a:t>‹#›</a:t>
            </a:fld>
            <a:endParaRPr lang="zh-CN" altLang="en-US"/>
          </a:p>
        </p:txBody>
      </p:sp>
    </p:spTree>
    <p:extLst>
      <p:ext uri="{BB962C8B-B14F-4D97-AF65-F5344CB8AC3E}">
        <p14:creationId xmlns:p14="http://schemas.microsoft.com/office/powerpoint/2010/main" val="149070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B7F45E-FF6D-1CB5-07CF-69E090297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A32A56-9F75-517D-A6CE-2E728ECE4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BDC7BE-CABD-A9B5-DD4E-6992EEBDF9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0015F3-E11D-4F35-8E8E-51D4375F5361}" type="datetimeFigureOut">
              <a:rPr lang="zh-CN" altLang="en-US" smtClean="0"/>
              <a:t>2024/9/27</a:t>
            </a:fld>
            <a:endParaRPr lang="zh-CN" altLang="en-US"/>
          </a:p>
        </p:txBody>
      </p:sp>
      <p:sp>
        <p:nvSpPr>
          <p:cNvPr id="5" name="页脚占位符 4">
            <a:extLst>
              <a:ext uri="{FF2B5EF4-FFF2-40B4-BE49-F238E27FC236}">
                <a16:creationId xmlns:a16="http://schemas.microsoft.com/office/drawing/2014/main" id="{200665DF-AFC1-FEA1-F77F-0621908B13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387AF98B-00A9-476F-2088-E0E64536C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6B990E7-2C9C-44DE-9033-6CB34EB3C715}" type="slidenum">
              <a:rPr lang="zh-CN" altLang="en-US" smtClean="0"/>
              <a:t>‹#›</a:t>
            </a:fld>
            <a:endParaRPr lang="zh-CN" altLang="en-US"/>
          </a:p>
        </p:txBody>
      </p:sp>
    </p:spTree>
    <p:extLst>
      <p:ext uri="{BB962C8B-B14F-4D97-AF65-F5344CB8AC3E}">
        <p14:creationId xmlns:p14="http://schemas.microsoft.com/office/powerpoint/2010/main" val="1671332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235C9B-2052-3C04-116A-B016329E6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0F884C-A87A-ACC5-9CF9-AA8E20C11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847293-4FAF-E0E8-E697-8E660E6BA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0B7869-1FB6-4B95-9D7B-E76ADCACFE5A}" type="datetimeFigureOut">
              <a:rPr lang="zh-CN" altLang="en-US" smtClean="0"/>
              <a:t>2024/9/27</a:t>
            </a:fld>
            <a:endParaRPr lang="zh-CN" altLang="en-US"/>
          </a:p>
        </p:txBody>
      </p:sp>
      <p:sp>
        <p:nvSpPr>
          <p:cNvPr id="5" name="页脚占位符 4">
            <a:extLst>
              <a:ext uri="{FF2B5EF4-FFF2-40B4-BE49-F238E27FC236}">
                <a16:creationId xmlns:a16="http://schemas.microsoft.com/office/drawing/2014/main" id="{E92A3DF9-19BD-F8B3-6A75-8917A0529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EE949393-567B-8FEA-27C1-5257E3671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749617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315FFC84-240E-5404-C342-933121B32F91}"/>
              </a:ext>
            </a:extLst>
          </p:cNvPr>
          <p:cNvSpPr/>
          <p:nvPr/>
        </p:nvSpPr>
        <p:spPr>
          <a:xfrm>
            <a:off x="111760" y="254000"/>
            <a:ext cx="1910080" cy="77216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110004020202020204"/>
              <a:ea typeface="等线" panose="02010600030101010101" pitchFamily="2" charset="-122"/>
              <a:cs typeface="+mn-cs"/>
            </a:endParaRPr>
          </a:p>
        </p:txBody>
      </p:sp>
      <p:sp>
        <p:nvSpPr>
          <p:cNvPr id="12" name="矩形 11">
            <a:extLst>
              <a:ext uri="{FF2B5EF4-FFF2-40B4-BE49-F238E27FC236}">
                <a16:creationId xmlns:a16="http://schemas.microsoft.com/office/drawing/2014/main" id="{F5CC51B9-4428-04D9-945B-80DC99347931}"/>
              </a:ext>
            </a:extLst>
          </p:cNvPr>
          <p:cNvSpPr/>
          <p:nvPr/>
        </p:nvSpPr>
        <p:spPr>
          <a:xfrm>
            <a:off x="0" y="4428312"/>
            <a:ext cx="12192000" cy="856526"/>
          </a:xfrm>
          <a:prstGeom prst="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等线" panose="02110004020202020204"/>
                <a:ea typeface="等线" panose="02010600030101010101" pitchFamily="2" charset="-122"/>
                <a:cs typeface="+mn-cs"/>
              </a:rPr>
              <a:t>第二届全国大学生心理与行为在线实验精英赛</a:t>
            </a:r>
          </a:p>
        </p:txBody>
      </p:sp>
      <p:sp>
        <p:nvSpPr>
          <p:cNvPr id="7" name="文本占位符 6">
            <a:extLst>
              <a:ext uri="{FF2B5EF4-FFF2-40B4-BE49-F238E27FC236}">
                <a16:creationId xmlns:a16="http://schemas.microsoft.com/office/drawing/2014/main" id="{B1B14B8F-A231-48E8-ACE8-EC35186C5474}"/>
              </a:ext>
            </a:extLst>
          </p:cNvPr>
          <p:cNvSpPr>
            <a:spLocks noGrp="1"/>
          </p:cNvSpPr>
          <p:nvPr>
            <p:ph type="body" sz="quarter" idx="15"/>
          </p:nvPr>
        </p:nvSpPr>
        <p:spPr>
          <a:xfrm>
            <a:off x="373114" y="0"/>
            <a:ext cx="7242953" cy="1233319"/>
          </a:xfrm>
        </p:spPr>
        <p:txBody>
          <a:bodyPr>
            <a:normAutofit/>
          </a:bodyPr>
          <a:lstStyle/>
          <a:p>
            <a:pPr algn="l"/>
            <a:r>
              <a:rPr lang="zh-CN" altLang="en-US" sz="2800" dirty="0">
                <a:solidFill>
                  <a:schemeClr val="bg1"/>
                </a:solidFill>
              </a:rPr>
              <a:t>自选赛道</a:t>
            </a:r>
          </a:p>
        </p:txBody>
      </p:sp>
      <p:sp>
        <p:nvSpPr>
          <p:cNvPr id="50" name="文本占位符 49">
            <a:extLst>
              <a:ext uri="{FF2B5EF4-FFF2-40B4-BE49-F238E27FC236}">
                <a16:creationId xmlns:a16="http://schemas.microsoft.com/office/drawing/2014/main" id="{83B14AAE-3F24-4D56-BD9F-745431B50034}"/>
              </a:ext>
            </a:extLst>
          </p:cNvPr>
          <p:cNvSpPr>
            <a:spLocks noGrp="1"/>
          </p:cNvSpPr>
          <p:nvPr>
            <p:ph type="body" sz="quarter" idx="11"/>
          </p:nvPr>
        </p:nvSpPr>
        <p:spPr>
          <a:xfrm>
            <a:off x="899897" y="1516890"/>
            <a:ext cx="10592643" cy="2557648"/>
          </a:xfrm>
        </p:spPr>
        <p:txBody>
          <a:bodyPr>
            <a:normAutofit/>
          </a:bodyPr>
          <a:lstStyle/>
          <a:p>
            <a:r>
              <a:rPr lang="zh-CN" altLang="en-US" dirty="0"/>
              <a:t>人工智能与人类评分对结果满意度和公平性感知的影响</a:t>
            </a:r>
          </a:p>
        </p:txBody>
      </p:sp>
    </p:spTree>
    <p:extLst>
      <p:ext uri="{BB962C8B-B14F-4D97-AF65-F5344CB8AC3E}">
        <p14:creationId xmlns:p14="http://schemas.microsoft.com/office/powerpoint/2010/main" val="3021795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30209B50-D03C-6F80-463C-520C20DDBD8C}"/>
              </a:ext>
            </a:extLst>
          </p:cNvPr>
          <p:cNvSpPr txBox="1"/>
          <p:nvPr/>
        </p:nvSpPr>
        <p:spPr>
          <a:xfrm>
            <a:off x="297180" y="148084"/>
            <a:ext cx="8877300" cy="523220"/>
          </a:xfrm>
          <a:prstGeom prst="rect">
            <a:avLst/>
          </a:prstGeom>
          <a:noFill/>
        </p:spPr>
        <p:txBody>
          <a:bodyPr wrap="square">
            <a:spAutoFit/>
          </a:bodyPr>
          <a:lstStyle/>
          <a:p>
            <a:r>
              <a:rPr kumimoji="0" lang="zh-CN" altLang="en-US" sz="2800" b="1" i="0" u="none" strike="noStrike" kern="1200" cap="none" spc="0" normalizeH="0" baseline="0" noProof="0">
                <a:ln>
                  <a:noFill/>
                </a:ln>
                <a:solidFill>
                  <a:srgbClr val="003F88"/>
                </a:solidFill>
                <a:effectLst/>
                <a:uLnTx/>
                <a:uFillTx/>
                <a:latin typeface="等线" panose="02010600030101010101" pitchFamily="2" charset="-122"/>
                <a:ea typeface="等线" panose="02010600030101010101" pitchFamily="2" charset="-122"/>
                <a:cs typeface="+mj-cs"/>
              </a:rPr>
              <a:t>研究</a:t>
            </a:r>
            <a:r>
              <a:rPr kumimoji="0" lang="en-US" altLang="zh-CN" sz="2800" b="1" i="0" u="none" strike="noStrike" kern="1200" cap="none" spc="0" normalizeH="0" baseline="0" noProof="0">
                <a:ln>
                  <a:noFill/>
                </a:ln>
                <a:solidFill>
                  <a:srgbClr val="003F88"/>
                </a:solidFill>
                <a:effectLst/>
                <a:uLnTx/>
                <a:uFillTx/>
                <a:latin typeface="等线" panose="02010600030101010101" pitchFamily="2" charset="-122"/>
                <a:ea typeface="等线" panose="02010600030101010101" pitchFamily="2" charset="-122"/>
                <a:cs typeface="+mj-cs"/>
              </a:rPr>
              <a:t>2  </a:t>
            </a:r>
            <a:r>
              <a:rPr kumimoji="0" lang="zh-CN" altLang="en-US" sz="2400" b="1"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j-cs"/>
              </a:rPr>
              <a:t>期望与实际评分者一致性对公平性和满意度感知的影响</a:t>
            </a:r>
            <a:endParaRPr lang="zh-CN" altLang="en-US"/>
          </a:p>
        </p:txBody>
      </p:sp>
      <p:pic>
        <p:nvPicPr>
          <p:cNvPr id="22" name="图片 21">
            <a:extLst>
              <a:ext uri="{FF2B5EF4-FFF2-40B4-BE49-F238E27FC236}">
                <a16:creationId xmlns:a16="http://schemas.microsoft.com/office/drawing/2014/main" id="{82CC65DA-932D-B9B8-70D6-509FBD5EE616}"/>
              </a:ext>
            </a:extLst>
          </p:cNvPr>
          <p:cNvPicPr>
            <a:picLocks noChangeAspect="1"/>
          </p:cNvPicPr>
          <p:nvPr/>
        </p:nvPicPr>
        <p:blipFill>
          <a:blip r:embed="rId3"/>
          <a:stretch>
            <a:fillRect/>
          </a:stretch>
        </p:blipFill>
        <p:spPr>
          <a:xfrm>
            <a:off x="523240" y="1146048"/>
            <a:ext cx="6149432" cy="2552192"/>
          </a:xfrm>
          <a:prstGeom prst="rect">
            <a:avLst/>
          </a:prstGeom>
        </p:spPr>
      </p:pic>
      <p:grpSp>
        <p:nvGrpSpPr>
          <p:cNvPr id="25" name="组合 24">
            <a:extLst>
              <a:ext uri="{FF2B5EF4-FFF2-40B4-BE49-F238E27FC236}">
                <a16:creationId xmlns:a16="http://schemas.microsoft.com/office/drawing/2014/main" id="{0D1AC10B-95D0-2EA9-1828-1167D6DD6EAA}"/>
              </a:ext>
            </a:extLst>
          </p:cNvPr>
          <p:cNvGrpSpPr/>
          <p:nvPr/>
        </p:nvGrpSpPr>
        <p:grpSpPr>
          <a:xfrm>
            <a:off x="6663167" y="3892183"/>
            <a:ext cx="5173233" cy="2224137"/>
            <a:chOff x="6795247" y="1118503"/>
            <a:chExt cx="5173233" cy="2224137"/>
          </a:xfrm>
        </p:grpSpPr>
        <p:sp>
          <p:nvSpPr>
            <p:cNvPr id="26" name="文本框 25">
              <a:extLst>
                <a:ext uri="{FF2B5EF4-FFF2-40B4-BE49-F238E27FC236}">
                  <a16:creationId xmlns:a16="http://schemas.microsoft.com/office/drawing/2014/main" id="{54F0F17F-14BC-9D95-5CBC-00F4213CDD3E}"/>
                </a:ext>
              </a:extLst>
            </p:cNvPr>
            <p:cNvSpPr txBox="1"/>
            <p:nvPr/>
          </p:nvSpPr>
          <p:spPr>
            <a:xfrm>
              <a:off x="6984700" y="1766293"/>
              <a:ext cx="4750099" cy="1538883"/>
            </a:xfrm>
            <a:prstGeom prst="rect">
              <a:avLst/>
            </a:prstGeom>
            <a:noFill/>
          </p:spPr>
          <p:txBody>
            <a:bodyPr wrap="square">
              <a:spAutoFit/>
            </a:bodyPr>
            <a:lstStyle/>
            <a:p>
              <a:pPr marL="342900" indent="-342900" algn="just">
                <a:spcBef>
                  <a:spcPts val="600"/>
                </a:spcBef>
                <a:buFont typeface="Wingdings" panose="05000000000000000000" pitchFamily="2" charset="2"/>
                <a:buChar char="p"/>
                <a:tabLst>
                  <a:tab pos="44450" algn="l"/>
                </a:tabLst>
              </a:pPr>
              <a:r>
                <a:rPr lang="zh-CN" altLang="en-US" sz="2000" b="1" kern="100">
                  <a:latin typeface="宋体" panose="02010600030101010101" pitchFamily="2" charset="-122"/>
                  <a:ea typeface="宋体" panose="02010600030101010101" pitchFamily="2" charset="-122"/>
                  <a:cs typeface="Times New Roman" panose="02020603050405020304" pitchFamily="18" charset="0"/>
                </a:rPr>
                <a:t>高</a:t>
              </a:r>
              <a:r>
                <a:rPr lang="en-US" altLang="zh-CN" sz="2000" b="1" kern="100">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a:latin typeface="宋体" panose="02010600030101010101" pitchFamily="2" charset="-122"/>
                  <a:ea typeface="宋体" panose="02010600030101010101" pitchFamily="2" charset="-122"/>
                  <a:cs typeface="Times New Roman" panose="02020603050405020304" pitchFamily="18" charset="0"/>
                </a:rPr>
                <a:t>低期望得分边缘显著</a:t>
              </a:r>
              <a:r>
                <a:rPr lang="zh-CN" altLang="en-US" sz="2000" b="1" kern="100" dirty="0">
                  <a:latin typeface="宋体" panose="02010600030101010101" pitchFamily="2" charset="-122"/>
                  <a:ea typeface="宋体" panose="02010600030101010101" pitchFamily="2" charset="-122"/>
                  <a:cs typeface="Times New Roman" panose="02020603050405020304" pitchFamily="18" charset="0"/>
                </a:rPr>
                <a:t>影响</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期望评分者的选择比例</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just">
                <a:spcBef>
                  <a:spcPts val="600"/>
                </a:spcBef>
                <a:tabLst>
                  <a:tab pos="44450" algn="l"/>
                </a:tabLst>
              </a:pPr>
              <a:r>
                <a:rPr lang="en-US" altLang="zh-CN" sz="2000" i="1" kern="100">
                  <a:effectLst/>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   </a:t>
              </a:r>
              <a:endParaRPr lang="en-US" altLang="zh-CN" sz="2000" kern="100" dirty="0">
                <a:latin typeface="Times New Roman" panose="02020603050405020304" pitchFamily="18" charset="0"/>
                <a:ea typeface="宋体" panose="02010600030101010101" pitchFamily="2" charset="-122"/>
              </a:endParaRPr>
            </a:p>
            <a:p>
              <a:pPr algn="just">
                <a:spcBef>
                  <a:spcPts val="600"/>
                </a:spcBef>
                <a:tabLst>
                  <a:tab pos="44450" algn="l"/>
                </a:tabLst>
              </a:pPr>
              <a:endPar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7" name="矩形: 圆角 26">
              <a:extLst>
                <a:ext uri="{FF2B5EF4-FFF2-40B4-BE49-F238E27FC236}">
                  <a16:creationId xmlns:a16="http://schemas.microsoft.com/office/drawing/2014/main" id="{76FD0B2F-F23C-7846-E530-496A0399F45E}"/>
                </a:ext>
              </a:extLst>
            </p:cNvPr>
            <p:cNvSpPr/>
            <p:nvPr/>
          </p:nvSpPr>
          <p:spPr>
            <a:xfrm>
              <a:off x="6795247" y="1309255"/>
              <a:ext cx="5173233" cy="203338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11E62DC3-8AE0-E381-5E97-944DBE972D5E}"/>
                </a:ext>
              </a:extLst>
            </p:cNvPr>
            <p:cNvSpPr txBox="1"/>
            <p:nvPr/>
          </p:nvSpPr>
          <p:spPr>
            <a:xfrm>
              <a:off x="6918512" y="1118503"/>
              <a:ext cx="1473648"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卡方检验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29" name="组合 28">
            <a:extLst>
              <a:ext uri="{FF2B5EF4-FFF2-40B4-BE49-F238E27FC236}">
                <a16:creationId xmlns:a16="http://schemas.microsoft.com/office/drawing/2014/main" id="{7B839901-9A85-C207-92B4-9DC07ED41CF2}"/>
              </a:ext>
            </a:extLst>
          </p:cNvPr>
          <p:cNvGrpSpPr/>
          <p:nvPr/>
        </p:nvGrpSpPr>
        <p:grpSpPr>
          <a:xfrm>
            <a:off x="6663167" y="1281063"/>
            <a:ext cx="5173233" cy="2418994"/>
            <a:chOff x="6795247" y="1118503"/>
            <a:chExt cx="5173233" cy="2418994"/>
          </a:xfrm>
        </p:grpSpPr>
        <p:sp>
          <p:nvSpPr>
            <p:cNvPr id="30" name="文本框 29">
              <a:extLst>
                <a:ext uri="{FF2B5EF4-FFF2-40B4-BE49-F238E27FC236}">
                  <a16:creationId xmlns:a16="http://schemas.microsoft.com/office/drawing/2014/main" id="{36C5E2A9-D604-810F-61D0-32AA48A5B42C}"/>
                </a:ext>
              </a:extLst>
            </p:cNvPr>
            <p:cNvSpPr txBox="1"/>
            <p:nvPr/>
          </p:nvSpPr>
          <p:spPr>
            <a:xfrm>
              <a:off x="6974540" y="1613893"/>
              <a:ext cx="4750099" cy="1923604"/>
            </a:xfrm>
            <a:prstGeom prst="rect">
              <a:avLst/>
            </a:prstGeom>
            <a:noFill/>
          </p:spPr>
          <p:txBody>
            <a:bodyPr wrap="square">
              <a:spAutoFit/>
            </a:bodyPr>
            <a:lstStyle/>
            <a:p>
              <a:pPr marL="342900" indent="-342900" algn="just">
                <a:spcBef>
                  <a:spcPts val="600"/>
                </a:spcBef>
                <a:buFont typeface="Wingdings" panose="05000000000000000000" pitchFamily="2" charset="2"/>
                <a:buChar char="p"/>
                <a:tabLst>
                  <a:tab pos="44450" algn="l"/>
                </a:tabLst>
              </a:pPr>
              <a:r>
                <a:rPr lang="zh-CN" altLang="en-US" sz="2000" kern="100">
                  <a:effectLst/>
                  <a:latin typeface="宋体" panose="02010600030101010101" pitchFamily="2" charset="-122"/>
                  <a:ea typeface="宋体" panose="02010600030101010101" pitchFamily="2" charset="-122"/>
                  <a:cs typeface="Times New Roman" panose="02020603050405020304" pitchFamily="18" charset="0"/>
                </a:rPr>
                <a:t>期望得分对期望评分者的选择比例的影响</a:t>
              </a:r>
              <a:r>
                <a:rPr lang="zh-CN" altLang="en-US" sz="2000" kern="100">
                  <a:latin typeface="宋体" panose="02010600030101010101" pitchFamily="2" charset="-122"/>
                  <a:ea typeface="宋体" panose="02010600030101010101" pitchFamily="2" charset="-122"/>
                  <a:cs typeface="Times New Roman" panose="02020603050405020304" pitchFamily="18" charset="0"/>
                </a:rPr>
                <a:t>不显著</a:t>
              </a:r>
              <a:endParaRPr lang="zh-CN" altLang="en-US" sz="2000" kern="100">
                <a:effectLst/>
                <a:latin typeface="宋体" panose="02010600030101010101" pitchFamily="2" charset="-122"/>
                <a:ea typeface="宋体" panose="02010600030101010101" pitchFamily="2" charset="-122"/>
                <a:cs typeface="Times New Roman" panose="02020603050405020304" pitchFamily="18" charset="0"/>
              </a:endParaRPr>
            </a:p>
            <a:p>
              <a:pPr algn="ctr">
                <a:spcBef>
                  <a:spcPts val="600"/>
                </a:spcBef>
                <a:tabLst>
                  <a:tab pos="44450" algn="l"/>
                </a:tabLst>
              </a:pPr>
              <a:endParaRPr lang="en-US" altLang="zh-CN" sz="2000" b="1" kern="100">
                <a:solidFill>
                  <a:srgbClr val="003F88"/>
                </a:solidFill>
                <a:latin typeface="华文楷体" panose="02010600040101010101" pitchFamily="2" charset="-122"/>
                <a:ea typeface="华文楷体" panose="02010600040101010101" pitchFamily="2" charset="-122"/>
                <a:cs typeface="Times New Roman" panose="02020603050405020304" pitchFamily="18" charset="0"/>
              </a:endParaRPr>
            </a:p>
            <a:p>
              <a:pPr algn="ctr">
                <a:spcBef>
                  <a:spcPts val="600"/>
                </a:spcBef>
                <a:tabLst>
                  <a:tab pos="44450" algn="l"/>
                </a:tabLst>
              </a:pPr>
              <a:r>
                <a:rPr lang="en-US" altLang="zh-CN" sz="2000" b="1" kern="10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评分</a:t>
              </a:r>
              <a:r>
                <a:rPr lang="zh-CN" altLang="en-US" sz="2000" b="1" kern="10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系统</a:t>
              </a:r>
              <a:r>
                <a:rPr lang="en-US" altLang="zh-CN" sz="2000" b="1" kern="10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-60</a:t>
              </a:r>
              <a:r>
                <a:rPr lang="zh-CN" altLang="en-US" sz="2000" b="1" kern="10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人 </a:t>
              </a:r>
              <a:r>
                <a:rPr lang="zh-CN" altLang="en-US"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大学英语</a:t>
              </a:r>
              <a:r>
                <a:rPr lang="zh-CN" altLang="en-US" sz="2000" b="1" kern="10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教师</a:t>
              </a:r>
              <a:r>
                <a:rPr lang="en-US" altLang="zh-CN" sz="2000" b="1" kern="10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-60</a:t>
              </a:r>
              <a:r>
                <a:rPr lang="zh-CN" altLang="en-US" sz="2000" b="1" kern="10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人</a:t>
              </a:r>
              <a:endParaRPr lang="zh-CN" altLang="en-US"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tabLst>
                  <a:tab pos="44450" algn="l"/>
                </a:tabLst>
              </a:pPr>
              <a:endPar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1" name="矩形: 圆角 30">
              <a:extLst>
                <a:ext uri="{FF2B5EF4-FFF2-40B4-BE49-F238E27FC236}">
                  <a16:creationId xmlns:a16="http://schemas.microsoft.com/office/drawing/2014/main" id="{EF7385A9-1DC0-EAC1-12EF-7C1C92CF21B9}"/>
                </a:ext>
              </a:extLst>
            </p:cNvPr>
            <p:cNvSpPr/>
            <p:nvPr/>
          </p:nvSpPr>
          <p:spPr>
            <a:xfrm>
              <a:off x="6795247" y="1309255"/>
              <a:ext cx="5173233" cy="203338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26D89A03-C9E9-480A-922E-C569A00E6E5D}"/>
                </a:ext>
              </a:extLst>
            </p:cNvPr>
            <p:cNvSpPr txBox="1"/>
            <p:nvPr/>
          </p:nvSpPr>
          <p:spPr>
            <a:xfrm>
              <a:off x="6918512" y="1118503"/>
              <a:ext cx="1473648"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卡方检验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34" name="文本框 33">
            <a:extLst>
              <a:ext uri="{FF2B5EF4-FFF2-40B4-BE49-F238E27FC236}">
                <a16:creationId xmlns:a16="http://schemas.microsoft.com/office/drawing/2014/main" id="{74B6941F-E023-DF36-019F-B957EFB146E1}"/>
              </a:ext>
            </a:extLst>
          </p:cNvPr>
          <p:cNvSpPr txBox="1"/>
          <p:nvPr/>
        </p:nvSpPr>
        <p:spPr>
          <a:xfrm>
            <a:off x="835660" y="4497755"/>
            <a:ext cx="4752340" cy="1015663"/>
          </a:xfrm>
          <a:prstGeom prst="rect">
            <a:avLst/>
          </a:prstGeom>
          <a:solidFill>
            <a:schemeClr val="tx2">
              <a:lumMod val="75000"/>
              <a:lumOff val="25000"/>
            </a:schemeClr>
          </a:solidFill>
        </p:spPr>
        <p:txBody>
          <a:bodyPr wrap="square">
            <a:spAutoFit/>
          </a:bodyPr>
          <a:lstStyle/>
          <a:p>
            <a:r>
              <a:rPr lang="zh-CN" altLang="en-US" sz="2000" b="1">
                <a:solidFill>
                  <a:schemeClr val="bg1"/>
                </a:solidFill>
                <a:ea typeface="宋体" panose="02010600030101010101" pitchFamily="2" charset="-122"/>
              </a:rPr>
              <a:t>期望得分低时，被试倾向于选择</a:t>
            </a:r>
            <a:r>
              <a:rPr lang="en-US" altLang="zh-CN" sz="2000" b="1">
                <a:solidFill>
                  <a:schemeClr val="bg1"/>
                </a:solidFill>
                <a:ea typeface="宋体" panose="02010600030101010101" pitchFamily="2" charset="-122"/>
              </a:rPr>
              <a:t>AI</a:t>
            </a:r>
            <a:r>
              <a:rPr lang="zh-CN" altLang="en-US" sz="2000" b="1">
                <a:solidFill>
                  <a:schemeClr val="bg1"/>
                </a:solidFill>
                <a:ea typeface="宋体" panose="02010600030101010101" pitchFamily="2" charset="-122"/>
              </a:rPr>
              <a:t>评分系统进行打分；而期望得分高时，被试倾向于选择大学英语教师进行打分</a:t>
            </a:r>
          </a:p>
        </p:txBody>
      </p:sp>
      <p:sp>
        <p:nvSpPr>
          <p:cNvPr id="35" name="箭头: 下 34">
            <a:extLst>
              <a:ext uri="{FF2B5EF4-FFF2-40B4-BE49-F238E27FC236}">
                <a16:creationId xmlns:a16="http://schemas.microsoft.com/office/drawing/2014/main" id="{2CE6F2C1-DCE5-4EDA-4693-E88C174A87AA}"/>
              </a:ext>
            </a:extLst>
          </p:cNvPr>
          <p:cNvSpPr/>
          <p:nvPr/>
        </p:nvSpPr>
        <p:spPr>
          <a:xfrm rot="16200000">
            <a:off x="5931806" y="4852876"/>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1144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圆角 29">
            <a:extLst>
              <a:ext uri="{FF2B5EF4-FFF2-40B4-BE49-F238E27FC236}">
                <a16:creationId xmlns:a16="http://schemas.microsoft.com/office/drawing/2014/main" id="{1423D765-8017-F7AB-1864-4B50D929251B}"/>
              </a:ext>
            </a:extLst>
          </p:cNvPr>
          <p:cNvSpPr/>
          <p:nvPr/>
        </p:nvSpPr>
        <p:spPr>
          <a:xfrm>
            <a:off x="7650480" y="1097280"/>
            <a:ext cx="4378960" cy="5405120"/>
          </a:xfrm>
          <a:prstGeom prst="roundRect">
            <a:avLst>
              <a:gd name="adj" fmla="val 13283"/>
            </a:avLst>
          </a:prstGeom>
          <a:noFill/>
          <a:ln>
            <a:solidFill>
              <a:schemeClr val="bg2">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92DD37D-711E-C480-6EBA-3A929B2E9C61}"/>
              </a:ext>
            </a:extLst>
          </p:cNvPr>
          <p:cNvSpPr txBox="1"/>
          <p:nvPr/>
        </p:nvSpPr>
        <p:spPr>
          <a:xfrm>
            <a:off x="406400" y="2520295"/>
            <a:ext cx="6197600" cy="1225868"/>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楷体_GB2312" panose="02010609030101010101" pitchFamily="49" charset="-122"/>
                <a:ea typeface="楷体_GB2312" panose="02010609030101010101" pitchFamily="49" charset="-122"/>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平台共收集到有效问卷</a:t>
            </a:r>
            <a:r>
              <a:rPr lang="en-US" altLang="zh-CN" sz="1800" kern="100" dirty="0">
                <a:effectLst/>
                <a:latin typeface="Times New Roman" panose="02020603050405020304" pitchFamily="18" charset="0"/>
                <a:ea typeface="楷体_GB2312" panose="02010609030101010101" pitchFamily="49" charset="-122"/>
                <a:cs typeface="Times New Roman" panose="02020603050405020304" pitchFamily="18" charset="0"/>
              </a:rPr>
              <a:t>24</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11</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13</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21.88±3.43</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 </a:t>
            </a:r>
            <a:endParaRPr lang="zh-CN" altLang="en-US" dirty="0">
              <a:latin typeface="楷体_GB2312" panose="02010609030101010101" pitchFamily="49" charset="-122"/>
              <a:ea typeface="楷体_GB2312" panose="02010609030101010101" pitchFamily="49" charset="-122"/>
            </a:endParaRPr>
          </a:p>
        </p:txBody>
      </p:sp>
      <p:sp>
        <p:nvSpPr>
          <p:cNvPr id="5" name="标题 1">
            <a:extLst>
              <a:ext uri="{FF2B5EF4-FFF2-40B4-BE49-F238E27FC236}">
                <a16:creationId xmlns:a16="http://schemas.microsoft.com/office/drawing/2014/main" id="{4EE0EB61-FF1C-A514-A181-BA1770B4DD74}"/>
              </a:ext>
            </a:extLst>
          </p:cNvPr>
          <p:cNvSpPr>
            <a:spLocks noGrp="1"/>
          </p:cNvSpPr>
          <p:nvPr>
            <p:ph type="title"/>
          </p:nvPr>
        </p:nvSpPr>
        <p:spPr>
          <a:xfrm>
            <a:off x="376238" y="309563"/>
            <a:ext cx="8545512" cy="309562"/>
          </a:xfrm>
        </p:spPr>
        <p:txBody>
          <a:bodyPr/>
          <a:lstStyle/>
          <a:p>
            <a:r>
              <a:rPr lang="zh-CN" altLang="en-US" b="1">
                <a:solidFill>
                  <a:srgbClr val="003F88"/>
                </a:solidFill>
                <a:latin typeface="+mn-ea"/>
                <a:ea typeface="+mn-ea"/>
              </a:rPr>
              <a:t>研究</a:t>
            </a:r>
            <a:r>
              <a:rPr lang="en-US" altLang="zh-CN" b="1">
                <a:solidFill>
                  <a:srgbClr val="003F88"/>
                </a:solidFill>
                <a:latin typeface="+mn-ea"/>
                <a:ea typeface="+mn-ea"/>
              </a:rPr>
              <a:t>3  </a:t>
            </a:r>
            <a:r>
              <a:rPr lang="zh-CN" altLang="en-US" b="1" dirty="0">
                <a:latin typeface="+mn-ea"/>
                <a:ea typeface="+mn-ea"/>
              </a:rPr>
              <a:t>对</a:t>
            </a:r>
            <a:r>
              <a:rPr lang="en-US" altLang="zh-CN" b="1" dirty="0">
                <a:latin typeface="+mn-ea"/>
                <a:ea typeface="+mn-ea"/>
              </a:rPr>
              <a:t>AI</a:t>
            </a:r>
            <a:r>
              <a:rPr lang="zh-CN" altLang="en-US" b="1" dirty="0">
                <a:latin typeface="+mn-ea"/>
                <a:ea typeface="+mn-ea"/>
              </a:rPr>
              <a:t>评分的内隐态度</a:t>
            </a:r>
            <a:r>
              <a:rPr lang="en-US" altLang="zh-CN" b="1" dirty="0">
                <a:latin typeface="+mn-ea"/>
                <a:ea typeface="+mn-ea"/>
              </a:rPr>
              <a:t>——IAT</a:t>
            </a:r>
            <a:r>
              <a:rPr lang="zh-CN" altLang="en-US" b="1" dirty="0">
                <a:latin typeface="+mn-ea"/>
                <a:ea typeface="+mn-ea"/>
              </a:rPr>
              <a:t>范式</a:t>
            </a:r>
          </a:p>
        </p:txBody>
      </p:sp>
      <p:sp>
        <p:nvSpPr>
          <p:cNvPr id="2" name="内容占位符 2">
            <a:extLst>
              <a:ext uri="{FF2B5EF4-FFF2-40B4-BE49-F238E27FC236}">
                <a16:creationId xmlns:a16="http://schemas.microsoft.com/office/drawing/2014/main" id="{8B142DD0-872C-FF76-AE52-7A95CD5A3161}"/>
              </a:ext>
            </a:extLst>
          </p:cNvPr>
          <p:cNvSpPr>
            <a:spLocks noGrp="1"/>
          </p:cNvSpPr>
          <p:nvPr>
            <p:ph idx="1"/>
          </p:nvPr>
        </p:nvSpPr>
        <p:spPr>
          <a:xfrm>
            <a:off x="431800" y="1686560"/>
            <a:ext cx="6365240" cy="650240"/>
          </a:xfrm>
          <a:solidFill>
            <a:srgbClr val="003F88"/>
          </a:solidFill>
        </p:spPr>
        <p:txBody>
          <a:bodyPr>
            <a:noAutofit/>
          </a:bodyPr>
          <a:lstStyle/>
          <a:p>
            <a:pPr marL="0" indent="0">
              <a:spcBef>
                <a:spcPts val="0"/>
              </a:spcBef>
              <a:buNone/>
            </a:pPr>
            <a:r>
              <a:rPr lang="zh-CN" altLang="en-US" sz="2000" b="1" dirty="0">
                <a:solidFill>
                  <a:schemeClr val="bg1"/>
                </a:solidFill>
              </a:rPr>
              <a:t>① 探究个体对于</a:t>
            </a:r>
            <a:r>
              <a:rPr lang="en-US" altLang="zh-CN" sz="2000" b="1" dirty="0">
                <a:solidFill>
                  <a:schemeClr val="bg1"/>
                </a:solidFill>
              </a:rPr>
              <a:t>AI</a:t>
            </a:r>
            <a:r>
              <a:rPr lang="zh-CN" altLang="en-US" sz="2000" b="1" dirty="0">
                <a:solidFill>
                  <a:schemeClr val="bg1"/>
                </a:solidFill>
              </a:rPr>
              <a:t>评分的内隐态度</a:t>
            </a:r>
          </a:p>
          <a:p>
            <a:pPr marL="0" indent="0">
              <a:spcBef>
                <a:spcPts val="0"/>
              </a:spcBef>
              <a:buNone/>
            </a:pPr>
            <a:r>
              <a:rPr lang="zh-CN" altLang="en-US" sz="2000" b="1" dirty="0">
                <a:solidFill>
                  <a:schemeClr val="bg1"/>
                </a:solidFill>
              </a:rPr>
              <a:t>② 探究“评分”关系与“上位”关系的一致性</a:t>
            </a:r>
          </a:p>
        </p:txBody>
      </p:sp>
      <p:pic>
        <p:nvPicPr>
          <p:cNvPr id="14" name="图片 13">
            <a:extLst>
              <a:ext uri="{FF2B5EF4-FFF2-40B4-BE49-F238E27FC236}">
                <a16:creationId xmlns:a16="http://schemas.microsoft.com/office/drawing/2014/main" id="{B0412038-D700-06D3-8F84-6FEE76F63045}"/>
              </a:ext>
            </a:extLst>
          </p:cNvPr>
          <p:cNvPicPr>
            <a:picLocks noChangeAspect="1"/>
          </p:cNvPicPr>
          <p:nvPr/>
        </p:nvPicPr>
        <p:blipFill>
          <a:blip r:embed="rId3"/>
          <a:stretch>
            <a:fillRect/>
          </a:stretch>
        </p:blipFill>
        <p:spPr>
          <a:xfrm>
            <a:off x="7082155" y="1200467"/>
            <a:ext cx="19050" cy="5229225"/>
          </a:xfrm>
          <a:prstGeom prst="rect">
            <a:avLst/>
          </a:prstGeom>
        </p:spPr>
      </p:pic>
      <p:pic>
        <p:nvPicPr>
          <p:cNvPr id="16" name="图片 15">
            <a:extLst>
              <a:ext uri="{FF2B5EF4-FFF2-40B4-BE49-F238E27FC236}">
                <a16:creationId xmlns:a16="http://schemas.microsoft.com/office/drawing/2014/main" id="{A2CF637A-2F53-BEE7-3BBA-647FFD1E208A}"/>
              </a:ext>
            </a:extLst>
          </p:cNvPr>
          <p:cNvPicPr>
            <a:picLocks noChangeAspect="1"/>
          </p:cNvPicPr>
          <p:nvPr/>
        </p:nvPicPr>
        <p:blipFill>
          <a:blip r:embed="rId4"/>
          <a:stretch>
            <a:fillRect/>
          </a:stretch>
        </p:blipFill>
        <p:spPr>
          <a:xfrm>
            <a:off x="7978457" y="3255202"/>
            <a:ext cx="3898583" cy="1717166"/>
          </a:xfrm>
          <a:prstGeom prst="rect">
            <a:avLst/>
          </a:prstGeom>
        </p:spPr>
      </p:pic>
      <p:pic>
        <p:nvPicPr>
          <p:cNvPr id="18" name="图片 17">
            <a:extLst>
              <a:ext uri="{FF2B5EF4-FFF2-40B4-BE49-F238E27FC236}">
                <a16:creationId xmlns:a16="http://schemas.microsoft.com/office/drawing/2014/main" id="{C70ED23D-593D-FF5D-D45E-912B19E9F859}"/>
              </a:ext>
            </a:extLst>
          </p:cNvPr>
          <p:cNvPicPr>
            <a:picLocks noChangeAspect="1"/>
          </p:cNvPicPr>
          <p:nvPr/>
        </p:nvPicPr>
        <p:blipFill>
          <a:blip r:embed="rId5"/>
          <a:stretch>
            <a:fillRect/>
          </a:stretch>
        </p:blipFill>
        <p:spPr>
          <a:xfrm>
            <a:off x="7933690" y="1416376"/>
            <a:ext cx="3872230" cy="1687186"/>
          </a:xfrm>
          <a:prstGeom prst="rect">
            <a:avLst/>
          </a:prstGeom>
        </p:spPr>
      </p:pic>
      <p:sp>
        <p:nvSpPr>
          <p:cNvPr id="20" name="文本框 19">
            <a:extLst>
              <a:ext uri="{FF2B5EF4-FFF2-40B4-BE49-F238E27FC236}">
                <a16:creationId xmlns:a16="http://schemas.microsoft.com/office/drawing/2014/main" id="{AF1CEDD0-5842-0AD9-9B91-33F5BB63DFD4}"/>
              </a:ext>
            </a:extLst>
          </p:cNvPr>
          <p:cNvSpPr txBox="1"/>
          <p:nvPr/>
        </p:nvSpPr>
        <p:spPr>
          <a:xfrm>
            <a:off x="7406640" y="1567934"/>
            <a:ext cx="487680" cy="1200329"/>
          </a:xfrm>
          <a:prstGeom prst="rect">
            <a:avLst/>
          </a:prstGeom>
          <a:solidFill>
            <a:schemeClr val="bg2">
              <a:lumMod val="50000"/>
            </a:schemeClr>
          </a:solidFill>
        </p:spPr>
        <p:txBody>
          <a:bodyPr wrap="square">
            <a:spAutoFit/>
          </a:bodyPr>
          <a:lstStyle/>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人</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的</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图</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片</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1" name="文本框 20">
            <a:extLst>
              <a:ext uri="{FF2B5EF4-FFF2-40B4-BE49-F238E27FC236}">
                <a16:creationId xmlns:a16="http://schemas.microsoft.com/office/drawing/2014/main" id="{491E58C3-DB6E-4CFF-B84E-63381627FDBB}"/>
              </a:ext>
            </a:extLst>
          </p:cNvPr>
          <p:cNvSpPr txBox="1"/>
          <p:nvPr/>
        </p:nvSpPr>
        <p:spPr>
          <a:xfrm>
            <a:off x="7408054" y="3005767"/>
            <a:ext cx="487680" cy="2031325"/>
          </a:xfrm>
          <a:prstGeom prst="rect">
            <a:avLst/>
          </a:prstGeom>
          <a:solidFill>
            <a:schemeClr val="bg2">
              <a:lumMod val="50000"/>
            </a:schemeClr>
          </a:solidFill>
        </p:spPr>
        <p:txBody>
          <a:bodyPr wrap="square">
            <a:spAutoFit/>
          </a:bodyPr>
          <a:lstStyle/>
          <a:p>
            <a:pPr algn="ctr"/>
            <a:r>
              <a:rPr lang="zh-CN" altLang="en-US"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类人机器人</a:t>
            </a: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图</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片</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2" name="文本框 21">
            <a:extLst>
              <a:ext uri="{FF2B5EF4-FFF2-40B4-BE49-F238E27FC236}">
                <a16:creationId xmlns:a16="http://schemas.microsoft.com/office/drawing/2014/main" id="{47344FB8-FAE6-4E97-601F-985B35FE2FE6}"/>
              </a:ext>
            </a:extLst>
          </p:cNvPr>
          <p:cNvSpPr txBox="1"/>
          <p:nvPr/>
        </p:nvSpPr>
        <p:spPr>
          <a:xfrm>
            <a:off x="7345680" y="5225534"/>
            <a:ext cx="1026160" cy="369332"/>
          </a:xfrm>
          <a:prstGeom prst="rect">
            <a:avLst/>
          </a:prstGeom>
          <a:solidFill>
            <a:schemeClr val="accent1">
              <a:lumMod val="75000"/>
            </a:schemeClr>
          </a:solidFill>
        </p:spPr>
        <p:txBody>
          <a:bodyPr wrap="square">
            <a:spAutoFit/>
          </a:bodyPr>
          <a:lstStyle/>
          <a:p>
            <a:pPr algn="ctr"/>
            <a:r>
              <a:rPr lang="zh-CN" altLang="en-US"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点评词</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3" name="文本框 22">
            <a:extLst>
              <a:ext uri="{FF2B5EF4-FFF2-40B4-BE49-F238E27FC236}">
                <a16:creationId xmlns:a16="http://schemas.microsoft.com/office/drawing/2014/main" id="{E12779BD-D865-C448-B2A0-9D81C9338494}"/>
              </a:ext>
            </a:extLst>
          </p:cNvPr>
          <p:cNvSpPr txBox="1"/>
          <p:nvPr/>
        </p:nvSpPr>
        <p:spPr>
          <a:xfrm>
            <a:off x="7355840" y="5977374"/>
            <a:ext cx="1026160" cy="369332"/>
          </a:xfrm>
          <a:prstGeom prst="rect">
            <a:avLst/>
          </a:prstGeom>
          <a:solidFill>
            <a:schemeClr val="accent1">
              <a:lumMod val="75000"/>
            </a:schemeClr>
          </a:solidFill>
        </p:spPr>
        <p:txBody>
          <a:bodyPr wrap="square">
            <a:spAutoFit/>
          </a:bodyPr>
          <a:lstStyle/>
          <a:p>
            <a:pPr algn="ctr"/>
            <a:r>
              <a:rPr lang="zh-CN" altLang="en-US"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受评词</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25" name="图片 24">
            <a:extLst>
              <a:ext uri="{FF2B5EF4-FFF2-40B4-BE49-F238E27FC236}">
                <a16:creationId xmlns:a16="http://schemas.microsoft.com/office/drawing/2014/main" id="{5A1248D7-9755-EC49-5594-87B438D60B7A}"/>
              </a:ext>
            </a:extLst>
          </p:cNvPr>
          <p:cNvPicPr>
            <a:picLocks noChangeAspect="1"/>
          </p:cNvPicPr>
          <p:nvPr/>
        </p:nvPicPr>
        <p:blipFill>
          <a:blip r:embed="rId6"/>
          <a:stretch>
            <a:fillRect/>
          </a:stretch>
        </p:blipFill>
        <p:spPr>
          <a:xfrm>
            <a:off x="8414067" y="5183165"/>
            <a:ext cx="3259773" cy="480429"/>
          </a:xfrm>
          <a:prstGeom prst="rect">
            <a:avLst/>
          </a:prstGeom>
        </p:spPr>
      </p:pic>
      <p:pic>
        <p:nvPicPr>
          <p:cNvPr id="27" name="图片 26">
            <a:extLst>
              <a:ext uri="{FF2B5EF4-FFF2-40B4-BE49-F238E27FC236}">
                <a16:creationId xmlns:a16="http://schemas.microsoft.com/office/drawing/2014/main" id="{2EC5FB8F-35A4-2B6D-2848-71115D5AF2B5}"/>
              </a:ext>
            </a:extLst>
          </p:cNvPr>
          <p:cNvPicPr>
            <a:picLocks noChangeAspect="1"/>
          </p:cNvPicPr>
          <p:nvPr/>
        </p:nvPicPr>
        <p:blipFill>
          <a:blip r:embed="rId7"/>
          <a:stretch>
            <a:fillRect/>
          </a:stretch>
        </p:blipFill>
        <p:spPr>
          <a:xfrm>
            <a:off x="8505825" y="5943367"/>
            <a:ext cx="3147695" cy="462397"/>
          </a:xfrm>
          <a:prstGeom prst="rect">
            <a:avLst/>
          </a:prstGeom>
        </p:spPr>
      </p:pic>
      <p:sp>
        <p:nvSpPr>
          <p:cNvPr id="31" name="文本框 30">
            <a:extLst>
              <a:ext uri="{FF2B5EF4-FFF2-40B4-BE49-F238E27FC236}">
                <a16:creationId xmlns:a16="http://schemas.microsoft.com/office/drawing/2014/main" id="{14899DAA-CCB5-D9E7-E01A-ADFB782EE149}"/>
              </a:ext>
            </a:extLst>
          </p:cNvPr>
          <p:cNvSpPr txBox="1"/>
          <p:nvPr/>
        </p:nvSpPr>
        <p:spPr>
          <a:xfrm>
            <a:off x="8983980" y="978654"/>
            <a:ext cx="151130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实验材料</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C4ED1C6A-D39C-D28D-158E-71FB50EE5EE9}"/>
              </a:ext>
            </a:extLst>
          </p:cNvPr>
          <p:cNvSpPr txBox="1"/>
          <p:nvPr/>
        </p:nvSpPr>
        <p:spPr>
          <a:xfrm>
            <a:off x="492760" y="1090414"/>
            <a:ext cx="6309360" cy="369332"/>
          </a:xfrm>
          <a:prstGeom prst="rect">
            <a:avLst/>
          </a:prstGeom>
          <a:noFill/>
        </p:spPr>
        <p:txBody>
          <a:bodyPr wrap="square">
            <a:spAutoFit/>
          </a:bodyPr>
          <a:lstStyle/>
          <a:p>
            <a:r>
              <a:rPr lang="zh-CN" altLang="zh-CN" sz="1800" b="1" kern="100" dirty="0">
                <a:effectLst/>
                <a:latin typeface="楷体_GB2312" panose="02010609030101010101" pitchFamily="49" charset="-122"/>
                <a:ea typeface="楷体_GB2312" panose="02010609030101010101" pitchFamily="49" charset="-122"/>
                <a:cs typeface="Times New Roman" panose="02020603050405020304" pitchFamily="18" charset="0"/>
              </a:rPr>
              <a:t>未能在评价者偏好上得到普遍的外显结果</a:t>
            </a:r>
            <a:endParaRPr lang="zh-CN" altLang="en-US" b="1" dirty="0">
              <a:latin typeface="楷体_GB2312" panose="02010609030101010101" pitchFamily="49" charset="-122"/>
              <a:ea typeface="楷体_GB2312" panose="02010609030101010101" pitchFamily="49" charset="-122"/>
            </a:endParaRPr>
          </a:p>
        </p:txBody>
      </p:sp>
      <p:sp>
        <p:nvSpPr>
          <p:cNvPr id="7" name="文本框 6">
            <a:extLst>
              <a:ext uri="{FF2B5EF4-FFF2-40B4-BE49-F238E27FC236}">
                <a16:creationId xmlns:a16="http://schemas.microsoft.com/office/drawing/2014/main" id="{A21C255C-9A62-E32E-CC9B-85ED592D8AFC}"/>
              </a:ext>
            </a:extLst>
          </p:cNvPr>
          <p:cNvSpPr txBox="1"/>
          <p:nvPr/>
        </p:nvSpPr>
        <p:spPr>
          <a:xfrm>
            <a:off x="4960620" y="1043355"/>
            <a:ext cx="1816100" cy="442674"/>
          </a:xfrm>
          <a:prstGeom prst="roundRect">
            <a:avLst/>
          </a:prstGeom>
          <a:solidFill>
            <a:schemeClr val="bg1"/>
          </a:solidFill>
          <a:ln>
            <a:solidFill>
              <a:srgbClr val="003F88"/>
            </a:solidFill>
          </a:ln>
          <a:effectLst>
            <a:outerShdw blurRad="50800" dist="38100" dir="2700000" algn="tl" rotWithShape="0">
              <a:prstClr val="black">
                <a:alpha val="40000"/>
              </a:prstClr>
            </a:outerShdw>
          </a:effectLst>
        </p:spPr>
        <p:txBody>
          <a:bodyPr wrap="square">
            <a:spAutoFit/>
          </a:bodyPr>
          <a:lstStyle/>
          <a:p>
            <a:r>
              <a:rPr lang="zh-CN" altLang="en-US" sz="2000" b="1">
                <a:latin typeface="+mn-ea"/>
                <a:cs typeface="Times New Roman" panose="02020603050405020304" pitchFamily="18" charset="0"/>
              </a:rPr>
              <a:t>上下位的关系</a:t>
            </a:r>
            <a:endParaRPr lang="zh-CN" altLang="en-US" sz="2000" b="1" dirty="0">
              <a:latin typeface="+mn-ea"/>
            </a:endParaRPr>
          </a:p>
        </p:txBody>
      </p:sp>
      <p:sp>
        <p:nvSpPr>
          <p:cNvPr id="8" name="文本框 7">
            <a:extLst>
              <a:ext uri="{FF2B5EF4-FFF2-40B4-BE49-F238E27FC236}">
                <a16:creationId xmlns:a16="http://schemas.microsoft.com/office/drawing/2014/main" id="{38CB8C65-0BE3-BE48-C2D8-859D5E9CAC9E}"/>
              </a:ext>
            </a:extLst>
          </p:cNvPr>
          <p:cNvSpPr txBox="1"/>
          <p:nvPr/>
        </p:nvSpPr>
        <p:spPr>
          <a:xfrm>
            <a:off x="101600" y="3959463"/>
            <a:ext cx="3373120" cy="2690098"/>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被试内设计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（人</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属性词（点评词“评分”</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受评词“受评”</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IAT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效应</a:t>
            </a:r>
            <a:endParaRPr lang="zh-CN" altLang="en-US" dirty="0">
              <a:latin typeface="楷体_GB2312" panose="02010609030101010101" pitchFamily="49" charset="-122"/>
              <a:ea typeface="楷体_GB2312" panose="02010609030101010101" pitchFamily="49" charset="-122"/>
            </a:endParaRPr>
          </a:p>
        </p:txBody>
      </p:sp>
      <p:sp>
        <p:nvSpPr>
          <p:cNvPr id="9" name="文本框 8">
            <a:extLst>
              <a:ext uri="{FF2B5EF4-FFF2-40B4-BE49-F238E27FC236}">
                <a16:creationId xmlns:a16="http://schemas.microsoft.com/office/drawing/2014/main" id="{38192E4D-B244-D082-AC29-50336943CBBD}"/>
              </a:ext>
            </a:extLst>
          </p:cNvPr>
          <p:cNvSpPr txBox="1"/>
          <p:nvPr/>
        </p:nvSpPr>
        <p:spPr>
          <a:xfrm>
            <a:off x="3596640" y="3979783"/>
            <a:ext cx="3464560" cy="2690098"/>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被试内设计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自变量：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概念图（人</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概念图（上位词“控制”</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下位词“受控”）</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IAT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效应</a:t>
            </a:r>
            <a:endParaRPr lang="zh-CN" altLang="en-US" dirty="0">
              <a:latin typeface="楷体_GB2312" panose="02010609030101010101" pitchFamily="49" charset="-122"/>
              <a:ea typeface="楷体_GB2312" panose="02010609030101010101" pitchFamily="49" charset="-122"/>
            </a:endParaRPr>
          </a:p>
        </p:txBody>
      </p:sp>
      <p:sp>
        <p:nvSpPr>
          <p:cNvPr id="11" name="加号 10">
            <a:extLst>
              <a:ext uri="{FF2B5EF4-FFF2-40B4-BE49-F238E27FC236}">
                <a16:creationId xmlns:a16="http://schemas.microsoft.com/office/drawing/2014/main" id="{2C5546E1-1D7B-8D9D-0C95-00A88F8E0AE5}"/>
              </a:ext>
            </a:extLst>
          </p:cNvPr>
          <p:cNvSpPr/>
          <p:nvPr/>
        </p:nvSpPr>
        <p:spPr>
          <a:xfrm>
            <a:off x="3307080" y="5029200"/>
            <a:ext cx="447040" cy="396240"/>
          </a:xfrm>
          <a:prstGeom prst="mathPlus">
            <a:avLst>
              <a:gd name="adj1" fmla="val 6853"/>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73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a:extLst>
              <a:ext uri="{FF2B5EF4-FFF2-40B4-BE49-F238E27FC236}">
                <a16:creationId xmlns:a16="http://schemas.microsoft.com/office/drawing/2014/main" id="{97BE8200-0F64-089D-F5B4-5AB7758E8567}"/>
              </a:ext>
            </a:extLst>
          </p:cNvPr>
          <p:cNvGraphicFramePr>
            <a:graphicFrameLocks noGrp="1"/>
          </p:cNvGraphicFramePr>
          <p:nvPr/>
        </p:nvGraphicFramePr>
        <p:xfrm>
          <a:off x="694480" y="1098845"/>
          <a:ext cx="10515600" cy="3291840"/>
        </p:xfrm>
        <a:graphic>
          <a:graphicData uri="http://schemas.openxmlformats.org/drawingml/2006/table">
            <a:tbl>
              <a:tblPr/>
              <a:tblGrid>
                <a:gridCol w="866485">
                  <a:extLst>
                    <a:ext uri="{9D8B030D-6E8A-4147-A177-3AD203B41FA5}">
                      <a16:colId xmlns:a16="http://schemas.microsoft.com/office/drawing/2014/main" val="2768843671"/>
                    </a:ext>
                  </a:extLst>
                </a:gridCol>
                <a:gridCol w="1438534">
                  <a:extLst>
                    <a:ext uri="{9D8B030D-6E8A-4147-A177-3AD203B41FA5}">
                      <a16:colId xmlns:a16="http://schemas.microsoft.com/office/drawing/2014/main" val="3388072856"/>
                    </a:ext>
                  </a:extLst>
                </a:gridCol>
                <a:gridCol w="1884396">
                  <a:extLst>
                    <a:ext uri="{9D8B030D-6E8A-4147-A177-3AD203B41FA5}">
                      <a16:colId xmlns:a16="http://schemas.microsoft.com/office/drawing/2014/main" val="100330577"/>
                    </a:ext>
                  </a:extLst>
                </a:gridCol>
                <a:gridCol w="1438534">
                  <a:extLst>
                    <a:ext uri="{9D8B030D-6E8A-4147-A177-3AD203B41FA5}">
                      <a16:colId xmlns:a16="http://schemas.microsoft.com/office/drawing/2014/main" val="1084078721"/>
                    </a:ext>
                  </a:extLst>
                </a:gridCol>
                <a:gridCol w="866485">
                  <a:extLst>
                    <a:ext uri="{9D8B030D-6E8A-4147-A177-3AD203B41FA5}">
                      <a16:colId xmlns:a16="http://schemas.microsoft.com/office/drawing/2014/main" val="386711250"/>
                    </a:ext>
                  </a:extLst>
                </a:gridCol>
                <a:gridCol w="2010583">
                  <a:extLst>
                    <a:ext uri="{9D8B030D-6E8A-4147-A177-3AD203B41FA5}">
                      <a16:colId xmlns:a16="http://schemas.microsoft.com/office/drawing/2014/main" val="3658260723"/>
                    </a:ext>
                  </a:extLst>
                </a:gridCol>
                <a:gridCol w="2010583">
                  <a:extLst>
                    <a:ext uri="{9D8B030D-6E8A-4147-A177-3AD203B41FA5}">
                      <a16:colId xmlns:a16="http://schemas.microsoft.com/office/drawing/2014/main" val="1292806621"/>
                    </a:ext>
                  </a:extLst>
                </a:gridCol>
              </a:tblGrid>
              <a:tr h="190500">
                <a:tc gridSpan="7">
                  <a:txBody>
                    <a:bodyPr/>
                    <a:lstStyle/>
                    <a:p>
                      <a:pPr algn="ctr"/>
                      <a:r>
                        <a:rPr 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表</a:t>
                      </a:r>
                      <a:r>
                        <a:rPr lang="zh-CN" sz="2400" b="1" kern="100" dirty="0">
                          <a:effectLst/>
                          <a:latin typeface="等线" panose="02010600030101010101" pitchFamily="2" charset="-122"/>
                          <a:ea typeface="Times New Roman" panose="02020603050405020304" pitchFamily="18" charset="0"/>
                          <a:cs typeface="Times New Roman" panose="02020603050405020304" pitchFamily="18" charset="0"/>
                        </a:rPr>
                        <a:t> </a:t>
                      </a:r>
                      <a:r>
                        <a:rPr lang="en-US" sz="2400" b="1" kern="100" dirty="0">
                          <a:effectLst/>
                          <a:latin typeface="等线" panose="02010600030101010101" pitchFamily="2" charset="-122"/>
                          <a:ea typeface="Times New Roman" panose="02020603050405020304" pitchFamily="18" charset="0"/>
                          <a:cs typeface="Times New Roman" panose="02020603050405020304" pitchFamily="18" charset="0"/>
                        </a:rPr>
                        <a:t>5-1  IAT </a:t>
                      </a:r>
                      <a:r>
                        <a:rPr 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实验序列</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47387080"/>
                  </a:ext>
                </a:extLst>
              </a:tr>
              <a:tr h="182880">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组别</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任务性质</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任务类型</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试验次数</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功能</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左键对应项目</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右键对应项目</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6169047"/>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rowSpan="4">
                  <a:txBody>
                    <a:bodyPr/>
                    <a:lstStyle/>
                    <a:p>
                      <a:pPr algn="ctr"/>
                      <a:r>
                        <a:rPr lang="zh-CN" sz="2400" kern="0" dirty="0">
                          <a:effectLst/>
                          <a:latin typeface="Times New Roman" panose="02020603050405020304" pitchFamily="18" charset="0"/>
                          <a:ea typeface="宋体" panose="02010600030101010101" pitchFamily="2" charset="-122"/>
                          <a:cs typeface="宋体" panose="02010600030101010101" pitchFamily="2" charset="-122"/>
                        </a:rPr>
                        <a:t>相容</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属性词分类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受评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558607898"/>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B2</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vMerge="1">
                  <a:txBody>
                    <a:bodyPr/>
                    <a:lstStyle/>
                    <a:p>
                      <a:endParaRPr lang="zh-CN" altLang="en-US"/>
                    </a:p>
                  </a:txBody>
                  <a:tcPr/>
                </a:tc>
                <a:tc>
                  <a:txBody>
                    <a:bodyPr/>
                    <a:lstStyle/>
                    <a:p>
                      <a:pPr algn="ctr"/>
                      <a:r>
                        <a:rPr lang="zh-CN" sz="2400" kern="0" dirty="0">
                          <a:effectLst/>
                          <a:latin typeface="Times New Roman" panose="02020603050405020304" pitchFamily="18" charset="0"/>
                          <a:ea typeface="宋体" panose="02010600030101010101" pitchFamily="2" charset="-122"/>
                          <a:cs typeface="宋体" panose="02010600030101010101" pitchFamily="2" charset="-122"/>
                        </a:rPr>
                        <a:t>人</a:t>
                      </a:r>
                      <a:r>
                        <a:rPr lang="en-US" sz="2400" kern="0" dirty="0">
                          <a:effectLst/>
                          <a:latin typeface="Times New Roman" panose="02020603050405020304" pitchFamily="18" charset="0"/>
                          <a:ea typeface="宋体" panose="02010600030101010101" pitchFamily="2" charset="-122"/>
                          <a:cs typeface="宋体" panose="02010600030101010101" pitchFamily="2" charset="-122"/>
                        </a:rPr>
                        <a:t>/AI</a:t>
                      </a:r>
                      <a:r>
                        <a:rPr lang="zh-CN" sz="2400" kern="0" dirty="0">
                          <a:effectLst/>
                          <a:latin typeface="Times New Roman" panose="02020603050405020304" pitchFamily="18" charset="0"/>
                          <a:ea typeface="宋体" panose="02010600030101010101" pitchFamily="2" charset="-122"/>
                          <a:cs typeface="宋体" panose="02010600030101010101" pitchFamily="2" charset="-122"/>
                        </a:rPr>
                        <a:t>图分类</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1809099870"/>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B3</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vMerge="1">
                  <a:txBody>
                    <a:bodyPr/>
                    <a:lstStyle/>
                    <a:p>
                      <a:endParaRPr lang="zh-CN" altLang="en-US"/>
                    </a:p>
                  </a:txBody>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联合分类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人或点评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或受评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4006757767"/>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B4</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vMerge="1">
                  <a:txBody>
                    <a:bodyPr/>
                    <a:lstStyle/>
                    <a:p>
                      <a:endParaRPr lang="zh-CN" altLang="en-US"/>
                    </a:p>
                  </a:txBody>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联合分类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40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正式</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人或点评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或受评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90625"/>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B5</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rowSpan="3">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不相容</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a:t>
                      </a: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图分类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262321082"/>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B6</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vMerge="1">
                  <a:txBody>
                    <a:bodyPr/>
                    <a:lstStyle/>
                    <a:p>
                      <a:endParaRPr lang="zh-CN" altLang="en-US"/>
                    </a:p>
                  </a:txBody>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联合分类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或点评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人或受评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1256117749"/>
                  </a:ext>
                </a:extLst>
              </a:tr>
              <a:tr h="19050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B7</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vMerge="1">
                  <a:txBody>
                    <a:bodyPr/>
                    <a:lstStyle/>
                    <a:p>
                      <a:endParaRPr lang="zh-CN" altLang="en-US"/>
                    </a:p>
                  </a:txBody>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联合分类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2400" kern="0" dirty="0">
                          <a:effectLst/>
                          <a:latin typeface="Times New Roman" panose="02020603050405020304" pitchFamily="18" charset="0"/>
                          <a:ea typeface="宋体" panose="02010600030101010101" pitchFamily="2" charset="-122"/>
                          <a:cs typeface="Times New Roman" panose="02020603050405020304" pitchFamily="18" charset="0"/>
                        </a:rPr>
                        <a:t>40</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zh-CN" sz="2400" kern="0" dirty="0">
                          <a:effectLst/>
                          <a:latin typeface="Times New Roman" panose="02020603050405020304" pitchFamily="18" charset="0"/>
                          <a:ea typeface="宋体" panose="02010600030101010101" pitchFamily="2" charset="-122"/>
                          <a:cs typeface="宋体" panose="02010600030101010101" pitchFamily="2" charset="-122"/>
                        </a:rPr>
                        <a:t>正式</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或点评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zh-CN" sz="2400" kern="0" dirty="0">
                          <a:effectLst/>
                          <a:latin typeface="Times New Roman" panose="02020603050405020304" pitchFamily="18" charset="0"/>
                          <a:ea typeface="宋体" panose="02010600030101010101" pitchFamily="2" charset="-122"/>
                          <a:cs typeface="宋体" panose="02010600030101010101" pitchFamily="2" charset="-122"/>
                        </a:rPr>
                        <a:t>人或受评</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3654024"/>
                  </a:ext>
                </a:extLst>
              </a:tr>
            </a:tbl>
          </a:graphicData>
        </a:graphic>
      </p:graphicFrame>
      <p:sp>
        <p:nvSpPr>
          <p:cNvPr id="17" name="文本框 16">
            <a:extLst>
              <a:ext uri="{FF2B5EF4-FFF2-40B4-BE49-F238E27FC236}">
                <a16:creationId xmlns:a16="http://schemas.microsoft.com/office/drawing/2014/main" id="{644AAA76-6F77-6F1C-9BC8-D8AA1C2212F6}"/>
              </a:ext>
            </a:extLst>
          </p:cNvPr>
          <p:cNvSpPr txBox="1"/>
          <p:nvPr/>
        </p:nvSpPr>
        <p:spPr>
          <a:xfrm>
            <a:off x="1059082" y="4810710"/>
            <a:ext cx="10955439" cy="1323439"/>
          </a:xfrm>
          <a:prstGeom prst="rect">
            <a:avLst/>
          </a:prstGeom>
          <a:noFill/>
        </p:spPr>
        <p:txBody>
          <a:bodyPr wrap="square">
            <a:spAutoFit/>
          </a:bodyPr>
          <a:lstStyle/>
          <a:p>
            <a:pPr marL="285750" indent="-285750" algn="just">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共有六种</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刺激材料</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：人的图片、类人机器人图片、受评词、点评词、上位词、下位词</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每个实验都包含相容和不相容两种情况</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共包含</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7</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个实验组块</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共计</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180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个试次</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50F8382C-A31B-C01A-50F6-71E205609DD4}"/>
              </a:ext>
            </a:extLst>
          </p:cNvPr>
          <p:cNvSpPr/>
          <p:nvPr/>
        </p:nvSpPr>
        <p:spPr>
          <a:xfrm>
            <a:off x="1043908" y="4581217"/>
            <a:ext cx="10027919" cy="1785293"/>
          </a:xfrm>
          <a:prstGeom prst="roundRect">
            <a:avLst>
              <a:gd name="adj" fmla="val 9619"/>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1">
            <a:extLst>
              <a:ext uri="{FF2B5EF4-FFF2-40B4-BE49-F238E27FC236}">
                <a16:creationId xmlns:a16="http://schemas.microsoft.com/office/drawing/2014/main" id="{E33CB491-42CB-2288-F5F2-7D3E070DCD9F}"/>
              </a:ext>
            </a:extLst>
          </p:cNvPr>
          <p:cNvSpPr>
            <a:spLocks noGrp="1"/>
          </p:cNvSpPr>
          <p:nvPr>
            <p:ph type="title"/>
          </p:nvPr>
        </p:nvSpPr>
        <p:spPr>
          <a:xfrm>
            <a:off x="376238" y="309563"/>
            <a:ext cx="8545512" cy="309562"/>
          </a:xfrm>
        </p:spPr>
        <p:txBody>
          <a:bodyPr/>
          <a:lstStyle/>
          <a:p>
            <a:r>
              <a:rPr lang="zh-CN" altLang="en-US" b="1">
                <a:solidFill>
                  <a:srgbClr val="003F88"/>
                </a:solidFill>
                <a:latin typeface="+mn-ea"/>
                <a:ea typeface="+mn-ea"/>
              </a:rPr>
              <a:t>研究</a:t>
            </a:r>
            <a:r>
              <a:rPr lang="en-US" altLang="zh-CN" b="1">
                <a:solidFill>
                  <a:srgbClr val="003F88"/>
                </a:solidFill>
                <a:latin typeface="+mn-ea"/>
                <a:ea typeface="+mn-ea"/>
              </a:rPr>
              <a:t>3  </a:t>
            </a:r>
            <a:r>
              <a:rPr lang="zh-CN" altLang="en-US" b="1" dirty="0">
                <a:latin typeface="+mn-ea"/>
                <a:ea typeface="+mn-ea"/>
              </a:rPr>
              <a:t>对</a:t>
            </a:r>
            <a:r>
              <a:rPr lang="en-US" altLang="zh-CN" b="1" dirty="0">
                <a:latin typeface="+mn-ea"/>
                <a:ea typeface="+mn-ea"/>
              </a:rPr>
              <a:t>AI</a:t>
            </a:r>
            <a:r>
              <a:rPr lang="zh-CN" altLang="en-US" b="1" dirty="0">
                <a:latin typeface="+mn-ea"/>
                <a:ea typeface="+mn-ea"/>
              </a:rPr>
              <a:t>评分的内隐态度</a:t>
            </a:r>
            <a:r>
              <a:rPr lang="en-US" altLang="zh-CN" b="1" dirty="0">
                <a:latin typeface="+mn-ea"/>
                <a:ea typeface="+mn-ea"/>
              </a:rPr>
              <a:t>——IAT</a:t>
            </a:r>
            <a:r>
              <a:rPr lang="zh-CN" altLang="en-US" b="1" dirty="0">
                <a:latin typeface="+mn-ea"/>
                <a:ea typeface="+mn-ea"/>
              </a:rPr>
              <a:t>范式</a:t>
            </a:r>
          </a:p>
        </p:txBody>
      </p:sp>
    </p:spTree>
    <p:extLst>
      <p:ext uri="{BB962C8B-B14F-4D97-AF65-F5344CB8AC3E}">
        <p14:creationId xmlns:p14="http://schemas.microsoft.com/office/powerpoint/2010/main" val="2534186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290F61D3-7CBA-022C-3993-462892092E24}"/>
              </a:ext>
            </a:extLst>
          </p:cNvPr>
          <p:cNvSpPr/>
          <p:nvPr/>
        </p:nvSpPr>
        <p:spPr>
          <a:xfrm>
            <a:off x="185195" y="1239520"/>
            <a:ext cx="5613721" cy="51308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D7E3793-65D2-498C-6D63-9A138CEFB9AC}"/>
              </a:ext>
            </a:extLst>
          </p:cNvPr>
          <p:cNvSpPr txBox="1"/>
          <p:nvPr/>
        </p:nvSpPr>
        <p:spPr>
          <a:xfrm>
            <a:off x="1522070" y="5677910"/>
            <a:ext cx="6238754" cy="369332"/>
          </a:xfrm>
          <a:prstGeom prst="rect">
            <a:avLst/>
          </a:prstGeom>
          <a:noFill/>
        </p:spPr>
        <p:txBody>
          <a:bodyPr wrap="square">
            <a:spAutoFit/>
          </a:bodyPr>
          <a:lstStyle/>
          <a:p>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对</a:t>
            </a:r>
            <a:r>
              <a:rPr lang="en-US" altLang="zh-CN" sz="1800" b="1" kern="100" dirty="0">
                <a:effectLst/>
                <a:latin typeface="Times New Roman" panose="02020603050405020304" pitchFamily="18" charset="0"/>
                <a:ea typeface="宋体" panose="02010600030101010101" pitchFamily="2" charset="-122"/>
              </a:rPr>
              <a:t>AI</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和人类受评和受控的</a:t>
            </a:r>
            <a:r>
              <a:rPr lang="en-US" altLang="zh-CN" sz="1800" b="1" kern="100" dirty="0">
                <a:effectLst/>
                <a:latin typeface="Times New Roman" panose="02020603050405020304" pitchFamily="18" charset="0"/>
                <a:ea typeface="宋体" panose="02010600030101010101" pitchFamily="2" charset="-122"/>
              </a:rPr>
              <a:t>IAT</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强度</a:t>
            </a:r>
            <a:endParaRPr lang="zh-CN" altLang="en-US" b="1" dirty="0"/>
          </a:p>
        </p:txBody>
      </p:sp>
      <p:sp>
        <p:nvSpPr>
          <p:cNvPr id="9" name="矩形: 圆角 8">
            <a:extLst>
              <a:ext uri="{FF2B5EF4-FFF2-40B4-BE49-F238E27FC236}">
                <a16:creationId xmlns:a16="http://schemas.microsoft.com/office/drawing/2014/main" id="{BD299496-9595-33CF-D6BE-DCFF74A1FB76}"/>
              </a:ext>
            </a:extLst>
          </p:cNvPr>
          <p:cNvSpPr/>
          <p:nvPr/>
        </p:nvSpPr>
        <p:spPr>
          <a:xfrm>
            <a:off x="6464330" y="1255882"/>
            <a:ext cx="5359079" cy="2332270"/>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0978735-FD1D-B34E-DBBC-34104B0EE04D}"/>
              </a:ext>
            </a:extLst>
          </p:cNvPr>
          <p:cNvSpPr txBox="1"/>
          <p:nvPr/>
        </p:nvSpPr>
        <p:spPr>
          <a:xfrm>
            <a:off x="6623000" y="1047201"/>
            <a:ext cx="4893809"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对</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AI</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的</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IAT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强度进行独立样本</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269EC252-F517-859F-BE93-7F2665B62233}"/>
              </a:ext>
            </a:extLst>
          </p:cNvPr>
          <p:cNvSpPr txBox="1"/>
          <p:nvPr/>
        </p:nvSpPr>
        <p:spPr>
          <a:xfrm>
            <a:off x="6517280" y="1462007"/>
            <a:ext cx="5027579" cy="1889043"/>
          </a:xfrm>
          <a:prstGeom prst="rect">
            <a:avLst/>
          </a:prstGeom>
          <a:noFill/>
        </p:spPr>
        <p:txBody>
          <a:bodyPr wrap="square">
            <a:spAutoFit/>
          </a:bodyPr>
          <a:lstStyle/>
          <a:p>
            <a:pPr algn="just">
              <a:lnSpc>
                <a:spcPct val="150000"/>
              </a:lnSpc>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）评分组</a:t>
            </a:r>
            <a:r>
              <a:rPr lang="en-US" altLang="zh-CN" sz="2000" kern="100" dirty="0">
                <a:latin typeface="Times New Roman" panose="02020603050405020304" pitchFamily="18" charset="0"/>
                <a:ea typeface="宋体" panose="02010600030101010101" pitchFamily="2" charset="-122"/>
              </a:rPr>
              <a:t>IAT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强度显著大于</a:t>
            </a:r>
            <a:r>
              <a:rPr lang="en-US" altLang="zh-CN" sz="2000" kern="100" dirty="0">
                <a:latin typeface="Times New Roman" panose="02020603050405020304" pitchFamily="18" charset="0"/>
                <a:ea typeface="宋体" panose="02010600030101010101" pitchFamily="2" charset="-122"/>
              </a:rPr>
              <a:t>0</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50000"/>
              </a:lnSpc>
              <a:tabLst>
                <a:tab pos="44450" algn="l"/>
              </a:tabLst>
            </a:pPr>
            <a:r>
              <a:rPr lang="zh-CN" altLang="zh-CN" sz="2000" b="1" kern="100">
                <a:latin typeface="Times New Roman" panose="02020603050405020304" pitchFamily="18" charset="0"/>
                <a:ea typeface="宋体" panose="02010600030101010101" pitchFamily="2" charset="-122"/>
                <a:cs typeface="Times New Roman" panose="02020603050405020304" pitchFamily="18" charset="0"/>
              </a:rPr>
              <a:t>被</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试对“</a:t>
            </a:r>
            <a:r>
              <a:rPr lang="en-US" altLang="zh-CN" sz="2000" b="1" kern="100" dirty="0">
                <a:latin typeface="Times New Roman" panose="02020603050405020304" pitchFamily="18" charset="0"/>
                <a:ea typeface="宋体" panose="02010600030101010101" pitchFamily="2" charset="-122"/>
              </a:rPr>
              <a:t>AI-</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受评”的概念存在隐性偏好</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）控制组</a:t>
            </a:r>
            <a:r>
              <a:rPr lang="en-US" altLang="zh-CN" sz="2000" kern="100" dirty="0">
                <a:latin typeface="Times New Roman" panose="02020603050405020304" pitchFamily="18" charset="0"/>
                <a:ea typeface="宋体" panose="02010600030101010101" pitchFamily="2" charset="-122"/>
              </a:rPr>
              <a:t>IAT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强度不显著</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50000"/>
              </a:lnSpc>
              <a:tabLst>
                <a:tab pos="44450" algn="l"/>
              </a:tabLst>
            </a:pPr>
            <a:r>
              <a:rPr lang="zh-CN" altLang="zh-CN" sz="2000" b="1" kern="100">
                <a:latin typeface="Times New Roman" panose="02020603050405020304" pitchFamily="18" charset="0"/>
                <a:ea typeface="宋体" panose="02010600030101010101" pitchFamily="2" charset="-122"/>
                <a:cs typeface="Times New Roman" panose="02020603050405020304" pitchFamily="18" charset="0"/>
              </a:rPr>
              <a:t>被</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试对“</a:t>
            </a:r>
            <a:r>
              <a:rPr lang="en-US" altLang="zh-CN" sz="2000" b="1" kern="100" dirty="0">
                <a:latin typeface="Times New Roman" panose="02020603050405020304" pitchFamily="18" charset="0"/>
                <a:ea typeface="宋体" panose="02010600030101010101" pitchFamily="2" charset="-122"/>
              </a:rPr>
              <a:t>AI-</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受控”的概念无显著隐性偏好</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55D645EB-4401-9395-4ADF-156E592218AE}"/>
              </a:ext>
            </a:extLst>
          </p:cNvPr>
          <p:cNvSpPr/>
          <p:nvPr/>
        </p:nvSpPr>
        <p:spPr>
          <a:xfrm>
            <a:off x="6454685" y="3908413"/>
            <a:ext cx="5359079" cy="2332270"/>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0B3472A-2C8B-C7C8-A632-ECA17B60EFDC}"/>
              </a:ext>
            </a:extLst>
          </p:cNvPr>
          <p:cNvSpPr txBox="1"/>
          <p:nvPr/>
        </p:nvSpPr>
        <p:spPr>
          <a:xfrm>
            <a:off x="6613355" y="3699732"/>
            <a:ext cx="4893809"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对</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AI</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的</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IAT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强度进行独立样本</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F0E133C0-4AB9-5D57-D95A-0F24D96BEE77}"/>
              </a:ext>
            </a:extLst>
          </p:cNvPr>
          <p:cNvSpPr txBox="1"/>
          <p:nvPr/>
        </p:nvSpPr>
        <p:spPr>
          <a:xfrm>
            <a:off x="6507635" y="4114538"/>
            <a:ext cx="5027579" cy="1889043"/>
          </a:xfrm>
          <a:prstGeom prst="rect">
            <a:avLst/>
          </a:prstGeom>
          <a:noFill/>
        </p:spPr>
        <p:txBody>
          <a:bodyPr wrap="square">
            <a:spAutoFit/>
          </a:bodyPr>
          <a:lstStyle/>
          <a:p>
            <a:pPr algn="just">
              <a:lnSpc>
                <a:spcPct val="150000"/>
              </a:lnSpc>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）评分组</a:t>
            </a:r>
            <a:r>
              <a:rPr lang="en-US" altLang="zh-CN" sz="2000" kern="100" dirty="0">
                <a:latin typeface="Times New Roman" panose="02020603050405020304" pitchFamily="18" charset="0"/>
                <a:ea typeface="宋体" panose="02010600030101010101" pitchFamily="2" charset="-122"/>
              </a:rPr>
              <a:t>IAT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强度显著大于</a:t>
            </a:r>
            <a:r>
              <a:rPr lang="en-US" altLang="zh-CN" sz="2000" kern="100" dirty="0">
                <a:latin typeface="Times New Roman" panose="02020603050405020304" pitchFamily="18" charset="0"/>
                <a:ea typeface="宋体" panose="02010600030101010101" pitchFamily="2" charset="-122"/>
              </a:rPr>
              <a:t>0</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50000"/>
              </a:lnSpc>
              <a:tabLst>
                <a:tab pos="44450" algn="l"/>
              </a:tabLst>
            </a:pPr>
            <a:r>
              <a:rPr lang="zh-CN" altLang="zh-CN" sz="2000" b="1" kern="100">
                <a:latin typeface="Times New Roman" panose="02020603050405020304" pitchFamily="18" charset="0"/>
                <a:ea typeface="宋体" panose="02010600030101010101" pitchFamily="2" charset="-122"/>
                <a:cs typeface="Times New Roman" panose="02020603050405020304" pitchFamily="18" charset="0"/>
              </a:rPr>
              <a:t>被</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试对“人</a:t>
            </a:r>
            <a:r>
              <a:rPr lang="en-US" altLang="zh-CN" sz="2000" b="1" kern="100" dirty="0">
                <a:latin typeface="Times New Roman" panose="02020603050405020304" pitchFamily="18" charset="0"/>
                <a:ea typeface="宋体"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点评”的概念存在隐性偏好</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）控制组</a:t>
            </a:r>
            <a:r>
              <a:rPr lang="en-US" altLang="zh-CN" sz="2000" kern="100" dirty="0">
                <a:latin typeface="Times New Roman" panose="02020603050405020304" pitchFamily="18" charset="0"/>
                <a:ea typeface="宋体" panose="02010600030101010101" pitchFamily="2" charset="-122"/>
              </a:rPr>
              <a:t>IAT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强度显著大于</a:t>
            </a:r>
            <a:r>
              <a:rPr lang="en-US" altLang="zh-CN" sz="2000" kern="100" dirty="0">
                <a:latin typeface="Times New Roman" panose="02020603050405020304" pitchFamily="18" charset="0"/>
                <a:ea typeface="宋体" panose="02010600030101010101" pitchFamily="2" charset="-122"/>
              </a:rPr>
              <a:t>0</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50000"/>
              </a:lnSpc>
              <a:tabLst>
                <a:tab pos="44450" algn="l"/>
              </a:tabLst>
            </a:pPr>
            <a:r>
              <a:rPr lang="zh-CN" altLang="zh-CN" sz="2000" b="1" kern="100">
                <a:latin typeface="Times New Roman" panose="02020603050405020304" pitchFamily="18" charset="0"/>
                <a:ea typeface="宋体" panose="02010600030101010101" pitchFamily="2" charset="-122"/>
                <a:cs typeface="Times New Roman" panose="02020603050405020304" pitchFamily="18" charset="0"/>
              </a:rPr>
              <a:t>被</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试对“人</a:t>
            </a:r>
            <a:r>
              <a:rPr lang="en-US" altLang="zh-CN" sz="2000" b="1" kern="100" dirty="0">
                <a:latin typeface="Times New Roman" panose="02020603050405020304" pitchFamily="18" charset="0"/>
                <a:ea typeface="宋体"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控制”的概念存在隐性偏好</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FA87510E-A0A8-7F79-062E-785D87D6B197}"/>
              </a:ext>
            </a:extLst>
          </p:cNvPr>
          <p:cNvSpPr txBox="1"/>
          <p:nvPr/>
        </p:nvSpPr>
        <p:spPr>
          <a:xfrm>
            <a:off x="6140369" y="2055034"/>
            <a:ext cx="376178" cy="3416320"/>
          </a:xfrm>
          <a:prstGeom prst="rect">
            <a:avLst/>
          </a:prstGeom>
          <a:solidFill>
            <a:srgbClr val="003F88"/>
          </a:solidFill>
        </p:spPr>
        <p:txBody>
          <a:bodyPr wrap="square">
            <a:spAutoFit/>
          </a:bodyPr>
          <a:lstStyle/>
          <a:p>
            <a:pPr algn="ctr"/>
            <a:r>
              <a:rPr lang="zh-CN" altLang="zh-CN" sz="2400" b="1"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以相容与否为自变量</a:t>
            </a:r>
            <a:endParaRPr lang="zh-CN" altLang="en-US" sz="2400" b="1" dirty="0">
              <a:solidFill>
                <a:schemeClr val="bg1"/>
              </a:solidFill>
              <a:latin typeface="黑体" panose="02010609060101010101" pitchFamily="49" charset="-122"/>
              <a:ea typeface="黑体" panose="02010609060101010101" pitchFamily="49" charset="-122"/>
            </a:endParaRPr>
          </a:p>
        </p:txBody>
      </p:sp>
      <p:pic>
        <p:nvPicPr>
          <p:cNvPr id="23" name="Picture 22">
            <a:extLst>
              <a:ext uri="{FF2B5EF4-FFF2-40B4-BE49-F238E27FC236}">
                <a16:creationId xmlns:a16="http://schemas.microsoft.com/office/drawing/2014/main" id="{012AC519-635D-5BCE-2C0D-4A5B43C7F67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8239" y="2040216"/>
            <a:ext cx="5312198" cy="3516169"/>
          </a:xfrm>
          <a:prstGeom prst="rect">
            <a:avLst/>
          </a:prstGeom>
        </p:spPr>
      </p:pic>
      <p:sp>
        <p:nvSpPr>
          <p:cNvPr id="4" name="标题 1">
            <a:extLst>
              <a:ext uri="{FF2B5EF4-FFF2-40B4-BE49-F238E27FC236}">
                <a16:creationId xmlns:a16="http://schemas.microsoft.com/office/drawing/2014/main" id="{0F5C682E-BAB2-6C09-4810-4ABEC9441867}"/>
              </a:ext>
            </a:extLst>
          </p:cNvPr>
          <p:cNvSpPr>
            <a:spLocks noGrp="1"/>
          </p:cNvSpPr>
          <p:nvPr>
            <p:ph type="title"/>
          </p:nvPr>
        </p:nvSpPr>
        <p:spPr>
          <a:xfrm>
            <a:off x="376238" y="309563"/>
            <a:ext cx="8545512" cy="309562"/>
          </a:xfrm>
        </p:spPr>
        <p:txBody>
          <a:bodyPr/>
          <a:lstStyle/>
          <a:p>
            <a:r>
              <a:rPr lang="zh-CN" altLang="en-US" b="1">
                <a:solidFill>
                  <a:srgbClr val="003F88"/>
                </a:solidFill>
                <a:latin typeface="+mn-ea"/>
                <a:ea typeface="+mn-ea"/>
              </a:rPr>
              <a:t>研究</a:t>
            </a:r>
            <a:r>
              <a:rPr lang="en-US" altLang="zh-CN" b="1">
                <a:solidFill>
                  <a:srgbClr val="003F88"/>
                </a:solidFill>
                <a:latin typeface="+mn-ea"/>
                <a:ea typeface="+mn-ea"/>
              </a:rPr>
              <a:t>3  </a:t>
            </a:r>
            <a:r>
              <a:rPr lang="zh-CN" altLang="en-US" b="1" dirty="0">
                <a:latin typeface="+mn-ea"/>
                <a:ea typeface="+mn-ea"/>
              </a:rPr>
              <a:t>对</a:t>
            </a:r>
            <a:r>
              <a:rPr lang="en-US" altLang="zh-CN" b="1" dirty="0">
                <a:latin typeface="+mn-ea"/>
                <a:ea typeface="+mn-ea"/>
              </a:rPr>
              <a:t>AI</a:t>
            </a:r>
            <a:r>
              <a:rPr lang="zh-CN" altLang="en-US" b="1" dirty="0">
                <a:latin typeface="+mn-ea"/>
                <a:ea typeface="+mn-ea"/>
              </a:rPr>
              <a:t>评分的内隐态度</a:t>
            </a:r>
            <a:r>
              <a:rPr lang="en-US" altLang="zh-CN" b="1" dirty="0">
                <a:latin typeface="+mn-ea"/>
                <a:ea typeface="+mn-ea"/>
              </a:rPr>
              <a:t>——IAT</a:t>
            </a:r>
            <a:r>
              <a:rPr lang="zh-CN" altLang="en-US" b="1" dirty="0">
                <a:latin typeface="+mn-ea"/>
                <a:ea typeface="+mn-ea"/>
              </a:rPr>
              <a:t>范式</a:t>
            </a:r>
          </a:p>
        </p:txBody>
      </p:sp>
    </p:spTree>
    <p:extLst>
      <p:ext uri="{BB962C8B-B14F-4D97-AF65-F5344CB8AC3E}">
        <p14:creationId xmlns:p14="http://schemas.microsoft.com/office/powerpoint/2010/main" val="102825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951E8-2DC5-6285-5655-76F76D7EB20D}"/>
              </a:ext>
            </a:extLst>
          </p:cNvPr>
          <p:cNvSpPr>
            <a:spLocks noGrp="1"/>
          </p:cNvSpPr>
          <p:nvPr>
            <p:ph type="title"/>
          </p:nvPr>
        </p:nvSpPr>
        <p:spPr>
          <a:xfrm>
            <a:off x="376382" y="314960"/>
            <a:ext cx="8920018" cy="303878"/>
          </a:xfrm>
        </p:spPr>
        <p:txBody>
          <a:bodyPr/>
          <a:lstStyle/>
          <a:p>
            <a:r>
              <a:rPr lang="zh-CN" altLang="en-US" b="1">
                <a:solidFill>
                  <a:srgbClr val="003F88"/>
                </a:solidFill>
                <a:latin typeface="+mn-ea"/>
                <a:ea typeface="+mn-ea"/>
              </a:rPr>
              <a:t>研究</a:t>
            </a:r>
            <a:r>
              <a:rPr lang="en-US" altLang="zh-CN" b="1">
                <a:solidFill>
                  <a:srgbClr val="003F88"/>
                </a:solidFill>
                <a:latin typeface="+mn-ea"/>
                <a:ea typeface="+mn-ea"/>
              </a:rPr>
              <a:t>4  </a:t>
            </a:r>
            <a:r>
              <a:rPr lang="zh-CN" altLang="en-US" sz="2400" b="1">
                <a:latin typeface="+mn-ea"/>
                <a:ea typeface="+mn-ea"/>
              </a:rPr>
              <a:t>教师与</a:t>
            </a:r>
            <a:r>
              <a:rPr lang="en-US" altLang="zh-CN" sz="2400" b="1">
                <a:latin typeface="+mn-ea"/>
                <a:ea typeface="+mn-ea"/>
              </a:rPr>
              <a:t>AI</a:t>
            </a:r>
            <a:r>
              <a:rPr lang="zh-CN" altLang="en-US" sz="2400" b="1">
                <a:latin typeface="+mn-ea"/>
                <a:ea typeface="+mn-ea"/>
              </a:rPr>
              <a:t>协作评分模式的偏好与感知</a:t>
            </a:r>
            <a:endParaRPr lang="zh-CN" altLang="en-US" b="1" dirty="0">
              <a:latin typeface="+mn-ea"/>
              <a:ea typeface="+mn-ea"/>
            </a:endParaRPr>
          </a:p>
        </p:txBody>
      </p:sp>
      <p:sp>
        <p:nvSpPr>
          <p:cNvPr id="3" name="内容占位符 2">
            <a:extLst>
              <a:ext uri="{FF2B5EF4-FFF2-40B4-BE49-F238E27FC236}">
                <a16:creationId xmlns:a16="http://schemas.microsoft.com/office/drawing/2014/main" id="{B9EADAF3-3627-A27A-5A15-DB6CDC28CF38}"/>
              </a:ext>
            </a:extLst>
          </p:cNvPr>
          <p:cNvSpPr>
            <a:spLocks noGrp="1"/>
          </p:cNvSpPr>
          <p:nvPr>
            <p:ph idx="1"/>
          </p:nvPr>
        </p:nvSpPr>
        <p:spPr>
          <a:xfrm>
            <a:off x="828040" y="1080249"/>
            <a:ext cx="10515600" cy="646951"/>
          </a:xfrm>
          <a:solidFill>
            <a:srgbClr val="003F88"/>
          </a:solidFill>
        </p:spPr>
        <p:txBody>
          <a:bodyPr>
            <a:normAutofit fontScale="92500" lnSpcReduction="20000"/>
          </a:bodyPr>
          <a:lstStyle/>
          <a:p>
            <a:pPr marL="0" indent="0">
              <a:lnSpc>
                <a:spcPct val="110000"/>
              </a:lnSpc>
              <a:spcBef>
                <a:spcPts val="0"/>
              </a:spcBef>
              <a:buNone/>
            </a:pPr>
            <a:r>
              <a:rPr lang="zh-CN" altLang="en-US" sz="2000" b="1">
                <a:solidFill>
                  <a:schemeClr val="bg1"/>
                </a:solidFill>
              </a:rPr>
              <a:t>① 探究</a:t>
            </a:r>
            <a:r>
              <a:rPr lang="en-US" altLang="zh-CN" sz="2000" b="1">
                <a:solidFill>
                  <a:schemeClr val="bg1"/>
                </a:solidFill>
              </a:rPr>
              <a:t>AI</a:t>
            </a:r>
            <a:r>
              <a:rPr lang="zh-CN" altLang="en-US" sz="2000" b="1">
                <a:solidFill>
                  <a:schemeClr val="bg1"/>
                </a:solidFill>
              </a:rPr>
              <a:t>辅助教师和教师辅助</a:t>
            </a:r>
            <a:r>
              <a:rPr lang="en-US" altLang="zh-CN" sz="2000" b="1">
                <a:solidFill>
                  <a:schemeClr val="bg1"/>
                </a:solidFill>
              </a:rPr>
              <a:t>AI</a:t>
            </a:r>
            <a:r>
              <a:rPr lang="zh-CN" altLang="en-US" sz="2000" b="1">
                <a:solidFill>
                  <a:schemeClr val="bg1"/>
                </a:solidFill>
              </a:rPr>
              <a:t>作为评价者的选择偏好。</a:t>
            </a:r>
          </a:p>
          <a:p>
            <a:pPr marL="0" indent="0">
              <a:lnSpc>
                <a:spcPct val="110000"/>
              </a:lnSpc>
              <a:spcBef>
                <a:spcPts val="0"/>
              </a:spcBef>
              <a:buNone/>
            </a:pPr>
            <a:r>
              <a:rPr lang="zh-CN" altLang="en-US" sz="2000" b="1">
                <a:solidFill>
                  <a:schemeClr val="bg1"/>
                </a:solidFill>
              </a:rPr>
              <a:t>② 探究</a:t>
            </a:r>
            <a:r>
              <a:rPr lang="en-US" altLang="zh-CN" sz="2000" b="1">
                <a:solidFill>
                  <a:schemeClr val="bg1"/>
                </a:solidFill>
              </a:rPr>
              <a:t>AI</a:t>
            </a:r>
            <a:r>
              <a:rPr lang="zh-CN" altLang="en-US" sz="2000" b="1">
                <a:solidFill>
                  <a:schemeClr val="bg1"/>
                </a:solidFill>
              </a:rPr>
              <a:t>辅助教师或教师辅助</a:t>
            </a:r>
            <a:r>
              <a:rPr lang="en-US" altLang="zh-CN" sz="2000" b="1">
                <a:solidFill>
                  <a:schemeClr val="bg1"/>
                </a:solidFill>
              </a:rPr>
              <a:t>AI</a:t>
            </a:r>
            <a:r>
              <a:rPr lang="zh-CN" altLang="en-US" sz="2000" b="1">
                <a:solidFill>
                  <a:schemeClr val="bg1"/>
                </a:solidFill>
              </a:rPr>
              <a:t>作为评价者时，评价者与实际得分的交互作用。</a:t>
            </a:r>
          </a:p>
        </p:txBody>
      </p:sp>
      <p:sp>
        <p:nvSpPr>
          <p:cNvPr id="5" name="文本框 4">
            <a:extLst>
              <a:ext uri="{FF2B5EF4-FFF2-40B4-BE49-F238E27FC236}">
                <a16:creationId xmlns:a16="http://schemas.microsoft.com/office/drawing/2014/main" id="{0BEF3B34-57E7-E82D-911A-56E8B3E137CD}"/>
              </a:ext>
            </a:extLst>
          </p:cNvPr>
          <p:cNvSpPr txBox="1"/>
          <p:nvPr/>
        </p:nvSpPr>
        <p:spPr>
          <a:xfrm>
            <a:off x="896620" y="1859895"/>
            <a:ext cx="6134100" cy="1021556"/>
          </a:xfrm>
          <a:prstGeom prst="roundRect">
            <a:avLst/>
          </a:prstGeom>
          <a:noFill/>
          <a:ln w="28575">
            <a:solidFill>
              <a:schemeClr val="bg2">
                <a:lumMod val="90000"/>
              </a:schemeClr>
            </a:solidFill>
            <a:prstDash val="lgDash"/>
          </a:ln>
        </p:spPr>
        <p:txBody>
          <a:bodyPr wrap="square">
            <a:spAutoFit/>
          </a:bodyPr>
          <a:lstStyle/>
          <a:p>
            <a:pPr marL="285750" indent="-285750">
              <a:spcBef>
                <a:spcPts val="1200"/>
              </a:spcBef>
              <a:buFont typeface="Arial" panose="020B0604020202020204" pitchFamily="34" charset="0"/>
              <a:buChar char="•"/>
            </a:pP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通过</a:t>
            </a:r>
            <a:r>
              <a:rPr lang="en-US"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Credamo</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平台共收集到有效问卷</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95</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份，其中男性被试</a:t>
            </a:r>
            <a:r>
              <a:rPr lang="en-US" altLang="zh-CN" sz="1800" kern="100">
                <a:effectLst/>
                <a:latin typeface="Times New Roman" panose="02020603050405020304" pitchFamily="18" charset="0"/>
                <a:ea typeface="Yu Mincho Demibold" panose="020B0400000000000000" pitchFamily="18" charset="-128"/>
                <a:cs typeface="Times New Roman" panose="02020603050405020304" pitchFamily="18" charset="0"/>
              </a:rPr>
              <a:t>26</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名，女性被试</a:t>
            </a:r>
            <a:r>
              <a:rPr lang="en-US"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69</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名，年龄</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22.67±4.98</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岁，平均作答时间</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9.04</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分钟。 </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05329155-B3CB-6583-0736-BA339916C4E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28034" y="1838960"/>
            <a:ext cx="2362389" cy="4786947"/>
          </a:xfrm>
          <a:prstGeom prst="rect">
            <a:avLst/>
          </a:prstGeom>
        </p:spPr>
      </p:pic>
      <p:sp>
        <p:nvSpPr>
          <p:cNvPr id="11" name="文本框 10">
            <a:extLst>
              <a:ext uri="{FF2B5EF4-FFF2-40B4-BE49-F238E27FC236}">
                <a16:creationId xmlns:a16="http://schemas.microsoft.com/office/drawing/2014/main" id="{B04D0930-2383-C0A3-1FA1-B3CADA0DFB7A}"/>
              </a:ext>
            </a:extLst>
          </p:cNvPr>
          <p:cNvSpPr txBox="1"/>
          <p:nvPr/>
        </p:nvSpPr>
        <p:spPr>
          <a:xfrm>
            <a:off x="836584" y="3039906"/>
            <a:ext cx="6189249" cy="3609499"/>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en-US" altLang="zh-CN" sz="2000" b="1" kern="10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3×2×3</a:t>
            </a:r>
            <a:r>
              <a:rPr lang="zh-CN" altLang="en-US" sz="2000" b="1" kern="10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组间设计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期望得分（高</a:t>
            </a:r>
            <a:r>
              <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中</a:t>
            </a:r>
            <a:r>
              <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低期望得分）</a:t>
            </a:r>
            <a:endPar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期望评分模式（</a:t>
            </a:r>
            <a:r>
              <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为主导教师为辅助、教师为主导</a:t>
            </a:r>
            <a:r>
              <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为辅助）</a:t>
            </a:r>
            <a:endPar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实际得分（高</a:t>
            </a:r>
            <a:r>
              <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中</a:t>
            </a:r>
            <a:r>
              <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低得分）</a:t>
            </a:r>
            <a:endPar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a:latin typeface="华文楷体" panose="02010600040101010101" pitchFamily="2" charset="-122"/>
                <a:ea typeface="华文楷体" panose="02010600040101010101" pitchFamily="2" charset="-122"/>
                <a:cs typeface="Times New Roman" panose="02020603050405020304" pitchFamily="18" charset="0"/>
              </a:rPr>
              <a:t>因变量</a:t>
            </a:r>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被试选择</a:t>
            </a:r>
            <a:r>
              <a:rPr lang="zh-CN" altLang="en-US" kern="100">
                <a:latin typeface="楷体_GB2312" panose="02010609030101010101" pitchFamily="49" charset="-122"/>
                <a:ea typeface="楷体_GB2312" panose="02010609030101010101" pitchFamily="49" charset="-122"/>
                <a:cs typeface="Times New Roman" panose="02020603050405020304" pitchFamily="18" charset="0"/>
              </a:rPr>
              <a:t>偏好（</a:t>
            </a: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选择</a:t>
            </a:r>
            <a:r>
              <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辅助教师评分和教师辅助</a:t>
            </a:r>
            <a:r>
              <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评分的比例）</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被试主观感知（公平性与满意度）</a:t>
            </a:r>
            <a:endParaRPr lang="zh-CN" altLang="en-US" dirty="0">
              <a:latin typeface="楷体_GB2312" panose="02010609030101010101" pitchFamily="49" charset="-122"/>
              <a:ea typeface="楷体_GB2312" panose="02010609030101010101" pitchFamily="49" charset="-122"/>
            </a:endParaRPr>
          </a:p>
        </p:txBody>
      </p:sp>
      <p:pic>
        <p:nvPicPr>
          <p:cNvPr id="12" name="图片 11">
            <a:extLst>
              <a:ext uri="{FF2B5EF4-FFF2-40B4-BE49-F238E27FC236}">
                <a16:creationId xmlns:a16="http://schemas.microsoft.com/office/drawing/2014/main" id="{549E55D6-92B1-42F2-9F82-793D8FEAA710}"/>
              </a:ext>
            </a:extLst>
          </p:cNvPr>
          <p:cNvPicPr>
            <a:picLocks noChangeAspect="1"/>
          </p:cNvPicPr>
          <p:nvPr/>
        </p:nvPicPr>
        <p:blipFill>
          <a:blip r:embed="rId4"/>
          <a:stretch>
            <a:fillRect/>
          </a:stretch>
        </p:blipFill>
        <p:spPr>
          <a:xfrm>
            <a:off x="1386195" y="723789"/>
            <a:ext cx="9551881" cy="5983740"/>
          </a:xfrm>
          <a:prstGeom prst="rect">
            <a:avLst/>
          </a:prstGeom>
        </p:spPr>
      </p:pic>
    </p:spTree>
    <p:extLst>
      <p:ext uri="{BB962C8B-B14F-4D97-AF65-F5344CB8AC3E}">
        <p14:creationId xmlns:p14="http://schemas.microsoft.com/office/powerpoint/2010/main" val="328035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A4789B17-9FB9-444B-C716-78BC2D36CE6E}"/>
              </a:ext>
            </a:extLst>
          </p:cNvPr>
          <p:cNvSpPr txBox="1"/>
          <p:nvPr/>
        </p:nvSpPr>
        <p:spPr>
          <a:xfrm>
            <a:off x="546498" y="4705985"/>
            <a:ext cx="5469076" cy="971676"/>
          </a:xfrm>
          <a:prstGeom prst="rect">
            <a:avLst/>
          </a:prstGeom>
          <a:noFill/>
        </p:spPr>
        <p:txBody>
          <a:bodyPr wrap="square">
            <a:spAutoFit/>
          </a:bodyPr>
          <a:lstStyle/>
          <a:p>
            <a:pPr algn="just">
              <a:lnSpc>
                <a:spcPct val="150000"/>
              </a:lnSpc>
              <a:tabLst>
                <a:tab pos="44450" algn="l"/>
              </a:tabLst>
            </a:pPr>
            <a:r>
              <a:rPr lang="zh-CN" altLang="en-US" sz="2000" kern="100">
                <a:latin typeface="华文楷体" panose="02010600040101010101" pitchFamily="2" charset="-122"/>
                <a:ea typeface="华文楷体" panose="02010600040101010101" pitchFamily="2" charset="-122"/>
                <a:cs typeface="Times New Roman" panose="02020603050405020304" pitchFamily="18" charset="0"/>
              </a:rPr>
              <a:t>“教师主导评分、</a:t>
            </a:r>
            <a:r>
              <a:rPr lang="en-US" altLang="zh-CN" sz="2000" kern="10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a:latin typeface="华文楷体" panose="02010600040101010101" pitchFamily="2" charset="-122"/>
                <a:ea typeface="华文楷体" panose="02010600040101010101" pitchFamily="2" charset="-122"/>
                <a:cs typeface="Times New Roman" panose="02020603050405020304" pitchFamily="18" charset="0"/>
              </a:rPr>
              <a:t>辅助评分” </a:t>
            </a:r>
            <a:endParaRPr lang="en-US" altLang="zh-CN" sz="2000" kern="100">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50000"/>
              </a:lnSpc>
              <a:tabLst>
                <a:tab pos="44450" algn="l"/>
              </a:tabLst>
            </a:pPr>
            <a:r>
              <a:rPr lang="zh-CN" altLang="en-US" sz="2000" b="1" kern="10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显著高于</a:t>
            </a:r>
            <a:r>
              <a:rPr lang="zh-CN" altLang="en-US" sz="2000" kern="10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kern="10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a:latin typeface="华文楷体" panose="02010600040101010101" pitchFamily="2" charset="-122"/>
                <a:ea typeface="华文楷体" panose="02010600040101010101" pitchFamily="2" charset="-122"/>
                <a:cs typeface="Times New Roman" panose="02020603050405020304" pitchFamily="18" charset="0"/>
              </a:rPr>
              <a:t>主导评分、教师辅助评分”</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83A238BB-63D6-D2CA-46CB-A3C931DA9B40}"/>
              </a:ext>
            </a:extLst>
          </p:cNvPr>
          <p:cNvSpPr/>
          <p:nvPr/>
        </p:nvSpPr>
        <p:spPr>
          <a:xfrm>
            <a:off x="324089" y="4503872"/>
            <a:ext cx="5815251" cy="1480243"/>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274F8EF-8DEA-B586-0261-8CF8A59044BB}"/>
              </a:ext>
            </a:extLst>
          </p:cNvPr>
          <p:cNvSpPr txBox="1"/>
          <p:nvPr/>
        </p:nvSpPr>
        <p:spPr>
          <a:xfrm>
            <a:off x="482761" y="4295190"/>
            <a:ext cx="2653978" cy="461665"/>
          </a:xfrm>
          <a:prstGeom prst="rect">
            <a:avLst/>
          </a:prstGeom>
          <a:solidFill>
            <a:schemeClr val="bg1"/>
          </a:solidFill>
        </p:spPr>
        <p:txBody>
          <a:bodyPr wrap="square">
            <a:spAutoFit/>
          </a:bodyPr>
          <a:lstStyle/>
          <a:p>
            <a:pPr algn="just">
              <a:tabLst>
                <a:tab pos="44450" algn="l"/>
              </a:tabLst>
            </a:pPr>
            <a:r>
              <a:rPr lang="zh-CN" altLang="en-US" sz="2400" b="1" kern="100">
                <a:solidFill>
                  <a:srgbClr val="003F88"/>
                </a:solidFill>
                <a:latin typeface="黑体" panose="02010609060101010101" pitchFamily="49" charset="-122"/>
                <a:ea typeface="黑体" panose="02010609060101010101" pitchFamily="49" charset="-122"/>
                <a:cs typeface="Times New Roman" panose="02020603050405020304" pitchFamily="18" charset="0"/>
              </a:rPr>
              <a:t>选择频数卡方检验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标题 1">
            <a:extLst>
              <a:ext uri="{FF2B5EF4-FFF2-40B4-BE49-F238E27FC236}">
                <a16:creationId xmlns:a16="http://schemas.microsoft.com/office/drawing/2014/main" id="{10C7A17D-26EE-E739-6E86-8DB225FE76A0}"/>
              </a:ext>
            </a:extLst>
          </p:cNvPr>
          <p:cNvSpPr>
            <a:spLocks noGrp="1"/>
          </p:cNvSpPr>
          <p:nvPr>
            <p:ph type="title"/>
          </p:nvPr>
        </p:nvSpPr>
        <p:spPr>
          <a:xfrm>
            <a:off x="376382" y="314960"/>
            <a:ext cx="8920018" cy="303878"/>
          </a:xfrm>
        </p:spPr>
        <p:txBody>
          <a:bodyPr/>
          <a:lstStyle/>
          <a:p>
            <a:r>
              <a:rPr lang="zh-CN" altLang="en-US" b="1">
                <a:solidFill>
                  <a:srgbClr val="003F88"/>
                </a:solidFill>
                <a:latin typeface="+mn-ea"/>
                <a:ea typeface="+mn-ea"/>
              </a:rPr>
              <a:t>研究</a:t>
            </a:r>
            <a:r>
              <a:rPr lang="en-US" altLang="zh-CN" b="1">
                <a:solidFill>
                  <a:srgbClr val="003F88"/>
                </a:solidFill>
                <a:latin typeface="+mn-ea"/>
                <a:ea typeface="+mn-ea"/>
              </a:rPr>
              <a:t>4  </a:t>
            </a:r>
            <a:r>
              <a:rPr lang="zh-CN" altLang="en-US" sz="2400" b="1">
                <a:latin typeface="+mn-ea"/>
                <a:ea typeface="+mn-ea"/>
              </a:rPr>
              <a:t>教师与</a:t>
            </a:r>
            <a:r>
              <a:rPr lang="en-US" altLang="zh-CN" sz="2400" b="1">
                <a:latin typeface="+mn-ea"/>
                <a:ea typeface="+mn-ea"/>
              </a:rPr>
              <a:t>AI</a:t>
            </a:r>
            <a:r>
              <a:rPr lang="zh-CN" altLang="en-US" sz="2400" b="1">
                <a:latin typeface="+mn-ea"/>
                <a:ea typeface="+mn-ea"/>
              </a:rPr>
              <a:t>协作评分模式的偏好与感知</a:t>
            </a:r>
            <a:endParaRPr lang="zh-CN" altLang="en-US" b="1" dirty="0">
              <a:latin typeface="+mn-ea"/>
              <a:ea typeface="+mn-ea"/>
            </a:endParaRPr>
          </a:p>
        </p:txBody>
      </p:sp>
      <p:pic>
        <p:nvPicPr>
          <p:cNvPr id="5" name="图片 4">
            <a:extLst>
              <a:ext uri="{FF2B5EF4-FFF2-40B4-BE49-F238E27FC236}">
                <a16:creationId xmlns:a16="http://schemas.microsoft.com/office/drawing/2014/main" id="{F9924767-2850-884E-FBBA-A6A15186670A}"/>
              </a:ext>
            </a:extLst>
          </p:cNvPr>
          <p:cNvPicPr>
            <a:picLocks noChangeAspect="1"/>
          </p:cNvPicPr>
          <p:nvPr/>
        </p:nvPicPr>
        <p:blipFill>
          <a:blip r:embed="rId3"/>
          <a:stretch>
            <a:fillRect/>
          </a:stretch>
        </p:blipFill>
        <p:spPr>
          <a:xfrm>
            <a:off x="1921398" y="1131001"/>
            <a:ext cx="8235209" cy="3417850"/>
          </a:xfrm>
          <a:prstGeom prst="rect">
            <a:avLst/>
          </a:prstGeom>
        </p:spPr>
      </p:pic>
      <p:sp>
        <p:nvSpPr>
          <p:cNvPr id="7" name="文本框 6">
            <a:extLst>
              <a:ext uri="{FF2B5EF4-FFF2-40B4-BE49-F238E27FC236}">
                <a16:creationId xmlns:a16="http://schemas.microsoft.com/office/drawing/2014/main" id="{1456AEC9-AF11-FAC5-6DDE-63E5E7C62C0C}"/>
              </a:ext>
            </a:extLst>
          </p:cNvPr>
          <p:cNvSpPr txBox="1"/>
          <p:nvPr/>
        </p:nvSpPr>
        <p:spPr>
          <a:xfrm>
            <a:off x="6296719" y="4922690"/>
            <a:ext cx="5469076" cy="707886"/>
          </a:xfrm>
          <a:prstGeom prst="rect">
            <a:avLst/>
          </a:prstGeom>
          <a:noFill/>
        </p:spPr>
        <p:txBody>
          <a:bodyPr wrap="square">
            <a:spAutoFit/>
          </a:bodyPr>
          <a:lstStyle/>
          <a:p>
            <a:pPr algn="just">
              <a:tabLst>
                <a:tab pos="44450" algn="l"/>
              </a:tabLst>
            </a:pPr>
            <a:r>
              <a:rPr lang="zh-CN" altLang="en-US" sz="2000" kern="100">
                <a:latin typeface="华文楷体" panose="02010600040101010101" pitchFamily="2" charset="-122"/>
                <a:ea typeface="华文楷体" panose="02010600040101010101" pitchFamily="2" charset="-122"/>
                <a:cs typeface="Times New Roman" panose="02020603050405020304" pitchFamily="18" charset="0"/>
              </a:rPr>
              <a:t>期望得分高低没有显著影响对“教师主导、</a:t>
            </a:r>
            <a:r>
              <a:rPr lang="en-US" altLang="zh-CN" sz="2000" kern="10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a:latin typeface="华文楷体" panose="02010600040101010101" pitchFamily="2" charset="-122"/>
                <a:ea typeface="华文楷体" panose="02010600040101010101" pitchFamily="2" charset="-122"/>
                <a:cs typeface="Times New Roman" panose="02020603050405020304" pitchFamily="18" charset="0"/>
              </a:rPr>
              <a:t>辅助”评分模式的偏好</a:t>
            </a:r>
            <a:endParaRPr lang="en-US" altLang="zh-CN" sz="2000" kern="1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32B97079-63E3-3207-0148-BE83166CBFF0}"/>
              </a:ext>
            </a:extLst>
          </p:cNvPr>
          <p:cNvSpPr/>
          <p:nvPr/>
        </p:nvSpPr>
        <p:spPr>
          <a:xfrm>
            <a:off x="6205957" y="4552101"/>
            <a:ext cx="5815251" cy="1455164"/>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DAF0FA2-E73F-A353-222A-7E8981D04896}"/>
              </a:ext>
            </a:extLst>
          </p:cNvPr>
          <p:cNvSpPr txBox="1"/>
          <p:nvPr/>
        </p:nvSpPr>
        <p:spPr>
          <a:xfrm>
            <a:off x="6468801" y="4366568"/>
            <a:ext cx="1899695" cy="461665"/>
          </a:xfrm>
          <a:prstGeom prst="rect">
            <a:avLst/>
          </a:prstGeom>
          <a:solidFill>
            <a:schemeClr val="bg1"/>
          </a:solidFill>
        </p:spPr>
        <p:txBody>
          <a:bodyPr wrap="square">
            <a:spAutoFit/>
          </a:bodyPr>
          <a:lstStyle/>
          <a:p>
            <a:pPr algn="just">
              <a:tabLst>
                <a:tab pos="44450" algn="l"/>
              </a:tabLst>
            </a:pPr>
            <a:r>
              <a:rPr lang="zh-CN" altLang="en-US" sz="2400" b="1" kern="10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独立性检验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50536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BF42D78-D410-2C40-4C7E-38958729C857}"/>
              </a:ext>
            </a:extLst>
          </p:cNvPr>
          <p:cNvPicPr>
            <a:picLocks noChangeAspect="1"/>
          </p:cNvPicPr>
          <p:nvPr/>
        </p:nvPicPr>
        <p:blipFill>
          <a:blip r:embed="rId3"/>
          <a:stretch>
            <a:fillRect/>
          </a:stretch>
        </p:blipFill>
        <p:spPr>
          <a:xfrm>
            <a:off x="6780780" y="2195050"/>
            <a:ext cx="5274310" cy="4273550"/>
          </a:xfrm>
          <a:prstGeom prst="rect">
            <a:avLst/>
          </a:prstGeom>
        </p:spPr>
      </p:pic>
      <p:sp>
        <p:nvSpPr>
          <p:cNvPr id="2" name="标题 1">
            <a:extLst>
              <a:ext uri="{FF2B5EF4-FFF2-40B4-BE49-F238E27FC236}">
                <a16:creationId xmlns:a16="http://schemas.microsoft.com/office/drawing/2014/main" id="{01E951E8-2DC5-6285-5655-76F76D7EB20D}"/>
              </a:ext>
            </a:extLst>
          </p:cNvPr>
          <p:cNvSpPr>
            <a:spLocks noGrp="1"/>
          </p:cNvSpPr>
          <p:nvPr>
            <p:ph type="title"/>
          </p:nvPr>
        </p:nvSpPr>
        <p:spPr>
          <a:xfrm>
            <a:off x="376382" y="314960"/>
            <a:ext cx="8920018" cy="303878"/>
          </a:xfrm>
        </p:spPr>
        <p:txBody>
          <a:bodyPr/>
          <a:lstStyle/>
          <a:p>
            <a:r>
              <a:rPr lang="zh-CN" altLang="en-US" b="1">
                <a:solidFill>
                  <a:srgbClr val="003F88"/>
                </a:solidFill>
                <a:latin typeface="+mn-ea"/>
                <a:ea typeface="+mn-ea"/>
              </a:rPr>
              <a:t>研究</a:t>
            </a:r>
            <a:r>
              <a:rPr lang="en-US" altLang="zh-CN" b="1">
                <a:solidFill>
                  <a:srgbClr val="003F88"/>
                </a:solidFill>
                <a:latin typeface="+mn-ea"/>
                <a:ea typeface="+mn-ea"/>
              </a:rPr>
              <a:t>5  </a:t>
            </a:r>
            <a:r>
              <a:rPr lang="en-US" altLang="zh-CN" sz="2400" b="1">
                <a:latin typeface="+mn-ea"/>
                <a:ea typeface="+mn-ea"/>
              </a:rPr>
              <a:t>AI</a:t>
            </a:r>
            <a:r>
              <a:rPr lang="zh-CN" altLang="en-US" sz="2400" b="1">
                <a:latin typeface="+mn-ea"/>
                <a:ea typeface="+mn-ea"/>
              </a:rPr>
              <a:t>辅助教师评分系统的探索</a:t>
            </a:r>
            <a:endParaRPr lang="zh-CN" altLang="en-US" b="1" dirty="0">
              <a:latin typeface="+mn-ea"/>
              <a:ea typeface="+mn-ea"/>
            </a:endParaRPr>
          </a:p>
        </p:txBody>
      </p:sp>
      <p:sp>
        <p:nvSpPr>
          <p:cNvPr id="3" name="内容占位符 2">
            <a:extLst>
              <a:ext uri="{FF2B5EF4-FFF2-40B4-BE49-F238E27FC236}">
                <a16:creationId xmlns:a16="http://schemas.microsoft.com/office/drawing/2014/main" id="{B9EADAF3-3627-A27A-5A15-DB6CDC28CF38}"/>
              </a:ext>
            </a:extLst>
          </p:cNvPr>
          <p:cNvSpPr>
            <a:spLocks noGrp="1"/>
          </p:cNvSpPr>
          <p:nvPr>
            <p:ph idx="1"/>
          </p:nvPr>
        </p:nvSpPr>
        <p:spPr>
          <a:xfrm>
            <a:off x="828040" y="1080249"/>
            <a:ext cx="10515600" cy="646951"/>
          </a:xfrm>
          <a:solidFill>
            <a:srgbClr val="003F88"/>
          </a:solidFill>
        </p:spPr>
        <p:txBody>
          <a:bodyPr>
            <a:normAutofit fontScale="92500" lnSpcReduction="20000"/>
          </a:bodyPr>
          <a:lstStyle/>
          <a:p>
            <a:pPr marL="0" indent="0">
              <a:lnSpc>
                <a:spcPct val="110000"/>
              </a:lnSpc>
              <a:spcBef>
                <a:spcPts val="0"/>
              </a:spcBef>
              <a:buNone/>
            </a:pPr>
            <a:r>
              <a:rPr lang="zh-CN" altLang="en-US" sz="2000" b="1">
                <a:solidFill>
                  <a:schemeClr val="bg1"/>
                </a:solidFill>
              </a:rPr>
              <a:t>①探究</a:t>
            </a:r>
            <a:r>
              <a:rPr lang="en-US" altLang="zh-CN" sz="2000" b="1">
                <a:solidFill>
                  <a:schemeClr val="bg1"/>
                </a:solidFill>
              </a:rPr>
              <a:t>AI</a:t>
            </a:r>
            <a:r>
              <a:rPr lang="zh-CN" altLang="en-US" sz="2000" b="1">
                <a:solidFill>
                  <a:schemeClr val="bg1"/>
                </a:solidFill>
              </a:rPr>
              <a:t>辅助教师评分系统相比单独的</a:t>
            </a:r>
            <a:r>
              <a:rPr lang="en-US" altLang="zh-CN" sz="2000" b="1">
                <a:solidFill>
                  <a:schemeClr val="bg1"/>
                </a:solidFill>
              </a:rPr>
              <a:t>AI</a:t>
            </a:r>
            <a:r>
              <a:rPr lang="zh-CN" altLang="en-US" sz="2000" b="1">
                <a:solidFill>
                  <a:schemeClr val="bg1"/>
                </a:solidFill>
              </a:rPr>
              <a:t>或教师评分的选择偏好和感知差异</a:t>
            </a:r>
          </a:p>
          <a:p>
            <a:pPr marL="0" indent="0">
              <a:lnSpc>
                <a:spcPct val="110000"/>
              </a:lnSpc>
              <a:spcBef>
                <a:spcPts val="0"/>
              </a:spcBef>
              <a:buNone/>
            </a:pPr>
            <a:r>
              <a:rPr lang="zh-CN" altLang="en-US" sz="2000" b="1">
                <a:solidFill>
                  <a:schemeClr val="bg1"/>
                </a:solidFill>
              </a:rPr>
              <a:t>②探究</a:t>
            </a:r>
            <a:r>
              <a:rPr lang="en-US" altLang="zh-CN" sz="2000" b="1">
                <a:solidFill>
                  <a:schemeClr val="bg1"/>
                </a:solidFill>
              </a:rPr>
              <a:t>AI</a:t>
            </a:r>
            <a:r>
              <a:rPr lang="zh-CN" altLang="en-US" sz="2000" b="1">
                <a:solidFill>
                  <a:schemeClr val="bg1"/>
                </a:solidFill>
              </a:rPr>
              <a:t>辅助教师评分系统和实际分数、有无期望选择以及期望一致性之间的交互作用</a:t>
            </a:r>
          </a:p>
        </p:txBody>
      </p:sp>
      <p:sp>
        <p:nvSpPr>
          <p:cNvPr id="5" name="文本框 4">
            <a:extLst>
              <a:ext uri="{FF2B5EF4-FFF2-40B4-BE49-F238E27FC236}">
                <a16:creationId xmlns:a16="http://schemas.microsoft.com/office/drawing/2014/main" id="{0BEF3B34-57E7-E82D-911A-56E8B3E137CD}"/>
              </a:ext>
            </a:extLst>
          </p:cNvPr>
          <p:cNvSpPr txBox="1"/>
          <p:nvPr/>
        </p:nvSpPr>
        <p:spPr>
          <a:xfrm>
            <a:off x="491498" y="2045090"/>
            <a:ext cx="6314407" cy="1328023"/>
          </a:xfrm>
          <a:prstGeom prst="roundRect">
            <a:avLst/>
          </a:prstGeom>
          <a:noFill/>
          <a:ln w="28575">
            <a:solidFill>
              <a:schemeClr val="bg2">
                <a:lumMod val="90000"/>
              </a:schemeClr>
            </a:solidFill>
            <a:prstDash val="lgDash"/>
          </a:ln>
        </p:spPr>
        <p:txBody>
          <a:bodyPr wrap="square">
            <a:spAutoFit/>
          </a:bodyPr>
          <a:lstStyle/>
          <a:p>
            <a:pPr marL="285750" indent="-285750">
              <a:spcBef>
                <a:spcPts val="1200"/>
              </a:spcBef>
              <a:buFont typeface="Arial" panose="020B0604020202020204" pitchFamily="34" charset="0"/>
              <a:buChar char="•"/>
            </a:pPr>
            <a:r>
              <a:rPr lang="zh-CN" altLang="en-US" kern="100">
                <a:latin typeface="Times New Roman" panose="02020603050405020304" pitchFamily="18" charset="0"/>
                <a:ea typeface="楷体_GB2312" panose="02010609030101010101" pitchFamily="49" charset="-122"/>
                <a:cs typeface="Times New Roman" panose="02020603050405020304" pitchFamily="18" charset="0"/>
              </a:rPr>
              <a:t>通过</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Credamo</a:t>
            </a:r>
            <a:r>
              <a:rPr lang="zh-CN" altLang="en-US" kern="100">
                <a:latin typeface="Times New Roman" panose="02020603050405020304" pitchFamily="18" charset="0"/>
                <a:ea typeface="楷体_GB2312" panose="02010609030101010101" pitchFamily="49" charset="-122"/>
                <a:cs typeface="Times New Roman" panose="02020603050405020304" pitchFamily="18" charset="0"/>
              </a:rPr>
              <a:t>平台共收集到有效问卷</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440</a:t>
            </a:r>
            <a:r>
              <a:rPr lang="zh-CN" altLang="en-US" kern="100">
                <a:latin typeface="Times New Roman" panose="02020603050405020304" pitchFamily="18" charset="0"/>
                <a:ea typeface="楷体_GB2312" panose="02010609030101010101" pitchFamily="49" charset="-122"/>
                <a:cs typeface="Times New Roman" panose="02020603050405020304" pitchFamily="18" charset="0"/>
              </a:rPr>
              <a:t>份，其中无意愿选择实验</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201</a:t>
            </a:r>
            <a:r>
              <a:rPr lang="zh-CN" altLang="en-US" kern="100">
                <a:latin typeface="Times New Roman" panose="02020603050405020304" pitchFamily="18" charset="0"/>
                <a:ea typeface="楷体_GB2312" panose="02010609030101010101" pitchFamily="49" charset="-122"/>
                <a:cs typeface="Times New Roman" panose="02020603050405020304" pitchFamily="18" charset="0"/>
              </a:rPr>
              <a:t>份，男性被试</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70</a:t>
            </a:r>
            <a:r>
              <a:rPr lang="zh-CN" altLang="en-US" kern="100">
                <a:latin typeface="Times New Roman" panose="02020603050405020304" pitchFamily="18" charset="0"/>
                <a:ea typeface="楷体_GB2312" panose="02010609030101010101" pitchFamily="49" charset="-122"/>
                <a:cs typeface="Times New Roman" panose="02020603050405020304" pitchFamily="18" charset="0"/>
              </a:rPr>
              <a:t>名，女性被试</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131</a:t>
            </a:r>
            <a:r>
              <a:rPr lang="zh-CN" altLang="en-US" kern="100">
                <a:latin typeface="Times New Roman" panose="02020603050405020304" pitchFamily="18" charset="0"/>
                <a:ea typeface="楷体_GB2312" panose="02010609030101010101" pitchFamily="49" charset="-122"/>
                <a:cs typeface="Times New Roman" panose="02020603050405020304" pitchFamily="18" charset="0"/>
              </a:rPr>
              <a:t>名，年龄</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23.37±5.73</a:t>
            </a:r>
            <a:r>
              <a:rPr lang="zh-CN" altLang="en-US" kern="100">
                <a:latin typeface="Times New Roman" panose="02020603050405020304" pitchFamily="18" charset="0"/>
                <a:ea typeface="楷体_GB2312" panose="02010609030101010101" pitchFamily="49" charset="-122"/>
                <a:cs typeface="Times New Roman" panose="02020603050405020304" pitchFamily="18" charset="0"/>
              </a:rPr>
              <a:t>岁；有意愿选择实验</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239</a:t>
            </a:r>
            <a:r>
              <a:rPr lang="zh-CN" altLang="en-US" kern="100">
                <a:latin typeface="Times New Roman" panose="02020603050405020304" pitchFamily="18" charset="0"/>
                <a:ea typeface="楷体_GB2312" panose="02010609030101010101" pitchFamily="49" charset="-122"/>
                <a:cs typeface="Times New Roman" panose="02020603050405020304" pitchFamily="18" charset="0"/>
              </a:rPr>
              <a:t>份，男性被试</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88</a:t>
            </a:r>
            <a:r>
              <a:rPr lang="zh-CN" altLang="en-US" kern="100">
                <a:latin typeface="Times New Roman" panose="02020603050405020304" pitchFamily="18" charset="0"/>
                <a:ea typeface="楷体_GB2312" panose="02010609030101010101" pitchFamily="49" charset="-122"/>
                <a:cs typeface="Times New Roman" panose="02020603050405020304" pitchFamily="18" charset="0"/>
              </a:rPr>
              <a:t>名，女性被试</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151</a:t>
            </a:r>
            <a:r>
              <a:rPr lang="zh-CN" altLang="en-US" kern="100">
                <a:latin typeface="Times New Roman" panose="02020603050405020304" pitchFamily="18" charset="0"/>
                <a:ea typeface="楷体_GB2312" panose="02010609030101010101" pitchFamily="49" charset="-122"/>
                <a:cs typeface="Times New Roman" panose="02020603050405020304" pitchFamily="18" charset="0"/>
              </a:rPr>
              <a:t>名，年龄</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21.86±4.36</a:t>
            </a:r>
            <a:r>
              <a:rPr lang="zh-CN" altLang="en-US" kern="100">
                <a:latin typeface="Times New Roman" panose="02020603050405020304" pitchFamily="18" charset="0"/>
                <a:ea typeface="楷体_GB2312" panose="02010609030101010101" pitchFamily="49" charset="-122"/>
                <a:cs typeface="Times New Roman" panose="02020603050405020304" pitchFamily="18" charset="0"/>
              </a:rPr>
              <a:t>岁。</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 name="文本框 10">
            <a:extLst>
              <a:ext uri="{FF2B5EF4-FFF2-40B4-BE49-F238E27FC236}">
                <a16:creationId xmlns:a16="http://schemas.microsoft.com/office/drawing/2014/main" id="{B04D0930-2383-C0A3-1FA1-B3CADA0DFB7A}"/>
              </a:ext>
            </a:extLst>
          </p:cNvPr>
          <p:cNvSpPr txBox="1"/>
          <p:nvPr/>
        </p:nvSpPr>
        <p:spPr>
          <a:xfrm>
            <a:off x="443036" y="3757787"/>
            <a:ext cx="6351303" cy="2383631"/>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en-US" altLang="zh-CN" sz="2000" b="1" kern="10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2×3</a:t>
            </a:r>
            <a:r>
              <a:rPr lang="zh-CN" altLang="en-US" sz="2000" b="1" kern="10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组间设计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评分者（</a:t>
            </a:r>
            <a:r>
              <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评分系统、大学英语教师、</a:t>
            </a:r>
            <a:r>
              <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辅助教师）</a:t>
            </a:r>
            <a:endPar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实际得分（高</a:t>
            </a:r>
            <a:r>
              <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中</a:t>
            </a:r>
            <a:r>
              <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a:effectLst/>
                <a:latin typeface="楷体_GB2312" panose="02010609030101010101" pitchFamily="49" charset="-122"/>
                <a:ea typeface="楷体_GB2312" panose="02010609030101010101" pitchFamily="49" charset="-122"/>
                <a:cs typeface="Times New Roman" panose="02020603050405020304" pitchFamily="18" charset="0"/>
              </a:rPr>
              <a:t>低得分）</a:t>
            </a:r>
            <a:endParaRPr lang="en-US" altLang="zh-CN"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a:latin typeface="华文楷体" panose="02010600040101010101" pitchFamily="2" charset="-122"/>
                <a:ea typeface="华文楷体" panose="02010600040101010101" pitchFamily="2" charset="-122"/>
                <a:cs typeface="Times New Roman" panose="02020603050405020304" pitchFamily="18" charset="0"/>
              </a:rPr>
              <a:t>因变量</a:t>
            </a:r>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a:latin typeface="楷体_GB2312" panose="02010609030101010101" pitchFamily="49" charset="-122"/>
                <a:ea typeface="楷体_GB2312" panose="02010609030101010101" pitchFamily="49" charset="-122"/>
                <a:cs typeface="Times New Roman" panose="02020603050405020304" pitchFamily="18" charset="0"/>
              </a:rPr>
              <a:t>被</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试主观感知（公平性与满意度）</a:t>
            </a:r>
            <a:endParaRPr lang="zh-CN" altLang="en-US"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21397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83A238BB-63D6-D2CA-46CB-A3C931DA9B40}"/>
              </a:ext>
            </a:extLst>
          </p:cNvPr>
          <p:cNvSpPr/>
          <p:nvPr/>
        </p:nvSpPr>
        <p:spPr>
          <a:xfrm>
            <a:off x="6204028" y="1517603"/>
            <a:ext cx="5815251" cy="1445519"/>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110004020202020204"/>
              <a:ea typeface="等线" panose="02010600030101010101" pitchFamily="2" charset="-122"/>
              <a:cs typeface="+mn-cs"/>
            </a:endParaRPr>
          </a:p>
        </p:txBody>
      </p:sp>
      <p:sp>
        <p:nvSpPr>
          <p:cNvPr id="14" name="文本框 13">
            <a:extLst>
              <a:ext uri="{FF2B5EF4-FFF2-40B4-BE49-F238E27FC236}">
                <a16:creationId xmlns:a16="http://schemas.microsoft.com/office/drawing/2014/main" id="{2274F8EF-8DEA-B586-0261-8CF8A59044BB}"/>
              </a:ext>
            </a:extLst>
          </p:cNvPr>
          <p:cNvSpPr txBox="1"/>
          <p:nvPr/>
        </p:nvSpPr>
        <p:spPr>
          <a:xfrm>
            <a:off x="6362700" y="1308921"/>
            <a:ext cx="2515082" cy="461665"/>
          </a:xfrm>
          <a:prstGeom prst="rect">
            <a:avLst/>
          </a:prstGeom>
          <a:solidFill>
            <a:schemeClr val="bg1"/>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tab pos="44450" algn="l"/>
              </a:tabLst>
              <a:defRPr/>
            </a:pPr>
            <a:r>
              <a:rPr kumimoji="0" lang="zh-CN" altLang="en-US" sz="2400" b="1" i="0" u="none" strike="noStrike" kern="100" cap="none" spc="0" normalizeH="0" baseline="0" noProof="0">
                <a:ln>
                  <a:noFill/>
                </a:ln>
                <a:solidFill>
                  <a:srgbClr val="003F88"/>
                </a:solidFill>
                <a:effectLst/>
                <a:uLnTx/>
                <a:uFillTx/>
                <a:latin typeface="黑体" panose="02010609060101010101" pitchFamily="49" charset="-122"/>
                <a:ea typeface="黑体" panose="02010609060101010101" pitchFamily="49" charset="-122"/>
                <a:cs typeface="Times New Roman" panose="02020603050405020304" pitchFamily="18" charset="0"/>
              </a:rPr>
              <a:t>单因素方差分析</a:t>
            </a:r>
            <a:endParaRPr kumimoji="0" lang="zh-CN" altLang="de-DE" sz="2400" b="1" i="0" u="none" strike="noStrike" kern="100" cap="none" spc="0" normalizeH="0" baseline="0" noProof="0">
              <a:ln>
                <a:noFill/>
              </a:ln>
              <a:solidFill>
                <a:srgbClr val="003F88"/>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24" name="箭头: 下 23">
            <a:extLst>
              <a:ext uri="{FF2B5EF4-FFF2-40B4-BE49-F238E27FC236}">
                <a16:creationId xmlns:a16="http://schemas.microsoft.com/office/drawing/2014/main" id="{1E41B3BE-DB6A-7610-5E4B-73438BB0F3FB}"/>
              </a:ext>
            </a:extLst>
          </p:cNvPr>
          <p:cNvSpPr/>
          <p:nvPr/>
        </p:nvSpPr>
        <p:spPr>
          <a:xfrm>
            <a:off x="8644783" y="3385357"/>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11000402020202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E701FD08-B45D-EABC-E2BE-B655E0F449A3}"/>
              </a:ext>
            </a:extLst>
          </p:cNvPr>
          <p:cNvSpPr/>
          <p:nvPr/>
        </p:nvSpPr>
        <p:spPr>
          <a:xfrm>
            <a:off x="185195" y="1239520"/>
            <a:ext cx="5809205" cy="504553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110004020202020204"/>
              <a:ea typeface="等线" panose="02010600030101010101" pitchFamily="2" charset="-122"/>
              <a:cs typeface="+mn-cs"/>
            </a:endParaRPr>
          </a:p>
        </p:txBody>
      </p:sp>
      <p:graphicFrame>
        <p:nvGraphicFramePr>
          <p:cNvPr id="4" name="内容占位符 6">
            <a:extLst>
              <a:ext uri="{FF2B5EF4-FFF2-40B4-BE49-F238E27FC236}">
                <a16:creationId xmlns:a16="http://schemas.microsoft.com/office/drawing/2014/main" id="{9EF16598-A2FC-8BD7-0C0F-356C7BDA689A}"/>
              </a:ext>
            </a:extLst>
          </p:cNvPr>
          <p:cNvGraphicFramePr>
            <a:graphicFrameLocks/>
          </p:cNvGraphicFramePr>
          <p:nvPr>
            <p:extLst>
              <p:ext uri="{D42A27DB-BD31-4B8C-83A1-F6EECF244321}">
                <p14:modId xmlns:p14="http://schemas.microsoft.com/office/powerpoint/2010/main" val="240532230"/>
              </p:ext>
            </p:extLst>
          </p:nvPr>
        </p:nvGraphicFramePr>
        <p:xfrm>
          <a:off x="541695" y="594743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a:effectLst/>
                          <a:latin typeface="+mn-ea"/>
                          <a:ea typeface="+mn-ea"/>
                          <a:cs typeface="Times New Roman" panose="02020603050405020304" pitchFamily="18" charset="0"/>
                        </a:rPr>
                        <a:t>无意愿选择方差分析结果</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11" name="图片 10">
            <a:extLst>
              <a:ext uri="{FF2B5EF4-FFF2-40B4-BE49-F238E27FC236}">
                <a16:creationId xmlns:a16="http://schemas.microsoft.com/office/drawing/2014/main" id="{B46C540A-AE68-AD8D-F9E8-3E716617FB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8902" y="1840567"/>
            <a:ext cx="5510508" cy="3885977"/>
          </a:xfrm>
          <a:prstGeom prst="rect">
            <a:avLst/>
          </a:prstGeom>
        </p:spPr>
      </p:pic>
      <p:sp>
        <p:nvSpPr>
          <p:cNvPr id="5" name="文本框 4">
            <a:extLst>
              <a:ext uri="{FF2B5EF4-FFF2-40B4-BE49-F238E27FC236}">
                <a16:creationId xmlns:a16="http://schemas.microsoft.com/office/drawing/2014/main" id="{6A4898DA-2340-A682-D270-A8E76FE593D9}"/>
              </a:ext>
            </a:extLst>
          </p:cNvPr>
          <p:cNvSpPr txBox="1"/>
          <p:nvPr/>
        </p:nvSpPr>
        <p:spPr>
          <a:xfrm>
            <a:off x="6452158" y="2052459"/>
            <a:ext cx="5469076" cy="40011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tab pos="44450" algn="l"/>
              </a:tabLst>
              <a:defRPr/>
            </a:pPr>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评分者主效应边缘显著</a:t>
            </a:r>
            <a:endParaRPr lang="en-US" altLang="zh-CN" sz="200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标题 1">
            <a:extLst>
              <a:ext uri="{FF2B5EF4-FFF2-40B4-BE49-F238E27FC236}">
                <a16:creationId xmlns:a16="http://schemas.microsoft.com/office/drawing/2014/main" id="{58ECD4D0-DEBC-CBD0-0DA6-D494A4073488}"/>
              </a:ext>
            </a:extLst>
          </p:cNvPr>
          <p:cNvSpPr>
            <a:spLocks noGrp="1"/>
          </p:cNvSpPr>
          <p:nvPr>
            <p:ph type="title"/>
          </p:nvPr>
        </p:nvSpPr>
        <p:spPr>
          <a:xfrm>
            <a:off x="376382" y="314960"/>
            <a:ext cx="11302474" cy="437394"/>
          </a:xfrm>
        </p:spPr>
        <p:txBody>
          <a:bodyPr/>
          <a:lstStyle/>
          <a:p>
            <a:r>
              <a:rPr lang="zh-CN" altLang="en-US" b="1">
                <a:solidFill>
                  <a:srgbClr val="003F88"/>
                </a:solidFill>
                <a:latin typeface="+mn-ea"/>
                <a:ea typeface="+mn-ea"/>
              </a:rPr>
              <a:t>研究</a:t>
            </a:r>
            <a:r>
              <a:rPr lang="en-US" altLang="zh-CN" b="1">
                <a:solidFill>
                  <a:srgbClr val="003F88"/>
                </a:solidFill>
                <a:latin typeface="+mn-ea"/>
                <a:ea typeface="+mn-ea"/>
              </a:rPr>
              <a:t>5  </a:t>
            </a:r>
            <a:r>
              <a:rPr lang="zh-CN" altLang="en-US" sz="2400" b="1">
                <a:latin typeface="+mn-ea"/>
                <a:ea typeface="+mn-ea"/>
              </a:rPr>
              <a:t>无意愿选择实际低分时，</a:t>
            </a:r>
            <a:r>
              <a:rPr lang="en-US" altLang="zh-CN" sz="2400" b="1">
                <a:latin typeface="+mn-ea"/>
                <a:ea typeface="+mn-ea"/>
              </a:rPr>
              <a:t>AI</a:t>
            </a:r>
            <a:r>
              <a:rPr lang="zh-CN" altLang="en-US" sz="2400" b="1">
                <a:latin typeface="+mn-ea"/>
                <a:ea typeface="+mn-ea"/>
              </a:rPr>
              <a:t>辅助教师评分系统的结果满意度显著偏低</a:t>
            </a:r>
            <a:endParaRPr lang="zh-CN" altLang="en-US" b="1" dirty="0">
              <a:latin typeface="+mn-ea"/>
              <a:ea typeface="+mn-ea"/>
            </a:endParaRPr>
          </a:p>
        </p:txBody>
      </p:sp>
      <p:sp>
        <p:nvSpPr>
          <p:cNvPr id="12" name="文本框 11">
            <a:extLst>
              <a:ext uri="{FF2B5EF4-FFF2-40B4-BE49-F238E27FC236}">
                <a16:creationId xmlns:a16="http://schemas.microsoft.com/office/drawing/2014/main" id="{0C968C4F-74F1-FDAA-DCCE-5B9853DBC7E1}"/>
              </a:ext>
            </a:extLst>
          </p:cNvPr>
          <p:cNvSpPr txBox="1"/>
          <p:nvPr/>
        </p:nvSpPr>
        <p:spPr>
          <a:xfrm>
            <a:off x="6533908" y="4022730"/>
            <a:ext cx="4624087" cy="830997"/>
          </a:xfrm>
          <a:prstGeom prst="rect">
            <a:avLst/>
          </a:prstGeom>
          <a:solidFill>
            <a:schemeClr val="tx2">
              <a:lumMod val="75000"/>
              <a:lumOff val="25000"/>
            </a:schemeClr>
          </a:solidFill>
        </p:spPr>
        <p:txBody>
          <a:bodyPr wrap="square">
            <a:spAutoFit/>
          </a:bodyPr>
          <a:lstStyle/>
          <a:p>
            <a:r>
              <a:rPr lang="zh-CN" altLang="zh-CN" sz="2400" b="1">
                <a:solidFill>
                  <a:schemeClr val="bg1"/>
                </a:solidFill>
                <a:effectLst/>
                <a:latin typeface="+mn-ea"/>
                <a:cs typeface="Times New Roman" panose="02020603050405020304" pitchFamily="18" charset="0"/>
              </a:rPr>
              <a:t>在实际低分时，</a:t>
            </a:r>
            <a:r>
              <a:rPr lang="en-US" altLang="zh-CN" sz="2400" b="1">
                <a:solidFill>
                  <a:schemeClr val="bg1"/>
                </a:solidFill>
                <a:effectLst/>
                <a:latin typeface="+mn-ea"/>
              </a:rPr>
              <a:t>AI</a:t>
            </a:r>
            <a:r>
              <a:rPr lang="zh-CN" altLang="zh-CN" sz="2400" b="1">
                <a:solidFill>
                  <a:schemeClr val="bg1"/>
                </a:solidFill>
                <a:effectLst/>
                <a:latin typeface="+mn-ea"/>
                <a:cs typeface="Times New Roman" panose="02020603050405020304" pitchFamily="18" charset="0"/>
              </a:rPr>
              <a:t>辅助教师评分系统的结果满意度显著偏低</a:t>
            </a:r>
            <a:endParaRPr lang="zh-CN" altLang="en-US" sz="2400" b="1">
              <a:solidFill>
                <a:schemeClr val="bg1"/>
              </a:solidFill>
              <a:latin typeface="+mn-ea"/>
            </a:endParaRPr>
          </a:p>
        </p:txBody>
      </p:sp>
    </p:spTree>
    <p:extLst>
      <p:ext uri="{BB962C8B-B14F-4D97-AF65-F5344CB8AC3E}">
        <p14:creationId xmlns:p14="http://schemas.microsoft.com/office/powerpoint/2010/main" val="227135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83A238BB-63D6-D2CA-46CB-A3C931DA9B40}"/>
              </a:ext>
            </a:extLst>
          </p:cNvPr>
          <p:cNvSpPr/>
          <p:nvPr/>
        </p:nvSpPr>
        <p:spPr>
          <a:xfrm>
            <a:off x="6204028" y="1517603"/>
            <a:ext cx="5815251" cy="1329769"/>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110004020202020204"/>
              <a:ea typeface="等线" panose="02010600030101010101" pitchFamily="2" charset="-122"/>
              <a:cs typeface="+mn-cs"/>
            </a:endParaRPr>
          </a:p>
        </p:txBody>
      </p:sp>
      <p:sp>
        <p:nvSpPr>
          <p:cNvPr id="14" name="文本框 13">
            <a:extLst>
              <a:ext uri="{FF2B5EF4-FFF2-40B4-BE49-F238E27FC236}">
                <a16:creationId xmlns:a16="http://schemas.microsoft.com/office/drawing/2014/main" id="{2274F8EF-8DEA-B586-0261-8CF8A59044BB}"/>
              </a:ext>
            </a:extLst>
          </p:cNvPr>
          <p:cNvSpPr txBox="1"/>
          <p:nvPr/>
        </p:nvSpPr>
        <p:spPr>
          <a:xfrm>
            <a:off x="6362700" y="1308921"/>
            <a:ext cx="1565958" cy="461665"/>
          </a:xfrm>
          <a:prstGeom prst="rect">
            <a:avLst/>
          </a:prstGeom>
          <a:solidFill>
            <a:schemeClr val="bg1"/>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tab pos="44450" algn="l"/>
              </a:tabLst>
              <a:defRPr/>
            </a:pPr>
            <a:r>
              <a:rPr kumimoji="0" lang="zh-CN" altLang="en-US" sz="2400" b="1" i="0" u="none" strike="noStrike" kern="100" cap="none" spc="0" normalizeH="0" baseline="0" noProof="0">
                <a:ln>
                  <a:noFill/>
                </a:ln>
                <a:solidFill>
                  <a:srgbClr val="003F88"/>
                </a:solidFill>
                <a:effectLst/>
                <a:uLnTx/>
                <a:uFillTx/>
                <a:latin typeface="黑体" panose="02010609060101010101" pitchFamily="49" charset="-122"/>
                <a:ea typeface="黑体" panose="02010609060101010101" pitchFamily="49" charset="-122"/>
                <a:cs typeface="Times New Roman" panose="02020603050405020304" pitchFamily="18" charset="0"/>
              </a:rPr>
              <a:t>卡方检验</a:t>
            </a:r>
            <a:endParaRPr kumimoji="0" lang="zh-CN" altLang="de-DE" sz="2400" b="1" i="0" u="none" strike="noStrike" kern="100" cap="none" spc="0" normalizeH="0" baseline="0" noProof="0">
              <a:ln>
                <a:noFill/>
              </a:ln>
              <a:solidFill>
                <a:srgbClr val="003F88"/>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3" name="矩形: 圆角 2">
            <a:extLst>
              <a:ext uri="{FF2B5EF4-FFF2-40B4-BE49-F238E27FC236}">
                <a16:creationId xmlns:a16="http://schemas.microsoft.com/office/drawing/2014/main" id="{E701FD08-B45D-EABC-E2BE-B655E0F449A3}"/>
              </a:ext>
            </a:extLst>
          </p:cNvPr>
          <p:cNvSpPr/>
          <p:nvPr/>
        </p:nvSpPr>
        <p:spPr>
          <a:xfrm>
            <a:off x="185195" y="1239520"/>
            <a:ext cx="5809205" cy="504553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110004020202020204"/>
              <a:ea typeface="等线" panose="02010600030101010101" pitchFamily="2" charset="-122"/>
              <a:cs typeface="+mn-cs"/>
            </a:endParaRPr>
          </a:p>
        </p:txBody>
      </p:sp>
      <p:graphicFrame>
        <p:nvGraphicFramePr>
          <p:cNvPr id="4" name="内容占位符 6">
            <a:extLst>
              <a:ext uri="{FF2B5EF4-FFF2-40B4-BE49-F238E27FC236}">
                <a16:creationId xmlns:a16="http://schemas.microsoft.com/office/drawing/2014/main" id="{9EF16598-A2FC-8BD7-0C0F-356C7BDA689A}"/>
              </a:ext>
            </a:extLst>
          </p:cNvPr>
          <p:cNvGraphicFramePr>
            <a:graphicFrameLocks/>
          </p:cNvGraphicFramePr>
          <p:nvPr>
            <p:extLst>
              <p:ext uri="{D42A27DB-BD31-4B8C-83A1-F6EECF244321}">
                <p14:modId xmlns:p14="http://schemas.microsoft.com/office/powerpoint/2010/main" val="2721169223"/>
              </p:ext>
            </p:extLst>
          </p:nvPr>
        </p:nvGraphicFramePr>
        <p:xfrm>
          <a:off x="518545" y="5889558"/>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a:effectLst/>
                          <a:latin typeface="+mn-ea"/>
                          <a:ea typeface="+mn-ea"/>
                          <a:cs typeface="Times New Roman" panose="02020603050405020304" pitchFamily="18" charset="0"/>
                        </a:rPr>
                        <a:t>实际评分者和实际得分对显性感知的影响</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11" name="图片 10">
            <a:extLst>
              <a:ext uri="{FF2B5EF4-FFF2-40B4-BE49-F238E27FC236}">
                <a16:creationId xmlns:a16="http://schemas.microsoft.com/office/drawing/2014/main" id="{B46C540A-AE68-AD8D-F9E8-3E716617FB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7813" y="1832629"/>
            <a:ext cx="5427630" cy="3820026"/>
          </a:xfrm>
          <a:prstGeom prst="rect">
            <a:avLst/>
          </a:prstGeom>
        </p:spPr>
      </p:pic>
      <p:sp>
        <p:nvSpPr>
          <p:cNvPr id="5" name="文本框 4">
            <a:extLst>
              <a:ext uri="{FF2B5EF4-FFF2-40B4-BE49-F238E27FC236}">
                <a16:creationId xmlns:a16="http://schemas.microsoft.com/office/drawing/2014/main" id="{6A4898DA-2340-A682-D270-A8E76FE593D9}"/>
              </a:ext>
            </a:extLst>
          </p:cNvPr>
          <p:cNvSpPr txBox="1"/>
          <p:nvPr/>
        </p:nvSpPr>
        <p:spPr>
          <a:xfrm>
            <a:off x="6433684" y="1742631"/>
            <a:ext cx="5469076" cy="1015663"/>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p"/>
              <a:tabLst>
                <a:tab pos="44450" algn="l"/>
              </a:tabLst>
              <a:defRPr/>
            </a:pPr>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被试存在显著偏好 </a:t>
            </a:r>
            <a:endParaRPr lang="en-US" alt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tab pos="44450" algn="l"/>
              </a:tabLst>
              <a:defRPr/>
            </a:pPr>
            <a:r>
              <a:rPr lang="en-US" altLang="zh-CN" sz="2000" kern="100">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a:effectLst/>
                <a:latin typeface="Times New Roman" panose="02020603050405020304" pitchFamily="18" charset="0"/>
                <a:ea typeface="宋体" panose="02010600030101010101" pitchFamily="2" charset="-122"/>
              </a:rPr>
              <a:t>AI</a:t>
            </a:r>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辅助教师”</a:t>
            </a:r>
            <a:r>
              <a:rPr lang="zh-CN" altLang="en-US" sz="20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a:effectLst/>
                <a:latin typeface="Times New Roman" panose="02020603050405020304" pitchFamily="18" charset="0"/>
                <a:ea typeface="宋体" panose="02010600030101010101" pitchFamily="2" charset="-122"/>
              </a:rPr>
              <a:t>AI </a:t>
            </a:r>
            <a:r>
              <a:rPr lang="en-US" altLang="zh-CN" sz="2000" kern="10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教师</a:t>
            </a:r>
            <a:endParaRPr lang="en-US" alt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p"/>
              <a:tabLst>
                <a:tab pos="44450" algn="l"/>
              </a:tabLst>
              <a:defRPr/>
            </a:pPr>
            <a:r>
              <a:rPr lang="zh-CN" altLang="en-US" sz="2000" kern="100">
                <a:latin typeface="Times New Roman" panose="02020603050405020304" pitchFamily="18" charset="0"/>
                <a:ea typeface="宋体" panose="02010600030101010101" pitchFamily="2" charset="-122"/>
                <a:cs typeface="Times New Roman" panose="02020603050405020304" pitchFamily="18" charset="0"/>
              </a:rPr>
              <a:t>选择</a:t>
            </a:r>
            <a:r>
              <a:rPr lang="en-US" altLang="zh-CN" sz="2000" kern="100">
                <a:effectLst/>
                <a:latin typeface="Times New Roman" panose="02020603050405020304" pitchFamily="18" charset="0"/>
                <a:ea typeface="宋体" panose="02010600030101010101" pitchFamily="2" charset="-122"/>
              </a:rPr>
              <a:t>AI</a:t>
            </a:r>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或教师评分的频数无显著差异</a:t>
            </a:r>
            <a:endParaRPr kumimoji="0" lang="en-US" altLang="zh-CN" sz="2400" b="0" i="0" u="none" strike="noStrike" kern="1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标题 1">
            <a:extLst>
              <a:ext uri="{FF2B5EF4-FFF2-40B4-BE49-F238E27FC236}">
                <a16:creationId xmlns:a16="http://schemas.microsoft.com/office/drawing/2014/main" id="{58ECD4D0-DEBC-CBD0-0DA6-D494A4073488}"/>
              </a:ext>
            </a:extLst>
          </p:cNvPr>
          <p:cNvSpPr>
            <a:spLocks noGrp="1"/>
          </p:cNvSpPr>
          <p:nvPr>
            <p:ph type="title"/>
          </p:nvPr>
        </p:nvSpPr>
        <p:spPr>
          <a:xfrm>
            <a:off x="376382" y="314960"/>
            <a:ext cx="11302474" cy="437394"/>
          </a:xfrm>
        </p:spPr>
        <p:txBody>
          <a:bodyPr/>
          <a:lstStyle/>
          <a:p>
            <a:r>
              <a:rPr lang="zh-CN" altLang="en-US" b="1">
                <a:solidFill>
                  <a:srgbClr val="003F88"/>
                </a:solidFill>
                <a:latin typeface="+mn-ea"/>
                <a:ea typeface="+mn-ea"/>
              </a:rPr>
              <a:t>研究</a:t>
            </a:r>
            <a:r>
              <a:rPr lang="en-US" altLang="zh-CN" b="1">
                <a:solidFill>
                  <a:srgbClr val="003F88"/>
                </a:solidFill>
                <a:latin typeface="+mn-ea"/>
                <a:ea typeface="+mn-ea"/>
              </a:rPr>
              <a:t>5  </a:t>
            </a:r>
            <a:r>
              <a:rPr lang="zh-CN" altLang="en-US" sz="2400" b="1">
                <a:latin typeface="+mn-ea"/>
                <a:ea typeface="+mn-ea"/>
              </a:rPr>
              <a:t>有意愿选择实际低分时，</a:t>
            </a:r>
            <a:r>
              <a:rPr lang="en-US" altLang="zh-CN" sz="2400" b="1">
                <a:latin typeface="+mn-ea"/>
                <a:ea typeface="+mn-ea"/>
              </a:rPr>
              <a:t>AI</a:t>
            </a:r>
            <a:r>
              <a:rPr lang="zh-CN" altLang="en-US" sz="2400" b="1">
                <a:latin typeface="+mn-ea"/>
                <a:ea typeface="+mn-ea"/>
              </a:rPr>
              <a:t>辅助教师评分系统的结果满意度显著偏低</a:t>
            </a:r>
            <a:endParaRPr lang="zh-CN" altLang="en-US" b="1" dirty="0">
              <a:latin typeface="+mn-ea"/>
              <a:ea typeface="+mn-ea"/>
            </a:endParaRPr>
          </a:p>
        </p:txBody>
      </p:sp>
      <p:sp>
        <p:nvSpPr>
          <p:cNvPr id="2" name="矩形: 圆角 1">
            <a:extLst>
              <a:ext uri="{FF2B5EF4-FFF2-40B4-BE49-F238E27FC236}">
                <a16:creationId xmlns:a16="http://schemas.microsoft.com/office/drawing/2014/main" id="{CF1E26EC-082C-D20F-EE10-5BDBDB7358BF}"/>
              </a:ext>
            </a:extLst>
          </p:cNvPr>
          <p:cNvSpPr/>
          <p:nvPr/>
        </p:nvSpPr>
        <p:spPr>
          <a:xfrm>
            <a:off x="6136509" y="3429355"/>
            <a:ext cx="5815251" cy="2589480"/>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110004020202020204"/>
              <a:ea typeface="等线" panose="02010600030101010101" pitchFamily="2" charset="-122"/>
              <a:cs typeface="+mn-cs"/>
            </a:endParaRPr>
          </a:p>
        </p:txBody>
      </p:sp>
      <p:sp>
        <p:nvSpPr>
          <p:cNvPr id="6" name="文本框 5">
            <a:extLst>
              <a:ext uri="{FF2B5EF4-FFF2-40B4-BE49-F238E27FC236}">
                <a16:creationId xmlns:a16="http://schemas.microsoft.com/office/drawing/2014/main" id="{47C80EF5-F6A3-C05F-4576-B77F71BD51A5}"/>
              </a:ext>
            </a:extLst>
          </p:cNvPr>
          <p:cNvSpPr txBox="1"/>
          <p:nvPr/>
        </p:nvSpPr>
        <p:spPr>
          <a:xfrm>
            <a:off x="6295181" y="3220673"/>
            <a:ext cx="1565958" cy="461665"/>
          </a:xfrm>
          <a:prstGeom prst="rect">
            <a:avLst/>
          </a:prstGeom>
          <a:solidFill>
            <a:schemeClr val="bg1"/>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tab pos="44450" algn="l"/>
              </a:tabLst>
              <a:defRPr/>
            </a:pPr>
            <a:r>
              <a:rPr lang="zh-CN" altLang="en-US" sz="2400" b="1" kern="100">
                <a:solidFill>
                  <a:srgbClr val="003F88"/>
                </a:solidFill>
                <a:latin typeface="黑体" panose="02010609060101010101" pitchFamily="49" charset="-122"/>
                <a:ea typeface="黑体" panose="02010609060101010101" pitchFamily="49" charset="-122"/>
                <a:cs typeface="Times New Roman" panose="02020603050405020304" pitchFamily="18" charset="0"/>
              </a:rPr>
              <a:t>方差分析</a:t>
            </a:r>
            <a:endParaRPr kumimoji="0" lang="zh-CN" altLang="de-DE" sz="2400" b="1" i="0" u="none" strike="noStrike" kern="100" cap="none" spc="0" normalizeH="0" baseline="0" noProof="0">
              <a:ln>
                <a:noFill/>
              </a:ln>
              <a:solidFill>
                <a:srgbClr val="003F88"/>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D65BB1F4-8CAC-C6C0-F0E2-ABDB6EEC8B07}"/>
              </a:ext>
            </a:extLst>
          </p:cNvPr>
          <p:cNvSpPr txBox="1"/>
          <p:nvPr/>
        </p:nvSpPr>
        <p:spPr>
          <a:xfrm>
            <a:off x="6285141" y="3758555"/>
            <a:ext cx="5590483" cy="1938992"/>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p"/>
              <a:tabLst>
                <a:tab pos="44450" algn="l"/>
              </a:tabLst>
              <a:defRPr/>
            </a:pPr>
            <a:r>
              <a:rPr lang="zh-CN" altLang="zh-CN" sz="2400" kern="100">
                <a:effectLst/>
                <a:latin typeface="Times New Roman" panose="02020603050405020304" pitchFamily="18" charset="0"/>
                <a:ea typeface="宋体" panose="02010600030101010101" pitchFamily="2" charset="-122"/>
                <a:cs typeface="Times New Roman" panose="02020603050405020304" pitchFamily="18" charset="0"/>
              </a:rPr>
              <a:t>实际评分者主效应不显著</a:t>
            </a:r>
            <a:endParaRPr lang="en-US" alt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p"/>
              <a:tabLst>
                <a:tab pos="44450" algn="l"/>
              </a:tabLst>
              <a:defRPr/>
            </a:pPr>
            <a:r>
              <a:rPr lang="zh-CN" altLang="zh-CN" sz="2400" kern="100">
                <a:effectLst/>
                <a:latin typeface="Times New Roman" panose="02020603050405020304" pitchFamily="18" charset="0"/>
                <a:ea typeface="宋体" panose="02010600030101010101" pitchFamily="2" charset="-122"/>
                <a:cs typeface="Times New Roman" panose="02020603050405020304" pitchFamily="18" charset="0"/>
              </a:rPr>
              <a:t>期望</a:t>
            </a:r>
            <a:r>
              <a:rPr lang="en-US" altLang="zh-CN" sz="2400" kern="100">
                <a:effectLst/>
                <a:latin typeface="Times New Roman" panose="02020603050405020304" pitchFamily="18" charset="0"/>
                <a:ea typeface="宋体" panose="02010600030101010101" pitchFamily="2" charset="-122"/>
              </a:rPr>
              <a:t>-</a:t>
            </a:r>
            <a:r>
              <a:rPr lang="zh-CN" altLang="zh-CN" sz="2400" kern="100">
                <a:effectLst/>
                <a:latin typeface="Times New Roman" panose="02020603050405020304" pitchFamily="18" charset="0"/>
                <a:ea typeface="宋体" panose="02010600030101010101" pitchFamily="2" charset="-122"/>
                <a:cs typeface="Times New Roman" panose="02020603050405020304" pitchFamily="18" charset="0"/>
              </a:rPr>
              <a:t>实际评分者一致性主效应不显著</a:t>
            </a:r>
            <a:endParaRPr lang="en-US" alt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p"/>
              <a:tabLst>
                <a:tab pos="44450" algn="l"/>
              </a:tabLst>
              <a:defRPr/>
            </a:pPr>
            <a:r>
              <a:rPr lang="zh-CN" altLang="zh-CN" sz="2400" b="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实际得分</a:t>
            </a:r>
            <a:r>
              <a:rPr lang="zh-CN" altLang="zh-CN" sz="2400" kern="100">
                <a:effectLst/>
                <a:latin typeface="Times New Roman" panose="02020603050405020304" pitchFamily="18" charset="0"/>
                <a:ea typeface="宋体" panose="02010600030101010101" pitchFamily="2" charset="-122"/>
                <a:cs typeface="Times New Roman" panose="02020603050405020304" pitchFamily="18" charset="0"/>
              </a:rPr>
              <a:t>主效应显著</a:t>
            </a:r>
            <a:endParaRPr lang="en-US" altLang="zh-CN" sz="2400">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p"/>
              <a:tabLst>
                <a:tab pos="44450" algn="l"/>
              </a:tabLst>
              <a:defRPr/>
            </a:pPr>
            <a:r>
              <a:rPr lang="zh-CN" altLang="zh-CN" sz="2400">
                <a:effectLst/>
                <a:latin typeface="Times New Roman" panose="02020603050405020304" pitchFamily="18" charset="0"/>
                <a:ea typeface="宋体" panose="02010600030101010101" pitchFamily="2" charset="-122"/>
                <a:cs typeface="Times New Roman" panose="02020603050405020304" pitchFamily="18" charset="0"/>
              </a:rPr>
              <a:t>与研究</a:t>
            </a:r>
            <a:r>
              <a:rPr lang="en-US" altLang="zh-CN" sz="2400">
                <a:effectLst/>
                <a:latin typeface="Times New Roman" panose="02020603050405020304" pitchFamily="18" charset="0"/>
                <a:ea typeface="宋体" panose="02010600030101010101" pitchFamily="2" charset="-122"/>
              </a:rPr>
              <a:t>3</a:t>
            </a:r>
            <a:r>
              <a:rPr lang="zh-CN" altLang="zh-CN" sz="2400">
                <a:effectLst/>
                <a:latin typeface="Times New Roman" panose="02020603050405020304" pitchFamily="18" charset="0"/>
                <a:ea typeface="宋体" panose="02010600030101010101" pitchFamily="2" charset="-122"/>
                <a:cs typeface="Times New Roman" panose="02020603050405020304" pitchFamily="18" charset="0"/>
              </a:rPr>
              <a:t>发现的内隐偏好一致，即被试更能接受</a:t>
            </a:r>
            <a:r>
              <a:rPr lang="zh-CN" altLang="zh-CN" sz="2400" b="1">
                <a:effectLst/>
                <a:latin typeface="Times New Roman" panose="02020603050405020304" pitchFamily="18" charset="0"/>
                <a:ea typeface="宋体" panose="02010600030101010101" pitchFamily="2" charset="-122"/>
                <a:cs typeface="Times New Roman" panose="02020603050405020304" pitchFamily="18" charset="0"/>
              </a:rPr>
              <a:t>“人主导，</a:t>
            </a:r>
            <a:r>
              <a:rPr lang="en-US" altLang="zh-CN" sz="2400" b="1">
                <a:effectLst/>
                <a:latin typeface="Times New Roman" panose="02020603050405020304" pitchFamily="18" charset="0"/>
                <a:ea typeface="宋体" panose="02010600030101010101" pitchFamily="2" charset="-122"/>
              </a:rPr>
              <a:t>AI</a:t>
            </a:r>
            <a:r>
              <a:rPr lang="zh-CN" altLang="zh-CN" sz="2400" b="1">
                <a:effectLst/>
                <a:latin typeface="Times New Roman" panose="02020603050405020304" pitchFamily="18" charset="0"/>
                <a:ea typeface="宋体" panose="02010600030101010101" pitchFamily="2" charset="-122"/>
                <a:cs typeface="Times New Roman" panose="02020603050405020304" pitchFamily="18" charset="0"/>
              </a:rPr>
              <a:t>辅助”</a:t>
            </a:r>
            <a:r>
              <a:rPr lang="zh-CN" altLang="zh-CN" sz="2400">
                <a:effectLst/>
                <a:latin typeface="Times New Roman" panose="02020603050405020304" pitchFamily="18" charset="0"/>
                <a:ea typeface="宋体" panose="02010600030101010101" pitchFamily="2" charset="-122"/>
                <a:cs typeface="Times New Roman" panose="02020603050405020304" pitchFamily="18" charset="0"/>
              </a:rPr>
              <a:t>的关系</a:t>
            </a:r>
            <a:endParaRPr kumimoji="0" lang="en-US" altLang="zh-CN" sz="3200" b="0" i="0" u="none" strike="noStrike" kern="1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21017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58ECD4D0-DEBC-CBD0-0DA6-D494A4073488}"/>
              </a:ext>
            </a:extLst>
          </p:cNvPr>
          <p:cNvSpPr>
            <a:spLocks noGrp="1"/>
          </p:cNvSpPr>
          <p:nvPr>
            <p:ph type="title"/>
          </p:nvPr>
        </p:nvSpPr>
        <p:spPr>
          <a:xfrm>
            <a:off x="376382" y="314960"/>
            <a:ext cx="11302474" cy="437394"/>
          </a:xfrm>
        </p:spPr>
        <p:txBody>
          <a:bodyPr/>
          <a:lstStyle/>
          <a:p>
            <a:r>
              <a:rPr lang="zh-CN" altLang="en-US" b="1">
                <a:solidFill>
                  <a:srgbClr val="003F88"/>
                </a:solidFill>
                <a:latin typeface="+mn-ea"/>
                <a:ea typeface="+mn-ea"/>
              </a:rPr>
              <a:t>讨论</a:t>
            </a:r>
            <a:endParaRPr lang="zh-CN" altLang="en-US" b="1" dirty="0">
              <a:latin typeface="+mn-ea"/>
              <a:ea typeface="+mn-ea"/>
            </a:endParaRPr>
          </a:p>
        </p:txBody>
      </p:sp>
      <p:sp>
        <p:nvSpPr>
          <p:cNvPr id="10" name="文本框 9">
            <a:extLst>
              <a:ext uri="{FF2B5EF4-FFF2-40B4-BE49-F238E27FC236}">
                <a16:creationId xmlns:a16="http://schemas.microsoft.com/office/drawing/2014/main" id="{374A98B4-10AE-2FCB-9B14-0D6A1CF7C9AD}"/>
              </a:ext>
            </a:extLst>
          </p:cNvPr>
          <p:cNvSpPr txBox="1"/>
          <p:nvPr/>
        </p:nvSpPr>
        <p:spPr>
          <a:xfrm>
            <a:off x="600364" y="1731879"/>
            <a:ext cx="2870201" cy="369332"/>
          </a:xfrm>
          <a:prstGeom prst="rect">
            <a:avLst/>
          </a:prstGeom>
          <a:solidFill>
            <a:schemeClr val="accent1"/>
          </a:solidFill>
        </p:spPr>
        <p:txBody>
          <a:bodyPr wrap="square">
            <a:spAutoFit/>
          </a:bodyPr>
          <a:lstStyle/>
          <a:p>
            <a:r>
              <a:rPr lang="zh-CN" altLang="en-US" b="1" i="0">
                <a:solidFill>
                  <a:schemeClr val="bg1"/>
                </a:solidFill>
                <a:effectLst/>
                <a:latin typeface="-apple-system"/>
              </a:rPr>
              <a:t>“答题</a:t>
            </a:r>
            <a:r>
              <a:rPr lang="en-US" altLang="zh-CN" b="1" i="0">
                <a:solidFill>
                  <a:schemeClr val="bg1"/>
                </a:solidFill>
                <a:effectLst/>
                <a:latin typeface="-apple-system"/>
              </a:rPr>
              <a:t>-</a:t>
            </a:r>
            <a:r>
              <a:rPr lang="zh-CN" altLang="en-US" b="1" i="0">
                <a:solidFill>
                  <a:schemeClr val="bg1"/>
                </a:solidFill>
                <a:effectLst/>
                <a:latin typeface="-apple-system"/>
              </a:rPr>
              <a:t>感知评价”线上实验</a:t>
            </a:r>
            <a:endParaRPr lang="zh-CN" altLang="en-US" b="1">
              <a:solidFill>
                <a:schemeClr val="bg1"/>
              </a:solidFill>
            </a:endParaRPr>
          </a:p>
        </p:txBody>
      </p:sp>
      <p:sp>
        <p:nvSpPr>
          <p:cNvPr id="13" name="文本框 12">
            <a:extLst>
              <a:ext uri="{FF2B5EF4-FFF2-40B4-BE49-F238E27FC236}">
                <a16:creationId xmlns:a16="http://schemas.microsoft.com/office/drawing/2014/main" id="{C04EFEF4-721C-33DC-4397-3640E4C391A1}"/>
              </a:ext>
            </a:extLst>
          </p:cNvPr>
          <p:cNvSpPr txBox="1"/>
          <p:nvPr/>
        </p:nvSpPr>
        <p:spPr>
          <a:xfrm>
            <a:off x="1089890" y="2147516"/>
            <a:ext cx="6243782" cy="523220"/>
          </a:xfrm>
          <a:prstGeom prst="rect">
            <a:avLst/>
          </a:prstGeom>
          <a:noFill/>
        </p:spPr>
        <p:txBody>
          <a:bodyPr wrap="square">
            <a:spAutoFit/>
          </a:bodyPr>
          <a:lstStyle/>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自我卷入程度</a:t>
            </a:r>
            <a:r>
              <a:rPr lang="zh-CN" altLang="en-US" sz="28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b="1"/>
          </a:p>
        </p:txBody>
      </p:sp>
      <p:sp>
        <p:nvSpPr>
          <p:cNvPr id="17" name="文本框 16">
            <a:extLst>
              <a:ext uri="{FF2B5EF4-FFF2-40B4-BE49-F238E27FC236}">
                <a16:creationId xmlns:a16="http://schemas.microsoft.com/office/drawing/2014/main" id="{7D18F03A-8E49-809B-ACF9-DF0FDE193EF9}"/>
              </a:ext>
            </a:extLst>
          </p:cNvPr>
          <p:cNvSpPr txBox="1"/>
          <p:nvPr/>
        </p:nvSpPr>
        <p:spPr>
          <a:xfrm>
            <a:off x="1089891" y="2664752"/>
            <a:ext cx="6243782" cy="369332"/>
          </a:xfrm>
          <a:prstGeom prst="rect">
            <a:avLst/>
          </a:prstGeom>
          <a:noFill/>
        </p:spPr>
        <p:txBody>
          <a:bodyPr wrap="square">
            <a:spAutoFit/>
          </a:bodyPr>
          <a:lstStyle/>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个人利益</a:t>
            </a:r>
            <a:r>
              <a:rPr lang="zh-CN" altLang="en-US" b="0" i="0">
                <a:solidFill>
                  <a:srgbClr val="000000"/>
                </a:solidFill>
                <a:effectLst/>
                <a:latin typeface="Helvetica Neue"/>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满意度</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、公平性</a:t>
            </a:r>
            <a:endParaRPr lang="zh-CN" altLang="en-US"/>
          </a:p>
        </p:txBody>
      </p:sp>
      <p:sp>
        <p:nvSpPr>
          <p:cNvPr id="19" name="文本框 18">
            <a:extLst>
              <a:ext uri="{FF2B5EF4-FFF2-40B4-BE49-F238E27FC236}">
                <a16:creationId xmlns:a16="http://schemas.microsoft.com/office/drawing/2014/main" id="{D2A333C1-1A95-20D3-E382-30AC01BDD3EA}"/>
              </a:ext>
            </a:extLst>
          </p:cNvPr>
          <p:cNvSpPr txBox="1"/>
          <p:nvPr/>
        </p:nvSpPr>
        <p:spPr>
          <a:xfrm>
            <a:off x="4507344" y="1999735"/>
            <a:ext cx="1954271" cy="369332"/>
          </a:xfrm>
          <a:prstGeom prst="rect">
            <a:avLst/>
          </a:prstGeom>
          <a:noFill/>
        </p:spPr>
        <p:txBody>
          <a:bodyPr wrap="square">
            <a:spAutoFit/>
          </a:bodyPr>
          <a:lstStyle/>
          <a:p>
            <a:r>
              <a:rPr lang="en-US" altLang="zh-CN" sz="1800" kern="100">
                <a:solidFill>
                  <a:schemeClr val="accent1"/>
                </a:solidFill>
                <a:effectLst/>
                <a:latin typeface="黑体" panose="02010609060101010101" pitchFamily="49" charset="-122"/>
                <a:ea typeface="黑体" panose="02010609060101010101" pitchFamily="49" charset="-122"/>
              </a:rPr>
              <a:t>AI</a:t>
            </a:r>
            <a:r>
              <a:rPr lang="zh-CN" altLang="en-US" sz="1800" kern="10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rPr>
              <a:t>使用</a:t>
            </a:r>
            <a:r>
              <a:rPr lang="zh-CN" altLang="zh-CN" sz="1800" kern="10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rPr>
              <a:t>频率</a:t>
            </a:r>
            <a:r>
              <a:rPr lang="zh-CN" altLang="en-US" sz="1800" kern="10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rPr>
              <a:t>较高</a:t>
            </a:r>
            <a:r>
              <a:rPr lang="en-US" altLang="zh-CN" sz="1800" kern="10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rPr>
              <a:t> </a:t>
            </a:r>
            <a:endParaRPr lang="zh-CN" altLang="en-US">
              <a:solidFill>
                <a:schemeClr val="accent1"/>
              </a:solidFill>
              <a:latin typeface="黑体" panose="02010609060101010101" pitchFamily="49" charset="-122"/>
              <a:ea typeface="黑体" panose="02010609060101010101" pitchFamily="49" charset="-122"/>
            </a:endParaRPr>
          </a:p>
        </p:txBody>
      </p:sp>
      <p:sp>
        <p:nvSpPr>
          <p:cNvPr id="21" name="文本框 20">
            <a:extLst>
              <a:ext uri="{FF2B5EF4-FFF2-40B4-BE49-F238E27FC236}">
                <a16:creationId xmlns:a16="http://schemas.microsoft.com/office/drawing/2014/main" id="{97433337-BBE7-D6C2-3BFC-3D940B2953AC}"/>
              </a:ext>
            </a:extLst>
          </p:cNvPr>
          <p:cNvSpPr txBox="1"/>
          <p:nvPr/>
        </p:nvSpPr>
        <p:spPr>
          <a:xfrm>
            <a:off x="4509654" y="2609335"/>
            <a:ext cx="2971801" cy="646331"/>
          </a:xfrm>
          <a:prstGeom prst="rect">
            <a:avLst/>
          </a:prstGeom>
          <a:noFill/>
        </p:spPr>
        <p:txBody>
          <a:bodyPr wrap="square">
            <a:spAutoFit/>
          </a:bodyPr>
          <a:lstStyle/>
          <a:p>
            <a:r>
              <a:rPr lang="zh-CN" altLang="zh-CN" sz="1800" kern="10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rPr>
              <a:t>熟悉</a:t>
            </a:r>
            <a:r>
              <a:rPr lang="en-US" altLang="zh-CN" sz="1800" kern="10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rPr>
              <a:t>&amp;</a:t>
            </a:r>
            <a:r>
              <a:rPr lang="zh-CN" altLang="zh-CN" sz="1800" kern="10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rPr>
              <a:t>信任</a:t>
            </a:r>
            <a:endParaRPr lang="en-US" altLang="zh-CN" sz="1800" kern="10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endParaRPr>
          </a:p>
          <a:p>
            <a:r>
              <a:rPr lang="zh-CN" altLang="zh-CN" sz="1800" kern="10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rPr>
              <a:t>实验</a:t>
            </a:r>
            <a:r>
              <a:rPr lang="zh-CN" altLang="en-US" kern="100">
                <a:solidFill>
                  <a:schemeClr val="accent1"/>
                </a:solidFill>
                <a:latin typeface="黑体" panose="02010609060101010101" pitchFamily="49" charset="-122"/>
                <a:ea typeface="黑体" panose="02010609060101010101" pitchFamily="49" charset="-122"/>
                <a:cs typeface="Times New Roman" panose="02020603050405020304" pitchFamily="18" charset="0"/>
              </a:rPr>
              <a:t>设</a:t>
            </a:r>
            <a:r>
              <a:rPr lang="zh-CN" altLang="zh-CN" sz="1800" kern="10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rPr>
              <a:t>定</a:t>
            </a:r>
            <a:r>
              <a:rPr lang="en-US" altLang="zh-CN" sz="1800" kern="100">
                <a:solidFill>
                  <a:schemeClr val="accent1"/>
                </a:solidFill>
                <a:effectLst/>
                <a:latin typeface="黑体" panose="02010609060101010101" pitchFamily="49" charset="-122"/>
                <a:ea typeface="黑体" panose="02010609060101010101" pitchFamily="49" charset="-122"/>
              </a:rPr>
              <a:t>AI</a:t>
            </a:r>
            <a:r>
              <a:rPr lang="zh-CN" altLang="zh-CN" sz="1800" kern="10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rPr>
              <a:t>与教师水平一致</a:t>
            </a:r>
            <a:endParaRPr lang="zh-CN" altLang="en-US">
              <a:solidFill>
                <a:schemeClr val="accent1"/>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6829CF08-411B-B0ED-5D97-0FA3FC1A97E5}"/>
              </a:ext>
            </a:extLst>
          </p:cNvPr>
          <p:cNvSpPr txBox="1"/>
          <p:nvPr/>
        </p:nvSpPr>
        <p:spPr>
          <a:xfrm>
            <a:off x="600364" y="3426899"/>
            <a:ext cx="2870201" cy="369332"/>
          </a:xfrm>
          <a:prstGeom prst="rect">
            <a:avLst/>
          </a:prstGeom>
          <a:solidFill>
            <a:schemeClr val="accent1"/>
          </a:solidFill>
        </p:spPr>
        <p:txBody>
          <a:bodyPr wrap="square">
            <a:spAutoFit/>
          </a:bodyPr>
          <a:lstStyle>
            <a:defPPr>
              <a:defRPr lang="zh-CN"/>
            </a:defPPr>
            <a:lvl1pPr>
              <a:defRPr b="1" i="0">
                <a:solidFill>
                  <a:schemeClr val="bg1"/>
                </a:solidFill>
                <a:effectLst/>
                <a:latin typeface="-apple-system"/>
              </a:defRPr>
            </a:lvl1pPr>
          </a:lstStyle>
          <a:p>
            <a:r>
              <a:rPr lang="en-US" altLang="zh-CN"/>
              <a:t>IAT</a:t>
            </a:r>
            <a:r>
              <a:rPr lang="zh-CN" altLang="en-US"/>
              <a:t>内隐测验</a:t>
            </a:r>
          </a:p>
        </p:txBody>
      </p:sp>
      <p:sp>
        <p:nvSpPr>
          <p:cNvPr id="25" name="文本框 24">
            <a:extLst>
              <a:ext uri="{FF2B5EF4-FFF2-40B4-BE49-F238E27FC236}">
                <a16:creationId xmlns:a16="http://schemas.microsoft.com/office/drawing/2014/main" id="{8A9DE32C-D4CC-211F-11B6-FCAEAEBEB246}"/>
              </a:ext>
            </a:extLst>
          </p:cNvPr>
          <p:cNvSpPr txBox="1"/>
          <p:nvPr/>
        </p:nvSpPr>
        <p:spPr>
          <a:xfrm>
            <a:off x="1013691" y="3953371"/>
            <a:ext cx="344516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AI</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与人类上下位关系</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潜意识</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感知</a:t>
            </a:r>
            <a:endParaRPr lang="zh-CN" altLang="en-US" dirty="0"/>
          </a:p>
        </p:txBody>
      </p:sp>
      <p:sp>
        <p:nvSpPr>
          <p:cNvPr id="26" name="箭头: 右 25">
            <a:extLst>
              <a:ext uri="{FF2B5EF4-FFF2-40B4-BE49-F238E27FC236}">
                <a16:creationId xmlns:a16="http://schemas.microsoft.com/office/drawing/2014/main" id="{469088F5-DF55-901C-0BEF-5BB52D9104E9}"/>
              </a:ext>
            </a:extLst>
          </p:cNvPr>
          <p:cNvSpPr/>
          <p:nvPr/>
        </p:nvSpPr>
        <p:spPr>
          <a:xfrm>
            <a:off x="3990109" y="2327564"/>
            <a:ext cx="3583709" cy="323273"/>
          </a:xfrm>
          <a:prstGeom prst="rightArrow">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EC98AE87-2D79-5F70-E7FC-B4A48D0B50AA}"/>
              </a:ext>
            </a:extLst>
          </p:cNvPr>
          <p:cNvSpPr txBox="1"/>
          <p:nvPr/>
        </p:nvSpPr>
        <p:spPr>
          <a:xfrm>
            <a:off x="7850907" y="2101211"/>
            <a:ext cx="3948546" cy="923330"/>
          </a:xfrm>
          <a:prstGeom prst="rect">
            <a:avLst/>
          </a:prstGeom>
          <a:noFill/>
        </p:spPr>
        <p:txBody>
          <a:bodyPr wrap="square">
            <a:spAutoFit/>
          </a:bodyPr>
          <a:lstStyle/>
          <a:p>
            <a:pPr marL="285750" indent="-285750">
              <a:buFont typeface="Wingdings" panose="05000000000000000000" pitchFamily="2" charset="2"/>
              <a:buChar char="Ø"/>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被试对评分者无明显的选择偏好</a:t>
            </a:r>
            <a:endPar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评分者对主观感知影响不显著</a:t>
            </a:r>
            <a:endParaRPr lang="zh-CN" altLang="en-US" b="1" dirty="0"/>
          </a:p>
          <a:p>
            <a:pPr marL="285750" indent="-285750">
              <a:buFont typeface="Wingdings" panose="05000000000000000000" pitchFamily="2" charset="2"/>
              <a:buChar char="Ø"/>
            </a:pPr>
            <a:endParaRPr lang="zh-CN" altLang="en-US" b="1" dirty="0"/>
          </a:p>
        </p:txBody>
      </p:sp>
      <p:sp>
        <p:nvSpPr>
          <p:cNvPr id="30" name="椭圆 29">
            <a:extLst>
              <a:ext uri="{FF2B5EF4-FFF2-40B4-BE49-F238E27FC236}">
                <a16:creationId xmlns:a16="http://schemas.microsoft.com/office/drawing/2014/main" id="{E2AFCDAD-11E4-494E-2823-31B5EC8A9298}"/>
              </a:ext>
            </a:extLst>
          </p:cNvPr>
          <p:cNvSpPr/>
          <p:nvPr/>
        </p:nvSpPr>
        <p:spPr>
          <a:xfrm>
            <a:off x="5070763" y="1117601"/>
            <a:ext cx="1403927" cy="720436"/>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a:t>大学生 被试</a:t>
            </a:r>
          </a:p>
        </p:txBody>
      </p:sp>
      <p:sp>
        <p:nvSpPr>
          <p:cNvPr id="31" name="箭头: 右 30">
            <a:extLst>
              <a:ext uri="{FF2B5EF4-FFF2-40B4-BE49-F238E27FC236}">
                <a16:creationId xmlns:a16="http://schemas.microsoft.com/office/drawing/2014/main" id="{A3DE9EA1-E1B7-6E10-C13E-6046002CBA1E}"/>
              </a:ext>
            </a:extLst>
          </p:cNvPr>
          <p:cNvSpPr/>
          <p:nvPr/>
        </p:nvSpPr>
        <p:spPr>
          <a:xfrm>
            <a:off x="4495801" y="3999492"/>
            <a:ext cx="2960255" cy="323273"/>
          </a:xfrm>
          <a:prstGeom prst="rightArrow">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A67261B7-48CA-62F5-102F-39616172FAE1}"/>
              </a:ext>
            </a:extLst>
          </p:cNvPr>
          <p:cNvSpPr txBox="1"/>
          <p:nvPr/>
        </p:nvSpPr>
        <p:spPr>
          <a:xfrm>
            <a:off x="7850907" y="3570444"/>
            <a:ext cx="3749963" cy="1200329"/>
          </a:xfrm>
          <a:prstGeom prst="rect">
            <a:avLst/>
          </a:prstGeom>
          <a:noFill/>
        </p:spPr>
        <p:txBody>
          <a:bodyPr wrap="square">
            <a:spAutoFit/>
          </a:bodyPr>
          <a:lstStyle/>
          <a:p>
            <a:pPr marL="285750" indent="-285750">
              <a:buFont typeface="Wingdings" panose="05000000000000000000" pitchFamily="2" charset="2"/>
              <a:buChar char="Ø"/>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AI</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更偏向于下位关系，执行“协助”“辅佐”的职能</a:t>
            </a:r>
            <a:endPar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altLang="en-US" b="1" dirty="0">
                <a:latin typeface="宋体" panose="02010600030101010101" pitchFamily="2" charset="-122"/>
                <a:ea typeface="宋体" panose="02010600030101010101" pitchFamily="2" charset="-122"/>
              </a:rPr>
              <a:t>解释了本项目与以往研究的差异</a:t>
            </a:r>
          </a:p>
          <a:p>
            <a:endParaRPr lang="zh-CN" altLang="en-US" b="1" dirty="0"/>
          </a:p>
        </p:txBody>
      </p:sp>
      <p:sp>
        <p:nvSpPr>
          <p:cNvPr id="2" name="文本框 22">
            <a:extLst>
              <a:ext uri="{FF2B5EF4-FFF2-40B4-BE49-F238E27FC236}">
                <a16:creationId xmlns:a16="http://schemas.microsoft.com/office/drawing/2014/main" id="{46EE6B7C-9616-354A-9EC3-6D2F51B04150}"/>
              </a:ext>
            </a:extLst>
          </p:cNvPr>
          <p:cNvSpPr txBox="1"/>
          <p:nvPr/>
        </p:nvSpPr>
        <p:spPr>
          <a:xfrm>
            <a:off x="600364" y="4752587"/>
            <a:ext cx="2870201" cy="369332"/>
          </a:xfrm>
          <a:prstGeom prst="rect">
            <a:avLst/>
          </a:prstGeom>
          <a:solidFill>
            <a:schemeClr val="accent1"/>
          </a:solidFill>
        </p:spPr>
        <p:txBody>
          <a:bodyPr wrap="square">
            <a:spAutoFit/>
          </a:bodyPr>
          <a:lstStyle>
            <a:defPPr>
              <a:defRPr lang="zh-CN"/>
            </a:defPPr>
            <a:lvl1pPr>
              <a:defRPr b="1" i="0">
                <a:solidFill>
                  <a:schemeClr val="bg1"/>
                </a:solidFill>
                <a:effectLst/>
                <a:latin typeface="-apple-system"/>
              </a:defRPr>
            </a:lvl1pPr>
          </a:lstStyle>
          <a:p>
            <a:r>
              <a:rPr lang="zh-CN" altLang="en-US" dirty="0"/>
              <a:t>协作评分模式感知</a:t>
            </a:r>
          </a:p>
        </p:txBody>
      </p:sp>
      <p:sp>
        <p:nvSpPr>
          <p:cNvPr id="3" name="文本框 24">
            <a:extLst>
              <a:ext uri="{FF2B5EF4-FFF2-40B4-BE49-F238E27FC236}">
                <a16:creationId xmlns:a16="http://schemas.microsoft.com/office/drawing/2014/main" id="{9ABC8894-5480-1E05-1B20-79C23C146FA6}"/>
              </a:ext>
            </a:extLst>
          </p:cNvPr>
          <p:cNvSpPr txBox="1"/>
          <p:nvPr/>
        </p:nvSpPr>
        <p:spPr>
          <a:xfrm>
            <a:off x="856673" y="5633802"/>
            <a:ext cx="3445164" cy="369332"/>
          </a:xfrm>
          <a:prstGeom prst="rect">
            <a:avLst/>
          </a:prstGeom>
          <a:noFill/>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倾向于</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辅助教师而非仅教师</a:t>
            </a:r>
            <a:endParaRPr lang="zh-CN" altLang="en-US" dirty="0"/>
          </a:p>
        </p:txBody>
      </p:sp>
      <p:sp>
        <p:nvSpPr>
          <p:cNvPr id="4" name="箭头: 右 30">
            <a:extLst>
              <a:ext uri="{FF2B5EF4-FFF2-40B4-BE49-F238E27FC236}">
                <a16:creationId xmlns:a16="http://schemas.microsoft.com/office/drawing/2014/main" id="{AE8693B0-892F-9CDB-A979-877024CF71A1}"/>
              </a:ext>
            </a:extLst>
          </p:cNvPr>
          <p:cNvSpPr/>
          <p:nvPr/>
        </p:nvSpPr>
        <p:spPr>
          <a:xfrm>
            <a:off x="4338783" y="5679923"/>
            <a:ext cx="3142672" cy="323273"/>
          </a:xfrm>
          <a:prstGeom prst="rightArrow">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31">
            <a:extLst>
              <a:ext uri="{FF2B5EF4-FFF2-40B4-BE49-F238E27FC236}">
                <a16:creationId xmlns:a16="http://schemas.microsoft.com/office/drawing/2014/main" id="{369E0B43-F5C3-7493-2A26-C73C82BD805A}"/>
              </a:ext>
            </a:extLst>
          </p:cNvPr>
          <p:cNvSpPr txBox="1"/>
          <p:nvPr/>
        </p:nvSpPr>
        <p:spPr>
          <a:xfrm>
            <a:off x="7850906" y="5679923"/>
            <a:ext cx="3749963" cy="923330"/>
          </a:xfrm>
          <a:prstGeom prst="rect">
            <a:avLst/>
          </a:prstGeom>
          <a:noFill/>
        </p:spPr>
        <p:txBody>
          <a:bodyPr wrap="square">
            <a:spAutoFit/>
          </a:bodyPr>
          <a:lstStyle/>
          <a:p>
            <a:pPr marL="285750" indent="-285750">
              <a:buFont typeface="Wingdings" panose="05000000000000000000" pitchFamily="2" charset="2"/>
              <a:buChar char="Ø"/>
            </a:pP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辅助功能的积极评价</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zh-CN" altLang="en-US" b="1" dirty="0"/>
          </a:p>
        </p:txBody>
      </p:sp>
    </p:spTree>
    <p:extLst>
      <p:ext uri="{BB962C8B-B14F-4D97-AF65-F5344CB8AC3E}">
        <p14:creationId xmlns:p14="http://schemas.microsoft.com/office/powerpoint/2010/main" val="2488756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E2D70-DE79-9BC9-DBD8-8B44B4962ECE}"/>
              </a:ext>
            </a:extLst>
          </p:cNvPr>
          <p:cNvSpPr>
            <a:spLocks noGrp="1"/>
          </p:cNvSpPr>
          <p:nvPr>
            <p:ph type="title"/>
          </p:nvPr>
        </p:nvSpPr>
        <p:spPr>
          <a:xfrm>
            <a:off x="610010" y="240881"/>
            <a:ext cx="1983360" cy="555532"/>
          </a:xfrm>
        </p:spPr>
        <p:txBody>
          <a:bodyPr>
            <a:normAutofit/>
          </a:bodyPr>
          <a:lstStyle/>
          <a:p>
            <a:r>
              <a:rPr lang="zh-CN" altLang="en-US" b="1" dirty="0">
                <a:solidFill>
                  <a:srgbClr val="003F88"/>
                </a:solidFill>
                <a:latin typeface="+mn-ea"/>
                <a:ea typeface="+mn-ea"/>
              </a:rPr>
              <a:t>背景</a:t>
            </a:r>
          </a:p>
        </p:txBody>
      </p:sp>
      <p:sp>
        <p:nvSpPr>
          <p:cNvPr id="3" name="内容占位符 2">
            <a:extLst>
              <a:ext uri="{FF2B5EF4-FFF2-40B4-BE49-F238E27FC236}">
                <a16:creationId xmlns:a16="http://schemas.microsoft.com/office/drawing/2014/main" id="{46F6C207-B705-6353-0D03-9E39D7EFF650}"/>
              </a:ext>
            </a:extLst>
          </p:cNvPr>
          <p:cNvSpPr>
            <a:spLocks noGrp="1"/>
          </p:cNvSpPr>
          <p:nvPr>
            <p:ph idx="1"/>
          </p:nvPr>
        </p:nvSpPr>
        <p:spPr>
          <a:xfrm>
            <a:off x="402320" y="1065760"/>
            <a:ext cx="2960640" cy="517868"/>
          </a:xfrm>
        </p:spPr>
        <p:txBody>
          <a:bodyPr>
            <a:noAutofit/>
          </a:bodyPr>
          <a:lstStyle/>
          <a:p>
            <a:pPr marL="0" indent="0">
              <a:buNone/>
            </a:pPr>
            <a:r>
              <a:rPr lang="en-US" altLang="zh-CN" sz="2400" b="1" dirty="0"/>
              <a:t>ChatGPT</a:t>
            </a:r>
            <a:r>
              <a:rPr lang="zh-CN" altLang="en-US" sz="2400" b="1" dirty="0"/>
              <a:t>出世、发展</a:t>
            </a:r>
            <a:endParaRPr lang="en-US" altLang="zh-CN" sz="2400" b="1" dirty="0"/>
          </a:p>
          <a:p>
            <a:pPr marL="0" indent="0">
              <a:buNone/>
            </a:pPr>
            <a:r>
              <a:rPr lang="zh-CN" altLang="en-US" sz="2400" b="1" dirty="0"/>
              <a:t>→</a:t>
            </a:r>
            <a:r>
              <a:rPr lang="en-US" altLang="zh-CN" sz="2400" b="1" dirty="0"/>
              <a:t>AI</a:t>
            </a:r>
            <a:r>
              <a:rPr lang="zh-CN" altLang="en-US" sz="2400" b="1" dirty="0"/>
              <a:t>赋能教育</a:t>
            </a:r>
          </a:p>
        </p:txBody>
      </p:sp>
      <p:sp>
        <p:nvSpPr>
          <p:cNvPr id="4" name="标题 1">
            <a:extLst>
              <a:ext uri="{FF2B5EF4-FFF2-40B4-BE49-F238E27FC236}">
                <a16:creationId xmlns:a16="http://schemas.microsoft.com/office/drawing/2014/main" id="{CA8B1EFE-575D-5B80-8B9C-60D74B59832E}"/>
              </a:ext>
            </a:extLst>
          </p:cNvPr>
          <p:cNvSpPr txBox="1">
            <a:spLocks/>
          </p:cNvSpPr>
          <p:nvPr/>
        </p:nvSpPr>
        <p:spPr>
          <a:xfrm>
            <a:off x="1836026" y="146916"/>
            <a:ext cx="6373463" cy="7275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j-cs"/>
              </a:rPr>
              <a:t>人工智能</a:t>
            </a:r>
            <a:r>
              <a:rPr kumimoji="0" lang="en-US" altLang="zh-CN" sz="24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j-cs"/>
              </a:rPr>
              <a:t>+</a:t>
            </a:r>
            <a:r>
              <a:rPr kumimoji="0" lang="zh-CN" altLang="en-US" sz="24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j-cs"/>
              </a:rPr>
              <a:t>教育评价</a:t>
            </a:r>
          </a:p>
        </p:txBody>
      </p:sp>
      <p:sp>
        <p:nvSpPr>
          <p:cNvPr id="5" name="箭头: 下 4">
            <a:extLst>
              <a:ext uri="{FF2B5EF4-FFF2-40B4-BE49-F238E27FC236}">
                <a16:creationId xmlns:a16="http://schemas.microsoft.com/office/drawing/2014/main" id="{48CF3F8A-B1DE-4C35-B6A2-F89B1C9E1D98}"/>
              </a:ext>
            </a:extLst>
          </p:cNvPr>
          <p:cNvSpPr/>
          <p:nvPr/>
        </p:nvSpPr>
        <p:spPr>
          <a:xfrm rot="16200000">
            <a:off x="3737245" y="1256235"/>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110004020202020204"/>
              <a:ea typeface="等线" panose="02010600030101010101" pitchFamily="2" charset="-122"/>
              <a:cs typeface="+mn-cs"/>
            </a:endParaRPr>
          </a:p>
        </p:txBody>
      </p:sp>
      <p:sp>
        <p:nvSpPr>
          <p:cNvPr id="7" name="文本框 6">
            <a:extLst>
              <a:ext uri="{FF2B5EF4-FFF2-40B4-BE49-F238E27FC236}">
                <a16:creationId xmlns:a16="http://schemas.microsoft.com/office/drawing/2014/main" id="{E1FFED64-8E7F-4BF1-DEE9-DD2486788C27}"/>
              </a:ext>
            </a:extLst>
          </p:cNvPr>
          <p:cNvSpPr txBox="1"/>
          <p:nvPr/>
        </p:nvSpPr>
        <p:spPr>
          <a:xfrm>
            <a:off x="4362734" y="1823503"/>
            <a:ext cx="6858000" cy="424732"/>
          </a:xfrm>
          <a:prstGeom prst="rect">
            <a:avLst/>
          </a:prstGeom>
          <a:noFill/>
        </p:spPr>
        <p:txBody>
          <a:bodyPr wrap="square">
            <a:sp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a:ln>
                  <a:noFill/>
                </a:ln>
                <a:solidFill>
                  <a:prstClr val="black"/>
                </a:solidFill>
                <a:effectLst/>
                <a:uLnTx/>
                <a:uFillTx/>
                <a:latin typeface="等线" panose="02110004020202020204"/>
                <a:ea typeface="等线" panose="02010600030101010101" pitchFamily="2" charset="-122"/>
                <a:cs typeface="+mn-cs"/>
              </a:rPr>
              <a:t>AI</a:t>
            </a:r>
            <a:r>
              <a:rPr kumimoji="0" lang="zh-CN" altLang="en-US" sz="2400" b="1" i="0" u="none" strike="noStrike" kern="1200" cap="none" spc="0" normalizeH="0" baseline="0" noProof="0" dirty="0">
                <a:ln>
                  <a:noFill/>
                </a:ln>
                <a:solidFill>
                  <a:prstClr val="black"/>
                </a:solidFill>
                <a:effectLst/>
                <a:uLnTx/>
                <a:uFillTx/>
                <a:latin typeface="等线" panose="02110004020202020204"/>
                <a:ea typeface="等线" panose="02010600030101010101" pitchFamily="2" charset="-122"/>
                <a:cs typeface="+mn-cs"/>
              </a:rPr>
              <a:t>评分系统正逐步渗透教育领域</a:t>
            </a:r>
          </a:p>
        </p:txBody>
      </p:sp>
      <p:sp>
        <p:nvSpPr>
          <p:cNvPr id="9" name="文本框 8">
            <a:extLst>
              <a:ext uri="{FF2B5EF4-FFF2-40B4-BE49-F238E27FC236}">
                <a16:creationId xmlns:a16="http://schemas.microsoft.com/office/drawing/2014/main" id="{3FE331FB-2AAB-F5FA-2DFF-69216B3221C8}"/>
              </a:ext>
            </a:extLst>
          </p:cNvPr>
          <p:cNvSpPr txBox="1"/>
          <p:nvPr/>
        </p:nvSpPr>
        <p:spPr>
          <a:xfrm>
            <a:off x="4388791" y="5537786"/>
            <a:ext cx="776256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3F88"/>
                </a:solidFill>
                <a:effectLst>
                  <a:outerShdw blurRad="38100" dist="38100" dir="2700000" algn="tl">
                    <a:srgbClr val="000000">
                      <a:alpha val="43137"/>
                    </a:srgbClr>
                  </a:outerShdw>
                </a:effectLst>
                <a:uLnTx/>
                <a:uFillTx/>
                <a:latin typeface="等线" panose="02110004020202020204"/>
                <a:ea typeface="等线" panose="02010600030101010101" pitchFamily="2" charset="-122"/>
                <a:cs typeface="+mn-cs"/>
              </a:rPr>
              <a:t>对</a:t>
            </a:r>
            <a:r>
              <a:rPr kumimoji="0" lang="en-US" altLang="zh-CN" sz="2400" b="1" i="0" u="none" strike="noStrike" kern="1200" cap="none" spc="0" normalizeH="0" baseline="0" noProof="0" dirty="0">
                <a:ln>
                  <a:noFill/>
                </a:ln>
                <a:solidFill>
                  <a:srgbClr val="003F88"/>
                </a:solidFill>
                <a:effectLst>
                  <a:outerShdw blurRad="38100" dist="38100" dir="2700000" algn="tl">
                    <a:srgbClr val="000000">
                      <a:alpha val="43137"/>
                    </a:srgbClr>
                  </a:outerShdw>
                </a:effectLst>
                <a:uLnTx/>
                <a:uFillTx/>
                <a:latin typeface="等线" panose="02110004020202020204"/>
                <a:ea typeface="等线" panose="02010600030101010101" pitchFamily="2" charset="-122"/>
                <a:cs typeface="+mn-cs"/>
              </a:rPr>
              <a:t>AI</a:t>
            </a:r>
            <a:r>
              <a:rPr kumimoji="0" lang="zh-CN" altLang="en-US" sz="2400" b="1" i="0" u="none" strike="noStrike" kern="1200" cap="none" spc="0" normalizeH="0" baseline="0" noProof="0" dirty="0">
                <a:ln>
                  <a:noFill/>
                </a:ln>
                <a:solidFill>
                  <a:srgbClr val="003F88"/>
                </a:solidFill>
                <a:effectLst>
                  <a:outerShdw blurRad="38100" dist="38100" dir="2700000" algn="tl">
                    <a:srgbClr val="000000">
                      <a:alpha val="43137"/>
                    </a:srgbClr>
                  </a:outerShdw>
                </a:effectLst>
                <a:uLnTx/>
                <a:uFillTx/>
                <a:latin typeface="等线" panose="02110004020202020204"/>
                <a:ea typeface="等线" panose="02010600030101010101" pitchFamily="2" charset="-122"/>
                <a:cs typeface="+mn-cs"/>
              </a:rPr>
              <a:t>评分结果与教师评分结果的感知是否存在差异？</a:t>
            </a:r>
            <a:endParaRPr kumimoji="0" lang="zh-CN" altLang="en-US" sz="2400" b="1" i="0" u="none" strike="noStrike" kern="1200" cap="none" spc="0" normalizeH="0" baseline="0" noProof="0" dirty="0">
              <a:ln>
                <a:noFill/>
              </a:ln>
              <a:solidFill>
                <a:srgbClr val="003F88"/>
              </a:solidFill>
              <a:effectLst>
                <a:outerShdw blurRad="38100" dist="38100" dir="2700000" algn="tl">
                  <a:srgbClr val="000000">
                    <a:alpha val="43137"/>
                  </a:srgbClr>
                </a:outerShdw>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05D699F6-73C8-E625-930A-4C253FD5A0AF}"/>
              </a:ext>
            </a:extLst>
          </p:cNvPr>
          <p:cNvSpPr txBox="1"/>
          <p:nvPr/>
        </p:nvSpPr>
        <p:spPr>
          <a:xfrm>
            <a:off x="4373059" y="2275840"/>
            <a:ext cx="5157021" cy="46166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a:ln>
                  <a:noFill/>
                </a:ln>
                <a:solidFill>
                  <a:prstClr val="black"/>
                </a:solidFill>
                <a:effectLst/>
                <a:uLnTx/>
                <a:uFillTx/>
                <a:latin typeface="等线" panose="02110004020202020204"/>
                <a:ea typeface="等线" panose="02010600030101010101" pitchFamily="2" charset="-122"/>
                <a:cs typeface="+mn-cs"/>
              </a:rPr>
              <a:t>AI</a:t>
            </a:r>
            <a:r>
              <a:rPr kumimoji="0" lang="zh-CN" altLang="en-US" sz="2400" b="1" i="0" u="none" strike="noStrike" kern="1200" cap="none" spc="0" normalizeH="0" baseline="0" noProof="0" dirty="0">
                <a:ln>
                  <a:noFill/>
                </a:ln>
                <a:solidFill>
                  <a:prstClr val="black"/>
                </a:solidFill>
                <a:effectLst/>
                <a:uLnTx/>
                <a:uFillTx/>
                <a:latin typeface="等线" panose="02110004020202020204"/>
                <a:ea typeface="等线" panose="02010600030101010101" pitchFamily="2" charset="-122"/>
                <a:cs typeface="+mn-cs"/>
              </a:rPr>
              <a:t>较传统教师存在诸多不同之处</a:t>
            </a:r>
          </a:p>
        </p:txBody>
      </p:sp>
      <p:sp>
        <p:nvSpPr>
          <p:cNvPr id="18" name="矩形: 圆角 17">
            <a:extLst>
              <a:ext uri="{FF2B5EF4-FFF2-40B4-BE49-F238E27FC236}">
                <a16:creationId xmlns:a16="http://schemas.microsoft.com/office/drawing/2014/main" id="{C5C991B5-E509-5D9D-BE74-70C636C79CF5}"/>
              </a:ext>
            </a:extLst>
          </p:cNvPr>
          <p:cNvSpPr/>
          <p:nvPr/>
        </p:nvSpPr>
        <p:spPr>
          <a:xfrm>
            <a:off x="254000" y="2052320"/>
            <a:ext cx="3444240" cy="462280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110004020202020204"/>
              <a:ea typeface="等线" panose="02010600030101010101" pitchFamily="2" charset="-122"/>
              <a:cs typeface="+mn-cs"/>
            </a:endParaRPr>
          </a:p>
        </p:txBody>
      </p:sp>
      <p:sp>
        <p:nvSpPr>
          <p:cNvPr id="20" name="文本框 19">
            <a:extLst>
              <a:ext uri="{FF2B5EF4-FFF2-40B4-BE49-F238E27FC236}">
                <a16:creationId xmlns:a16="http://schemas.microsoft.com/office/drawing/2014/main" id="{14480411-5EF6-14A2-1D20-57DA6AC8A2AF}"/>
              </a:ext>
            </a:extLst>
          </p:cNvPr>
          <p:cNvSpPr txBox="1"/>
          <p:nvPr/>
        </p:nvSpPr>
        <p:spPr>
          <a:xfrm>
            <a:off x="487680" y="4620736"/>
            <a:ext cx="3177540"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AI</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赋能教育</a:t>
            </a: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AI+</a:t>
            </a: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教育”大模型应用成果显著</a:t>
            </a:r>
            <a:r>
              <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小度学习机人均使用时长提升</a:t>
            </a:r>
            <a:r>
              <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1.25</a:t>
            </a: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倍</a:t>
            </a:r>
          </a:p>
        </p:txBody>
      </p:sp>
      <p:pic>
        <p:nvPicPr>
          <p:cNvPr id="22" name="图片 21">
            <a:extLst>
              <a:ext uri="{FF2B5EF4-FFF2-40B4-BE49-F238E27FC236}">
                <a16:creationId xmlns:a16="http://schemas.microsoft.com/office/drawing/2014/main" id="{3062656E-69DE-0B90-D07D-36C3CFD9FFE9}"/>
              </a:ext>
            </a:extLst>
          </p:cNvPr>
          <p:cNvPicPr>
            <a:picLocks noChangeAspect="1"/>
          </p:cNvPicPr>
          <p:nvPr/>
        </p:nvPicPr>
        <p:blipFill rotWithShape="1">
          <a:blip r:embed="rId3">
            <a:extLst>
              <a:ext uri="{28A0092B-C50C-407E-A947-70E740481C1C}">
                <a14:useLocalDpi xmlns:a14="http://schemas.microsoft.com/office/drawing/2010/main" val="0"/>
              </a:ext>
            </a:extLst>
          </a:blip>
          <a:srcRect l="6794" r="6794"/>
          <a:stretch/>
        </p:blipFill>
        <p:spPr>
          <a:xfrm>
            <a:off x="528321" y="2167976"/>
            <a:ext cx="2875280" cy="2150023"/>
          </a:xfrm>
          <a:prstGeom prst="round2SameRect">
            <a:avLst>
              <a:gd name="adj1" fmla="val 22290"/>
              <a:gd name="adj2" fmla="val 0"/>
            </a:avLst>
          </a:prstGeom>
          <a:effectLst>
            <a:outerShdw blurRad="50800" dist="38100" dir="2700000" algn="tl" rotWithShape="0">
              <a:prstClr val="black">
                <a:alpha val="40000"/>
              </a:prstClr>
            </a:outerShdw>
          </a:effectLst>
        </p:spPr>
      </p:pic>
      <p:cxnSp>
        <p:nvCxnSpPr>
          <p:cNvPr id="11" name="直接连接符 10">
            <a:extLst>
              <a:ext uri="{FF2B5EF4-FFF2-40B4-BE49-F238E27FC236}">
                <a16:creationId xmlns:a16="http://schemas.microsoft.com/office/drawing/2014/main" id="{65986ACF-0587-DCF5-95E3-B86BC3427812}"/>
              </a:ext>
            </a:extLst>
          </p:cNvPr>
          <p:cNvCxnSpPr/>
          <p:nvPr/>
        </p:nvCxnSpPr>
        <p:spPr>
          <a:xfrm>
            <a:off x="538480" y="4450080"/>
            <a:ext cx="1097280" cy="0"/>
          </a:xfrm>
          <a:prstGeom prst="line">
            <a:avLst/>
          </a:prstGeom>
          <a:ln w="57150">
            <a:solidFill>
              <a:srgbClr val="003F88"/>
            </a:solidFill>
          </a:ln>
        </p:spPr>
        <p:style>
          <a:lnRef idx="2">
            <a:schemeClr val="accent1"/>
          </a:lnRef>
          <a:fillRef idx="0">
            <a:schemeClr val="accent1"/>
          </a:fillRef>
          <a:effectRef idx="1">
            <a:schemeClr val="accent1"/>
          </a:effectRef>
          <a:fontRef idx="minor">
            <a:schemeClr val="tx1"/>
          </a:fontRef>
        </p:style>
      </p:cxnSp>
      <p:sp>
        <p:nvSpPr>
          <p:cNvPr id="13" name="内容占位符 2">
            <a:extLst>
              <a:ext uri="{FF2B5EF4-FFF2-40B4-BE49-F238E27FC236}">
                <a16:creationId xmlns:a16="http://schemas.microsoft.com/office/drawing/2014/main" id="{486C4672-2831-39DB-0CCD-31561E683092}"/>
              </a:ext>
            </a:extLst>
          </p:cNvPr>
          <p:cNvSpPr txBox="1">
            <a:spLocks/>
          </p:cNvSpPr>
          <p:nvPr/>
        </p:nvSpPr>
        <p:spPr>
          <a:xfrm>
            <a:off x="4622800" y="1177520"/>
            <a:ext cx="2631440" cy="509040"/>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3200" b="1" i="0" u="none" strike="noStrike" kern="1200" cap="none" spc="0" normalizeH="0" baseline="0" noProof="0" dirty="0">
                <a:ln>
                  <a:noFill/>
                </a:ln>
                <a:solidFill>
                  <a:prstClr val="white"/>
                </a:solidFill>
                <a:effectLst/>
                <a:uLnTx/>
                <a:uFillTx/>
                <a:latin typeface="等线" panose="02110004020202020204"/>
                <a:ea typeface="等线" panose="02010600030101010101" pitchFamily="2" charset="-122"/>
                <a:cs typeface="+mn-cs"/>
              </a:rPr>
              <a:t>AI</a:t>
            </a:r>
            <a:r>
              <a:rPr kumimoji="0" lang="zh-CN" altLang="en-US" sz="3200" b="1" i="0" u="none" strike="noStrike" kern="1200" cap="none" spc="0" normalizeH="0" baseline="0" noProof="0" dirty="0">
                <a:ln>
                  <a:noFill/>
                </a:ln>
                <a:solidFill>
                  <a:prstClr val="white"/>
                </a:solidFill>
                <a:effectLst/>
                <a:uLnTx/>
                <a:uFillTx/>
                <a:latin typeface="等线" panose="02110004020202020204"/>
                <a:ea typeface="等线" panose="02010600030101010101" pitchFamily="2" charset="-122"/>
                <a:cs typeface="+mn-cs"/>
              </a:rPr>
              <a:t>评分系统</a:t>
            </a:r>
          </a:p>
        </p:txBody>
      </p:sp>
      <p:sp>
        <p:nvSpPr>
          <p:cNvPr id="21" name="文本框 20">
            <a:extLst>
              <a:ext uri="{FF2B5EF4-FFF2-40B4-BE49-F238E27FC236}">
                <a16:creationId xmlns:a16="http://schemas.microsoft.com/office/drawing/2014/main" id="{9BB8A2DF-F27E-B17E-E996-3E90482E22B3}"/>
              </a:ext>
            </a:extLst>
          </p:cNvPr>
          <p:cNvSpPr txBox="1"/>
          <p:nvPr/>
        </p:nvSpPr>
        <p:spPr>
          <a:xfrm>
            <a:off x="4290060" y="6458635"/>
            <a:ext cx="751586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仿宋_GB2312" panose="02010609030101010101" pitchFamily="49" charset="-122"/>
                <a:ea typeface="仿宋_GB2312" panose="02010609030101010101" pitchFamily="49" charset="-122"/>
                <a:cs typeface="+mn-cs"/>
              </a:rPr>
              <a:t>注：数据来源于微软咨询，</a:t>
            </a:r>
            <a:r>
              <a:rPr kumimoji="0" lang="en-US" altLang="zh-CN" sz="1200" b="0" i="0" u="none" strike="noStrike" kern="1200" cap="none" spc="0" normalizeH="0" baseline="0" noProof="0" dirty="0">
                <a:ln>
                  <a:noFill/>
                </a:ln>
                <a:solidFill>
                  <a:prstClr val="black"/>
                </a:solidFill>
                <a:effectLst/>
                <a:uLnTx/>
                <a:uFillTx/>
                <a:latin typeface="仿宋_GB2312" panose="02010609030101010101" pitchFamily="49" charset="-122"/>
                <a:ea typeface="仿宋_GB2312" panose="02010609030101010101" pitchFamily="49" charset="-122"/>
                <a:cs typeface="+mn-cs"/>
              </a:rPr>
              <a:t>《</a:t>
            </a:r>
            <a:r>
              <a:rPr kumimoji="0" lang="zh-CN" altLang="en-US" sz="1200" b="0" i="0" u="none" strike="noStrike" kern="1200" cap="none" spc="0" normalizeH="0" baseline="0" noProof="0" dirty="0">
                <a:ln>
                  <a:noFill/>
                </a:ln>
                <a:solidFill>
                  <a:prstClr val="black"/>
                </a:solidFill>
                <a:effectLst/>
                <a:uLnTx/>
                <a:uFillTx/>
                <a:latin typeface="仿宋_GB2312" panose="02010609030101010101" pitchFamily="49" charset="-122"/>
                <a:ea typeface="仿宋_GB2312" panose="02010609030101010101" pitchFamily="49" charset="-122"/>
                <a:cs typeface="+mn-cs"/>
              </a:rPr>
              <a:t>“</a:t>
            </a:r>
            <a:r>
              <a:rPr kumimoji="0" lang="en-US" altLang="zh-CN" sz="1200" b="0" i="0" u="none" strike="noStrike" kern="1200" cap="none" spc="0" normalizeH="0" baseline="0" noProof="0" dirty="0">
                <a:ln>
                  <a:noFill/>
                </a:ln>
                <a:solidFill>
                  <a:prstClr val="black"/>
                </a:solidFill>
                <a:effectLst/>
                <a:uLnTx/>
                <a:uFillTx/>
                <a:latin typeface="仿宋_GB2312" panose="02010609030101010101" pitchFamily="49" charset="-122"/>
                <a:ea typeface="仿宋_GB2312" panose="02010609030101010101" pitchFamily="49" charset="-122"/>
                <a:cs typeface="+mn-cs"/>
              </a:rPr>
              <a:t>AI+</a:t>
            </a:r>
            <a:r>
              <a:rPr kumimoji="0" lang="zh-CN" altLang="en-US" sz="1200" b="0" i="0" u="none" strike="noStrike" kern="1200" cap="none" spc="0" normalizeH="0" baseline="0" noProof="0" dirty="0">
                <a:ln>
                  <a:noFill/>
                </a:ln>
                <a:solidFill>
                  <a:prstClr val="black"/>
                </a:solidFill>
                <a:effectLst/>
                <a:uLnTx/>
                <a:uFillTx/>
                <a:latin typeface="仿宋_GB2312" panose="02010609030101010101" pitchFamily="49" charset="-122"/>
                <a:ea typeface="仿宋_GB2312" panose="02010609030101010101" pitchFamily="49" charset="-122"/>
                <a:cs typeface="+mn-cs"/>
              </a:rPr>
              <a:t>教育”大模型应用成果显著</a:t>
            </a:r>
            <a:r>
              <a:rPr kumimoji="0" lang="en-US" altLang="zh-CN" sz="1200" b="0" i="0" u="none" strike="noStrike" kern="1200" cap="none" spc="0" normalizeH="0" baseline="0" noProof="0" dirty="0">
                <a:ln>
                  <a:noFill/>
                </a:ln>
                <a:solidFill>
                  <a:prstClr val="black"/>
                </a:solidFill>
                <a:effectLst/>
                <a:uLnTx/>
                <a:uFillTx/>
                <a:latin typeface="仿宋_GB2312" panose="02010609030101010101" pitchFamily="49" charset="-122"/>
                <a:ea typeface="仿宋_GB2312" panose="02010609030101010101" pitchFamily="49" charset="-122"/>
                <a:cs typeface="+mn-cs"/>
              </a:rPr>
              <a:t>,</a:t>
            </a:r>
            <a:r>
              <a:rPr kumimoji="0" lang="zh-CN" altLang="en-US" sz="1200" b="0" i="0" u="none" strike="noStrike" kern="1200" cap="none" spc="0" normalizeH="0" baseline="0" noProof="0" dirty="0">
                <a:ln>
                  <a:noFill/>
                </a:ln>
                <a:solidFill>
                  <a:prstClr val="black"/>
                </a:solidFill>
                <a:effectLst/>
                <a:uLnTx/>
                <a:uFillTx/>
                <a:latin typeface="仿宋_GB2312" panose="02010609030101010101" pitchFamily="49" charset="-122"/>
                <a:ea typeface="仿宋_GB2312" panose="02010609030101010101" pitchFamily="49" charset="-122"/>
                <a:cs typeface="+mn-cs"/>
              </a:rPr>
              <a:t>小度学习机人均使用时长提升</a:t>
            </a:r>
            <a:r>
              <a:rPr kumimoji="0" lang="en-US" altLang="zh-CN" sz="1200" b="0" i="0" u="none" strike="noStrike" kern="1200" cap="none" spc="0" normalizeH="0" baseline="0" noProof="0" dirty="0">
                <a:ln>
                  <a:noFill/>
                </a:ln>
                <a:solidFill>
                  <a:prstClr val="black"/>
                </a:solidFill>
                <a:effectLst/>
                <a:uLnTx/>
                <a:uFillTx/>
                <a:latin typeface="仿宋_GB2312" panose="02010609030101010101" pitchFamily="49" charset="-122"/>
                <a:ea typeface="仿宋_GB2312" panose="02010609030101010101" pitchFamily="49" charset="-122"/>
                <a:cs typeface="+mn-cs"/>
              </a:rPr>
              <a:t>1.25</a:t>
            </a:r>
            <a:r>
              <a:rPr kumimoji="0" lang="zh-CN" altLang="en-US" sz="1200" b="0" i="0" u="none" strike="noStrike" kern="1200" cap="none" spc="0" normalizeH="0" baseline="0" noProof="0" dirty="0">
                <a:ln>
                  <a:noFill/>
                </a:ln>
                <a:solidFill>
                  <a:prstClr val="black"/>
                </a:solidFill>
                <a:effectLst/>
                <a:uLnTx/>
                <a:uFillTx/>
                <a:latin typeface="仿宋_GB2312" panose="02010609030101010101" pitchFamily="49" charset="-122"/>
                <a:ea typeface="仿宋_GB2312" panose="02010609030101010101" pitchFamily="49" charset="-122"/>
                <a:cs typeface="+mn-cs"/>
              </a:rPr>
              <a:t>倍</a:t>
            </a:r>
            <a:r>
              <a:rPr kumimoji="0" lang="en-US" altLang="zh-CN" sz="1200" b="0" i="0" u="none" strike="noStrike" kern="1200" cap="none" spc="0" normalizeH="0" baseline="0" noProof="0" dirty="0">
                <a:ln>
                  <a:noFill/>
                </a:ln>
                <a:solidFill>
                  <a:prstClr val="black"/>
                </a:solidFill>
                <a:effectLst/>
                <a:uLnTx/>
                <a:uFillTx/>
                <a:latin typeface="仿宋_GB2312" panose="02010609030101010101" pitchFamily="49" charset="-122"/>
                <a:ea typeface="仿宋_GB2312" panose="02010609030101010101" pitchFamily="49" charset="-122"/>
                <a:cs typeface="+mn-cs"/>
              </a:rPr>
              <a:t>》</a:t>
            </a:r>
            <a:endParaRPr kumimoji="0" lang="zh-CN" altLang="en-US" sz="1200" b="0" i="0" u="none" strike="noStrike" kern="1200" cap="none" spc="0" normalizeH="0" baseline="0" noProof="0" dirty="0">
              <a:ln>
                <a:noFill/>
              </a:ln>
              <a:solidFill>
                <a:prstClr val="black"/>
              </a:solidFill>
              <a:effectLst/>
              <a:uLnTx/>
              <a:uFillTx/>
              <a:latin typeface="仿宋_GB2312" panose="02010609030101010101" pitchFamily="49" charset="-122"/>
              <a:ea typeface="仿宋_GB2312" panose="02010609030101010101" pitchFamily="49" charset="-122"/>
              <a:cs typeface="+mn-cs"/>
            </a:endParaRPr>
          </a:p>
        </p:txBody>
      </p:sp>
      <p:pic>
        <p:nvPicPr>
          <p:cNvPr id="24" name="图片 23">
            <a:extLst>
              <a:ext uri="{FF2B5EF4-FFF2-40B4-BE49-F238E27FC236}">
                <a16:creationId xmlns:a16="http://schemas.microsoft.com/office/drawing/2014/main" id="{6F24F665-8474-C540-03D9-61FEDA5783F9}"/>
              </a:ext>
            </a:extLst>
          </p:cNvPr>
          <p:cNvPicPr>
            <a:picLocks noChangeAspect="1"/>
          </p:cNvPicPr>
          <p:nvPr/>
        </p:nvPicPr>
        <p:blipFill>
          <a:blip r:embed="rId4"/>
          <a:stretch>
            <a:fillRect/>
          </a:stretch>
        </p:blipFill>
        <p:spPr>
          <a:xfrm>
            <a:off x="4414203" y="3027681"/>
            <a:ext cx="6572310" cy="205549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97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0" end="0"/>
                                            </p:txEl>
                                          </p:spTgt>
                                        </p:tgtEl>
                                        <p:attrNameLst>
                                          <p:attrName>style.visibility</p:attrName>
                                        </p:attrNameLst>
                                      </p:cBhvr>
                                      <p:to>
                                        <p:strVal val="visible"/>
                                      </p:to>
                                    </p:set>
                                    <p:animEffect transition="in" filter="fade">
                                      <p:cBhvr>
                                        <p:cTn id="5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p:bldP spid="17" grpId="0"/>
      <p:bldP spid="18" grpId="0" animBg="1"/>
      <p:bldP spid="20"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58ECD4D0-DEBC-CBD0-0DA6-D494A4073488}"/>
              </a:ext>
            </a:extLst>
          </p:cNvPr>
          <p:cNvSpPr>
            <a:spLocks noGrp="1"/>
          </p:cNvSpPr>
          <p:nvPr>
            <p:ph type="title"/>
          </p:nvPr>
        </p:nvSpPr>
        <p:spPr>
          <a:xfrm>
            <a:off x="376382" y="314960"/>
            <a:ext cx="11302474" cy="437394"/>
          </a:xfrm>
        </p:spPr>
        <p:txBody>
          <a:bodyPr/>
          <a:lstStyle/>
          <a:p>
            <a:r>
              <a:rPr lang="zh-CN" altLang="en-US" b="1">
                <a:solidFill>
                  <a:srgbClr val="003F88"/>
                </a:solidFill>
                <a:latin typeface="+mn-ea"/>
                <a:ea typeface="+mn-ea"/>
              </a:rPr>
              <a:t>讨论   </a:t>
            </a:r>
            <a:r>
              <a:rPr lang="zh-CN" altLang="en-US" sz="2000" b="1">
                <a:latin typeface="+mn-ea"/>
                <a:ea typeface="+mn-ea"/>
              </a:rPr>
              <a:t>未来研究方向</a:t>
            </a:r>
            <a:endParaRPr lang="zh-CN" altLang="en-US" b="1" dirty="0">
              <a:latin typeface="+mn-ea"/>
              <a:ea typeface="+mn-ea"/>
            </a:endParaRPr>
          </a:p>
        </p:txBody>
      </p:sp>
      <p:sp>
        <p:nvSpPr>
          <p:cNvPr id="10" name="文本框 9">
            <a:extLst>
              <a:ext uri="{FF2B5EF4-FFF2-40B4-BE49-F238E27FC236}">
                <a16:creationId xmlns:a16="http://schemas.microsoft.com/office/drawing/2014/main" id="{374A98B4-10AE-2FCB-9B14-0D6A1CF7C9AD}"/>
              </a:ext>
            </a:extLst>
          </p:cNvPr>
          <p:cNvSpPr txBox="1"/>
          <p:nvPr/>
        </p:nvSpPr>
        <p:spPr>
          <a:xfrm>
            <a:off x="600364" y="1731879"/>
            <a:ext cx="2974109" cy="369332"/>
          </a:xfrm>
          <a:prstGeom prst="rect">
            <a:avLst/>
          </a:prstGeom>
          <a:solidFill>
            <a:schemeClr val="accent1"/>
          </a:solidFill>
        </p:spPr>
        <p:txBody>
          <a:bodyPr wrap="square">
            <a:spAutoFit/>
          </a:bodyPr>
          <a:lstStyle/>
          <a:p>
            <a:r>
              <a:rPr lang="zh-CN" altLang="en-US" b="1" i="0">
                <a:solidFill>
                  <a:schemeClr val="bg1"/>
                </a:solidFill>
                <a:effectLst/>
                <a:latin typeface="-apple-system"/>
              </a:rPr>
              <a:t>“答题</a:t>
            </a:r>
            <a:r>
              <a:rPr lang="en-US" altLang="zh-CN" b="1" i="0">
                <a:solidFill>
                  <a:schemeClr val="bg1"/>
                </a:solidFill>
                <a:effectLst/>
                <a:latin typeface="-apple-system"/>
              </a:rPr>
              <a:t>-</a:t>
            </a:r>
            <a:r>
              <a:rPr lang="zh-CN" altLang="en-US" b="1" i="0">
                <a:solidFill>
                  <a:schemeClr val="bg1"/>
                </a:solidFill>
                <a:effectLst/>
                <a:latin typeface="-apple-system"/>
              </a:rPr>
              <a:t>感知评价”线上实验</a:t>
            </a:r>
            <a:endParaRPr lang="zh-CN" altLang="en-US" b="1">
              <a:solidFill>
                <a:schemeClr val="bg1"/>
              </a:solidFill>
            </a:endParaRPr>
          </a:p>
        </p:txBody>
      </p:sp>
      <p:sp>
        <p:nvSpPr>
          <p:cNvPr id="23" name="文本框 22">
            <a:extLst>
              <a:ext uri="{FF2B5EF4-FFF2-40B4-BE49-F238E27FC236}">
                <a16:creationId xmlns:a16="http://schemas.microsoft.com/office/drawing/2014/main" id="{6829CF08-411B-B0ED-5D97-0FA3FC1A97E5}"/>
              </a:ext>
            </a:extLst>
          </p:cNvPr>
          <p:cNvSpPr txBox="1"/>
          <p:nvPr/>
        </p:nvSpPr>
        <p:spPr>
          <a:xfrm>
            <a:off x="676563" y="3883952"/>
            <a:ext cx="2870201" cy="369332"/>
          </a:xfrm>
          <a:prstGeom prst="rect">
            <a:avLst/>
          </a:prstGeom>
          <a:solidFill>
            <a:schemeClr val="accent1"/>
          </a:solidFill>
        </p:spPr>
        <p:txBody>
          <a:bodyPr wrap="square">
            <a:spAutoFit/>
          </a:bodyPr>
          <a:lstStyle>
            <a:defPPr>
              <a:defRPr lang="zh-CN"/>
            </a:defPPr>
            <a:lvl1pPr>
              <a:defRPr b="1" i="0">
                <a:solidFill>
                  <a:schemeClr val="bg1"/>
                </a:solidFill>
                <a:effectLst/>
                <a:latin typeface="-apple-system"/>
              </a:defRPr>
            </a:lvl1pPr>
          </a:lstStyle>
          <a:p>
            <a:r>
              <a:rPr lang="en-US" altLang="zh-CN"/>
              <a:t>IAT</a:t>
            </a:r>
            <a:r>
              <a:rPr lang="zh-CN" altLang="en-US"/>
              <a:t>内隐测验</a:t>
            </a:r>
          </a:p>
        </p:txBody>
      </p:sp>
      <p:sp>
        <p:nvSpPr>
          <p:cNvPr id="29" name="文本框 28">
            <a:extLst>
              <a:ext uri="{FF2B5EF4-FFF2-40B4-BE49-F238E27FC236}">
                <a16:creationId xmlns:a16="http://schemas.microsoft.com/office/drawing/2014/main" id="{A8EB1FDD-5D3D-E27A-24E3-415B0BEE4CDF}"/>
              </a:ext>
            </a:extLst>
          </p:cNvPr>
          <p:cNvSpPr txBox="1"/>
          <p:nvPr/>
        </p:nvSpPr>
        <p:spPr>
          <a:xfrm>
            <a:off x="2161311" y="2734023"/>
            <a:ext cx="3537527" cy="369332"/>
          </a:xfrm>
          <a:prstGeom prst="rect">
            <a:avLst/>
          </a:prstGeom>
          <a:noFill/>
        </p:spPr>
        <p:txBody>
          <a:bodyPr wrap="square">
            <a:spAutoFit/>
          </a:bodyPr>
          <a:lstStyle/>
          <a:p>
            <a:r>
              <a:rPr lang="zh-CN" altLang="en-US" sz="1800" b="1" kern="100">
                <a:effectLst/>
                <a:latin typeface="Times New Roman" panose="02020603050405020304" pitchFamily="18" charset="0"/>
                <a:ea typeface="宋体" panose="02010600030101010101" pitchFamily="2" charset="-122"/>
                <a:cs typeface="Times New Roman" panose="02020603050405020304" pitchFamily="18" charset="0"/>
              </a:rPr>
              <a:t>为何未能显现？</a:t>
            </a:r>
            <a:endParaRPr lang="zh-CN" altLang="en-US" b="1"/>
          </a:p>
        </p:txBody>
      </p:sp>
      <p:sp>
        <p:nvSpPr>
          <p:cNvPr id="30" name="椭圆 29">
            <a:extLst>
              <a:ext uri="{FF2B5EF4-FFF2-40B4-BE49-F238E27FC236}">
                <a16:creationId xmlns:a16="http://schemas.microsoft.com/office/drawing/2014/main" id="{E2AFCDAD-11E4-494E-2823-31B5EC8A9298}"/>
              </a:ext>
            </a:extLst>
          </p:cNvPr>
          <p:cNvSpPr/>
          <p:nvPr/>
        </p:nvSpPr>
        <p:spPr>
          <a:xfrm>
            <a:off x="5070763" y="1117601"/>
            <a:ext cx="1403927" cy="720436"/>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a:t>大学生 被试</a:t>
            </a:r>
          </a:p>
        </p:txBody>
      </p:sp>
      <p:sp>
        <p:nvSpPr>
          <p:cNvPr id="31" name="箭头: 右 30">
            <a:extLst>
              <a:ext uri="{FF2B5EF4-FFF2-40B4-BE49-F238E27FC236}">
                <a16:creationId xmlns:a16="http://schemas.microsoft.com/office/drawing/2014/main" id="{A3DE9EA1-E1B7-6E10-C13E-6046002CBA1E}"/>
              </a:ext>
            </a:extLst>
          </p:cNvPr>
          <p:cNvSpPr/>
          <p:nvPr/>
        </p:nvSpPr>
        <p:spPr>
          <a:xfrm rot="5400000">
            <a:off x="4730172" y="2857500"/>
            <a:ext cx="2052781" cy="323273"/>
          </a:xfrm>
          <a:prstGeom prst="rightArrow">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箭头: 右 1">
            <a:extLst>
              <a:ext uri="{FF2B5EF4-FFF2-40B4-BE49-F238E27FC236}">
                <a16:creationId xmlns:a16="http://schemas.microsoft.com/office/drawing/2014/main" id="{EBB340ED-A3A2-E585-7BFD-51CCFF9A48CC}"/>
              </a:ext>
            </a:extLst>
          </p:cNvPr>
          <p:cNvSpPr/>
          <p:nvPr/>
        </p:nvSpPr>
        <p:spPr>
          <a:xfrm rot="16200000">
            <a:off x="1402774" y="2829789"/>
            <a:ext cx="1401617" cy="323273"/>
          </a:xfrm>
          <a:prstGeom prst="rightArrow">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E0B6D26-41D7-4D1F-063B-9CD2FE562303}"/>
              </a:ext>
            </a:extLst>
          </p:cNvPr>
          <p:cNvSpPr txBox="1"/>
          <p:nvPr/>
        </p:nvSpPr>
        <p:spPr>
          <a:xfrm>
            <a:off x="6636329" y="1260823"/>
            <a:ext cx="3537527" cy="369332"/>
          </a:xfrm>
          <a:prstGeom prst="rect">
            <a:avLst/>
          </a:prstGeom>
          <a:noFill/>
        </p:spPr>
        <p:txBody>
          <a:bodyPr wrap="square">
            <a:spAutoFit/>
          </a:bodyPr>
          <a:lstStyle/>
          <a:p>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在考试写作场景</a:t>
            </a:r>
            <a:endParaRPr lang="zh-CN" altLang="en-US"/>
          </a:p>
        </p:txBody>
      </p:sp>
      <p:sp>
        <p:nvSpPr>
          <p:cNvPr id="5" name="矩形: 圆角 4">
            <a:extLst>
              <a:ext uri="{FF2B5EF4-FFF2-40B4-BE49-F238E27FC236}">
                <a16:creationId xmlns:a16="http://schemas.microsoft.com/office/drawing/2014/main" id="{EFEB37DA-037B-2E92-18C5-ED8FCB151128}"/>
              </a:ext>
            </a:extLst>
          </p:cNvPr>
          <p:cNvSpPr/>
          <p:nvPr/>
        </p:nvSpPr>
        <p:spPr>
          <a:xfrm>
            <a:off x="3773464" y="4199272"/>
            <a:ext cx="4537276" cy="1909822"/>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文本框 5">
            <a:extLst>
              <a:ext uri="{FF2B5EF4-FFF2-40B4-BE49-F238E27FC236}">
                <a16:creationId xmlns:a16="http://schemas.microsoft.com/office/drawing/2014/main" id="{A997AD91-04EC-8BCE-5672-076294F5CCA5}"/>
              </a:ext>
            </a:extLst>
          </p:cNvPr>
          <p:cNvSpPr txBox="1"/>
          <p:nvPr/>
        </p:nvSpPr>
        <p:spPr>
          <a:xfrm>
            <a:off x="4059841" y="4369498"/>
            <a:ext cx="1562100" cy="400110"/>
          </a:xfrm>
          <a:prstGeom prst="rect">
            <a:avLst/>
          </a:prstGeom>
          <a:solidFill>
            <a:srgbClr val="C00000"/>
          </a:solidFill>
        </p:spPr>
        <p:txBody>
          <a:bodyPr wrap="square">
            <a:spAutoFit/>
          </a:bodyPr>
          <a:lstStyle/>
          <a:p>
            <a:pPr algn="ctr"/>
            <a:r>
              <a:rPr lang="zh-CN" alt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初高中生</a:t>
            </a:r>
            <a:endParaRPr lang="en-US" alt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32223A3B-FBB1-0F64-B323-E0B71F8CAAD9}"/>
              </a:ext>
            </a:extLst>
          </p:cNvPr>
          <p:cNvSpPr txBox="1"/>
          <p:nvPr/>
        </p:nvSpPr>
        <p:spPr>
          <a:xfrm>
            <a:off x="4056240" y="5438098"/>
            <a:ext cx="2032161" cy="400110"/>
          </a:xfrm>
          <a:prstGeom prst="rect">
            <a:avLst/>
          </a:prstGeom>
          <a:solidFill>
            <a:srgbClr val="C00000"/>
          </a:solidFill>
        </p:spPr>
        <p:txBody>
          <a:bodyPr wrap="square">
            <a:spAutoFit/>
          </a:bodyPr>
          <a:lstStyle>
            <a:defPPr>
              <a:defRPr lang="zh-CN"/>
            </a:defPPr>
            <a:lvl1pPr algn="ctr">
              <a:defRPr sz="2400" b="1"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zh-CN" sz="2000" dirty="0"/>
              <a:t>中年职场人士</a:t>
            </a:r>
            <a:endParaRPr lang="zh-CN" altLang="en-US" sz="2000" dirty="0"/>
          </a:p>
        </p:txBody>
      </p:sp>
      <p:sp>
        <p:nvSpPr>
          <p:cNvPr id="8" name="文本框 7">
            <a:extLst>
              <a:ext uri="{FF2B5EF4-FFF2-40B4-BE49-F238E27FC236}">
                <a16:creationId xmlns:a16="http://schemas.microsoft.com/office/drawing/2014/main" id="{9E2C1001-68BD-600D-3E3A-F94B0097B03B}"/>
              </a:ext>
            </a:extLst>
          </p:cNvPr>
          <p:cNvSpPr txBox="1"/>
          <p:nvPr/>
        </p:nvSpPr>
        <p:spPr>
          <a:xfrm>
            <a:off x="4061770" y="4903862"/>
            <a:ext cx="1562100" cy="400110"/>
          </a:xfrm>
          <a:prstGeom prst="rect">
            <a:avLst/>
          </a:prstGeom>
          <a:solidFill>
            <a:schemeClr val="tx1">
              <a:lumMod val="50000"/>
              <a:lumOff val="50000"/>
            </a:schemeClr>
          </a:solidFill>
        </p:spPr>
        <p:txBody>
          <a:bodyPr wrap="square">
            <a:spAutoFit/>
          </a:bodyPr>
          <a:lstStyle/>
          <a:p>
            <a:pPr algn="ctr"/>
            <a:r>
              <a:rPr lang="zh-CN" altLang="en-US"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大学生</a:t>
            </a:r>
            <a:endParaRPr lang="en-US" alt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CBFB99B7-3179-FD7F-443A-0AAEBDADCF66}"/>
              </a:ext>
            </a:extLst>
          </p:cNvPr>
          <p:cNvSpPr txBox="1"/>
          <p:nvPr/>
        </p:nvSpPr>
        <p:spPr>
          <a:xfrm>
            <a:off x="5781671" y="4413930"/>
            <a:ext cx="6238754" cy="400110"/>
          </a:xfrm>
          <a:prstGeom prst="rect">
            <a:avLst/>
          </a:prstGeom>
          <a:noFill/>
        </p:spPr>
        <p:txBody>
          <a:bodyPr wrap="square">
            <a:spAutoFit/>
          </a:bodyPr>
          <a:lstStyle/>
          <a:p>
            <a:r>
              <a:rPr lang="zh-CN" altLang="en-US" sz="2000" b="1" dirty="0"/>
              <a:t>作业/考试批改</a:t>
            </a:r>
          </a:p>
        </p:txBody>
      </p:sp>
      <p:sp>
        <p:nvSpPr>
          <p:cNvPr id="12" name="文本框 11">
            <a:extLst>
              <a:ext uri="{FF2B5EF4-FFF2-40B4-BE49-F238E27FC236}">
                <a16:creationId xmlns:a16="http://schemas.microsoft.com/office/drawing/2014/main" id="{886AA17F-A5FC-6C85-3BF4-3DE97BD401EA}"/>
              </a:ext>
            </a:extLst>
          </p:cNvPr>
          <p:cNvSpPr txBox="1"/>
          <p:nvPr/>
        </p:nvSpPr>
        <p:spPr>
          <a:xfrm>
            <a:off x="6130840" y="5434432"/>
            <a:ext cx="6238754" cy="400110"/>
          </a:xfrm>
          <a:prstGeom prst="rect">
            <a:avLst/>
          </a:prstGeom>
          <a:noFill/>
        </p:spPr>
        <p:txBody>
          <a:bodyPr wrap="square">
            <a:spAutoFit/>
          </a:bodyPr>
          <a:lstStyle/>
          <a:p>
            <a:r>
              <a:rPr lang="zh-CN" altLang="en-US" sz="2000" b="1" dirty="0"/>
              <a:t>工作绩效评估</a:t>
            </a:r>
          </a:p>
        </p:txBody>
      </p:sp>
      <p:sp>
        <p:nvSpPr>
          <p:cNvPr id="14" name="文本框 13">
            <a:extLst>
              <a:ext uri="{FF2B5EF4-FFF2-40B4-BE49-F238E27FC236}">
                <a16:creationId xmlns:a16="http://schemas.microsoft.com/office/drawing/2014/main" id="{65F29E6D-399B-8365-9763-BDEEEC3CE352}"/>
              </a:ext>
            </a:extLst>
          </p:cNvPr>
          <p:cNvSpPr txBox="1"/>
          <p:nvPr/>
        </p:nvSpPr>
        <p:spPr>
          <a:xfrm>
            <a:off x="5760450" y="4901995"/>
            <a:ext cx="6238754" cy="400110"/>
          </a:xfrm>
          <a:prstGeom prst="rect">
            <a:avLst/>
          </a:prstGeom>
          <a:noFill/>
        </p:spPr>
        <p:txBody>
          <a:bodyPr wrap="square">
            <a:spAutoFit/>
          </a:bodyPr>
          <a:lstStyle/>
          <a:p>
            <a:r>
              <a:rPr lang="zh-CN" altLang="en-US" sz="2000" b="1" dirty="0">
                <a:solidFill>
                  <a:schemeClr val="bg1">
                    <a:lumMod val="65000"/>
                  </a:schemeClr>
                </a:solidFill>
              </a:rPr>
              <a:t>四六级作文评分</a:t>
            </a:r>
          </a:p>
        </p:txBody>
      </p:sp>
      <p:sp>
        <p:nvSpPr>
          <p:cNvPr id="15" name="文本框 14">
            <a:extLst>
              <a:ext uri="{FF2B5EF4-FFF2-40B4-BE49-F238E27FC236}">
                <a16:creationId xmlns:a16="http://schemas.microsoft.com/office/drawing/2014/main" id="{7837742D-F8F0-1153-BF94-3D879FA4C9BA}"/>
              </a:ext>
            </a:extLst>
          </p:cNvPr>
          <p:cNvSpPr txBox="1"/>
          <p:nvPr/>
        </p:nvSpPr>
        <p:spPr>
          <a:xfrm>
            <a:off x="6091383" y="2794059"/>
            <a:ext cx="3537527" cy="369332"/>
          </a:xfrm>
          <a:prstGeom prst="rect">
            <a:avLst/>
          </a:prstGeom>
          <a:noFill/>
        </p:spPr>
        <p:txBody>
          <a:bodyPr wrap="square">
            <a:spAutoFit/>
          </a:bodyPr>
          <a:lstStyle/>
          <a:p>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如何推广？</a:t>
            </a:r>
            <a:endParaRPr lang="zh-CN" altLang="en-US" b="1" dirty="0"/>
          </a:p>
        </p:txBody>
      </p:sp>
    </p:spTree>
    <p:extLst>
      <p:ext uri="{BB962C8B-B14F-4D97-AF65-F5344CB8AC3E}">
        <p14:creationId xmlns:p14="http://schemas.microsoft.com/office/powerpoint/2010/main" val="3979386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315FFC84-240E-5404-C342-933121B32F91}"/>
              </a:ext>
            </a:extLst>
          </p:cNvPr>
          <p:cNvSpPr/>
          <p:nvPr/>
        </p:nvSpPr>
        <p:spPr>
          <a:xfrm>
            <a:off x="111760" y="254000"/>
            <a:ext cx="1910080" cy="77216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5CC51B9-4428-04D9-945B-80DC99347931}"/>
              </a:ext>
            </a:extLst>
          </p:cNvPr>
          <p:cNvSpPr/>
          <p:nvPr/>
        </p:nvSpPr>
        <p:spPr>
          <a:xfrm>
            <a:off x="0" y="4428312"/>
            <a:ext cx="12192000" cy="856526"/>
          </a:xfrm>
          <a:prstGeom prst="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t>第二届全国大学生心理与行为在线实验精英赛</a:t>
            </a:r>
          </a:p>
        </p:txBody>
      </p:sp>
      <p:sp>
        <p:nvSpPr>
          <p:cNvPr id="7" name="文本占位符 6">
            <a:extLst>
              <a:ext uri="{FF2B5EF4-FFF2-40B4-BE49-F238E27FC236}">
                <a16:creationId xmlns:a16="http://schemas.microsoft.com/office/drawing/2014/main" id="{B1B14B8F-A231-48E8-ACE8-EC35186C5474}"/>
              </a:ext>
            </a:extLst>
          </p:cNvPr>
          <p:cNvSpPr>
            <a:spLocks noGrp="1"/>
          </p:cNvSpPr>
          <p:nvPr>
            <p:ph type="body" sz="quarter" idx="15"/>
          </p:nvPr>
        </p:nvSpPr>
        <p:spPr>
          <a:xfrm>
            <a:off x="373114" y="0"/>
            <a:ext cx="7242953" cy="1233319"/>
          </a:xfrm>
        </p:spPr>
        <p:txBody>
          <a:bodyPr>
            <a:normAutofit/>
          </a:bodyPr>
          <a:lstStyle/>
          <a:p>
            <a:pPr algn="l"/>
            <a:r>
              <a:rPr lang="zh-CN" altLang="en-US" sz="2800" dirty="0">
                <a:solidFill>
                  <a:schemeClr val="bg1"/>
                </a:solidFill>
              </a:rPr>
              <a:t>自选赛道</a:t>
            </a:r>
          </a:p>
        </p:txBody>
      </p:sp>
      <p:sp>
        <p:nvSpPr>
          <p:cNvPr id="50" name="文本占位符 49">
            <a:extLst>
              <a:ext uri="{FF2B5EF4-FFF2-40B4-BE49-F238E27FC236}">
                <a16:creationId xmlns:a16="http://schemas.microsoft.com/office/drawing/2014/main" id="{83B14AAE-3F24-4D56-BD9F-745431B50034}"/>
              </a:ext>
            </a:extLst>
          </p:cNvPr>
          <p:cNvSpPr>
            <a:spLocks noGrp="1"/>
          </p:cNvSpPr>
          <p:nvPr>
            <p:ph type="body" sz="quarter" idx="11"/>
          </p:nvPr>
        </p:nvSpPr>
        <p:spPr>
          <a:xfrm>
            <a:off x="1042137" y="1699770"/>
            <a:ext cx="10592643" cy="2557648"/>
          </a:xfrm>
        </p:spPr>
        <p:txBody>
          <a:bodyPr>
            <a:normAutofit/>
          </a:bodyPr>
          <a:lstStyle/>
          <a:p>
            <a:pPr algn="ctr"/>
            <a:r>
              <a:rPr lang="zh-CN" altLang="en-US" sz="6600" dirty="0"/>
              <a:t>恳请老师批评指导！</a:t>
            </a:r>
          </a:p>
        </p:txBody>
      </p:sp>
      <p:sp>
        <p:nvSpPr>
          <p:cNvPr id="4" name="文本框 3">
            <a:extLst>
              <a:ext uri="{FF2B5EF4-FFF2-40B4-BE49-F238E27FC236}">
                <a16:creationId xmlns:a16="http://schemas.microsoft.com/office/drawing/2014/main" id="{17A3BBFE-6436-84D0-5EBF-BF3694A7508D}"/>
              </a:ext>
            </a:extLst>
          </p:cNvPr>
          <p:cNvSpPr txBox="1"/>
          <p:nvPr/>
        </p:nvSpPr>
        <p:spPr>
          <a:xfrm>
            <a:off x="1249680" y="5662414"/>
            <a:ext cx="6096000" cy="369332"/>
          </a:xfrm>
          <a:prstGeom prst="rect">
            <a:avLst/>
          </a:prstGeom>
          <a:noFill/>
        </p:spPr>
        <p:txBody>
          <a:bodyPr wrap="square">
            <a:spAutoFit/>
          </a:bodyPr>
          <a:lstStyle/>
          <a:p>
            <a:r>
              <a:rPr lang="zh-CN" altLang="zh-CN" sz="1800" b="1" kern="100" dirty="0">
                <a:effectLst/>
                <a:ea typeface="等线" panose="02010600030101010101" pitchFamily="2" charset="-122"/>
                <a:cs typeface="Times New Roman" panose="02020603050405020304" pitchFamily="18" charset="0"/>
              </a:rPr>
              <a:t>问卷分享链接</a:t>
            </a:r>
            <a:r>
              <a:rPr lang="zh-CN"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等线" panose="02010600030101010101" pitchFamily="2" charset="-122"/>
              </a:rPr>
              <a:t>Credamo</a:t>
            </a:r>
            <a:r>
              <a:rPr lang="zh-CN"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见数平台）</a:t>
            </a:r>
            <a:endParaRPr lang="zh-CN" altLang="en-US" dirty="0"/>
          </a:p>
        </p:txBody>
      </p:sp>
    </p:spTree>
    <p:extLst>
      <p:ext uri="{BB962C8B-B14F-4D97-AF65-F5344CB8AC3E}">
        <p14:creationId xmlns:p14="http://schemas.microsoft.com/office/powerpoint/2010/main" val="207534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a:extLst>
              <a:ext uri="{FF2B5EF4-FFF2-40B4-BE49-F238E27FC236}">
                <a16:creationId xmlns:a16="http://schemas.microsoft.com/office/drawing/2014/main" id="{E245551E-8DF3-0BAB-048E-417EA164B0D1}"/>
              </a:ext>
            </a:extLst>
          </p:cNvPr>
          <p:cNvCxnSpPr>
            <a:cxnSpLocks/>
          </p:cNvCxnSpPr>
          <p:nvPr/>
        </p:nvCxnSpPr>
        <p:spPr>
          <a:xfrm>
            <a:off x="5679440" y="1493520"/>
            <a:ext cx="0" cy="3423920"/>
          </a:xfrm>
          <a:prstGeom prst="line">
            <a:avLst/>
          </a:prstGeom>
          <a:ln>
            <a:solidFill>
              <a:schemeClr val="bg1">
                <a:lumMod val="85000"/>
              </a:schemeClr>
            </a:solidFill>
            <a:prstDash val="lgDash"/>
          </a:ln>
        </p:spPr>
        <p:style>
          <a:lnRef idx="2">
            <a:schemeClr val="accent1"/>
          </a:lnRef>
          <a:fillRef idx="0">
            <a:schemeClr val="accent1"/>
          </a:fillRef>
          <a:effectRef idx="1">
            <a:schemeClr val="accent1"/>
          </a:effectRef>
          <a:fontRef idx="minor">
            <a:schemeClr val="tx1"/>
          </a:fontRef>
        </p:style>
      </p:cxnSp>
      <p:sp>
        <p:nvSpPr>
          <p:cNvPr id="2" name="标题 1">
            <a:extLst>
              <a:ext uri="{FF2B5EF4-FFF2-40B4-BE49-F238E27FC236}">
                <a16:creationId xmlns:a16="http://schemas.microsoft.com/office/drawing/2014/main" id="{F166659B-A8EC-D315-ECCC-344F3088C62B}"/>
              </a:ext>
            </a:extLst>
          </p:cNvPr>
          <p:cNvSpPr>
            <a:spLocks noGrp="1"/>
          </p:cNvSpPr>
          <p:nvPr>
            <p:ph type="title"/>
          </p:nvPr>
        </p:nvSpPr>
        <p:spPr/>
        <p:txBody>
          <a:bodyPr/>
          <a:lstStyle/>
          <a:p>
            <a:r>
              <a:rPr lang="zh-CN" altLang="en-US" b="1" dirty="0">
                <a:solidFill>
                  <a:srgbClr val="003F88"/>
                </a:solidFill>
                <a:latin typeface="+mn-ea"/>
                <a:ea typeface="+mn-ea"/>
              </a:rPr>
              <a:t>对</a:t>
            </a:r>
            <a:r>
              <a:rPr lang="en-US" altLang="zh-CN" b="1" dirty="0">
                <a:solidFill>
                  <a:srgbClr val="003F88"/>
                </a:solidFill>
                <a:latin typeface="+mn-ea"/>
                <a:ea typeface="+mn-ea"/>
              </a:rPr>
              <a:t>AI</a:t>
            </a:r>
            <a:r>
              <a:rPr lang="zh-CN" altLang="en-US" b="1" dirty="0">
                <a:solidFill>
                  <a:srgbClr val="003F88"/>
                </a:solidFill>
                <a:latin typeface="+mn-ea"/>
                <a:ea typeface="+mn-ea"/>
              </a:rPr>
              <a:t>评估的偏好？</a:t>
            </a:r>
            <a:r>
              <a:rPr lang="en-US" altLang="zh-CN" b="1" dirty="0">
                <a:latin typeface="+mn-ea"/>
                <a:ea typeface="+mn-ea"/>
              </a:rPr>
              <a:t>| </a:t>
            </a:r>
            <a:r>
              <a:rPr lang="zh-CN" altLang="en-US" b="1" dirty="0">
                <a:latin typeface="+mn-ea"/>
                <a:ea typeface="+mn-ea"/>
              </a:rPr>
              <a:t>自我卷入不足与实际意愿缺失</a:t>
            </a:r>
          </a:p>
        </p:txBody>
      </p:sp>
      <p:sp>
        <p:nvSpPr>
          <p:cNvPr id="4" name="内容占位符 2">
            <a:extLst>
              <a:ext uri="{FF2B5EF4-FFF2-40B4-BE49-F238E27FC236}">
                <a16:creationId xmlns:a16="http://schemas.microsoft.com/office/drawing/2014/main" id="{F5403A53-1ABA-33F5-9871-DDF84C0844A4}"/>
              </a:ext>
            </a:extLst>
          </p:cNvPr>
          <p:cNvSpPr txBox="1">
            <a:spLocks noGrp="1"/>
          </p:cNvSpPr>
          <p:nvPr>
            <p:ph idx="1"/>
          </p:nvPr>
        </p:nvSpPr>
        <p:spPr>
          <a:xfrm>
            <a:off x="492760" y="1537019"/>
            <a:ext cx="2636520" cy="474662"/>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b="1" dirty="0">
                <a:solidFill>
                  <a:schemeClr val="bg1"/>
                </a:solidFill>
              </a:rPr>
              <a:t>自我卷入不足</a:t>
            </a:r>
          </a:p>
        </p:txBody>
      </p:sp>
      <p:sp>
        <p:nvSpPr>
          <p:cNvPr id="6" name="文本框 5">
            <a:extLst>
              <a:ext uri="{FF2B5EF4-FFF2-40B4-BE49-F238E27FC236}">
                <a16:creationId xmlns:a16="http://schemas.microsoft.com/office/drawing/2014/main" id="{E8158AFB-B9CA-F88F-C398-D7B253B2A15F}"/>
              </a:ext>
            </a:extLst>
          </p:cNvPr>
          <p:cNvSpPr txBox="1"/>
          <p:nvPr/>
        </p:nvSpPr>
        <p:spPr>
          <a:xfrm>
            <a:off x="508000" y="1043355"/>
            <a:ext cx="1160272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3F88"/>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a:t>
            </a:r>
            <a:r>
              <a:rPr kumimoji="0" lang="en-US" altLang="zh-CN" sz="18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 Chai</a:t>
            </a:r>
            <a:r>
              <a:rPr kumimoji="0" lang="zh-CN" altLang="zh-CN" sz="18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等人（</a:t>
            </a:r>
            <a:r>
              <a:rPr kumimoji="0" lang="en-US" altLang="zh-CN" sz="18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2024</a:t>
            </a:r>
            <a:r>
              <a:rPr kumimoji="0" lang="zh-CN" altLang="zh-CN" sz="18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）在大学教育评估中发现，学生普遍认为</a:t>
            </a:r>
            <a:r>
              <a:rPr kumimoji="0" lang="en-US" altLang="zh-CN" sz="18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AI</a:t>
            </a:r>
            <a:r>
              <a:rPr kumimoji="0" lang="zh-CN" altLang="zh-CN" sz="18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评估系统相较于大学英语教师显得更公平且透明</a:t>
            </a:r>
            <a:r>
              <a:rPr kumimoji="0" lang="en-US" altLang="zh-CN" sz="18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 </a:t>
            </a:r>
            <a:r>
              <a:rPr kumimoji="0" lang="en-US" altLang="zh-CN" sz="1800" b="1" i="0" u="none" strike="noStrike" kern="100" cap="none" spc="0" normalizeH="0" baseline="0" noProof="0" dirty="0">
                <a:ln>
                  <a:noFill/>
                </a:ln>
                <a:solidFill>
                  <a:srgbClr val="003F88"/>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a:t>
            </a:r>
            <a:endParaRPr kumimoji="0" lang="zh-CN" altLang="en-US" sz="1800" b="1" i="0" u="none" strike="noStrike" kern="1200" cap="none" spc="0" normalizeH="0" baseline="0" noProof="0" dirty="0">
              <a:ln>
                <a:noFill/>
              </a:ln>
              <a:solidFill>
                <a:srgbClr val="003F88"/>
              </a:solidFill>
              <a:effectLst/>
              <a:uLnTx/>
              <a:uFillTx/>
              <a:latin typeface="仿宋_GB2312" panose="02010609030101010101" pitchFamily="49" charset="-122"/>
              <a:ea typeface="仿宋_GB2312" panose="02010609030101010101" pitchFamily="49" charset="-122"/>
              <a:cs typeface="+mn-cs"/>
            </a:endParaRPr>
          </a:p>
        </p:txBody>
      </p:sp>
      <p:sp>
        <p:nvSpPr>
          <p:cNvPr id="7" name="内容占位符 2">
            <a:extLst>
              <a:ext uri="{FF2B5EF4-FFF2-40B4-BE49-F238E27FC236}">
                <a16:creationId xmlns:a16="http://schemas.microsoft.com/office/drawing/2014/main" id="{018A04FE-AFAD-7CBD-70B6-584F39AE6007}"/>
              </a:ext>
            </a:extLst>
          </p:cNvPr>
          <p:cNvSpPr txBox="1">
            <a:spLocks/>
          </p:cNvSpPr>
          <p:nvPr/>
        </p:nvSpPr>
        <p:spPr>
          <a:xfrm>
            <a:off x="492760" y="3111819"/>
            <a:ext cx="2636520" cy="474662"/>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white"/>
                </a:solidFill>
                <a:effectLst/>
                <a:uLnTx/>
                <a:uFillTx/>
                <a:latin typeface="等线" panose="02110004020202020204"/>
                <a:ea typeface="等线" panose="02010600030101010101" pitchFamily="2" charset="-122"/>
                <a:cs typeface="+mn-cs"/>
              </a:rPr>
              <a:t>实际意愿缺失</a:t>
            </a:r>
          </a:p>
        </p:txBody>
      </p:sp>
      <p:sp>
        <p:nvSpPr>
          <p:cNvPr id="9" name="文本框 8">
            <a:extLst>
              <a:ext uri="{FF2B5EF4-FFF2-40B4-BE49-F238E27FC236}">
                <a16:creationId xmlns:a16="http://schemas.microsoft.com/office/drawing/2014/main" id="{23D4033C-766A-F331-D472-82E091168155}"/>
              </a:ext>
            </a:extLst>
          </p:cNvPr>
          <p:cNvSpPr txBox="1"/>
          <p:nvPr/>
        </p:nvSpPr>
        <p:spPr>
          <a:xfrm>
            <a:off x="347980" y="2147054"/>
            <a:ext cx="4975860" cy="783193"/>
          </a:xfrm>
          <a:prstGeom prst="roundRect">
            <a:avLst/>
          </a:prstGeom>
          <a:solidFill>
            <a:schemeClr val="bg1"/>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仅要求学生想象特定情境</a:t>
            </a:r>
            <a:r>
              <a:rPr kumimoji="0" lang="zh-CN" altLang="en-US" sz="2000" b="0" i="0" u="none" strike="noStrike" kern="1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而非实际体验</a:t>
            </a:r>
            <a:r>
              <a:rPr kumimoji="0" lang="zh-CN" altLang="zh-CN" sz="2000" b="0" i="0" u="none" strike="noStrike" kern="1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，未能实现学生的深度参与和卷入</a:t>
            </a:r>
            <a:endPar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13" name="文本框 12">
            <a:extLst>
              <a:ext uri="{FF2B5EF4-FFF2-40B4-BE49-F238E27FC236}">
                <a16:creationId xmlns:a16="http://schemas.microsoft.com/office/drawing/2014/main" id="{E5CF7A00-2CD1-049F-45A2-CE2CAB66CCDF}"/>
              </a:ext>
            </a:extLst>
          </p:cNvPr>
          <p:cNvSpPr txBox="1"/>
          <p:nvPr/>
        </p:nvSpPr>
        <p:spPr>
          <a:xfrm>
            <a:off x="398780" y="3742174"/>
            <a:ext cx="4508500" cy="783193"/>
          </a:xfrm>
          <a:prstGeom prst="roundRect">
            <a:avLst/>
          </a:prstGeom>
          <a:solidFill>
            <a:schemeClr val="bg1"/>
          </a:solidFill>
          <a:effectLst>
            <a:outerShdw blurRad="50800" dist="38100" dir="2700000" algn="tl" rotWithShape="0">
              <a:prstClr val="black">
                <a:alpha val="40000"/>
              </a:prstClr>
            </a:outerShdw>
          </a:effectLst>
        </p:spPr>
        <p:txBody>
          <a:bodyPr wrap="square">
            <a:spAutoFit/>
          </a:bodyPr>
          <a:lstStyle>
            <a:defPPr>
              <a:defRPr lang="zh-CN"/>
            </a:defPPr>
            <a:lvl1pPr>
              <a:defRPr sz="2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关于学生对评估者选择的偏好与意愿的研究仍然较为稀缺</a:t>
            </a:r>
          </a:p>
        </p:txBody>
      </p:sp>
      <p:cxnSp>
        <p:nvCxnSpPr>
          <p:cNvPr id="19" name="直接箭头连接符 18">
            <a:extLst>
              <a:ext uri="{FF2B5EF4-FFF2-40B4-BE49-F238E27FC236}">
                <a16:creationId xmlns:a16="http://schemas.microsoft.com/office/drawing/2014/main" id="{B8C201B9-7FA6-98F1-7209-220BF721893A}"/>
              </a:ext>
            </a:extLst>
          </p:cNvPr>
          <p:cNvCxnSpPr>
            <a:cxnSpLocks/>
          </p:cNvCxnSpPr>
          <p:nvPr/>
        </p:nvCxnSpPr>
        <p:spPr>
          <a:xfrm>
            <a:off x="5413528" y="2529490"/>
            <a:ext cx="773912" cy="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19F9105F-AF4A-B639-4B51-B313576C42FE}"/>
              </a:ext>
            </a:extLst>
          </p:cNvPr>
          <p:cNvCxnSpPr>
            <a:cxnSpLocks/>
          </p:cNvCxnSpPr>
          <p:nvPr/>
        </p:nvCxnSpPr>
        <p:spPr>
          <a:xfrm>
            <a:off x="5383048" y="4155090"/>
            <a:ext cx="773912" cy="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23" name="组合 22">
            <a:extLst>
              <a:ext uri="{FF2B5EF4-FFF2-40B4-BE49-F238E27FC236}">
                <a16:creationId xmlns:a16="http://schemas.microsoft.com/office/drawing/2014/main" id="{96F099EC-E587-3C98-7188-AFC38DF9571D}"/>
              </a:ext>
            </a:extLst>
          </p:cNvPr>
          <p:cNvGrpSpPr/>
          <p:nvPr/>
        </p:nvGrpSpPr>
        <p:grpSpPr>
          <a:xfrm>
            <a:off x="6370320" y="2032000"/>
            <a:ext cx="5519189" cy="924560"/>
            <a:chOff x="6421120" y="1767840"/>
            <a:chExt cx="5519189" cy="924560"/>
          </a:xfrm>
        </p:grpSpPr>
        <p:sp>
          <p:nvSpPr>
            <p:cNvPr id="21" name="矩形: 圆角 20">
              <a:extLst>
                <a:ext uri="{FF2B5EF4-FFF2-40B4-BE49-F238E27FC236}">
                  <a16:creationId xmlns:a16="http://schemas.microsoft.com/office/drawing/2014/main" id="{B7A943CA-DAD3-1082-5D16-DBAC0C1C6F1B}"/>
                </a:ext>
              </a:extLst>
            </p:cNvPr>
            <p:cNvSpPr/>
            <p:nvPr/>
          </p:nvSpPr>
          <p:spPr>
            <a:xfrm>
              <a:off x="6421120" y="1767840"/>
              <a:ext cx="5519189" cy="92456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110004020202020204"/>
                <a:ea typeface="等线" panose="02010600030101010101" pitchFamily="2" charset="-122"/>
                <a:cs typeface="+mn-cs"/>
              </a:endParaRPr>
            </a:p>
          </p:txBody>
        </p:sp>
        <p:sp>
          <p:nvSpPr>
            <p:cNvPr id="22" name="文本框 21">
              <a:extLst>
                <a:ext uri="{FF2B5EF4-FFF2-40B4-BE49-F238E27FC236}">
                  <a16:creationId xmlns:a16="http://schemas.microsoft.com/office/drawing/2014/main" id="{01BE905D-4B9E-201E-F728-AD2D95B694D0}"/>
                </a:ext>
              </a:extLst>
            </p:cNvPr>
            <p:cNvSpPr txBox="1"/>
            <p:nvPr/>
          </p:nvSpPr>
          <p:spPr>
            <a:xfrm>
              <a:off x="6797040" y="1778000"/>
              <a:ext cx="479552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3F88"/>
                  </a:solidFill>
                  <a:effectLst/>
                  <a:uLnTx/>
                  <a:uFillTx/>
                  <a:latin typeface="楷体_GB2312" panose="02010609030101010101" pitchFamily="49" charset="-122"/>
                  <a:ea typeface="楷体_GB2312" panose="02010609030101010101" pitchFamily="49" charset="-122"/>
                  <a:cs typeface="+mn-cs"/>
                </a:rPr>
                <a:t>以</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楷体_GB2312" panose="02010609030101010101" pitchFamily="49" charset="-122"/>
                  <a:ea typeface="楷体_GB2312" panose="02010609030101010101" pitchFamily="49" charset="-122"/>
                  <a:cs typeface="+mn-cs"/>
                </a:rPr>
                <a:t>英语翻译题目</a:t>
              </a:r>
              <a:r>
                <a:rPr kumimoji="0" lang="zh-CN" altLang="en-US" sz="2400" b="1" i="0" u="none" strike="noStrike" kern="1200" cap="none" spc="0" normalizeH="0" baseline="0" noProof="0" dirty="0">
                  <a:ln>
                    <a:noFill/>
                  </a:ln>
                  <a:solidFill>
                    <a:srgbClr val="003F88"/>
                  </a:solidFill>
                  <a:effectLst/>
                  <a:uLnTx/>
                  <a:uFillTx/>
                  <a:latin typeface="楷体_GB2312" panose="02010609030101010101" pitchFamily="49" charset="-122"/>
                  <a:ea typeface="楷体_GB2312" panose="02010609030101010101" pitchFamily="49" charset="-122"/>
                  <a:cs typeface="+mn-cs"/>
                </a:rPr>
                <a:t>为背景，模拟一个真实的考试评分场景</a:t>
              </a:r>
            </a:p>
          </p:txBody>
        </p:sp>
      </p:grpSp>
      <p:grpSp>
        <p:nvGrpSpPr>
          <p:cNvPr id="24" name="组合 23">
            <a:extLst>
              <a:ext uri="{FF2B5EF4-FFF2-40B4-BE49-F238E27FC236}">
                <a16:creationId xmlns:a16="http://schemas.microsoft.com/office/drawing/2014/main" id="{3E11290F-7996-CB39-99A3-A8E979DF56F8}"/>
              </a:ext>
            </a:extLst>
          </p:cNvPr>
          <p:cNvGrpSpPr/>
          <p:nvPr/>
        </p:nvGrpSpPr>
        <p:grpSpPr>
          <a:xfrm>
            <a:off x="6329680" y="3352800"/>
            <a:ext cx="5519189" cy="1320800"/>
            <a:chOff x="6421120" y="1767840"/>
            <a:chExt cx="5519189" cy="1320800"/>
          </a:xfrm>
        </p:grpSpPr>
        <p:sp>
          <p:nvSpPr>
            <p:cNvPr id="25" name="矩形: 圆角 24">
              <a:extLst>
                <a:ext uri="{FF2B5EF4-FFF2-40B4-BE49-F238E27FC236}">
                  <a16:creationId xmlns:a16="http://schemas.microsoft.com/office/drawing/2014/main" id="{D407C003-CE34-7C35-3948-A2679A1D76AB}"/>
                </a:ext>
              </a:extLst>
            </p:cNvPr>
            <p:cNvSpPr/>
            <p:nvPr/>
          </p:nvSpPr>
          <p:spPr>
            <a:xfrm>
              <a:off x="6421120" y="1767840"/>
              <a:ext cx="5519189" cy="132080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110004020202020204"/>
                <a:ea typeface="等线" panose="02010600030101010101" pitchFamily="2" charset="-122"/>
                <a:cs typeface="+mn-cs"/>
              </a:endParaRPr>
            </a:p>
          </p:txBody>
        </p:sp>
        <p:sp>
          <p:nvSpPr>
            <p:cNvPr id="26" name="文本框 25">
              <a:extLst>
                <a:ext uri="{FF2B5EF4-FFF2-40B4-BE49-F238E27FC236}">
                  <a16:creationId xmlns:a16="http://schemas.microsoft.com/office/drawing/2014/main" id="{CC7F1D35-CDA4-ADC6-083C-477F28327740}"/>
                </a:ext>
              </a:extLst>
            </p:cNvPr>
            <p:cNvSpPr txBox="1"/>
            <p:nvPr/>
          </p:nvSpPr>
          <p:spPr>
            <a:xfrm>
              <a:off x="6797040" y="1778000"/>
              <a:ext cx="495808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3F88"/>
                  </a:solidFill>
                  <a:effectLst/>
                  <a:uLnTx/>
                  <a:uFillTx/>
                  <a:latin typeface="楷体_GB2312" panose="02010609030101010101" pitchFamily="49" charset="-122"/>
                  <a:ea typeface="楷体_GB2312" panose="02010609030101010101" pitchFamily="49" charset="-122"/>
                  <a:cs typeface="+mn-cs"/>
                </a:rPr>
                <a:t>以量表探究被评分者主观感知，特别关注于评价的</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楷体_GB2312" panose="02010609030101010101" pitchFamily="49" charset="-122"/>
                  <a:ea typeface="楷体_GB2312" panose="02010609030101010101" pitchFamily="49" charset="-122"/>
                  <a:cs typeface="+mn-cs"/>
                </a:rPr>
                <a:t>公平性和满意度</a:t>
              </a:r>
              <a:r>
                <a:rPr kumimoji="0" lang="zh-CN" altLang="en-US" sz="2400" b="1" i="0" u="none" strike="noStrike" kern="1200" cap="none" spc="0" normalizeH="0" baseline="0" noProof="0" dirty="0">
                  <a:ln>
                    <a:noFill/>
                  </a:ln>
                  <a:solidFill>
                    <a:srgbClr val="003F88"/>
                  </a:solidFill>
                  <a:effectLst/>
                  <a:uLnTx/>
                  <a:uFillTx/>
                  <a:latin typeface="楷体_GB2312" panose="02010609030101010101" pitchFamily="49" charset="-122"/>
                  <a:ea typeface="楷体_GB2312" panose="02010609030101010101" pitchFamily="49" charset="-122"/>
                  <a:cs typeface="+mn-cs"/>
                </a:rPr>
                <a:t>两个维度</a:t>
              </a:r>
            </a:p>
          </p:txBody>
        </p:sp>
      </p:grpSp>
      <p:sp>
        <p:nvSpPr>
          <p:cNvPr id="28" name="文本框 27">
            <a:extLst>
              <a:ext uri="{FF2B5EF4-FFF2-40B4-BE49-F238E27FC236}">
                <a16:creationId xmlns:a16="http://schemas.microsoft.com/office/drawing/2014/main" id="{FE89EE2A-2862-630B-7025-8368FC06EA0B}"/>
              </a:ext>
            </a:extLst>
          </p:cNvPr>
          <p:cNvSpPr txBox="1"/>
          <p:nvPr/>
        </p:nvSpPr>
        <p:spPr>
          <a:xfrm>
            <a:off x="1859280" y="5169376"/>
            <a:ext cx="8209280" cy="1464231"/>
          </a:xfrm>
          <a:prstGeom prst="roundRect">
            <a:avLst/>
          </a:prstGeom>
          <a:solidFill>
            <a:schemeClr val="tx1">
              <a:lumMod val="65000"/>
              <a:lumOff val="35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提供对于</a:t>
            </a:r>
            <a:r>
              <a:rPr kumimoji="0" lang="en-US" altLang="zh-CN" sz="2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AI</a:t>
            </a:r>
            <a:r>
              <a:rPr kumimoji="0" lang="zh-CN" altLang="zh-CN" sz="2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评分系统在教育领域应用前景的深入见解</a:t>
            </a:r>
            <a:endParaRPr kumimoji="0" lang="en-US" altLang="zh-CN" sz="2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促进对传统评分方法的反思</a:t>
            </a:r>
            <a:r>
              <a:rPr kumimoji="0" lang="zh-CN" altLang="en-US" sz="2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zh-CN" sz="2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调整和改进评分系统</a:t>
            </a:r>
            <a:endParaRPr kumimoji="0" lang="en-US" altLang="zh-CN" sz="2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满足教育评价的公平性和准确性要求</a:t>
            </a:r>
            <a:endParaRPr kumimoji="0" lang="en-US" altLang="zh-CN" sz="2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提升教育质量和效率</a:t>
            </a:r>
            <a:endParaRPr kumimoji="0" lang="zh-CN" altLang="en-US" sz="20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291574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7" grpId="0" animBg="1"/>
      <p:bldP spid="9" grpId="0" animBg="1"/>
      <p:bldP spid="13"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951E8-2DC5-6285-5655-76F76D7EB20D}"/>
              </a:ext>
            </a:extLst>
          </p:cNvPr>
          <p:cNvSpPr>
            <a:spLocks noGrp="1"/>
          </p:cNvSpPr>
          <p:nvPr>
            <p:ph type="title"/>
          </p:nvPr>
        </p:nvSpPr>
        <p:spPr/>
        <p:txBody>
          <a:bodyPr/>
          <a:lstStyle/>
          <a:p>
            <a:r>
              <a:rPr lang="zh-CN" altLang="en-US" b="1">
                <a:solidFill>
                  <a:srgbClr val="003F88"/>
                </a:solidFill>
                <a:latin typeface="+mn-ea"/>
                <a:ea typeface="+mn-ea"/>
              </a:rPr>
              <a:t>研究</a:t>
            </a:r>
            <a:r>
              <a:rPr lang="en-US" altLang="zh-CN" b="1">
                <a:solidFill>
                  <a:srgbClr val="003F88"/>
                </a:solidFill>
                <a:latin typeface="+mn-ea"/>
                <a:ea typeface="+mn-ea"/>
              </a:rPr>
              <a:t>1  </a:t>
            </a:r>
            <a:r>
              <a:rPr lang="zh-CN" altLang="en-US" b="1">
                <a:latin typeface="+mn-ea"/>
                <a:ea typeface="+mn-ea"/>
              </a:rPr>
              <a:t>影响公平性</a:t>
            </a:r>
            <a:r>
              <a:rPr lang="zh-CN" altLang="en-US" b="1" dirty="0">
                <a:latin typeface="+mn-ea"/>
                <a:ea typeface="+mn-ea"/>
              </a:rPr>
              <a:t>和满意</a:t>
            </a:r>
            <a:r>
              <a:rPr lang="zh-CN" altLang="en-US" b="1">
                <a:latin typeface="+mn-ea"/>
                <a:ea typeface="+mn-ea"/>
              </a:rPr>
              <a:t>度的因素</a:t>
            </a:r>
            <a:endParaRPr lang="zh-CN" altLang="en-US" b="1" dirty="0">
              <a:latin typeface="+mn-ea"/>
              <a:ea typeface="+mn-ea"/>
            </a:endParaRPr>
          </a:p>
        </p:txBody>
      </p:sp>
      <p:sp>
        <p:nvSpPr>
          <p:cNvPr id="3" name="内容占位符 2">
            <a:extLst>
              <a:ext uri="{FF2B5EF4-FFF2-40B4-BE49-F238E27FC236}">
                <a16:creationId xmlns:a16="http://schemas.microsoft.com/office/drawing/2014/main" id="{B9EADAF3-3627-A27A-5A15-DB6CDC28CF38}"/>
              </a:ext>
            </a:extLst>
          </p:cNvPr>
          <p:cNvSpPr>
            <a:spLocks noGrp="1"/>
          </p:cNvSpPr>
          <p:nvPr>
            <p:ph idx="1"/>
          </p:nvPr>
        </p:nvSpPr>
        <p:spPr>
          <a:xfrm>
            <a:off x="828040" y="1080249"/>
            <a:ext cx="10515600" cy="646951"/>
          </a:xfrm>
          <a:solidFill>
            <a:srgbClr val="003F88"/>
          </a:solidFill>
        </p:spPr>
        <p:txBody>
          <a:bodyPr>
            <a:normAutofit/>
          </a:bodyPr>
          <a:lstStyle/>
          <a:p>
            <a:pPr marL="0" indent="0">
              <a:buNone/>
            </a:pPr>
            <a:r>
              <a:rPr lang="zh-CN" altLang="en-US" sz="2000" b="1" dirty="0">
                <a:solidFill>
                  <a:schemeClr val="bg1"/>
                </a:solidFill>
              </a:rPr>
              <a:t>探究评分者为不同角色（“</a:t>
            </a:r>
            <a:r>
              <a:rPr lang="en-US" altLang="zh-CN" sz="2000" b="1" dirty="0">
                <a:solidFill>
                  <a:schemeClr val="bg1"/>
                </a:solidFill>
              </a:rPr>
              <a:t>AI</a:t>
            </a:r>
            <a:r>
              <a:rPr lang="zh-CN" altLang="en-US" sz="2000" b="1" dirty="0">
                <a:solidFill>
                  <a:schemeClr val="bg1"/>
                </a:solidFill>
              </a:rPr>
              <a:t>评分系统”和“大学英语教师”</a:t>
            </a:r>
            <a:r>
              <a:rPr lang="zh-CN" altLang="en-US" sz="2000" b="1">
                <a:solidFill>
                  <a:schemeClr val="bg1"/>
                </a:solidFill>
              </a:rPr>
              <a:t>）时、得分不同时，</a:t>
            </a:r>
            <a:r>
              <a:rPr lang="zh-CN" altLang="en-US" sz="2000" b="1" dirty="0">
                <a:solidFill>
                  <a:schemeClr val="bg1"/>
                </a:solidFill>
              </a:rPr>
              <a:t>被评价者对于两类评价主体和评分结果的公平性和满意度感知的差异。</a:t>
            </a:r>
          </a:p>
        </p:txBody>
      </p:sp>
      <p:sp>
        <p:nvSpPr>
          <p:cNvPr id="5" name="文本框 4">
            <a:extLst>
              <a:ext uri="{FF2B5EF4-FFF2-40B4-BE49-F238E27FC236}">
                <a16:creationId xmlns:a16="http://schemas.microsoft.com/office/drawing/2014/main" id="{0BEF3B34-57E7-E82D-911A-56E8B3E137CD}"/>
              </a:ext>
            </a:extLst>
          </p:cNvPr>
          <p:cNvSpPr txBox="1"/>
          <p:nvPr/>
        </p:nvSpPr>
        <p:spPr>
          <a:xfrm>
            <a:off x="967740" y="1829415"/>
            <a:ext cx="6134100" cy="2315528"/>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a:solidFill>
                  <a:srgbClr val="003F88"/>
                </a:solidFill>
                <a:effectLst>
                  <a:outerShdw blurRad="38100" dist="38100" dir="2700000" algn="tl">
                    <a:srgbClr val="000000">
                      <a:alpha val="43137"/>
                    </a:srgbClr>
                  </a:outerShdw>
                </a:effectLst>
                <a:latin typeface="Times New Roman" panose="02020603050405020304" pitchFamily="18" charset="0"/>
                <a:ea typeface="楷体_GB2312" panose="02010609030101010101" pitchFamily="49" charset="-122"/>
                <a:cs typeface="Times New Roman" panose="02020603050405020304" pitchFamily="18" charset="0"/>
              </a:rPr>
              <a:t>研究对象</a:t>
            </a:r>
            <a:endParaRPr lang="en-US" altLang="zh-CN" sz="2000" b="1" kern="100">
              <a:solidFill>
                <a:srgbClr val="003F88"/>
              </a:solidFill>
              <a:effectLst>
                <a:outerShdw blurRad="38100" dist="38100" dir="2700000" algn="tl">
                  <a:srgbClr val="000000">
                    <a:alpha val="43137"/>
                  </a:srgbClr>
                </a:outerShdw>
              </a:effectLst>
              <a:latin typeface="Times New Roman" panose="02020603050405020304" pitchFamily="18" charset="0"/>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通过</a:t>
            </a:r>
            <a:r>
              <a:rPr lang="en-US"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Credamo</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平台共收集到有效问卷</a:t>
            </a:r>
            <a:r>
              <a:rPr lang="en-US"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122</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份，其中男性被试</a:t>
            </a:r>
            <a:r>
              <a:rPr lang="en-US" altLang="zh-CN" sz="1800" kern="100">
                <a:effectLst/>
                <a:latin typeface="Times New Roman" panose="02020603050405020304" pitchFamily="18" charset="0"/>
                <a:ea typeface="Yu Mincho Demibold" panose="020B0400000000000000" pitchFamily="18" charset="-128"/>
                <a:cs typeface="Times New Roman" panose="02020603050405020304" pitchFamily="18" charset="0"/>
              </a:rPr>
              <a:t>37</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名，女性被试</a:t>
            </a:r>
            <a:r>
              <a:rPr lang="en-US"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42</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名，年龄</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24.12±6.09</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岁，平均作答时间</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7.23</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分钟。</a:t>
            </a:r>
            <a:endParaRPr lang="en-US" altLang="zh-CN" sz="1800" kern="100">
              <a:effectLst/>
              <a:latin typeface="Times New Roman" panose="02020603050405020304" pitchFamily="18" charset="0"/>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en-US" sz="1800" kern="100">
                <a:effectLst/>
                <a:latin typeface="Times New Roman" panose="02020603050405020304" pitchFamily="18" charset="0"/>
                <a:ea typeface="楷体_GB2312" panose="02010609030101010101" pitchFamily="49" charset="-122"/>
                <a:cs typeface="Times New Roman" panose="02020603050405020304" pitchFamily="18" charset="0"/>
              </a:rPr>
              <a:t>实验开头与末尾设置自我卷入程</a:t>
            </a:r>
            <a:r>
              <a:rPr lang="zh-CN" altLang="en-US" kern="100">
                <a:latin typeface="Times New Roman" panose="02020603050405020304" pitchFamily="18" charset="0"/>
                <a:ea typeface="楷体_GB2312" panose="02010609030101010101" pitchFamily="49" charset="-122"/>
                <a:cs typeface="Times New Roman" panose="02020603050405020304" pitchFamily="18" charset="0"/>
              </a:rPr>
              <a:t>度</a:t>
            </a:r>
            <a:r>
              <a:rPr lang="zh-CN" altLang="en-US" sz="1800" kern="100">
                <a:effectLst/>
                <a:latin typeface="Times New Roman" panose="02020603050405020304" pitchFamily="18" charset="0"/>
                <a:ea typeface="楷体_GB2312" panose="02010609030101010101" pitchFamily="49" charset="-122"/>
                <a:cs typeface="Times New Roman" panose="02020603050405020304" pitchFamily="18" charset="0"/>
              </a:rPr>
              <a:t>筛查，未通过</a:t>
            </a:r>
            <a:r>
              <a:rPr lang="zh-CN" altLang="en-US" kern="100">
                <a:latin typeface="Times New Roman" panose="02020603050405020304" pitchFamily="18" charset="0"/>
                <a:ea typeface="楷体_GB2312" panose="02010609030101010101" pitchFamily="49" charset="-122"/>
                <a:cs typeface="Times New Roman" panose="02020603050405020304" pitchFamily="18" charset="0"/>
              </a:rPr>
              <a:t>的问卷</a:t>
            </a:r>
            <a:r>
              <a:rPr lang="zh-CN" altLang="en-US" sz="1800" kern="100">
                <a:effectLst/>
                <a:latin typeface="Times New Roman" panose="02020603050405020304" pitchFamily="18" charset="0"/>
                <a:ea typeface="楷体_GB2312" panose="02010609030101010101" pitchFamily="49" charset="-122"/>
                <a:cs typeface="Times New Roman" panose="02020603050405020304" pitchFamily="18" charset="0"/>
              </a:rPr>
              <a:t>将被拒绝。</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05329155-B3CB-6583-0736-BA339916C4E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36322" y="1838960"/>
            <a:ext cx="2945814" cy="4786947"/>
          </a:xfrm>
          <a:prstGeom prst="rect">
            <a:avLst/>
          </a:prstGeom>
        </p:spPr>
      </p:pic>
      <p:sp>
        <p:nvSpPr>
          <p:cNvPr id="9" name="文本框 8">
            <a:extLst>
              <a:ext uri="{FF2B5EF4-FFF2-40B4-BE49-F238E27FC236}">
                <a16:creationId xmlns:a16="http://schemas.microsoft.com/office/drawing/2014/main" id="{AB6D3431-3921-D916-26E2-DBBBBF235FE5}"/>
              </a:ext>
            </a:extLst>
          </p:cNvPr>
          <p:cNvSpPr txBox="1"/>
          <p:nvPr/>
        </p:nvSpPr>
        <p:spPr>
          <a:xfrm>
            <a:off x="985885" y="4285204"/>
            <a:ext cx="6152334" cy="2383631"/>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en-US" altLang="zh-CN" sz="2000" b="1" kern="10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2×3</a:t>
            </a:r>
            <a:r>
              <a:rPr lang="zh-CN" altLang="en-US" sz="2000" b="1" kern="10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组间设计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实际得分高低（高得分</a:t>
            </a:r>
            <a:r>
              <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中得分</a:t>
            </a:r>
            <a:r>
              <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低得分）</a:t>
            </a:r>
            <a:endPar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实际评分者（</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a:latin typeface="华文楷体" panose="02010600040101010101" pitchFamily="2" charset="-122"/>
                <a:ea typeface="华文楷体" panose="02010600040101010101" pitchFamily="2" charset="-122"/>
                <a:cs typeface="Times New Roman" panose="02020603050405020304" pitchFamily="18" charset="0"/>
              </a:rPr>
              <a:t>因变量</a:t>
            </a:r>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被试主观感知（公平性与满意度）</a:t>
            </a:r>
            <a:endParaRPr lang="zh-CN" altLang="en-US" dirty="0">
              <a:latin typeface="楷体_GB2312" panose="02010609030101010101" pitchFamily="49" charset="-122"/>
              <a:ea typeface="楷体_GB2312" panose="02010609030101010101" pitchFamily="49" charset="-122"/>
            </a:endParaRPr>
          </a:p>
        </p:txBody>
      </p:sp>
      <p:pic>
        <p:nvPicPr>
          <p:cNvPr id="11" name="图片 10">
            <a:extLst>
              <a:ext uri="{FF2B5EF4-FFF2-40B4-BE49-F238E27FC236}">
                <a16:creationId xmlns:a16="http://schemas.microsoft.com/office/drawing/2014/main" id="{34F6F715-E655-CBDE-C227-16D26706ACD3}"/>
              </a:ext>
            </a:extLst>
          </p:cNvPr>
          <p:cNvPicPr>
            <a:picLocks noChangeAspect="1"/>
          </p:cNvPicPr>
          <p:nvPr/>
        </p:nvPicPr>
        <p:blipFill>
          <a:blip r:embed="rId4"/>
          <a:stretch>
            <a:fillRect/>
          </a:stretch>
        </p:blipFill>
        <p:spPr>
          <a:xfrm>
            <a:off x="3190240" y="4307676"/>
            <a:ext cx="5004848" cy="909241"/>
          </a:xfrm>
          <a:prstGeom prst="rect">
            <a:avLst/>
          </a:prstGeom>
        </p:spPr>
      </p:pic>
    </p:spTree>
    <p:extLst>
      <p:ext uri="{BB962C8B-B14F-4D97-AF65-F5344CB8AC3E}">
        <p14:creationId xmlns:p14="http://schemas.microsoft.com/office/powerpoint/2010/main" val="44204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951E8-2DC5-6285-5655-76F76D7EB20D}"/>
              </a:ext>
            </a:extLst>
          </p:cNvPr>
          <p:cNvSpPr>
            <a:spLocks noGrp="1"/>
          </p:cNvSpPr>
          <p:nvPr>
            <p:ph type="title"/>
          </p:nvPr>
        </p:nvSpPr>
        <p:spPr/>
        <p:txBody>
          <a:bodyPr/>
          <a:lstStyle/>
          <a:p>
            <a:r>
              <a:rPr lang="zh-CN" altLang="en-US" b="1">
                <a:solidFill>
                  <a:srgbClr val="003F88"/>
                </a:solidFill>
                <a:latin typeface="+mn-ea"/>
                <a:ea typeface="+mn-ea"/>
              </a:rPr>
              <a:t>实验范式</a:t>
            </a:r>
            <a:endParaRPr lang="zh-CN" altLang="en-US" b="1" dirty="0">
              <a:latin typeface="+mn-ea"/>
              <a:ea typeface="+mn-ea"/>
            </a:endParaRPr>
          </a:p>
        </p:txBody>
      </p:sp>
      <p:sp>
        <p:nvSpPr>
          <p:cNvPr id="3" name="内容占位符 2">
            <a:extLst>
              <a:ext uri="{FF2B5EF4-FFF2-40B4-BE49-F238E27FC236}">
                <a16:creationId xmlns:a16="http://schemas.microsoft.com/office/drawing/2014/main" id="{B9EADAF3-3627-A27A-5A15-DB6CDC28CF38}"/>
              </a:ext>
            </a:extLst>
          </p:cNvPr>
          <p:cNvSpPr>
            <a:spLocks noGrp="1"/>
          </p:cNvSpPr>
          <p:nvPr>
            <p:ph idx="1"/>
          </p:nvPr>
        </p:nvSpPr>
        <p:spPr>
          <a:xfrm>
            <a:off x="828040" y="1080249"/>
            <a:ext cx="2623083" cy="365093"/>
          </a:xfrm>
          <a:solidFill>
            <a:srgbClr val="003F88"/>
          </a:solidFill>
        </p:spPr>
        <p:txBody>
          <a:bodyPr>
            <a:normAutofit lnSpcReduction="10000"/>
          </a:bodyPr>
          <a:lstStyle/>
          <a:p>
            <a:pPr marL="0" indent="0">
              <a:buNone/>
            </a:pPr>
            <a:r>
              <a:rPr lang="zh-CN" altLang="en-US" sz="2000" b="1">
                <a:solidFill>
                  <a:schemeClr val="bg1"/>
                </a:solidFill>
              </a:rPr>
              <a:t>英语四级中译英题目</a:t>
            </a:r>
            <a:endParaRPr lang="zh-CN" altLang="en-US" sz="2000" b="1" dirty="0">
              <a:solidFill>
                <a:schemeClr val="bg1"/>
              </a:solidFill>
            </a:endParaRPr>
          </a:p>
        </p:txBody>
      </p:sp>
      <p:sp>
        <p:nvSpPr>
          <p:cNvPr id="8" name="文本框 7">
            <a:extLst>
              <a:ext uri="{FF2B5EF4-FFF2-40B4-BE49-F238E27FC236}">
                <a16:creationId xmlns:a16="http://schemas.microsoft.com/office/drawing/2014/main" id="{431A3BE7-30B0-9899-BC12-AC87A3AD38DA}"/>
              </a:ext>
            </a:extLst>
          </p:cNvPr>
          <p:cNvSpPr txBox="1"/>
          <p:nvPr/>
        </p:nvSpPr>
        <p:spPr>
          <a:xfrm>
            <a:off x="963562" y="2273398"/>
            <a:ext cx="8761853" cy="461665"/>
          </a:xfrm>
          <a:prstGeom prst="rect">
            <a:avLst/>
          </a:prstGeom>
          <a:noFill/>
        </p:spPr>
        <p:txBody>
          <a:bodyPr wrap="square">
            <a:spAutoFit/>
          </a:bodyPr>
          <a:lstStyle/>
          <a:p>
            <a:r>
              <a:rPr lang="zh-CN" altLang="en-US" sz="2400" b="1">
                <a:solidFill>
                  <a:srgbClr val="003F88"/>
                </a:solidFill>
                <a:latin typeface="+mn-ea"/>
                <a:ea typeface="+mn-ea"/>
              </a:rPr>
              <a:t>高度自我卷入</a:t>
            </a:r>
            <a:endParaRPr lang="zh-CN" altLang="en-US" sz="2400"/>
          </a:p>
        </p:txBody>
      </p:sp>
      <p:sp>
        <p:nvSpPr>
          <p:cNvPr id="9" name="文本框 8">
            <a:extLst>
              <a:ext uri="{FF2B5EF4-FFF2-40B4-BE49-F238E27FC236}">
                <a16:creationId xmlns:a16="http://schemas.microsoft.com/office/drawing/2014/main" id="{04A89275-3085-0B46-F015-34A8EA77EDC4}"/>
              </a:ext>
            </a:extLst>
          </p:cNvPr>
          <p:cNvSpPr txBox="1"/>
          <p:nvPr/>
        </p:nvSpPr>
        <p:spPr>
          <a:xfrm>
            <a:off x="963562" y="3644998"/>
            <a:ext cx="5181600" cy="461665"/>
          </a:xfrm>
          <a:prstGeom prst="rect">
            <a:avLst/>
          </a:prstGeom>
          <a:noFill/>
        </p:spPr>
        <p:txBody>
          <a:bodyPr wrap="square">
            <a:spAutoFit/>
          </a:bodyPr>
          <a:lstStyle/>
          <a:p>
            <a:r>
              <a:rPr lang="zh-CN" altLang="en-US" sz="2400" b="1">
                <a:solidFill>
                  <a:srgbClr val="003F88"/>
                </a:solidFill>
                <a:latin typeface="+mn-ea"/>
                <a:ea typeface="+mn-ea"/>
              </a:rPr>
              <a:t>题目难易控制</a:t>
            </a:r>
            <a:endParaRPr lang="zh-CN" altLang="en-US" sz="2400"/>
          </a:p>
        </p:txBody>
      </p:sp>
      <p:sp>
        <p:nvSpPr>
          <p:cNvPr id="10" name="文本框 9">
            <a:extLst>
              <a:ext uri="{FF2B5EF4-FFF2-40B4-BE49-F238E27FC236}">
                <a16:creationId xmlns:a16="http://schemas.microsoft.com/office/drawing/2014/main" id="{54E9A882-E920-B641-BDA9-3A5F466B3A35}"/>
              </a:ext>
            </a:extLst>
          </p:cNvPr>
          <p:cNvSpPr txBox="1"/>
          <p:nvPr/>
        </p:nvSpPr>
        <p:spPr>
          <a:xfrm>
            <a:off x="963562" y="5016598"/>
            <a:ext cx="5181600" cy="461665"/>
          </a:xfrm>
          <a:prstGeom prst="rect">
            <a:avLst/>
          </a:prstGeom>
          <a:noFill/>
        </p:spPr>
        <p:txBody>
          <a:bodyPr wrap="square">
            <a:spAutoFit/>
          </a:bodyPr>
          <a:lstStyle/>
          <a:p>
            <a:r>
              <a:rPr lang="zh-CN" altLang="en-US" sz="2400" b="1">
                <a:solidFill>
                  <a:srgbClr val="003F88"/>
                </a:solidFill>
                <a:latin typeface="+mn-ea"/>
                <a:ea typeface="+mn-ea"/>
              </a:rPr>
              <a:t>真实评分场景</a:t>
            </a:r>
            <a:endParaRPr lang="zh-CN" altLang="en-US" sz="2400"/>
          </a:p>
        </p:txBody>
      </p:sp>
      <p:pic>
        <p:nvPicPr>
          <p:cNvPr id="11" name="图片 10">
            <a:extLst>
              <a:ext uri="{FF2B5EF4-FFF2-40B4-BE49-F238E27FC236}">
                <a16:creationId xmlns:a16="http://schemas.microsoft.com/office/drawing/2014/main" id="{43EF6C9D-D59E-F73F-49A8-D7B9C7F18EC1}"/>
              </a:ext>
            </a:extLst>
          </p:cNvPr>
          <p:cNvPicPr>
            <a:picLocks noChangeAspect="1"/>
          </p:cNvPicPr>
          <p:nvPr/>
        </p:nvPicPr>
        <p:blipFill>
          <a:blip r:embed="rId3"/>
          <a:stretch>
            <a:fillRect/>
          </a:stretch>
        </p:blipFill>
        <p:spPr>
          <a:xfrm>
            <a:off x="3525521" y="1730477"/>
            <a:ext cx="7160971" cy="1651038"/>
          </a:xfrm>
          <a:prstGeom prst="rect">
            <a:avLst/>
          </a:prstGeom>
        </p:spPr>
      </p:pic>
      <p:sp>
        <p:nvSpPr>
          <p:cNvPr id="15" name="文本框 14">
            <a:extLst>
              <a:ext uri="{FF2B5EF4-FFF2-40B4-BE49-F238E27FC236}">
                <a16:creationId xmlns:a16="http://schemas.microsoft.com/office/drawing/2014/main" id="{CCA22D93-361E-1477-6166-FC25A5F44017}"/>
              </a:ext>
            </a:extLst>
          </p:cNvPr>
          <p:cNvSpPr txBox="1"/>
          <p:nvPr/>
        </p:nvSpPr>
        <p:spPr>
          <a:xfrm>
            <a:off x="3446205" y="3599057"/>
            <a:ext cx="7703575" cy="707886"/>
          </a:xfrm>
          <a:prstGeom prst="rect">
            <a:avLst/>
          </a:prstGeom>
          <a:noFill/>
        </p:spPr>
        <p:txBody>
          <a:bodyPr wrap="square">
            <a:spAutoFit/>
          </a:bodyPr>
          <a:lstStyle/>
          <a:p>
            <a:pPr marL="342900" indent="-342900">
              <a:buFont typeface="Arial" panose="020B0604020202020204" pitchFamily="34" charset="0"/>
              <a:buChar char="•"/>
            </a:pPr>
            <a:r>
              <a:rPr lang="zh-CN" altLang="en-US" sz="2000">
                <a:latin typeface="华文仿宋" panose="02010600040101010101" pitchFamily="2" charset="-122"/>
                <a:ea typeface="华文仿宋" panose="02010600040101010101" pitchFamily="2" charset="-122"/>
              </a:rPr>
              <a:t>三道题目改编自</a:t>
            </a:r>
            <a:r>
              <a:rPr lang="en-US" altLang="zh-CN" sz="2000">
                <a:latin typeface="华文仿宋" panose="02010600040101010101" pitchFamily="2" charset="-122"/>
                <a:ea typeface="华文仿宋" panose="02010600040101010101" pitchFamily="2" charset="-122"/>
              </a:rPr>
              <a:t>2016</a:t>
            </a:r>
            <a:r>
              <a:rPr lang="zh-CN" altLang="en-US" sz="2000">
                <a:latin typeface="华文仿宋" panose="02010600040101010101" pitchFamily="2" charset="-122"/>
                <a:ea typeface="华文仿宋" panose="02010600040101010101" pitchFamily="2" charset="-122"/>
              </a:rPr>
              <a:t>年</a:t>
            </a:r>
            <a:r>
              <a:rPr lang="en-US" altLang="zh-CN" sz="2000">
                <a:latin typeface="华文仿宋" panose="02010600040101010101" pitchFamily="2" charset="-122"/>
                <a:ea typeface="华文仿宋" panose="02010600040101010101" pitchFamily="2" charset="-122"/>
              </a:rPr>
              <a:t>12</a:t>
            </a:r>
            <a:r>
              <a:rPr lang="zh-CN" altLang="en-US" sz="2000">
                <a:latin typeface="华文仿宋" panose="02010600040101010101" pitchFamily="2" charset="-122"/>
                <a:ea typeface="华文仿宋" panose="02010600040101010101" pitchFamily="2" charset="-122"/>
              </a:rPr>
              <a:t>月大学英语四级考试中三份试卷，选取其中的中译英题目进行简化。</a:t>
            </a:r>
            <a:endParaRPr lang="zh-CN" altLang="en-US" sz="2000" dirty="0">
              <a:latin typeface="华文仿宋" panose="02010600040101010101" pitchFamily="2" charset="-122"/>
              <a:ea typeface="华文仿宋" panose="02010600040101010101" pitchFamily="2" charset="-122"/>
            </a:endParaRPr>
          </a:p>
        </p:txBody>
      </p:sp>
      <p:pic>
        <p:nvPicPr>
          <p:cNvPr id="16" name="图片 15">
            <a:extLst>
              <a:ext uri="{FF2B5EF4-FFF2-40B4-BE49-F238E27FC236}">
                <a16:creationId xmlns:a16="http://schemas.microsoft.com/office/drawing/2014/main" id="{098BA8D5-6F5C-6D98-A453-62F5EF55245F}"/>
              </a:ext>
            </a:extLst>
          </p:cNvPr>
          <p:cNvPicPr>
            <a:picLocks noChangeAspect="1"/>
          </p:cNvPicPr>
          <p:nvPr/>
        </p:nvPicPr>
        <p:blipFill rotWithShape="1">
          <a:blip r:embed="rId4"/>
          <a:srcRect r="5814"/>
          <a:stretch/>
        </p:blipFill>
        <p:spPr>
          <a:xfrm>
            <a:off x="3507167" y="4849806"/>
            <a:ext cx="7406640" cy="723445"/>
          </a:xfrm>
          <a:prstGeom prst="rect">
            <a:avLst/>
          </a:prstGeom>
        </p:spPr>
      </p:pic>
    </p:spTree>
    <p:extLst>
      <p:ext uri="{BB962C8B-B14F-4D97-AF65-F5344CB8AC3E}">
        <p14:creationId xmlns:p14="http://schemas.microsoft.com/office/powerpoint/2010/main" val="2468600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9BD0B427-98EB-B66D-3F0C-1F5A5F13F00E}"/>
              </a:ext>
            </a:extLst>
          </p:cNvPr>
          <p:cNvSpPr/>
          <p:nvPr/>
        </p:nvSpPr>
        <p:spPr>
          <a:xfrm>
            <a:off x="185195" y="1354238"/>
            <a:ext cx="5567423" cy="493081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44F62B7B-9956-CA3F-43B6-7F84FDDA2E89}"/>
              </a:ext>
            </a:extLst>
          </p:cNvPr>
          <p:cNvSpPr>
            <a:spLocks noGrp="1"/>
          </p:cNvSpPr>
          <p:nvPr>
            <p:ph type="title"/>
          </p:nvPr>
        </p:nvSpPr>
        <p:spPr>
          <a:xfrm>
            <a:off x="376382" y="309708"/>
            <a:ext cx="11815618" cy="201569"/>
          </a:xfrm>
        </p:spPr>
        <p:txBody>
          <a:bodyPr/>
          <a:lstStyle/>
          <a:p>
            <a:r>
              <a:rPr lang="zh-CN" altLang="en-US" b="1" dirty="0">
                <a:solidFill>
                  <a:srgbClr val="003F88"/>
                </a:solidFill>
                <a:latin typeface="+mn-ea"/>
                <a:ea typeface="+mn-ea"/>
              </a:rPr>
              <a:t>研究</a:t>
            </a:r>
            <a:r>
              <a:rPr lang="en-US" altLang="zh-CN" b="1">
                <a:solidFill>
                  <a:srgbClr val="003F88"/>
                </a:solidFill>
                <a:latin typeface="+mn-ea"/>
                <a:ea typeface="+mn-ea"/>
              </a:rPr>
              <a:t>1  </a:t>
            </a:r>
            <a:r>
              <a:rPr lang="zh-CN" altLang="en-US" sz="2000" b="1">
                <a:latin typeface="+mn-ea"/>
                <a:ea typeface="+mn-ea"/>
              </a:rPr>
              <a:t>不同类型评分者之间结果和对评分者的公平性感知和满意度感知无显著差异</a:t>
            </a:r>
            <a:endParaRPr lang="zh-CN" altLang="en-US" dirty="0"/>
          </a:p>
        </p:txBody>
      </p:sp>
      <p:sp>
        <p:nvSpPr>
          <p:cNvPr id="15" name="文本框 14">
            <a:extLst>
              <a:ext uri="{FF2B5EF4-FFF2-40B4-BE49-F238E27FC236}">
                <a16:creationId xmlns:a16="http://schemas.microsoft.com/office/drawing/2014/main" id="{A4789B17-9FB9-444B-C716-78BC2D36CE6E}"/>
              </a:ext>
            </a:extLst>
          </p:cNvPr>
          <p:cNvSpPr txBox="1"/>
          <p:nvPr/>
        </p:nvSpPr>
        <p:spPr>
          <a:xfrm>
            <a:off x="6198242" y="1465651"/>
            <a:ext cx="5758406" cy="2292359"/>
          </a:xfrm>
          <a:prstGeom prst="rect">
            <a:avLst/>
          </a:prstGeom>
          <a:noFill/>
        </p:spPr>
        <p:txBody>
          <a:bodyPr wrap="square">
            <a:spAutoFit/>
          </a:bodyPr>
          <a:lstStyle/>
          <a:p>
            <a:pPr indent="304800" algn="just">
              <a:tabLst>
                <a:tab pos="44450" algn="l"/>
              </a:tabLst>
            </a:pPr>
            <a:r>
              <a:rPr lang="en-US" altLang="zh-CN" sz="2000" b="1" kern="100" dirty="0">
                <a:solidFill>
                  <a:srgbClr val="003F88"/>
                </a:solidFill>
                <a:latin typeface="Times New Roman" panose="02020603050405020304" pitchFamily="18" charset="0"/>
                <a:ea typeface="黑体" panose="02010609060101010101" pitchFamily="49" charset="-122"/>
                <a:cs typeface="Times New Roman" panose="02020603050405020304" pitchFamily="18" charset="0"/>
              </a:rPr>
              <a:t>Mann-Whitney</a:t>
            </a:r>
            <a:r>
              <a:rPr lang="zh-CN" altLang="zh-CN" sz="2000" b="1" kern="100" dirty="0">
                <a:solidFill>
                  <a:srgbClr val="003F88"/>
                </a:solidFill>
                <a:latin typeface="Times New Roman" panose="02020603050405020304" pitchFamily="18" charset="0"/>
                <a:ea typeface="黑体" panose="02010609060101010101" pitchFamily="49" charset="-122"/>
                <a:cs typeface="Times New Roman" panose="02020603050405020304" pitchFamily="18" charset="0"/>
              </a:rPr>
              <a:t>检验</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结果显示</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200000"/>
              </a:lnSpc>
              <a:tabLst>
                <a:tab pos="44450" algn="l"/>
              </a:tabLst>
            </a:pPr>
            <a:r>
              <a:rPr lang="zh-CN" altLang="en-US" sz="16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kern="100">
                <a:latin typeface="Times New Roman" panose="02020603050405020304" pitchFamily="18" charset="0"/>
                <a:ea typeface="宋体" panose="02010600030101010101" pitchFamily="2" charset="-122"/>
                <a:cs typeface="Times New Roman" panose="02020603050405020304" pitchFamily="18" charset="0"/>
              </a:rPr>
              <a:t>）结果满意度在教师评分和</a:t>
            </a:r>
            <a:r>
              <a:rPr lang="en-US" altLang="zh-CN" sz="1600" kern="100">
                <a:latin typeface="Times New Roman" panose="02020603050405020304" pitchFamily="18" charset="0"/>
                <a:ea typeface="宋体" panose="02010600030101010101" pitchFamily="2" charset="-122"/>
                <a:cs typeface="Times New Roman" panose="02020603050405020304" pitchFamily="18" charset="0"/>
              </a:rPr>
              <a:t>AI</a:t>
            </a:r>
            <a:r>
              <a:rPr lang="zh-CN" altLang="en-US" sz="1600" kern="100">
                <a:latin typeface="Times New Roman" panose="02020603050405020304" pitchFamily="18" charset="0"/>
                <a:ea typeface="宋体" panose="02010600030101010101" pitchFamily="2" charset="-122"/>
                <a:cs typeface="Times New Roman" panose="02020603050405020304" pitchFamily="18" charset="0"/>
              </a:rPr>
              <a:t>评分之间无显著差异</a:t>
            </a:r>
            <a:endParaRPr lang="en-US" altLang="zh-CN" sz="1600" kern="10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200000"/>
              </a:lnSpc>
              <a:tabLst>
                <a:tab pos="44450" algn="l"/>
              </a:tabLst>
            </a:pPr>
            <a:r>
              <a:rPr lang="zh-CN" altLang="en-US" sz="16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kern="100">
                <a:latin typeface="Times New Roman" panose="02020603050405020304" pitchFamily="18" charset="0"/>
                <a:ea typeface="宋体" panose="02010600030101010101" pitchFamily="2" charset="-122"/>
                <a:cs typeface="Times New Roman" panose="02020603050405020304" pitchFamily="18" charset="0"/>
              </a:rPr>
              <a:t>）结果公平性在教师评分和</a:t>
            </a:r>
            <a:r>
              <a:rPr lang="en-US" altLang="zh-CN" sz="1600" kern="100">
                <a:latin typeface="Times New Roman" panose="02020603050405020304" pitchFamily="18" charset="0"/>
                <a:ea typeface="宋体" panose="02010600030101010101" pitchFamily="2" charset="-122"/>
                <a:cs typeface="Times New Roman" panose="02020603050405020304" pitchFamily="18" charset="0"/>
              </a:rPr>
              <a:t>AI</a:t>
            </a:r>
            <a:r>
              <a:rPr lang="zh-CN" altLang="en-US" sz="1600" kern="100">
                <a:latin typeface="Times New Roman" panose="02020603050405020304" pitchFamily="18" charset="0"/>
                <a:ea typeface="宋体" panose="02010600030101010101" pitchFamily="2" charset="-122"/>
                <a:cs typeface="Times New Roman" panose="02020603050405020304" pitchFamily="18" charset="0"/>
              </a:rPr>
              <a:t>评分之间无显著差异</a:t>
            </a:r>
            <a:endParaRPr lang="en-US" altLang="zh-CN" sz="1600" kern="10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200000"/>
              </a:lnSpc>
              <a:tabLst>
                <a:tab pos="44450" algn="l"/>
              </a:tabLst>
            </a:pPr>
            <a:r>
              <a:rPr lang="zh-CN" altLang="en-US" sz="16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kern="100">
                <a:latin typeface="Times New Roman" panose="02020603050405020304" pitchFamily="18" charset="0"/>
                <a:ea typeface="宋体" panose="02010600030101010101" pitchFamily="2" charset="-122"/>
                <a:cs typeface="Times New Roman" panose="02020603050405020304" pitchFamily="18" charset="0"/>
              </a:rPr>
              <a:t>）对评分者的满意度在教师和</a:t>
            </a:r>
            <a:r>
              <a:rPr lang="en-US" altLang="zh-CN" sz="1600" kern="100">
                <a:latin typeface="Times New Roman" panose="02020603050405020304" pitchFamily="18" charset="0"/>
                <a:ea typeface="宋体" panose="02010600030101010101" pitchFamily="2" charset="-122"/>
                <a:cs typeface="Times New Roman" panose="02020603050405020304" pitchFamily="18" charset="0"/>
              </a:rPr>
              <a:t>AI</a:t>
            </a:r>
            <a:r>
              <a:rPr lang="zh-CN" altLang="en-US" sz="1600" kern="100">
                <a:latin typeface="Times New Roman" panose="02020603050405020304" pitchFamily="18" charset="0"/>
                <a:ea typeface="宋体" panose="02010600030101010101" pitchFamily="2" charset="-122"/>
                <a:cs typeface="Times New Roman" panose="02020603050405020304" pitchFamily="18" charset="0"/>
              </a:rPr>
              <a:t>之间无显著差异</a:t>
            </a:r>
            <a:endParaRPr lang="en-US" altLang="zh-CN" sz="1600" kern="10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200000"/>
              </a:lnSpc>
              <a:tabLst>
                <a:tab pos="44450" algn="l"/>
              </a:tabLst>
            </a:pPr>
            <a:r>
              <a:rPr lang="zh-CN" altLang="en-US" sz="16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a:latin typeface="Times New Roman" panose="02020603050405020304" pitchFamily="18" charset="0"/>
                <a:ea typeface="宋体" panose="02010600030101010101" pitchFamily="2" charset="-122"/>
                <a:cs typeface="Times New Roman" panose="02020603050405020304" pitchFamily="18" charset="0"/>
              </a:rPr>
              <a:t>4</a:t>
            </a:r>
            <a:r>
              <a:rPr lang="zh-CN" altLang="en-US" sz="1600" kern="100">
                <a:latin typeface="Times New Roman" panose="02020603050405020304" pitchFamily="18" charset="0"/>
                <a:ea typeface="宋体" panose="02010600030101010101" pitchFamily="2" charset="-122"/>
                <a:cs typeface="Times New Roman" panose="02020603050405020304" pitchFamily="18" charset="0"/>
              </a:rPr>
              <a:t>）评分者公平性在教师和</a:t>
            </a:r>
            <a:r>
              <a:rPr lang="en-US" altLang="zh-CN" sz="1600" kern="100">
                <a:latin typeface="Times New Roman" panose="02020603050405020304" pitchFamily="18" charset="0"/>
                <a:ea typeface="宋体" panose="02010600030101010101" pitchFamily="2" charset="-122"/>
                <a:cs typeface="Times New Roman" panose="02020603050405020304" pitchFamily="18" charset="0"/>
              </a:rPr>
              <a:t>AI</a:t>
            </a:r>
            <a:r>
              <a:rPr lang="zh-CN" altLang="en-US" sz="1600" kern="100">
                <a:latin typeface="Times New Roman" panose="02020603050405020304" pitchFamily="18" charset="0"/>
                <a:ea typeface="宋体" panose="02010600030101010101" pitchFamily="2" charset="-122"/>
                <a:cs typeface="Times New Roman" panose="02020603050405020304" pitchFamily="18" charset="0"/>
              </a:rPr>
              <a:t>之间无显著差异</a:t>
            </a:r>
            <a:endParaRPr lang="en-US" altLang="zh-CN" sz="1600"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83A238BB-63D6-D2CA-46CB-A3C931DA9B40}"/>
              </a:ext>
            </a:extLst>
          </p:cNvPr>
          <p:cNvSpPr/>
          <p:nvPr/>
        </p:nvSpPr>
        <p:spPr>
          <a:xfrm>
            <a:off x="6204029" y="1429232"/>
            <a:ext cx="5359079" cy="24598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1CD69AAF-6F19-EBF4-C319-D040BD3B03C6}"/>
              </a:ext>
            </a:extLst>
          </p:cNvPr>
          <p:cNvSpPr txBox="1"/>
          <p:nvPr/>
        </p:nvSpPr>
        <p:spPr>
          <a:xfrm>
            <a:off x="6281774" y="4634281"/>
            <a:ext cx="5422740" cy="1328023"/>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p>
            <a:pPr indent="304800" algn="just">
              <a:tabLst>
                <a:tab pos="44450" algn="l"/>
              </a:tabLst>
            </a:pPr>
            <a:r>
              <a:rPr lang="zh-CN" altLang="en-US" sz="2400" b="1" kern="100">
                <a:solidFill>
                  <a:schemeClr val="bg1"/>
                </a:solidFill>
                <a:latin typeface="+mn-ea"/>
                <a:cs typeface="Times New Roman" panose="02020603050405020304" pitchFamily="18" charset="0"/>
              </a:rPr>
              <a:t>不同类型评分者之间，被试对结果和对评分者的公平性感知和满意度感知</a:t>
            </a:r>
            <a:r>
              <a:rPr lang="zh-CN" altLang="en-US" sz="2400" b="1" kern="100">
                <a:solidFill>
                  <a:schemeClr val="accent2">
                    <a:lumMod val="40000"/>
                    <a:lumOff val="60000"/>
                  </a:schemeClr>
                </a:solidFill>
                <a:latin typeface="+mn-ea"/>
                <a:cs typeface="Times New Roman" panose="02020603050405020304" pitchFamily="18" charset="0"/>
              </a:rPr>
              <a:t>没有显著差异</a:t>
            </a:r>
            <a:endParaRPr lang="zh-CN" altLang="zh-CN" b="1" kern="100" dirty="0">
              <a:solidFill>
                <a:schemeClr val="accent2">
                  <a:lumMod val="40000"/>
                  <a:lumOff val="60000"/>
                </a:schemeClr>
              </a:solidFill>
              <a:effectLst>
                <a:outerShdw blurRad="38100" dist="38100" dir="2700000" algn="tl">
                  <a:srgbClr val="000000">
                    <a:alpha val="43137"/>
                  </a:srgbClr>
                </a:outerShdw>
              </a:effectLst>
              <a:latin typeface="+mn-ea"/>
              <a:cs typeface="Times New Roman" panose="02020603050405020304" pitchFamily="18" charset="0"/>
            </a:endParaRPr>
          </a:p>
        </p:txBody>
      </p:sp>
      <p:graphicFrame>
        <p:nvGraphicFramePr>
          <p:cNvPr id="7" name="内容占位符 6">
            <a:extLst>
              <a:ext uri="{FF2B5EF4-FFF2-40B4-BE49-F238E27FC236}">
                <a16:creationId xmlns:a16="http://schemas.microsoft.com/office/drawing/2014/main" id="{A1F4EBA1-AD46-0EAA-712E-2E3B7061CD1A}"/>
              </a:ext>
            </a:extLst>
          </p:cNvPr>
          <p:cNvGraphicFramePr>
            <a:graphicFrameLocks noGrp="1"/>
          </p:cNvGraphicFramePr>
          <p:nvPr>
            <p:ph idx="1"/>
            <p:extLst>
              <p:ext uri="{D42A27DB-BD31-4B8C-83A1-F6EECF244321}">
                <p14:modId xmlns:p14="http://schemas.microsoft.com/office/powerpoint/2010/main" val="3963464953"/>
              </p:ext>
            </p:extLst>
          </p:nvPr>
        </p:nvGraphicFramePr>
        <p:xfrm>
          <a:off x="534306" y="562231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sz="1600" b="1" kern="100" dirty="0">
                          <a:effectLst/>
                          <a:latin typeface="+mn-ea"/>
                          <a:ea typeface="+mn-ea"/>
                          <a:cs typeface="Times New Roman" panose="02020603050405020304" pitchFamily="18" charset="0"/>
                        </a:rPr>
                        <a:t>评分者对公平性和满意度的影响</a:t>
                      </a: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grpSp>
        <p:nvGrpSpPr>
          <p:cNvPr id="23" name="组合 22">
            <a:extLst>
              <a:ext uri="{FF2B5EF4-FFF2-40B4-BE49-F238E27FC236}">
                <a16:creationId xmlns:a16="http://schemas.microsoft.com/office/drawing/2014/main" id="{96EEE07F-5217-7E07-EEDD-8985E71CE9C0}"/>
              </a:ext>
            </a:extLst>
          </p:cNvPr>
          <p:cNvGrpSpPr/>
          <p:nvPr/>
        </p:nvGrpSpPr>
        <p:grpSpPr>
          <a:xfrm>
            <a:off x="704570" y="1579418"/>
            <a:ext cx="4904307" cy="4368800"/>
            <a:chOff x="704570" y="1579418"/>
            <a:chExt cx="4904307" cy="4368800"/>
          </a:xfrm>
        </p:grpSpPr>
        <p:grpSp>
          <p:nvGrpSpPr>
            <p:cNvPr id="19" name="组合 18">
              <a:extLst>
                <a:ext uri="{FF2B5EF4-FFF2-40B4-BE49-F238E27FC236}">
                  <a16:creationId xmlns:a16="http://schemas.microsoft.com/office/drawing/2014/main" id="{D1854972-2BB7-FA6E-F15D-B4E1E277C6B6}"/>
                </a:ext>
              </a:extLst>
            </p:cNvPr>
            <p:cNvGrpSpPr/>
            <p:nvPr/>
          </p:nvGrpSpPr>
          <p:grpSpPr>
            <a:xfrm>
              <a:off x="704570" y="1579418"/>
              <a:ext cx="4904307" cy="4368800"/>
              <a:chOff x="704570" y="1579418"/>
              <a:chExt cx="4904307" cy="4368800"/>
            </a:xfrm>
          </p:grpSpPr>
          <p:pic>
            <p:nvPicPr>
              <p:cNvPr id="11" name="图片 10">
                <a:extLst>
                  <a:ext uri="{FF2B5EF4-FFF2-40B4-BE49-F238E27FC236}">
                    <a16:creationId xmlns:a16="http://schemas.microsoft.com/office/drawing/2014/main" id="{94F480CE-0A74-1535-9671-1C0670519C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4570" y="1579418"/>
                <a:ext cx="4706718" cy="4368800"/>
              </a:xfrm>
              <a:prstGeom prst="rect">
                <a:avLst/>
              </a:prstGeom>
            </p:spPr>
          </p:pic>
          <p:pic>
            <p:nvPicPr>
              <p:cNvPr id="17" name="图片 16" descr="图片包含 形状&#10;&#10;描述已自动生成">
                <a:extLst>
                  <a:ext uri="{FF2B5EF4-FFF2-40B4-BE49-F238E27FC236}">
                    <a16:creationId xmlns:a16="http://schemas.microsoft.com/office/drawing/2014/main" id="{82C20CB9-4577-310F-7070-F5CFB0350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920" y="1854499"/>
                <a:ext cx="533957" cy="356400"/>
              </a:xfrm>
              <a:prstGeom prst="rect">
                <a:avLst/>
              </a:prstGeom>
            </p:spPr>
          </p:pic>
        </p:grpSp>
        <p:pic>
          <p:nvPicPr>
            <p:cNvPr id="20" name="图片 19" descr="图片包含 形状&#10;&#10;描述已自动生成">
              <a:extLst>
                <a:ext uri="{FF2B5EF4-FFF2-40B4-BE49-F238E27FC236}">
                  <a16:creationId xmlns:a16="http://schemas.microsoft.com/office/drawing/2014/main" id="{51F05C8B-3F5C-3E3B-843E-F184670328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9360" y="3822953"/>
              <a:ext cx="533957" cy="356400"/>
            </a:xfrm>
            <a:prstGeom prst="rect">
              <a:avLst/>
            </a:prstGeom>
          </p:spPr>
        </p:pic>
        <p:pic>
          <p:nvPicPr>
            <p:cNvPr id="21" name="图片 20" descr="图片包含 形状&#10;&#10;描述已自动生成">
              <a:extLst>
                <a:ext uri="{FF2B5EF4-FFF2-40B4-BE49-F238E27FC236}">
                  <a16:creationId xmlns:a16="http://schemas.microsoft.com/office/drawing/2014/main" id="{2A01A80B-7F0C-C2EE-EE32-482519FCFC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7637" y="1831212"/>
              <a:ext cx="532603" cy="355497"/>
            </a:xfrm>
            <a:prstGeom prst="rect">
              <a:avLst/>
            </a:prstGeom>
          </p:spPr>
        </p:pic>
        <p:pic>
          <p:nvPicPr>
            <p:cNvPr id="22" name="图片 21" descr="图片包含 形状&#10;&#10;描述已自动生成">
              <a:extLst>
                <a:ext uri="{FF2B5EF4-FFF2-40B4-BE49-F238E27FC236}">
                  <a16:creationId xmlns:a16="http://schemas.microsoft.com/office/drawing/2014/main" id="{A8102B6D-5ED4-1C61-1A0D-6706FF783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5947" y="3845559"/>
              <a:ext cx="533957" cy="356400"/>
            </a:xfrm>
            <a:prstGeom prst="rect">
              <a:avLst/>
            </a:prstGeom>
          </p:spPr>
        </p:pic>
      </p:grpSp>
    </p:spTree>
    <p:extLst>
      <p:ext uri="{BB962C8B-B14F-4D97-AF65-F5344CB8AC3E}">
        <p14:creationId xmlns:p14="http://schemas.microsoft.com/office/powerpoint/2010/main" val="1214059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A4789B17-9FB9-444B-C716-78BC2D36CE6E}"/>
              </a:ext>
            </a:extLst>
          </p:cNvPr>
          <p:cNvSpPr txBox="1"/>
          <p:nvPr/>
        </p:nvSpPr>
        <p:spPr>
          <a:xfrm>
            <a:off x="6397804" y="1542773"/>
            <a:ext cx="5027579" cy="1631216"/>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a:t>
            </a:r>
            <a:r>
              <a:rPr lang="zh-CN" altLang="en-US" sz="2000" kern="100">
                <a:latin typeface="华文楷体" panose="02010600040101010101" pitchFamily="2" charset="-122"/>
                <a:ea typeface="华文楷体" panose="02010600040101010101" pitchFamily="2" charset="-122"/>
                <a:cs typeface="Times New Roman" panose="02020603050405020304" pitchFamily="18" charset="0"/>
              </a:rPr>
              <a:t>教师）</a:t>
            </a:r>
            <a:endParaRPr lang="en-US" altLang="zh-CN" sz="2000" kern="10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a:latin typeface="华文楷体" panose="02010600040101010101" pitchFamily="2" charset="-122"/>
                <a:ea typeface="华文楷体" panose="02010600040101010101" pitchFamily="2" charset="-122"/>
                <a:cs typeface="Times New Roman" panose="02020603050405020304" pitchFamily="18" charset="0"/>
              </a:rPr>
              <a:t>（实际得分：低、中、高）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83A238BB-63D6-D2CA-46CB-A3C931DA9B40}"/>
              </a:ext>
            </a:extLst>
          </p:cNvPr>
          <p:cNvSpPr/>
          <p:nvPr/>
        </p:nvSpPr>
        <p:spPr>
          <a:xfrm>
            <a:off x="6204029" y="1309256"/>
            <a:ext cx="5539736" cy="182839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274F8EF-8DEA-B586-0261-8CF8A59044BB}"/>
              </a:ext>
            </a:extLst>
          </p:cNvPr>
          <p:cNvSpPr txBox="1"/>
          <p:nvPr/>
        </p:nvSpPr>
        <p:spPr>
          <a:xfrm>
            <a:off x="6362700" y="110057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A8E49BDA-8862-AF80-FB5A-93D55F838499}"/>
              </a:ext>
            </a:extLst>
          </p:cNvPr>
          <p:cNvSpPr txBox="1"/>
          <p:nvPr/>
        </p:nvSpPr>
        <p:spPr>
          <a:xfrm>
            <a:off x="9984740" y="1836277"/>
            <a:ext cx="1609828" cy="369332"/>
          </a:xfrm>
          <a:prstGeom prst="rect">
            <a:avLst/>
          </a:prstGeom>
          <a:noFill/>
        </p:spPr>
        <p:txBody>
          <a:bodyPr wrap="square">
            <a:spAutoFit/>
          </a:bodyPr>
          <a:lstStyle/>
          <a:p>
            <a:r>
              <a:rPr lang="zh-CN" altLang="zh-CN"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被试间</a:t>
            </a:r>
            <a:r>
              <a:rPr lang="zh-CN" altLang="en-US"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因素</a:t>
            </a:r>
            <a:endParaRPr lang="zh-CN" altLang="en-US" dirty="0">
              <a:solidFill>
                <a:srgbClr val="003F88"/>
              </a:solidFill>
              <a:latin typeface="黑体" panose="02010609060101010101" pitchFamily="49" charset="-122"/>
              <a:ea typeface="黑体" panose="02010609060101010101" pitchFamily="49" charset="-122"/>
            </a:endParaRPr>
          </a:p>
        </p:txBody>
      </p:sp>
      <p:sp>
        <p:nvSpPr>
          <p:cNvPr id="20" name="右大括号 19">
            <a:extLst>
              <a:ext uri="{FF2B5EF4-FFF2-40B4-BE49-F238E27FC236}">
                <a16:creationId xmlns:a16="http://schemas.microsoft.com/office/drawing/2014/main" id="{C6389AB9-36E2-18B5-4138-39F5C5235772}"/>
              </a:ext>
            </a:extLst>
          </p:cNvPr>
          <p:cNvSpPr/>
          <p:nvPr/>
        </p:nvSpPr>
        <p:spPr>
          <a:xfrm>
            <a:off x="9875520" y="1788160"/>
            <a:ext cx="71120" cy="711199"/>
          </a:xfrm>
          <a:prstGeom prst="rightBrace">
            <a:avLst>
              <a:gd name="adj1" fmla="val 226302"/>
              <a:gd name="adj2" fmla="val 46571"/>
            </a:avLst>
          </a:prstGeom>
          <a:ln>
            <a:solidFill>
              <a:srgbClr val="003F8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12ECD7A1-13AC-919D-A69E-31C109CDD495}"/>
              </a:ext>
            </a:extLst>
          </p:cNvPr>
          <p:cNvSpPr txBox="1"/>
          <p:nvPr/>
        </p:nvSpPr>
        <p:spPr>
          <a:xfrm>
            <a:off x="6615505" y="2756056"/>
            <a:ext cx="1609828" cy="369332"/>
          </a:xfrm>
          <a:prstGeom prst="rect">
            <a:avLst/>
          </a:prstGeom>
          <a:noFill/>
        </p:spPr>
        <p:txBody>
          <a:bodyPr wrap="square">
            <a:spAutoFit/>
          </a:bodyPr>
          <a:lstStyle/>
          <a:p>
            <a:r>
              <a:rPr lang="zh-CN" altLang="zh-CN"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被试</a:t>
            </a:r>
            <a:r>
              <a:rPr lang="zh-CN" altLang="en-US"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内</a:t>
            </a:r>
            <a:r>
              <a:rPr lang="zh-CN" altLang="en-US"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因素</a:t>
            </a:r>
            <a:endParaRPr lang="zh-CN" altLang="en-US" dirty="0">
              <a:solidFill>
                <a:srgbClr val="003F88"/>
              </a:solidFill>
              <a:latin typeface="黑体" panose="02010609060101010101" pitchFamily="49" charset="-122"/>
              <a:ea typeface="黑体" panose="02010609060101010101" pitchFamily="49" charset="-122"/>
            </a:endParaRPr>
          </a:p>
        </p:txBody>
      </p:sp>
      <p:sp>
        <p:nvSpPr>
          <p:cNvPr id="22" name="文本框 21">
            <a:extLst>
              <a:ext uri="{FF2B5EF4-FFF2-40B4-BE49-F238E27FC236}">
                <a16:creationId xmlns:a16="http://schemas.microsoft.com/office/drawing/2014/main" id="{A6604C8F-6CBC-E2FA-0B15-A1D66B772EEE}"/>
              </a:ext>
            </a:extLst>
          </p:cNvPr>
          <p:cNvSpPr txBox="1"/>
          <p:nvPr/>
        </p:nvSpPr>
        <p:spPr>
          <a:xfrm>
            <a:off x="6370013" y="3490985"/>
            <a:ext cx="5365982" cy="2850780"/>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1800" b="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实际得分</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显著影响显性感知</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i="1" kern="10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a:effectLst/>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p"/>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期望得分对显性感知的影响边缘显著</a:t>
            </a:r>
            <a:endParaRPr lang="en-US" altLang="zh-CN" sz="180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i="1" kern="100">
                <a:latin typeface="Times New Roman" panose="02020603050405020304" pitchFamily="18" charset="0"/>
                <a:ea typeface="宋体" panose="02010600030101010101" pitchFamily="2" charset="-122"/>
              </a:rPr>
              <a:t>       </a:t>
            </a:r>
            <a:endParaRPr lang="en-US" altLang="zh-CN" sz="1800">
              <a:effectLst/>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p"/>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实际评分者不会影响显性感知</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       </a:t>
            </a:r>
            <a:endParaRPr lang="en-US" altLang="zh-CN" sz="1800">
              <a:effectLst/>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p"/>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实际得分和期望得分</a:t>
            </a:r>
            <a:r>
              <a:rPr lang="zh-CN" altLang="zh-CN" sz="1800" b="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交互作用</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显著</a:t>
            </a:r>
            <a:endParaRPr lang="en-US" altLang="zh-CN" sz="180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3" name="矩形: 圆角 22">
            <a:extLst>
              <a:ext uri="{FF2B5EF4-FFF2-40B4-BE49-F238E27FC236}">
                <a16:creationId xmlns:a16="http://schemas.microsoft.com/office/drawing/2014/main" id="{3EDCA4D6-135A-4250-342E-7B254CEE9053}"/>
              </a:ext>
            </a:extLst>
          </p:cNvPr>
          <p:cNvSpPr/>
          <p:nvPr/>
        </p:nvSpPr>
        <p:spPr>
          <a:xfrm>
            <a:off x="6193869" y="3580938"/>
            <a:ext cx="5585755" cy="285034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1E41B3BE-DB6A-7610-5E4B-73438BB0F3FB}"/>
              </a:ext>
            </a:extLst>
          </p:cNvPr>
          <p:cNvSpPr/>
          <p:nvPr/>
        </p:nvSpPr>
        <p:spPr>
          <a:xfrm>
            <a:off x="8725806" y="3211737"/>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E701FD08-B45D-EABC-E2BE-B655E0F449A3}"/>
              </a:ext>
            </a:extLst>
          </p:cNvPr>
          <p:cNvSpPr/>
          <p:nvPr/>
        </p:nvSpPr>
        <p:spPr>
          <a:xfrm>
            <a:off x="185195" y="1239520"/>
            <a:ext cx="5809205" cy="504553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内容占位符 6">
            <a:extLst>
              <a:ext uri="{FF2B5EF4-FFF2-40B4-BE49-F238E27FC236}">
                <a16:creationId xmlns:a16="http://schemas.microsoft.com/office/drawing/2014/main" id="{9EF16598-A2FC-8BD7-0C0F-356C7BDA689A}"/>
              </a:ext>
            </a:extLst>
          </p:cNvPr>
          <p:cNvGraphicFramePr>
            <a:graphicFrameLocks/>
          </p:cNvGraphicFramePr>
          <p:nvPr/>
        </p:nvGraphicFramePr>
        <p:xfrm>
          <a:off x="541695" y="594743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a:effectLst/>
                          <a:latin typeface="+mn-ea"/>
                          <a:ea typeface="+mn-ea"/>
                          <a:cs typeface="Times New Roman" panose="02020603050405020304" pitchFamily="18" charset="0"/>
                        </a:rPr>
                        <a:t>期望得分与实际得分对公平性和满意度的影响</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11" name="图片 10">
            <a:extLst>
              <a:ext uri="{FF2B5EF4-FFF2-40B4-BE49-F238E27FC236}">
                <a16:creationId xmlns:a16="http://schemas.microsoft.com/office/drawing/2014/main" id="{B46C540A-AE68-AD8D-F9E8-3E716617FB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6346" y="1613656"/>
            <a:ext cx="5251278" cy="4131362"/>
          </a:xfrm>
          <a:prstGeom prst="rect">
            <a:avLst/>
          </a:prstGeom>
        </p:spPr>
      </p:pic>
      <p:sp>
        <p:nvSpPr>
          <p:cNvPr id="6" name="标题 1">
            <a:extLst>
              <a:ext uri="{FF2B5EF4-FFF2-40B4-BE49-F238E27FC236}">
                <a16:creationId xmlns:a16="http://schemas.microsoft.com/office/drawing/2014/main" id="{70DB6998-E269-E535-242F-340F2C1A09AB}"/>
              </a:ext>
            </a:extLst>
          </p:cNvPr>
          <p:cNvSpPr>
            <a:spLocks noGrp="1"/>
          </p:cNvSpPr>
          <p:nvPr>
            <p:ph type="title"/>
          </p:nvPr>
        </p:nvSpPr>
        <p:spPr>
          <a:xfrm>
            <a:off x="376382" y="309708"/>
            <a:ext cx="11815618" cy="201569"/>
          </a:xfrm>
        </p:spPr>
        <p:txBody>
          <a:bodyPr/>
          <a:lstStyle/>
          <a:p>
            <a:r>
              <a:rPr lang="zh-CN" altLang="en-US" b="1" dirty="0">
                <a:solidFill>
                  <a:srgbClr val="003F88"/>
                </a:solidFill>
                <a:latin typeface="+mn-ea"/>
                <a:ea typeface="+mn-ea"/>
              </a:rPr>
              <a:t>研究</a:t>
            </a:r>
            <a:r>
              <a:rPr lang="en-US" altLang="zh-CN" b="1">
                <a:solidFill>
                  <a:srgbClr val="003F88"/>
                </a:solidFill>
                <a:latin typeface="+mn-ea"/>
                <a:ea typeface="+mn-ea"/>
              </a:rPr>
              <a:t>1  </a:t>
            </a:r>
            <a:r>
              <a:rPr lang="zh-CN" altLang="en-US" sz="2000" b="1">
                <a:latin typeface="+mn-ea"/>
                <a:ea typeface="+mn-ea"/>
              </a:rPr>
              <a:t>实际得分高低对评分者的公平性感知和满意度感知影响显著，期望得分边缘显著</a:t>
            </a:r>
            <a:endParaRPr lang="zh-CN" altLang="en-US" dirty="0"/>
          </a:p>
        </p:txBody>
      </p:sp>
      <p:sp>
        <p:nvSpPr>
          <p:cNvPr id="10" name="文本框 9">
            <a:extLst>
              <a:ext uri="{FF2B5EF4-FFF2-40B4-BE49-F238E27FC236}">
                <a16:creationId xmlns:a16="http://schemas.microsoft.com/office/drawing/2014/main" id="{288CA7B7-46CD-ABCD-5FD4-C3553240E912}"/>
              </a:ext>
            </a:extLst>
          </p:cNvPr>
          <p:cNvSpPr txBox="1"/>
          <p:nvPr/>
        </p:nvSpPr>
        <p:spPr>
          <a:xfrm>
            <a:off x="5318067" y="4634453"/>
            <a:ext cx="6367780" cy="707886"/>
          </a:xfrm>
          <a:prstGeom prst="rect">
            <a:avLst/>
          </a:prstGeom>
          <a:solidFill>
            <a:srgbClr val="0070C0"/>
          </a:solidFill>
        </p:spPr>
        <p:txBody>
          <a:bodyPr wrap="square">
            <a:spAutoFit/>
          </a:bodyPr>
          <a:lstStyle/>
          <a:p>
            <a:pPr marL="285750" indent="-285750" algn="just">
              <a:buFont typeface="Wingdings" panose="05000000000000000000" pitchFamily="2" charset="2"/>
              <a:buChar char="ü"/>
            </a:pPr>
            <a:r>
              <a:rPr lang="zh-CN" altLang="zh-CN" sz="2000" b="1" i="1" kern="100">
                <a:solidFill>
                  <a:schemeClr val="bg1"/>
                </a:solidFill>
                <a:effectLst/>
                <a:latin typeface="Times New Roman" panose="02020603050405020304" pitchFamily="18" charset="0"/>
                <a:ea typeface="Songti SC"/>
                <a:cs typeface="Times New Roman" panose="02020603050405020304" pitchFamily="18" charset="0"/>
              </a:rPr>
              <a:t>假设</a:t>
            </a:r>
            <a:r>
              <a:rPr lang="en-US" altLang="zh-CN" sz="2000" b="1" i="1" kern="100">
                <a:solidFill>
                  <a:schemeClr val="bg1"/>
                </a:solidFill>
                <a:effectLst/>
                <a:latin typeface="Times New Roman" panose="02020603050405020304" pitchFamily="18" charset="0"/>
                <a:ea typeface="Songti SC"/>
                <a:cs typeface="Times New Roman" panose="02020603050405020304" pitchFamily="18" charset="0"/>
              </a:rPr>
              <a:t> 2a</a:t>
            </a:r>
            <a:r>
              <a:rPr lang="zh-CN" altLang="zh-CN" sz="2000" b="1" i="1" kern="100">
                <a:solidFill>
                  <a:schemeClr val="bg1"/>
                </a:solidFill>
                <a:effectLst/>
                <a:latin typeface="Times New Roman" panose="02020603050405020304" pitchFamily="18" charset="0"/>
                <a:ea typeface="Songti SC"/>
                <a:cs typeface="Times New Roman" panose="02020603050405020304" pitchFamily="18" charset="0"/>
              </a:rPr>
              <a:t>：</a:t>
            </a:r>
            <a:r>
              <a:rPr lang="zh-CN" altLang="zh-CN" sz="2000" b="1" kern="100">
                <a:solidFill>
                  <a:schemeClr val="bg1"/>
                </a:solidFill>
                <a:effectLst/>
                <a:latin typeface="Times New Roman" panose="02020603050405020304" pitchFamily="18" charset="0"/>
                <a:ea typeface="Songti SC"/>
                <a:cs typeface="Times New Roman" panose="02020603050405020304" pitchFamily="18" charset="0"/>
              </a:rPr>
              <a:t>实际得分是满意度感知的重要影响因素，实际得分越高，满意度感知得分越高。</a:t>
            </a:r>
            <a:endParaRPr lang="zh-CN" altLang="zh-CN" sz="1600" b="1"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9532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A4789B17-9FB9-444B-C716-78BC2D36CE6E}"/>
              </a:ext>
            </a:extLst>
          </p:cNvPr>
          <p:cNvSpPr txBox="1"/>
          <p:nvPr/>
        </p:nvSpPr>
        <p:spPr>
          <a:xfrm>
            <a:off x="6448604" y="1705333"/>
            <a:ext cx="5225236" cy="1938992"/>
          </a:xfrm>
          <a:prstGeom prst="rect">
            <a:avLst/>
          </a:prstGeom>
          <a:noFill/>
        </p:spPr>
        <p:txBody>
          <a:bodyPr wrap="square">
            <a:spAutoFit/>
          </a:bodyPr>
          <a:lstStyle/>
          <a:p>
            <a:pPr algn="just">
              <a:tabLst>
                <a:tab pos="44450" algn="l"/>
              </a:tabLst>
            </a:pPr>
            <a:r>
              <a:rPr lang="zh-CN" altLang="en-US" sz="2400" b="1" kern="100">
                <a:effectLst/>
                <a:latin typeface="Times New Roman" panose="02020603050405020304" pitchFamily="18" charset="0"/>
                <a:ea typeface="宋体" panose="02010600030101010101" pitchFamily="2" charset="-122"/>
                <a:cs typeface="Times New Roman" panose="02020603050405020304" pitchFamily="18" charset="0"/>
              </a:rPr>
              <a:t>结果公平性：</a:t>
            </a:r>
            <a:endParaRPr lang="en-US" altLang="zh-CN" sz="2400" b="1" kern="100">
              <a:effectLst/>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zh-CN" altLang="zh-CN" sz="2400" kern="100">
                <a:effectLst/>
                <a:latin typeface="Times New Roman" panose="02020603050405020304" pitchFamily="18" charset="0"/>
                <a:ea typeface="宋体" panose="02010600030101010101" pitchFamily="2" charset="-122"/>
                <a:cs typeface="Times New Roman" panose="02020603050405020304" pitchFamily="18" charset="0"/>
              </a:rPr>
              <a:t>期望</a:t>
            </a:r>
            <a:r>
              <a:rPr lang="en-US" altLang="zh-CN" sz="2400" kern="100">
                <a:effectLst/>
                <a:latin typeface="Times New Roman" panose="02020603050405020304" pitchFamily="18" charset="0"/>
                <a:ea typeface="宋体" panose="02010600030101010101" pitchFamily="2" charset="-122"/>
                <a:cs typeface="Times New Roman" panose="02020603050405020304" pitchFamily="18" charset="0"/>
              </a:rPr>
              <a:t>&amp;</a:t>
            </a:r>
            <a:r>
              <a:rPr lang="zh-CN" altLang="zh-CN" sz="2400" kern="100">
                <a:effectLst/>
                <a:latin typeface="Times New Roman" panose="02020603050405020304" pitchFamily="18" charset="0"/>
                <a:ea typeface="宋体" panose="02010600030101010101" pitchFamily="2" charset="-122"/>
                <a:cs typeface="Times New Roman" panose="02020603050405020304" pitchFamily="18" charset="0"/>
              </a:rPr>
              <a:t>实际得分相符</a:t>
            </a:r>
            <a:r>
              <a:rPr lang="zh-CN" altLang="en-US" sz="24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a:effectLst/>
                <a:latin typeface="Times New Roman" panose="02020603050405020304" pitchFamily="18" charset="0"/>
                <a:ea typeface="宋体" panose="02010600030101010101" pitchFamily="2" charset="-122"/>
                <a:cs typeface="Times New Roman" panose="02020603050405020304" pitchFamily="18" charset="0"/>
              </a:rPr>
              <a:t>不相符</a:t>
            </a:r>
            <a:endParaRPr lang="en-US" alt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endParaRPr lang="en-US" alt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zh-CN" altLang="zh-CN" sz="2400" b="1" kern="100">
                <a:effectLst/>
                <a:latin typeface="Times New Roman" panose="02020603050405020304" pitchFamily="18" charset="0"/>
                <a:ea typeface="宋体" panose="02010600030101010101" pitchFamily="2" charset="-122"/>
                <a:cs typeface="Times New Roman" panose="02020603050405020304" pitchFamily="18" charset="0"/>
              </a:rPr>
              <a:t>评分者公平性</a:t>
            </a:r>
            <a:r>
              <a:rPr lang="zh-CN" altLang="en-US" sz="24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kern="100">
              <a:effectLst/>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zh-CN" altLang="en-US" sz="2400" kern="100">
                <a:effectLst/>
                <a:latin typeface="Times New Roman" panose="02020603050405020304" pitchFamily="18" charset="0"/>
                <a:ea typeface="宋体" panose="02010600030101010101" pitchFamily="2" charset="-122"/>
                <a:cs typeface="Times New Roman" panose="02020603050405020304" pitchFamily="18" charset="0"/>
              </a:rPr>
              <a:t>期望</a:t>
            </a:r>
            <a:r>
              <a:rPr lang="en-US" altLang="zh-CN" sz="2400" kern="100">
                <a:effectLst/>
                <a:latin typeface="Times New Roman" panose="02020603050405020304" pitchFamily="18" charset="0"/>
                <a:ea typeface="宋体" panose="02010600030101010101" pitchFamily="2" charset="-122"/>
                <a:cs typeface="Times New Roman" panose="02020603050405020304" pitchFamily="18" charset="0"/>
              </a:rPr>
              <a:t>&amp;</a:t>
            </a:r>
            <a:r>
              <a:rPr lang="zh-CN" altLang="en-US" sz="2400" kern="100">
                <a:effectLst/>
                <a:latin typeface="Times New Roman" panose="02020603050405020304" pitchFamily="18" charset="0"/>
                <a:ea typeface="宋体" panose="02010600030101010101" pitchFamily="2" charset="-122"/>
                <a:cs typeface="Times New Roman" panose="02020603050405020304" pitchFamily="18" charset="0"/>
              </a:rPr>
              <a:t>实际得分相符＞不相符</a:t>
            </a:r>
          </a:p>
        </p:txBody>
      </p:sp>
      <p:sp>
        <p:nvSpPr>
          <p:cNvPr id="16" name="矩形: 圆角 15">
            <a:extLst>
              <a:ext uri="{FF2B5EF4-FFF2-40B4-BE49-F238E27FC236}">
                <a16:creationId xmlns:a16="http://schemas.microsoft.com/office/drawing/2014/main" id="{83A238BB-63D6-D2CA-46CB-A3C931DA9B40}"/>
              </a:ext>
            </a:extLst>
          </p:cNvPr>
          <p:cNvSpPr/>
          <p:nvPr/>
        </p:nvSpPr>
        <p:spPr>
          <a:xfrm>
            <a:off x="6204029" y="1309256"/>
            <a:ext cx="5539736" cy="2775064"/>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274F8EF-8DEA-B586-0261-8CF8A59044BB}"/>
              </a:ext>
            </a:extLst>
          </p:cNvPr>
          <p:cNvSpPr txBox="1"/>
          <p:nvPr/>
        </p:nvSpPr>
        <p:spPr>
          <a:xfrm>
            <a:off x="6362700" y="1100574"/>
            <a:ext cx="3350260" cy="461665"/>
          </a:xfrm>
          <a:prstGeom prst="rect">
            <a:avLst/>
          </a:prstGeom>
          <a:solidFill>
            <a:schemeClr val="bg1"/>
          </a:solidFill>
        </p:spPr>
        <p:txBody>
          <a:bodyPr wrap="square">
            <a:spAutoFit/>
          </a:bodyPr>
          <a:lstStyle/>
          <a:p>
            <a:pPr algn="just">
              <a:tabLst>
                <a:tab pos="44450" algn="l"/>
              </a:tabLst>
            </a:pPr>
            <a:r>
              <a:rPr lang="zh-CN" altLang="en-US" sz="2400" b="1" kern="10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多元方差分析事后比较</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圆角 2">
            <a:extLst>
              <a:ext uri="{FF2B5EF4-FFF2-40B4-BE49-F238E27FC236}">
                <a16:creationId xmlns:a16="http://schemas.microsoft.com/office/drawing/2014/main" id="{E701FD08-B45D-EABC-E2BE-B655E0F449A3}"/>
              </a:ext>
            </a:extLst>
          </p:cNvPr>
          <p:cNvSpPr/>
          <p:nvPr/>
        </p:nvSpPr>
        <p:spPr>
          <a:xfrm>
            <a:off x="185195" y="1239520"/>
            <a:ext cx="5809205" cy="5475316"/>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内容占位符 6">
            <a:extLst>
              <a:ext uri="{FF2B5EF4-FFF2-40B4-BE49-F238E27FC236}">
                <a16:creationId xmlns:a16="http://schemas.microsoft.com/office/drawing/2014/main" id="{9EF16598-A2FC-8BD7-0C0F-356C7BDA689A}"/>
              </a:ext>
            </a:extLst>
          </p:cNvPr>
          <p:cNvGraphicFramePr>
            <a:graphicFrameLocks/>
          </p:cNvGraphicFramePr>
          <p:nvPr>
            <p:extLst>
              <p:ext uri="{D42A27DB-BD31-4B8C-83A1-F6EECF244321}">
                <p14:modId xmlns:p14="http://schemas.microsoft.com/office/powerpoint/2010/main" val="1191747662"/>
              </p:ext>
            </p:extLst>
          </p:nvPr>
        </p:nvGraphicFramePr>
        <p:xfrm>
          <a:off x="560167" y="6341362"/>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a:effectLst/>
                          <a:latin typeface="+mn-ea"/>
                          <a:ea typeface="+mn-ea"/>
                          <a:cs typeface="Times New Roman" panose="02020603050405020304" pitchFamily="18" charset="0"/>
                        </a:rPr>
                        <a:t>实际－期望得分与实际得分对公平性感知的影响</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sp>
        <p:nvSpPr>
          <p:cNvPr id="6" name="标题 1">
            <a:extLst>
              <a:ext uri="{FF2B5EF4-FFF2-40B4-BE49-F238E27FC236}">
                <a16:creationId xmlns:a16="http://schemas.microsoft.com/office/drawing/2014/main" id="{70DB6998-E269-E535-242F-340F2C1A09AB}"/>
              </a:ext>
            </a:extLst>
          </p:cNvPr>
          <p:cNvSpPr>
            <a:spLocks noGrp="1"/>
          </p:cNvSpPr>
          <p:nvPr>
            <p:ph type="title"/>
          </p:nvPr>
        </p:nvSpPr>
        <p:spPr>
          <a:xfrm>
            <a:off x="376382" y="309708"/>
            <a:ext cx="11815618" cy="201569"/>
          </a:xfrm>
        </p:spPr>
        <p:txBody>
          <a:bodyPr/>
          <a:lstStyle/>
          <a:p>
            <a:r>
              <a:rPr lang="zh-CN" altLang="en-US" b="1">
                <a:solidFill>
                  <a:srgbClr val="003F88"/>
                </a:solidFill>
                <a:latin typeface="+mn-ea"/>
                <a:ea typeface="+mn-ea"/>
              </a:rPr>
              <a:t>研究</a:t>
            </a:r>
            <a:r>
              <a:rPr lang="en-US" altLang="zh-CN" b="1">
                <a:solidFill>
                  <a:srgbClr val="003F88"/>
                </a:solidFill>
                <a:latin typeface="+mn-ea"/>
                <a:ea typeface="+mn-ea"/>
              </a:rPr>
              <a:t>1  </a:t>
            </a:r>
            <a:r>
              <a:rPr lang="zh-CN" altLang="en-US" sz="2000" b="1">
                <a:latin typeface="+mn-ea"/>
                <a:ea typeface="+mn-ea"/>
              </a:rPr>
              <a:t>当期望得分与实际得分相等时，公平性评分达到最高</a:t>
            </a:r>
            <a:endParaRPr lang="zh-CN" altLang="en-US" sz="2000" b="1" dirty="0">
              <a:latin typeface="+mn-ea"/>
              <a:ea typeface="+mn-ea"/>
            </a:endParaRPr>
          </a:p>
        </p:txBody>
      </p:sp>
      <p:sp>
        <p:nvSpPr>
          <p:cNvPr id="10" name="文本框 9">
            <a:extLst>
              <a:ext uri="{FF2B5EF4-FFF2-40B4-BE49-F238E27FC236}">
                <a16:creationId xmlns:a16="http://schemas.microsoft.com/office/drawing/2014/main" id="{288CA7B7-46CD-ABCD-5FD4-C3553240E912}"/>
              </a:ext>
            </a:extLst>
          </p:cNvPr>
          <p:cNvSpPr txBox="1"/>
          <p:nvPr/>
        </p:nvSpPr>
        <p:spPr>
          <a:xfrm>
            <a:off x="6532880" y="4579035"/>
            <a:ext cx="4968240" cy="1015663"/>
          </a:xfrm>
          <a:prstGeom prst="rect">
            <a:avLst/>
          </a:prstGeom>
          <a:solidFill>
            <a:srgbClr val="0070C0"/>
          </a:solidFill>
        </p:spPr>
        <p:txBody>
          <a:bodyPr wrap="square">
            <a:spAutoFit/>
          </a:bodyPr>
          <a:lstStyle/>
          <a:p>
            <a:pPr marL="285750" indent="-285750" algn="just">
              <a:buFont typeface="Wingdings" panose="05000000000000000000" pitchFamily="2" charset="2"/>
              <a:buChar char="ü"/>
            </a:pPr>
            <a:r>
              <a:rPr lang="zh-CN" altLang="zh-CN" sz="2000" b="1" i="1" kern="100">
                <a:solidFill>
                  <a:schemeClr val="bg1"/>
                </a:solidFill>
                <a:effectLst/>
                <a:latin typeface="Times New Roman" panose="02020603050405020304" pitchFamily="18" charset="0"/>
                <a:ea typeface="Songti SC"/>
                <a:cs typeface="Times New Roman" panose="02020603050405020304" pitchFamily="18" charset="0"/>
              </a:rPr>
              <a:t>假设</a:t>
            </a:r>
            <a:r>
              <a:rPr lang="en-US" altLang="zh-CN" sz="2000" b="1" i="1" kern="100">
                <a:solidFill>
                  <a:schemeClr val="bg1"/>
                </a:solidFill>
                <a:effectLst/>
                <a:latin typeface="Times New Roman" panose="02020603050405020304" pitchFamily="18" charset="0"/>
                <a:ea typeface="Songti SC"/>
                <a:cs typeface="Times New Roman" panose="02020603050405020304" pitchFamily="18" charset="0"/>
              </a:rPr>
              <a:t> 2b</a:t>
            </a:r>
            <a:r>
              <a:rPr lang="zh-CN" altLang="zh-CN" sz="2000" b="1" i="1" kern="100">
                <a:solidFill>
                  <a:schemeClr val="bg1"/>
                </a:solidFill>
                <a:effectLst/>
                <a:latin typeface="Times New Roman" panose="02020603050405020304" pitchFamily="18" charset="0"/>
                <a:ea typeface="Songti SC"/>
                <a:cs typeface="Times New Roman" panose="02020603050405020304" pitchFamily="18" charset="0"/>
              </a:rPr>
              <a:t>：</a:t>
            </a:r>
            <a:r>
              <a:rPr lang="zh-CN" altLang="en-US" sz="2000" b="1" kern="100">
                <a:solidFill>
                  <a:schemeClr val="bg1"/>
                </a:solidFill>
                <a:effectLst/>
                <a:latin typeface="Times New Roman" panose="02020603050405020304" pitchFamily="18" charset="0"/>
                <a:ea typeface="Songti SC"/>
                <a:cs typeface="Times New Roman" panose="02020603050405020304" pitchFamily="18" charset="0"/>
              </a:rPr>
              <a:t>公平性感知取决于期望得分和实际得分两者的差异，当两者差异最小时，公平性感知最高</a:t>
            </a:r>
            <a:endParaRPr lang="zh-CN" altLang="zh-CN" sz="1600" b="1"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descr="图表, 折线图&#10;&#10;描述已自动生成">
            <a:extLst>
              <a:ext uri="{FF2B5EF4-FFF2-40B4-BE49-F238E27FC236}">
                <a16:creationId xmlns:a16="http://schemas.microsoft.com/office/drawing/2014/main" id="{F62CCCE5-D876-F256-B305-E9162121F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66" y="1134116"/>
            <a:ext cx="3629983" cy="5275920"/>
          </a:xfrm>
          <a:prstGeom prst="rect">
            <a:avLst/>
          </a:prstGeom>
        </p:spPr>
      </p:pic>
    </p:spTree>
    <p:extLst>
      <p:ext uri="{BB962C8B-B14F-4D97-AF65-F5344CB8AC3E}">
        <p14:creationId xmlns:p14="http://schemas.microsoft.com/office/powerpoint/2010/main" val="17464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951E8-2DC5-6285-5655-76F76D7EB20D}"/>
              </a:ext>
            </a:extLst>
          </p:cNvPr>
          <p:cNvSpPr>
            <a:spLocks noGrp="1"/>
          </p:cNvSpPr>
          <p:nvPr>
            <p:ph type="title"/>
          </p:nvPr>
        </p:nvSpPr>
        <p:spPr>
          <a:xfrm>
            <a:off x="376382" y="314960"/>
            <a:ext cx="8920018" cy="303878"/>
          </a:xfrm>
        </p:spPr>
        <p:txBody>
          <a:bodyPr/>
          <a:lstStyle/>
          <a:p>
            <a:r>
              <a:rPr lang="zh-CN" altLang="en-US" b="1">
                <a:solidFill>
                  <a:srgbClr val="003F88"/>
                </a:solidFill>
                <a:latin typeface="+mn-ea"/>
                <a:ea typeface="+mn-ea"/>
              </a:rPr>
              <a:t>研究</a:t>
            </a:r>
            <a:r>
              <a:rPr lang="en-US" altLang="zh-CN" b="1">
                <a:solidFill>
                  <a:srgbClr val="003F88"/>
                </a:solidFill>
                <a:latin typeface="+mn-ea"/>
                <a:ea typeface="+mn-ea"/>
              </a:rPr>
              <a:t>2  </a:t>
            </a:r>
            <a:r>
              <a:rPr lang="zh-CN" altLang="en-US" sz="2400" b="1">
                <a:latin typeface="+mn-ea"/>
                <a:ea typeface="+mn-ea"/>
              </a:rPr>
              <a:t>期望与实际评分者一致性对公平性和满意度感知的影响</a:t>
            </a:r>
            <a:endParaRPr lang="zh-CN" altLang="en-US" b="1" dirty="0">
              <a:latin typeface="+mn-ea"/>
              <a:ea typeface="+mn-ea"/>
            </a:endParaRPr>
          </a:p>
        </p:txBody>
      </p:sp>
      <p:sp>
        <p:nvSpPr>
          <p:cNvPr id="3" name="内容占位符 2">
            <a:extLst>
              <a:ext uri="{FF2B5EF4-FFF2-40B4-BE49-F238E27FC236}">
                <a16:creationId xmlns:a16="http://schemas.microsoft.com/office/drawing/2014/main" id="{B9EADAF3-3627-A27A-5A15-DB6CDC28CF38}"/>
              </a:ext>
            </a:extLst>
          </p:cNvPr>
          <p:cNvSpPr>
            <a:spLocks noGrp="1"/>
          </p:cNvSpPr>
          <p:nvPr>
            <p:ph idx="1"/>
          </p:nvPr>
        </p:nvSpPr>
        <p:spPr>
          <a:xfrm>
            <a:off x="828040" y="1080249"/>
            <a:ext cx="10515600" cy="646951"/>
          </a:xfrm>
          <a:solidFill>
            <a:srgbClr val="003F88"/>
          </a:solidFill>
        </p:spPr>
        <p:txBody>
          <a:bodyPr>
            <a:normAutofit fontScale="85000" lnSpcReduction="10000"/>
          </a:bodyPr>
          <a:lstStyle/>
          <a:p>
            <a:pPr marL="0" indent="0">
              <a:lnSpc>
                <a:spcPct val="110000"/>
              </a:lnSpc>
              <a:spcBef>
                <a:spcPts val="0"/>
              </a:spcBef>
              <a:buNone/>
            </a:pPr>
            <a:r>
              <a:rPr lang="zh-CN" altLang="en-US" sz="2000" b="1">
                <a:solidFill>
                  <a:schemeClr val="bg1"/>
                </a:solidFill>
              </a:rPr>
              <a:t>① 探究被试选择</a:t>
            </a:r>
            <a:r>
              <a:rPr lang="en-US" altLang="zh-CN" sz="2000" b="1">
                <a:solidFill>
                  <a:schemeClr val="bg1"/>
                </a:solidFill>
              </a:rPr>
              <a:t>AI</a:t>
            </a:r>
            <a:r>
              <a:rPr lang="zh-CN" altLang="en-US" sz="2000" b="1">
                <a:solidFill>
                  <a:schemeClr val="bg1"/>
                </a:solidFill>
              </a:rPr>
              <a:t>评分系统或大学英语教师作为期望评分者的选择比例差异以及期望评分对其的影响。</a:t>
            </a:r>
          </a:p>
          <a:p>
            <a:pPr marL="0" indent="0">
              <a:lnSpc>
                <a:spcPct val="110000"/>
              </a:lnSpc>
              <a:spcBef>
                <a:spcPts val="0"/>
              </a:spcBef>
              <a:buNone/>
            </a:pPr>
            <a:r>
              <a:rPr lang="zh-CN" altLang="en-US" sz="2000" b="1">
                <a:solidFill>
                  <a:schemeClr val="bg1"/>
                </a:solidFill>
              </a:rPr>
              <a:t>② 探究期望评分者和实际评分者对公平性和满意度感知的影响。</a:t>
            </a:r>
          </a:p>
        </p:txBody>
      </p:sp>
      <p:sp>
        <p:nvSpPr>
          <p:cNvPr id="5" name="文本框 4">
            <a:extLst>
              <a:ext uri="{FF2B5EF4-FFF2-40B4-BE49-F238E27FC236}">
                <a16:creationId xmlns:a16="http://schemas.microsoft.com/office/drawing/2014/main" id="{0BEF3B34-57E7-E82D-911A-56E8B3E137CD}"/>
              </a:ext>
            </a:extLst>
          </p:cNvPr>
          <p:cNvSpPr txBox="1"/>
          <p:nvPr/>
        </p:nvSpPr>
        <p:spPr>
          <a:xfrm>
            <a:off x="896620" y="1859895"/>
            <a:ext cx="6134100" cy="1021556"/>
          </a:xfrm>
          <a:prstGeom prst="roundRect">
            <a:avLst/>
          </a:prstGeom>
          <a:noFill/>
          <a:ln w="28575">
            <a:solidFill>
              <a:schemeClr val="bg2">
                <a:lumMod val="90000"/>
              </a:schemeClr>
            </a:solidFill>
            <a:prstDash val="lgDash"/>
          </a:ln>
        </p:spPr>
        <p:txBody>
          <a:bodyPr wrap="square">
            <a:spAutoFit/>
          </a:bodyPr>
          <a:lstStyle/>
          <a:p>
            <a:pPr marL="285750" indent="-285750">
              <a:spcBef>
                <a:spcPts val="1200"/>
              </a:spcBef>
              <a:buFont typeface="Arial" panose="020B0604020202020204" pitchFamily="34" charset="0"/>
              <a:buChar char="•"/>
            </a:pP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通过</a:t>
            </a:r>
            <a:r>
              <a:rPr lang="en-US"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Credamo</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平台共收集到有效问卷</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120</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份，其中男性被试</a:t>
            </a:r>
            <a:r>
              <a:rPr lang="en-US" altLang="zh-CN" sz="1800" kern="100">
                <a:effectLst/>
                <a:latin typeface="Times New Roman" panose="02020603050405020304" pitchFamily="18" charset="0"/>
                <a:ea typeface="Yu Mincho Demibold" panose="020B0400000000000000" pitchFamily="18" charset="-128"/>
                <a:cs typeface="Times New Roman" panose="02020603050405020304" pitchFamily="18" charset="0"/>
              </a:rPr>
              <a:t>41</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名，女性被试</a:t>
            </a:r>
            <a:r>
              <a:rPr lang="en-US"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79</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名，年龄</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24.30±7.64</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岁，平均作答时间</a:t>
            </a:r>
            <a:r>
              <a:rPr lang="en-US" altLang="zh-CN" kern="100">
                <a:latin typeface="Times New Roman" panose="02020603050405020304" pitchFamily="18" charset="0"/>
                <a:ea typeface="楷体_GB2312" panose="02010609030101010101" pitchFamily="49" charset="-122"/>
                <a:cs typeface="Times New Roman" panose="02020603050405020304" pitchFamily="18" charset="0"/>
              </a:rPr>
              <a:t>8.02</a:t>
            </a:r>
            <a:r>
              <a:rPr lang="zh-CN" altLang="zh-CN" sz="1800" kern="100">
                <a:effectLst/>
                <a:latin typeface="Times New Roman" panose="02020603050405020304" pitchFamily="18" charset="0"/>
                <a:ea typeface="楷体_GB2312" panose="02010609030101010101" pitchFamily="49" charset="-122"/>
                <a:cs typeface="Times New Roman" panose="02020603050405020304" pitchFamily="18" charset="0"/>
              </a:rPr>
              <a:t>分钟。 </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05329155-B3CB-6583-0736-BA339916C4E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278818" y="1838960"/>
            <a:ext cx="2460822" cy="4786947"/>
          </a:xfrm>
          <a:prstGeom prst="rect">
            <a:avLst/>
          </a:prstGeom>
        </p:spPr>
      </p:pic>
      <p:sp>
        <p:nvSpPr>
          <p:cNvPr id="4" name="矩形 3">
            <a:extLst>
              <a:ext uri="{FF2B5EF4-FFF2-40B4-BE49-F238E27FC236}">
                <a16:creationId xmlns:a16="http://schemas.microsoft.com/office/drawing/2014/main" id="{15AB462B-996B-AAE2-CF7E-EC36B424B5BC}"/>
              </a:ext>
            </a:extLst>
          </p:cNvPr>
          <p:cNvSpPr/>
          <p:nvPr/>
        </p:nvSpPr>
        <p:spPr>
          <a:xfrm>
            <a:off x="8575040" y="2722880"/>
            <a:ext cx="1798320" cy="59944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01F8827-9F34-968C-97C2-47100A0343E0}"/>
              </a:ext>
            </a:extLst>
          </p:cNvPr>
          <p:cNvSpPr txBox="1"/>
          <p:nvPr/>
        </p:nvSpPr>
        <p:spPr>
          <a:xfrm>
            <a:off x="6813326" y="2606799"/>
            <a:ext cx="1938020" cy="646331"/>
          </a:xfrm>
          <a:prstGeom prst="rect">
            <a:avLst/>
          </a:prstGeom>
          <a:noFill/>
        </p:spPr>
        <p:txBody>
          <a:bodyPr wrap="square">
            <a:spAutoFit/>
          </a:bodyPr>
          <a:lstStyle/>
          <a:p>
            <a:pPr algn="ctr"/>
            <a:r>
              <a:rPr lang="zh-CN" altLang="en-US" b="1" dirty="0">
                <a:solidFill>
                  <a:srgbClr val="C00000"/>
                </a:solidFill>
                <a:latin typeface="黑体" panose="02010609060101010101" pitchFamily="49" charset="-122"/>
                <a:ea typeface="黑体" panose="02010609060101010101" pitchFamily="49" charset="-122"/>
              </a:rPr>
              <a:t>增加</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期望评分者</a:t>
            </a:r>
          </a:p>
        </p:txBody>
      </p:sp>
      <p:sp>
        <p:nvSpPr>
          <p:cNvPr id="8" name="文本框 7">
            <a:extLst>
              <a:ext uri="{FF2B5EF4-FFF2-40B4-BE49-F238E27FC236}">
                <a16:creationId xmlns:a16="http://schemas.microsoft.com/office/drawing/2014/main" id="{E344A897-2CB6-8F05-F751-4CF11606ADD0}"/>
              </a:ext>
            </a:extLst>
          </p:cNvPr>
          <p:cNvSpPr txBox="1"/>
          <p:nvPr/>
        </p:nvSpPr>
        <p:spPr>
          <a:xfrm>
            <a:off x="10487660" y="2875143"/>
            <a:ext cx="1938020" cy="1477328"/>
          </a:xfrm>
          <a:prstGeom prst="rect">
            <a:avLst/>
          </a:prstGeom>
          <a:noFill/>
        </p:spPr>
        <p:txBody>
          <a:bodyPr wrap="square">
            <a:spAutoFit/>
          </a:bodyPr>
          <a:lstStyle/>
          <a:p>
            <a:pPr algn="ctr"/>
            <a:r>
              <a:rPr lang="zh-CN" altLang="en-US" b="1" dirty="0">
                <a:solidFill>
                  <a:srgbClr val="C00000"/>
                </a:solidFill>
                <a:latin typeface="黑体" panose="02010609060101010101" pitchFamily="49" charset="-122"/>
                <a:ea typeface="黑体" panose="02010609060101010101" pitchFamily="49" charset="-122"/>
              </a:rPr>
              <a:t>比</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较</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一</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致</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性</a:t>
            </a:r>
          </a:p>
        </p:txBody>
      </p:sp>
      <p:sp>
        <p:nvSpPr>
          <p:cNvPr id="10" name="右大括号 9">
            <a:extLst>
              <a:ext uri="{FF2B5EF4-FFF2-40B4-BE49-F238E27FC236}">
                <a16:creationId xmlns:a16="http://schemas.microsoft.com/office/drawing/2014/main" id="{BA49DDB0-0E65-5397-FEB4-141EA6EDA40F}"/>
              </a:ext>
            </a:extLst>
          </p:cNvPr>
          <p:cNvSpPr/>
          <p:nvPr/>
        </p:nvSpPr>
        <p:spPr>
          <a:xfrm>
            <a:off x="10723581" y="2936239"/>
            <a:ext cx="467360" cy="1167803"/>
          </a:xfrm>
          <a:prstGeom prst="rightBrace">
            <a:avLst>
              <a:gd name="adj1" fmla="val 37841"/>
              <a:gd name="adj2" fmla="val 50000"/>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B04D0930-2383-C0A3-1FA1-B3CADA0DFB7A}"/>
              </a:ext>
            </a:extLst>
          </p:cNvPr>
          <p:cNvSpPr txBox="1"/>
          <p:nvPr/>
        </p:nvSpPr>
        <p:spPr>
          <a:xfrm>
            <a:off x="906033" y="3120929"/>
            <a:ext cx="5755341" cy="3609499"/>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en-US" altLang="zh-CN" sz="2000" b="1" kern="10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3×2×2×2×3</a:t>
            </a:r>
            <a:r>
              <a:rPr lang="zh-CN" altLang="en-US" sz="2000" b="1" kern="10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组间设计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期望得分（高期望得分</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中期望得分</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低期望得分）</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期望评分者（</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实际评分者（</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期望</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实际评分者一致性（一致</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不</a:t>
            </a:r>
            <a:r>
              <a:rPr lang="zh-CN" altLang="en-US" b="1" kern="10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一致）</a:t>
            </a:r>
            <a:endParaRPr lang="en-US" altLang="zh-CN" b="1" kern="10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b="1" kern="100">
                <a:latin typeface="楷体_GB2312" panose="02010609030101010101" pitchFamily="49" charset="-122"/>
                <a:ea typeface="楷体_GB2312" panose="02010609030101010101" pitchFamily="49" charset="-122"/>
                <a:cs typeface="Times New Roman" panose="02020603050405020304" pitchFamily="18" charset="0"/>
              </a:rPr>
              <a:t>实际得分（高</a:t>
            </a:r>
            <a:r>
              <a:rPr lang="en-US" altLang="zh-CN" b="1" kern="10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a:latin typeface="楷体_GB2312" panose="02010609030101010101" pitchFamily="49" charset="-122"/>
                <a:ea typeface="楷体_GB2312" panose="02010609030101010101" pitchFamily="49" charset="-122"/>
                <a:cs typeface="Times New Roman" panose="02020603050405020304" pitchFamily="18" charset="0"/>
              </a:rPr>
              <a:t>中</a:t>
            </a:r>
            <a:r>
              <a:rPr lang="en-US" altLang="zh-CN" b="1" kern="10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a:latin typeface="楷体_GB2312" panose="02010609030101010101" pitchFamily="49" charset="-122"/>
                <a:ea typeface="楷体_GB2312" panose="02010609030101010101" pitchFamily="49" charset="-122"/>
                <a:cs typeface="Times New Roman" panose="02020603050405020304" pitchFamily="18" charset="0"/>
              </a:rPr>
              <a:t>低得分）</a:t>
            </a:r>
            <a:endParaRPr lang="en-US" altLang="zh-CN" b="1" kern="100" dirty="0">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被试选择偏好（</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选择</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评分和教师评分的比例）</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被试主观感知（公平性与满意度）</a:t>
            </a:r>
            <a:endParaRPr lang="zh-CN" altLang="en-US"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07428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815</TotalTime>
  <Words>2460</Words>
  <Application>Microsoft Office PowerPoint</Application>
  <PresentationFormat>宽屏</PresentationFormat>
  <Paragraphs>306</Paragraphs>
  <Slides>21</Slides>
  <Notes>18</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21</vt:i4>
      </vt:variant>
    </vt:vector>
  </HeadingPairs>
  <TitlesOfParts>
    <vt:vector size="37" baseType="lpstr">
      <vt:lpstr>-apple-system</vt:lpstr>
      <vt:lpstr>Helvetica Neue</vt:lpstr>
      <vt:lpstr>等线</vt:lpstr>
      <vt:lpstr>等线 Light</vt:lpstr>
      <vt:lpstr>方正粗雅宋简体</vt:lpstr>
      <vt:lpstr>仿宋_GB2312</vt:lpstr>
      <vt:lpstr>黑体</vt:lpstr>
      <vt:lpstr>华文仿宋</vt:lpstr>
      <vt:lpstr>华文楷体</vt:lpstr>
      <vt:lpstr>楷体_GB2312</vt:lpstr>
      <vt:lpstr>宋体</vt:lpstr>
      <vt:lpstr>Arial</vt:lpstr>
      <vt:lpstr>Times New Roman</vt:lpstr>
      <vt:lpstr>Wingdings</vt:lpstr>
      <vt:lpstr>Office 主题​​</vt:lpstr>
      <vt:lpstr>1_Office 主题​​</vt:lpstr>
      <vt:lpstr>PowerPoint 演示文稿</vt:lpstr>
      <vt:lpstr>背景</vt:lpstr>
      <vt:lpstr>对AI评估的偏好？| 自我卷入不足与实际意愿缺失</vt:lpstr>
      <vt:lpstr>研究1  影响公平性和满意度的因素</vt:lpstr>
      <vt:lpstr>实验范式</vt:lpstr>
      <vt:lpstr>研究1  不同类型评分者之间结果和对评分者的公平性感知和满意度感知无显著差异</vt:lpstr>
      <vt:lpstr>研究1  实际得分高低对评分者的公平性感知和满意度感知影响显著，期望得分边缘显著</vt:lpstr>
      <vt:lpstr>研究1  当期望得分与实际得分相等时，公平性评分达到最高</vt:lpstr>
      <vt:lpstr>研究2  期望与实际评分者一致性对公平性和满意度感知的影响</vt:lpstr>
      <vt:lpstr>PowerPoint 演示文稿</vt:lpstr>
      <vt:lpstr>研究3  对AI评分的内隐态度——IAT范式</vt:lpstr>
      <vt:lpstr>研究3  对AI评分的内隐态度——IAT范式</vt:lpstr>
      <vt:lpstr>研究3  对AI评分的内隐态度——IAT范式</vt:lpstr>
      <vt:lpstr>研究4  教师与AI协作评分模式的偏好与感知</vt:lpstr>
      <vt:lpstr>研究4  教师与AI协作评分模式的偏好与感知</vt:lpstr>
      <vt:lpstr>研究5  AI辅助教师评分系统的探索</vt:lpstr>
      <vt:lpstr>研究5  无意愿选择实际低分时，AI辅助教师评分系统的结果满意度显著偏低</vt:lpstr>
      <vt:lpstr>研究5  有意愿选择实际低分时，AI辅助教师评分系统的结果满意度显著偏低</vt:lpstr>
      <vt:lpstr>讨论</vt:lpstr>
      <vt:lpstr>讨论   未来研究方向</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涵怿 楼</dc:creator>
  <cp:lastModifiedBy>涵怿 楼</cp:lastModifiedBy>
  <cp:revision>15</cp:revision>
  <dcterms:created xsi:type="dcterms:W3CDTF">2024-09-26T02:26:14Z</dcterms:created>
  <dcterms:modified xsi:type="dcterms:W3CDTF">2024-09-27T15:38:34Z</dcterms:modified>
</cp:coreProperties>
</file>