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j3jJ/o5MxKia7C5SCS+lSMc5zD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04d471fc6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1204d471fc6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04d471fc6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204d471fc6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04d471fc6_0_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1204d471fc6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04d471fc6_0_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204d471fc6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04d471fc6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204d471fc6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basic process of encrypting and then decrypting data. </a:t>
            </a:r>
            <a:endParaRPr/>
          </a:p>
        </p:txBody>
      </p:sp>
      <p:sp>
        <p:nvSpPr>
          <p:cNvPr id="202" name="Google Shape;20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04d471fc6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204d471fc6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critical difference between symmetric and asymmetric is that symmetric uses a single key for both encryption and decryption, whereas asymmetric uses complementary keys.</a:t>
            </a:r>
            <a:endParaRPr/>
          </a:p>
        </p:txBody>
      </p:sp>
      <p:sp>
        <p:nvSpPr>
          <p:cNvPr id="217" name="Google Shape;21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04d471fc6_0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204d471fc6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04d471fc6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204d471fc6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04d471fc6_0_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1204d471fc6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04d471fc6_0_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204d471fc6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204d471fc6_0_1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204d471fc6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04d471fc6_0_1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1204d471fc6_0_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04d471fc6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1204d471fc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04d471fc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204d471fc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04d471fc6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1204d471fc6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04d471fc6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204d471fc6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04d471fc6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204d471fc6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04d471fc6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204d471fc6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2"/>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2"/>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a:endParaRPr/>
          </a:p>
        </p:txBody>
      </p:sp>
      <p:sp>
        <p:nvSpPr>
          <p:cNvPr id="20" name="Google Shape;20;p4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2"/>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23" name="Google Shape;23;p42"/>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51"/>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51"/>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sp>
      <p:sp>
        <p:nvSpPr>
          <p:cNvPr id="80" name="Google Shape;80;p51"/>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1" name="Google Shape;81;p5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3" name="Google Shape;83;p51"/>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5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52"/>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5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 name="Google Shape;89;p52"/>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53"/>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3"/>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5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5" name="Google Shape;95;p53"/>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4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3"/>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0"/>
        <p:cNvGrpSpPr/>
        <p:nvPr/>
      </p:nvGrpSpPr>
      <p:grpSpPr>
        <a:xfrm>
          <a:off x="0" y="0"/>
          <a:ext cx="0" cy="0"/>
          <a:chOff x="0" y="0"/>
          <a:chExt cx="0" cy="0"/>
        </a:xfrm>
      </p:grpSpPr>
      <p:sp>
        <p:nvSpPr>
          <p:cNvPr id="31" name="Google Shape;31;p4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3" name="Google Shape;33;p4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35" name="Google Shape;35;p44"/>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5"/>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39" name="Google Shape;39;p4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41" name="Google Shape;41;p45"/>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
        <p:nvSpPr>
          <p:cNvPr id="42" name="Google Shape;42;p45"/>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4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6"/>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6" name="Google Shape;46;p46"/>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7" name="Google Shape;47;p4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49" name="Google Shape;49;p46"/>
          <p:cNvSpPr txBox="1"/>
          <p:nvPr/>
        </p:nvSpPr>
        <p:spPr>
          <a:xfrm>
            <a:off x="0" y="6531731"/>
            <a:ext cx="9144000" cy="32918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50">
                <a:solidFill>
                  <a:schemeClr val="dk1"/>
                </a:solidFill>
                <a:latin typeface="Arial"/>
                <a:ea typeface="Arial"/>
                <a:cs typeface="Arial"/>
                <a:sym typeface="Arial"/>
              </a:rPr>
              <a:t>From </a:t>
            </a:r>
            <a:r>
              <a:rPr lang="en-US" sz="950" i="1">
                <a:solidFill>
                  <a:schemeClr val="dk1"/>
                </a:solidFill>
                <a:latin typeface="Arial"/>
                <a:ea typeface="Arial"/>
                <a:cs typeface="Arial"/>
                <a:sym typeface="Arial"/>
              </a:rPr>
              <a:t>Security in Computing, Fifth Edition</a:t>
            </a:r>
            <a:r>
              <a:rPr lang="en-US" sz="950">
                <a:solidFill>
                  <a:schemeClr val="dk1"/>
                </a:solidFill>
                <a:latin typeface="Arial"/>
                <a:ea typeface="Arial"/>
                <a:cs typeface="Arial"/>
                <a:sym typeface="Arial"/>
              </a:rPr>
              <a:t>, by Charles P. Pfleeger, et al. (ISBN: 9780134085043). Copyright 2015 by Pearson Education, Inc. All rights reserved.</a:t>
            </a:r>
            <a:endParaRPr sz="95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4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7"/>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3" name="Google Shape;53;p47"/>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4" name="Google Shape;54;p47"/>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5" name="Google Shape;55;p47"/>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6" name="Google Shape;56;p4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58" name="Google Shape;58;p47"/>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
        <p:nvSpPr>
          <p:cNvPr id="59" name="Google Shape;59;p47"/>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4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4" name="Google Shape;64;p48"/>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49"/>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8" name="Google Shape;68;p49"/>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50"/>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0"/>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72" name="Google Shape;72;p50"/>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3" name="Google Shape;73;p5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atin typeface="Arial"/>
                <a:ea typeface="Arial"/>
                <a:cs typeface="Arial"/>
                <a:sym typeface="Arial"/>
              </a:defRPr>
            </a:lvl1pPr>
            <a:lvl2pPr marL="0" lvl="1" indent="0" algn="l">
              <a:spcBef>
                <a:spcPts val="0"/>
              </a:spcBef>
              <a:buNone/>
              <a:defRPr>
                <a:latin typeface="Arial"/>
                <a:ea typeface="Arial"/>
                <a:cs typeface="Arial"/>
                <a:sym typeface="Arial"/>
              </a:defRPr>
            </a:lvl2pPr>
            <a:lvl3pPr marL="0" lvl="2" indent="0" algn="l">
              <a:spcBef>
                <a:spcPts val="0"/>
              </a:spcBef>
              <a:buNone/>
              <a:defRPr>
                <a:latin typeface="Arial"/>
                <a:ea typeface="Arial"/>
                <a:cs typeface="Arial"/>
                <a:sym typeface="Arial"/>
              </a:defRPr>
            </a:lvl3pPr>
            <a:lvl4pPr marL="0" lvl="3" indent="0" algn="l">
              <a:spcBef>
                <a:spcPts val="0"/>
              </a:spcBef>
              <a:buNone/>
              <a:defRPr>
                <a:latin typeface="Arial"/>
                <a:ea typeface="Arial"/>
                <a:cs typeface="Arial"/>
                <a:sym typeface="Arial"/>
              </a:defRPr>
            </a:lvl4pPr>
            <a:lvl5pPr marL="0" lvl="4" indent="0" algn="l">
              <a:spcBef>
                <a:spcPts val="0"/>
              </a:spcBef>
              <a:buNone/>
              <a:defRPr>
                <a:latin typeface="Arial"/>
                <a:ea typeface="Arial"/>
                <a:cs typeface="Arial"/>
                <a:sym typeface="Arial"/>
              </a:defRPr>
            </a:lvl5pPr>
            <a:lvl6pPr marL="0" lvl="5" indent="0" algn="l">
              <a:spcBef>
                <a:spcPts val="0"/>
              </a:spcBef>
              <a:buNone/>
              <a:defRPr>
                <a:latin typeface="Arial"/>
                <a:ea typeface="Arial"/>
                <a:cs typeface="Arial"/>
                <a:sym typeface="Arial"/>
              </a:defRPr>
            </a:lvl6pPr>
            <a:lvl7pPr marL="0" lvl="6" indent="0" algn="l">
              <a:spcBef>
                <a:spcPts val="0"/>
              </a:spcBef>
              <a:buNone/>
              <a:defRPr>
                <a:latin typeface="Arial"/>
                <a:ea typeface="Arial"/>
                <a:cs typeface="Arial"/>
                <a:sym typeface="Arial"/>
              </a:defRPr>
            </a:lvl7pPr>
            <a:lvl8pPr marL="0" lvl="7" indent="0" algn="l">
              <a:spcBef>
                <a:spcPts val="0"/>
              </a:spcBef>
              <a:buNone/>
              <a:defRPr>
                <a:latin typeface="Arial"/>
                <a:ea typeface="Arial"/>
                <a:cs typeface="Arial"/>
                <a:sym typeface="Arial"/>
              </a:defRPr>
            </a:lvl8pPr>
            <a:lvl9pPr marL="0" lvl="8" indent="0" algn="l">
              <a:spcBef>
                <a:spcPts val="0"/>
              </a:spcBef>
              <a:buNone/>
              <a:defRPr>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75" name="Google Shape;75;p50"/>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
        <p:nvSpPr>
          <p:cNvPr id="76" name="Google Shape;76;p50"/>
          <p:cNvSpPr txBox="1">
            <a:spLocks noGrp="1"/>
          </p:cNvSpPr>
          <p:nvPr>
            <p:ph type="ftr" idx="11"/>
          </p:nvPr>
        </p:nvSpPr>
        <p:spPr>
          <a:xfrm>
            <a:off x="0" y="6531731"/>
            <a:ext cx="91440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5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1"/>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 name="Google Shape;11;p4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4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Google Shape;13;p41"/>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4" name="Google Shape;14;p4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4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4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code.fr/frequency-analysi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ii.com/pipes/caesar-ciph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5400"/>
              <a:buFont typeface="Arial"/>
              <a:buNone/>
            </a:pPr>
            <a:r>
              <a:rPr lang="en-US"/>
              <a:t>INTRODUCTION TO CRYPTOPGRAPHY </a:t>
            </a:r>
            <a:endParaRPr/>
          </a:p>
        </p:txBody>
      </p:sp>
      <p:sp>
        <p:nvSpPr>
          <p:cNvPr id="102" name="Google Shape;102;p1"/>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US"/>
              <a:t>Lecture 2: Cryptography</a:t>
            </a:r>
            <a:endParaRPr/>
          </a:p>
        </p:txBody>
      </p:sp>
      <p:sp>
        <p:nvSpPr>
          <p:cNvPr id="103" name="Google Shape;103;p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204d471fc6_0_6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Decryption: example</a:t>
            </a:r>
            <a:endParaRPr/>
          </a:p>
        </p:txBody>
      </p:sp>
      <p:sp>
        <p:nvSpPr>
          <p:cNvPr id="169" name="Google Shape;169;g1204d471fc6_0_6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dirty="0"/>
              <a:t>Imagine that a very literate and savvy enemy intercepts one of Caesar's messages.</a:t>
            </a:r>
            <a:endParaRPr sz="2200" dirty="0"/>
          </a:p>
          <a:p>
            <a:pPr marL="457200" lvl="0" indent="-368300" algn="just" rtl="0">
              <a:spcBef>
                <a:spcPts val="1000"/>
              </a:spcBef>
              <a:spcAft>
                <a:spcPts val="0"/>
              </a:spcAft>
              <a:buSzPts val="2200"/>
              <a:buChar char="•"/>
            </a:pPr>
            <a:r>
              <a:rPr lang="en-US" sz="2200" dirty="0"/>
              <a:t>RZ VMZ WMDIBDIB VGG AJMXZN OJ EJDI RDOC XGZJKVOMV OJ YZAZVO OCZ ZIZHT LPZZI VO OCZ IDGZ YZGOV</a:t>
            </a:r>
            <a:endParaRPr sz="2200" dirty="0"/>
          </a:p>
          <a:p>
            <a:pPr marL="457200" lvl="0" indent="-368300" algn="just" rtl="0">
              <a:spcBef>
                <a:spcPts val="1000"/>
              </a:spcBef>
              <a:spcAft>
                <a:spcPts val="0"/>
              </a:spcAft>
              <a:buSzPts val="2200"/>
              <a:buChar char="•"/>
            </a:pPr>
            <a:r>
              <a:rPr lang="en-US" sz="2200" dirty="0"/>
              <a:t>That enemy does not know that Caesar always uses a shift of 3, so he must attempt to "crack" the cipher without knowing the shift.</a:t>
            </a:r>
            <a:endParaRPr sz="2200" dirty="0"/>
          </a:p>
          <a:p>
            <a:pPr marL="457200" lvl="0" indent="-368300" algn="just" rtl="0">
              <a:spcBef>
                <a:spcPts val="1000"/>
              </a:spcBef>
              <a:spcAft>
                <a:spcPts val="1000"/>
              </a:spcAft>
              <a:buSzPts val="2200"/>
              <a:buChar char="•"/>
            </a:pPr>
            <a:r>
              <a:rPr lang="en-US" sz="2200" dirty="0"/>
              <a:t>There are three main techniques he could use: frequency analysis, known plaintext, and brute force. </a:t>
            </a:r>
            <a:endParaRPr sz="2200" dirty="0"/>
          </a:p>
        </p:txBody>
      </p:sp>
      <p:sp>
        <p:nvSpPr>
          <p:cNvPr id="170" name="Google Shape;170;g1204d471fc6_0_66"/>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204d471fc6_0_7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Frequency analysis</a:t>
            </a:r>
            <a:endParaRPr/>
          </a:p>
        </p:txBody>
      </p:sp>
      <p:sp>
        <p:nvSpPr>
          <p:cNvPr id="176" name="Google Shape;176;g1204d471fc6_0_7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dirty="0"/>
              <a:t>Human languages tend to use some letters more than others. For example, "E" is the most popular letter in the English language. We can analyze the frequency of the characters in the message and identify the most likely "E" and narrow down the possible shift amounts based on that.</a:t>
            </a:r>
            <a:endParaRPr sz="2200" dirty="0"/>
          </a:p>
          <a:p>
            <a:pPr marL="457200" lvl="0" indent="-368300" algn="just" rtl="0">
              <a:spcBef>
                <a:spcPts val="1000"/>
              </a:spcBef>
              <a:spcAft>
                <a:spcPts val="0"/>
              </a:spcAft>
              <a:buSzPts val="2200"/>
              <a:buChar char="•"/>
            </a:pPr>
            <a:r>
              <a:rPr lang="en-US" sz="2200" dirty="0"/>
              <a:t>Try it out yourself! Use </a:t>
            </a:r>
            <a:r>
              <a:rPr lang="en-US" sz="2200" u="sng" dirty="0">
                <a:solidFill>
                  <a:schemeClr val="hlink"/>
                </a:solidFill>
                <a:hlinkClick r:id="rId3"/>
              </a:rPr>
              <a:t>this tool</a:t>
            </a:r>
            <a:r>
              <a:rPr lang="en-US" sz="2200" dirty="0"/>
              <a:t> to analyze the frequency graph to identify a possible "E"</a:t>
            </a:r>
            <a:endParaRPr sz="2200" dirty="0"/>
          </a:p>
          <a:p>
            <a:pPr marL="457200" lvl="0" indent="-368300" algn="just" rtl="0">
              <a:spcBef>
                <a:spcPts val="1000"/>
              </a:spcBef>
              <a:spcAft>
                <a:spcPts val="1000"/>
              </a:spcAft>
              <a:buSzPts val="2200"/>
              <a:buChar char="•"/>
            </a:pPr>
            <a:r>
              <a:rPr lang="en-US" sz="2200" dirty="0"/>
              <a:t>Can you crack the cipher?</a:t>
            </a:r>
            <a:endParaRPr sz="2200" dirty="0"/>
          </a:p>
        </p:txBody>
      </p:sp>
      <p:sp>
        <p:nvSpPr>
          <p:cNvPr id="177" name="Google Shape;177;g1204d471fc6_0_74"/>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204d471fc6_0_8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Known plain text</a:t>
            </a:r>
            <a:endParaRPr/>
          </a:p>
        </p:txBody>
      </p:sp>
      <p:sp>
        <p:nvSpPr>
          <p:cNvPr id="183" name="Google Shape;183;g1204d471fc6_0_8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Another term for the original unencrypted message is plaintext. If the enemy already knew some part of the plaintext, it will be easier for them to crack the rest of the encrypted version.</a:t>
            </a:r>
            <a:endParaRPr sz="2200"/>
          </a:p>
          <a:p>
            <a:pPr marL="457200" lvl="0" indent="-368300" algn="just" rtl="0">
              <a:spcBef>
                <a:spcPts val="1000"/>
              </a:spcBef>
              <a:spcAft>
                <a:spcPts val="0"/>
              </a:spcAft>
              <a:buSzPts val="2200"/>
              <a:buChar char="•"/>
            </a:pPr>
            <a:r>
              <a:rPr lang="en-US" sz="2200"/>
              <a:t>For example, messages tend to start with similar beginnings. In WWII, encrypted German messages always started with a weather forecast, which ultimately made them easier for British mathematician Alan Turing to crack.</a:t>
            </a:r>
            <a:endParaRPr sz="2200"/>
          </a:p>
          <a:p>
            <a:pPr marL="457200" lvl="0" indent="-368300" algn="just" rtl="0">
              <a:spcBef>
                <a:spcPts val="1000"/>
              </a:spcBef>
              <a:spcAft>
                <a:spcPts val="1000"/>
              </a:spcAft>
              <a:buSzPts val="2200"/>
              <a:buChar char="•"/>
            </a:pPr>
            <a:r>
              <a:rPr lang="en-US" sz="2200"/>
              <a:t>Do you think Julius started this message in a common way?</a:t>
            </a:r>
            <a:endParaRPr sz="2200"/>
          </a:p>
        </p:txBody>
      </p:sp>
      <p:sp>
        <p:nvSpPr>
          <p:cNvPr id="184" name="Google Shape;184;g1204d471fc6_0_82"/>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204d471fc6_0_8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Brute force</a:t>
            </a:r>
            <a:endParaRPr/>
          </a:p>
        </p:txBody>
      </p:sp>
      <p:sp>
        <p:nvSpPr>
          <p:cNvPr id="190" name="Google Shape;190;g1204d471fc6_0_89"/>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There are only 25 possible shifts (not 26 — why not?). </a:t>
            </a:r>
            <a:endParaRPr sz="2200"/>
          </a:p>
          <a:p>
            <a:pPr marL="457200" lvl="0" indent="-368300" algn="just" rtl="0">
              <a:spcBef>
                <a:spcPts val="1000"/>
              </a:spcBef>
              <a:spcAft>
                <a:spcPts val="0"/>
              </a:spcAft>
              <a:buSzPts val="2200"/>
              <a:buChar char="•"/>
            </a:pPr>
            <a:r>
              <a:rPr lang="en-US" sz="2200"/>
              <a:t>The enemy could take some time to try out each of them and find one that yielded a sensible message. </a:t>
            </a:r>
            <a:endParaRPr sz="2200"/>
          </a:p>
          <a:p>
            <a:pPr marL="457200" lvl="0" indent="-368300" algn="just" rtl="0">
              <a:spcBef>
                <a:spcPts val="1000"/>
              </a:spcBef>
              <a:spcAft>
                <a:spcPts val="0"/>
              </a:spcAft>
              <a:buSzPts val="2200"/>
              <a:buChar char="•"/>
            </a:pPr>
            <a:r>
              <a:rPr lang="en-US" sz="2200"/>
              <a:t>They wouldn't even need to try the shifts on the entire message, just the first word or two.</a:t>
            </a:r>
            <a:endParaRPr sz="2200"/>
          </a:p>
          <a:p>
            <a:pPr marL="457200" lvl="0" indent="-368300" algn="just" rtl="0">
              <a:spcBef>
                <a:spcPts val="1000"/>
              </a:spcBef>
              <a:spcAft>
                <a:spcPts val="0"/>
              </a:spcAft>
              <a:buSzPts val="2200"/>
              <a:buChar char="•"/>
            </a:pPr>
            <a:r>
              <a:rPr lang="en-US" sz="2200"/>
              <a:t>Try to brute force the cipher with </a:t>
            </a:r>
            <a:r>
              <a:rPr lang="en-US" sz="2200" u="sng">
                <a:solidFill>
                  <a:schemeClr val="hlink"/>
                </a:solidFill>
                <a:hlinkClick r:id="rId3"/>
              </a:rPr>
              <a:t>this tool</a:t>
            </a:r>
            <a:r>
              <a:rPr lang="en-US" sz="2200"/>
              <a:t>.</a:t>
            </a:r>
            <a:endParaRPr sz="2200"/>
          </a:p>
          <a:p>
            <a:pPr marL="457200" lvl="0" indent="-368300" algn="just" rtl="0">
              <a:spcBef>
                <a:spcPts val="1000"/>
              </a:spcBef>
              <a:spcAft>
                <a:spcPts val="0"/>
              </a:spcAft>
              <a:buSzPts val="2200"/>
              <a:buChar char="•"/>
            </a:pPr>
            <a:r>
              <a:rPr lang="en-US" sz="2200"/>
              <a:t>Caesar's enemy wouldn't have a computer to help them, but it likely would take them less than an hour if they understood the idea of the Caesar Cipher.</a:t>
            </a:r>
            <a:endParaRPr sz="2200"/>
          </a:p>
          <a:p>
            <a:pPr marL="457200" lvl="0" indent="-368300" algn="just" rtl="0">
              <a:spcBef>
                <a:spcPts val="1000"/>
              </a:spcBef>
              <a:spcAft>
                <a:spcPts val="1000"/>
              </a:spcAft>
              <a:buSzPts val="2200"/>
              <a:buChar char="•"/>
            </a:pPr>
            <a:r>
              <a:rPr lang="en-US" sz="2200"/>
              <a:t>Hence Caesar cipher is no longer secure. Modern encryption algorithms are much, much more complicated. </a:t>
            </a:r>
            <a:endParaRPr sz="2200"/>
          </a:p>
        </p:txBody>
      </p:sp>
      <p:sp>
        <p:nvSpPr>
          <p:cNvPr id="191" name="Google Shape;191;g1204d471fc6_0_89"/>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13</a:t>
            </a:fld>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204d471fc6_0_1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Key</a:t>
            </a:r>
            <a:endParaRPr/>
          </a:p>
        </p:txBody>
      </p:sp>
      <p:sp>
        <p:nvSpPr>
          <p:cNvPr id="197" name="Google Shape;197;g1204d471fc6_0_19"/>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Modern encryption algorithm use a key.</a:t>
            </a:r>
            <a:endParaRPr sz="2200"/>
          </a:p>
          <a:p>
            <a:pPr marL="457200" lvl="0" indent="-368300" algn="just" rtl="0">
              <a:spcBef>
                <a:spcPts val="1000"/>
              </a:spcBef>
              <a:spcAft>
                <a:spcPts val="0"/>
              </a:spcAft>
              <a:buSzPts val="2200"/>
              <a:buChar char="•"/>
            </a:pPr>
            <a:r>
              <a:rPr lang="en-US" sz="2200"/>
              <a:t>A cryptographic key is a string of characters used within an encryption algorithm for altering data so that it appears random. </a:t>
            </a:r>
            <a:endParaRPr sz="2200"/>
          </a:p>
          <a:p>
            <a:pPr marL="457200" lvl="0" indent="-368300" algn="just" rtl="0">
              <a:spcBef>
                <a:spcPts val="1000"/>
              </a:spcBef>
              <a:spcAft>
                <a:spcPts val="0"/>
              </a:spcAft>
              <a:buSzPts val="2200"/>
              <a:buChar char="•"/>
            </a:pPr>
            <a:r>
              <a:rPr lang="en-US" sz="2200"/>
              <a:t>Like a physical key, it locks (encrypts) data so that only someone with the right key can unlock (decrypt) it.</a:t>
            </a:r>
            <a:endParaRPr sz="2200"/>
          </a:p>
          <a:p>
            <a:pPr marL="457200" lvl="0" indent="-368300" algn="just" rtl="0">
              <a:spcBef>
                <a:spcPts val="1000"/>
              </a:spcBef>
              <a:spcAft>
                <a:spcPts val="0"/>
              </a:spcAft>
              <a:buSzPts val="2200"/>
              <a:buChar char="•"/>
            </a:pPr>
            <a:r>
              <a:rPr lang="en-US" sz="2200"/>
              <a:t>The same plain text can produce different cipher texts if different keys are used. </a:t>
            </a:r>
            <a:endParaRPr sz="2200"/>
          </a:p>
          <a:p>
            <a:pPr marL="457200" lvl="0" indent="-368300" algn="just" rtl="0">
              <a:spcBef>
                <a:spcPts val="1000"/>
              </a:spcBef>
              <a:spcAft>
                <a:spcPts val="0"/>
              </a:spcAft>
              <a:buSzPts val="2200"/>
              <a:buChar char="•"/>
            </a:pPr>
            <a:r>
              <a:rPr lang="en-US" sz="2200"/>
              <a:t>Hence, to decrypt cipher text to plain text, it is necessary to know the key. </a:t>
            </a:r>
            <a:endParaRPr sz="2200"/>
          </a:p>
          <a:p>
            <a:pPr marL="457200" lvl="0" indent="-368300" algn="just" rtl="0">
              <a:spcBef>
                <a:spcPts val="1000"/>
              </a:spcBef>
              <a:spcAft>
                <a:spcPts val="1000"/>
              </a:spcAft>
              <a:buSzPts val="2200"/>
              <a:buChar char="•"/>
            </a:pPr>
            <a:r>
              <a:rPr lang="en-US" sz="2200"/>
              <a:t>Those who don’t know the key (like an attacker) can not decrypt the ciphertext (provided the used cryptosystem is secure enough). </a:t>
            </a:r>
            <a:endParaRPr sz="2200"/>
          </a:p>
        </p:txBody>
      </p:sp>
      <p:sp>
        <p:nvSpPr>
          <p:cNvPr id="198" name="Google Shape;198;g1204d471fc6_0_19"/>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14</a:t>
            </a:fld>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494473" y="5842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Encryption/Decryption Process</a:t>
            </a:r>
            <a:endParaRPr/>
          </a:p>
        </p:txBody>
      </p:sp>
      <p:sp>
        <p:nvSpPr>
          <p:cNvPr id="205" name="Google Shape;205;p2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15</a:t>
            </a:fld>
            <a:endParaRPr>
              <a:latin typeface="Arial"/>
              <a:ea typeface="Arial"/>
              <a:cs typeface="Arial"/>
              <a:sym typeface="Arial"/>
            </a:endParaRPr>
          </a:p>
        </p:txBody>
      </p:sp>
      <p:pic>
        <p:nvPicPr>
          <p:cNvPr id="206" name="Google Shape;206;p21" descr="fig02-18.eps"/>
          <p:cNvPicPr preferRelativeResize="0"/>
          <p:nvPr/>
        </p:nvPicPr>
        <p:blipFill rotWithShape="1">
          <a:blip r:embed="rId3">
            <a:alphaModFix/>
          </a:blip>
          <a:srcRect/>
          <a:stretch/>
        </p:blipFill>
        <p:spPr>
          <a:xfrm>
            <a:off x="531746" y="2375945"/>
            <a:ext cx="8155054" cy="21061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204d471fc6_0_9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Types of encryption</a:t>
            </a:r>
            <a:endParaRPr/>
          </a:p>
        </p:txBody>
      </p:sp>
      <p:sp>
        <p:nvSpPr>
          <p:cNvPr id="212" name="Google Shape;212;g1204d471fc6_0_99"/>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The two main kinds of encryption are symmetric encryption and asymmetric encryption (or public key encryption).</a:t>
            </a:r>
            <a:endParaRPr sz="2200"/>
          </a:p>
          <a:p>
            <a:pPr marL="457200" lvl="0" indent="-368300" algn="just" rtl="0">
              <a:spcBef>
                <a:spcPts val="1000"/>
              </a:spcBef>
              <a:spcAft>
                <a:spcPts val="0"/>
              </a:spcAft>
              <a:buSzPts val="2200"/>
              <a:buChar char="•"/>
            </a:pPr>
            <a:r>
              <a:rPr lang="en-US" sz="2200"/>
              <a:t>In symmetric encryption, there is only one key, and all communicating parties use the same (secret) key for both encryption and decryption. </a:t>
            </a:r>
            <a:endParaRPr sz="2200"/>
          </a:p>
          <a:p>
            <a:pPr marL="457200" lvl="0" indent="-368300" algn="just" rtl="0">
              <a:spcBef>
                <a:spcPts val="1000"/>
              </a:spcBef>
              <a:spcAft>
                <a:spcPts val="0"/>
              </a:spcAft>
              <a:buSzPts val="2200"/>
              <a:buChar char="•"/>
            </a:pPr>
            <a:r>
              <a:rPr lang="en-US" sz="2200"/>
              <a:t>In asymmetric, or public key, encryption, there are two keys: one key is used for encryption, and a different key is used for decryption. </a:t>
            </a:r>
            <a:endParaRPr sz="2200"/>
          </a:p>
          <a:p>
            <a:pPr marL="457200" lvl="0" indent="-368300" algn="just" rtl="0">
              <a:spcBef>
                <a:spcPts val="1000"/>
              </a:spcBef>
              <a:spcAft>
                <a:spcPts val="0"/>
              </a:spcAft>
              <a:buSzPts val="2200"/>
              <a:buChar char="•"/>
            </a:pPr>
            <a:r>
              <a:rPr lang="en-US" sz="2200"/>
              <a:t>The decryption key is kept private (hence the "private key" name), while the encryption key is shared publicly, for anyone to use (hence the "public key" name). </a:t>
            </a:r>
            <a:endParaRPr sz="2200"/>
          </a:p>
          <a:p>
            <a:pPr marL="457200" lvl="0" indent="-368300" algn="just" rtl="0">
              <a:spcBef>
                <a:spcPts val="1000"/>
              </a:spcBef>
              <a:spcAft>
                <a:spcPts val="1000"/>
              </a:spcAft>
              <a:buSzPts val="2200"/>
              <a:buChar char="•"/>
            </a:pPr>
            <a:r>
              <a:rPr lang="en-US" sz="2200"/>
              <a:t>Asymmetric encryption is a foundational technology for TLS (often called SSL).</a:t>
            </a:r>
            <a:endParaRPr sz="2200"/>
          </a:p>
        </p:txBody>
      </p:sp>
      <p:sp>
        <p:nvSpPr>
          <p:cNvPr id="213" name="Google Shape;213;g1204d471fc6_0_99"/>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16</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Symmetric vs. Asymmetric</a:t>
            </a:r>
            <a:endParaRPr/>
          </a:p>
        </p:txBody>
      </p:sp>
      <p:sp>
        <p:nvSpPr>
          <p:cNvPr id="220" name="Google Shape;220;p2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17</a:t>
            </a:fld>
            <a:endParaRPr>
              <a:latin typeface="Arial"/>
              <a:ea typeface="Arial"/>
              <a:cs typeface="Arial"/>
              <a:sym typeface="Arial"/>
            </a:endParaRPr>
          </a:p>
        </p:txBody>
      </p:sp>
      <p:pic>
        <p:nvPicPr>
          <p:cNvPr id="221" name="Google Shape;221;p22" descr="fig02-19.eps"/>
          <p:cNvPicPr preferRelativeResize="0"/>
          <p:nvPr/>
        </p:nvPicPr>
        <p:blipFill rotWithShape="1">
          <a:blip r:embed="rId3">
            <a:alphaModFix/>
          </a:blip>
          <a:srcRect/>
          <a:stretch/>
        </p:blipFill>
        <p:spPr>
          <a:xfrm>
            <a:off x="457200" y="1523999"/>
            <a:ext cx="8229600" cy="4784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 algorithms</a:t>
            </a:r>
            <a:endParaRPr/>
          </a:p>
        </p:txBody>
      </p:sp>
      <p:sp>
        <p:nvSpPr>
          <p:cNvPr id="244" name="Google Shape;244;p29"/>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None/>
            </a:pPr>
            <a:r>
              <a:rPr lang="en-US" sz="2200"/>
              <a:t>Some common algorithms:</a:t>
            </a:r>
            <a:endParaRPr sz="2200"/>
          </a:p>
          <a:p>
            <a:pPr marL="457200" lvl="1" indent="-225425" algn="l" rtl="0">
              <a:spcBef>
                <a:spcPts val="640"/>
              </a:spcBef>
              <a:spcAft>
                <a:spcPts val="0"/>
              </a:spcAft>
              <a:buSzPts val="2200"/>
              <a:buChar char="•"/>
            </a:pPr>
            <a:r>
              <a:rPr lang="en-US" sz="2200"/>
              <a:t>Symmetric encryption:  Twofish, AES, Blowfish, DES</a:t>
            </a:r>
            <a:endParaRPr sz="2200"/>
          </a:p>
          <a:p>
            <a:pPr marL="457200" lvl="1" indent="-225425" algn="l" rtl="0">
              <a:spcBef>
                <a:spcPts val="640"/>
              </a:spcBef>
              <a:spcAft>
                <a:spcPts val="0"/>
              </a:spcAft>
              <a:buSzPts val="2200"/>
              <a:buChar char="•"/>
            </a:pPr>
            <a:r>
              <a:rPr lang="en-US" sz="2200"/>
              <a:t>Asymmetric encryption:  RSA, DSA, ECC</a:t>
            </a:r>
            <a:endParaRPr sz="2200"/>
          </a:p>
          <a:p>
            <a:pPr marL="182880" lvl="0" indent="-225425" algn="l" rtl="0">
              <a:spcBef>
                <a:spcPts val="640"/>
              </a:spcBef>
              <a:spcAft>
                <a:spcPts val="0"/>
              </a:spcAft>
              <a:buSzPts val="2200"/>
              <a:buChar char="•"/>
            </a:pPr>
            <a:endParaRPr sz="2200"/>
          </a:p>
        </p:txBody>
      </p:sp>
      <p:sp>
        <p:nvSpPr>
          <p:cNvPr id="245" name="Google Shape;245;p2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18</a:t>
            </a:fld>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204d471fc6_0_10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SSL</a:t>
            </a:r>
            <a:endParaRPr/>
          </a:p>
        </p:txBody>
      </p:sp>
      <p:sp>
        <p:nvSpPr>
          <p:cNvPr id="251" name="Google Shape;251;g1204d471fc6_0_10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None/>
            </a:pPr>
            <a:r>
              <a:rPr lang="en-US" sz="2200"/>
              <a:t>A major use of encryption is in SSL.</a:t>
            </a:r>
            <a:endParaRPr sz="2200"/>
          </a:p>
          <a:p>
            <a:pPr marL="457200" lvl="1" indent="-225425" algn="l" rtl="0">
              <a:spcBef>
                <a:spcPts val="640"/>
              </a:spcBef>
              <a:spcAft>
                <a:spcPts val="0"/>
              </a:spcAft>
              <a:buSzPts val="2200"/>
              <a:buChar char="•"/>
            </a:pPr>
            <a:r>
              <a:rPr lang="en-US" sz="2200"/>
              <a:t>SSL, or Secure Sockets Layer, is an encryption-based Internet security protocol. </a:t>
            </a:r>
            <a:endParaRPr sz="2200"/>
          </a:p>
          <a:p>
            <a:pPr marL="457200" lvl="1" indent="-225425" algn="l" rtl="0">
              <a:spcBef>
                <a:spcPts val="640"/>
              </a:spcBef>
              <a:spcAft>
                <a:spcPts val="0"/>
              </a:spcAft>
              <a:buSzPts val="2200"/>
              <a:buChar char="•"/>
            </a:pPr>
            <a:r>
              <a:rPr lang="en-US" sz="2200"/>
              <a:t>It was first developed by Netscape in 1995 for the purpose of ensuring privacy, authentication, and data integrity in Internet communications. </a:t>
            </a:r>
            <a:endParaRPr sz="2200"/>
          </a:p>
          <a:p>
            <a:pPr marL="457200" lvl="1" indent="-225425" algn="l" rtl="0">
              <a:spcBef>
                <a:spcPts val="640"/>
              </a:spcBef>
              <a:spcAft>
                <a:spcPts val="0"/>
              </a:spcAft>
              <a:buSzPts val="2200"/>
              <a:buChar char="•"/>
            </a:pPr>
            <a:r>
              <a:rPr lang="en-US" sz="2200"/>
              <a:t>SSL is the predecessor to the modern TLS encryption used today.</a:t>
            </a:r>
            <a:endParaRPr sz="2200"/>
          </a:p>
          <a:p>
            <a:pPr marL="457200" lvl="1" indent="-225425" algn="l" rtl="0">
              <a:spcBef>
                <a:spcPts val="640"/>
              </a:spcBef>
              <a:spcAft>
                <a:spcPts val="0"/>
              </a:spcAft>
              <a:buSzPts val="2200"/>
              <a:buChar char="•"/>
            </a:pPr>
            <a:r>
              <a:rPr lang="en-US" sz="2200"/>
              <a:t>A website that implements SSL/TLS has "HTTPS" in its URL instead of "HTTP."</a:t>
            </a:r>
            <a:endParaRPr sz="2200"/>
          </a:p>
        </p:txBody>
      </p:sp>
      <p:sp>
        <p:nvSpPr>
          <p:cNvPr id="252" name="Google Shape;252;g1204d471fc6_0_107"/>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19</a:t>
            </a:fld>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a:t>
            </a:r>
            <a:endParaRPr/>
          </a:p>
        </p:txBody>
      </p:sp>
      <p:sp>
        <p:nvSpPr>
          <p:cNvPr id="109" name="Google Shape;109;p19"/>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Encryption is a way of scrambling data so that only authorized parties can understand the information. </a:t>
            </a:r>
            <a:endParaRPr sz="2200"/>
          </a:p>
          <a:p>
            <a:pPr marL="457200" lvl="0" indent="-368300" algn="just" rtl="0">
              <a:spcBef>
                <a:spcPts val="1000"/>
              </a:spcBef>
              <a:spcAft>
                <a:spcPts val="0"/>
              </a:spcAft>
              <a:buSzPts val="2200"/>
              <a:buChar char="•"/>
            </a:pPr>
            <a:r>
              <a:rPr lang="en-US" sz="2200"/>
              <a:t>In technical terms, it is the process of converting human-readable plaintext to incomprehensible text, also known as ciphertext. </a:t>
            </a:r>
            <a:endParaRPr sz="2200"/>
          </a:p>
          <a:p>
            <a:pPr marL="457200" lvl="0" indent="-368300" algn="just" rtl="0">
              <a:spcBef>
                <a:spcPts val="1000"/>
              </a:spcBef>
              <a:spcAft>
                <a:spcPts val="0"/>
              </a:spcAft>
              <a:buSzPts val="2200"/>
              <a:buChar char="•"/>
            </a:pPr>
            <a:r>
              <a:rPr lang="en-US" sz="2200"/>
              <a:t>In simpler terms, encryption takes readable data and alters it so that it appears random. </a:t>
            </a:r>
            <a:endParaRPr sz="2200"/>
          </a:p>
          <a:p>
            <a:pPr marL="457200" lvl="0" indent="-368300" algn="just" rtl="0">
              <a:spcBef>
                <a:spcPts val="1000"/>
              </a:spcBef>
              <a:spcAft>
                <a:spcPts val="0"/>
              </a:spcAft>
              <a:buSzPts val="2200"/>
              <a:buChar char="•"/>
            </a:pPr>
            <a:r>
              <a:rPr lang="en-US" sz="2200"/>
              <a:t>Encryption requires the use of a cryptographic key: a set of mathematical values that both the sender and the recipient of an encrypted message agree on. </a:t>
            </a:r>
            <a:endParaRPr sz="2200"/>
          </a:p>
          <a:p>
            <a:pPr marL="457200" lvl="0" indent="-368300" algn="just" rtl="0">
              <a:spcBef>
                <a:spcPts val="1000"/>
              </a:spcBef>
              <a:spcAft>
                <a:spcPts val="1000"/>
              </a:spcAft>
              <a:buSzPts val="2200"/>
              <a:buChar char="•"/>
            </a:pPr>
            <a:r>
              <a:rPr lang="en-US" sz="2200"/>
              <a:t>The recipient can use the agreed key to convert ciphertext to the original, meaningful text again. </a:t>
            </a:r>
            <a:endParaRPr sz="2200"/>
          </a:p>
        </p:txBody>
      </p:sp>
      <p:sp>
        <p:nvSpPr>
          <p:cNvPr id="110" name="Google Shape;110;p1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204d471fc6_0_11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SSL</a:t>
            </a:r>
            <a:endParaRPr/>
          </a:p>
        </p:txBody>
      </p:sp>
      <p:sp>
        <p:nvSpPr>
          <p:cNvPr id="258" name="Google Shape;258;g1204d471fc6_0_11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None/>
            </a:pPr>
            <a:endParaRPr sz="2200"/>
          </a:p>
        </p:txBody>
      </p:sp>
      <p:sp>
        <p:nvSpPr>
          <p:cNvPr id="259" name="Google Shape;259;g1204d471fc6_0_116"/>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20</a:t>
            </a:fld>
            <a:endParaRPr>
              <a:latin typeface="Arial"/>
              <a:ea typeface="Arial"/>
              <a:cs typeface="Arial"/>
              <a:sym typeface="Arial"/>
            </a:endParaRPr>
          </a:p>
        </p:txBody>
      </p:sp>
      <p:pic>
        <p:nvPicPr>
          <p:cNvPr id="260" name="Google Shape;260;g1204d471fc6_0_116"/>
          <p:cNvPicPr preferRelativeResize="0"/>
          <p:nvPr/>
        </p:nvPicPr>
        <p:blipFill>
          <a:blip r:embed="rId3">
            <a:alphaModFix/>
          </a:blip>
          <a:stretch>
            <a:fillRect/>
          </a:stretch>
        </p:blipFill>
        <p:spPr>
          <a:xfrm>
            <a:off x="862000" y="1890700"/>
            <a:ext cx="7419975" cy="429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204d471fc6_0_12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SSL</a:t>
            </a:r>
            <a:endParaRPr/>
          </a:p>
        </p:txBody>
      </p:sp>
      <p:sp>
        <p:nvSpPr>
          <p:cNvPr id="266" name="Google Shape;266;g1204d471fc6_0_12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457200" lvl="1" indent="-225425" algn="just" rtl="0">
              <a:spcBef>
                <a:spcPts val="640"/>
              </a:spcBef>
              <a:spcAft>
                <a:spcPts val="0"/>
              </a:spcAft>
              <a:buSzPts val="2200"/>
              <a:buChar char="•"/>
            </a:pPr>
            <a:r>
              <a:rPr lang="en-US" sz="2200"/>
              <a:t>Originally, data on the Web was transmitted in plaintext that anyone could read if they intercepted the message. </a:t>
            </a:r>
            <a:endParaRPr sz="2200"/>
          </a:p>
          <a:p>
            <a:pPr marL="457200" lvl="1" indent="-225425" algn="just" rtl="0">
              <a:spcBef>
                <a:spcPts val="640"/>
              </a:spcBef>
              <a:spcAft>
                <a:spcPts val="0"/>
              </a:spcAft>
              <a:buSzPts val="2200"/>
              <a:buChar char="•"/>
            </a:pPr>
            <a:r>
              <a:rPr lang="en-US" sz="2200"/>
              <a:t>For example, if a consumer visited a shopping website, placed an order, and entered their credit card number on the website, that credit card number would travel across the Internet unconcealed.</a:t>
            </a:r>
            <a:endParaRPr sz="2200"/>
          </a:p>
          <a:p>
            <a:pPr marL="457200" lvl="1" indent="-225425" algn="just" rtl="0">
              <a:spcBef>
                <a:spcPts val="640"/>
              </a:spcBef>
              <a:spcAft>
                <a:spcPts val="0"/>
              </a:spcAft>
              <a:buSzPts val="2200"/>
              <a:buChar char="•"/>
            </a:pPr>
            <a:r>
              <a:rPr lang="en-US" sz="2200"/>
              <a:t>SSL was created to correct this problem and protect user privacy. </a:t>
            </a:r>
            <a:endParaRPr sz="2200"/>
          </a:p>
          <a:p>
            <a:pPr marL="457200" lvl="1" indent="-225425" algn="just" rtl="0">
              <a:spcBef>
                <a:spcPts val="640"/>
              </a:spcBef>
              <a:spcAft>
                <a:spcPts val="0"/>
              </a:spcAft>
              <a:buSzPts val="2200"/>
              <a:buChar char="•"/>
            </a:pPr>
            <a:r>
              <a:rPr lang="en-US" sz="2200"/>
              <a:t>By encrypting any data that goes between a user and a web server, SSL ensures that anyone who intercepts the data can only see a scrambled mess of characters. </a:t>
            </a:r>
            <a:endParaRPr sz="2200"/>
          </a:p>
          <a:p>
            <a:pPr marL="457200" lvl="1" indent="-225425" algn="just" rtl="0">
              <a:spcBef>
                <a:spcPts val="640"/>
              </a:spcBef>
              <a:spcAft>
                <a:spcPts val="0"/>
              </a:spcAft>
              <a:buSzPts val="2200"/>
              <a:buChar char="•"/>
            </a:pPr>
            <a:r>
              <a:rPr lang="en-US" sz="2200"/>
              <a:t>The consumer's credit card number is now safe, only visible to the shopping website where they entered it.</a:t>
            </a:r>
            <a:endParaRPr sz="2200"/>
          </a:p>
        </p:txBody>
      </p:sp>
      <p:sp>
        <p:nvSpPr>
          <p:cNvPr id="267" name="Google Shape;267;g1204d471fc6_0_123"/>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21</a:t>
            </a:fld>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204d471fc6_0_13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SSL</a:t>
            </a:r>
            <a:endParaRPr/>
          </a:p>
        </p:txBody>
      </p:sp>
      <p:sp>
        <p:nvSpPr>
          <p:cNvPr id="273" name="Google Shape;273;g1204d471fc6_0_13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fontScale="92500" lnSpcReduction="20000"/>
          </a:bodyPr>
          <a:lstStyle/>
          <a:p>
            <a:pPr marL="457200" lvl="1" indent="-214947" algn="just" rtl="0">
              <a:spcBef>
                <a:spcPts val="640"/>
              </a:spcBef>
              <a:spcAft>
                <a:spcPts val="0"/>
              </a:spcAft>
              <a:buSzPct val="100000"/>
              <a:buChar char="•"/>
            </a:pPr>
            <a:r>
              <a:rPr lang="en-US" sz="2200"/>
              <a:t>SSL can only be implemented by websites that have an SSL certificate (technically a "TLS certificate"). </a:t>
            </a:r>
            <a:endParaRPr sz="2200"/>
          </a:p>
          <a:p>
            <a:pPr marL="457200" lvl="1" indent="-214947" algn="just" rtl="0">
              <a:spcBef>
                <a:spcPts val="640"/>
              </a:spcBef>
              <a:spcAft>
                <a:spcPts val="0"/>
              </a:spcAft>
              <a:buSzPct val="100000"/>
              <a:buChar char="•"/>
            </a:pPr>
            <a:r>
              <a:rPr lang="en-US" sz="2200"/>
              <a:t>An SSL certificate is like an ID card or a badge that proves someone is who they say they are. </a:t>
            </a:r>
            <a:endParaRPr sz="2200"/>
          </a:p>
          <a:p>
            <a:pPr marL="457200" lvl="1" indent="-214947" algn="just" rtl="0">
              <a:spcBef>
                <a:spcPts val="640"/>
              </a:spcBef>
              <a:spcAft>
                <a:spcPts val="0"/>
              </a:spcAft>
              <a:buSzPct val="100000"/>
              <a:buChar char="•"/>
            </a:pPr>
            <a:r>
              <a:rPr lang="en-US" sz="2200"/>
              <a:t>SSL certificates are stored and displayed on the Web by a website's or application's server.</a:t>
            </a:r>
            <a:endParaRPr sz="2200"/>
          </a:p>
          <a:p>
            <a:pPr marL="457200" lvl="1" indent="-214947" algn="just" rtl="0">
              <a:spcBef>
                <a:spcPts val="640"/>
              </a:spcBef>
              <a:spcAft>
                <a:spcPts val="0"/>
              </a:spcAft>
              <a:buSzPct val="100000"/>
              <a:buChar char="•"/>
            </a:pPr>
            <a:r>
              <a:rPr lang="en-US" sz="2200"/>
              <a:t>One of the most important pieces of information in an SSL certificate is the website's public key. </a:t>
            </a:r>
            <a:endParaRPr sz="2200"/>
          </a:p>
          <a:p>
            <a:pPr marL="457200" lvl="1" indent="-214947" algn="just" rtl="0">
              <a:spcBef>
                <a:spcPts val="640"/>
              </a:spcBef>
              <a:spcAft>
                <a:spcPts val="0"/>
              </a:spcAft>
              <a:buSzPct val="100000"/>
              <a:buChar char="•"/>
            </a:pPr>
            <a:r>
              <a:rPr lang="en-US" sz="2200"/>
              <a:t>The public key makes encryption possible. </a:t>
            </a:r>
            <a:endParaRPr sz="2200"/>
          </a:p>
          <a:p>
            <a:pPr marL="457200" lvl="1" indent="-214947" algn="just" rtl="0">
              <a:spcBef>
                <a:spcPts val="640"/>
              </a:spcBef>
              <a:spcAft>
                <a:spcPts val="0"/>
              </a:spcAft>
              <a:buSzPct val="100000"/>
              <a:buChar char="•"/>
            </a:pPr>
            <a:r>
              <a:rPr lang="en-US" sz="2200"/>
              <a:t>A user's device views the public key and uses it to establish secure encryption keys with the web server. </a:t>
            </a:r>
            <a:endParaRPr sz="2200"/>
          </a:p>
          <a:p>
            <a:pPr marL="457200" lvl="1" indent="-214947" algn="just" rtl="0">
              <a:spcBef>
                <a:spcPts val="640"/>
              </a:spcBef>
              <a:spcAft>
                <a:spcPts val="0"/>
              </a:spcAft>
              <a:buSzPct val="100000"/>
              <a:buChar char="•"/>
            </a:pPr>
            <a:r>
              <a:rPr lang="en-US" sz="2200"/>
              <a:t>Meanwhile the web server also has a private key that is kept secret; the private key decrypts data encrypted with the public key.</a:t>
            </a:r>
            <a:endParaRPr sz="2200"/>
          </a:p>
          <a:p>
            <a:pPr marL="457200" lvl="1" indent="-214947" algn="just" rtl="0">
              <a:spcBef>
                <a:spcPts val="640"/>
              </a:spcBef>
              <a:spcAft>
                <a:spcPts val="0"/>
              </a:spcAft>
              <a:buSzPct val="100000"/>
              <a:buChar char="•"/>
            </a:pPr>
            <a:r>
              <a:rPr lang="en-US" sz="2200"/>
              <a:t>Certificate authorities (CA) are responsible for issuing SSL certificates.</a:t>
            </a:r>
            <a:endParaRPr sz="2200"/>
          </a:p>
        </p:txBody>
      </p:sp>
      <p:sp>
        <p:nvSpPr>
          <p:cNvPr id="274" name="Google Shape;274;g1204d471fc6_0_131"/>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22</a:t>
            </a:fld>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204d471fc6_0_13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SSL</a:t>
            </a:r>
            <a:endParaRPr/>
          </a:p>
        </p:txBody>
      </p:sp>
      <p:sp>
        <p:nvSpPr>
          <p:cNvPr id="280" name="Google Shape;280;g1204d471fc6_0_13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457200" lvl="1" indent="-225425" algn="just" rtl="0">
              <a:spcBef>
                <a:spcPts val="640"/>
              </a:spcBef>
              <a:spcAft>
                <a:spcPts val="0"/>
              </a:spcAft>
              <a:buSzPts val="2200"/>
              <a:buChar char="•"/>
            </a:pPr>
            <a:r>
              <a:rPr lang="en-US" sz="2200"/>
              <a:t>Certificate authorities (CA) are responsible for issuing SSL certificates.</a:t>
            </a:r>
            <a:endParaRPr sz="2200"/>
          </a:p>
          <a:p>
            <a:pPr marL="457200" lvl="1" indent="-225425" algn="just" rtl="0">
              <a:spcBef>
                <a:spcPts val="640"/>
              </a:spcBef>
              <a:spcAft>
                <a:spcPts val="0"/>
              </a:spcAft>
              <a:buSzPts val="2200"/>
              <a:buChar char="•"/>
            </a:pPr>
            <a:r>
              <a:rPr lang="en-US" sz="2200"/>
              <a:t>Hence, if a website uses a fake SSL certificate, it will not be signed by a CA, which the browser will warn the user about. </a:t>
            </a:r>
            <a:endParaRPr sz="2200"/>
          </a:p>
          <a:p>
            <a:pPr marL="457200" lvl="1" indent="-225425" algn="just" rtl="0">
              <a:spcBef>
                <a:spcPts val="640"/>
              </a:spcBef>
              <a:spcAft>
                <a:spcPts val="0"/>
              </a:spcAft>
              <a:buSzPts val="2200"/>
              <a:buChar char="•"/>
            </a:pPr>
            <a:r>
              <a:rPr lang="en-US" sz="2200"/>
              <a:t>This way SSL also stops certain kinds of cyber attacks: It authenticates web servers, which is important because attackers will often try to set up fake websites to trick users and steal data. </a:t>
            </a:r>
            <a:endParaRPr sz="2200"/>
          </a:p>
          <a:p>
            <a:pPr marL="457200" lvl="1" indent="-225425" algn="just" rtl="0">
              <a:spcBef>
                <a:spcPts val="640"/>
              </a:spcBef>
              <a:spcAft>
                <a:spcPts val="0"/>
              </a:spcAft>
              <a:buSzPts val="2200"/>
              <a:buChar char="•"/>
            </a:pPr>
            <a:r>
              <a:rPr lang="en-US" sz="2200"/>
              <a:t>It also prevents attackers from tampering with data in transit, like a tamper-proof seal on a medicine container.</a:t>
            </a:r>
            <a:endParaRPr sz="2200"/>
          </a:p>
          <a:p>
            <a:pPr marL="457200" lvl="1" indent="-225425" algn="just" rtl="0">
              <a:spcBef>
                <a:spcPts val="640"/>
              </a:spcBef>
              <a:spcAft>
                <a:spcPts val="0"/>
              </a:spcAft>
              <a:buSzPts val="2200"/>
              <a:buChar char="•"/>
            </a:pPr>
            <a:r>
              <a:rPr lang="en-US" sz="2200"/>
              <a:t>Tampering with data in transit breaks the “seal” and makes the data useless. </a:t>
            </a:r>
            <a:endParaRPr sz="2200"/>
          </a:p>
        </p:txBody>
      </p:sp>
      <p:sp>
        <p:nvSpPr>
          <p:cNvPr id="281" name="Google Shape;281;g1204d471fc6_0_138"/>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23</a:t>
            </a:fld>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204d471fc6_0_14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SSL</a:t>
            </a:r>
            <a:endParaRPr/>
          </a:p>
        </p:txBody>
      </p:sp>
      <p:sp>
        <p:nvSpPr>
          <p:cNvPr id="287" name="Google Shape;287;g1204d471fc6_0_145"/>
          <p:cNvSpPr txBox="1">
            <a:spLocks noGrp="1"/>
          </p:cNvSpPr>
          <p:nvPr>
            <p:ph type="body" idx="1"/>
          </p:nvPr>
        </p:nvSpPr>
        <p:spPr>
          <a:xfrm>
            <a:off x="457200" y="2397975"/>
            <a:ext cx="8229600" cy="4079100"/>
          </a:xfrm>
          <a:prstGeom prst="rect">
            <a:avLst/>
          </a:prstGeom>
          <a:noFill/>
          <a:ln>
            <a:noFill/>
          </a:ln>
        </p:spPr>
        <p:txBody>
          <a:bodyPr spcFirstLastPara="1" wrap="square" lIns="91425" tIns="45700" rIns="91425" bIns="45700" anchor="t" anchorCtr="0">
            <a:normAutofit/>
          </a:bodyPr>
          <a:lstStyle/>
          <a:p>
            <a:pPr marL="457200" lvl="0" indent="-368300" algn="just" rtl="0">
              <a:spcBef>
                <a:spcPts val="640"/>
              </a:spcBef>
              <a:spcAft>
                <a:spcPts val="0"/>
              </a:spcAft>
              <a:buSzPts val="2200"/>
              <a:buChar char="•"/>
            </a:pPr>
            <a:r>
              <a:rPr lang="en-US" sz="2200"/>
              <a:t>Compare these two security indicators in my version of Google Chrome. The site on the left is not using TLS, while the site on the right is.</a:t>
            </a:r>
            <a:endParaRPr sz="2200"/>
          </a:p>
          <a:p>
            <a:pPr marL="457200" lvl="0" indent="-368300" algn="just" rtl="0">
              <a:spcBef>
                <a:spcPts val="1000"/>
              </a:spcBef>
              <a:spcAft>
                <a:spcPts val="1000"/>
              </a:spcAft>
              <a:buSzPts val="2200"/>
              <a:buChar char="•"/>
            </a:pPr>
            <a:r>
              <a:rPr lang="en-US" sz="2200"/>
              <a:t>HTTPS stands for HyperText Transfer Protocol Secure, but is often called HTTP over SSL.</a:t>
            </a:r>
            <a:endParaRPr sz="2200"/>
          </a:p>
        </p:txBody>
      </p:sp>
      <p:sp>
        <p:nvSpPr>
          <p:cNvPr id="288" name="Google Shape;288;g1204d471fc6_0_145"/>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24</a:t>
            </a:fld>
            <a:endParaRPr>
              <a:latin typeface="Arial"/>
              <a:ea typeface="Arial"/>
              <a:cs typeface="Arial"/>
              <a:sym typeface="Arial"/>
            </a:endParaRPr>
          </a:p>
        </p:txBody>
      </p:sp>
      <p:pic>
        <p:nvPicPr>
          <p:cNvPr id="289" name="Google Shape;289;g1204d471fc6_0_145"/>
          <p:cNvPicPr preferRelativeResize="0"/>
          <p:nvPr/>
        </p:nvPicPr>
        <p:blipFill>
          <a:blip r:embed="rId3">
            <a:alphaModFix/>
          </a:blip>
          <a:stretch>
            <a:fillRect/>
          </a:stretch>
        </p:blipFill>
        <p:spPr>
          <a:xfrm>
            <a:off x="4929850" y="1420961"/>
            <a:ext cx="3571589" cy="688275"/>
          </a:xfrm>
          <a:prstGeom prst="rect">
            <a:avLst/>
          </a:prstGeom>
          <a:noFill/>
          <a:ln>
            <a:noFill/>
          </a:ln>
        </p:spPr>
      </p:pic>
      <p:pic>
        <p:nvPicPr>
          <p:cNvPr id="290" name="Google Shape;290;g1204d471fc6_0_145"/>
          <p:cNvPicPr preferRelativeResize="0"/>
          <p:nvPr/>
        </p:nvPicPr>
        <p:blipFill>
          <a:blip r:embed="rId4">
            <a:alphaModFix/>
          </a:blip>
          <a:stretch>
            <a:fillRect/>
          </a:stretch>
        </p:blipFill>
        <p:spPr>
          <a:xfrm>
            <a:off x="688900" y="1420950"/>
            <a:ext cx="3058950" cy="68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204d471fc6_0_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a:t>
            </a:r>
            <a:endParaRPr/>
          </a:p>
        </p:txBody>
      </p:sp>
      <p:sp>
        <p:nvSpPr>
          <p:cNvPr id="116" name="Google Shape;116;g1204d471fc6_0_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Truly secure encryption will use keys complex enough that a third party is highly unlikely to decrypt or break the ciphertext by brute force — in other words, by guessing the key. </a:t>
            </a:r>
            <a:endParaRPr sz="2200"/>
          </a:p>
          <a:p>
            <a:pPr marL="457200" lvl="0" indent="-368300" algn="just" rtl="0">
              <a:spcBef>
                <a:spcPts val="1000"/>
              </a:spcBef>
              <a:spcAft>
                <a:spcPts val="0"/>
              </a:spcAft>
              <a:buSzPts val="2200"/>
              <a:buChar char="•"/>
            </a:pPr>
            <a:r>
              <a:rPr lang="en-US" sz="2200"/>
              <a:t>This makes the ciphertext useless to the attacker, preserving data confidentiality. </a:t>
            </a:r>
            <a:endParaRPr sz="2200"/>
          </a:p>
          <a:p>
            <a:pPr marL="457200" lvl="0" indent="-368300" algn="just" rtl="0">
              <a:spcBef>
                <a:spcPts val="1000"/>
              </a:spcBef>
              <a:spcAft>
                <a:spcPts val="1000"/>
              </a:spcAft>
              <a:buSzPts val="2200"/>
              <a:buChar char="•"/>
            </a:pPr>
            <a:r>
              <a:rPr lang="en-US" sz="2200"/>
              <a:t>Data can be encrypted "at rest," when it is stored, or "in transit," while it is being transmitted somewhere else.</a:t>
            </a:r>
            <a:endParaRPr sz="2200"/>
          </a:p>
        </p:txBody>
      </p:sp>
      <p:sp>
        <p:nvSpPr>
          <p:cNvPr id="117" name="Google Shape;117;g1204d471fc6_0_8"/>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pic>
        <p:nvPicPr>
          <p:cNvPr id="118" name="Google Shape;118;g1204d471fc6_0_8"/>
          <p:cNvPicPr preferRelativeResize="0"/>
          <p:nvPr/>
        </p:nvPicPr>
        <p:blipFill>
          <a:blip r:embed="rId3">
            <a:alphaModFix/>
          </a:blip>
          <a:stretch>
            <a:fillRect/>
          </a:stretch>
        </p:blipFill>
        <p:spPr>
          <a:xfrm>
            <a:off x="865388" y="4443663"/>
            <a:ext cx="7648575" cy="117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204d471fc6_0_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Problems Addressed by Encryption</a:t>
            </a:r>
            <a:endParaRPr/>
          </a:p>
        </p:txBody>
      </p:sp>
      <p:sp>
        <p:nvSpPr>
          <p:cNvPr id="124" name="Google Shape;124;g1204d471fc6_0_0"/>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lnSpcReduction="10000"/>
          </a:bodyPr>
          <a:lstStyle/>
          <a:p>
            <a:pPr marL="182880" lvl="0" indent="-184150" algn="just" rtl="0">
              <a:spcBef>
                <a:spcPts val="1000"/>
              </a:spcBef>
              <a:spcAft>
                <a:spcPts val="0"/>
              </a:spcAft>
              <a:buSzPts val="2400"/>
              <a:buChar char="•"/>
            </a:pPr>
            <a:r>
              <a:rPr lang="en-US"/>
              <a:t>Encryption may solve -</a:t>
            </a:r>
            <a:endParaRPr/>
          </a:p>
          <a:p>
            <a:pPr marL="457200" lvl="1" indent="-225425" algn="just" rtl="0">
              <a:spcBef>
                <a:spcPts val="1000"/>
              </a:spcBef>
              <a:spcAft>
                <a:spcPts val="0"/>
              </a:spcAft>
              <a:buSzPts val="2200"/>
              <a:buChar char="•"/>
            </a:pPr>
            <a:r>
              <a:rPr lang="en-US" sz="2200"/>
              <a:t>Confidentiality - An attacker will not be able to make any sense out of cipher text, which preserves the confidentiality of the data. </a:t>
            </a:r>
            <a:endParaRPr sz="2200"/>
          </a:p>
          <a:p>
            <a:pPr marL="457200" lvl="1" indent="-225425" algn="just" rtl="0">
              <a:spcBef>
                <a:spcPts val="1000"/>
              </a:spcBef>
              <a:spcAft>
                <a:spcPts val="0"/>
              </a:spcAft>
              <a:buSzPts val="2200"/>
              <a:buChar char="•"/>
            </a:pPr>
            <a:r>
              <a:rPr lang="en-US" sz="2200"/>
              <a:t>Integrity - Changing plaintext is easy. For example, an attacker can change “hello” to “goodbye”. But if all the attacker sees is “SNifgNi+uk0=”, he will have no idea what to change to get the corresponding ciphertext for “goodbye”. That takes away his chance of altering to an intended message. </a:t>
            </a:r>
            <a:endParaRPr sz="2200"/>
          </a:p>
          <a:p>
            <a:pPr marL="457200" lvl="0" indent="0" algn="just" rtl="0">
              <a:spcBef>
                <a:spcPts val="1000"/>
              </a:spcBef>
              <a:spcAft>
                <a:spcPts val="0"/>
              </a:spcAft>
              <a:buNone/>
            </a:pPr>
            <a:r>
              <a:rPr lang="en-US" sz="2200"/>
              <a:t>Even if the attacker changes the cipher text from “SNifgNi+uk0=” to “SNifgNi+u</a:t>
            </a:r>
            <a:r>
              <a:rPr lang="en-US" sz="2200" b="1"/>
              <a:t>Z</a:t>
            </a:r>
            <a:r>
              <a:rPr lang="en-US" sz="2200"/>
              <a:t>0=”, or any other random change, the recipient will find a meaningless answer on decryption and will reject the message. </a:t>
            </a:r>
            <a:endParaRPr sz="2200"/>
          </a:p>
        </p:txBody>
      </p:sp>
      <p:sp>
        <p:nvSpPr>
          <p:cNvPr id="125" name="Google Shape;125;g1204d471fc6_0_0"/>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 Terminology</a:t>
            </a:r>
            <a:endParaRPr/>
          </a:p>
        </p:txBody>
      </p:sp>
      <p:sp>
        <p:nvSpPr>
          <p:cNvPr id="131" name="Google Shape;131;p20"/>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SzPts val="2040"/>
              <a:buChar char="•"/>
            </a:pPr>
            <a:r>
              <a:rPr lang="en-US"/>
              <a:t>Sender</a:t>
            </a:r>
            <a:endParaRPr/>
          </a:p>
          <a:p>
            <a:pPr marL="182880" lvl="0" indent="-182880" algn="l" rtl="0">
              <a:spcBef>
                <a:spcPts val="480"/>
              </a:spcBef>
              <a:spcAft>
                <a:spcPts val="0"/>
              </a:spcAft>
              <a:buSzPts val="2040"/>
              <a:buChar char="•"/>
            </a:pPr>
            <a:r>
              <a:rPr lang="en-US"/>
              <a:t>Recipient</a:t>
            </a:r>
            <a:endParaRPr/>
          </a:p>
          <a:p>
            <a:pPr marL="182880" lvl="0" indent="-182880" algn="l" rtl="0">
              <a:spcBef>
                <a:spcPts val="480"/>
              </a:spcBef>
              <a:spcAft>
                <a:spcPts val="0"/>
              </a:spcAft>
              <a:buSzPts val="2040"/>
              <a:buChar char="•"/>
            </a:pPr>
            <a:r>
              <a:rPr lang="en-US"/>
              <a:t>Transmission medium - the internet</a:t>
            </a:r>
            <a:endParaRPr/>
          </a:p>
          <a:p>
            <a:pPr marL="182880" lvl="0" indent="-182880" algn="l" rtl="0">
              <a:spcBef>
                <a:spcPts val="480"/>
              </a:spcBef>
              <a:spcAft>
                <a:spcPts val="0"/>
              </a:spcAft>
              <a:buSzPts val="2040"/>
              <a:buChar char="•"/>
            </a:pPr>
            <a:r>
              <a:rPr lang="en-US"/>
              <a:t>Interceptor/intruder</a:t>
            </a:r>
            <a:endParaRPr/>
          </a:p>
          <a:p>
            <a:pPr marL="182880" lvl="0" indent="-182880" algn="l" rtl="0">
              <a:spcBef>
                <a:spcPts val="480"/>
              </a:spcBef>
              <a:spcAft>
                <a:spcPts val="0"/>
              </a:spcAft>
              <a:buSzPts val="2040"/>
              <a:buChar char="•"/>
            </a:pPr>
            <a:r>
              <a:rPr lang="en-US"/>
              <a:t>Encrypt, encode, or encipher</a:t>
            </a:r>
            <a:endParaRPr/>
          </a:p>
          <a:p>
            <a:pPr marL="182880" lvl="0" indent="-182880" algn="l" rtl="0">
              <a:spcBef>
                <a:spcPts val="480"/>
              </a:spcBef>
              <a:spcAft>
                <a:spcPts val="0"/>
              </a:spcAft>
              <a:buSzPts val="2040"/>
              <a:buChar char="•"/>
            </a:pPr>
            <a:r>
              <a:rPr lang="en-US"/>
              <a:t>Decrypt, decode, or decipher</a:t>
            </a:r>
            <a:endParaRPr/>
          </a:p>
          <a:p>
            <a:pPr marL="182880" lvl="0" indent="-182880" algn="l" rtl="0">
              <a:spcBef>
                <a:spcPts val="480"/>
              </a:spcBef>
              <a:spcAft>
                <a:spcPts val="0"/>
              </a:spcAft>
              <a:buSzPts val="2040"/>
              <a:buChar char="•"/>
            </a:pPr>
            <a:r>
              <a:rPr lang="en-US"/>
              <a:t>Cryptosystem - A system for encryption and decryption</a:t>
            </a:r>
            <a:endParaRPr/>
          </a:p>
          <a:p>
            <a:pPr marL="182880" lvl="0" indent="-182880" algn="l" rtl="0">
              <a:spcBef>
                <a:spcPts val="480"/>
              </a:spcBef>
              <a:spcAft>
                <a:spcPts val="0"/>
              </a:spcAft>
              <a:buSzPts val="2040"/>
              <a:buChar char="•"/>
            </a:pPr>
            <a:r>
              <a:rPr lang="en-US"/>
              <a:t>Plaintext - Original text</a:t>
            </a:r>
            <a:endParaRPr/>
          </a:p>
          <a:p>
            <a:pPr marL="182880" lvl="0" indent="-182880" algn="l" rtl="0">
              <a:spcBef>
                <a:spcPts val="480"/>
              </a:spcBef>
              <a:spcAft>
                <a:spcPts val="0"/>
              </a:spcAft>
              <a:buSzPts val="2040"/>
              <a:buChar char="•"/>
            </a:pPr>
            <a:r>
              <a:rPr lang="en-US"/>
              <a:t>Ciphertext - Encrypted text</a:t>
            </a:r>
            <a:endParaRPr/>
          </a:p>
          <a:p>
            <a:pPr marL="182880" lvl="0" indent="-53339" algn="l" rtl="0">
              <a:spcBef>
                <a:spcPts val="480"/>
              </a:spcBef>
              <a:spcAft>
                <a:spcPts val="0"/>
              </a:spcAft>
              <a:buSzPts val="2040"/>
              <a:buNone/>
            </a:pPr>
            <a:endParaRPr/>
          </a:p>
        </p:txBody>
      </p:sp>
      <p:sp>
        <p:nvSpPr>
          <p:cNvPr id="132" name="Google Shape;132;p2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204d471fc6_0_2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 example</a:t>
            </a:r>
            <a:endParaRPr/>
          </a:p>
        </p:txBody>
      </p:sp>
      <p:sp>
        <p:nvSpPr>
          <p:cNvPr id="138" name="Google Shape;138;g1204d471fc6_0_2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Imagine Caesar wants to send this message:</a:t>
            </a:r>
            <a:endParaRPr sz="2200"/>
          </a:p>
          <a:p>
            <a:pPr marL="457200" lvl="0" indent="-368300" algn="just" rtl="0">
              <a:spcBef>
                <a:spcPts val="1000"/>
              </a:spcBef>
              <a:spcAft>
                <a:spcPts val="0"/>
              </a:spcAft>
              <a:buSzPts val="2200"/>
              <a:buChar char="•"/>
            </a:pPr>
            <a:r>
              <a:rPr lang="en-US" sz="2200"/>
              <a:t>SECRET MEETING AT THE PALACE</a:t>
            </a:r>
            <a:endParaRPr sz="2200"/>
          </a:p>
          <a:p>
            <a:pPr marL="457200" lvl="0" indent="-368300" algn="just" rtl="0">
              <a:spcBef>
                <a:spcPts val="1000"/>
              </a:spcBef>
              <a:spcAft>
                <a:spcPts val="0"/>
              </a:spcAft>
              <a:buSzPts val="2200"/>
              <a:buChar char="•"/>
            </a:pPr>
            <a:r>
              <a:rPr lang="en-US" sz="2200"/>
              <a:t>Here's what that might look like encrypted:</a:t>
            </a:r>
            <a:endParaRPr sz="2200"/>
          </a:p>
          <a:p>
            <a:pPr marL="457200" lvl="0" indent="-368300" algn="just" rtl="0">
              <a:spcBef>
                <a:spcPts val="1000"/>
              </a:spcBef>
              <a:spcAft>
                <a:spcPts val="0"/>
              </a:spcAft>
              <a:buSzPts val="2200"/>
              <a:buChar char="•"/>
            </a:pPr>
            <a:r>
              <a:rPr lang="en-US" sz="2200"/>
              <a:t>YKIXKZ SKKZOTM GZ ZNK VGRGIK</a:t>
            </a:r>
            <a:endParaRPr sz="2200"/>
          </a:p>
          <a:p>
            <a:pPr marL="457200" lvl="0" indent="-368300" algn="just" rtl="0">
              <a:spcBef>
                <a:spcPts val="1000"/>
              </a:spcBef>
              <a:spcAft>
                <a:spcPts val="0"/>
              </a:spcAft>
              <a:buSzPts val="2200"/>
              <a:buChar char="•"/>
            </a:pPr>
            <a:r>
              <a:rPr lang="en-US" sz="2200"/>
              <a:t>That looks an awfully lot like gobbledygook at first, but this encrypted message is actually very related to the original text.</a:t>
            </a:r>
            <a:endParaRPr sz="2200"/>
          </a:p>
          <a:p>
            <a:pPr marL="457200" lvl="0" indent="-368300" algn="just" rtl="0">
              <a:spcBef>
                <a:spcPts val="1000"/>
              </a:spcBef>
              <a:spcAft>
                <a:spcPts val="1000"/>
              </a:spcAft>
              <a:buSzPts val="2200"/>
              <a:buChar char="•"/>
            </a:pPr>
            <a:r>
              <a:rPr lang="en-US" sz="2200"/>
              <a:t>The Caesar Cipher is a simple substitution cipher which replaces each original letter with a different letter in the alphabet by shifting the alphabet by a certain amount.</a:t>
            </a:r>
            <a:endParaRPr sz="2200"/>
          </a:p>
        </p:txBody>
      </p:sp>
      <p:sp>
        <p:nvSpPr>
          <p:cNvPr id="139" name="Google Shape;139;g1204d471fc6_0_27"/>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204d471fc6_0_3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 example</a:t>
            </a:r>
            <a:endParaRPr/>
          </a:p>
        </p:txBody>
      </p:sp>
      <p:sp>
        <p:nvSpPr>
          <p:cNvPr id="145" name="Google Shape;145;g1204d471fc6_0_3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To make the encrypted message above, I shifted the alphabet by 6 and used this substitution table:</a:t>
            </a:r>
            <a:endParaRPr sz="2200"/>
          </a:p>
          <a:p>
            <a:pPr marL="0" lvl="0" indent="0" algn="just" rtl="0">
              <a:spcBef>
                <a:spcPts val="1000"/>
              </a:spcBef>
              <a:spcAft>
                <a:spcPts val="0"/>
              </a:spcAft>
              <a:buNone/>
            </a:pPr>
            <a:endParaRPr sz="2200"/>
          </a:p>
          <a:p>
            <a:pPr marL="0" lvl="0" indent="0" algn="just" rtl="0">
              <a:spcBef>
                <a:spcPts val="1000"/>
              </a:spcBef>
              <a:spcAft>
                <a:spcPts val="0"/>
              </a:spcAft>
              <a:buNone/>
            </a:pPr>
            <a:endParaRPr sz="2200"/>
          </a:p>
          <a:p>
            <a:pPr marL="0" lvl="0" indent="0" algn="just" rtl="0">
              <a:spcBef>
                <a:spcPts val="1000"/>
              </a:spcBef>
              <a:spcAft>
                <a:spcPts val="0"/>
              </a:spcAft>
              <a:buNone/>
            </a:pPr>
            <a:endParaRPr sz="2200"/>
          </a:p>
          <a:p>
            <a:pPr marL="457200" lvl="0" indent="-368300" algn="just" rtl="0">
              <a:spcBef>
                <a:spcPts val="1000"/>
              </a:spcBef>
              <a:spcAft>
                <a:spcPts val="1000"/>
              </a:spcAft>
              <a:buSzPts val="2200"/>
              <a:buChar char="•"/>
            </a:pPr>
            <a:r>
              <a:rPr lang="en-US" sz="2200"/>
              <a:t>S shifts 6 letters over to Y, E shifts 6 letters over to K, etc. Here's the first word and its shifts:</a:t>
            </a:r>
            <a:endParaRPr sz="2200"/>
          </a:p>
        </p:txBody>
      </p:sp>
      <p:sp>
        <p:nvSpPr>
          <p:cNvPr id="146" name="Google Shape;146;g1204d471fc6_0_36"/>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pic>
        <p:nvPicPr>
          <p:cNvPr id="147" name="Google Shape;147;g1204d471fc6_0_36"/>
          <p:cNvPicPr preferRelativeResize="0"/>
          <p:nvPr/>
        </p:nvPicPr>
        <p:blipFill>
          <a:blip r:embed="rId3">
            <a:alphaModFix/>
          </a:blip>
          <a:stretch>
            <a:fillRect/>
          </a:stretch>
        </p:blipFill>
        <p:spPr>
          <a:xfrm>
            <a:off x="0" y="2592889"/>
            <a:ext cx="9144000" cy="768672"/>
          </a:xfrm>
          <a:prstGeom prst="rect">
            <a:avLst/>
          </a:prstGeom>
          <a:noFill/>
          <a:ln>
            <a:noFill/>
          </a:ln>
        </p:spPr>
      </p:pic>
      <p:pic>
        <p:nvPicPr>
          <p:cNvPr id="148" name="Google Shape;148;g1204d471fc6_0_36"/>
          <p:cNvPicPr preferRelativeResize="0"/>
          <p:nvPr/>
        </p:nvPicPr>
        <p:blipFill>
          <a:blip r:embed="rId4">
            <a:alphaModFix/>
          </a:blip>
          <a:stretch>
            <a:fillRect/>
          </a:stretch>
        </p:blipFill>
        <p:spPr>
          <a:xfrm>
            <a:off x="3425000" y="4761725"/>
            <a:ext cx="1944685" cy="76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204d471fc6_0_4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Encryption: example</a:t>
            </a:r>
            <a:endParaRPr/>
          </a:p>
        </p:txBody>
      </p:sp>
      <p:sp>
        <p:nvSpPr>
          <p:cNvPr id="154" name="Google Shape;154;g1204d471fc6_0_4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Now imagine Caesar wants to send the following message, with the same shift of 6:</a:t>
            </a:r>
            <a:endParaRPr sz="2200"/>
          </a:p>
          <a:p>
            <a:pPr marL="457200" lvl="0" indent="-368300" algn="just" rtl="0">
              <a:spcBef>
                <a:spcPts val="1000"/>
              </a:spcBef>
              <a:spcAft>
                <a:spcPts val="0"/>
              </a:spcAft>
              <a:buSzPts val="2200"/>
              <a:buChar char="•"/>
            </a:pPr>
            <a:r>
              <a:rPr lang="en-US" sz="2200"/>
              <a:t>ALEXANDRIA SOON</a:t>
            </a:r>
            <a:endParaRPr sz="2200"/>
          </a:p>
          <a:p>
            <a:pPr marL="457200" lvl="0" indent="-368300" algn="just" rtl="0">
              <a:spcBef>
                <a:spcPts val="1000"/>
              </a:spcBef>
              <a:spcAft>
                <a:spcPts val="1000"/>
              </a:spcAft>
              <a:buSzPts val="2200"/>
              <a:buChar char="•"/>
            </a:pPr>
            <a:r>
              <a:rPr lang="en-US" sz="2200"/>
              <a:t>Can you work out the encrypted message? </a:t>
            </a:r>
            <a:endParaRPr sz="2200"/>
          </a:p>
        </p:txBody>
      </p:sp>
      <p:sp>
        <p:nvSpPr>
          <p:cNvPr id="155" name="Google Shape;155;g1204d471fc6_0_48"/>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204d471fc6_0_5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US"/>
              <a:t>Decryption: example</a:t>
            </a:r>
            <a:endParaRPr/>
          </a:p>
        </p:txBody>
      </p:sp>
      <p:sp>
        <p:nvSpPr>
          <p:cNvPr id="161" name="Google Shape;161;g1204d471fc6_0_5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457200" lvl="0" indent="-368300" algn="just" rtl="0">
              <a:spcBef>
                <a:spcPts val="1000"/>
              </a:spcBef>
              <a:spcAft>
                <a:spcPts val="0"/>
              </a:spcAft>
              <a:buSzPts val="2200"/>
              <a:buChar char="•"/>
            </a:pPr>
            <a:r>
              <a:rPr lang="en-US" sz="2200"/>
              <a:t>According to historical records, Caesar always used a shift of 3. As long as his message recipient knew the shift amount, it was trivial for them to decode the message.</a:t>
            </a:r>
            <a:endParaRPr sz="2200"/>
          </a:p>
          <a:p>
            <a:pPr marL="457200" lvl="0" indent="-368300" algn="just" rtl="0">
              <a:spcBef>
                <a:spcPts val="1000"/>
              </a:spcBef>
              <a:spcAft>
                <a:spcPts val="0"/>
              </a:spcAft>
              <a:buSzPts val="2200"/>
              <a:buChar char="•"/>
            </a:pPr>
            <a:r>
              <a:rPr lang="en-US" sz="2200"/>
              <a:t>Imagine Caesar sends this message to a comrade:</a:t>
            </a:r>
            <a:endParaRPr sz="2200"/>
          </a:p>
          <a:p>
            <a:pPr marL="457200" lvl="0" indent="-368300" algn="just" rtl="0">
              <a:spcBef>
                <a:spcPts val="1000"/>
              </a:spcBef>
              <a:spcAft>
                <a:spcPts val="0"/>
              </a:spcAft>
              <a:buSzPts val="2200"/>
              <a:buChar char="•"/>
            </a:pPr>
            <a:r>
              <a:rPr lang="en-US" sz="2200"/>
              <a:t>EHZDUH EUXWXV</a:t>
            </a:r>
            <a:endParaRPr sz="2200"/>
          </a:p>
          <a:p>
            <a:pPr marL="457200" lvl="0" indent="-368300" algn="just" rtl="0">
              <a:spcBef>
                <a:spcPts val="1000"/>
              </a:spcBef>
              <a:spcAft>
                <a:spcPts val="0"/>
              </a:spcAft>
              <a:buSzPts val="2200"/>
              <a:buChar char="•"/>
            </a:pPr>
            <a:r>
              <a:rPr lang="en-US" sz="2200"/>
              <a:t>The comrade uses this substitution table, where the alphabet is shifted by 3:</a:t>
            </a:r>
            <a:endParaRPr sz="2200"/>
          </a:p>
          <a:p>
            <a:pPr marL="457200" lvl="0" indent="-368300" algn="just" rtl="0">
              <a:spcBef>
                <a:spcPts val="1000"/>
              </a:spcBef>
              <a:spcAft>
                <a:spcPts val="0"/>
              </a:spcAft>
              <a:buSzPts val="2200"/>
              <a:buChar char="•"/>
            </a:pPr>
            <a:endParaRPr sz="2200"/>
          </a:p>
          <a:p>
            <a:pPr marL="0" lvl="0" indent="0" algn="just" rtl="0">
              <a:spcBef>
                <a:spcPts val="1000"/>
              </a:spcBef>
              <a:spcAft>
                <a:spcPts val="0"/>
              </a:spcAft>
              <a:buNone/>
            </a:pPr>
            <a:endParaRPr sz="2200"/>
          </a:p>
          <a:p>
            <a:pPr marL="0" lvl="0" indent="0" algn="just" rtl="0">
              <a:spcBef>
                <a:spcPts val="1000"/>
              </a:spcBef>
              <a:spcAft>
                <a:spcPts val="0"/>
              </a:spcAft>
              <a:buNone/>
            </a:pPr>
            <a:endParaRPr sz="2200"/>
          </a:p>
          <a:p>
            <a:pPr marL="0" lvl="0" indent="0" algn="just" rtl="0">
              <a:spcBef>
                <a:spcPts val="1000"/>
              </a:spcBef>
              <a:spcAft>
                <a:spcPts val="1000"/>
              </a:spcAft>
              <a:buNone/>
            </a:pPr>
            <a:r>
              <a:rPr lang="en-US" sz="2200"/>
              <a:t>Can you find the decrypted message?</a:t>
            </a:r>
            <a:endParaRPr sz="2200"/>
          </a:p>
        </p:txBody>
      </p:sp>
      <p:sp>
        <p:nvSpPr>
          <p:cNvPr id="162" name="Google Shape;162;g1204d471fc6_0_56"/>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pic>
        <p:nvPicPr>
          <p:cNvPr id="163" name="Google Shape;163;g1204d471fc6_0_56"/>
          <p:cNvPicPr preferRelativeResize="0"/>
          <p:nvPr/>
        </p:nvPicPr>
        <p:blipFill>
          <a:blip r:embed="rId3">
            <a:alphaModFix/>
          </a:blip>
          <a:stretch>
            <a:fillRect/>
          </a:stretch>
        </p:blipFill>
        <p:spPr>
          <a:xfrm>
            <a:off x="0" y="4497382"/>
            <a:ext cx="9144001" cy="759336"/>
          </a:xfrm>
          <a:prstGeom prst="rect">
            <a:avLst/>
          </a:prstGeom>
          <a:noFill/>
          <a:ln>
            <a:noFill/>
          </a:ln>
        </p:spPr>
      </p:pic>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1794</Words>
  <Application>Microsoft Office PowerPoint</Application>
  <PresentationFormat>On-screen Show (4:3)</PresentationFormat>
  <Paragraphs>152</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Clarity</vt:lpstr>
      <vt:lpstr>INTRODUCTION TO CRYPTOPGRAPHY </vt:lpstr>
      <vt:lpstr>Encryption</vt:lpstr>
      <vt:lpstr>Encryption</vt:lpstr>
      <vt:lpstr>Problems Addressed by Encryption</vt:lpstr>
      <vt:lpstr>Encryption Terminology</vt:lpstr>
      <vt:lpstr>Encryption: example</vt:lpstr>
      <vt:lpstr>Encryption: example</vt:lpstr>
      <vt:lpstr>Encryption: example</vt:lpstr>
      <vt:lpstr>Decryption: example</vt:lpstr>
      <vt:lpstr>Decryption: example</vt:lpstr>
      <vt:lpstr>Frequency analysis</vt:lpstr>
      <vt:lpstr>Known plain text</vt:lpstr>
      <vt:lpstr>Brute force</vt:lpstr>
      <vt:lpstr>Key</vt:lpstr>
      <vt:lpstr>Encryption/Decryption Process</vt:lpstr>
      <vt:lpstr>Types of encryption</vt:lpstr>
      <vt:lpstr>Symmetric vs. Asymmetric</vt:lpstr>
      <vt:lpstr>Encryption algorithms</vt:lpstr>
      <vt:lpstr>SSL</vt:lpstr>
      <vt:lpstr>SSL</vt:lpstr>
      <vt:lpstr>SSL</vt:lpstr>
      <vt:lpstr>SSL</vt:lpstr>
      <vt:lpstr>SSL</vt:lpstr>
      <vt:lpstr>SSL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CRYPTOPGRAPHY </dc:title>
  <dc:creator>Jonathan Margulies</dc:creator>
  <cp:lastModifiedBy>Chowdhury, Mainul K.</cp:lastModifiedBy>
  <cp:revision>3</cp:revision>
  <dcterms:created xsi:type="dcterms:W3CDTF">2015-09-08T22:22:42Z</dcterms:created>
  <dcterms:modified xsi:type="dcterms:W3CDTF">2023-04-06T20:51:40Z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2023-04-03T13:16:09Z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378337f9-170e-4d13-b384-651118030720</vt:lpwstr>
  </property>
  <property fmtid="{D5CDD505-2E9C-101B-9397-08002B2CF9AE}" pid="8" name="MSIP_Label_ba65e3ec-2057-4a1c-aac9-900f17f24dd1_ContentBits">
    <vt:lpwstr>0</vt:lpwstr>
  </property>
</Properties>
</file>