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82" r:id="rId2"/>
    <p:sldId id="283" r:id="rId3"/>
    <p:sldId id="284" r:id="rId4"/>
    <p:sldId id="285" r:id="rId5"/>
    <p:sldId id="286" r:id="rId6"/>
    <p:sldId id="287" r:id="rId7"/>
    <p:sldId id="290" r:id="rId8"/>
    <p:sldId id="291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j3jJ/o5MxKia7C5SCS+lSMc5z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04d471fc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204d471fc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204d471fc6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04d471fc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204d471fc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4d471fc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204d471fc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04d471fc6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204d471fc6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04d471fc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204d471fc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04d471f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204d471f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f939184e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1f939184e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04d471fc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1204d471fc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204d471fc6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1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</p:sp>
      <p:sp>
        <p:nvSpPr>
          <p:cNvPr id="80" name="Google Shape;80;p51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52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3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53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45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6"/>
          <p:cNvSpPr txBox="1"/>
          <p:nvPr/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47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47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50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50"/>
          <p:cNvSpPr txBox="1">
            <a:spLocks noGrp="1"/>
          </p:cNvSpPr>
          <p:nvPr>
            <p:ph type="ftr" idx="11"/>
          </p:nvPr>
        </p:nvSpPr>
        <p:spPr>
          <a:xfrm>
            <a:off x="0" y="6531731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5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sencryption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4d471fc6_0_17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dirty="0"/>
              <a:t>Lecture-2: Exercises</a:t>
            </a:r>
            <a:endParaRPr dirty="0"/>
          </a:p>
        </p:txBody>
      </p:sp>
      <p:sp>
        <p:nvSpPr>
          <p:cNvPr id="297" name="Google Shape;297;g1204d471fc6_0_17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04d471fc6_0_17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Exercise - 1</a:t>
            </a:r>
            <a:endParaRPr/>
          </a:p>
        </p:txBody>
      </p:sp>
      <p:sp>
        <p:nvSpPr>
          <p:cNvPr id="303" name="Google Shape;303;g1204d471fc6_0_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Find an online tool for </a:t>
            </a:r>
            <a:r>
              <a:rPr lang="en-US" sz="2200" dirty="0" err="1"/>
              <a:t>aes</a:t>
            </a:r>
            <a:r>
              <a:rPr lang="en-US" sz="2200" dirty="0"/>
              <a:t> encryption/decryption. (or use </a:t>
            </a:r>
            <a:r>
              <a:rPr lang="en-US" sz="2200" u="sng" dirty="0">
                <a:solidFill>
                  <a:schemeClr val="hlink"/>
                </a:solidFill>
                <a:hlinkClick r:id="rId3"/>
              </a:rPr>
              <a:t>this </a:t>
            </a:r>
            <a:r>
              <a:rPr lang="en-US" sz="2200" dirty="0"/>
              <a:t>tool)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Find a team mate. Choose a secret key of your choice and send secret messages to your team mate. 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Your teammate will decrypt the message with the chosen secret key.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Have a conversation this way. (A conversation of at least 30 words is enough. Just send one message and receive one). 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Write transcript of the conversation (in plain text) and submit.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Your and your friend’s transcript of conversation should be the same. </a:t>
            </a:r>
            <a:endParaRPr sz="2200" dirty="0"/>
          </a:p>
        </p:txBody>
      </p:sp>
      <p:sp>
        <p:nvSpPr>
          <p:cNvPr id="304" name="Google Shape;304;g1204d471fc6_0_1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04d471fc6_0_18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Exercise - 1</a:t>
            </a:r>
            <a:endParaRPr/>
          </a:p>
        </p:txBody>
      </p:sp>
      <p:sp>
        <p:nvSpPr>
          <p:cNvPr id="310" name="Google Shape;310;g1204d471fc6_0_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For added challenge, choose a teammate who is seated far away from you. 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You are only allowed to pass a paper containing a secret key to your teammate.</a:t>
            </a:r>
            <a:endParaRPr sz="2200" dirty="0"/>
          </a:p>
          <a:p>
            <a:pPr marL="457200" lvl="1" indent="-225425" algn="just">
              <a:spcBef>
                <a:spcPts val="640"/>
              </a:spcBef>
              <a:buSzPts val="2200"/>
            </a:pPr>
            <a:r>
              <a:rPr lang="en-US" sz="2200" dirty="0"/>
              <a:t>Exchange the messages in a common discord channel where everyone can see the exchanged cipher texts, just like in real life. 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If anyone can successfully decode messages of other teams, then that team gets a bonus (and the other gets a penalty).</a:t>
            </a:r>
            <a:endParaRPr sz="2200" dirty="0"/>
          </a:p>
          <a:p>
            <a:pPr marL="457200" lvl="1" indent="-225425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Of course this won’t be possible if 1. A strong secret key is chosen and 2. If no one manages to see the key during exchanging it physically. </a:t>
            </a:r>
            <a:endParaRPr sz="2200" dirty="0"/>
          </a:p>
        </p:txBody>
      </p:sp>
      <p:sp>
        <p:nvSpPr>
          <p:cNvPr id="311" name="Google Shape;311;g1204d471fc6_0_1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04d471fc6_0_19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Exercise - 2</a:t>
            </a:r>
            <a:endParaRPr/>
          </a:p>
        </p:txBody>
      </p:sp>
      <p:sp>
        <p:nvSpPr>
          <p:cNvPr id="317" name="Google Shape;317;g1204d471fc6_0_1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Answer the following questions - </a:t>
            </a:r>
            <a:endParaRPr sz="2200"/>
          </a:p>
          <a:p>
            <a:pPr marL="457200" lvl="0" indent="-368300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Do you think Caesar cipher is secure in modern times? Why or why not?</a:t>
            </a:r>
            <a:endParaRPr sz="2200"/>
          </a:p>
          <a:p>
            <a:pPr marL="457200" lvl="0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Do you think Caesar cipher was secure when he invented it? Why or why not?</a:t>
            </a:r>
            <a:endParaRPr sz="2200"/>
          </a:p>
          <a:p>
            <a:pPr marL="457200" lvl="0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Crack this Caesar cipher - </a:t>
            </a:r>
            <a:r>
              <a:rPr lang="en-US" sz="2200" i="1"/>
              <a:t>Twxf cqjc hxd vjccna jwm cqjc hxd jan uxenm. Nenahxwn pxnb cqaxdpq cxdpq crvnb jwm qjambqryb. Kdc wx vjccna fqjc qjyynwb, hxd bqxdum wnena zdnbcrxw hxda bnuo fxacq. </a:t>
            </a:r>
            <a:endParaRPr sz="2200"/>
          </a:p>
          <a:p>
            <a:pPr marL="457200" lvl="0" indent="-368300" algn="just" rtl="0">
              <a:spcBef>
                <a:spcPts val="1000"/>
              </a:spcBef>
              <a:spcAft>
                <a:spcPts val="1000"/>
              </a:spcAft>
              <a:buSzPts val="2200"/>
              <a:buChar char="•"/>
            </a:pPr>
            <a:r>
              <a:rPr lang="en-US" sz="2200"/>
              <a:t>Can you crack this caesar cipher without a computer - </a:t>
            </a:r>
            <a:r>
              <a:rPr lang="en-US" sz="2200" i="1"/>
              <a:t>Lipps xlivi!</a:t>
            </a:r>
            <a:endParaRPr sz="2200" i="1"/>
          </a:p>
        </p:txBody>
      </p:sp>
      <p:sp>
        <p:nvSpPr>
          <p:cNvPr id="318" name="Google Shape;318;g1204d471fc6_0_19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04d471fc6_0_20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Exercise - 3</a:t>
            </a:r>
            <a:endParaRPr/>
          </a:p>
        </p:txBody>
      </p:sp>
      <p:sp>
        <p:nvSpPr>
          <p:cNvPr id="324" name="Google Shape;324;g1204d471fc6_0_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Answer the following questions - </a:t>
            </a:r>
            <a:endParaRPr sz="2200"/>
          </a:p>
          <a:p>
            <a:pPr marL="457200" lvl="0" indent="-368300" algn="just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Nick found an encrypted message in a treasure box. The box contains nothing else, so he is certain that the message is the treasure itself. </a:t>
            </a:r>
            <a:endParaRPr sz="2200"/>
          </a:p>
          <a:p>
            <a:pPr marL="457200" lvl="0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After hours of searching, he found out that the encryption was done with AES-128.</a:t>
            </a:r>
            <a:endParaRPr sz="2200"/>
          </a:p>
          <a:p>
            <a:pPr marL="457200" lvl="0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He needs to find the key to decrypt it. He knows that a 4 digit number has been used as the key. He also knows that the digit contains only even numbers (from 1-9) as digits. </a:t>
            </a:r>
            <a:endParaRPr sz="2200"/>
          </a:p>
          <a:p>
            <a:pPr marL="457200" lvl="0" indent="-368300" algn="just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He also knows that no digit of the number is divisible by another digit. </a:t>
            </a:r>
            <a:endParaRPr sz="2200"/>
          </a:p>
          <a:p>
            <a:pPr marL="457200" lvl="0" indent="-368300" algn="just" rtl="0">
              <a:spcBef>
                <a:spcPts val="1000"/>
              </a:spcBef>
              <a:spcAft>
                <a:spcPts val="1000"/>
              </a:spcAft>
              <a:buSzPts val="2200"/>
              <a:buChar char="•"/>
            </a:pPr>
            <a:r>
              <a:rPr lang="en-US" sz="2200"/>
              <a:t>Given these information, can you decipher the secret message?</a:t>
            </a:r>
            <a:endParaRPr sz="2200"/>
          </a:p>
        </p:txBody>
      </p:sp>
      <p:sp>
        <p:nvSpPr>
          <p:cNvPr id="325" name="Google Shape;325;g1204d471fc6_0_20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04d471fc6_0_20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Exercise - 3</a:t>
            </a:r>
            <a:endParaRPr/>
          </a:p>
        </p:txBody>
      </p:sp>
      <p:sp>
        <p:nvSpPr>
          <p:cNvPr id="331" name="Google Shape;331;g1204d471fc6_0_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640"/>
              </a:spcBef>
              <a:spcAft>
                <a:spcPts val="1000"/>
              </a:spcAft>
              <a:buNone/>
            </a:pPr>
            <a:r>
              <a:rPr lang="en-US" sz="2200" i="1"/>
              <a:t>tIeXSmR+TCTYD1qGzjqCzVbsJ4MC3/ARABQ+lRYZP6nR2IwoguoFDfmKl8YP9OEAGXr+8fm2l2bOPOZvV8CxmcW3p5UWKbihWCiAhlisCStgLcjH2C3Ox+9aieY7mHL5yNAEG9J48232EAh6Pimjjo4ub8SxXpMyjblGDkbhEpns2kKNeMPfjjm8RoUkFsnYtRlCQO7PqMjWcIg7ERnLPYt3VRY1TJOO9uA9rfhoeU5suMLLR+KYsUh1syHl7qaAzkJ4n3ST2kYBDkBAKtwfzblPKpyTgVfdM1UBwtS8Magv3XO+EAYxWsoMtT+dxPSxETjOWmH0QcaYdPLvH2SWLnxhsUFqhsDIKnETCLE8lu1xMhOGb/AgSiNYSe5IfvUtOK37H3ANs4Wv/z0ULPz60Pfj36S2ZgiWPse+rXvPKWgIrRNfraSRnz39pssIzptX8ssgcp5Xn9tprj9KHkGPcHDAfi4yjlXWpmu7Wp/uAaweBe+0tBSJIFQCQIQWZQn2SNgkN1SiXjliSJqC5mcIx6U4b/2VTC4OpfjA71ofk4spHvs8+Vc2XDr+0iCapK5DWSiy3NNrq5oOrYz3VJt6hZiCl/gO6gmHBEr3s4i4ftDmKyYv7aJu7cK8zn6XVMr7U+wP+TPkbP1a6L40O6s4ndNlmwaKZk2lLLsYuqPGzr9cRWLpCgJZEVUez7S/pborHYFH2o2ohPHnrfmSgEpQ+VILO8maLd+j4Tqlz/WSVh99LzpENhO1fHqachsRkF5rJGiORhoHUl80YCTtThvuUgRc8KOjJVraviEev8ooVmB7zxM0gU6fj+HGypd7NcLHtyojbjv7IS15Q414wVfJ7CXYE0iTbUF2jkMfWGH7HrUqfirxygDJlbkFqgckl9wtSLwA23ViDRSAgIrBP7orANzfokKCjQVTBl+pnFSXNt1AN8GiiGkT1tdq/qpxrxgMskGq+szyxZJS2YfE2NNucvZDYTzAkEXz8kS1CAQSHI6Qs2BM7uuuIj6mX0x1unD3Cplsk2Q/TXQgRZNZzC+hCaD8USY/c9/7gxfabFqewz8u51nhJhyZo8XlmjcfR3vCk+ftG97FKBJntA6gARig775Qrq+8mptbELL3vSSvulj9XRnMVZl4hkrE5UWb2Xh4Isc+ts2mTTbvHRmQXKbPTcIdnlbP05E0YIFTxxPhngXcy3Au0q9n5NT3NgcF62M/C/bHMEewpYiDc4Ik5NQgrO61R7BxUDy1MnmJxoCozrtcsPX0ajvOnitsQA+OeCKDKsFsJaW4dENDGc79piSohmRKjU4iRxMcRGyzgdGdsxz4E+QciIbTh8rslCpRh/Q5uy2XL3BkyHQXwl6+xWi++Q2Q5IAmiufDOIHrd/G65a/RKuhZ3oTNXyWnUM/OKbLa2lJbdcYfRNWC/aOusYcxrw==</a:t>
            </a:r>
            <a:endParaRPr sz="2200" i="1"/>
          </a:p>
        </p:txBody>
      </p:sp>
      <p:sp>
        <p:nvSpPr>
          <p:cNvPr id="332" name="Google Shape;332;g1204d471fc6_0_20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f939184e9_0_1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dirty="0"/>
              <a:t>Exercise - 4</a:t>
            </a:r>
            <a:endParaRPr dirty="0"/>
          </a:p>
        </p:txBody>
      </p:sp>
      <p:sp>
        <p:nvSpPr>
          <p:cNvPr id="352" name="Google Shape;352;g11f939184e9_0_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For the next ciphertext, Nick has no clue about they key. He only knows that AES-256 is used. You are his only hope. </a:t>
            </a:r>
            <a:endParaRPr sz="22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200" i="1"/>
              <a:t>pW4HWm+d57Qs1ApTJmldgt/ujetPQX9itgamAsTz0x9Ywtp4CNS7XaHPm3SjabyvfD7RzgwhSEzCnvnKugn7bEnf08tLt55B8adRVJJoQS4BcqTslz/nI1y7FJhSM1M2v5tHtTJ5D8GHS8GK6LPHXlX3cM31NA/3XjiTB95WwZsDgMfCVB7GCYGLT1S6A7m4</a:t>
            </a:r>
            <a:endParaRPr sz="2200" i="1"/>
          </a:p>
        </p:txBody>
      </p:sp>
      <p:sp>
        <p:nvSpPr>
          <p:cNvPr id="353" name="Google Shape;353;g11f939184e9_0_1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04d471fc6_0_2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60" name="Google Shape;360;g1204d471fc6_0_21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571</Words>
  <Application>Microsoft Office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Lecture-2: Exercises</vt:lpstr>
      <vt:lpstr>Exercise - 1</vt:lpstr>
      <vt:lpstr>Exercise - 1</vt:lpstr>
      <vt:lpstr>Exercise - 2</vt:lpstr>
      <vt:lpstr>Exercise - 3</vt:lpstr>
      <vt:lpstr>Exercise - 3</vt:lpstr>
      <vt:lpstr>Exercise - 4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Lecture-2: Exercises</dc:title>
  <dc:creator>Jonathan Margulies</dc:creator>
  <cp:lastModifiedBy>Chowdhury, Mainul K.</cp:lastModifiedBy>
  <cp:revision>3</cp:revision>
  <dcterms:created xsi:type="dcterms:W3CDTF">2015-09-08T22:22:42Z</dcterms:created>
  <dcterms:modified xsi:type="dcterms:W3CDTF">2023-04-06T21:11:26Z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2023-04-03T13:05:20Z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25718715-198c-46cd-97ac-3e1303727ef0</vt:lpwstr>
  </property>
  <property fmtid="{D5CDD505-2E9C-101B-9397-08002B2CF9AE}" pid="8" name="MSIP_Label_ba65e3ec-2057-4a1c-aac9-900f17f24dd1_ContentBits">
    <vt:lpwstr>0</vt:lpwstr>
  </property>
</Properties>
</file>