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7rYRUO9K+lZ0KTYScotI8xK3E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water is the threat, the crack the vulnerability, and the finger the control (for now).</a:t>
            </a:r>
            <a:endParaRPr/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diagram shows threats categorized according to whether they are human-caused, malicious, or directed. These characteristics will affect security planning in important ways later.</a:t>
            </a:r>
            <a:endParaRPr/>
          </a:p>
        </p:txBody>
      </p:sp>
      <p:sp>
        <p:nvSpPr>
          <p:cNvPr id="173" name="Google Shape;17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These are the primary types of harm against system data and functions. Understanding these possibilities is important to considering threat and risk.</a:t>
            </a:r>
            <a:endParaRPr/>
          </a:p>
        </p:txBody>
      </p:sp>
      <p:sp>
        <p:nvSpPr>
          <p:cNvPr id="181" name="Google Shape;18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method, motive, and opportunity can be a good way to think about potential threats. Reducing any of those dimensions can lower the risk to the system.</a:t>
            </a:r>
            <a:endParaRPr/>
          </a:p>
        </p:txBody>
      </p:sp>
      <p:sp>
        <p:nvSpPr>
          <p:cNvPr id="195" name="Google Shape;19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5" name="Google Shape;21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17</a:t>
            </a:fld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e93c415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11e93c415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19</a:t>
            </a:fld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62a024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1e62a024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62a0246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11e62a0246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While hardware and software may be expensive, unique data cannot be replaced if it is lost.</a:t>
            </a:r>
            <a:endParaRPr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further discussion of each later in the chapter.</a:t>
            </a:r>
            <a:endParaRPr/>
          </a:p>
        </p:txBody>
      </p:sp>
      <p:sp>
        <p:nvSpPr>
          <p:cNvPr id="149" name="Google Shape;1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6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431"/>
              </a:srgbClr>
            </a:outerShdw>
          </a:effectLst>
        </p:spPr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40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42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44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0" y="6535229"/>
            <a:ext cx="9144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INTRODUCTION TO SECURITY IN COMPUTING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/>
              <a:t>Lecture 1: Introduction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Threat and Vulnerability</a:t>
            </a:r>
            <a:endParaRPr/>
          </a:p>
        </p:txBody>
      </p:sp>
      <p:pic>
        <p:nvPicPr>
          <p:cNvPr id="166" name="Google Shape;166;p8" descr="fig01-04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5821" y="3038573"/>
            <a:ext cx="4636514" cy="287090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277091" y="1524000"/>
            <a:ext cx="840970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among threats, controls, and vulnerabilities: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threat is blocked by control of a vulnerability.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devise controls, we must </a:t>
            </a:r>
            <a:r>
              <a:rPr lang="en-US" sz="2000" b="0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as much about threats as possible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277091" y="3439236"/>
            <a:ext cx="34323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fact that the violation might occur means that the actions that might cause it should be guarded against.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Types of Threats</a:t>
            </a:r>
            <a:endParaRPr/>
          </a:p>
        </p:txBody>
      </p:sp>
      <p:pic>
        <p:nvPicPr>
          <p:cNvPr id="176" name="Google Shape;176;p11" descr="fig01-09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879" y="1523999"/>
            <a:ext cx="5977128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Types of Harm</a:t>
            </a:r>
            <a:endParaRPr/>
          </a:p>
        </p:txBody>
      </p:sp>
      <p:pic>
        <p:nvPicPr>
          <p:cNvPr id="184" name="Google Shape;184;p14" descr="fig01-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509" y="1523999"/>
            <a:ext cx="6642054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Harm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In an </a:t>
            </a:r>
            <a:r>
              <a:rPr lang="en-US" b="1">
                <a:solidFill>
                  <a:srgbClr val="FF0000"/>
                </a:solidFill>
              </a:rPr>
              <a:t>interception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means that some unauthorized party has gained access to an asset.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In an </a:t>
            </a:r>
            <a:r>
              <a:rPr lang="en-US" b="1">
                <a:solidFill>
                  <a:srgbClr val="FF0000"/>
                </a:solidFill>
              </a:rPr>
              <a:t>interruption</a:t>
            </a:r>
            <a:r>
              <a:rPr lang="en-US"/>
              <a:t>, an asset of the system becomes lost, unavailable, or unusable.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If an unauthorized party not only accesses but </a:t>
            </a:r>
            <a:r>
              <a:rPr lang="en-US" b="1"/>
              <a:t>tampers</a:t>
            </a:r>
            <a:r>
              <a:rPr lang="en-US"/>
              <a:t> (forges) with an asset, the threat is a </a:t>
            </a:r>
            <a:r>
              <a:rPr lang="en-US" b="1">
                <a:solidFill>
                  <a:srgbClr val="FF0000"/>
                </a:solidFill>
              </a:rPr>
              <a:t>modification</a:t>
            </a:r>
            <a:r>
              <a:rPr lang="en-US"/>
              <a:t>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Finally, an unauthorized party might create a </a:t>
            </a:r>
            <a:r>
              <a:rPr lang="en-US" b="1">
                <a:solidFill>
                  <a:srgbClr val="FF0000"/>
                </a:solidFill>
              </a:rPr>
              <a:t>fabrication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of </a:t>
            </a:r>
            <a:r>
              <a:rPr lang="en-US" b="1" i="1" u="sng"/>
              <a:t>counterfeit</a:t>
            </a:r>
            <a:r>
              <a:rPr lang="en-US"/>
              <a:t> objects on a computing system.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/>
              <a:t>Method—Opportunity—Motive (MOM)</a:t>
            </a:r>
            <a:endParaRPr/>
          </a:p>
        </p:txBody>
      </p:sp>
      <p:pic>
        <p:nvPicPr>
          <p:cNvPr id="198" name="Google Shape;198;p16" descr="fig01-11.ep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97124" y="2013457"/>
            <a:ext cx="3327549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Method, Opportunity, and Motive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232012" y="1600200"/>
            <a:ext cx="8789158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A malicious attacker must have </a:t>
            </a:r>
            <a:r>
              <a:rPr lang="en-US" sz="2800" b="1">
                <a:solidFill>
                  <a:srgbClr val="FF0000"/>
                </a:solidFill>
              </a:rPr>
              <a:t>three things (MOM)</a:t>
            </a:r>
            <a:r>
              <a:rPr lang="en-US" sz="2800"/>
              <a:t>:</a:t>
            </a:r>
            <a:endParaRPr/>
          </a:p>
          <a:p>
            <a:pPr marL="457200" lvl="1" indent="-533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i="1">
              <a:solidFill>
                <a:srgbClr val="FF0000"/>
              </a:solidFill>
            </a:endParaRPr>
          </a:p>
          <a:p>
            <a:pPr marL="457200" lvl="1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i="1">
                <a:solidFill>
                  <a:srgbClr val="FF0000"/>
                </a:solidFill>
              </a:rPr>
              <a:t>method</a:t>
            </a:r>
            <a:r>
              <a:rPr lang="en-US" sz="2400" i="1"/>
              <a:t>:</a:t>
            </a:r>
            <a:r>
              <a:rPr lang="en-US" sz="2400"/>
              <a:t> the </a:t>
            </a:r>
            <a:r>
              <a:rPr lang="en-US" sz="2400" b="1" u="sng"/>
              <a:t>skills</a:t>
            </a:r>
            <a:r>
              <a:rPr lang="en-US" sz="2400"/>
              <a:t>, </a:t>
            </a:r>
            <a:r>
              <a:rPr lang="en-US" sz="2400" b="1" u="sng"/>
              <a:t>knowledge</a:t>
            </a:r>
            <a:r>
              <a:rPr lang="en-US" sz="2400"/>
              <a:t>, </a:t>
            </a:r>
            <a:r>
              <a:rPr lang="en-US" sz="2400" b="1" u="sng"/>
              <a:t>tools</a:t>
            </a:r>
            <a:r>
              <a:rPr lang="en-US" sz="2400"/>
              <a:t>, and other things with which to be able to pull off the attack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Knowledge of systems are widely available</a:t>
            </a:r>
            <a:endParaRPr/>
          </a:p>
          <a:p>
            <a:pPr marL="457200" lvl="1" indent="-533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i="1">
              <a:solidFill>
                <a:srgbClr val="FF0000"/>
              </a:solidFill>
            </a:endParaRPr>
          </a:p>
          <a:p>
            <a:pPr marL="457200" lvl="1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i="1">
                <a:solidFill>
                  <a:srgbClr val="FF0000"/>
                </a:solidFill>
              </a:rPr>
              <a:t>opportunity</a:t>
            </a:r>
            <a:r>
              <a:rPr lang="en-US" sz="2400" i="1"/>
              <a:t>:</a:t>
            </a:r>
            <a:r>
              <a:rPr lang="en-US" sz="2400"/>
              <a:t> the </a:t>
            </a:r>
            <a:r>
              <a:rPr lang="en-US" sz="2400" b="1" u="sng"/>
              <a:t>time</a:t>
            </a:r>
            <a:r>
              <a:rPr lang="en-US" sz="2400"/>
              <a:t> and </a:t>
            </a:r>
            <a:r>
              <a:rPr lang="en-US" sz="2400" b="1" u="sng"/>
              <a:t>access</a:t>
            </a:r>
            <a:r>
              <a:rPr lang="en-US" sz="2400"/>
              <a:t> to accomplish the attack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Systems available to the public are accessible to them</a:t>
            </a:r>
            <a:endParaRPr/>
          </a:p>
          <a:p>
            <a:pPr marL="457200" lvl="1" indent="-533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i="1">
              <a:solidFill>
                <a:srgbClr val="FF0000"/>
              </a:solidFill>
            </a:endParaRPr>
          </a:p>
          <a:p>
            <a:pPr marL="457200" lvl="1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i="1">
                <a:solidFill>
                  <a:srgbClr val="FF0000"/>
                </a:solidFill>
              </a:rPr>
              <a:t>motive</a:t>
            </a:r>
            <a:r>
              <a:rPr lang="en-US" sz="2400" i="1"/>
              <a:t>:</a:t>
            </a:r>
            <a:r>
              <a:rPr lang="en-US" sz="2400"/>
              <a:t> a </a:t>
            </a:r>
            <a:r>
              <a:rPr lang="en-US" sz="2400" b="1" u="sng"/>
              <a:t>reason</a:t>
            </a:r>
            <a:r>
              <a:rPr lang="en-US" sz="2400"/>
              <a:t> to want to perform this attack against this system</a:t>
            </a:r>
            <a:endParaRPr/>
          </a:p>
          <a:p>
            <a:pPr marL="182880" lvl="0" indent="-31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457200" y="423746"/>
            <a:ext cx="8229600" cy="75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Security Goals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1"/>
          </p:nvPr>
        </p:nvSpPr>
        <p:spPr>
          <a:xfrm>
            <a:off x="223024" y="1382751"/>
            <a:ext cx="8631044" cy="529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n-US"/>
              <a:t>When we talk about computer security, we mean that we are addressing three important aspects of any computer-related system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b="1">
                <a:solidFill>
                  <a:srgbClr val="FF0000"/>
                </a:solidFill>
              </a:rPr>
              <a:t>confidentiality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b="1">
                <a:solidFill>
                  <a:srgbClr val="FF0000"/>
                </a:solidFill>
              </a:rPr>
              <a:t>integrity,</a:t>
            </a:r>
            <a:r>
              <a:rPr lang="en-US">
                <a:solidFill>
                  <a:srgbClr val="FF0000"/>
                </a:solidFill>
              </a:rPr>
              <a:t> &amp; </a:t>
            </a:r>
            <a:r>
              <a:rPr lang="en-US" b="1">
                <a:solidFill>
                  <a:srgbClr val="FF0000"/>
                </a:solidFill>
              </a:rPr>
              <a:t>availability (CIA)</a:t>
            </a:r>
            <a:endParaRPr/>
          </a:p>
          <a:p>
            <a:pPr marL="457200" lvl="1" indent="-91122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ct val="85000"/>
              <a:buNone/>
            </a:pPr>
            <a:endParaRPr b="1">
              <a:solidFill>
                <a:srgbClr val="FF0000"/>
              </a:solidFill>
            </a:endParaRPr>
          </a:p>
          <a:p>
            <a:pPr marL="457200" lvl="1" indent="-182880" algn="l" rtl="0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85000"/>
              <a:buChar char="•"/>
            </a:pPr>
            <a:r>
              <a:rPr lang="en-US" sz="2600" b="1">
                <a:solidFill>
                  <a:srgbClr val="FF0000"/>
                </a:solidFill>
              </a:rPr>
              <a:t>Confidentiality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/>
              <a:t>ensures that computer-related assets are accessed only by authorized parties.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90000"/>
              <a:buChar char="•"/>
            </a:pPr>
            <a:r>
              <a:rPr lang="en-US" sz="2400" b="1">
                <a:solidFill>
                  <a:srgbClr val="FF0000"/>
                </a:solidFill>
              </a:rPr>
              <a:t>i.e</a:t>
            </a:r>
            <a:r>
              <a:rPr lang="en-US" sz="2400">
                <a:solidFill>
                  <a:srgbClr val="FF0000"/>
                </a:solidFill>
              </a:rPr>
              <a:t>. </a:t>
            </a:r>
            <a:r>
              <a:rPr lang="en-US" sz="2400" u="sng">
                <a:solidFill>
                  <a:srgbClr val="0070C0"/>
                </a:solidFill>
              </a:rPr>
              <a:t>reading</a:t>
            </a:r>
            <a:r>
              <a:rPr lang="en-US" sz="2400"/>
              <a:t>, </a:t>
            </a:r>
            <a:r>
              <a:rPr lang="en-US" sz="2400" u="sng">
                <a:solidFill>
                  <a:srgbClr val="0070C0"/>
                </a:solidFill>
              </a:rPr>
              <a:t>viewing</a:t>
            </a:r>
            <a:r>
              <a:rPr lang="en-US" sz="2400"/>
              <a:t>, </a:t>
            </a:r>
            <a:r>
              <a:rPr lang="en-US" sz="2400" u="sng">
                <a:solidFill>
                  <a:srgbClr val="0070C0"/>
                </a:solidFill>
              </a:rPr>
              <a:t>printing</a:t>
            </a:r>
            <a:r>
              <a:rPr lang="en-US" sz="2400"/>
              <a:t>, or even </a:t>
            </a:r>
            <a:r>
              <a:rPr lang="en-US" sz="2400" u="sng">
                <a:solidFill>
                  <a:srgbClr val="0070C0"/>
                </a:solidFill>
              </a:rPr>
              <a:t>knowing their existence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90000"/>
              <a:buChar char="•"/>
            </a:pPr>
            <a:r>
              <a:rPr lang="en-US" sz="2400"/>
              <a:t>Secrecy or privacy</a:t>
            </a:r>
            <a:endParaRPr/>
          </a:p>
          <a:p>
            <a:pPr marL="457200" lvl="1" indent="-86534" algn="l" rtl="0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SzPct val="85000"/>
              <a:buNone/>
            </a:pPr>
            <a:endParaRPr sz="2100" b="1">
              <a:solidFill>
                <a:srgbClr val="FF0000"/>
              </a:solidFill>
            </a:endParaRPr>
          </a:p>
          <a:p>
            <a:pPr marL="457200" lvl="1" indent="-182880" algn="l" rtl="0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85000"/>
              <a:buChar char="•"/>
            </a:pPr>
            <a:r>
              <a:rPr lang="en-US" sz="2600" b="1">
                <a:solidFill>
                  <a:srgbClr val="FF0000"/>
                </a:solidFill>
              </a:rPr>
              <a:t>Integrity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/>
              <a:t>means that assets can be modified only by authorized parties or only in authorized ways.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90000"/>
              <a:buChar char="•"/>
            </a:pPr>
            <a:r>
              <a:rPr lang="en-US" sz="2400" b="1">
                <a:solidFill>
                  <a:srgbClr val="FF0000"/>
                </a:solidFill>
              </a:rPr>
              <a:t>i.e</a:t>
            </a:r>
            <a:r>
              <a:rPr lang="en-US" sz="2400">
                <a:solidFill>
                  <a:srgbClr val="FF0000"/>
                </a:solidFill>
              </a:rPr>
              <a:t>. </a:t>
            </a:r>
            <a:r>
              <a:rPr lang="en-US" sz="2400" u="sng">
                <a:solidFill>
                  <a:srgbClr val="0070C0"/>
                </a:solidFill>
              </a:rPr>
              <a:t>writing</a:t>
            </a:r>
            <a:r>
              <a:rPr lang="en-US" sz="2400"/>
              <a:t>, </a:t>
            </a:r>
            <a:r>
              <a:rPr lang="en-US" sz="2400" u="sng">
                <a:solidFill>
                  <a:srgbClr val="0070C0"/>
                </a:solidFill>
              </a:rPr>
              <a:t>changing</a:t>
            </a:r>
            <a:r>
              <a:rPr lang="en-US" sz="2400"/>
              <a:t>, </a:t>
            </a:r>
            <a:r>
              <a:rPr lang="en-US" sz="2400" u="sng">
                <a:solidFill>
                  <a:srgbClr val="0070C0"/>
                </a:solidFill>
              </a:rPr>
              <a:t>deleting</a:t>
            </a:r>
            <a:r>
              <a:rPr lang="en-US" sz="2400"/>
              <a:t>, </a:t>
            </a:r>
            <a:r>
              <a:rPr lang="en-US" sz="2400" u="sng">
                <a:solidFill>
                  <a:srgbClr val="0070C0"/>
                </a:solidFill>
              </a:rPr>
              <a:t>creating</a:t>
            </a:r>
            <a:endParaRPr/>
          </a:p>
          <a:p>
            <a:pPr marL="457200" lvl="1" indent="-95710" algn="l" rtl="0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SzPct val="85000"/>
              <a:buNone/>
            </a:pPr>
            <a:endParaRPr sz="1900" b="1">
              <a:solidFill>
                <a:srgbClr val="FF0000"/>
              </a:solidFill>
            </a:endParaRPr>
          </a:p>
          <a:p>
            <a:pPr marL="457200" lvl="1" indent="-182880" algn="l" rtl="0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85000"/>
              <a:buChar char="•"/>
            </a:pPr>
            <a:r>
              <a:rPr lang="en-US" sz="2600" b="1">
                <a:solidFill>
                  <a:srgbClr val="FF0000"/>
                </a:solidFill>
              </a:rPr>
              <a:t>Availability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/>
              <a:t>means that assets are accessible to authorized parties at appropriate times. 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90000"/>
              <a:buChar char="•"/>
            </a:pPr>
            <a:r>
              <a:rPr lang="en-US" sz="2400">
                <a:solidFill>
                  <a:srgbClr val="FF0000"/>
                </a:solidFill>
              </a:rPr>
              <a:t>i.e.</a:t>
            </a:r>
            <a:r>
              <a:rPr lang="en-US" sz="2400"/>
              <a:t> often, availability is known by its opposite, </a:t>
            </a:r>
            <a:r>
              <a:rPr lang="en-US" sz="2400" u="sng">
                <a:solidFill>
                  <a:srgbClr val="0070C0"/>
                </a:solidFill>
              </a:rPr>
              <a:t>denial of service</a:t>
            </a:r>
            <a:r>
              <a:rPr lang="en-US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Relationship between Confidentiality Integrity and Availability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2141033" y="3854472"/>
            <a:ext cx="2631688" cy="2435475"/>
          </a:xfrm>
          <a:prstGeom prst="ellipse">
            <a:avLst/>
          </a:prstGeom>
          <a:solidFill>
            <a:srgbClr val="00FF00">
              <a:alpha val="2431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Integrity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>
            <a:spLocks noGrp="1"/>
          </p:cNvSpPr>
          <p:nvPr>
            <p:ph type="body" idx="1"/>
          </p:nvPr>
        </p:nvSpPr>
        <p:spPr>
          <a:xfrm>
            <a:off x="3021979" y="2988526"/>
            <a:ext cx="2631688" cy="2381353"/>
          </a:xfrm>
          <a:prstGeom prst="ellipse">
            <a:avLst/>
          </a:prstGeom>
          <a:solidFill>
            <a:srgbClr val="FF0000">
              <a:alpha val="2431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        Confidentiality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3463435" y="3908594"/>
            <a:ext cx="2892760" cy="2381353"/>
          </a:xfrm>
          <a:prstGeom prst="ellipse">
            <a:avLst/>
          </a:prstGeom>
          <a:solidFill>
            <a:srgbClr val="FFFF00">
              <a:alpha val="2431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Secure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       Availability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457200" y="1600200"/>
            <a:ext cx="8084634" cy="87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these three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characteristics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can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overlap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can even be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mutually exclusive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93c4159d_0_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C-I-A Triad</a:t>
            </a:r>
            <a:endParaRPr/>
          </a:p>
        </p:txBody>
      </p:sp>
      <p:sp>
        <p:nvSpPr>
          <p:cNvPr id="227" name="Google Shape;227;g11e93c4159d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Confidentiality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Integrity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Availability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Sometimes two other desirable characteristics: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Authentication</a:t>
            </a:r>
            <a:endParaRPr/>
          </a:p>
          <a:p>
            <a:pPr marL="731520" lvl="2" indent="-182878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the process or action of proving or </a:t>
            </a:r>
            <a:r>
              <a:rPr lang="en-US">
                <a:solidFill>
                  <a:srgbClr val="0070C0"/>
                </a:solidFill>
              </a:rPr>
              <a:t>something to be true, genuine, or valid</a:t>
            </a:r>
            <a:r>
              <a:rPr lang="en-US"/>
              <a:t> showing </a:t>
            </a:r>
            <a:endParaRPr sz="2200"/>
          </a:p>
          <a:p>
            <a:pPr marL="457200" lvl="1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Nonrepudiation</a:t>
            </a:r>
            <a:endParaRPr/>
          </a:p>
          <a:p>
            <a:pPr marL="731520" lvl="2" indent="-18287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is the assurance that someone cannot deny something. </a:t>
            </a:r>
            <a:endParaRPr/>
          </a:p>
          <a:p>
            <a:pPr marL="731520" lvl="2" indent="-182878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i.e. </a:t>
            </a:r>
            <a:r>
              <a:rPr lang="en-US" b="1"/>
              <a:t>nonrepudiation</a:t>
            </a:r>
            <a:r>
              <a:rPr lang="en-US"/>
              <a:t> refers to the ability to ensure that a party to a contract or a communication </a:t>
            </a:r>
            <a:r>
              <a:rPr lang="en-US">
                <a:solidFill>
                  <a:srgbClr val="0070C0"/>
                </a:solidFill>
              </a:rPr>
              <a:t>cannot deny the authenticity of their signature </a:t>
            </a:r>
            <a:r>
              <a:rPr lang="en-US"/>
              <a:t>on a document or the sending of a message that they originated</a:t>
            </a:r>
            <a:endParaRPr sz="2200"/>
          </a:p>
        </p:txBody>
      </p:sp>
      <p:sp>
        <p:nvSpPr>
          <p:cNvPr id="228" name="Google Shape;228;g11e93c4159d_0_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lang="en-US" sz="14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Slide #1-</a:t>
            </a:r>
            <a:fld id="{00000000-1234-1234-1234-123412341234}" type="slidenum">
              <a:rPr lang="en-US" sz="14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19</a:t>
            </a:fld>
            <a:endParaRPr sz="1400"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Goals of Security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Prevention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0070C0"/>
                </a:solidFill>
              </a:rPr>
              <a:t>Prevent</a:t>
            </a:r>
            <a:r>
              <a:rPr lang="en-US" sz="2400"/>
              <a:t> attackers from violating </a:t>
            </a:r>
            <a:r>
              <a:rPr lang="en-US" sz="2400">
                <a:solidFill>
                  <a:srgbClr val="0070C0"/>
                </a:solidFill>
              </a:rPr>
              <a:t>security policy</a:t>
            </a:r>
            <a:endParaRPr/>
          </a:p>
          <a:p>
            <a:pPr marL="182880" lvl="0" indent="-31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182880" lvl="0" indent="-18288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Detection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solidFill>
                  <a:srgbClr val="0070C0"/>
                </a:solidFill>
              </a:rPr>
              <a:t>Detect</a:t>
            </a:r>
            <a:r>
              <a:rPr lang="en-US" sz="2400"/>
              <a:t> attackers’ violation of </a:t>
            </a:r>
            <a:r>
              <a:rPr lang="en-US" sz="2400">
                <a:solidFill>
                  <a:srgbClr val="0070C0"/>
                </a:solidFill>
              </a:rPr>
              <a:t>security policy</a:t>
            </a:r>
            <a:endParaRPr/>
          </a:p>
          <a:p>
            <a:pPr marL="182880" lvl="0" indent="-31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182880" lvl="0" indent="-18288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Recovery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Stop attack, assess and </a:t>
            </a:r>
            <a:r>
              <a:rPr lang="en-US" sz="2400">
                <a:solidFill>
                  <a:srgbClr val="0070C0"/>
                </a:solidFill>
              </a:rPr>
              <a:t>repair damage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Continue to function correctly even if attack succeeds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Objectives for Chapter 1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Define </a:t>
            </a:r>
            <a:r>
              <a:rPr lang="en-US" i="1"/>
              <a:t>computer security</a:t>
            </a:r>
            <a:r>
              <a:rPr lang="en-US"/>
              <a:t> as well as basic computer security terms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Introduce the C-I-A Triad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Introduce basic access control terminology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Explain basic </a:t>
            </a:r>
            <a:r>
              <a:rPr lang="en-US" u="sng"/>
              <a:t>threats</a:t>
            </a:r>
            <a:r>
              <a:rPr lang="en-US"/>
              <a:t>, </a:t>
            </a:r>
            <a:r>
              <a:rPr lang="en-US" u="sng"/>
              <a:t>vulnerabilities</a:t>
            </a:r>
            <a:r>
              <a:rPr lang="en-US"/>
              <a:t>, and </a:t>
            </a:r>
            <a:r>
              <a:rPr lang="en-US" u="sng"/>
              <a:t>attacks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Controls Available</a:t>
            </a:r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b="1"/>
              <a:t>Encryption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We take data in their normal, unscrambled state, called:</a:t>
            </a:r>
            <a:endParaRPr/>
          </a:p>
          <a:p>
            <a:pPr marL="731520" lvl="2" indent="-18287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b="1">
                <a:solidFill>
                  <a:srgbClr val="0070C0"/>
                </a:solidFill>
              </a:rPr>
              <a:t>cleartext</a:t>
            </a:r>
            <a:r>
              <a:rPr lang="en-US"/>
              <a:t> or </a:t>
            </a:r>
            <a:r>
              <a:rPr lang="en-US" b="1">
                <a:solidFill>
                  <a:srgbClr val="0070C0"/>
                </a:solidFill>
              </a:rPr>
              <a:t>plaintext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transform</a:t>
            </a:r>
            <a:r>
              <a:rPr lang="en-US"/>
              <a:t> them so that they are unintelligible to the outside observer; the transformed data are called </a:t>
            </a:r>
            <a:r>
              <a:rPr lang="en-US" b="1">
                <a:solidFill>
                  <a:srgbClr val="0070C0"/>
                </a:solidFill>
              </a:rPr>
              <a:t>enciphered</a:t>
            </a:r>
            <a:r>
              <a:rPr lang="en-US"/>
              <a:t> text or </a:t>
            </a:r>
            <a:r>
              <a:rPr lang="en-US" b="1">
                <a:solidFill>
                  <a:srgbClr val="0070C0"/>
                </a:solidFill>
              </a:rPr>
              <a:t>ciphertext</a:t>
            </a:r>
            <a:r>
              <a:rPr lang="en-US"/>
              <a:t>.</a:t>
            </a:r>
            <a:endParaRPr/>
          </a:p>
          <a:p>
            <a:pPr marL="457200" lvl="1" indent="-7492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b="1"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b="1"/>
              <a:t>Encryption</a:t>
            </a:r>
            <a:r>
              <a:rPr lang="en-US"/>
              <a:t> clearly addresses the need for </a:t>
            </a:r>
            <a:r>
              <a:rPr lang="en-US" b="1"/>
              <a:t>confidentiality</a:t>
            </a:r>
            <a:r>
              <a:rPr lang="en-US"/>
              <a:t> of data. </a:t>
            </a:r>
            <a:endParaRPr/>
          </a:p>
          <a:p>
            <a:pPr marL="457200" lvl="1" indent="-7492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Additionally, it can be used to ensure </a:t>
            </a:r>
            <a:r>
              <a:rPr lang="en-US" b="1"/>
              <a:t>integrity</a:t>
            </a:r>
            <a:r>
              <a:rPr lang="en-US"/>
              <a:t>; </a:t>
            </a:r>
            <a:endParaRPr/>
          </a:p>
          <a:p>
            <a:pPr marL="731520" lvl="2" indent="-18287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i="1"/>
              <a:t>data that cannot be read generally cannot easily be changed in a meaningful manner.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Controls Available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 b="1"/>
              <a:t>Encryption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does</a:t>
            </a:r>
            <a:r>
              <a:rPr lang="en-US" sz="2400"/>
              <a:t> </a:t>
            </a:r>
            <a:r>
              <a:rPr lang="en-US" sz="2400" b="1"/>
              <a:t>not solve all </a:t>
            </a:r>
            <a:r>
              <a:rPr lang="en-US" sz="2400"/>
              <a:t>computer security problems, and other tools must complement its use.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if encryption is not used properly, it may have no effect on security or could even degrade the performance of the entire system.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b="1"/>
              <a:t>Weak encryption </a:t>
            </a:r>
            <a:r>
              <a:rPr lang="en-US" sz="2400"/>
              <a:t>can actually be </a:t>
            </a:r>
            <a:r>
              <a:rPr lang="en-US" sz="2400" b="1"/>
              <a:t>worse than no encryption</a:t>
            </a:r>
            <a:r>
              <a:rPr lang="en-US" sz="2400"/>
              <a:t> at all,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because it gives users an unwarranted sense of protection. 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i="1"/>
              <a:t>Therefore, </a:t>
            </a:r>
            <a:r>
              <a:rPr lang="en-US" sz="2400" i="1">
                <a:solidFill>
                  <a:srgbClr val="0070C0"/>
                </a:solidFill>
              </a:rPr>
              <a:t>we must understand those situations </a:t>
            </a:r>
            <a:r>
              <a:rPr lang="en-US" sz="2400" i="1"/>
              <a:t>in which encryption is </a:t>
            </a:r>
            <a:r>
              <a:rPr lang="en-US" sz="2400" i="1">
                <a:solidFill>
                  <a:srgbClr val="0070C0"/>
                </a:solidFill>
              </a:rPr>
              <a:t>most useful as well as ways to use it effectively</a:t>
            </a:r>
            <a:r>
              <a:rPr lang="en-US" sz="2400" i="1"/>
              <a:t>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457200" y="278642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Controls Available</a:t>
            </a:r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191069" y="1132764"/>
            <a:ext cx="8761862" cy="534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 b="1"/>
              <a:t>Software/Program Controls</a:t>
            </a:r>
            <a:endParaRPr sz="2400"/>
          </a:p>
          <a:p>
            <a:pPr marL="457200" lvl="1" indent="-19097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Programs must be secure enough to </a:t>
            </a:r>
            <a:r>
              <a:rPr lang="en-US" sz="2000" i="1">
                <a:solidFill>
                  <a:srgbClr val="00B0F0"/>
                </a:solidFill>
              </a:rPr>
              <a:t>prevent outside attack</a:t>
            </a:r>
            <a:endParaRPr/>
          </a:p>
          <a:p>
            <a:pPr marL="457200" lvl="1" indent="-19097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They must also be developed and maintained so that we can be confident of the programs' dependability.</a:t>
            </a:r>
            <a:endParaRPr/>
          </a:p>
          <a:p>
            <a:pPr marL="182880" lvl="0" indent="-11800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5"/>
              <a:buNone/>
            </a:pPr>
            <a:endParaRPr sz="1300" b="1"/>
          </a:p>
          <a:p>
            <a:pPr marL="182880" lvl="0" indent="-18288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Char char="•"/>
            </a:pPr>
            <a:r>
              <a:rPr lang="en-US" sz="2400" b="1"/>
              <a:t>Program controls include the following:</a:t>
            </a:r>
            <a:endParaRPr/>
          </a:p>
          <a:p>
            <a:pPr marL="457200" lvl="1" indent="-19097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Internal program controls</a:t>
            </a:r>
            <a:r>
              <a:rPr lang="en-US" sz="2000"/>
              <a:t>: parts of the program that enforce security restrictions, </a:t>
            </a:r>
            <a:endParaRPr/>
          </a:p>
          <a:p>
            <a:pPr marL="731520" lvl="2" indent="-19059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i.e. </a:t>
            </a:r>
            <a:r>
              <a:rPr lang="en-US" i="1">
                <a:solidFill>
                  <a:srgbClr val="00B0F0"/>
                </a:solidFill>
              </a:rPr>
              <a:t>access limitations in a database </a:t>
            </a:r>
            <a:r>
              <a:rPr lang="en-US"/>
              <a:t>management program</a:t>
            </a:r>
            <a:endParaRPr/>
          </a:p>
          <a:p>
            <a:pPr marL="457200" lvl="1" indent="-130469" algn="l" rtl="0">
              <a:lnSpc>
                <a:spcPct val="100000"/>
              </a:lnSpc>
              <a:spcBef>
                <a:spcPts val="194"/>
              </a:spcBef>
              <a:spcAft>
                <a:spcPts val="0"/>
              </a:spcAft>
              <a:buSzPts val="893"/>
              <a:buNone/>
            </a:pPr>
            <a:endParaRPr sz="1050" b="1">
              <a:solidFill>
                <a:srgbClr val="FF0000"/>
              </a:solidFill>
            </a:endParaRPr>
          </a:p>
          <a:p>
            <a:pPr marL="457200" lvl="1" indent="-19097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Operating system and network system controls</a:t>
            </a:r>
            <a:r>
              <a:rPr lang="en-US" sz="2000"/>
              <a:t>: </a:t>
            </a:r>
            <a:r>
              <a:rPr lang="en-US" sz="2000" i="1">
                <a:solidFill>
                  <a:srgbClr val="00B0F0"/>
                </a:solidFill>
              </a:rPr>
              <a:t>limitations enforced by the operating system</a:t>
            </a:r>
            <a:r>
              <a:rPr lang="en-US" sz="2000"/>
              <a:t> or network to protect each user from all other users</a:t>
            </a:r>
            <a:endParaRPr/>
          </a:p>
          <a:p>
            <a:pPr marL="731520" lvl="2" indent="-19059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i.e. run as administrator in windows</a:t>
            </a:r>
            <a:endParaRPr/>
          </a:p>
          <a:p>
            <a:pPr marL="457200" lvl="1" indent="-112982" algn="l" rtl="0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SzPts val="1190"/>
              <a:buNone/>
            </a:pPr>
            <a:endParaRPr sz="1400" b="1">
              <a:solidFill>
                <a:srgbClr val="FF0000"/>
              </a:solidFill>
            </a:endParaRPr>
          </a:p>
          <a:p>
            <a:pPr marL="457200" lvl="1" indent="-19097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Independent control programs</a:t>
            </a:r>
            <a:r>
              <a:rPr lang="en-US" sz="2000"/>
              <a:t>: application programs, </a:t>
            </a:r>
            <a:endParaRPr/>
          </a:p>
          <a:p>
            <a:pPr marL="731520" lvl="2" indent="-19059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i.e. </a:t>
            </a:r>
            <a:r>
              <a:rPr lang="en-US" i="1">
                <a:solidFill>
                  <a:srgbClr val="00B0F0"/>
                </a:solidFill>
              </a:rPr>
              <a:t>password checkers</a:t>
            </a:r>
            <a:r>
              <a:rPr lang="en-US"/>
              <a:t>, intrusion detection utilities, or </a:t>
            </a:r>
            <a:r>
              <a:rPr lang="en-US" i="1">
                <a:solidFill>
                  <a:srgbClr val="00B0F0"/>
                </a:solidFill>
              </a:rPr>
              <a:t>virus scanners</a:t>
            </a:r>
            <a:r>
              <a:rPr lang="en-US"/>
              <a:t>, that protect against certain types of vulnerabilities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457200" y="40277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Controls Available</a:t>
            </a:r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1"/>
          </p:nvPr>
        </p:nvSpPr>
        <p:spPr>
          <a:xfrm>
            <a:off x="457200" y="1393371"/>
            <a:ext cx="8229600" cy="508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b="1"/>
              <a:t>Development controls</a:t>
            </a:r>
            <a:r>
              <a:rPr lang="en-US"/>
              <a:t>: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quality standards under which a program is </a:t>
            </a:r>
            <a:r>
              <a:rPr lang="en-US" b="1">
                <a:solidFill>
                  <a:srgbClr val="0070C0"/>
                </a:solidFill>
              </a:rPr>
              <a:t>designed</a:t>
            </a:r>
            <a:r>
              <a:rPr lang="en-US"/>
              <a:t>, </a:t>
            </a:r>
            <a:r>
              <a:rPr lang="en-US" b="1">
                <a:solidFill>
                  <a:srgbClr val="0070C0"/>
                </a:solidFill>
              </a:rPr>
              <a:t>coded (implementation)</a:t>
            </a:r>
            <a:r>
              <a:rPr lang="en-US"/>
              <a:t>, </a:t>
            </a:r>
            <a:r>
              <a:rPr lang="en-US" b="1">
                <a:solidFill>
                  <a:srgbClr val="0070C0"/>
                </a:solidFill>
              </a:rPr>
              <a:t>tested</a:t>
            </a:r>
            <a:r>
              <a:rPr lang="en-US"/>
              <a:t>, and maintained to prevent software faults from becoming exploitable vulnerabilities</a:t>
            </a:r>
            <a:endParaRPr/>
          </a:p>
          <a:p>
            <a:pPr marL="731520" lvl="2" indent="-18287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i.e. </a:t>
            </a:r>
            <a:r>
              <a:rPr lang="en-US" b="1">
                <a:solidFill>
                  <a:srgbClr val="FF0000"/>
                </a:solidFill>
              </a:rPr>
              <a:t>Penetration testing </a:t>
            </a:r>
            <a:r>
              <a:rPr lang="en-US"/>
              <a:t>(</a:t>
            </a:r>
            <a:r>
              <a:rPr lang="en-US">
                <a:solidFill>
                  <a:srgbClr val="00B0F0"/>
                </a:solidFill>
              </a:rPr>
              <a:t>pen testing or ethical hacking</a:t>
            </a:r>
            <a:r>
              <a:rPr lang="en-US"/>
              <a:t>), is the practice of testing a computer system, network or web application to </a:t>
            </a:r>
            <a:r>
              <a:rPr lang="en-US" i="1">
                <a:solidFill>
                  <a:srgbClr val="0070C0"/>
                </a:solidFill>
              </a:rPr>
              <a:t>find security vulnerabilities that an attacker could exploit</a:t>
            </a:r>
            <a:r>
              <a:rPr lang="en-US"/>
              <a:t>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Software controls frequently affect users directly?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i.e. when the user is </a:t>
            </a:r>
            <a:r>
              <a:rPr lang="en-US">
                <a:solidFill>
                  <a:srgbClr val="0070C0"/>
                </a:solidFill>
              </a:rPr>
              <a:t>interrupted and asked for a password </a:t>
            </a:r>
            <a:r>
              <a:rPr lang="en-US"/>
              <a:t>before being given access to a program or data.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Because they influence the usability of the system, software controls must be carefully designed. </a:t>
            </a:r>
            <a:endParaRPr/>
          </a:p>
          <a:p>
            <a:pPr marL="731520" lvl="2" indent="-18287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 u="sng">
                <a:solidFill>
                  <a:srgbClr val="00B0F0"/>
                </a:solidFill>
              </a:rPr>
              <a:t>Ease of use and capabilities are often competing goals </a:t>
            </a:r>
            <a:r>
              <a:rPr lang="en-US"/>
              <a:t>in the design of a collection of software controls.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Controls Available</a:t>
            </a:r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body" idx="1"/>
          </p:nvPr>
        </p:nvSpPr>
        <p:spPr>
          <a:xfrm>
            <a:off x="457200" y="1523999"/>
            <a:ext cx="8229600" cy="4734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800" b="1"/>
              <a:t>Hardware Controls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Numerous hardware devices have been created to assist in providing computer security. These devices include a variety of means, such as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hardware or </a:t>
            </a:r>
            <a:r>
              <a:rPr lang="en-US" sz="2000" u="sng">
                <a:solidFill>
                  <a:srgbClr val="0070C0"/>
                </a:solidFill>
              </a:rPr>
              <a:t>smart card </a:t>
            </a:r>
            <a:r>
              <a:rPr lang="en-US" sz="2000"/>
              <a:t>implementations of encryption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locks or cables </a:t>
            </a:r>
            <a:r>
              <a:rPr lang="en-US" sz="2000">
                <a:solidFill>
                  <a:srgbClr val="0070C0"/>
                </a:solidFill>
              </a:rPr>
              <a:t>limiting access </a:t>
            </a:r>
            <a:r>
              <a:rPr lang="en-US" sz="2000"/>
              <a:t>or deterring theft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devices to verify users' identities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firewalls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intrusion detection systems</a:t>
            </a:r>
            <a:endParaRPr/>
          </a:p>
          <a:p>
            <a:pPr marL="731520" lvl="2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circuit boards that control access to storage media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 sz="2400"/>
          </a:p>
          <a:p>
            <a:pPr marL="182880" lvl="0" indent="-31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Controls Available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 b="1"/>
              <a:t>Policies and Procedures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Sometimes, we can rely on </a:t>
            </a:r>
            <a:r>
              <a:rPr lang="en-US" sz="2000" u="sng">
                <a:solidFill>
                  <a:srgbClr val="00B0F0"/>
                </a:solidFill>
              </a:rPr>
              <a:t>agreed-on procedures or policies </a:t>
            </a:r>
            <a:r>
              <a:rPr lang="en-US" sz="2000"/>
              <a:t>among users rather than enforcing security through hardware or software means </a:t>
            </a:r>
            <a:endParaRPr/>
          </a:p>
          <a:p>
            <a:pPr marL="731520" lvl="2" indent="-18287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i.e. </a:t>
            </a:r>
            <a:r>
              <a:rPr lang="en-US">
                <a:solidFill>
                  <a:srgbClr val="00B0F0"/>
                </a:solidFill>
              </a:rPr>
              <a:t>frequent changes of passwords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We must not forget the value of community standards and expectations when we consider how to enforce security.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b="1"/>
              <a:t>Physical Controls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i.e. locks on doors,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 u="sng">
                <a:solidFill>
                  <a:srgbClr val="0070C0"/>
                </a:solidFill>
              </a:rPr>
              <a:t>guards at entry points</a:t>
            </a:r>
            <a:r>
              <a:rPr lang="en-US" sz="2000"/>
              <a:t>,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solidFill>
                  <a:srgbClr val="0070C0"/>
                </a:solidFill>
              </a:rPr>
              <a:t>backup copies </a:t>
            </a:r>
            <a:r>
              <a:rPr lang="en-US" sz="2000"/>
              <a:t>of important software and data, and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physical site planning that reduces the risk of natural disasters.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Principle of </a:t>
            </a:r>
            <a:r>
              <a:rPr lang="en-US">
                <a:solidFill>
                  <a:srgbClr val="FF0000"/>
                </a:solidFill>
              </a:rPr>
              <a:t>Weakest Link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b="1">
                <a:solidFill>
                  <a:srgbClr val="0070C0"/>
                </a:solidFill>
              </a:rPr>
              <a:t>Security can be no stronger than its weakest link </a:t>
            </a:r>
            <a:r>
              <a:rPr lang="en-US">
                <a:solidFill>
                  <a:srgbClr val="FF0000"/>
                </a:solidFill>
              </a:rPr>
              <a:t>!!!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Whether it is the power supply that powers the firewall or the operating system under the security application or the human who plans, implements, and administers controls, a failure of any control can lead to a security failure.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Vulnerabilities are weaknesses in a system;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threats exploit those weaknesses;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controls protect those weaknesses from exploitation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Confidentiality, integrity, and availability are the three basic security primitives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Different attackers pose different kinds of threats based on their capabilities and motivations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Different controls address different threats; controls come in many flavors and can exist at various points in the system</a:t>
            </a:r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What Is Computer Security?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lang="en-US" sz="3200"/>
              <a:t>The protection of the assets of a computer system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Hardware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Software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Data</a:t>
            </a:r>
            <a:endParaRPr sz="2800"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Assets</a:t>
            </a:r>
            <a:endParaRPr/>
          </a:p>
        </p:txBody>
      </p:sp>
      <p:pic>
        <p:nvPicPr>
          <p:cNvPr id="122" name="Google Shape;122;p4" descr="fig01-0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479" y="1286499"/>
            <a:ext cx="6830784" cy="504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62a0246c_1_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Value of assets</a:t>
            </a:r>
            <a:endParaRPr/>
          </a:p>
        </p:txBody>
      </p:sp>
      <p:sp>
        <p:nvSpPr>
          <p:cNvPr id="129" name="Google Shape;129;g11e62a0246c_1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 After identifying the assets to protect, we next determine their value. </a:t>
            </a:r>
            <a:endParaRPr sz="2800"/>
          </a:p>
          <a:p>
            <a:pPr marL="182880" lvl="0" indent="-18288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 All assets are not of the same value. What is valuable to you may not be as valuable to another software. </a:t>
            </a:r>
            <a:endParaRPr sz="2800"/>
          </a:p>
          <a:p>
            <a:pPr marL="182880" lvl="0" indent="-18288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 sz="2800"/>
              <a:t> For example, in a notes taking application, personal notes are very important and can not be allowed to leak at any cost. </a:t>
            </a:r>
            <a:endParaRPr sz="2800"/>
          </a:p>
        </p:txBody>
      </p:sp>
      <p:sp>
        <p:nvSpPr>
          <p:cNvPr id="130" name="Google Shape;130;g11e62a0246c_1_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62a0246c_1_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Value of assets</a:t>
            </a:r>
            <a:endParaRPr/>
          </a:p>
        </p:txBody>
      </p:sp>
      <p:sp>
        <p:nvSpPr>
          <p:cNvPr id="136" name="Google Shape;136;g11e62a0246c_1_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 On the other hand, for a public pastebin, individual notes are not as valuable. </a:t>
            </a:r>
            <a:endParaRPr sz="2800"/>
          </a:p>
          <a:p>
            <a:pPr marL="182880" lvl="0" indent="-18288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 sz="2800"/>
              <a:t>   Identifying value is necessary because it helps us determine what type of security measures to take for which assets and which assets to put more emphasis on.</a:t>
            </a:r>
            <a:endParaRPr sz="2800"/>
          </a:p>
        </p:txBody>
      </p:sp>
      <p:sp>
        <p:nvSpPr>
          <p:cNvPr id="137" name="Google Shape;137;g11e62a0246c_1_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533C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Values of Assets</a:t>
            </a:r>
            <a:endParaRPr sz="4000" b="0" i="0" u="none" strike="noStrike" cap="none">
              <a:solidFill>
                <a:srgbClr val="D253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5" descr="fig01-03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79" y="1227125"/>
            <a:ext cx="6120129" cy="511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Basic Terms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943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60"/>
              <a:buChar char="•"/>
            </a:pPr>
            <a:r>
              <a:rPr lang="en-US" sz="3600"/>
              <a:t>Vulnerability</a:t>
            </a:r>
            <a:endParaRPr/>
          </a:p>
          <a:p>
            <a:pPr marL="182880" lvl="0" indent="-19431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060"/>
              <a:buChar char="•"/>
            </a:pPr>
            <a:r>
              <a:rPr lang="en-US" sz="3600"/>
              <a:t>Threat</a:t>
            </a:r>
            <a:endParaRPr/>
          </a:p>
          <a:p>
            <a:pPr marL="182880" lvl="0" indent="-19431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060"/>
              <a:buChar char="•"/>
            </a:pPr>
            <a:r>
              <a:rPr lang="en-US" sz="3600"/>
              <a:t>Attack</a:t>
            </a:r>
            <a:endParaRPr/>
          </a:p>
          <a:p>
            <a:pPr marL="182880" lvl="0" indent="-19431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060"/>
              <a:buChar char="•"/>
            </a:pPr>
            <a:r>
              <a:rPr lang="en-US" sz="3600"/>
              <a:t>Countermeasure or control</a:t>
            </a:r>
            <a:endParaRPr sz="3600"/>
          </a:p>
        </p:txBody>
      </p:sp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159327" y="523153"/>
            <a:ext cx="8950036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3700"/>
              <a:t>Vulnerabilities, Threats, Attacks, Controls</a:t>
            </a:r>
            <a:endParaRPr sz="3700"/>
          </a:p>
        </p:txBody>
      </p: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318655" y="1478828"/>
            <a:ext cx="8631381" cy="5247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400" b="1">
                <a:solidFill>
                  <a:srgbClr val="FF0000"/>
                </a:solidFill>
              </a:rPr>
              <a:t>Vulnerability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is a weakness in the security system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(i.e., in procedures, design, or implementation), that might be exploited to </a:t>
            </a:r>
            <a:r>
              <a:rPr lang="en-US" i="1"/>
              <a:t>cause </a:t>
            </a:r>
            <a:r>
              <a:rPr lang="en-US" i="1">
                <a:solidFill>
                  <a:srgbClr val="0070C0"/>
                </a:solidFill>
              </a:rPr>
              <a:t>loss</a:t>
            </a:r>
            <a:r>
              <a:rPr lang="en-US" i="1"/>
              <a:t> or </a:t>
            </a:r>
            <a:r>
              <a:rPr lang="en-US" i="1">
                <a:solidFill>
                  <a:srgbClr val="0070C0"/>
                </a:solidFill>
              </a:rPr>
              <a:t>harm</a:t>
            </a:r>
            <a:r>
              <a:rPr lang="en-US"/>
              <a:t>.</a:t>
            </a:r>
            <a:endParaRPr/>
          </a:p>
          <a:p>
            <a:pPr marL="457200" lvl="1" indent="-126206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893"/>
              <a:buNone/>
            </a:pPr>
            <a:endParaRPr sz="1050"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 b="1">
                <a:solidFill>
                  <a:srgbClr val="FF0000"/>
                </a:solidFill>
              </a:rPr>
              <a:t>Threat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to a computing system is a set of circumstances that has the </a:t>
            </a:r>
            <a:r>
              <a:rPr lang="en-US" sz="2400" i="1" u="sng"/>
              <a:t>potential to cause loss or harm</a:t>
            </a:r>
            <a:r>
              <a:rPr lang="en-US" sz="2400"/>
              <a:t>.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a potential violation of security</a:t>
            </a:r>
            <a:endParaRPr/>
          </a:p>
          <a:p>
            <a:pPr marL="182880" lvl="0" indent="-10731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A human (</a:t>
            </a:r>
            <a:r>
              <a:rPr lang="en-US" sz="2400" i="1"/>
              <a:t>criminal</a:t>
            </a:r>
            <a:r>
              <a:rPr lang="en-US" sz="2400"/>
              <a:t>) who exploits a vulnerability perpetrates an </a:t>
            </a:r>
            <a:r>
              <a:rPr lang="en-US" sz="2400" b="1">
                <a:solidFill>
                  <a:srgbClr val="FF0000"/>
                </a:solidFill>
              </a:rPr>
              <a:t>attack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on the system.</a:t>
            </a:r>
            <a:endParaRPr/>
          </a:p>
          <a:p>
            <a:pPr marL="182880" lvl="0" indent="-10731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182880" lvl="0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/>
              <a:t>How do we address these problems?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We use a </a:t>
            </a:r>
            <a:r>
              <a:rPr lang="en-US" sz="2000" b="1">
                <a:solidFill>
                  <a:srgbClr val="FF0000"/>
                </a:solidFill>
              </a:rPr>
              <a:t>control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as a protective measure. 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That is, a control is an action, device, procedure, or technique that </a:t>
            </a:r>
            <a:r>
              <a:rPr lang="en-US" sz="2000" i="1" u="sng"/>
              <a:t>removes or reduces a vulnerability</a:t>
            </a:r>
            <a:r>
              <a:rPr lang="en-US" sz="2000"/>
              <a:t>.</a:t>
            </a:r>
            <a:endParaRPr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5333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</Words>
  <Application>Microsoft Office PowerPoint</Application>
  <PresentationFormat>On-screen Show (4:3)</PresentationFormat>
  <Paragraphs>208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Noto Sans Symbols</vt:lpstr>
      <vt:lpstr>Times</vt:lpstr>
      <vt:lpstr>Clarity</vt:lpstr>
      <vt:lpstr>INTRODUCTION TO SECURITY IN COMPUTING</vt:lpstr>
      <vt:lpstr>Objectives for Chapter 1</vt:lpstr>
      <vt:lpstr>What Is Computer Security?</vt:lpstr>
      <vt:lpstr>Assets</vt:lpstr>
      <vt:lpstr>Value of assets</vt:lpstr>
      <vt:lpstr>Value of assets</vt:lpstr>
      <vt:lpstr>PowerPoint Presentation</vt:lpstr>
      <vt:lpstr>Basic Terms</vt:lpstr>
      <vt:lpstr>Vulnerabilities, Threats, Attacks, Controls</vt:lpstr>
      <vt:lpstr>Threat and Vulnerability</vt:lpstr>
      <vt:lpstr>Types of Threats</vt:lpstr>
      <vt:lpstr>Types of Harm</vt:lpstr>
      <vt:lpstr>Harm</vt:lpstr>
      <vt:lpstr>Method—Opportunity—Motive (MOM)</vt:lpstr>
      <vt:lpstr>Method, Opportunity, and Motive</vt:lpstr>
      <vt:lpstr>Security Goals</vt:lpstr>
      <vt:lpstr>Relationship between Confidentiality Integrity and Availability</vt:lpstr>
      <vt:lpstr>C-I-A Triad</vt:lpstr>
      <vt:lpstr>Goals of Security</vt:lpstr>
      <vt:lpstr>Controls Available</vt:lpstr>
      <vt:lpstr>Controls Available</vt:lpstr>
      <vt:lpstr>Controls Available</vt:lpstr>
      <vt:lpstr>Controls Available</vt:lpstr>
      <vt:lpstr>Controls Available</vt:lpstr>
      <vt:lpstr>Controls Available</vt:lpstr>
      <vt:lpstr>Principle of Weakest Link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SECURITY IN COMPUTING</dc:title>
  <dc:creator>Jonathan Margulies</dc:creator>
  <cp:lastModifiedBy>Chowdhury, Mainul K.</cp:lastModifiedBy>
  <cp:revision>1</cp:revision>
  <dcterms:created xsi:type="dcterms:W3CDTF">2015-09-08T13:00:15Z</dcterms:created>
  <dcterms:modified xsi:type="dcterms:W3CDTF">2023-04-03T13:15:03Z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2023-04-03T13:15:02Z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51dd70a0-7fbd-4f64-be3b-cd8d7c07bf36</vt:lpwstr>
  </property>
  <property fmtid="{D5CDD505-2E9C-101B-9397-08002B2CF9AE}" pid="8" name="MSIP_Label_ba65e3ec-2057-4a1c-aac9-900f17f24dd1_ContentBits">
    <vt:lpwstr>0</vt:lpwstr>
  </property>
</Properties>
</file>