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embeddedFontLst>
    <p:embeddedFont>
      <p:font typeface="Nunito"/>
      <p:regular r:id="rId76"/>
      <p:bold r:id="rId77"/>
      <p:italic r:id="rId78"/>
      <p:boldItalic r:id="rId79"/>
    </p:embeddedFont>
    <p:embeddedFont>
      <p:font typeface="Montserrat"/>
      <p:regular r:id="rId80"/>
      <p:bold r:id="rId81"/>
      <p:italic r:id="rId82"/>
      <p:boldItalic r:id="rId83"/>
    </p:embeddedFont>
    <p:embeddedFont>
      <p:font typeface="Lato"/>
      <p:regular r:id="rId84"/>
      <p:bold r:id="rId85"/>
      <p:italic r:id="rId86"/>
      <p:boldItalic r:id="rId87"/>
    </p:embeddedFont>
    <p:embeddedFont>
      <p:font typeface="Helvetica Neue"/>
      <p:regular r:id="rId88"/>
      <p:bold r:id="rId89"/>
      <p:italic r:id="rId90"/>
      <p:boldItalic r:id="rId91"/>
    </p:embeddedFont>
    <p:embeddedFont>
      <p:font typeface="Gill Sans"/>
      <p:regular r:id="rId92"/>
      <p:bold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94" roundtripDataSignature="AMtx7mh73cg88rN+PfPwGFor6AHcJvSv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Montserrat-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HelveticaNeue-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bold.fntdata"/><Relationship Id="rId80" Type="http://schemas.openxmlformats.org/officeDocument/2006/relationships/font" Target="fonts/Montserrat-regular.fntdata"/><Relationship Id="rId82" Type="http://schemas.openxmlformats.org/officeDocument/2006/relationships/font" Target="fonts/Montserrat-italic.fntdata"/><Relationship Id="rId81"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Nunito-bold.fntdata"/><Relationship Id="rId32" Type="http://schemas.openxmlformats.org/officeDocument/2006/relationships/slide" Target="slides/slide27.xml"/><Relationship Id="rId76" Type="http://schemas.openxmlformats.org/officeDocument/2006/relationships/font" Target="fonts/Nunito-regular.fntdata"/><Relationship Id="rId35" Type="http://schemas.openxmlformats.org/officeDocument/2006/relationships/slide" Target="slides/slide30.xml"/><Relationship Id="rId79" Type="http://schemas.openxmlformats.org/officeDocument/2006/relationships/font" Target="fonts/Nunito-boldItalic.fntdata"/><Relationship Id="rId34" Type="http://schemas.openxmlformats.org/officeDocument/2006/relationships/slide" Target="slides/slide29.xml"/><Relationship Id="rId78" Type="http://schemas.openxmlformats.org/officeDocument/2006/relationships/font" Target="fonts/Nuni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customschemas.google.com/relationships/presentationmetadata" Target="meta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HelveticaNeue-boldItalic.fntdata"/><Relationship Id="rId90" Type="http://schemas.openxmlformats.org/officeDocument/2006/relationships/font" Target="fonts/HelveticaNeue-italic.fntdata"/><Relationship Id="rId93" Type="http://schemas.openxmlformats.org/officeDocument/2006/relationships/font" Target="fonts/GillSans-bold.fntdata"/><Relationship Id="rId92" Type="http://schemas.openxmlformats.org/officeDocument/2006/relationships/font" Target="fonts/Gill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98a979b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98a979b8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2" name="Google Shape;20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5: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0" name="Google Shape;21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6: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4" name="Google Shape;23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9: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3" name="Google Shape;24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0: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698a979b8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698a979b8_0_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4" name="Google Shape;14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8" name="Google Shape;27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4: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698a979b8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698a979b8_0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698a979b8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698a979b8_0_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698a979b8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698a979b8_0_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698a979b8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698a979b8_0_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698a979b8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698a979b8_0_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698a979b8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698a979b8_0_1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698a979b8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698a979b8_0_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698a979b8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698a979b8_0_1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698a979b8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698a979b8_0_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98a979b8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98a979b8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698a979b8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698a979b8_0_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698a979b8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698a979b8_0_1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698a979b8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698a979b8_0_1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698a979b8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698a979b8_0_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698a979b8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698a979b8_0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698a979b8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698a979b8_0_2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698a979b8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698a979b8_0_1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698a979b8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698a979b8_0_1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698a979b8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698a979b8_0_1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698a979b8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d698a979b8_0_2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7" name="Google Shape;15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4: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d698a979b8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d698a979b8_0_2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698a979b8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698a979b8_0_2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698a979b8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698a979b8_0_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8" name="Google Shape;44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17: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5" name="Google Shape;45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18: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7" name="Google Shape;467;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20: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5" name="Google Shape;475;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24: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698a979b8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698a979b8_0_2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8" name="Google Shape;488;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21: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698a979b8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5" name="Google Shape;165;gd698a979b8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d698a979b8_0_24: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5" name="Google Shape;495;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22: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2" name="Google Shape;502;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23: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698a979b8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d698a979b8_0_2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698a979b8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698a979b8_0_2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698a979b8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d698a979b8_0_2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698a979b8_0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698a979b8_0_2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698a979b8_0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698a979b8_0_2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d698a979b8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d698a979b8_0_2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d698a979b8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d698a979b8_0_3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d698a979b8_0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d698a979b8_0_3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698a979b8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4" name="Google Shape;174;gd698a979b8_0_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d698a979b8_0_38: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698a979b8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698a979b8_0_3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d698a979b8_0_3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d698a979b8_0_3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698a979b8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698a979b8_0_3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d698a979b8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d698a979b8_0_3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d698a979b8_0_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d698a979b8_0_3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d698a979b8_0_3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d698a979b8_0_3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d698a979b8_0_9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d698a979b8_0_9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d698a979b8_0_9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d698a979b8_0_9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698a979b8_0_3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698a979b8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d698a979b8_0_6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d698a979b8_0_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698a979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698a979b8_0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698a979b8_0_9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698a979b8_0_9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7" name="Google Shape;18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3: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698a979b8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5" name="Google Shape;195;gd698a979b8_0_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d698a979b8_0_51:notes"/>
          <p:cNvSpPr txBox="1"/>
          <p:nvPr/>
        </p:nvSpPr>
        <p:spPr>
          <a:xfrm>
            <a:off x="3884612" y="8685212"/>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d150e231e3_0_125"/>
          <p:cNvSpPr txBox="1"/>
          <p:nvPr>
            <p:ph type="title"/>
          </p:nvPr>
        </p:nvSpPr>
        <p:spPr>
          <a:xfrm>
            <a:off x="1958975" y="606425"/>
            <a:ext cx="5969100" cy="8079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2800"/>
              <a:buNone/>
              <a:defRPr/>
            </a:lvl1pPr>
            <a:lvl2pPr lvl="1" algn="r">
              <a:lnSpc>
                <a:spcPct val="90000"/>
              </a:lnSpc>
              <a:spcBef>
                <a:spcPts val="0"/>
              </a:spcBef>
              <a:spcAft>
                <a:spcPts val="0"/>
              </a:spcAft>
              <a:buSzPts val="2800"/>
              <a:buNone/>
              <a:defRPr/>
            </a:lvl2pPr>
            <a:lvl3pPr lvl="2" algn="r">
              <a:lnSpc>
                <a:spcPct val="90000"/>
              </a:lnSpc>
              <a:spcBef>
                <a:spcPts val="0"/>
              </a:spcBef>
              <a:spcAft>
                <a:spcPts val="0"/>
              </a:spcAft>
              <a:buSzPts val="2800"/>
              <a:buNone/>
              <a:defRPr/>
            </a:lvl3pPr>
            <a:lvl4pPr lvl="3" algn="r">
              <a:lnSpc>
                <a:spcPct val="90000"/>
              </a:lnSpc>
              <a:spcBef>
                <a:spcPts val="0"/>
              </a:spcBef>
              <a:spcAft>
                <a:spcPts val="0"/>
              </a:spcAft>
              <a:buSzPts val="2800"/>
              <a:buNone/>
              <a:defRPr/>
            </a:lvl4pPr>
            <a:lvl5pPr lvl="4" algn="r">
              <a:lnSpc>
                <a:spcPct val="90000"/>
              </a:lnSpc>
              <a:spcBef>
                <a:spcPts val="0"/>
              </a:spcBef>
              <a:spcAft>
                <a:spcPts val="0"/>
              </a:spcAft>
              <a:buSzPts val="2800"/>
              <a:buNone/>
              <a:defRPr/>
            </a:lvl5pPr>
            <a:lvl6pPr lvl="5" algn="r">
              <a:lnSpc>
                <a:spcPct val="90000"/>
              </a:lnSpc>
              <a:spcBef>
                <a:spcPts val="0"/>
              </a:spcBef>
              <a:spcAft>
                <a:spcPts val="0"/>
              </a:spcAft>
              <a:buSzPts val="2800"/>
              <a:buNone/>
              <a:defRPr/>
            </a:lvl6pPr>
            <a:lvl7pPr lvl="6" algn="r">
              <a:lnSpc>
                <a:spcPct val="90000"/>
              </a:lnSpc>
              <a:spcBef>
                <a:spcPts val="0"/>
              </a:spcBef>
              <a:spcAft>
                <a:spcPts val="0"/>
              </a:spcAft>
              <a:buSzPts val="2800"/>
              <a:buNone/>
              <a:defRPr/>
            </a:lvl7pPr>
            <a:lvl8pPr lvl="7" algn="r">
              <a:lnSpc>
                <a:spcPct val="90000"/>
              </a:lnSpc>
              <a:spcBef>
                <a:spcPts val="0"/>
              </a:spcBef>
              <a:spcAft>
                <a:spcPts val="0"/>
              </a:spcAft>
              <a:buSzPts val="2800"/>
              <a:buNone/>
              <a:defRPr/>
            </a:lvl8pPr>
            <a:lvl9pPr lvl="8" algn="r">
              <a:lnSpc>
                <a:spcPct val="90000"/>
              </a:lnSpc>
              <a:spcBef>
                <a:spcPts val="0"/>
              </a:spcBef>
              <a:spcAft>
                <a:spcPts val="0"/>
              </a:spcAft>
              <a:buSzPts val="2800"/>
              <a:buNone/>
              <a:defRPr/>
            </a:lvl9pPr>
          </a:lstStyle>
          <a:p/>
        </p:txBody>
      </p:sp>
      <p:sp>
        <p:nvSpPr>
          <p:cNvPr id="11" name="Google Shape;11;gd150e231e3_0_125"/>
          <p:cNvSpPr txBox="1"/>
          <p:nvPr>
            <p:ph idx="1" type="body"/>
          </p:nvPr>
        </p:nvSpPr>
        <p:spPr>
          <a:xfrm>
            <a:off x="2079625" y="1539875"/>
            <a:ext cx="5848500" cy="2997300"/>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750"/>
              </a:spcBef>
              <a:spcAft>
                <a:spcPts val="0"/>
              </a:spcAft>
              <a:buSzPts val="1620"/>
              <a:buChar char="●"/>
              <a:defRPr/>
            </a:lvl1pPr>
            <a:lvl2pPr indent="-331469" lvl="1" marL="914400" algn="l">
              <a:lnSpc>
                <a:spcPct val="120000"/>
              </a:lnSpc>
              <a:spcBef>
                <a:spcPts val="450"/>
              </a:spcBef>
              <a:spcAft>
                <a:spcPts val="0"/>
              </a:spcAft>
              <a:buSzPts val="1620"/>
              <a:buChar char="○"/>
              <a:defRPr/>
            </a:lvl2pPr>
            <a:lvl3pPr indent="-331469" lvl="2" marL="1371600" algn="l">
              <a:lnSpc>
                <a:spcPct val="120000"/>
              </a:lnSpc>
              <a:spcBef>
                <a:spcPts val="450"/>
              </a:spcBef>
              <a:spcAft>
                <a:spcPts val="0"/>
              </a:spcAft>
              <a:buSzPts val="1620"/>
              <a:buChar char="■"/>
              <a:defRPr/>
            </a:lvl3pPr>
            <a:lvl4pPr indent="-331469" lvl="3" marL="1828800" algn="l">
              <a:lnSpc>
                <a:spcPct val="120000"/>
              </a:lnSpc>
              <a:spcBef>
                <a:spcPts val="450"/>
              </a:spcBef>
              <a:spcAft>
                <a:spcPts val="0"/>
              </a:spcAft>
              <a:buSzPts val="1620"/>
              <a:buChar char="●"/>
              <a:defRPr/>
            </a:lvl4pPr>
            <a:lvl5pPr indent="-331470" lvl="4" marL="2286000" algn="l">
              <a:lnSpc>
                <a:spcPct val="120000"/>
              </a:lnSpc>
              <a:spcBef>
                <a:spcPts val="450"/>
              </a:spcBef>
              <a:spcAft>
                <a:spcPts val="0"/>
              </a:spcAft>
              <a:buSzPts val="1620"/>
              <a:buChar char="○"/>
              <a:defRPr/>
            </a:lvl5pPr>
            <a:lvl6pPr indent="-331470" lvl="5" marL="2743200" algn="l">
              <a:lnSpc>
                <a:spcPct val="120000"/>
              </a:lnSpc>
              <a:spcBef>
                <a:spcPts val="450"/>
              </a:spcBef>
              <a:spcAft>
                <a:spcPts val="0"/>
              </a:spcAft>
              <a:buSzPts val="1620"/>
              <a:buChar char="■"/>
              <a:defRPr/>
            </a:lvl6pPr>
            <a:lvl7pPr indent="-331470" lvl="6" marL="3200400" algn="l">
              <a:lnSpc>
                <a:spcPct val="120000"/>
              </a:lnSpc>
              <a:spcBef>
                <a:spcPts val="450"/>
              </a:spcBef>
              <a:spcAft>
                <a:spcPts val="0"/>
              </a:spcAft>
              <a:buSzPts val="1620"/>
              <a:buChar char="●"/>
              <a:defRPr/>
            </a:lvl7pPr>
            <a:lvl8pPr indent="-331470" lvl="7" marL="3657600" algn="l">
              <a:lnSpc>
                <a:spcPct val="120000"/>
              </a:lnSpc>
              <a:spcBef>
                <a:spcPts val="450"/>
              </a:spcBef>
              <a:spcAft>
                <a:spcPts val="0"/>
              </a:spcAft>
              <a:buSzPts val="1620"/>
              <a:buChar char="○"/>
              <a:defRPr/>
            </a:lvl8pPr>
            <a:lvl9pPr indent="-331470" lvl="8" marL="4114800" algn="l">
              <a:lnSpc>
                <a:spcPct val="120000"/>
              </a:lnSpc>
              <a:spcBef>
                <a:spcPts val="450"/>
              </a:spcBef>
              <a:spcAft>
                <a:spcPts val="450"/>
              </a:spcAft>
              <a:buSzPts val="1620"/>
              <a:buChar char="■"/>
              <a:defRPr/>
            </a:lvl9pPr>
          </a:lstStyle>
          <a:p/>
        </p:txBody>
      </p:sp>
      <p:sp>
        <p:nvSpPr>
          <p:cNvPr id="12" name="Google Shape;12;gd150e231e3_0_125"/>
          <p:cNvSpPr txBox="1"/>
          <p:nvPr>
            <p:ph idx="10" type="dt"/>
          </p:nvPr>
        </p:nvSpPr>
        <p:spPr>
          <a:xfrm rot="5400000">
            <a:off x="-608012" y="3952900"/>
            <a:ext cx="1997100" cy="136500"/>
          </a:xfrm>
          <a:prstGeom prst="rect">
            <a:avLst/>
          </a:prstGeom>
          <a:noFill/>
          <a:ln>
            <a:noFill/>
          </a:ln>
        </p:spPr>
        <p:txBody>
          <a:bodyPr anchorCtr="0" anchor="t" bIns="45700" lIns="91425" spcFirstLastPara="1" rIns="91425" wrap="square" tIns="1827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gd150e231e3_0_125"/>
          <p:cNvSpPr txBox="1"/>
          <p:nvPr>
            <p:ph idx="11" type="ftr"/>
          </p:nvPr>
        </p:nvSpPr>
        <p:spPr>
          <a:xfrm rot="5400000">
            <a:off x="-1677250" y="2745575"/>
            <a:ext cx="4413300" cy="135000"/>
          </a:xfrm>
          <a:prstGeom prst="rect">
            <a:avLst/>
          </a:prstGeom>
          <a:noFill/>
          <a:ln>
            <a:noFill/>
          </a:ln>
        </p:spPr>
        <p:txBody>
          <a:bodyPr anchorCtr="0" anchor="b" bIns="18275"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gd150e231e3_0_125"/>
          <p:cNvSpPr txBox="1"/>
          <p:nvPr>
            <p:ph idx="12" type="sldNum"/>
          </p:nvPr>
        </p:nvSpPr>
        <p:spPr>
          <a:xfrm>
            <a:off x="119062" y="123825"/>
            <a:ext cx="477900" cy="2412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1300"/>
              <a:buFont typeface="Helvetica Neue"/>
              <a:buNone/>
              <a:defRPr b="0" i="0" sz="13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000">
              <a:solidFill>
                <a:schemeClr val="lt1"/>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grpSp>
        <p:nvGrpSpPr>
          <p:cNvPr id="100" name="Google Shape;100;gd150e231e3_0_86"/>
          <p:cNvGrpSpPr/>
          <p:nvPr/>
        </p:nvGrpSpPr>
        <p:grpSpPr>
          <a:xfrm>
            <a:off x="0" y="381001"/>
            <a:ext cx="1037850" cy="1016288"/>
            <a:chOff x="0" y="381001"/>
            <a:chExt cx="1037850" cy="1016288"/>
          </a:xfrm>
        </p:grpSpPr>
        <p:sp>
          <p:nvSpPr>
            <p:cNvPr id="101" name="Google Shape;101;gd150e231e3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d150e231e3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d150e231e3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gd150e231e3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05" name="Google Shape;105;gd150e231e3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6" name="Google Shape;106;gd150e231e3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gd150e231e3_0_94"/>
          <p:cNvGrpSpPr/>
          <p:nvPr/>
        </p:nvGrpSpPr>
        <p:grpSpPr>
          <a:xfrm>
            <a:off x="0" y="4128572"/>
            <a:ext cx="698925" cy="684657"/>
            <a:chOff x="0" y="3785672"/>
            <a:chExt cx="698925" cy="684657"/>
          </a:xfrm>
        </p:grpSpPr>
        <p:sp>
          <p:nvSpPr>
            <p:cNvPr id="109" name="Google Shape;109;gd150e231e3_0_94"/>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d150e231e3_0_94"/>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gd150e231e3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2" name="Google Shape;112;gd150e231e3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grpSp>
        <p:nvGrpSpPr>
          <p:cNvPr id="114" name="Google Shape;114;gd150e231e3_0_100"/>
          <p:cNvGrpSpPr/>
          <p:nvPr/>
        </p:nvGrpSpPr>
        <p:grpSpPr>
          <a:xfrm>
            <a:off x="4406400" y="0"/>
            <a:ext cx="4737600" cy="5143065"/>
            <a:chOff x="4406400" y="0"/>
            <a:chExt cx="4737600" cy="5143065"/>
          </a:xfrm>
        </p:grpSpPr>
        <p:sp>
          <p:nvSpPr>
            <p:cNvPr id="115" name="Google Shape;115;gd150e231e3_0_100"/>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d150e231e3_0_100"/>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d150e231e3_0_10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d150e231e3_0_10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d150e231e3_0_100"/>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d150e231e3_0_100"/>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d150e231e3_0_100"/>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d150e231e3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d150e231e3_0_100"/>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d150e231e3_0_100"/>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d150e231e3_0_100"/>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d150e231e3_0_100"/>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d150e231e3_0_10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d150e231e3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d150e231e3_0_100"/>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d150e231e3_0_100"/>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d150e231e3_0_100"/>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d150e231e3_0_100"/>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gd150e231e3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34" name="Google Shape;134;gd150e231e3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5" name="Google Shape;135;gd150e231e3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grpSp>
        <p:nvGrpSpPr>
          <p:cNvPr id="16" name="Google Shape;16;gd150e231e3_0_51"/>
          <p:cNvGrpSpPr/>
          <p:nvPr/>
        </p:nvGrpSpPr>
        <p:grpSpPr>
          <a:xfrm>
            <a:off x="0" y="381001"/>
            <a:ext cx="1037850" cy="1016288"/>
            <a:chOff x="0" y="381001"/>
            <a:chExt cx="1037850" cy="1016288"/>
          </a:xfrm>
        </p:grpSpPr>
        <p:sp>
          <p:nvSpPr>
            <p:cNvPr id="17" name="Google Shape;17;gd150e231e3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d150e231e3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 name="Google Shape;19;gd150e231e3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 name="Google Shape;20;gd150e231e3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gd150e231e3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gd150e231e3_0_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gd150e231e3_0_4"/>
          <p:cNvGrpSpPr/>
          <p:nvPr/>
        </p:nvGrpSpPr>
        <p:grpSpPr>
          <a:xfrm>
            <a:off x="0" y="490"/>
            <a:ext cx="5153705" cy="5134399"/>
            <a:chOff x="0" y="75"/>
            <a:chExt cx="5153705" cy="5152950"/>
          </a:xfrm>
        </p:grpSpPr>
        <p:sp>
          <p:nvSpPr>
            <p:cNvPr id="26" name="Google Shape;26;gd150e231e3_0_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d150e231e3_0_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d150e231e3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d150e231e3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gd150e231e3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1" name="Google Shape;31;gd150e231e3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32" name="Google Shape;32;gd150e231e3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grpSp>
        <p:nvGrpSpPr>
          <p:cNvPr id="34" name="Google Shape;34;gd150e231e3_0_14"/>
          <p:cNvGrpSpPr/>
          <p:nvPr/>
        </p:nvGrpSpPr>
        <p:grpSpPr>
          <a:xfrm>
            <a:off x="4406400" y="0"/>
            <a:ext cx="4737600" cy="5143065"/>
            <a:chOff x="4406400" y="0"/>
            <a:chExt cx="4737600" cy="5143065"/>
          </a:xfrm>
        </p:grpSpPr>
        <p:sp>
          <p:nvSpPr>
            <p:cNvPr id="35" name="Google Shape;35;gd150e231e3_0_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d150e231e3_0_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d150e231e3_0_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d150e231e3_0_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d150e231e3_0_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d150e231e3_0_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d150e231e3_0_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d150e231e3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d150e231e3_0_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d150e231e3_0_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d150e231e3_0_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d150e231e3_0_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d150e231e3_0_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d150e231e3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d150e231e3_0_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d150e231e3_0_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d150e231e3_0_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d150e231e3_0_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gd150e231e3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gd150e231e3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grpSp>
        <p:nvGrpSpPr>
          <p:cNvPr id="56" name="Google Shape;56;gd150e231e3_0_36"/>
          <p:cNvGrpSpPr/>
          <p:nvPr/>
        </p:nvGrpSpPr>
        <p:grpSpPr>
          <a:xfrm>
            <a:off x="0" y="381001"/>
            <a:ext cx="1037850" cy="1016288"/>
            <a:chOff x="0" y="381001"/>
            <a:chExt cx="1037850" cy="1016288"/>
          </a:xfrm>
        </p:grpSpPr>
        <p:sp>
          <p:nvSpPr>
            <p:cNvPr id="57" name="Google Shape;57;gd150e231e3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d150e231e3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gd150e231e3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gd150e231e3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gd150e231e3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grpSp>
        <p:nvGrpSpPr>
          <p:cNvPr id="63" name="Google Shape;63;gd150e231e3_0_43"/>
          <p:cNvGrpSpPr/>
          <p:nvPr/>
        </p:nvGrpSpPr>
        <p:grpSpPr>
          <a:xfrm>
            <a:off x="0" y="381001"/>
            <a:ext cx="1037850" cy="1016288"/>
            <a:chOff x="0" y="381001"/>
            <a:chExt cx="1037850" cy="1016288"/>
          </a:xfrm>
        </p:grpSpPr>
        <p:sp>
          <p:nvSpPr>
            <p:cNvPr id="64" name="Google Shape;64;gd150e231e3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d150e231e3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d150e231e3_0_4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gd150e231e3_0_4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gd150e231e3_0_4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gd150e231e3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grpSp>
        <p:nvGrpSpPr>
          <p:cNvPr id="71" name="Google Shape;71;gd150e231e3_0_57"/>
          <p:cNvGrpSpPr/>
          <p:nvPr/>
        </p:nvGrpSpPr>
        <p:grpSpPr>
          <a:xfrm>
            <a:off x="0" y="381001"/>
            <a:ext cx="1037850" cy="1016288"/>
            <a:chOff x="0" y="381001"/>
            <a:chExt cx="1037850" cy="1016288"/>
          </a:xfrm>
        </p:grpSpPr>
        <p:sp>
          <p:nvSpPr>
            <p:cNvPr id="72" name="Google Shape;72;gd150e231e3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d150e231e3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gd150e231e3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gd150e231e3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gd150e231e3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grpSp>
        <p:nvGrpSpPr>
          <p:cNvPr id="78" name="Google Shape;78;gd150e231e3_0_64"/>
          <p:cNvGrpSpPr/>
          <p:nvPr/>
        </p:nvGrpSpPr>
        <p:grpSpPr>
          <a:xfrm>
            <a:off x="4406400" y="0"/>
            <a:ext cx="4737600" cy="5143500"/>
            <a:chOff x="4406400" y="0"/>
            <a:chExt cx="4737600" cy="5143500"/>
          </a:xfrm>
        </p:grpSpPr>
        <p:sp>
          <p:nvSpPr>
            <p:cNvPr id="79" name="Google Shape;79;gd150e231e3_0_64"/>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d150e231e3_0_64"/>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d150e231e3_0_64"/>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d150e231e3_0_6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d150e231e3_0_64"/>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d150e231e3_0_64"/>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d150e231e3_0_6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d150e231e3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d150e231e3_0_64"/>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d150e231e3_0_64"/>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d150e231e3_0_64"/>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d150e231e3_0_64"/>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d150e231e3_0_64"/>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d150e231e3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d150e231e3_0_64"/>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d150e231e3_0_64"/>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d150e231e3_0_6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d150e231e3_0_64"/>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gd150e231e3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gd150e231e3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d150e231e3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d150e231e3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d150e231e3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hyperlink" Target="https://www.w3schools.com/php/php_ref_array.asp" TargetMode="Externa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38.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41.png"/><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43.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45.png"/><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48.png"/><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50.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51.png"/><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hyperlink" Target="https://leetcode.com/problems/running-sum-of-1d-array/" TargetMode="External"/><Relationship Id="rId4" Type="http://schemas.openxmlformats.org/officeDocument/2006/relationships/hyperlink" Target="https://leetcode.com/problems/kids-with-the-greatest-number-of-candies/" TargetMode="External"/><Relationship Id="rId5" Type="http://schemas.openxmlformats.org/officeDocument/2006/relationships/hyperlink" Target="https://leetcode.com/problems/richest-customer-wealth/" TargetMode="External"/><Relationship Id="rId6" Type="http://schemas.openxmlformats.org/officeDocument/2006/relationships/hyperlink" Target="https://leetcode.com/problems/shuffle-the-array/" TargetMode="External"/><Relationship Id="rId7" Type="http://schemas.openxmlformats.org/officeDocument/2006/relationships/hyperlink" Target="https://leetcode.com/problems/how-many-numbers-are-smaller-than-the-current-number/" TargetMode="External"/><Relationship Id="rId8" Type="http://schemas.openxmlformats.org/officeDocument/2006/relationships/hyperlink" Target="https://leetcode.com/problems/count-items-matching-a-rule/" TargetMode="External"/></Relationships>
</file>

<file path=ppt/slides/_rels/slide69.xml.rels><?xml version="1.0" encoding="UTF-8" standalone="yes"?><Relationships xmlns="http://schemas.openxmlformats.org/package/2006/relationships"><Relationship Id="rId10" Type="http://schemas.openxmlformats.org/officeDocument/2006/relationships/hyperlink" Target="https://leetcode.com/problems/jewels-and-stones/" TargetMode="External"/><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hyperlink" Target="https://leetcode.com/problems/defanging-an-ip-address/" TargetMode="External"/><Relationship Id="rId4" Type="http://schemas.openxmlformats.org/officeDocument/2006/relationships/hyperlink" Target="https://leetcode.com/problems/split-a-string-in-balanced-strings/" TargetMode="External"/><Relationship Id="rId9" Type="http://schemas.openxmlformats.org/officeDocument/2006/relationships/hyperlink" Target="https://leetcode.com/problems/robot-return-to-origin/" TargetMode="External"/><Relationship Id="rId5" Type="http://schemas.openxmlformats.org/officeDocument/2006/relationships/hyperlink" Target="https://leetcode.com/problems/maximum-nesting-depth-of-the-parentheses/" TargetMode="External"/><Relationship Id="rId6" Type="http://schemas.openxmlformats.org/officeDocument/2006/relationships/hyperlink" Target="https://leetcode.com/problems/determine-if-string-halves-are-alike/" TargetMode="External"/><Relationship Id="rId7" Type="http://schemas.openxmlformats.org/officeDocument/2006/relationships/hyperlink" Target="https://leetcode.com/problems/determine-color-of-a-chessboard-square/" TargetMode="External"/><Relationship Id="rId8" Type="http://schemas.openxmlformats.org/officeDocument/2006/relationships/hyperlink" Target="https://leetcode.com/problems/reverse-words-in-a-string-ii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d698a979b8_0_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Lecture 3</a:t>
            </a:r>
            <a:endParaRPr/>
          </a:p>
          <a:p>
            <a:pPr indent="0" lvl="0" marL="0" rtl="0" algn="l">
              <a:spcBef>
                <a:spcPts val="0"/>
              </a:spcBef>
              <a:spcAft>
                <a:spcPts val="0"/>
              </a:spcAft>
              <a:buNone/>
            </a:pPr>
            <a:r>
              <a:rPr lang="en-US"/>
              <a:t>PHP Arrays</a:t>
            </a:r>
            <a:endParaRPr/>
          </a:p>
        </p:txBody>
      </p:sp>
      <p:sp>
        <p:nvSpPr>
          <p:cNvPr id="141" name="Google Shape;141;gd698a979b8_0_0"/>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500"/>
              <a:t>Arafat Hassan</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Key / Value</a:t>
            </a:r>
            <a:endParaRPr/>
          </a:p>
        </p:txBody>
      </p:sp>
      <p:sp>
        <p:nvSpPr>
          <p:cNvPr id="206" name="Google Shape;206;p5"/>
          <p:cNvSpPr txBox="1"/>
          <p:nvPr/>
        </p:nvSpPr>
        <p:spPr>
          <a:xfrm>
            <a:off x="1066800" y="1733550"/>
            <a:ext cx="5707062" cy="142875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$stuff = array("name"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echo </a:t>
            </a:r>
            <a:r>
              <a:rPr b="0" i="0" lang="en-US" sz="1800" u="none" cap="none" strike="noStrike">
                <a:solidFill>
                  <a:srgbClr val="FF00FF"/>
                </a:solidFill>
                <a:latin typeface="Courier"/>
                <a:ea typeface="Courier"/>
                <a:cs typeface="Courier"/>
                <a:sym typeface="Courier"/>
              </a:rPr>
              <a:t>$stuff["course"]</a:t>
            </a:r>
            <a:r>
              <a:rPr b="0" i="0" lang="en-US" sz="1800" u="none" cap="none" strike="noStrike">
                <a:solidFill>
                  <a:srgbClr val="FFFF00"/>
                </a:solidFill>
                <a:latin typeface="Courier"/>
                <a:ea typeface="Courier"/>
                <a:cs typeface="Courier"/>
                <a:sym typeface="Courier"/>
              </a:rPr>
              <a:t>,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207" name="Google Shape;207;p5"/>
          <p:cNvSpPr txBox="1"/>
          <p:nvPr/>
        </p:nvSpPr>
        <p:spPr>
          <a:xfrm>
            <a:off x="6515100" y="3816350"/>
            <a:ext cx="795337" cy="39687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00FF"/>
              </a:buClr>
              <a:buSzPts val="2500"/>
              <a:buFont typeface="Courier"/>
              <a:buNone/>
            </a:pPr>
            <a:r>
              <a:rPr b="0" i="0" lang="en-US" sz="2500" u="none" cap="none" strike="noStrike">
                <a:solidFill>
                  <a:srgbClr val="FF00FF"/>
                </a:solidFill>
                <a:latin typeface="Courier"/>
                <a:ea typeface="Courier"/>
                <a:cs typeface="Courier"/>
                <a:sym typeface="Courier"/>
              </a:rPr>
              <a:t>CSET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6"/>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Dumping an Array</a:t>
            </a:r>
            <a:endParaRPr/>
          </a:p>
        </p:txBody>
      </p:sp>
      <p:sp>
        <p:nvSpPr>
          <p:cNvPr id="214" name="Google Shape;214;p6"/>
          <p:cNvSpPr txBox="1"/>
          <p:nvPr>
            <p:ph idx="4294967295" type="body"/>
          </p:nvPr>
        </p:nvSpPr>
        <p:spPr>
          <a:xfrm>
            <a:off x="381000" y="1412875"/>
            <a:ext cx="7445375" cy="771525"/>
          </a:xfrm>
          <a:prstGeom prst="rect">
            <a:avLst/>
          </a:prstGeom>
          <a:noFill/>
          <a:ln>
            <a:noFill/>
          </a:ln>
        </p:spPr>
        <p:txBody>
          <a:bodyPr anchorCtr="0" anchor="t" bIns="45700" lIns="91425" spcFirstLastPara="1" rIns="91425" wrap="square" tIns="45700">
            <a:normAutofit/>
          </a:bodyPr>
          <a:lstStyle/>
          <a:p>
            <a:pPr indent="-257174" lvl="0" marL="620712" marR="0" rtl="0" algn="l">
              <a:lnSpc>
                <a:spcPct val="110000"/>
              </a:lnSpc>
              <a:spcBef>
                <a:spcPts val="0"/>
              </a:spcBef>
              <a:spcAft>
                <a:spcPts val="0"/>
              </a:spcAft>
              <a:buClr>
                <a:srgbClr val="8EC0C1"/>
              </a:buClr>
              <a:buSzPts val="1800"/>
              <a:buFont typeface="Noto Sans Symbols"/>
              <a:buChar char="▪"/>
            </a:pPr>
            <a:r>
              <a:rPr b="0" i="0" lang="en-US" sz="2000" u="none" cap="none" strike="noStrike">
                <a:solidFill>
                  <a:schemeClr val="lt1"/>
                </a:solidFill>
                <a:latin typeface="Arial"/>
                <a:ea typeface="Arial"/>
                <a:cs typeface="Arial"/>
                <a:sym typeface="Arial"/>
              </a:rPr>
              <a:t>The function </a:t>
            </a:r>
            <a:r>
              <a:rPr b="0" i="0" lang="en-US" sz="2000" u="none" cap="none" strike="noStrike">
                <a:solidFill>
                  <a:srgbClr val="FFFF00"/>
                </a:solidFill>
                <a:latin typeface="Arial"/>
                <a:ea typeface="Arial"/>
                <a:cs typeface="Arial"/>
                <a:sym typeface="Arial"/>
              </a:rPr>
              <a:t>print_r</a:t>
            </a:r>
            <a:r>
              <a:rPr b="0" i="0" lang="en-US" sz="2000" u="none" cap="none" strike="noStrike">
                <a:solidFill>
                  <a:schemeClr val="lt1"/>
                </a:solidFill>
                <a:latin typeface="Arial"/>
                <a:ea typeface="Arial"/>
                <a:cs typeface="Arial"/>
                <a:sym typeface="Arial"/>
              </a:rPr>
              <a:t>() shows PHP data - it is good for debugging.</a:t>
            </a:r>
            <a:endParaRPr/>
          </a:p>
        </p:txBody>
      </p:sp>
      <p:sp>
        <p:nvSpPr>
          <p:cNvPr id="215" name="Google Shape;215;p6"/>
          <p:cNvSpPr txBox="1"/>
          <p:nvPr/>
        </p:nvSpPr>
        <p:spPr>
          <a:xfrm>
            <a:off x="838200" y="2439987"/>
            <a:ext cx="5514975" cy="13604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00"/>
              </a:buClr>
              <a:buSzPts val="1700"/>
              <a:buFont typeface="Courier"/>
              <a:buNone/>
            </a:pPr>
            <a:r>
              <a:rPr b="0" i="0" lang="en-US" sz="1700" u="none" cap="none" strike="noStrike">
                <a:solidFill>
                  <a:srgbClr val="FFFF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700"/>
              <a:buFont typeface="Courier"/>
              <a:buNone/>
            </a:pPr>
            <a:r>
              <a:rPr b="0" i="0" lang="en-US" sz="1700" u="none" cap="none" strike="noStrike">
                <a:solidFill>
                  <a:srgbClr val="FFFF00"/>
                </a:solidFill>
                <a:latin typeface="Courier"/>
                <a:ea typeface="Courier"/>
                <a:cs typeface="Courier"/>
                <a:sym typeface="Courier"/>
              </a:rPr>
              <a:t>    $stuff = array</a:t>
            </a:r>
            <a:r>
              <a:rPr b="0" i="0" lang="en-US" sz="1800" u="none" cap="none" strike="noStrike">
                <a:solidFill>
                  <a:srgbClr val="FFFF00"/>
                </a:solidFill>
                <a:latin typeface="Courier"/>
                <a:ea typeface="Courier"/>
                <a:cs typeface="Courier"/>
                <a:sym typeface="Courier"/>
              </a:rPr>
              <a:t>("name"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700"/>
              <a:buFont typeface="Courier"/>
              <a:buNone/>
            </a:pPr>
            <a:r>
              <a:rPr b="0" i="0" lang="en-US" sz="1700" u="none" cap="none" strike="noStrike">
                <a:solidFill>
                  <a:srgbClr val="FF00FF"/>
                </a:solidFill>
                <a:latin typeface="Courier"/>
                <a:ea typeface="Courier"/>
                <a:cs typeface="Courier"/>
                <a:sym typeface="Courier"/>
              </a:rPr>
              <a:t>print_r($stuff);</a:t>
            </a:r>
            <a:endParaRPr b="0" i="0" sz="1700" u="none" cap="none" strike="noStrike">
              <a:solidFill>
                <a:srgbClr val="FF00FF"/>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700"/>
              <a:buFont typeface="Courier"/>
              <a:buNone/>
            </a:pPr>
            <a:r>
              <a:rPr b="0" i="0" lang="en-US" sz="1700" u="none" cap="none" strike="noStrike">
                <a:solidFill>
                  <a:srgbClr val="FFFF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216" name="Google Shape;216;p6"/>
          <p:cNvSpPr txBox="1"/>
          <p:nvPr/>
        </p:nvSpPr>
        <p:spPr>
          <a:xfrm>
            <a:off x="5380037" y="3486150"/>
            <a:ext cx="3657600" cy="1285875"/>
          </a:xfrm>
          <a:prstGeom prst="rect">
            <a:avLst/>
          </a:prstGeom>
          <a:noFill/>
          <a:ln cap="flat" cmpd="sng" w="12700">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     [name]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type="title"/>
          </p:nvPr>
        </p:nvSpPr>
        <p:spPr>
          <a:xfrm>
            <a:off x="1958975" y="606425"/>
            <a:ext cx="5969000" cy="80803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CC66"/>
              </a:buClr>
              <a:buSzPts val="4300"/>
              <a:buFont typeface="Arial"/>
              <a:buNone/>
            </a:pPr>
            <a:r>
              <a:rPr b="0" i="0" lang="en-US" sz="4300" u="none">
                <a:solidFill>
                  <a:srgbClr val="FFCC66"/>
                </a:solidFill>
                <a:latin typeface="Arial"/>
                <a:ea typeface="Arial"/>
                <a:cs typeface="Arial"/>
                <a:sym typeface="Arial"/>
              </a:rPr>
              <a:t>var_dump vs. print_r</a:t>
            </a:r>
            <a:endParaRPr/>
          </a:p>
        </p:txBody>
      </p:sp>
      <p:sp>
        <p:nvSpPr>
          <p:cNvPr id="222" name="Google Shape;222;p7"/>
          <p:cNvSpPr/>
          <p:nvPr/>
        </p:nvSpPr>
        <p:spPr>
          <a:xfrm>
            <a:off x="1066800" y="1300162"/>
            <a:ext cx="5856287" cy="1420812"/>
          </a:xfrm>
          <a:custGeom>
            <a:rect b="b" l="l" r="r" t="t"/>
            <a:pathLst>
              <a:path extrusionOk="0" h="21600" w="21600">
                <a:moveTo>
                  <a:pt x="0" y="0"/>
                </a:moveTo>
                <a:lnTo>
                  <a:pt x="21599" y="0"/>
                </a:lnTo>
                <a:lnTo>
                  <a:pt x="21599"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700"/>
              <a:buFont typeface="Courier"/>
              <a:buNone/>
            </a:pPr>
            <a:r>
              <a:rPr b="0" i="0" lang="en-US" sz="1700" u="none" cap="none" strike="noStrike">
                <a:solidFill>
                  <a:srgbClr val="FFFB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800"/>
              <a:buFont typeface="Courier"/>
              <a:buNone/>
            </a:pPr>
            <a:r>
              <a:rPr b="0" i="0" lang="en-US" sz="1800" u="none" cap="none" strike="noStrike">
                <a:solidFill>
                  <a:srgbClr val="FFFB00"/>
                </a:solidFill>
                <a:latin typeface="Courier"/>
                <a:ea typeface="Courier"/>
                <a:cs typeface="Courier"/>
                <a:sym typeface="Courier"/>
              </a:rPr>
              <a:t>   $stuff = array("name" =&gt; ”hassan",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800"/>
              <a:buFont typeface="Courier"/>
              <a:buNone/>
            </a:pPr>
            <a:r>
              <a:rPr b="0" i="0" lang="en-US" sz="1800" u="none" cap="none" strike="noStrike">
                <a:solidFill>
                  <a:srgbClr val="FFFB00"/>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700"/>
              <a:buFont typeface="Courier"/>
              <a:buNone/>
            </a:pPr>
            <a:r>
              <a:rPr b="0" i="0" lang="en-US" sz="1700" u="none" cap="none" strike="noStrike">
                <a:solidFill>
                  <a:srgbClr val="FFFB00"/>
                </a:solidFill>
                <a:latin typeface="Courier"/>
                <a:ea typeface="Courier"/>
                <a:cs typeface="Courier"/>
                <a:sym typeface="Courier"/>
              </a:rPr>
              <a:t>    </a:t>
            </a:r>
            <a:r>
              <a:rPr b="0" i="0" lang="en-US" sz="1700" u="none" cap="none" strike="noStrike">
                <a:solidFill>
                  <a:srgbClr val="FF40FF"/>
                </a:solidFill>
                <a:latin typeface="Courier"/>
                <a:ea typeface="Courier"/>
                <a:cs typeface="Courier"/>
                <a:sym typeface="Courier"/>
              </a:rPr>
              <a:t>var_dump($stuff)</a:t>
            </a:r>
            <a:r>
              <a:rPr b="0" i="0" lang="en-US" sz="1700" u="none" cap="none" strike="noStrike">
                <a:solidFill>
                  <a:srgbClr val="FFFB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700"/>
              <a:buFont typeface="Courier"/>
              <a:buNone/>
            </a:pPr>
            <a:r>
              <a:rPr b="0" i="0" lang="en-US" sz="1700" u="none" cap="none" strike="noStrike">
                <a:solidFill>
                  <a:srgbClr val="FFFB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223" name="Google Shape;223;p7"/>
          <p:cNvSpPr/>
          <p:nvPr/>
        </p:nvSpPr>
        <p:spPr>
          <a:xfrm>
            <a:off x="5286375" y="2608262"/>
            <a:ext cx="3657600" cy="1785937"/>
          </a:xfrm>
          <a:custGeom>
            <a:rect b="b" l="l" r="r" t="t"/>
            <a:pathLst>
              <a:path extrusionOk="0" h="21600" w="21600">
                <a:moveTo>
                  <a:pt x="0" y="0"/>
                </a:moveTo>
                <a:lnTo>
                  <a:pt x="21600" y="0"/>
                </a:lnTo>
                <a:lnTo>
                  <a:pt x="21600" y="21600"/>
                </a:lnTo>
                <a:lnTo>
                  <a:pt x="0" y="21600"/>
                </a:lnTo>
                <a:lnTo>
                  <a:pt x="0" y="0"/>
                </a:lnTo>
                <a:close/>
              </a:path>
            </a:pathLst>
          </a:custGeom>
          <a:noFill/>
          <a:ln cap="flat" cmpd="sng" w="12700">
            <a:solidFill>
              <a:srgbClr val="FFFFFF"/>
            </a:solidFill>
            <a:prstDash val="solid"/>
            <a:miter lim="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array(2)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["name"]=&gt;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string(6)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["course"]=&gt;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string(4)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type="title"/>
          </p:nvPr>
        </p:nvSpPr>
        <p:spPr>
          <a:xfrm>
            <a:off x="1958975" y="606425"/>
            <a:ext cx="5969000" cy="8080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var_dump() and false</a:t>
            </a:r>
            <a:endParaRPr/>
          </a:p>
        </p:txBody>
      </p:sp>
      <p:sp>
        <p:nvSpPr>
          <p:cNvPr id="229" name="Google Shape;229;p8"/>
          <p:cNvSpPr/>
          <p:nvPr/>
        </p:nvSpPr>
        <p:spPr>
          <a:xfrm>
            <a:off x="1020762" y="1757362"/>
            <a:ext cx="2987675" cy="2014537"/>
          </a:xfrm>
          <a:custGeom>
            <a:rect b="b" l="l" r="r" t="t"/>
            <a:pathLst>
              <a:path extrusionOk="0" h="21600" w="21600">
                <a:moveTo>
                  <a:pt x="0" y="0"/>
                </a:moveTo>
                <a:lnTo>
                  <a:pt x="21599" y="0"/>
                </a:lnTo>
                <a:lnTo>
                  <a:pt x="21599"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700"/>
              <a:buFont typeface="Courier"/>
              <a:buNone/>
            </a:pPr>
            <a:r>
              <a:rPr b="0" i="0" lang="en-US" sz="1700" u="none" cap="none" strike="noStrike">
                <a:solidFill>
                  <a:srgbClr val="FFFB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800"/>
              <a:buFont typeface="Courier"/>
              <a:buNone/>
            </a:pPr>
            <a:r>
              <a:rPr b="0" i="0" lang="en-US" sz="1800" u="none" cap="none" strike="noStrike">
                <a:solidFill>
                  <a:srgbClr val="FFFB00"/>
                </a:solidFill>
                <a:latin typeface="Courier"/>
                <a:ea typeface="Courier"/>
                <a:cs typeface="Courier"/>
                <a:sym typeface="Courier"/>
              </a:rPr>
              <a:t>   $thing = FALSE;</a:t>
            </a:r>
            <a:endParaRPr b="0" i="0" sz="1400" u="none" cap="none" strike="noStrike">
              <a:solidFill>
                <a:srgbClr val="000000"/>
              </a:solidFill>
              <a:latin typeface="Arial"/>
              <a:ea typeface="Arial"/>
              <a:cs typeface="Arial"/>
              <a:sym typeface="Arial"/>
            </a:endParaRPr>
          </a:p>
          <a:p>
            <a:pPr indent="0" lvl="2" marL="385762" marR="0" rtl="0" algn="l">
              <a:lnSpc>
                <a:spcPct val="100000"/>
              </a:lnSpc>
              <a:spcBef>
                <a:spcPts val="0"/>
              </a:spcBef>
              <a:spcAft>
                <a:spcPts val="0"/>
              </a:spcAft>
              <a:buClr>
                <a:srgbClr val="FFFB00"/>
              </a:buClr>
              <a:buSzPts val="1800"/>
              <a:buFont typeface="Courier"/>
              <a:buNone/>
            </a:pPr>
            <a:r>
              <a:rPr b="0" i="0" lang="en-US" sz="1800" u="none" cap="none" strike="noStrike">
                <a:solidFill>
                  <a:srgbClr val="FFFB00"/>
                </a:solidFill>
                <a:latin typeface="Courier"/>
                <a:ea typeface="Courier"/>
                <a:cs typeface="Courier"/>
                <a:sym typeface="Courier"/>
              </a:rPr>
              <a:t>echo("One\n");</a:t>
            </a:r>
            <a:endParaRPr b="0" i="0" sz="1400" u="none" cap="none" strike="noStrike">
              <a:solidFill>
                <a:srgbClr val="000000"/>
              </a:solidFill>
              <a:latin typeface="Arial"/>
              <a:ea typeface="Arial"/>
              <a:cs typeface="Arial"/>
              <a:sym typeface="Arial"/>
            </a:endParaRPr>
          </a:p>
          <a:p>
            <a:pPr indent="0" lvl="2" marL="385762" marR="0" rtl="0" algn="l">
              <a:lnSpc>
                <a:spcPct val="100000"/>
              </a:lnSpc>
              <a:spcBef>
                <a:spcPts val="0"/>
              </a:spcBef>
              <a:spcAft>
                <a:spcPts val="0"/>
              </a:spcAft>
              <a:buClr>
                <a:srgbClr val="FFFB00"/>
              </a:buClr>
              <a:buSzPts val="1800"/>
              <a:buFont typeface="Courier"/>
              <a:buNone/>
            </a:pPr>
            <a:r>
              <a:rPr b="0" i="0" lang="en-US" sz="1800" u="none" cap="none" strike="noStrike">
                <a:solidFill>
                  <a:srgbClr val="FFFB00"/>
                </a:solidFill>
                <a:latin typeface="Courier"/>
                <a:ea typeface="Courier"/>
                <a:cs typeface="Courier"/>
                <a:sym typeface="Courier"/>
              </a:rPr>
              <a:t>print_r($thing);</a:t>
            </a:r>
            <a:endParaRPr b="0" i="0" sz="1400" u="none" cap="none" strike="noStrike">
              <a:solidFill>
                <a:srgbClr val="000000"/>
              </a:solidFill>
              <a:latin typeface="Arial"/>
              <a:ea typeface="Arial"/>
              <a:cs typeface="Arial"/>
              <a:sym typeface="Arial"/>
            </a:endParaRPr>
          </a:p>
          <a:p>
            <a:pPr indent="0" lvl="2" marL="385762" marR="0" rtl="0" algn="l">
              <a:lnSpc>
                <a:spcPct val="100000"/>
              </a:lnSpc>
              <a:spcBef>
                <a:spcPts val="0"/>
              </a:spcBef>
              <a:spcAft>
                <a:spcPts val="0"/>
              </a:spcAft>
              <a:buClr>
                <a:srgbClr val="FFFB00"/>
              </a:buClr>
              <a:buSzPts val="1800"/>
              <a:buFont typeface="Courier"/>
              <a:buNone/>
            </a:pPr>
            <a:r>
              <a:rPr b="0" i="0" lang="en-US" sz="1800" u="none" cap="none" strike="noStrike">
                <a:solidFill>
                  <a:srgbClr val="FFFB00"/>
                </a:solidFill>
                <a:latin typeface="Courier"/>
                <a:ea typeface="Courier"/>
                <a:cs typeface="Courier"/>
                <a:sym typeface="Courier"/>
              </a:rPr>
              <a:t>echo("Two\n");</a:t>
            </a:r>
            <a:endParaRPr b="0" i="0" sz="1400" u="none" cap="none" strike="noStrike">
              <a:solidFill>
                <a:srgbClr val="000000"/>
              </a:solidFill>
              <a:latin typeface="Arial"/>
              <a:ea typeface="Arial"/>
              <a:cs typeface="Arial"/>
              <a:sym typeface="Arial"/>
            </a:endParaRPr>
          </a:p>
          <a:p>
            <a:pPr indent="0" lvl="2" marL="385762" marR="0" rtl="0" algn="l">
              <a:lnSpc>
                <a:spcPct val="100000"/>
              </a:lnSpc>
              <a:spcBef>
                <a:spcPts val="0"/>
              </a:spcBef>
              <a:spcAft>
                <a:spcPts val="0"/>
              </a:spcAft>
              <a:buClr>
                <a:srgbClr val="FFFB00"/>
              </a:buClr>
              <a:buSzPts val="1800"/>
              <a:buFont typeface="Courier"/>
              <a:buNone/>
            </a:pPr>
            <a:r>
              <a:rPr b="0" i="0" lang="en-US" sz="1800" u="none" cap="none" strike="noStrike">
                <a:solidFill>
                  <a:srgbClr val="FFFB00"/>
                </a:solidFill>
                <a:latin typeface="Courier"/>
                <a:ea typeface="Courier"/>
                <a:cs typeface="Courier"/>
                <a:sym typeface="Courier"/>
              </a:rPr>
              <a:t>var_dump($thing);</a:t>
            </a:r>
            <a:endParaRPr b="0" i="0" sz="1700" u="none" cap="none" strike="noStrike">
              <a:solidFill>
                <a:srgbClr val="FFFB00"/>
              </a:solidFill>
              <a:latin typeface="Courier"/>
              <a:ea typeface="Courier"/>
              <a:cs typeface="Courier"/>
              <a:sym typeface="Courier"/>
            </a:endParaRPr>
          </a:p>
          <a:p>
            <a:pPr indent="0" lvl="0" marL="0" marR="0" rtl="0" algn="l">
              <a:lnSpc>
                <a:spcPct val="100000"/>
              </a:lnSpc>
              <a:spcBef>
                <a:spcPts val="0"/>
              </a:spcBef>
              <a:spcAft>
                <a:spcPts val="0"/>
              </a:spcAft>
              <a:buClr>
                <a:srgbClr val="FFFB00"/>
              </a:buClr>
              <a:buSzPts val="1700"/>
              <a:buFont typeface="Courier"/>
              <a:buNone/>
            </a:pPr>
            <a:r>
              <a:rPr b="0" i="0" lang="en-US" sz="1700" u="none" cap="none" strike="noStrike">
                <a:solidFill>
                  <a:srgbClr val="FFFB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5237162" y="2849562"/>
            <a:ext cx="3657600" cy="930275"/>
          </a:xfrm>
          <a:custGeom>
            <a:rect b="b" l="l" r="r" t="t"/>
            <a:pathLst>
              <a:path extrusionOk="0" h="21600" w="21600">
                <a:moveTo>
                  <a:pt x="0" y="0"/>
                </a:moveTo>
                <a:lnTo>
                  <a:pt x="21600" y="0"/>
                </a:lnTo>
                <a:lnTo>
                  <a:pt x="21600" y="21599"/>
                </a:lnTo>
                <a:lnTo>
                  <a:pt x="0" y="21599"/>
                </a:lnTo>
                <a:lnTo>
                  <a:pt x="0" y="0"/>
                </a:lnTo>
                <a:close/>
              </a:path>
            </a:pathLst>
          </a:custGeom>
          <a:noFill/>
          <a:ln cap="flat" cmpd="sng" w="12700">
            <a:solidFill>
              <a:srgbClr val="FFFFFF"/>
            </a:solidFill>
            <a:prstDash val="solid"/>
            <a:miter lim="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Two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40FF"/>
              </a:buClr>
              <a:buSzPts val="1800"/>
              <a:buFont typeface="Courier"/>
              <a:buNone/>
            </a:pPr>
            <a:r>
              <a:rPr b="0" i="0" lang="en-US" sz="1800" u="none" cap="none" strike="noStrike">
                <a:solidFill>
                  <a:srgbClr val="FF40FF"/>
                </a:solidFill>
                <a:latin typeface="Courier"/>
                <a:ea typeface="Courier"/>
                <a:cs typeface="Courier"/>
                <a:sym typeface="Courier"/>
              </a:rPr>
              <a:t> bool(false)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685800" y="4552950"/>
            <a:ext cx="7645400" cy="371475"/>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chemeClr val="lt1"/>
              </a:buClr>
              <a:buSzPts val="2000"/>
              <a:buFont typeface="Gill Sans"/>
              <a:buNone/>
            </a:pPr>
            <a:r>
              <a:rPr b="0" i="0" lang="en-US" sz="2000" u="none" cap="none" strike="noStrike">
                <a:solidFill>
                  <a:schemeClr val="lt1"/>
                </a:solidFill>
                <a:latin typeface="Gill Sans"/>
                <a:ea typeface="Gill Sans"/>
                <a:cs typeface="Gill Sans"/>
                <a:sym typeface="Gill Sans"/>
              </a:rPr>
              <a:t>  http://stackoverflow.com/questions/3406171/php-var-dump-vs-print-r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type="title"/>
          </p:nvPr>
        </p:nvSpPr>
        <p:spPr>
          <a:xfrm>
            <a:off x="1958975" y="606425"/>
            <a:ext cx="5969000" cy="8080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Building Up an Array</a:t>
            </a:r>
            <a:endParaRPr/>
          </a:p>
        </p:txBody>
      </p:sp>
      <p:sp>
        <p:nvSpPr>
          <p:cNvPr id="238" name="Google Shape;238;p9"/>
          <p:cNvSpPr txBox="1"/>
          <p:nvPr>
            <p:ph idx="1" type="body"/>
          </p:nvPr>
        </p:nvSpPr>
        <p:spPr>
          <a:xfrm>
            <a:off x="849312" y="1457325"/>
            <a:ext cx="7075487" cy="1495425"/>
          </a:xfrm>
          <a:prstGeom prst="rect">
            <a:avLst/>
          </a:prstGeom>
          <a:noFill/>
          <a:ln>
            <a:noFill/>
          </a:ln>
        </p:spPr>
        <p:txBody>
          <a:bodyPr anchorCtr="0" anchor="ctr" bIns="45700" lIns="91425" spcFirstLastPara="1" rIns="91425" wrap="square" tIns="45700">
            <a:normAutofit/>
          </a:bodyPr>
          <a:lstStyle/>
          <a:p>
            <a:pPr indent="-120015" lvl="0" marL="428625" marR="0" rtl="0" algn="l">
              <a:lnSpc>
                <a:spcPct val="120000"/>
              </a:lnSpc>
              <a:spcBef>
                <a:spcPts val="0"/>
              </a:spcBef>
              <a:spcAft>
                <a:spcPts val="0"/>
              </a:spcAft>
              <a:buClr>
                <a:srgbClr val="8EC0C1"/>
              </a:buClr>
              <a:buSzPts val="1890"/>
              <a:buFont typeface="Noto Sans Symbols"/>
              <a:buChar char="▪"/>
            </a:pPr>
            <a:r>
              <a:rPr b="0" i="0" lang="en-US" sz="2100" u="none">
                <a:solidFill>
                  <a:schemeClr val="lt1"/>
                </a:solidFill>
                <a:latin typeface="Arial"/>
                <a:ea typeface="Arial"/>
                <a:cs typeface="Arial"/>
                <a:sym typeface="Arial"/>
              </a:rPr>
              <a:t>You can allocate a new item in the array and append a value at the same time using empty square braces [ ] on the right hand side of an assignment statement.</a:t>
            </a:r>
            <a:endParaRPr/>
          </a:p>
        </p:txBody>
      </p:sp>
      <p:sp>
        <p:nvSpPr>
          <p:cNvPr id="239" name="Google Shape;239;p9"/>
          <p:cNvSpPr txBox="1"/>
          <p:nvPr/>
        </p:nvSpPr>
        <p:spPr>
          <a:xfrm>
            <a:off x="1684337" y="3154362"/>
            <a:ext cx="2216150" cy="11064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$va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$va[] = "Hello";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$va[] = "World";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print_r($va);</a:t>
            </a:r>
            <a:endParaRPr b="0" i="0" sz="1400" u="none" cap="none" strike="noStrike">
              <a:solidFill>
                <a:srgbClr val="000000"/>
              </a:solidFill>
              <a:latin typeface="Arial"/>
              <a:ea typeface="Arial"/>
              <a:cs typeface="Arial"/>
              <a:sym typeface="Arial"/>
            </a:endParaRPr>
          </a:p>
        </p:txBody>
      </p:sp>
      <p:sp>
        <p:nvSpPr>
          <p:cNvPr id="240" name="Google Shape;240;p9"/>
          <p:cNvSpPr txBox="1"/>
          <p:nvPr/>
        </p:nvSpPr>
        <p:spPr>
          <a:xfrm>
            <a:off x="5386387" y="3146425"/>
            <a:ext cx="2219325" cy="110807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[0] =&gt; Hello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[1] =&gt; World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txBox="1"/>
          <p:nvPr>
            <p:ph type="title"/>
          </p:nvPr>
        </p:nvSpPr>
        <p:spPr>
          <a:xfrm>
            <a:off x="1958975" y="606425"/>
            <a:ext cx="5969000" cy="8080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Building Up an Array</a:t>
            </a:r>
            <a:endParaRPr/>
          </a:p>
        </p:txBody>
      </p:sp>
      <p:sp>
        <p:nvSpPr>
          <p:cNvPr id="247" name="Google Shape;247;p10"/>
          <p:cNvSpPr txBox="1"/>
          <p:nvPr>
            <p:ph idx="1" type="body"/>
          </p:nvPr>
        </p:nvSpPr>
        <p:spPr>
          <a:xfrm>
            <a:off x="849312" y="1457325"/>
            <a:ext cx="7151687" cy="962025"/>
          </a:xfrm>
          <a:prstGeom prst="rect">
            <a:avLst/>
          </a:prstGeom>
          <a:noFill/>
          <a:ln>
            <a:noFill/>
          </a:ln>
        </p:spPr>
        <p:txBody>
          <a:bodyPr anchorCtr="0" anchor="ctr" bIns="45700" lIns="91425" spcFirstLastPara="1" rIns="91425" wrap="square" tIns="45700">
            <a:normAutofit/>
          </a:bodyPr>
          <a:lstStyle/>
          <a:p>
            <a:pPr indent="-257174" lvl="0" marL="620712" marR="0" rtl="0" algn="ctr">
              <a:lnSpc>
                <a:spcPct val="120000"/>
              </a:lnSpc>
              <a:spcBef>
                <a:spcPts val="0"/>
              </a:spcBef>
              <a:spcAft>
                <a:spcPts val="0"/>
              </a:spcAft>
              <a:buClr>
                <a:srgbClr val="8EC0C1"/>
              </a:buClr>
              <a:buSzPts val="1890"/>
              <a:buFont typeface="Noto Sans Symbols"/>
              <a:buChar char="▪"/>
            </a:pPr>
            <a:r>
              <a:rPr b="0" i="0" lang="en-US" sz="2100" u="none">
                <a:solidFill>
                  <a:schemeClr val="lt1"/>
                </a:solidFill>
                <a:latin typeface="Arial"/>
                <a:ea typeface="Arial"/>
                <a:cs typeface="Arial"/>
                <a:sym typeface="Arial"/>
              </a:rPr>
              <a:t>You can also add new items in an array using a key.</a:t>
            </a:r>
            <a:endParaRPr/>
          </a:p>
        </p:txBody>
      </p:sp>
      <p:sp>
        <p:nvSpPr>
          <p:cNvPr id="248" name="Google Shape;248;p10"/>
          <p:cNvSpPr txBox="1"/>
          <p:nvPr/>
        </p:nvSpPr>
        <p:spPr>
          <a:xfrm>
            <a:off x="1014412" y="3068637"/>
            <a:ext cx="3186112" cy="110807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$za["name"] =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$za["course"] =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print_r($za);</a:t>
            </a:r>
            <a:endParaRPr b="0" i="0" sz="1400" u="none" cap="none" strike="noStrike">
              <a:solidFill>
                <a:srgbClr val="000000"/>
              </a:solidFill>
              <a:latin typeface="Arial"/>
              <a:ea typeface="Arial"/>
              <a:cs typeface="Arial"/>
              <a:sym typeface="Arial"/>
            </a:endParaRPr>
          </a:p>
        </p:txBody>
      </p:sp>
      <p:sp>
        <p:nvSpPr>
          <p:cNvPr id="249" name="Google Shape;249;p10"/>
          <p:cNvSpPr txBox="1"/>
          <p:nvPr/>
        </p:nvSpPr>
        <p:spPr>
          <a:xfrm>
            <a:off x="5386387" y="3146425"/>
            <a:ext cx="2770187" cy="110807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CC66"/>
              </a:buClr>
              <a:buSzPts val="3800"/>
              <a:buFont typeface="Arial"/>
              <a:buNone/>
            </a:pPr>
            <a:r>
              <a:rPr b="0" i="0" lang="en-US" sz="3800" u="none">
                <a:solidFill>
                  <a:srgbClr val="FFCC66"/>
                </a:solidFill>
                <a:latin typeface="Arial"/>
                <a:ea typeface="Arial"/>
                <a:cs typeface="Arial"/>
                <a:sym typeface="Arial"/>
              </a:rPr>
              <a:t>Looping Through an Array</a:t>
            </a:r>
            <a:endParaRPr/>
          </a:p>
        </p:txBody>
      </p:sp>
      <p:sp>
        <p:nvSpPr>
          <p:cNvPr id="255" name="Google Shape;255;p11"/>
          <p:cNvSpPr/>
          <p:nvPr/>
        </p:nvSpPr>
        <p:spPr>
          <a:xfrm>
            <a:off x="706437" y="1517650"/>
            <a:ext cx="6040437" cy="2108200"/>
          </a:xfrm>
          <a:custGeom>
            <a:rect b="b" l="l" r="r" t="t"/>
            <a:pathLst>
              <a:path extrusionOk="0" h="21600" w="21600">
                <a:moveTo>
                  <a:pt x="0" y="0"/>
                </a:moveTo>
                <a:lnTo>
                  <a:pt x="21599" y="0"/>
                </a:lnTo>
                <a:lnTo>
                  <a:pt x="21599"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a:t>
            </a:r>
            <a:r>
              <a:rPr b="0" i="0" lang="en-US" sz="1900" u="none" cap="none" strike="noStrike">
                <a:solidFill>
                  <a:srgbClr val="FF40FF"/>
                </a:solidFill>
                <a:latin typeface="Courier"/>
                <a:ea typeface="Courier"/>
                <a:cs typeface="Courier"/>
                <a:sym typeface="Courier"/>
              </a:rPr>
              <a:t> $stuff </a:t>
            </a:r>
            <a:r>
              <a:rPr b="0" i="0" lang="en-US" sz="1900" u="none" cap="none" strike="noStrike">
                <a:solidFill>
                  <a:srgbClr val="FFFB00"/>
                </a:solidFill>
                <a:latin typeface="Courier"/>
                <a:ea typeface="Courier"/>
                <a:cs typeface="Courier"/>
                <a:sym typeface="Courier"/>
              </a:rPr>
              <a:t>= array("name"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foreach(</a:t>
            </a:r>
            <a:r>
              <a:rPr b="0" i="0" lang="en-US" sz="1900" u="none" cap="none" strike="noStrike">
                <a:solidFill>
                  <a:srgbClr val="FF40FF"/>
                </a:solidFill>
                <a:latin typeface="Courier"/>
                <a:ea typeface="Courier"/>
                <a:cs typeface="Courier"/>
                <a:sym typeface="Courier"/>
              </a:rPr>
              <a:t>$stuff</a:t>
            </a:r>
            <a:r>
              <a:rPr b="0" i="0" lang="en-US" sz="1900" u="none" cap="none" strike="noStrike">
                <a:solidFill>
                  <a:srgbClr val="FFFB00"/>
                </a:solidFill>
                <a:latin typeface="Courier"/>
                <a:ea typeface="Courier"/>
                <a:cs typeface="Courier"/>
                <a:sym typeface="Courier"/>
              </a:rPr>
              <a:t> as </a:t>
            </a:r>
            <a:r>
              <a:rPr b="0" i="0" lang="en-US" sz="1900" u="none" cap="none" strike="noStrike">
                <a:solidFill>
                  <a:srgbClr val="00F900"/>
                </a:solidFill>
                <a:latin typeface="Courier"/>
                <a:ea typeface="Courier"/>
                <a:cs typeface="Courier"/>
                <a:sym typeface="Courier"/>
              </a:rPr>
              <a:t>$k</a:t>
            </a:r>
            <a:r>
              <a:rPr b="0" i="0" lang="en-US" sz="1900" u="none" cap="none" strike="noStrike">
                <a:solidFill>
                  <a:srgbClr val="FFFB00"/>
                </a:solidFill>
                <a:latin typeface="Courier"/>
                <a:ea typeface="Courier"/>
                <a:cs typeface="Courier"/>
                <a:sym typeface="Courier"/>
              </a:rPr>
              <a:t> =&gt; </a:t>
            </a:r>
            <a:r>
              <a:rPr b="0" i="0" lang="en-US" sz="1900" u="none" cap="none" strike="noStrike">
                <a:solidFill>
                  <a:srgbClr val="00FDFF"/>
                </a:solidFill>
                <a:latin typeface="Courier"/>
                <a:ea typeface="Courier"/>
                <a:cs typeface="Courier"/>
                <a:sym typeface="Courier"/>
              </a:rPr>
              <a:t>$v</a:t>
            </a:r>
            <a:r>
              <a:rPr b="0" i="0" lang="en-US" sz="1900" u="none" cap="none" strike="noStrike">
                <a:solidFill>
                  <a:srgbClr val="FFFB00"/>
                </a:solidFill>
                <a:latin typeface="Courier"/>
                <a:ea typeface="Courier"/>
                <a:cs typeface="Courier"/>
                <a:sym typeface="Courier"/>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echo "Key=",</a:t>
            </a:r>
            <a:r>
              <a:rPr b="0" i="0" lang="en-US" sz="1900" u="none" cap="none" strike="noStrike">
                <a:solidFill>
                  <a:srgbClr val="00F900"/>
                </a:solidFill>
                <a:latin typeface="Courier"/>
                <a:ea typeface="Courier"/>
                <a:cs typeface="Courier"/>
                <a:sym typeface="Courier"/>
              </a:rPr>
              <a:t>$k</a:t>
            </a:r>
            <a:r>
              <a:rPr b="0" i="0" lang="en-US" sz="1900" u="none" cap="none" strike="noStrike">
                <a:solidFill>
                  <a:srgbClr val="FFFB00"/>
                </a:solidFill>
                <a:latin typeface="Courier"/>
                <a:ea typeface="Courier"/>
                <a:cs typeface="Courier"/>
                <a:sym typeface="Courier"/>
              </a:rPr>
              <a:t>," Val=",</a:t>
            </a:r>
            <a:r>
              <a:rPr b="0" i="0" lang="en-US" sz="1900" u="none" cap="none" strike="noStrike">
                <a:solidFill>
                  <a:srgbClr val="00FDFF"/>
                </a:solidFill>
                <a:latin typeface="Courier"/>
                <a:ea typeface="Courier"/>
                <a:cs typeface="Courier"/>
                <a:sym typeface="Courier"/>
              </a:rPr>
              <a:t>$v</a:t>
            </a:r>
            <a:r>
              <a:rPr b="0" i="0" lang="en-US" sz="1900" u="none" cap="none" strike="noStrike">
                <a:solidFill>
                  <a:srgbClr val="FFFB00"/>
                </a:solidFill>
                <a:latin typeface="Courier"/>
                <a:ea typeface="Courier"/>
                <a:cs typeface="Courier"/>
                <a:sym typeface="Courier"/>
              </a:rPr>
              <a: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a:off x="4514850" y="3638550"/>
            <a:ext cx="4229100" cy="842962"/>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9300"/>
              </a:buClr>
              <a:buSzPts val="2400"/>
              <a:buFont typeface="Courier"/>
              <a:buNone/>
            </a:pPr>
            <a:r>
              <a:rPr b="0" i="0" lang="en-US" sz="2400" u="none" cap="none" strike="noStrike">
                <a:solidFill>
                  <a:srgbClr val="FF9300"/>
                </a:solidFill>
                <a:latin typeface="Courier"/>
                <a:ea typeface="Courier"/>
                <a:cs typeface="Courier"/>
                <a:sym typeface="Courier"/>
              </a:rPr>
              <a:t>Key=</a:t>
            </a:r>
            <a:r>
              <a:rPr b="0" i="0" lang="en-US" sz="2400" u="none" cap="none" strike="noStrike">
                <a:solidFill>
                  <a:srgbClr val="00F900"/>
                </a:solidFill>
                <a:latin typeface="Courier"/>
                <a:ea typeface="Courier"/>
                <a:cs typeface="Courier"/>
                <a:sym typeface="Courier"/>
              </a:rPr>
              <a:t>name</a:t>
            </a:r>
            <a:r>
              <a:rPr b="0" i="0" lang="en-US" sz="2400" u="none" cap="none" strike="noStrike">
                <a:solidFill>
                  <a:srgbClr val="FF9300"/>
                </a:solidFill>
                <a:latin typeface="Courier"/>
                <a:ea typeface="Courier"/>
                <a:cs typeface="Courier"/>
                <a:sym typeface="Courier"/>
              </a:rPr>
              <a:t> Val=</a:t>
            </a:r>
            <a:r>
              <a:rPr b="0" i="0" lang="en-US" sz="2400" u="none" cap="none" strike="noStrike">
                <a:solidFill>
                  <a:srgbClr val="00FDFF"/>
                </a:solidFill>
                <a:latin typeface="Courier"/>
                <a:ea typeface="Courier"/>
                <a:cs typeface="Courier"/>
                <a:sym typeface="Courier"/>
              </a:rPr>
              <a:t>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9300"/>
              </a:buClr>
              <a:buSzPts val="2400"/>
              <a:buFont typeface="Courier"/>
              <a:buNone/>
            </a:pPr>
            <a:r>
              <a:rPr b="0" i="0" lang="en-US" sz="2400" u="none" cap="none" strike="noStrike">
                <a:solidFill>
                  <a:srgbClr val="FF9300"/>
                </a:solidFill>
                <a:latin typeface="Courier"/>
                <a:ea typeface="Courier"/>
                <a:cs typeface="Courier"/>
                <a:sym typeface="Courier"/>
              </a:rPr>
              <a:t>Key=</a:t>
            </a:r>
            <a:r>
              <a:rPr b="0" i="0" lang="en-US" sz="2400" u="none" cap="none" strike="noStrike">
                <a:solidFill>
                  <a:srgbClr val="00F900"/>
                </a:solidFill>
                <a:latin typeface="Courier"/>
                <a:ea typeface="Courier"/>
                <a:cs typeface="Courier"/>
                <a:sym typeface="Courier"/>
              </a:rPr>
              <a:t>course</a:t>
            </a:r>
            <a:r>
              <a:rPr b="0" i="0" lang="en-US" sz="2400" u="none" cap="none" strike="noStrike">
                <a:solidFill>
                  <a:srgbClr val="FF9300"/>
                </a:solidFill>
                <a:latin typeface="Courier"/>
                <a:ea typeface="Courier"/>
                <a:cs typeface="Courier"/>
                <a:sym typeface="Courier"/>
              </a:rPr>
              <a:t> Val=</a:t>
            </a:r>
            <a:r>
              <a:rPr b="0" i="0" lang="en-US" sz="2400" u="none" cap="none" strike="noStrike">
                <a:solidFill>
                  <a:srgbClr val="00FDFF"/>
                </a:solidFill>
                <a:latin typeface="Courier"/>
                <a:ea typeface="Courier"/>
                <a:cs typeface="Courier"/>
                <a:sym typeface="Courier"/>
              </a:rPr>
              <a:t>CSET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CC66"/>
              </a:buClr>
              <a:buSzPts val="3800"/>
              <a:buFont typeface="Arial"/>
              <a:buNone/>
            </a:pPr>
            <a:r>
              <a:rPr b="0" i="0" lang="en-US" sz="3800" u="none">
                <a:solidFill>
                  <a:srgbClr val="FFCC66"/>
                </a:solidFill>
                <a:latin typeface="Arial"/>
                <a:ea typeface="Arial"/>
                <a:cs typeface="Arial"/>
                <a:sym typeface="Arial"/>
              </a:rPr>
              <a:t>Looping Through an Array</a:t>
            </a:r>
            <a:endParaRPr/>
          </a:p>
        </p:txBody>
      </p:sp>
      <p:sp>
        <p:nvSpPr>
          <p:cNvPr id="262" name="Google Shape;262;p12"/>
          <p:cNvSpPr/>
          <p:nvPr/>
        </p:nvSpPr>
        <p:spPr>
          <a:xfrm>
            <a:off x="706437" y="1665287"/>
            <a:ext cx="5748337" cy="1814512"/>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a:t>
            </a:r>
            <a:r>
              <a:rPr b="0" i="0" lang="en-US" sz="1900" u="none" cap="none" strike="noStrike">
                <a:solidFill>
                  <a:srgbClr val="FF40FF"/>
                </a:solidFill>
                <a:latin typeface="Courier"/>
                <a:ea typeface="Courier"/>
                <a:cs typeface="Courier"/>
                <a:sym typeface="Courier"/>
              </a:rPr>
              <a:t> $stuff </a:t>
            </a:r>
            <a:r>
              <a:rPr b="0" i="0" lang="en-US" sz="1900" u="none" cap="none" strike="noStrike">
                <a:solidFill>
                  <a:srgbClr val="FFFB00"/>
                </a:solidFill>
                <a:latin typeface="Courier"/>
                <a:ea typeface="Courier"/>
                <a:cs typeface="Courier"/>
                <a:sym typeface="Courier"/>
              </a:rPr>
              <a:t>= array(”hassan",”CSET");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foreach(</a:t>
            </a:r>
            <a:r>
              <a:rPr b="0" i="0" lang="en-US" sz="1900" u="none" cap="none" strike="noStrike">
                <a:solidFill>
                  <a:srgbClr val="FF40FF"/>
                </a:solidFill>
                <a:latin typeface="Courier"/>
                <a:ea typeface="Courier"/>
                <a:cs typeface="Courier"/>
                <a:sym typeface="Courier"/>
              </a:rPr>
              <a:t>$stuff</a:t>
            </a:r>
            <a:r>
              <a:rPr b="0" i="0" lang="en-US" sz="1900" u="none" cap="none" strike="noStrike">
                <a:solidFill>
                  <a:srgbClr val="FFFB00"/>
                </a:solidFill>
                <a:latin typeface="Courier"/>
                <a:ea typeface="Courier"/>
                <a:cs typeface="Courier"/>
                <a:sym typeface="Courier"/>
              </a:rPr>
              <a:t> as </a:t>
            </a:r>
            <a:r>
              <a:rPr b="0" i="0" lang="en-US" sz="1900" u="none" cap="none" strike="noStrike">
                <a:solidFill>
                  <a:srgbClr val="00F900"/>
                </a:solidFill>
                <a:latin typeface="Courier"/>
                <a:ea typeface="Courier"/>
                <a:cs typeface="Courier"/>
                <a:sym typeface="Courier"/>
              </a:rPr>
              <a:t>$k</a:t>
            </a:r>
            <a:r>
              <a:rPr b="0" i="0" lang="en-US" sz="1900" u="none" cap="none" strike="noStrike">
                <a:solidFill>
                  <a:srgbClr val="FFFB00"/>
                </a:solidFill>
                <a:latin typeface="Courier"/>
                <a:ea typeface="Courier"/>
                <a:cs typeface="Courier"/>
                <a:sym typeface="Courier"/>
              </a:rPr>
              <a:t> =&gt; </a:t>
            </a:r>
            <a:r>
              <a:rPr b="0" i="0" lang="en-US" sz="1900" u="none" cap="none" strike="noStrike">
                <a:solidFill>
                  <a:srgbClr val="00FDFF"/>
                </a:solidFill>
                <a:latin typeface="Courier"/>
                <a:ea typeface="Courier"/>
                <a:cs typeface="Courier"/>
                <a:sym typeface="Courier"/>
              </a:rPr>
              <a:t>$v</a:t>
            </a:r>
            <a:r>
              <a:rPr b="0" i="0" lang="en-US" sz="1900" u="none" cap="none" strike="noStrike">
                <a:solidFill>
                  <a:srgbClr val="FFFB00"/>
                </a:solidFill>
                <a:latin typeface="Courier"/>
                <a:ea typeface="Courier"/>
                <a:cs typeface="Courier"/>
                <a:sym typeface="Courier"/>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echo "Key=",</a:t>
            </a:r>
            <a:r>
              <a:rPr b="0" i="0" lang="en-US" sz="1900" u="none" cap="none" strike="noStrike">
                <a:solidFill>
                  <a:srgbClr val="00F900"/>
                </a:solidFill>
                <a:latin typeface="Courier"/>
                <a:ea typeface="Courier"/>
                <a:cs typeface="Courier"/>
                <a:sym typeface="Courier"/>
              </a:rPr>
              <a:t>$k</a:t>
            </a:r>
            <a:r>
              <a:rPr b="0" i="0" lang="en-US" sz="1900" u="none" cap="none" strike="noStrike">
                <a:solidFill>
                  <a:srgbClr val="FFFB00"/>
                </a:solidFill>
                <a:latin typeface="Courier"/>
                <a:ea typeface="Courier"/>
                <a:cs typeface="Courier"/>
                <a:sym typeface="Courier"/>
              </a:rPr>
              <a:t>," Val=",</a:t>
            </a:r>
            <a:r>
              <a:rPr b="0" i="0" lang="en-US" sz="1900" u="none" cap="none" strike="noStrike">
                <a:solidFill>
                  <a:srgbClr val="00FDFF"/>
                </a:solidFill>
                <a:latin typeface="Courier"/>
                <a:ea typeface="Courier"/>
                <a:cs typeface="Courier"/>
                <a:sym typeface="Courier"/>
              </a:rPr>
              <a:t>$v</a:t>
            </a:r>
            <a:r>
              <a:rPr b="0" i="0" lang="en-US" sz="1900" u="none" cap="none" strike="noStrike">
                <a:solidFill>
                  <a:srgbClr val="FFFB00"/>
                </a:solidFill>
                <a:latin typeface="Courier"/>
                <a:ea typeface="Courier"/>
                <a:cs typeface="Courier"/>
                <a:sym typeface="Courier"/>
              </a:rPr>
              <a: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a:off x="4495800" y="3638550"/>
            <a:ext cx="4229100" cy="842962"/>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9300"/>
              </a:buClr>
              <a:buSzPts val="2400"/>
              <a:buFont typeface="Courier"/>
              <a:buNone/>
            </a:pPr>
            <a:r>
              <a:rPr b="0" i="0" lang="en-US" sz="2400" u="none" cap="none" strike="noStrike">
                <a:solidFill>
                  <a:srgbClr val="FF9300"/>
                </a:solidFill>
                <a:latin typeface="Courier"/>
                <a:ea typeface="Courier"/>
                <a:cs typeface="Courier"/>
                <a:sym typeface="Courier"/>
              </a:rPr>
              <a:t>Key=</a:t>
            </a:r>
            <a:r>
              <a:rPr b="0" i="0" lang="en-US" sz="2400" u="none" cap="none" strike="noStrike">
                <a:solidFill>
                  <a:srgbClr val="00F900"/>
                </a:solidFill>
                <a:latin typeface="Courier"/>
                <a:ea typeface="Courier"/>
                <a:cs typeface="Courier"/>
                <a:sym typeface="Courier"/>
              </a:rPr>
              <a:t>0</a:t>
            </a:r>
            <a:r>
              <a:rPr b="0" i="0" lang="en-US" sz="2400" u="none" cap="none" strike="noStrike">
                <a:solidFill>
                  <a:srgbClr val="FF9300"/>
                </a:solidFill>
                <a:latin typeface="Courier"/>
                <a:ea typeface="Courier"/>
                <a:cs typeface="Courier"/>
                <a:sym typeface="Courier"/>
              </a:rPr>
              <a:t> Val=</a:t>
            </a:r>
            <a:r>
              <a:rPr b="0" i="0" lang="en-US" sz="2400" u="none" cap="none" strike="noStrike">
                <a:solidFill>
                  <a:srgbClr val="00FDFF"/>
                </a:solidFill>
                <a:latin typeface="Courier"/>
                <a:ea typeface="Courier"/>
                <a:cs typeface="Courier"/>
                <a:sym typeface="Courier"/>
              </a:rPr>
              <a:t>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9300"/>
              </a:buClr>
              <a:buSzPts val="2400"/>
              <a:buFont typeface="Courier"/>
              <a:buNone/>
            </a:pPr>
            <a:r>
              <a:rPr b="0" i="0" lang="en-US" sz="2400" u="none" cap="none" strike="noStrike">
                <a:solidFill>
                  <a:srgbClr val="FF9300"/>
                </a:solidFill>
                <a:latin typeface="Courier"/>
                <a:ea typeface="Courier"/>
                <a:cs typeface="Courier"/>
                <a:sym typeface="Courier"/>
              </a:rPr>
              <a:t>Key=</a:t>
            </a:r>
            <a:r>
              <a:rPr b="0" i="0" lang="en-US" sz="2400" u="none" cap="none" strike="noStrike">
                <a:solidFill>
                  <a:srgbClr val="00F900"/>
                </a:solidFill>
                <a:latin typeface="Courier"/>
                <a:ea typeface="Courier"/>
                <a:cs typeface="Courier"/>
                <a:sym typeface="Courier"/>
              </a:rPr>
              <a:t>1</a:t>
            </a:r>
            <a:r>
              <a:rPr b="0" i="0" lang="en-US" sz="2400" u="none" cap="none" strike="noStrike">
                <a:solidFill>
                  <a:srgbClr val="FF9300"/>
                </a:solidFill>
                <a:latin typeface="Courier"/>
                <a:ea typeface="Courier"/>
                <a:cs typeface="Courier"/>
                <a:sym typeface="Courier"/>
              </a:rPr>
              <a:t> Val=</a:t>
            </a:r>
            <a:r>
              <a:rPr b="0" i="0" lang="en-US" sz="2400" u="none" cap="none" strike="noStrike">
                <a:solidFill>
                  <a:srgbClr val="00FDFF"/>
                </a:solidFill>
                <a:latin typeface="Courier"/>
                <a:ea typeface="Courier"/>
                <a:cs typeface="Courier"/>
                <a:sym typeface="Courier"/>
              </a:rPr>
              <a:t>CSET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type="title"/>
          </p:nvPr>
        </p:nvSpPr>
        <p:spPr>
          <a:xfrm>
            <a:off x="304800" y="134937"/>
            <a:ext cx="8439150" cy="128587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Counted</a:t>
            </a:r>
            <a:r>
              <a:rPr b="0" i="0" lang="en-US" sz="4300" u="none">
                <a:solidFill>
                  <a:srgbClr val="FFCC66"/>
                </a:solidFill>
                <a:latin typeface="Arial"/>
                <a:ea typeface="Arial"/>
                <a:cs typeface="Arial"/>
                <a:sym typeface="Arial"/>
              </a:rPr>
              <a:t> Loop Through an Array</a:t>
            </a:r>
            <a:endParaRPr/>
          </a:p>
        </p:txBody>
      </p:sp>
      <p:sp>
        <p:nvSpPr>
          <p:cNvPr id="269" name="Google Shape;269;p13"/>
          <p:cNvSpPr/>
          <p:nvPr/>
        </p:nvSpPr>
        <p:spPr>
          <a:xfrm>
            <a:off x="706437" y="1665287"/>
            <a:ext cx="6623050" cy="1814512"/>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a:t>
            </a:r>
            <a:r>
              <a:rPr b="0" i="0" lang="en-US" sz="1900" u="none" cap="none" strike="noStrike">
                <a:solidFill>
                  <a:srgbClr val="FF40FF"/>
                </a:solidFill>
                <a:latin typeface="Courier"/>
                <a:ea typeface="Courier"/>
                <a:cs typeface="Courier"/>
                <a:sym typeface="Courier"/>
              </a:rPr>
              <a:t> $stuff </a:t>
            </a:r>
            <a:r>
              <a:rPr b="0" i="0" lang="en-US" sz="1900" u="none" cap="none" strike="noStrike">
                <a:solidFill>
                  <a:srgbClr val="FFFB00"/>
                </a:solidFill>
                <a:latin typeface="Courier"/>
                <a:ea typeface="Courier"/>
                <a:cs typeface="Courier"/>
                <a:sym typeface="Courier"/>
              </a:rPr>
              <a:t>= array(”hassan",”CSET");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for($i=0; $i &lt; </a:t>
            </a:r>
            <a:r>
              <a:rPr b="0" i="0" lang="en-US" sz="1900" u="none" cap="none" strike="noStrike">
                <a:solidFill>
                  <a:srgbClr val="00FDFF"/>
                </a:solidFill>
                <a:latin typeface="Courier"/>
                <a:ea typeface="Courier"/>
                <a:cs typeface="Courier"/>
                <a:sym typeface="Courier"/>
              </a:rPr>
              <a:t>count(</a:t>
            </a:r>
            <a:r>
              <a:rPr b="0" i="0" lang="en-US" sz="1900" u="none" cap="none" strike="noStrike">
                <a:solidFill>
                  <a:srgbClr val="FF40FF"/>
                </a:solidFill>
                <a:latin typeface="Courier"/>
                <a:ea typeface="Courier"/>
                <a:cs typeface="Courier"/>
                <a:sym typeface="Courier"/>
              </a:rPr>
              <a:t>$stuff</a:t>
            </a:r>
            <a:r>
              <a:rPr b="0" i="0" lang="en-US" sz="1900" u="none" cap="none" strike="noStrike">
                <a:solidFill>
                  <a:srgbClr val="00FDFF"/>
                </a:solidFill>
                <a:latin typeface="Courier"/>
                <a:ea typeface="Courier"/>
                <a:cs typeface="Courier"/>
                <a:sym typeface="Courier"/>
              </a:rPr>
              <a:t>)</a:t>
            </a:r>
            <a:r>
              <a:rPr b="0" i="0" lang="en-US" sz="1900" u="none" cap="none" strike="noStrike">
                <a:solidFill>
                  <a:srgbClr val="FFFB00"/>
                </a:solidFill>
                <a:latin typeface="Courier"/>
                <a:ea typeface="Courier"/>
                <a:cs typeface="Courier"/>
                <a:sym typeface="Courier"/>
              </a:rPr>
              <a:t>;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echo "I=",$i," Val=",</a:t>
            </a:r>
            <a:r>
              <a:rPr b="0" i="0" lang="en-US" sz="1900" u="none" cap="none" strike="noStrike">
                <a:solidFill>
                  <a:srgbClr val="FF40FF"/>
                </a:solidFill>
                <a:latin typeface="Courier"/>
                <a:ea typeface="Courier"/>
                <a:cs typeface="Courier"/>
                <a:sym typeface="Courier"/>
              </a:rPr>
              <a:t>$stuff</a:t>
            </a:r>
            <a:r>
              <a:rPr b="0" i="0" lang="en-US" sz="1900" u="none" cap="none" strike="noStrike">
                <a:solidFill>
                  <a:srgbClr val="FFFB00"/>
                </a:solidFill>
                <a:latin typeface="Courier"/>
                <a:ea typeface="Courier"/>
                <a:cs typeface="Courier"/>
                <a:sym typeface="Courier"/>
              </a:rPr>
              <a:t>[$i],"\n";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B00"/>
              </a:buClr>
              <a:buSzPts val="1900"/>
              <a:buFont typeface="Courier"/>
              <a:buNone/>
            </a:pPr>
            <a:r>
              <a:rPr b="0" i="0" lang="en-US" sz="1900" u="none" cap="none" strike="noStrike">
                <a:solidFill>
                  <a:srgbClr val="FFFB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a:off x="4648200" y="3638550"/>
            <a:ext cx="3810000" cy="842962"/>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9300"/>
              </a:buClr>
              <a:buSzPts val="2400"/>
              <a:buFont typeface="Courier"/>
              <a:buNone/>
            </a:pPr>
            <a:r>
              <a:rPr b="0" i="0" lang="en-US" sz="2400" u="none" cap="none" strike="noStrike">
                <a:solidFill>
                  <a:srgbClr val="FF9300"/>
                </a:solidFill>
                <a:latin typeface="Courier"/>
                <a:ea typeface="Courier"/>
                <a:cs typeface="Courier"/>
                <a:sym typeface="Courier"/>
              </a:rPr>
              <a:t>I=</a:t>
            </a:r>
            <a:r>
              <a:rPr b="0" i="0" lang="en-US" sz="2400" u="none" cap="none" strike="noStrike">
                <a:solidFill>
                  <a:srgbClr val="00F900"/>
                </a:solidFill>
                <a:latin typeface="Courier"/>
                <a:ea typeface="Courier"/>
                <a:cs typeface="Courier"/>
                <a:sym typeface="Courier"/>
              </a:rPr>
              <a:t>0</a:t>
            </a:r>
            <a:r>
              <a:rPr b="0" i="0" lang="en-US" sz="2400" u="none" cap="none" strike="noStrike">
                <a:solidFill>
                  <a:srgbClr val="FF9300"/>
                </a:solidFill>
                <a:latin typeface="Courier"/>
                <a:ea typeface="Courier"/>
                <a:cs typeface="Courier"/>
                <a:sym typeface="Courier"/>
              </a:rPr>
              <a:t> Val=</a:t>
            </a:r>
            <a:r>
              <a:rPr b="0" i="0" lang="en-US" sz="2400" u="none" cap="none" strike="noStrike">
                <a:solidFill>
                  <a:srgbClr val="00FDFF"/>
                </a:solidFill>
                <a:latin typeface="Courier"/>
                <a:ea typeface="Courier"/>
                <a:cs typeface="Courier"/>
                <a:sym typeface="Courier"/>
              </a:rPr>
              <a:t>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9300"/>
              </a:buClr>
              <a:buSzPts val="2400"/>
              <a:buFont typeface="Courier"/>
              <a:buNone/>
            </a:pPr>
            <a:r>
              <a:rPr b="0" i="0" lang="en-US" sz="2400" u="none" cap="none" strike="noStrike">
                <a:solidFill>
                  <a:srgbClr val="FF9300"/>
                </a:solidFill>
                <a:latin typeface="Courier"/>
                <a:ea typeface="Courier"/>
                <a:cs typeface="Courier"/>
                <a:sym typeface="Courier"/>
              </a:rPr>
              <a:t>I=</a:t>
            </a:r>
            <a:r>
              <a:rPr b="0" i="0" lang="en-US" sz="2400" u="none" cap="none" strike="noStrike">
                <a:solidFill>
                  <a:srgbClr val="00F900"/>
                </a:solidFill>
                <a:latin typeface="Courier"/>
                <a:ea typeface="Courier"/>
                <a:cs typeface="Courier"/>
                <a:sym typeface="Courier"/>
              </a:rPr>
              <a:t>1</a:t>
            </a:r>
            <a:r>
              <a:rPr b="0" i="0" lang="en-US" sz="2400" u="none" cap="none" strike="noStrike">
                <a:solidFill>
                  <a:srgbClr val="FF9300"/>
                </a:solidFill>
                <a:latin typeface="Courier"/>
                <a:ea typeface="Courier"/>
                <a:cs typeface="Courier"/>
                <a:sym typeface="Courier"/>
              </a:rPr>
              <a:t> Val=</a:t>
            </a:r>
            <a:r>
              <a:rPr b="0" i="0" lang="en-US" sz="2400" u="none" cap="none" strike="noStrike">
                <a:solidFill>
                  <a:srgbClr val="00FDFF"/>
                </a:solidFill>
                <a:latin typeface="Courier"/>
                <a:ea typeface="Courier"/>
                <a:cs typeface="Courier"/>
                <a:sym typeface="Courier"/>
              </a:rPr>
              <a:t>CSET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698a979b8_0_6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Array of Arrays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1958975" y="606425"/>
            <a:ext cx="5969000" cy="80803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PHP Arrays Rock</a:t>
            </a:r>
            <a:r>
              <a:rPr b="0" i="0" lang="en-US" sz="4300" u="none">
                <a:solidFill>
                  <a:srgbClr val="FFCC66"/>
                </a:solidFill>
                <a:latin typeface="Arial"/>
                <a:ea typeface="Arial"/>
                <a:cs typeface="Arial"/>
                <a:sym typeface="Arial"/>
              </a:rPr>
              <a:t>!</a:t>
            </a:r>
            <a:endParaRPr/>
          </a:p>
        </p:txBody>
      </p:sp>
      <p:sp>
        <p:nvSpPr>
          <p:cNvPr id="148" name="Google Shape;148;p2"/>
          <p:cNvSpPr txBox="1"/>
          <p:nvPr>
            <p:ph idx="1" type="body"/>
          </p:nvPr>
        </p:nvSpPr>
        <p:spPr>
          <a:xfrm>
            <a:off x="838200" y="1581150"/>
            <a:ext cx="7445375" cy="2362200"/>
          </a:xfrm>
          <a:prstGeom prst="rect">
            <a:avLst/>
          </a:prstGeom>
          <a:noFill/>
          <a:ln>
            <a:noFill/>
          </a:ln>
        </p:spPr>
        <p:txBody>
          <a:bodyPr anchorCtr="0" anchor="ctr" bIns="45700" lIns="91425" spcFirstLastPara="1" rIns="91425" wrap="square" tIns="45700">
            <a:normAutofit/>
          </a:bodyPr>
          <a:lstStyle/>
          <a:p>
            <a:pPr indent="-342900" lvl="0" marL="771525" marR="0" rtl="0" algn="l">
              <a:lnSpc>
                <a:spcPct val="110000"/>
              </a:lnSpc>
              <a:spcBef>
                <a:spcPts val="0"/>
              </a:spcBef>
              <a:spcAft>
                <a:spcPts val="0"/>
              </a:spcAft>
              <a:buClr>
                <a:srgbClr val="8EC0C1"/>
              </a:buClr>
              <a:buSzPts val="1890"/>
              <a:buFont typeface="Arial"/>
              <a:buChar char="•"/>
            </a:pPr>
            <a:r>
              <a:rPr b="0" i="0" lang="en-US" sz="2100" u="none">
                <a:solidFill>
                  <a:schemeClr val="lt1"/>
                </a:solidFill>
                <a:latin typeface="Arial"/>
                <a:ea typeface="Arial"/>
                <a:cs typeface="Arial"/>
                <a:sym typeface="Arial"/>
              </a:rPr>
              <a:t>Better than Python Dictionaries</a:t>
            </a:r>
            <a:endParaRPr/>
          </a:p>
          <a:p>
            <a:pPr indent="-342900" lvl="0" marL="771525" marR="0" rtl="0" algn="l">
              <a:lnSpc>
                <a:spcPct val="110000"/>
              </a:lnSpc>
              <a:spcBef>
                <a:spcPts val="1700"/>
              </a:spcBef>
              <a:spcAft>
                <a:spcPts val="0"/>
              </a:spcAft>
              <a:buClr>
                <a:srgbClr val="8EC0C1"/>
              </a:buClr>
              <a:buSzPts val="1890"/>
              <a:buFont typeface="Arial"/>
              <a:buChar char="•"/>
            </a:pPr>
            <a:r>
              <a:rPr b="0" i="0" lang="en-US" sz="2100" u="none">
                <a:solidFill>
                  <a:schemeClr val="lt1"/>
                </a:solidFill>
                <a:latin typeface="Arial"/>
                <a:ea typeface="Arial"/>
                <a:cs typeface="Arial"/>
                <a:sym typeface="Arial"/>
              </a:rPr>
              <a:t>Better than Java Hash Maps</a:t>
            </a:r>
            <a:endParaRPr/>
          </a:p>
          <a:p>
            <a:pPr indent="-342900" lvl="0" marL="771525" marR="0" rtl="0" algn="l">
              <a:lnSpc>
                <a:spcPct val="110000"/>
              </a:lnSpc>
              <a:spcBef>
                <a:spcPts val="1700"/>
              </a:spcBef>
              <a:spcAft>
                <a:spcPts val="0"/>
              </a:spcAft>
              <a:buClr>
                <a:srgbClr val="8EC0C1"/>
              </a:buClr>
              <a:buSzPts val="1890"/>
              <a:buFont typeface="Arial"/>
              <a:buChar char="•"/>
            </a:pPr>
            <a:r>
              <a:rPr b="0" i="0" lang="en-US" sz="2100" u="none">
                <a:solidFill>
                  <a:schemeClr val="lt1"/>
                </a:solidFill>
                <a:latin typeface="Arial"/>
                <a:ea typeface="Arial"/>
                <a:cs typeface="Arial"/>
                <a:sym typeface="Arial"/>
              </a:rPr>
              <a:t>PHP Arrays have all the benefits of Python Dictionaries but they can also maintain the order of the items in the array</a:t>
            </a:r>
            <a:endParaRPr/>
          </a:p>
        </p:txBody>
      </p:sp>
      <p:sp>
        <p:nvSpPr>
          <p:cNvPr id="149" name="Google Shape;149;p2"/>
          <p:cNvSpPr txBox="1"/>
          <p:nvPr/>
        </p:nvSpPr>
        <p:spPr>
          <a:xfrm>
            <a:off x="3657600" y="4324350"/>
            <a:ext cx="4797425" cy="307975"/>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00"/>
              </a:buClr>
              <a:buSzPts val="2000"/>
              <a:buFont typeface="Gill Sans"/>
              <a:buNone/>
            </a:pPr>
            <a:r>
              <a:rPr b="0" i="0" lang="en-US" sz="2000" u="none" cap="none" strike="noStrike">
                <a:solidFill>
                  <a:srgbClr val="FFFF00"/>
                </a:solidFill>
                <a:latin typeface="Gill Sans"/>
                <a:ea typeface="Gill Sans"/>
                <a:cs typeface="Gill Sans"/>
                <a:sym typeface="Gill Sans"/>
              </a:rPr>
              <a:t>http://en.wikipedia.org/wiki/Associative_array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457200" y="514350"/>
            <a:ext cx="2971800" cy="128587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Arrays of Arrays</a:t>
            </a:r>
            <a:endParaRPr/>
          </a:p>
        </p:txBody>
      </p:sp>
      <p:sp>
        <p:nvSpPr>
          <p:cNvPr id="282" name="Google Shape;282;p14"/>
          <p:cNvSpPr txBox="1"/>
          <p:nvPr/>
        </p:nvSpPr>
        <p:spPr>
          <a:xfrm>
            <a:off x="3786187" y="438150"/>
            <a:ext cx="5235575" cy="36687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FF"/>
              </a:buClr>
              <a:buSzPts val="1400"/>
              <a:buFont typeface="Courier"/>
              <a:buNone/>
            </a:pPr>
            <a:r>
              <a:rPr b="0" i="0" lang="en-US" sz="1400" u="none" cap="none" strike="noStrike">
                <a:solidFill>
                  <a:srgbClr val="FF00FF"/>
                </a:solidFill>
                <a:latin typeface="Courier"/>
                <a:ea typeface="Courier"/>
                <a:cs typeface="Courier"/>
                <a:sym typeface="Courier"/>
              </a:rPr>
              <a:t>$products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400"/>
              <a:buFont typeface="Courier"/>
              <a:buNone/>
            </a:pPr>
            <a:r>
              <a:rPr b="0" i="0" lang="en-US" sz="1400" u="none" cap="none" strike="noStrike">
                <a:solidFill>
                  <a:srgbClr val="FFFF00"/>
                </a:solidFill>
                <a:latin typeface="Courier"/>
                <a:ea typeface="Courier"/>
                <a:cs typeface="Courier"/>
                <a:sym typeface="Courier"/>
              </a:rPr>
              <a:t>   </a:t>
            </a:r>
            <a:r>
              <a:rPr b="0" i="0" lang="en-US" sz="1400" u="none" cap="none" strike="noStrike">
                <a:solidFill>
                  <a:srgbClr val="FF00FF"/>
                </a:solidFill>
                <a:latin typeface="Courier"/>
                <a:ea typeface="Courier"/>
                <a:cs typeface="Courier"/>
                <a:sym typeface="Courier"/>
              </a:rPr>
              <a:t> 'paper' =&gt;</a:t>
            </a:r>
            <a:r>
              <a:rPr b="0" i="0" lang="en-US" sz="1400" u="none" cap="none" strike="noStrike">
                <a:solidFill>
                  <a:srgbClr val="FFFF00"/>
                </a:solidFill>
                <a:latin typeface="Courier"/>
                <a:ea typeface="Courier"/>
                <a:cs typeface="Courier"/>
                <a:sym typeface="Courier"/>
              </a:rPr>
              <a:t>	array(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400"/>
              <a:buFont typeface="Courier"/>
              <a:buNone/>
            </a:pPr>
            <a:r>
              <a:rPr b="0" i="0" lang="en-US" sz="1400" u="none" cap="none" strike="noStrike">
                <a:solidFill>
                  <a:srgbClr val="FFFF00"/>
                </a:solidFill>
                <a:latin typeface="Courier"/>
                <a:ea typeface="Courier"/>
                <a:cs typeface="Courier"/>
                <a:sym typeface="Courier"/>
              </a:rPr>
              <a:t>        'copier' =&gt; "Copier &amp; Multipurpose",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400"/>
              <a:buFont typeface="Courier"/>
              <a:buNone/>
            </a:pPr>
            <a:r>
              <a:rPr b="0" i="0" lang="en-US" sz="1400" u="none" cap="none" strike="noStrike">
                <a:solidFill>
                  <a:srgbClr val="FFFF00"/>
                </a:solidFill>
                <a:latin typeface="Courier"/>
                <a:ea typeface="Courier"/>
                <a:cs typeface="Courier"/>
                <a:sym typeface="Courier"/>
              </a:rPr>
              <a:t>        'inkjet' =&gt; "Inkjet Printer",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400"/>
              <a:buFont typeface="Courier"/>
              <a:buNone/>
            </a:pPr>
            <a:r>
              <a:rPr b="0" i="0" lang="en-US" sz="1400" u="none" cap="none" strike="noStrike">
                <a:solidFill>
                  <a:srgbClr val="FFFF00"/>
                </a:solidFill>
                <a:latin typeface="Courier"/>
                <a:ea typeface="Courier"/>
                <a:cs typeface="Courier"/>
                <a:sym typeface="Courier"/>
              </a:rPr>
              <a:t>        'laser' =&gt; "Laser Printer",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400"/>
              <a:buFont typeface="Courier"/>
              <a:buNone/>
            </a:pPr>
            <a:r>
              <a:rPr b="0" i="0" lang="en-US" sz="1400" u="none" cap="none" strike="noStrike">
                <a:solidFill>
                  <a:srgbClr val="FFFF00"/>
                </a:solidFill>
                <a:latin typeface="Courier"/>
                <a:ea typeface="Courier"/>
                <a:cs typeface="Courier"/>
                <a:sym typeface="Courier"/>
              </a:rPr>
              <a:t>        'photo' =&gt; "Photographic Paper")</a:t>
            </a:r>
            <a:r>
              <a:rPr b="0" i="0" lang="en-US" sz="1400" u="none" cap="none" strike="noStrike">
                <a:solidFill>
                  <a:srgbClr val="FF00FF"/>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400"/>
              <a:buFont typeface="Courier"/>
              <a:buNone/>
            </a:pPr>
            <a:r>
              <a:rPr b="0" i="0" lang="en-US" sz="1400" u="none" cap="none" strike="noStrike">
                <a:solidFill>
                  <a:srgbClr val="FFFF00"/>
                </a:solidFill>
                <a:latin typeface="Courier"/>
                <a:ea typeface="Courier"/>
                <a:cs typeface="Courier"/>
                <a:sym typeface="Courier"/>
              </a:rPr>
              <a:t>    </a:t>
            </a:r>
            <a:r>
              <a:rPr b="0" i="0" lang="en-US" sz="1400" u="none" cap="none" strike="noStrike">
                <a:solidFill>
                  <a:srgbClr val="FF00FF"/>
                </a:solidFill>
                <a:latin typeface="Courier"/>
                <a:ea typeface="Courier"/>
                <a:cs typeface="Courier"/>
                <a:sym typeface="Courier"/>
              </a:rPr>
              <a:t>'pens' =&gt; </a:t>
            </a:r>
            <a:r>
              <a:rPr b="0" i="0" lang="en-US" sz="1400" u="none" cap="none" strike="noStrike">
                <a:solidFill>
                  <a:srgbClr val="00FF00"/>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400"/>
              <a:buFont typeface="Courier"/>
              <a:buNone/>
            </a:pPr>
            <a:r>
              <a:rPr b="0" i="0" lang="en-US" sz="1400" u="none" cap="none" strike="noStrike">
                <a:solidFill>
                  <a:srgbClr val="00FF00"/>
                </a:solidFill>
                <a:latin typeface="Courier"/>
                <a:ea typeface="Courier"/>
                <a:cs typeface="Courier"/>
                <a:sym typeface="Courier"/>
              </a:rPr>
              <a:t>        'ball'	=&gt; "Ball Point",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400"/>
              <a:buFont typeface="Courier"/>
              <a:buNone/>
            </a:pPr>
            <a:r>
              <a:rPr b="0" i="0" lang="en-US" sz="1400" u="none" cap="none" strike="noStrike">
                <a:solidFill>
                  <a:srgbClr val="00FF00"/>
                </a:solidFill>
                <a:latin typeface="Courier"/>
                <a:ea typeface="Courier"/>
                <a:cs typeface="Courier"/>
                <a:sym typeface="Courier"/>
              </a:rPr>
              <a:t>        'hilite' =&gt; "Highlighters",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400"/>
              <a:buFont typeface="Courier"/>
              <a:buNone/>
            </a:pPr>
            <a:r>
              <a:rPr b="0" i="0" lang="en-US" sz="1400" u="none" cap="none" strike="noStrike">
                <a:solidFill>
                  <a:srgbClr val="00FF00"/>
                </a:solidFill>
                <a:latin typeface="Courier"/>
                <a:ea typeface="Courier"/>
                <a:cs typeface="Courier"/>
                <a:sym typeface="Courier"/>
              </a:rPr>
              <a:t>        'marker' =&gt; "Markers")</a:t>
            </a:r>
            <a:r>
              <a:rPr b="0" i="0" lang="en-US" sz="1400" u="none" cap="none" strike="noStrike">
                <a:solidFill>
                  <a:srgbClr val="FF00FF"/>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400"/>
              <a:buFont typeface="Courier"/>
              <a:buNone/>
            </a:pPr>
            <a:r>
              <a:rPr b="0" i="0" lang="en-US" sz="1400" u="none" cap="none" strike="noStrike">
                <a:solidFill>
                  <a:srgbClr val="FFFF00"/>
                </a:solidFill>
                <a:latin typeface="Courier"/>
                <a:ea typeface="Courier"/>
                <a:cs typeface="Courier"/>
                <a:sym typeface="Courier"/>
              </a:rPr>
              <a:t>    </a:t>
            </a:r>
            <a:r>
              <a:rPr b="0" i="0" lang="en-US" sz="1400" u="none" cap="none" strike="noStrike">
                <a:solidFill>
                  <a:srgbClr val="FF00FF"/>
                </a:solidFill>
                <a:latin typeface="Courier"/>
                <a:ea typeface="Courier"/>
                <a:cs typeface="Courier"/>
                <a:sym typeface="Courier"/>
              </a:rPr>
              <a:t>'misc' =&gt;</a:t>
            </a:r>
            <a:r>
              <a:rPr b="0" i="0" lang="en-US" sz="1400" u="none" cap="none" strike="noStrike">
                <a:solidFill>
                  <a:srgbClr val="FFFF00"/>
                </a:solidFill>
                <a:latin typeface="Courier"/>
                <a:ea typeface="Courier"/>
                <a:cs typeface="Courier"/>
                <a:sym typeface="Courier"/>
              </a:rPr>
              <a:t> </a:t>
            </a:r>
            <a:r>
              <a:rPr b="0" i="0" lang="en-US" sz="1400" u="none" cap="none" strike="noStrike">
                <a:solidFill>
                  <a:srgbClr val="00FFFF"/>
                </a:solidFill>
                <a:latin typeface="Courier"/>
                <a:ea typeface="Courier"/>
                <a:cs typeface="Courier"/>
                <a:sym typeface="Courier"/>
              </a:rPr>
              <a:t>array(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FF"/>
              </a:buClr>
              <a:buSzPts val="1400"/>
              <a:buFont typeface="Courier"/>
              <a:buNone/>
            </a:pPr>
            <a:r>
              <a:rPr b="0" i="0" lang="en-US" sz="1400" u="none" cap="none" strike="noStrike">
                <a:solidFill>
                  <a:srgbClr val="00FFFF"/>
                </a:solidFill>
                <a:latin typeface="Courier"/>
                <a:ea typeface="Courier"/>
                <a:cs typeface="Courier"/>
                <a:sym typeface="Courier"/>
              </a:rPr>
              <a:t>        'tape'	=&gt; "Sticky Tape",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FF"/>
              </a:buClr>
              <a:buSzPts val="1400"/>
              <a:buFont typeface="Courier"/>
              <a:buNone/>
            </a:pPr>
            <a:r>
              <a:rPr b="0" i="0" lang="en-US" sz="1400" u="none" cap="none" strike="noStrike">
                <a:solidFill>
                  <a:srgbClr val="00FFFF"/>
                </a:solidFill>
                <a:latin typeface="Courier"/>
                <a:ea typeface="Courier"/>
                <a:cs typeface="Courier"/>
                <a:sym typeface="Courier"/>
              </a:rPr>
              <a:t>        'glue'	=&gt; "Adhesives",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FF"/>
              </a:buClr>
              <a:buSzPts val="1400"/>
              <a:buFont typeface="Courier"/>
              <a:buNone/>
            </a:pPr>
            <a:r>
              <a:rPr b="0" i="0" lang="en-US" sz="1400" u="none" cap="none" strike="noStrike">
                <a:solidFill>
                  <a:srgbClr val="00FFFF"/>
                </a:solidFill>
                <a:latin typeface="Courier"/>
                <a:ea typeface="Courier"/>
                <a:cs typeface="Courier"/>
                <a:sym typeface="Courier"/>
              </a:rPr>
              <a:t>        'clips' =&gt; "Paperclips")</a:t>
            </a:r>
            <a:r>
              <a:rPr b="0" i="0" lang="en-US" sz="1400" u="none" cap="none" strike="noStrike">
                <a:solidFill>
                  <a:srgbClr val="FFFF00"/>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400"/>
              <a:buFont typeface="Courier"/>
              <a:buNone/>
            </a:pPr>
            <a:r>
              <a:rPr b="0" i="0" lang="en-US" sz="1400" u="none" cap="none" strike="noStrike">
                <a:solidFill>
                  <a:srgbClr val="FF00FF"/>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p:txBody>
      </p:sp>
      <p:sp>
        <p:nvSpPr>
          <p:cNvPr id="283" name="Google Shape;283;p14"/>
          <p:cNvSpPr txBox="1"/>
          <p:nvPr/>
        </p:nvSpPr>
        <p:spPr>
          <a:xfrm>
            <a:off x="776287" y="2039937"/>
            <a:ext cx="3009900" cy="16287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100"/>
              <a:buFont typeface="Gill Sans"/>
              <a:buNone/>
            </a:pPr>
            <a:r>
              <a:rPr b="0" i="0" lang="en-US" sz="2100" u="none" cap="none" strike="noStrike">
                <a:solidFill>
                  <a:schemeClr val="lt1"/>
                </a:solidFill>
                <a:latin typeface="Gill Sans"/>
                <a:ea typeface="Gill Sans"/>
                <a:cs typeface="Gill Sans"/>
                <a:sym typeface="Gill Sans"/>
              </a:rPr>
              <a:t>The elements of an array can be many things other than a string or integer.   You can even have objects or other arrays.</a:t>
            </a:r>
            <a:endParaRPr b="0" i="0" sz="2100" u="none" cap="none" strike="noStrik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chemeClr val="lt1"/>
              </a:buClr>
              <a:buSzPts val="2100"/>
              <a:buFont typeface="Gill Sans"/>
              <a:buNone/>
            </a:pPr>
            <a:r>
              <a:t/>
            </a:r>
            <a:endParaRPr sz="2100">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chemeClr val="lt1"/>
              </a:buClr>
              <a:buSzPts val="2100"/>
              <a:buFont typeface="Gill Sans"/>
              <a:buNone/>
            </a:pPr>
            <a:r>
              <a:rPr lang="en-US" sz="2100">
                <a:solidFill>
                  <a:schemeClr val="lt1"/>
                </a:solidFill>
                <a:latin typeface="Gill Sans"/>
                <a:ea typeface="Gill Sans"/>
                <a:cs typeface="Gill Sans"/>
                <a:sym typeface="Gill Sans"/>
              </a:rPr>
              <a:t>This is also how you can create 2D arrays</a:t>
            </a:r>
            <a:endParaRPr sz="2100">
              <a:solidFill>
                <a:schemeClr val="lt1"/>
              </a:solidFill>
              <a:latin typeface="Gill Sans"/>
              <a:ea typeface="Gill Sans"/>
              <a:cs typeface="Gill Sans"/>
              <a:sym typeface="Gill Sans"/>
            </a:endParaRPr>
          </a:p>
        </p:txBody>
      </p:sp>
      <p:sp>
        <p:nvSpPr>
          <p:cNvPr id="284" name="Google Shape;284;p14"/>
          <p:cNvSpPr txBox="1"/>
          <p:nvPr/>
        </p:nvSpPr>
        <p:spPr>
          <a:xfrm>
            <a:off x="4648200" y="3994150"/>
            <a:ext cx="4265612" cy="863600"/>
          </a:xfrm>
          <a:prstGeom prst="rect">
            <a:avLst/>
          </a:prstGeom>
          <a:noFill/>
          <a:ln cap="flat" cmpd="sng" w="12700">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 echo $products["pens"]["marker"];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chemeClr val="lt1"/>
              </a:buClr>
              <a:buSzPts val="1600"/>
              <a:buFont typeface="Courier"/>
              <a:buNone/>
            </a:pPr>
            <a:r>
              <a:rPr b="0" i="0" lang="en-US" sz="1600" u="none" cap="none" strike="noStrike">
                <a:solidFill>
                  <a:schemeClr val="lt1"/>
                </a:solidFill>
                <a:latin typeface="Courier"/>
                <a:ea typeface="Courier"/>
                <a:cs typeface="Courier"/>
                <a:sym typeface="Courier"/>
              </a:rPr>
              <a:t> Markers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698a979b8_0_67"/>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r">
              <a:lnSpc>
                <a:spcPct val="90000"/>
              </a:lnSpc>
              <a:spcBef>
                <a:spcPts val="0"/>
              </a:spcBef>
              <a:spcAft>
                <a:spcPts val="0"/>
              </a:spcAft>
              <a:buClr>
                <a:srgbClr val="FFCC66"/>
              </a:buClr>
              <a:buSzPct val="100000"/>
              <a:buFont typeface="Arial"/>
              <a:buNone/>
            </a:pPr>
            <a:r>
              <a:rPr lang="en-US" sz="4400">
                <a:solidFill>
                  <a:srgbClr val="FFCC66"/>
                </a:solidFill>
                <a:latin typeface="Arial"/>
                <a:ea typeface="Arial"/>
                <a:cs typeface="Arial"/>
                <a:sym typeface="Arial"/>
              </a:rPr>
              <a:t>Array Functions</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698a979b8_0_7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Sorting Array</a:t>
            </a:r>
            <a:endParaRPr/>
          </a:p>
        </p:txBody>
      </p:sp>
      <p:sp>
        <p:nvSpPr>
          <p:cNvPr id="295" name="Google Shape;295;gd698a979b8_0_75"/>
          <p:cNvSpPr txBox="1"/>
          <p:nvPr>
            <p:ph idx="1" type="body"/>
          </p:nvPr>
        </p:nvSpPr>
        <p:spPr>
          <a:xfrm>
            <a:off x="1297500" y="1116675"/>
            <a:ext cx="7038900" cy="3586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US" sz="1800"/>
              <a:t>sort() - sort arrays in ascending order</a:t>
            </a:r>
            <a:endParaRPr sz="1800"/>
          </a:p>
          <a:p>
            <a:pPr indent="-342900" lvl="0" marL="457200" rtl="0" algn="l">
              <a:spcBef>
                <a:spcPts val="1000"/>
              </a:spcBef>
              <a:spcAft>
                <a:spcPts val="0"/>
              </a:spcAft>
              <a:buSzPts val="1800"/>
              <a:buChar char="●"/>
            </a:pPr>
            <a:r>
              <a:rPr lang="en-US" sz="1800"/>
              <a:t>rsort() - sort arrays in descending order</a:t>
            </a:r>
            <a:endParaRPr sz="1800"/>
          </a:p>
          <a:p>
            <a:pPr indent="-342900" lvl="0" marL="457200" rtl="0" algn="l">
              <a:spcBef>
                <a:spcPts val="1000"/>
              </a:spcBef>
              <a:spcAft>
                <a:spcPts val="0"/>
              </a:spcAft>
              <a:buSzPts val="1800"/>
              <a:buChar char="●"/>
            </a:pPr>
            <a:r>
              <a:rPr lang="en-US" sz="1800"/>
              <a:t>asort() - sort associative arrays in ascending order, according to the value</a:t>
            </a:r>
            <a:endParaRPr sz="1800"/>
          </a:p>
          <a:p>
            <a:pPr indent="-342900" lvl="0" marL="457200" rtl="0" algn="l">
              <a:spcBef>
                <a:spcPts val="1000"/>
              </a:spcBef>
              <a:spcAft>
                <a:spcPts val="0"/>
              </a:spcAft>
              <a:buSzPts val="1800"/>
              <a:buChar char="●"/>
            </a:pPr>
            <a:r>
              <a:rPr lang="en-US" sz="1800"/>
              <a:t>ksort() - sort associative arrays in ascending order, according to the key</a:t>
            </a:r>
            <a:endParaRPr sz="1800"/>
          </a:p>
          <a:p>
            <a:pPr indent="-342900" lvl="0" marL="457200" rtl="0" algn="l">
              <a:spcBef>
                <a:spcPts val="1000"/>
              </a:spcBef>
              <a:spcAft>
                <a:spcPts val="0"/>
              </a:spcAft>
              <a:buSzPts val="1800"/>
              <a:buChar char="●"/>
            </a:pPr>
            <a:r>
              <a:rPr lang="en-US" sz="1800"/>
              <a:t>arsort() - sort associative arrays in descending order, according to the value</a:t>
            </a:r>
            <a:endParaRPr sz="1800"/>
          </a:p>
          <a:p>
            <a:pPr indent="-342900" lvl="0" marL="457200" rtl="0" algn="l">
              <a:spcBef>
                <a:spcPts val="1000"/>
              </a:spcBef>
              <a:spcAft>
                <a:spcPts val="1000"/>
              </a:spcAft>
              <a:buSzPts val="1800"/>
              <a:buChar char="●"/>
            </a:pPr>
            <a:r>
              <a:rPr lang="en-US" sz="1800"/>
              <a:t>krsort() - sort associative arrays in descending order, according to the key</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698a979b8_0_8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Sorting Array: Examples</a:t>
            </a:r>
            <a:endParaRPr/>
          </a:p>
        </p:txBody>
      </p:sp>
      <p:pic>
        <p:nvPicPr>
          <p:cNvPr id="301" name="Google Shape;301;gd698a979b8_0_81"/>
          <p:cNvPicPr preferRelativeResize="0"/>
          <p:nvPr/>
        </p:nvPicPr>
        <p:blipFill>
          <a:blip r:embed="rId3">
            <a:alphaModFix/>
          </a:blip>
          <a:stretch>
            <a:fillRect/>
          </a:stretch>
        </p:blipFill>
        <p:spPr>
          <a:xfrm>
            <a:off x="1297500" y="1116675"/>
            <a:ext cx="4226950" cy="1121425"/>
          </a:xfrm>
          <a:prstGeom prst="rect">
            <a:avLst/>
          </a:prstGeom>
          <a:noFill/>
          <a:ln>
            <a:noFill/>
          </a:ln>
        </p:spPr>
      </p:pic>
      <p:pic>
        <p:nvPicPr>
          <p:cNvPr id="302" name="Google Shape;302;gd698a979b8_0_81"/>
          <p:cNvPicPr preferRelativeResize="0"/>
          <p:nvPr/>
        </p:nvPicPr>
        <p:blipFill>
          <a:blip r:embed="rId4">
            <a:alphaModFix/>
          </a:blip>
          <a:stretch>
            <a:fillRect/>
          </a:stretch>
        </p:blipFill>
        <p:spPr>
          <a:xfrm>
            <a:off x="1297500" y="2496063"/>
            <a:ext cx="3555156" cy="1121425"/>
          </a:xfrm>
          <a:prstGeom prst="rect">
            <a:avLst/>
          </a:prstGeom>
          <a:noFill/>
          <a:ln>
            <a:noFill/>
          </a:ln>
        </p:spPr>
      </p:pic>
      <p:pic>
        <p:nvPicPr>
          <p:cNvPr id="303" name="Google Shape;303;gd698a979b8_0_81"/>
          <p:cNvPicPr preferRelativeResize="0"/>
          <p:nvPr/>
        </p:nvPicPr>
        <p:blipFill>
          <a:blip r:embed="rId5">
            <a:alphaModFix/>
          </a:blip>
          <a:stretch>
            <a:fillRect/>
          </a:stretch>
        </p:blipFill>
        <p:spPr>
          <a:xfrm>
            <a:off x="1297500" y="3875450"/>
            <a:ext cx="5753409" cy="112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698a979b8_0_10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d698a979b8_0_10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14" name="Google Shape;314;gd698a979b8_0_100"/>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US" sz="1700"/>
              <a:t>sizeOf</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15" name="Google Shape;315;gd698a979b8_0_100"/>
          <p:cNvPicPr preferRelativeResize="0"/>
          <p:nvPr/>
        </p:nvPicPr>
        <p:blipFill>
          <a:blip r:embed="rId3">
            <a:alphaModFix/>
          </a:blip>
          <a:stretch>
            <a:fillRect/>
          </a:stretch>
        </p:blipFill>
        <p:spPr>
          <a:xfrm>
            <a:off x="1794200" y="1633550"/>
            <a:ext cx="6810051" cy="2021050"/>
          </a:xfrm>
          <a:prstGeom prst="rect">
            <a:avLst/>
          </a:prstGeom>
          <a:noFill/>
          <a:ln>
            <a:noFill/>
          </a:ln>
        </p:spPr>
      </p:pic>
      <p:pic>
        <p:nvPicPr>
          <p:cNvPr id="316" name="Google Shape;316;gd698a979b8_0_100"/>
          <p:cNvPicPr preferRelativeResize="0"/>
          <p:nvPr/>
        </p:nvPicPr>
        <p:blipFill>
          <a:blip r:embed="rId4">
            <a:alphaModFix/>
          </a:blip>
          <a:stretch>
            <a:fillRect/>
          </a:stretch>
        </p:blipFill>
        <p:spPr>
          <a:xfrm>
            <a:off x="1794200" y="3980300"/>
            <a:ext cx="2517304" cy="914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d698a979b8_0_11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22" name="Google Shape;322;gd698a979b8_0_111"/>
          <p:cNvSpPr txBox="1"/>
          <p:nvPr>
            <p:ph idx="1" type="body"/>
          </p:nvPr>
        </p:nvSpPr>
        <p:spPr>
          <a:xfrm>
            <a:off x="1052550" y="99260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US" sz="1700"/>
              <a:t>is_array -</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23" name="Google Shape;323;gd698a979b8_0_111"/>
          <p:cNvPicPr preferRelativeResize="0"/>
          <p:nvPr/>
        </p:nvPicPr>
        <p:blipFill>
          <a:blip r:embed="rId3">
            <a:alphaModFix/>
          </a:blip>
          <a:stretch>
            <a:fillRect/>
          </a:stretch>
        </p:blipFill>
        <p:spPr>
          <a:xfrm>
            <a:off x="459726" y="1505351"/>
            <a:ext cx="6515050" cy="2889823"/>
          </a:xfrm>
          <a:prstGeom prst="rect">
            <a:avLst/>
          </a:prstGeom>
          <a:noFill/>
          <a:ln>
            <a:noFill/>
          </a:ln>
        </p:spPr>
      </p:pic>
      <p:pic>
        <p:nvPicPr>
          <p:cNvPr id="324" name="Google Shape;324;gd698a979b8_0_111"/>
          <p:cNvPicPr preferRelativeResize="0"/>
          <p:nvPr/>
        </p:nvPicPr>
        <p:blipFill>
          <a:blip r:embed="rId4">
            <a:alphaModFix/>
          </a:blip>
          <a:stretch>
            <a:fillRect/>
          </a:stretch>
        </p:blipFill>
        <p:spPr>
          <a:xfrm>
            <a:off x="7508100" y="1965563"/>
            <a:ext cx="1415800" cy="1348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698a979b8_0_1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30" name="Google Shape;330;gd698a979b8_0_118"/>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US" sz="1700"/>
              <a:t>in_array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31" name="Google Shape;331;gd698a979b8_0_118"/>
          <p:cNvPicPr preferRelativeResize="0"/>
          <p:nvPr/>
        </p:nvPicPr>
        <p:blipFill>
          <a:blip r:embed="rId3">
            <a:alphaModFix/>
          </a:blip>
          <a:stretch>
            <a:fillRect/>
          </a:stretch>
        </p:blipFill>
        <p:spPr>
          <a:xfrm>
            <a:off x="936450" y="1883750"/>
            <a:ext cx="7981950" cy="1895475"/>
          </a:xfrm>
          <a:prstGeom prst="rect">
            <a:avLst/>
          </a:prstGeom>
          <a:noFill/>
          <a:ln>
            <a:noFill/>
          </a:ln>
        </p:spPr>
      </p:pic>
      <p:pic>
        <p:nvPicPr>
          <p:cNvPr id="332" name="Google Shape;332;gd698a979b8_0_118"/>
          <p:cNvPicPr preferRelativeResize="0"/>
          <p:nvPr/>
        </p:nvPicPr>
        <p:blipFill>
          <a:blip r:embed="rId4">
            <a:alphaModFix/>
          </a:blip>
          <a:stretch>
            <a:fillRect/>
          </a:stretch>
        </p:blipFill>
        <p:spPr>
          <a:xfrm>
            <a:off x="998375" y="3965125"/>
            <a:ext cx="1426750" cy="102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d698a979b8_0_1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38" name="Google Shape;338;gd698a979b8_0_125"/>
          <p:cNvSpPr txBox="1"/>
          <p:nvPr>
            <p:ph idx="1" type="body"/>
          </p:nvPr>
        </p:nvSpPr>
        <p:spPr>
          <a:xfrm>
            <a:off x="1026450" y="1184350"/>
            <a:ext cx="7309800" cy="329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39" name="Google Shape;339;gd698a979b8_0_125"/>
          <p:cNvPicPr preferRelativeResize="0"/>
          <p:nvPr/>
        </p:nvPicPr>
        <p:blipFill>
          <a:blip r:embed="rId3">
            <a:alphaModFix/>
          </a:blip>
          <a:stretch>
            <a:fillRect/>
          </a:stretch>
        </p:blipFill>
        <p:spPr>
          <a:xfrm>
            <a:off x="396738" y="933000"/>
            <a:ext cx="6133327" cy="4210500"/>
          </a:xfrm>
          <a:prstGeom prst="rect">
            <a:avLst/>
          </a:prstGeom>
          <a:noFill/>
          <a:ln>
            <a:noFill/>
          </a:ln>
        </p:spPr>
      </p:pic>
      <p:pic>
        <p:nvPicPr>
          <p:cNvPr id="340" name="Google Shape;340;gd698a979b8_0_125"/>
          <p:cNvPicPr preferRelativeResize="0"/>
          <p:nvPr/>
        </p:nvPicPr>
        <p:blipFill>
          <a:blip r:embed="rId4">
            <a:alphaModFix/>
          </a:blip>
          <a:stretch>
            <a:fillRect/>
          </a:stretch>
        </p:blipFill>
        <p:spPr>
          <a:xfrm>
            <a:off x="7066325" y="876600"/>
            <a:ext cx="1859326" cy="4210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d698a979b8_0_1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46" name="Google Shape;346;gd698a979b8_0_140"/>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US" sz="1700"/>
              <a:t>array_values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47" name="Google Shape;347;gd698a979b8_0_140"/>
          <p:cNvPicPr preferRelativeResize="0"/>
          <p:nvPr/>
        </p:nvPicPr>
        <p:blipFill>
          <a:blip r:embed="rId3">
            <a:alphaModFix/>
          </a:blip>
          <a:stretch>
            <a:fillRect/>
          </a:stretch>
        </p:blipFill>
        <p:spPr>
          <a:xfrm>
            <a:off x="1829056" y="1668881"/>
            <a:ext cx="6412876" cy="1139750"/>
          </a:xfrm>
          <a:prstGeom prst="rect">
            <a:avLst/>
          </a:prstGeom>
          <a:noFill/>
          <a:ln>
            <a:noFill/>
          </a:ln>
        </p:spPr>
      </p:pic>
      <p:pic>
        <p:nvPicPr>
          <p:cNvPr id="348" name="Google Shape;348;gd698a979b8_0_140"/>
          <p:cNvPicPr preferRelativeResize="0"/>
          <p:nvPr/>
        </p:nvPicPr>
        <p:blipFill>
          <a:blip r:embed="rId4">
            <a:alphaModFix/>
          </a:blip>
          <a:stretch>
            <a:fillRect/>
          </a:stretch>
        </p:blipFill>
        <p:spPr>
          <a:xfrm>
            <a:off x="1829050" y="3108325"/>
            <a:ext cx="4143300" cy="47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d698a979b8_0_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Indexed Arrays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698a979b8_0_1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54" name="Google Shape;354;gd698a979b8_0_148"/>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US" sz="1700"/>
              <a:t>array_keys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55" name="Google Shape;355;gd698a979b8_0_148"/>
          <p:cNvPicPr preferRelativeResize="0"/>
          <p:nvPr/>
        </p:nvPicPr>
        <p:blipFill>
          <a:blip r:embed="rId3">
            <a:alphaModFix/>
          </a:blip>
          <a:stretch>
            <a:fillRect/>
          </a:stretch>
        </p:blipFill>
        <p:spPr>
          <a:xfrm>
            <a:off x="1831329" y="1712254"/>
            <a:ext cx="6505074" cy="1011346"/>
          </a:xfrm>
          <a:prstGeom prst="rect">
            <a:avLst/>
          </a:prstGeom>
          <a:noFill/>
          <a:ln>
            <a:noFill/>
          </a:ln>
        </p:spPr>
      </p:pic>
      <p:pic>
        <p:nvPicPr>
          <p:cNvPr id="356" name="Google Shape;356;gd698a979b8_0_148"/>
          <p:cNvPicPr preferRelativeResize="0"/>
          <p:nvPr/>
        </p:nvPicPr>
        <p:blipFill>
          <a:blip r:embed="rId4">
            <a:alphaModFix/>
          </a:blip>
          <a:stretch>
            <a:fillRect/>
          </a:stretch>
        </p:blipFill>
        <p:spPr>
          <a:xfrm>
            <a:off x="1831325" y="3029350"/>
            <a:ext cx="3940750" cy="456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d698a979b8_0_1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62" name="Google Shape;362;gd698a979b8_0_157"/>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US" sz="1700"/>
              <a:t>array_pop</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63" name="Google Shape;363;gd698a979b8_0_157"/>
          <p:cNvPicPr preferRelativeResize="0"/>
          <p:nvPr/>
        </p:nvPicPr>
        <p:blipFill>
          <a:blip r:embed="rId3">
            <a:alphaModFix/>
          </a:blip>
          <a:stretch>
            <a:fillRect/>
          </a:stretch>
        </p:blipFill>
        <p:spPr>
          <a:xfrm>
            <a:off x="1666875" y="1676400"/>
            <a:ext cx="5810250" cy="1790700"/>
          </a:xfrm>
          <a:prstGeom prst="rect">
            <a:avLst/>
          </a:prstGeom>
          <a:noFill/>
          <a:ln>
            <a:noFill/>
          </a:ln>
        </p:spPr>
      </p:pic>
      <p:pic>
        <p:nvPicPr>
          <p:cNvPr id="364" name="Google Shape;364;gd698a979b8_0_157"/>
          <p:cNvPicPr preferRelativeResize="0"/>
          <p:nvPr/>
        </p:nvPicPr>
        <p:blipFill>
          <a:blip r:embed="rId4">
            <a:alphaModFix/>
          </a:blip>
          <a:stretch>
            <a:fillRect/>
          </a:stretch>
        </p:blipFill>
        <p:spPr>
          <a:xfrm>
            <a:off x="7616500" y="3265575"/>
            <a:ext cx="1372103" cy="1790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d698a979b8_0_1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70" name="Google Shape;370;gd698a979b8_0_166"/>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US" sz="1700"/>
              <a:t>array_push</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371" name="Google Shape;371;gd698a979b8_0_166"/>
          <p:cNvPicPr preferRelativeResize="0"/>
          <p:nvPr/>
        </p:nvPicPr>
        <p:blipFill>
          <a:blip r:embed="rId3">
            <a:alphaModFix/>
          </a:blip>
          <a:stretch>
            <a:fillRect/>
          </a:stretch>
        </p:blipFill>
        <p:spPr>
          <a:xfrm>
            <a:off x="1666875" y="1662125"/>
            <a:ext cx="5895075" cy="1845825"/>
          </a:xfrm>
          <a:prstGeom prst="rect">
            <a:avLst/>
          </a:prstGeom>
          <a:noFill/>
          <a:ln>
            <a:noFill/>
          </a:ln>
        </p:spPr>
      </p:pic>
      <p:pic>
        <p:nvPicPr>
          <p:cNvPr id="372" name="Google Shape;372;gd698a979b8_0_166"/>
          <p:cNvPicPr preferRelativeResize="0"/>
          <p:nvPr/>
        </p:nvPicPr>
        <p:blipFill>
          <a:blip r:embed="rId4">
            <a:alphaModFix/>
          </a:blip>
          <a:stretch>
            <a:fillRect/>
          </a:stretch>
        </p:blipFill>
        <p:spPr>
          <a:xfrm>
            <a:off x="7320475" y="2276425"/>
            <a:ext cx="1733275" cy="2709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d698a979b8_0_17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78" name="Google Shape;378;gd698a979b8_0_175"/>
          <p:cNvSpPr txBox="1"/>
          <p:nvPr>
            <p:ph idx="1" type="body"/>
          </p:nvPr>
        </p:nvSpPr>
        <p:spPr>
          <a:xfrm>
            <a:off x="1297500" y="981325"/>
            <a:ext cx="7038900" cy="4094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US" sz="1800"/>
              <a:t>array_shift</a:t>
            </a:r>
            <a:endParaRPr sz="1800"/>
          </a:p>
          <a:p>
            <a:pPr indent="-342900" lvl="0" marL="457200" rtl="0" algn="l">
              <a:spcBef>
                <a:spcPts val="1000"/>
              </a:spcBef>
              <a:spcAft>
                <a:spcPts val="0"/>
              </a:spcAft>
              <a:buSzPts val="1800"/>
              <a:buChar char="●"/>
            </a:pPr>
            <a:r>
              <a:rPr lang="en-US" sz="1800"/>
              <a:t>This function can be used to remove/shift the first element out of the array. So, it is just like array_pop() function but different in terms of the position of the element removed.</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1000"/>
              </a:spcAft>
              <a:buNone/>
            </a:pPr>
            <a:r>
              <a:rPr lang="en-US" sz="1800"/>
              <a:t>Similar to this, we have another function array_unshift($arr, $val) to add a new value($val) at the start of the array(as the first element).</a:t>
            </a:r>
            <a:endParaRPr sz="1800"/>
          </a:p>
        </p:txBody>
      </p:sp>
      <p:pic>
        <p:nvPicPr>
          <p:cNvPr id="379" name="Google Shape;379;gd698a979b8_0_175"/>
          <p:cNvPicPr preferRelativeResize="0"/>
          <p:nvPr/>
        </p:nvPicPr>
        <p:blipFill rotWithShape="1">
          <a:blip r:embed="rId3">
            <a:alphaModFix/>
          </a:blip>
          <a:srcRect b="2771" l="0" r="0" t="0"/>
          <a:stretch/>
        </p:blipFill>
        <p:spPr>
          <a:xfrm>
            <a:off x="625600" y="2346150"/>
            <a:ext cx="5772150" cy="1759625"/>
          </a:xfrm>
          <a:prstGeom prst="rect">
            <a:avLst/>
          </a:prstGeom>
          <a:noFill/>
          <a:ln>
            <a:noFill/>
          </a:ln>
        </p:spPr>
      </p:pic>
      <p:pic>
        <p:nvPicPr>
          <p:cNvPr id="380" name="Google Shape;380;gd698a979b8_0_175"/>
          <p:cNvPicPr preferRelativeResize="0"/>
          <p:nvPr/>
        </p:nvPicPr>
        <p:blipFill>
          <a:blip r:embed="rId4">
            <a:alphaModFix/>
          </a:blip>
          <a:stretch>
            <a:fillRect/>
          </a:stretch>
        </p:blipFill>
        <p:spPr>
          <a:xfrm>
            <a:off x="7246778" y="2402550"/>
            <a:ext cx="1637938" cy="1809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d698a979b8_0_18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86" name="Google Shape;386;gd698a979b8_0_182"/>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US" sz="1800"/>
              <a:t>array_map</a:t>
            </a:r>
            <a:endParaRPr sz="1800"/>
          </a:p>
          <a:p>
            <a:pPr indent="-342900" lvl="0" marL="457200" rtl="0" algn="just">
              <a:spcBef>
                <a:spcPts val="1000"/>
              </a:spcBef>
              <a:spcAft>
                <a:spcPts val="0"/>
              </a:spcAft>
              <a:buSzPts val="1800"/>
              <a:buChar char="●"/>
            </a:pPr>
            <a:r>
              <a:rPr lang="en-US" sz="1800"/>
              <a:t>If you want to perform certain operation on all the values stored in an array, you can do it by iterating over the array using a for loop or foreach and performing the required operation on all the values of the array.</a:t>
            </a:r>
            <a:endParaRPr sz="1800"/>
          </a:p>
          <a:p>
            <a:pPr indent="-342900" lvl="0" marL="457200" rtl="0" algn="just">
              <a:spcBef>
                <a:spcPts val="1000"/>
              </a:spcBef>
              <a:spcAft>
                <a:spcPts val="0"/>
              </a:spcAft>
              <a:buSzPts val="1800"/>
              <a:buChar char="●"/>
            </a:pPr>
            <a:r>
              <a:rPr lang="en-US" sz="1800"/>
              <a:t>Or, you can use the function array_map(). All we have to do is define a separate function to which we will provide the values stored in the array one by one(one at a time) and it will perform the operation on the values. Let's have an example,</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d698a979b8_0_2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392" name="Google Shape;392;gd698a979b8_0_218"/>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SzPts val="1800"/>
              <a:buChar char="●"/>
            </a:pPr>
            <a:r>
              <a:t/>
            </a:r>
            <a:endParaRPr sz="1800"/>
          </a:p>
        </p:txBody>
      </p:sp>
      <p:pic>
        <p:nvPicPr>
          <p:cNvPr id="393" name="Google Shape;393;gd698a979b8_0_218"/>
          <p:cNvPicPr preferRelativeResize="0"/>
          <p:nvPr/>
        </p:nvPicPr>
        <p:blipFill>
          <a:blip r:embed="rId3">
            <a:alphaModFix/>
          </a:blip>
          <a:stretch>
            <a:fillRect/>
          </a:stretch>
        </p:blipFill>
        <p:spPr>
          <a:xfrm>
            <a:off x="323850" y="1236050"/>
            <a:ext cx="7441724" cy="3501375"/>
          </a:xfrm>
          <a:prstGeom prst="rect">
            <a:avLst/>
          </a:prstGeom>
          <a:noFill/>
          <a:ln>
            <a:noFill/>
          </a:ln>
        </p:spPr>
      </p:pic>
      <p:pic>
        <p:nvPicPr>
          <p:cNvPr id="394" name="Google Shape;394;gd698a979b8_0_218"/>
          <p:cNvPicPr preferRelativeResize="0"/>
          <p:nvPr/>
        </p:nvPicPr>
        <p:blipFill rotWithShape="1">
          <a:blip r:embed="rId4">
            <a:alphaModFix/>
          </a:blip>
          <a:srcRect b="0" l="0" r="36536" t="10176"/>
          <a:stretch/>
        </p:blipFill>
        <p:spPr>
          <a:xfrm>
            <a:off x="7839075" y="1944200"/>
            <a:ext cx="1090600" cy="2793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d698a979b8_0_18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400" name="Google Shape;400;gd698a979b8_0_187"/>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US" sz="1700"/>
              <a:t>array_flip</a:t>
            </a:r>
            <a:endParaRPr sz="1700"/>
          </a:p>
          <a:p>
            <a:pPr indent="-336550" lvl="0" marL="457200" rtl="0" algn="l">
              <a:spcBef>
                <a:spcPts val="0"/>
              </a:spcBef>
              <a:spcAft>
                <a:spcPts val="0"/>
              </a:spcAft>
              <a:buSzPts val="1700"/>
              <a:buChar char="●"/>
            </a:pPr>
            <a:r>
              <a:rPr lang="en-US" sz="1700"/>
              <a:t>This function interchange the keys and the values of a PHP associative array.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401" name="Google Shape;401;gd698a979b8_0_187"/>
          <p:cNvPicPr preferRelativeResize="0"/>
          <p:nvPr/>
        </p:nvPicPr>
        <p:blipFill>
          <a:blip r:embed="rId3">
            <a:alphaModFix/>
          </a:blip>
          <a:stretch>
            <a:fillRect/>
          </a:stretch>
        </p:blipFill>
        <p:spPr>
          <a:xfrm>
            <a:off x="418626" y="2204800"/>
            <a:ext cx="6179950" cy="2866675"/>
          </a:xfrm>
          <a:prstGeom prst="rect">
            <a:avLst/>
          </a:prstGeom>
          <a:noFill/>
          <a:ln>
            <a:noFill/>
          </a:ln>
        </p:spPr>
      </p:pic>
      <p:pic>
        <p:nvPicPr>
          <p:cNvPr id="402" name="Google Shape;402;gd698a979b8_0_187"/>
          <p:cNvPicPr preferRelativeResize="0"/>
          <p:nvPr/>
        </p:nvPicPr>
        <p:blipFill>
          <a:blip r:embed="rId4">
            <a:alphaModFix/>
          </a:blip>
          <a:stretch>
            <a:fillRect/>
          </a:stretch>
        </p:blipFill>
        <p:spPr>
          <a:xfrm>
            <a:off x="6896375" y="2390311"/>
            <a:ext cx="1980675" cy="2495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d698a979b8_0_1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408" name="Google Shape;408;gd698a979b8_0_192"/>
          <p:cNvSpPr txBox="1"/>
          <p:nvPr>
            <p:ph idx="1" type="body"/>
          </p:nvPr>
        </p:nvSpPr>
        <p:spPr>
          <a:xfrm>
            <a:off x="1297500" y="1184350"/>
            <a:ext cx="6429000" cy="329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sz="1800"/>
              <a:t>array_reverse</a:t>
            </a:r>
            <a:endParaRPr sz="1800"/>
          </a:p>
          <a:p>
            <a:pPr indent="-342900" lvl="0" marL="457200" rtl="0" algn="l">
              <a:spcBef>
                <a:spcPts val="1000"/>
              </a:spcBef>
              <a:spcAft>
                <a:spcPts val="0"/>
              </a:spcAft>
              <a:buSzPts val="1800"/>
              <a:buChar char="●"/>
            </a:pPr>
            <a:r>
              <a:rPr lang="en-US" sz="1800"/>
              <a:t>This function is used to reverse the order of elements, making the first element last and last element first, and similarly rearranging other array elements.</a:t>
            </a:r>
            <a:endParaRPr sz="1800"/>
          </a:p>
          <a:p>
            <a:pPr indent="0" lvl="0" marL="0" rtl="0" algn="l">
              <a:spcBef>
                <a:spcPts val="100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409" name="Google Shape;409;gd698a979b8_0_192"/>
          <p:cNvPicPr preferRelativeResize="0"/>
          <p:nvPr/>
        </p:nvPicPr>
        <p:blipFill>
          <a:blip r:embed="rId3">
            <a:alphaModFix/>
          </a:blip>
          <a:stretch>
            <a:fillRect/>
          </a:stretch>
        </p:blipFill>
        <p:spPr>
          <a:xfrm>
            <a:off x="1786925" y="3031551"/>
            <a:ext cx="4802225" cy="1107400"/>
          </a:xfrm>
          <a:prstGeom prst="rect">
            <a:avLst/>
          </a:prstGeom>
          <a:noFill/>
          <a:ln>
            <a:noFill/>
          </a:ln>
        </p:spPr>
      </p:pic>
      <p:pic>
        <p:nvPicPr>
          <p:cNvPr id="410" name="Google Shape;410;gd698a979b8_0_192"/>
          <p:cNvPicPr preferRelativeResize="0"/>
          <p:nvPr/>
        </p:nvPicPr>
        <p:blipFill>
          <a:blip r:embed="rId4">
            <a:alphaModFix/>
          </a:blip>
          <a:stretch>
            <a:fillRect/>
          </a:stretch>
        </p:blipFill>
        <p:spPr>
          <a:xfrm>
            <a:off x="7789176" y="1565875"/>
            <a:ext cx="1106674" cy="3294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d698a979b8_0_19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416" name="Google Shape;416;gd698a979b8_0_197"/>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US" sz="1800"/>
              <a:t>array_rand</a:t>
            </a:r>
            <a:endParaRPr sz="1800"/>
          </a:p>
          <a:p>
            <a:pPr indent="-342900" lvl="0" marL="457200" rtl="0" algn="just">
              <a:spcBef>
                <a:spcPts val="1000"/>
              </a:spcBef>
              <a:spcAft>
                <a:spcPts val="0"/>
              </a:spcAft>
              <a:buSzPts val="1800"/>
              <a:buChar char="●"/>
            </a:pPr>
            <a:r>
              <a:rPr lang="en-US" sz="1800"/>
              <a:t>If you want to pick random data element from an array, you can use the array_rand() function. This function randomly selects one element from the given array and returns it.</a:t>
            </a:r>
            <a:endParaRPr sz="1800"/>
          </a:p>
          <a:p>
            <a:pPr indent="-342900" lvl="0" marL="457200" rtl="0" algn="just">
              <a:spcBef>
                <a:spcPts val="1000"/>
              </a:spcBef>
              <a:spcAft>
                <a:spcPts val="1000"/>
              </a:spcAft>
              <a:buSzPts val="1800"/>
              <a:buChar char="●"/>
            </a:pPr>
            <a:r>
              <a:rPr lang="en-US" sz="1800"/>
              <a:t>In case of indexed array, it will return the index of the element, in case of associative array, it will return the key of the selected random element.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d698a979b8_0_2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422" name="Google Shape;422;gd698a979b8_0_233"/>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US" sz="1700"/>
              <a:t>array_rand</a:t>
            </a:r>
            <a:endParaRPr sz="1700"/>
          </a:p>
          <a:p>
            <a:pPr indent="0" lvl="0" marL="0" rtl="0" algn="just">
              <a:spcBef>
                <a:spcPts val="1000"/>
              </a:spcBef>
              <a:spcAft>
                <a:spcPts val="0"/>
              </a:spcAft>
              <a:buNone/>
            </a:pPr>
            <a:r>
              <a:t/>
            </a:r>
            <a:endParaRPr sz="1700"/>
          </a:p>
          <a:p>
            <a:pPr indent="0" lvl="0" marL="0" rtl="0" algn="just">
              <a:spcBef>
                <a:spcPts val="1000"/>
              </a:spcBef>
              <a:spcAft>
                <a:spcPts val="0"/>
              </a:spcAft>
              <a:buNone/>
            </a:pPr>
            <a:r>
              <a:t/>
            </a:r>
            <a:endParaRPr sz="1700"/>
          </a:p>
          <a:p>
            <a:pPr indent="0" lvl="0" marL="0" rtl="0" algn="just">
              <a:spcBef>
                <a:spcPts val="1000"/>
              </a:spcBef>
              <a:spcAft>
                <a:spcPts val="1000"/>
              </a:spcAft>
              <a:buNone/>
            </a:pPr>
            <a:r>
              <a:t/>
            </a:r>
            <a:endParaRPr sz="1700"/>
          </a:p>
        </p:txBody>
      </p:sp>
      <p:pic>
        <p:nvPicPr>
          <p:cNvPr id="423" name="Google Shape;423;gd698a979b8_0_233"/>
          <p:cNvPicPr preferRelativeResize="0"/>
          <p:nvPr/>
        </p:nvPicPr>
        <p:blipFill>
          <a:blip r:embed="rId3">
            <a:alphaModFix/>
          </a:blip>
          <a:stretch>
            <a:fillRect/>
          </a:stretch>
        </p:blipFill>
        <p:spPr>
          <a:xfrm>
            <a:off x="1398926" y="1745075"/>
            <a:ext cx="7686250" cy="1131225"/>
          </a:xfrm>
          <a:prstGeom prst="rect">
            <a:avLst/>
          </a:prstGeom>
          <a:noFill/>
          <a:ln>
            <a:noFill/>
          </a:ln>
        </p:spPr>
      </p:pic>
      <p:pic>
        <p:nvPicPr>
          <p:cNvPr id="424" name="Google Shape;424;gd698a979b8_0_233"/>
          <p:cNvPicPr preferRelativeResize="0"/>
          <p:nvPr/>
        </p:nvPicPr>
        <p:blipFill>
          <a:blip r:embed="rId4">
            <a:alphaModFix/>
          </a:blip>
          <a:stretch>
            <a:fillRect/>
          </a:stretch>
        </p:blipFill>
        <p:spPr>
          <a:xfrm>
            <a:off x="1398925" y="3313525"/>
            <a:ext cx="2670893" cy="91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lang="en-US" sz="4200">
                <a:solidFill>
                  <a:srgbClr val="FFCC66"/>
                </a:solidFill>
                <a:latin typeface="Arial"/>
                <a:ea typeface="Arial"/>
                <a:cs typeface="Arial"/>
                <a:sym typeface="Arial"/>
              </a:rPr>
              <a:t>Indexed array</a:t>
            </a:r>
            <a:endParaRPr/>
          </a:p>
        </p:txBody>
      </p:sp>
      <p:sp>
        <p:nvSpPr>
          <p:cNvPr id="161" name="Google Shape;161;p4"/>
          <p:cNvSpPr txBox="1"/>
          <p:nvPr/>
        </p:nvSpPr>
        <p:spPr>
          <a:xfrm>
            <a:off x="1295400" y="1914525"/>
            <a:ext cx="6386100" cy="22164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00"/>
              </a:buClr>
              <a:buSzPts val="1800"/>
              <a:buFont typeface="Courier"/>
              <a:buNone/>
            </a:pPr>
            <a:r>
              <a:rPr lang="en-US" sz="1800">
                <a:solidFill>
                  <a:srgbClr val="FFFFFF"/>
                </a:solidFill>
                <a:latin typeface="Courier"/>
                <a:ea typeface="Courier"/>
                <a:cs typeface="Courier"/>
                <a:sym typeface="Courier"/>
              </a:rPr>
              <a:t>Array with integer indices are called indexed array.</a:t>
            </a:r>
            <a:endParaRPr sz="1800">
              <a:solidFill>
                <a:srgbClr val="FFFFFF"/>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t/>
            </a:r>
            <a:endParaRPr sz="1800">
              <a:solidFill>
                <a:srgbClr val="FFFFFF"/>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t/>
            </a:r>
            <a:endParaRPr sz="1800">
              <a:solidFill>
                <a:srgbClr val="FFFFFF"/>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$stuff = array("Hi", "There");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echo </a:t>
            </a:r>
            <a:r>
              <a:rPr b="0" i="0" lang="en-US" sz="1800" u="none" cap="none" strike="noStrike">
                <a:solidFill>
                  <a:srgbClr val="FF00FF"/>
                </a:solidFill>
                <a:latin typeface="Courier"/>
                <a:ea typeface="Courier"/>
                <a:cs typeface="Courier"/>
                <a:sym typeface="Courier"/>
              </a:rPr>
              <a:t>$stuff[1]</a:t>
            </a:r>
            <a:r>
              <a:rPr b="0" i="0" lang="en-US" sz="1800" u="none" cap="none" strike="noStrike">
                <a:solidFill>
                  <a:srgbClr val="FFFF00"/>
                </a:solidFill>
                <a:latin typeface="Courier"/>
                <a:ea typeface="Courier"/>
                <a:cs typeface="Courier"/>
                <a:sym typeface="Courier"/>
              </a:rPr>
              <a:t>,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?&gt;</a:t>
            </a:r>
            <a:endParaRPr b="0" i="0" sz="1400" u="none" cap="none" strike="noStrike">
              <a:solidFill>
                <a:srgbClr val="000000"/>
              </a:solidFill>
              <a:latin typeface="Arial"/>
              <a:ea typeface="Arial"/>
              <a:cs typeface="Arial"/>
              <a:sym typeface="Arial"/>
            </a:endParaRPr>
          </a:p>
        </p:txBody>
      </p:sp>
      <p:sp>
        <p:nvSpPr>
          <p:cNvPr id="162" name="Google Shape;162;p4"/>
          <p:cNvSpPr txBox="1"/>
          <p:nvPr/>
        </p:nvSpPr>
        <p:spPr>
          <a:xfrm>
            <a:off x="6805787" y="3584737"/>
            <a:ext cx="993900" cy="3849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00FF"/>
              </a:buClr>
              <a:buSzPts val="2500"/>
              <a:buFont typeface="Courier"/>
              <a:buNone/>
            </a:pPr>
            <a:r>
              <a:rPr b="0" i="0" lang="en-US" sz="2500" u="none" cap="none" strike="noStrike">
                <a:solidFill>
                  <a:srgbClr val="FF00FF"/>
                </a:solidFill>
                <a:latin typeface="Courier"/>
                <a:ea typeface="Courier"/>
                <a:cs typeface="Courier"/>
                <a:sym typeface="Courier"/>
              </a:rPr>
              <a:t>There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d698a979b8_0_20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430" name="Google Shape;430;gd698a979b8_0_202"/>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US" sz="1800"/>
              <a:t>array_slice</a:t>
            </a:r>
            <a:endParaRPr sz="1800"/>
          </a:p>
          <a:p>
            <a:pPr indent="-342900" lvl="0" marL="457200" rtl="0" algn="just">
              <a:spcBef>
                <a:spcPts val="1000"/>
              </a:spcBef>
              <a:spcAft>
                <a:spcPts val="0"/>
              </a:spcAft>
              <a:buSzPts val="1800"/>
              <a:buChar char="●"/>
            </a:pPr>
            <a:r>
              <a:rPr lang="en-US" sz="1800"/>
              <a:t>This function is used to create a subset of any array. </a:t>
            </a:r>
            <a:endParaRPr sz="1800"/>
          </a:p>
          <a:p>
            <a:pPr indent="-342900" lvl="0" marL="457200" rtl="0" algn="just">
              <a:spcBef>
                <a:spcPts val="1000"/>
              </a:spcBef>
              <a:spcAft>
                <a:spcPts val="0"/>
              </a:spcAft>
              <a:buSzPts val="1800"/>
              <a:buChar char="●"/>
            </a:pPr>
            <a:r>
              <a:rPr lang="en-US" sz="1800"/>
              <a:t>Using this function, we define the starting point($offset, which is the array index from where the subset starts) and the length(or, the number of elements required in the subset, starting from the offset).</a:t>
            </a:r>
            <a:endParaRPr sz="1800"/>
          </a:p>
          <a:p>
            <a:pPr indent="0" lvl="0" marL="0" rtl="0" algn="just">
              <a:spcBef>
                <a:spcPts val="0"/>
              </a:spcBef>
              <a:spcAft>
                <a:spcPts val="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d698a979b8_0_2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More Array Functions</a:t>
            </a:r>
            <a:endParaRPr/>
          </a:p>
        </p:txBody>
      </p:sp>
      <p:sp>
        <p:nvSpPr>
          <p:cNvPr id="436" name="Google Shape;436;gd698a979b8_0_242"/>
          <p:cNvSpPr txBox="1"/>
          <p:nvPr>
            <p:ph idx="1" type="body"/>
          </p:nvPr>
        </p:nvSpPr>
        <p:spPr>
          <a:xfrm>
            <a:off x="1297500" y="1184350"/>
            <a:ext cx="7038900" cy="3294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US" sz="1800"/>
              <a:t>array_slice</a:t>
            </a:r>
            <a:endParaRPr sz="1800"/>
          </a:p>
          <a:p>
            <a:pPr indent="0" lvl="0" marL="0" rtl="0" algn="just">
              <a:spcBef>
                <a:spcPts val="0"/>
              </a:spcBef>
              <a:spcAft>
                <a:spcPts val="0"/>
              </a:spcAft>
              <a:buNone/>
            </a:pPr>
            <a:r>
              <a:t/>
            </a:r>
            <a:endParaRPr sz="1800"/>
          </a:p>
        </p:txBody>
      </p:sp>
      <p:pic>
        <p:nvPicPr>
          <p:cNvPr id="437" name="Google Shape;437;gd698a979b8_0_242"/>
          <p:cNvPicPr preferRelativeResize="0"/>
          <p:nvPr/>
        </p:nvPicPr>
        <p:blipFill>
          <a:blip r:embed="rId3">
            <a:alphaModFix/>
          </a:blip>
          <a:stretch>
            <a:fillRect/>
          </a:stretch>
        </p:blipFill>
        <p:spPr>
          <a:xfrm>
            <a:off x="842800" y="1752350"/>
            <a:ext cx="7948300" cy="1056275"/>
          </a:xfrm>
          <a:prstGeom prst="rect">
            <a:avLst/>
          </a:prstGeom>
          <a:noFill/>
          <a:ln>
            <a:noFill/>
          </a:ln>
        </p:spPr>
      </p:pic>
      <p:pic>
        <p:nvPicPr>
          <p:cNvPr id="438" name="Google Shape;438;gd698a979b8_0_242"/>
          <p:cNvPicPr preferRelativeResize="0"/>
          <p:nvPr/>
        </p:nvPicPr>
        <p:blipFill>
          <a:blip r:embed="rId4">
            <a:alphaModFix/>
          </a:blip>
          <a:stretch>
            <a:fillRect/>
          </a:stretch>
        </p:blipFill>
        <p:spPr>
          <a:xfrm>
            <a:off x="7320000" y="2518450"/>
            <a:ext cx="1471100" cy="2518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d698a979b8_0_8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Array Functions</a:t>
            </a:r>
            <a:endParaRPr/>
          </a:p>
        </p:txBody>
      </p:sp>
      <p:sp>
        <p:nvSpPr>
          <p:cNvPr id="444" name="Google Shape;444;gd698a979b8_0_89"/>
          <p:cNvSpPr txBox="1"/>
          <p:nvPr/>
        </p:nvSpPr>
        <p:spPr>
          <a:xfrm>
            <a:off x="1376125" y="1105375"/>
            <a:ext cx="6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FFFFFF"/>
                </a:solidFill>
                <a:latin typeface="Lato"/>
                <a:ea typeface="Lato"/>
                <a:cs typeface="Lato"/>
                <a:sym typeface="Lato"/>
              </a:rPr>
              <a:t>Go to </a:t>
            </a:r>
            <a:r>
              <a:rPr lang="en-US" sz="1800" u="sng">
                <a:solidFill>
                  <a:schemeClr val="hlink"/>
                </a:solidFill>
                <a:latin typeface="Lato"/>
                <a:ea typeface="Lato"/>
                <a:cs typeface="Lato"/>
                <a:sym typeface="Lato"/>
                <a:hlinkClick r:id="rId3"/>
              </a:rPr>
              <a:t>PHP Array Functions</a:t>
            </a:r>
            <a:r>
              <a:rPr lang="en-US" sz="1800">
                <a:solidFill>
                  <a:srgbClr val="FFFFFF"/>
                </a:solidFill>
                <a:latin typeface="Lato"/>
                <a:ea typeface="Lato"/>
                <a:cs typeface="Lato"/>
                <a:sym typeface="Lato"/>
              </a:rPr>
              <a:t> for a complete list.</a:t>
            </a:r>
            <a:endParaRPr sz="1800">
              <a:solidFill>
                <a:srgbClr val="FFFFFF"/>
              </a:solidFill>
              <a:latin typeface="Lato"/>
              <a:ea typeface="Lato"/>
              <a:cs typeface="Lato"/>
              <a:sym typeface="Lato"/>
            </a:endParaRPr>
          </a:p>
        </p:txBody>
      </p:sp>
      <p:pic>
        <p:nvPicPr>
          <p:cNvPr id="445" name="Google Shape;445;gd698a979b8_0_89"/>
          <p:cNvPicPr preferRelativeResize="0"/>
          <p:nvPr/>
        </p:nvPicPr>
        <p:blipFill>
          <a:blip r:embed="rId4">
            <a:alphaModFix/>
          </a:blip>
          <a:stretch>
            <a:fillRect/>
          </a:stretch>
        </p:blipFill>
        <p:spPr>
          <a:xfrm>
            <a:off x="1443800" y="1640525"/>
            <a:ext cx="7663123" cy="3282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7"/>
          <p:cNvSpPr txBox="1"/>
          <p:nvPr>
            <p:ph type="title"/>
          </p:nvPr>
        </p:nvSpPr>
        <p:spPr>
          <a:xfrm>
            <a:off x="1958975" y="606425"/>
            <a:ext cx="5969000" cy="80803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CC66"/>
              </a:buClr>
              <a:buSzPts val="4300"/>
              <a:buFont typeface="Arial"/>
              <a:buNone/>
            </a:pPr>
            <a:r>
              <a:rPr lang="en-US" sz="4300">
                <a:solidFill>
                  <a:srgbClr val="FFCC66"/>
                </a:solidFill>
                <a:latin typeface="Arial"/>
                <a:ea typeface="Arial"/>
                <a:cs typeface="Arial"/>
                <a:sym typeface="Arial"/>
              </a:rPr>
              <a:t>More </a:t>
            </a:r>
            <a:r>
              <a:rPr b="0" i="0" lang="en-US" sz="4300" u="none">
                <a:solidFill>
                  <a:srgbClr val="FFCC66"/>
                </a:solidFill>
                <a:latin typeface="Arial"/>
                <a:ea typeface="Arial"/>
                <a:cs typeface="Arial"/>
                <a:sym typeface="Arial"/>
              </a:rPr>
              <a:t>Array</a:t>
            </a:r>
            <a:r>
              <a:rPr b="0" i="0" lang="en-US" sz="4300" u="none">
                <a:solidFill>
                  <a:srgbClr val="00FF00"/>
                </a:solidFill>
                <a:latin typeface="Arial"/>
                <a:ea typeface="Arial"/>
                <a:cs typeface="Arial"/>
                <a:sym typeface="Arial"/>
              </a:rPr>
              <a:t> </a:t>
            </a:r>
            <a:r>
              <a:rPr b="0" i="0" lang="en-US" sz="4300" u="none">
                <a:solidFill>
                  <a:srgbClr val="00FFFF"/>
                </a:solidFill>
                <a:latin typeface="Arial"/>
                <a:ea typeface="Arial"/>
                <a:cs typeface="Arial"/>
                <a:sym typeface="Arial"/>
              </a:rPr>
              <a:t>Functions</a:t>
            </a:r>
            <a:endParaRPr/>
          </a:p>
        </p:txBody>
      </p:sp>
      <p:sp>
        <p:nvSpPr>
          <p:cNvPr id="452" name="Google Shape;452;p17"/>
          <p:cNvSpPr txBox="1"/>
          <p:nvPr>
            <p:ph idx="1" type="body"/>
          </p:nvPr>
        </p:nvSpPr>
        <p:spPr>
          <a:xfrm>
            <a:off x="2079625" y="1539875"/>
            <a:ext cx="5848350" cy="2997200"/>
          </a:xfrm>
          <a:prstGeom prst="rect">
            <a:avLst/>
          </a:prstGeom>
          <a:noFill/>
          <a:ln>
            <a:noFill/>
          </a:ln>
        </p:spPr>
        <p:txBody>
          <a:bodyPr anchorCtr="0" anchor="ctr" bIns="45700" lIns="91425" spcFirstLastPara="1" rIns="91425" wrap="square" tIns="45700">
            <a:normAutofit/>
          </a:bodyPr>
          <a:lstStyle/>
          <a:p>
            <a:pPr indent="-314324" lvl="0" marL="620712" marR="0" rtl="0" algn="l">
              <a:lnSpc>
                <a:spcPct val="100000"/>
              </a:lnSpc>
              <a:spcBef>
                <a:spcPts val="0"/>
              </a:spcBef>
              <a:spcAft>
                <a:spcPts val="0"/>
              </a:spcAft>
              <a:buClr>
                <a:srgbClr val="8EC0C1"/>
              </a:buClr>
              <a:buSzPts val="1800"/>
              <a:buFont typeface="Noto Sans Symbols"/>
              <a:buChar char="▪"/>
            </a:pPr>
            <a:r>
              <a:rPr b="0" i="0" lang="en-US" sz="1800" u="none">
                <a:solidFill>
                  <a:srgbClr val="00FFFF"/>
                </a:solidFill>
                <a:latin typeface="Arial"/>
                <a:ea typeface="Arial"/>
                <a:cs typeface="Arial"/>
                <a:sym typeface="Arial"/>
              </a:rPr>
              <a:t>array_key_exists($key, $ar)</a:t>
            </a:r>
            <a:r>
              <a:rPr b="0" i="0" lang="en-US" sz="1800" u="none">
                <a:solidFill>
                  <a:schemeClr val="lt1"/>
                </a:solidFill>
                <a:latin typeface="Arial"/>
                <a:ea typeface="Arial"/>
                <a:cs typeface="Arial"/>
                <a:sym typeface="Arial"/>
              </a:rPr>
              <a:t> - Returns TRUE if key is set in the array</a:t>
            </a:r>
            <a:endParaRPr sz="1800"/>
          </a:p>
          <a:p>
            <a:pPr indent="-314325" lvl="0" marL="620712" marR="0" rtl="0" algn="l">
              <a:lnSpc>
                <a:spcPct val="100000"/>
              </a:lnSpc>
              <a:spcBef>
                <a:spcPts val="1700"/>
              </a:spcBef>
              <a:spcAft>
                <a:spcPts val="0"/>
              </a:spcAft>
              <a:buClr>
                <a:srgbClr val="8EC0C1"/>
              </a:buClr>
              <a:buSzPts val="1800"/>
              <a:buFont typeface="Noto Sans Symbols"/>
              <a:buChar char="▪"/>
            </a:pPr>
            <a:r>
              <a:rPr b="0" i="0" lang="en-US" sz="1800" u="none">
                <a:solidFill>
                  <a:srgbClr val="00FFFF"/>
                </a:solidFill>
                <a:latin typeface="Arial"/>
                <a:ea typeface="Arial"/>
                <a:cs typeface="Arial"/>
                <a:sym typeface="Arial"/>
              </a:rPr>
              <a:t>isset($ar['key'])</a:t>
            </a:r>
            <a:r>
              <a:rPr b="0" i="0" lang="en-US" sz="1800" u="none">
                <a:solidFill>
                  <a:schemeClr val="lt1"/>
                </a:solidFill>
                <a:latin typeface="Arial"/>
                <a:ea typeface="Arial"/>
                <a:cs typeface="Arial"/>
                <a:sym typeface="Arial"/>
              </a:rPr>
              <a:t> - Returns TRUE if key is set in the array</a:t>
            </a:r>
            <a:endParaRPr sz="1800"/>
          </a:p>
          <a:p>
            <a:pPr indent="-314324" lvl="0" marL="620712" marR="0" rtl="0" algn="l">
              <a:lnSpc>
                <a:spcPct val="100000"/>
              </a:lnSpc>
              <a:spcBef>
                <a:spcPts val="1700"/>
              </a:spcBef>
              <a:spcAft>
                <a:spcPts val="0"/>
              </a:spcAft>
              <a:buClr>
                <a:srgbClr val="8EC0C1"/>
              </a:buClr>
              <a:buSzPts val="1800"/>
              <a:buFont typeface="Noto Sans Symbols"/>
              <a:buChar char="▪"/>
            </a:pPr>
            <a:r>
              <a:rPr b="0" i="0" lang="en-US" sz="1800" u="none">
                <a:solidFill>
                  <a:srgbClr val="00FFFF"/>
                </a:solidFill>
                <a:latin typeface="Arial"/>
                <a:ea typeface="Arial"/>
                <a:cs typeface="Arial"/>
                <a:sym typeface="Arial"/>
              </a:rPr>
              <a:t>shuffle($ar)</a:t>
            </a:r>
            <a:r>
              <a:rPr b="0" i="0" lang="en-US" sz="1800" u="none">
                <a:solidFill>
                  <a:schemeClr val="lt1"/>
                </a:solidFill>
                <a:latin typeface="Arial"/>
                <a:ea typeface="Arial"/>
                <a:cs typeface="Arial"/>
                <a:sym typeface="Arial"/>
              </a:rPr>
              <a:t> - Shuffles the array into random order</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8"/>
          <p:cNvSpPr txBox="1"/>
          <p:nvPr/>
        </p:nvSpPr>
        <p:spPr>
          <a:xfrm>
            <a:off x="914400" y="742950"/>
            <a:ext cx="8529637" cy="38004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$za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$za["name"] =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$za["course"] =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if (array_key_exists('course',$za)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	echo("Course exists\n");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 else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	echo("Course does not exist\n");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echo isset($za['name']) ? "name is set\n" : "name is not set\n";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600"/>
              <a:buFont typeface="Courier"/>
              <a:buNone/>
            </a:pPr>
            <a:r>
              <a:rPr b="0" i="0" lang="en-US" sz="1600" u="none" cap="none" strike="noStrike">
                <a:solidFill>
                  <a:srgbClr val="FFFF00"/>
                </a:solidFill>
                <a:latin typeface="Courier"/>
                <a:ea typeface="Courier"/>
                <a:cs typeface="Courier"/>
                <a:sym typeface="Courier"/>
              </a:rPr>
              <a:t>echo isset($za['addr']) ? "addr is set\n" : "addr is not set\n";</a:t>
            </a:r>
            <a:endParaRPr b="0" i="0" sz="1400" u="none" cap="none" strike="noStrike">
              <a:solidFill>
                <a:srgbClr val="000000"/>
              </a:solidFill>
              <a:latin typeface="Arial"/>
              <a:ea typeface="Arial"/>
              <a:cs typeface="Arial"/>
              <a:sym typeface="Arial"/>
            </a:endParaRPr>
          </a:p>
        </p:txBody>
      </p:sp>
      <p:sp>
        <p:nvSpPr>
          <p:cNvPr id="459" name="Google Shape;459;p18"/>
          <p:cNvSpPr txBox="1"/>
          <p:nvPr/>
        </p:nvSpPr>
        <p:spPr>
          <a:xfrm>
            <a:off x="5943600" y="361950"/>
            <a:ext cx="3043237" cy="16287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FF"/>
              </a:buClr>
              <a:buSzPts val="2200"/>
              <a:buFont typeface="Courier"/>
              <a:buNone/>
            </a:pPr>
            <a:r>
              <a:rPr b="0" i="0" lang="en-US" sz="2200" u="none" cap="none" strike="noStrike">
                <a:solidFill>
                  <a:srgbClr val="FF00FF"/>
                </a:solidFill>
                <a:latin typeface="Courier"/>
                <a:ea typeface="Courier"/>
                <a:cs typeface="Courier"/>
                <a:sym typeface="Courier"/>
              </a:rPr>
              <a:t>Course exists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2200"/>
              <a:buFont typeface="Courier"/>
              <a:buNone/>
            </a:pPr>
            <a:r>
              <a:rPr b="0" i="0" lang="en-US" sz="2200" u="none" cap="none" strike="noStrike">
                <a:solidFill>
                  <a:srgbClr val="FF00FF"/>
                </a:solidFill>
                <a:latin typeface="Courier"/>
                <a:ea typeface="Courier"/>
                <a:cs typeface="Courier"/>
                <a:sym typeface="Courier"/>
              </a:rPr>
              <a:t>name is 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2200"/>
              <a:buFont typeface="Courier"/>
              <a:buNone/>
            </a:pPr>
            <a:r>
              <a:rPr b="0" i="0" lang="en-US" sz="2200" u="none" cap="none" strike="noStrike">
                <a:solidFill>
                  <a:srgbClr val="FF00FF"/>
                </a:solidFill>
                <a:latin typeface="Courier"/>
                <a:ea typeface="Courier"/>
                <a:cs typeface="Courier"/>
                <a:sym typeface="Courier"/>
              </a:rPr>
              <a:t>addr is not 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19"/>
          <p:cNvPicPr preferRelativeResize="0"/>
          <p:nvPr/>
        </p:nvPicPr>
        <p:blipFill rotWithShape="1">
          <a:blip r:embed="rId3">
            <a:alphaModFix/>
          </a:blip>
          <a:srcRect b="0" l="0" r="0" t="0"/>
          <a:stretch/>
        </p:blipFill>
        <p:spPr>
          <a:xfrm>
            <a:off x="1447800" y="304800"/>
            <a:ext cx="6165850" cy="4476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0"/>
          <p:cNvSpPr txBox="1"/>
          <p:nvPr/>
        </p:nvSpPr>
        <p:spPr>
          <a:xfrm>
            <a:off x="990600" y="514350"/>
            <a:ext cx="8529637" cy="39766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&lt;?php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$za["name"] =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$za["course"] =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Helvetica Neue"/>
              <a:buNone/>
            </a:pPr>
            <a:r>
              <a:t/>
            </a:r>
            <a:endParaRPr b="0" i="0" sz="1800" u="none" cap="none" strike="noStrik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17FF5F"/>
              </a:buClr>
              <a:buSzPts val="1800"/>
              <a:buFont typeface="Courier"/>
              <a:buNone/>
            </a:pPr>
            <a:r>
              <a:rPr b="0" i="0" lang="en-US" sz="1800" u="none" cap="none" strike="noStrike">
                <a:solidFill>
                  <a:srgbClr val="17FF5F"/>
                </a:solidFill>
                <a:latin typeface="Courier"/>
                <a:ea typeface="Courier"/>
                <a:cs typeface="Courier"/>
                <a:sym typeface="Courier"/>
              </a:rPr>
              <a:t>// PHP &gt;= 7.0.0 only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$name = $za['name'] ?? 'not found';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$addr = $za['addr'] ?? 'not found';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Helvetica Neue"/>
              <a:buNone/>
            </a:pPr>
            <a:r>
              <a:t/>
            </a:r>
            <a:endParaRPr b="0" i="0" sz="1800" u="none" cap="none" strike="noStrik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echo("Name=$name\n");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echo("Addr=$addr\n");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Helvetica Neue"/>
              <a:buNone/>
            </a:pPr>
            <a:r>
              <a:t/>
            </a:r>
            <a:endParaRPr b="0" i="0" sz="1800" u="none" cap="none" strike="noStrik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17FF5F"/>
              </a:buClr>
              <a:buSzPts val="1800"/>
              <a:buFont typeface="Courier"/>
              <a:buNone/>
            </a:pPr>
            <a:r>
              <a:rPr b="0" i="0" lang="en-US" sz="1800" u="none" cap="none" strike="noStrike">
                <a:solidFill>
                  <a:srgbClr val="17FF5F"/>
                </a:solidFill>
                <a:latin typeface="Courier"/>
                <a:ea typeface="Courier"/>
                <a:cs typeface="Courier"/>
                <a:sym typeface="Courier"/>
              </a:rPr>
              <a:t>// PHP &lt; 7.0.0 equivalent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$name = isset($za['name']) ? $za['name'] : 'not found';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00"/>
              </a:solidFill>
              <a:latin typeface="Courier"/>
              <a:ea typeface="Courier"/>
              <a:cs typeface="Courier"/>
              <a:sym typeface="Courier"/>
            </a:endParaRPr>
          </a:p>
        </p:txBody>
      </p:sp>
      <p:sp>
        <p:nvSpPr>
          <p:cNvPr id="471" name="Google Shape;471;p20"/>
          <p:cNvSpPr txBox="1"/>
          <p:nvPr/>
        </p:nvSpPr>
        <p:spPr>
          <a:xfrm>
            <a:off x="5867400" y="2724150"/>
            <a:ext cx="2586037" cy="8667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FF"/>
              </a:buClr>
              <a:buSzPts val="2200"/>
              <a:buFont typeface="Courier"/>
              <a:buNone/>
            </a:pPr>
            <a:r>
              <a:rPr b="0" i="0" lang="en-US" sz="2200" u="none" cap="none" strike="noStrike">
                <a:solidFill>
                  <a:srgbClr val="FF00FF"/>
                </a:solidFill>
                <a:latin typeface="Courier"/>
                <a:ea typeface="Courier"/>
                <a:cs typeface="Courier"/>
                <a:sym typeface="Courier"/>
              </a:rPr>
              <a:t>Name=hassan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2200"/>
              <a:buFont typeface="Courier"/>
              <a:buNone/>
            </a:pPr>
            <a:r>
              <a:rPr b="0" i="0" lang="en-US" sz="2200" u="none" cap="none" strike="noStrike">
                <a:solidFill>
                  <a:srgbClr val="FF00FF"/>
                </a:solidFill>
                <a:latin typeface="Courier"/>
                <a:ea typeface="Courier"/>
                <a:cs typeface="Courier"/>
                <a:sym typeface="Courier"/>
              </a:rPr>
              <a:t>Addr=not found</a:t>
            </a:r>
            <a:endParaRPr b="0" i="0" sz="1400" u="none" cap="none" strike="noStrike">
              <a:solidFill>
                <a:srgbClr val="000000"/>
              </a:solidFill>
              <a:latin typeface="Arial"/>
              <a:ea typeface="Arial"/>
              <a:cs typeface="Arial"/>
              <a:sym typeface="Arial"/>
            </a:endParaRPr>
          </a:p>
        </p:txBody>
      </p:sp>
      <p:sp>
        <p:nvSpPr>
          <p:cNvPr id="472" name="Google Shape;472;p20"/>
          <p:cNvSpPr txBox="1"/>
          <p:nvPr>
            <p:ph type="title"/>
          </p:nvPr>
        </p:nvSpPr>
        <p:spPr>
          <a:xfrm>
            <a:off x="5334000" y="514350"/>
            <a:ext cx="2503487" cy="10588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CC66"/>
              </a:buClr>
              <a:buSzPts val="3800"/>
              <a:buFont typeface="Arial"/>
              <a:buNone/>
            </a:pPr>
            <a:r>
              <a:rPr b="0" i="0" lang="en-US" sz="3800" u="none">
                <a:solidFill>
                  <a:srgbClr val="FFCC66"/>
                </a:solidFill>
                <a:latin typeface="Arial"/>
                <a:ea typeface="Arial"/>
                <a:cs typeface="Arial"/>
                <a:sym typeface="Arial"/>
              </a:rPr>
              <a:t>Null Coalesce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Exploding Arrays</a:t>
            </a:r>
            <a:endParaRPr/>
          </a:p>
        </p:txBody>
      </p:sp>
      <p:sp>
        <p:nvSpPr>
          <p:cNvPr id="479" name="Google Shape;479;p24"/>
          <p:cNvSpPr txBox="1"/>
          <p:nvPr/>
        </p:nvSpPr>
        <p:spPr>
          <a:xfrm>
            <a:off x="912800" y="1489075"/>
            <a:ext cx="7926300" cy="3225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$inp = "This is a sentence with seven words";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$temp = </a:t>
            </a:r>
            <a:r>
              <a:rPr b="0" i="0" lang="en-US" sz="1800" u="none" cap="none" strike="noStrike">
                <a:solidFill>
                  <a:srgbClr val="00FFFF"/>
                </a:solidFill>
                <a:latin typeface="Courier"/>
                <a:ea typeface="Courier"/>
                <a:cs typeface="Courier"/>
                <a:sym typeface="Courier"/>
              </a:rPr>
              <a:t>explode</a:t>
            </a:r>
            <a:r>
              <a:rPr b="0" i="0" lang="en-US" sz="1800" u="none" cap="none" strike="noStrike">
                <a:solidFill>
                  <a:srgbClr val="FFFF00"/>
                </a:solidFill>
                <a:latin typeface="Courier"/>
                <a:ea typeface="Courier"/>
                <a:cs typeface="Courier"/>
                <a:sym typeface="Courier"/>
              </a:rPr>
              <a:t>(' ', $inp);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print_r($temp);</a:t>
            </a:r>
            <a:endParaRPr b="0" i="0" sz="1800" u="none" cap="none" strike="noStrik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t/>
            </a:r>
            <a:endParaRPr sz="1800">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t/>
            </a:r>
            <a:endParaRPr sz="1800">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t/>
            </a:r>
            <a:endParaRPr sz="1800">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rPr lang="en-US" sz="1800">
                <a:solidFill>
                  <a:srgbClr val="FFFF00"/>
                </a:solidFill>
                <a:latin typeface="Courier"/>
                <a:ea typeface="Courier"/>
                <a:cs typeface="Courier"/>
                <a:sym typeface="Courier"/>
              </a:rPr>
              <a:t>// Function implode(‘ ‘, $arr) does </a:t>
            </a:r>
            <a:endParaRPr sz="1800">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rPr lang="en-US" sz="1800">
                <a:solidFill>
                  <a:srgbClr val="FFFF00"/>
                </a:solidFill>
                <a:latin typeface="Courier"/>
                <a:ea typeface="Courier"/>
                <a:cs typeface="Courier"/>
                <a:sym typeface="Courier"/>
              </a:rPr>
              <a:t>// the opposite.</a:t>
            </a:r>
            <a:endParaRPr sz="1800">
              <a:solidFill>
                <a:srgbClr val="FFFF00"/>
              </a:solidFill>
              <a:latin typeface="Courier"/>
              <a:ea typeface="Courier"/>
              <a:cs typeface="Courier"/>
              <a:sym typeface="Courier"/>
            </a:endParaRPr>
          </a:p>
        </p:txBody>
      </p:sp>
      <p:sp>
        <p:nvSpPr>
          <p:cNvPr id="480" name="Google Shape;480;p24"/>
          <p:cNvSpPr txBox="1"/>
          <p:nvPr/>
        </p:nvSpPr>
        <p:spPr>
          <a:xfrm>
            <a:off x="6285000" y="2470225"/>
            <a:ext cx="2743200" cy="2526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[0] =&gt; 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[1] =&gt;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[2] =&gt;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[3] =&gt; sentence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[4] =&gt; with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[5] =&gt; seven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    [6] =&gt; words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d698a979b8_0_24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Some more examples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1"/>
          <p:cNvSpPr txBox="1"/>
          <p:nvPr/>
        </p:nvSpPr>
        <p:spPr>
          <a:xfrm>
            <a:off x="1066800" y="666750"/>
            <a:ext cx="8529600" cy="3800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$za["name"] =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$za["course"] =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print "Count: " . count($za)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if (  is_array($za)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echo '$za Is an array'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else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    echo '$za Is not an array'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00"/>
              </a:solidFill>
              <a:latin typeface="Courier"/>
              <a:ea typeface="Courier"/>
              <a:cs typeface="Courier"/>
              <a:sym typeface="Courier"/>
            </a:endParaRPr>
          </a:p>
        </p:txBody>
      </p:sp>
      <p:sp>
        <p:nvSpPr>
          <p:cNvPr id="492" name="Google Shape;492;p21"/>
          <p:cNvSpPr txBox="1"/>
          <p:nvPr/>
        </p:nvSpPr>
        <p:spPr>
          <a:xfrm>
            <a:off x="5943600" y="666750"/>
            <a:ext cx="3043200" cy="1628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FF"/>
              </a:buClr>
              <a:buSzPts val="2200"/>
              <a:buFont typeface="Courier"/>
              <a:buNone/>
            </a:pPr>
            <a:r>
              <a:rPr b="0" i="0" lang="en-US" sz="2200" u="none" cap="none" strike="noStrike">
                <a:solidFill>
                  <a:srgbClr val="FF00FF"/>
                </a:solidFill>
                <a:latin typeface="Courier"/>
                <a:ea typeface="Courier"/>
                <a:cs typeface="Courier"/>
                <a:sym typeface="Courier"/>
              </a:rPr>
              <a:t>Count: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2200"/>
              <a:buFont typeface="Courier"/>
              <a:buNone/>
            </a:pPr>
            <a:r>
              <a:rPr b="0" i="0" lang="en-US" sz="2200" u="none" cap="none" strike="noStrike">
                <a:solidFill>
                  <a:srgbClr val="FF00FF"/>
                </a:solidFill>
                <a:latin typeface="Courier"/>
                <a:ea typeface="Courier"/>
                <a:cs typeface="Courier"/>
                <a:sym typeface="Courier"/>
              </a:rPr>
              <a:t>$za Is an array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d698a979b8_0_24"/>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lang="en-US" sz="4200">
                <a:solidFill>
                  <a:srgbClr val="FFCC66"/>
                </a:solidFill>
                <a:latin typeface="Arial"/>
                <a:ea typeface="Arial"/>
                <a:cs typeface="Arial"/>
                <a:sym typeface="Arial"/>
              </a:rPr>
              <a:t>Indexed array</a:t>
            </a:r>
            <a:endParaRPr/>
          </a:p>
        </p:txBody>
      </p:sp>
      <p:sp>
        <p:nvSpPr>
          <p:cNvPr id="169" name="Google Shape;169;gd698a979b8_0_24"/>
          <p:cNvSpPr txBox="1"/>
          <p:nvPr/>
        </p:nvSpPr>
        <p:spPr>
          <a:xfrm>
            <a:off x="1295400" y="1307850"/>
            <a:ext cx="6747000" cy="3657600"/>
          </a:xfrm>
          <a:prstGeom prst="rect">
            <a:avLst/>
          </a:prstGeom>
          <a:noFill/>
          <a:ln>
            <a:noFill/>
          </a:ln>
        </p:spPr>
        <p:txBody>
          <a:bodyPr anchorCtr="0" anchor="ctr" bIns="0" lIns="0" spcFirstLastPara="1" rIns="0" wrap="square" tIns="0">
            <a:spAutoFit/>
          </a:bodyPr>
          <a:lstStyle/>
          <a:p>
            <a:pPr indent="0" lvl="0" marL="0" marR="0" rtl="0" algn="l">
              <a:lnSpc>
                <a:spcPct val="115000"/>
              </a:lnSpc>
              <a:spcBef>
                <a:spcPts val="0"/>
              </a:spcBef>
              <a:spcAft>
                <a:spcPts val="0"/>
              </a:spcAft>
              <a:buClr>
                <a:srgbClr val="FFFF00"/>
              </a:buClr>
              <a:buSzPts val="1800"/>
              <a:buFont typeface="Courier"/>
              <a:buNone/>
            </a:pPr>
            <a:r>
              <a:rPr lang="en-US" sz="1800">
                <a:solidFill>
                  <a:srgbClr val="FFFFFF"/>
                </a:solidFill>
                <a:latin typeface="Courier"/>
                <a:ea typeface="Courier"/>
                <a:cs typeface="Courier"/>
                <a:sym typeface="Courier"/>
              </a:rPr>
              <a:t>There are two ways to create an indexed array -</a:t>
            </a:r>
            <a:endParaRPr sz="1800">
              <a:solidFill>
                <a:srgbClr val="FFFFFF"/>
              </a:solidFill>
              <a:latin typeface="Courier"/>
              <a:ea typeface="Courier"/>
              <a:cs typeface="Courier"/>
              <a:sym typeface="Courier"/>
            </a:endParaRPr>
          </a:p>
          <a:p>
            <a:pPr indent="-342900" lvl="0" marL="457200" marR="0" rtl="0" algn="l">
              <a:lnSpc>
                <a:spcPct val="115000"/>
              </a:lnSpc>
              <a:spcBef>
                <a:spcPts val="1000"/>
              </a:spcBef>
              <a:spcAft>
                <a:spcPts val="0"/>
              </a:spcAft>
              <a:buClr>
                <a:srgbClr val="FFFFFF"/>
              </a:buClr>
              <a:buSzPts val="1800"/>
              <a:buFont typeface="Courier"/>
              <a:buChar char="●"/>
            </a:pPr>
            <a:r>
              <a:rPr lang="en-US" sz="1800">
                <a:solidFill>
                  <a:srgbClr val="FFFFFF"/>
                </a:solidFill>
                <a:latin typeface="Courier"/>
                <a:ea typeface="Courier"/>
                <a:cs typeface="Courier"/>
                <a:sym typeface="Courier"/>
              </a:rPr>
              <a:t>The index can be assigned automatically (index always starts at 0), like this:</a:t>
            </a:r>
            <a:endParaRPr sz="1800">
              <a:solidFill>
                <a:srgbClr val="FFFFFF"/>
              </a:solidFill>
              <a:latin typeface="Courier"/>
              <a:ea typeface="Courier"/>
              <a:cs typeface="Courier"/>
              <a:sym typeface="Courier"/>
            </a:endParaRPr>
          </a:p>
          <a:p>
            <a:pPr indent="0" lvl="0" marL="0" marR="0" rtl="0" algn="l">
              <a:lnSpc>
                <a:spcPct val="115000"/>
              </a:lnSpc>
              <a:spcBef>
                <a:spcPts val="1000"/>
              </a:spcBef>
              <a:spcAft>
                <a:spcPts val="0"/>
              </a:spcAft>
              <a:buNone/>
            </a:pPr>
            <a:r>
              <a:t/>
            </a:r>
            <a:endParaRPr sz="1800">
              <a:solidFill>
                <a:srgbClr val="FFFFFF"/>
              </a:solidFill>
              <a:latin typeface="Courier"/>
              <a:ea typeface="Courier"/>
              <a:cs typeface="Courier"/>
              <a:sym typeface="Courier"/>
            </a:endParaRPr>
          </a:p>
          <a:p>
            <a:pPr indent="0" lvl="0" marL="0" marR="0" rtl="0" algn="l">
              <a:lnSpc>
                <a:spcPct val="115000"/>
              </a:lnSpc>
              <a:spcBef>
                <a:spcPts val="1000"/>
              </a:spcBef>
              <a:spcAft>
                <a:spcPts val="0"/>
              </a:spcAft>
              <a:buNone/>
            </a:pPr>
            <a:r>
              <a:t/>
            </a:r>
            <a:endParaRPr sz="1800">
              <a:solidFill>
                <a:srgbClr val="FFFFFF"/>
              </a:solidFill>
              <a:latin typeface="Courier"/>
              <a:ea typeface="Courier"/>
              <a:cs typeface="Courier"/>
              <a:sym typeface="Courier"/>
            </a:endParaRPr>
          </a:p>
          <a:p>
            <a:pPr indent="-342900" lvl="0" marL="457200" marR="0" rtl="0" algn="l">
              <a:lnSpc>
                <a:spcPct val="115000"/>
              </a:lnSpc>
              <a:spcBef>
                <a:spcPts val="0"/>
              </a:spcBef>
              <a:spcAft>
                <a:spcPts val="0"/>
              </a:spcAft>
              <a:buClr>
                <a:srgbClr val="FFFFFF"/>
              </a:buClr>
              <a:buSzPts val="1800"/>
              <a:buFont typeface="Courier"/>
              <a:buChar char="●"/>
            </a:pPr>
            <a:r>
              <a:rPr lang="en-US" sz="1800">
                <a:solidFill>
                  <a:srgbClr val="FFFFFF"/>
                </a:solidFill>
                <a:latin typeface="Courier"/>
                <a:ea typeface="Courier"/>
                <a:cs typeface="Courier"/>
                <a:sym typeface="Courier"/>
              </a:rPr>
              <a:t>Or the index can be manually </a:t>
            </a:r>
            <a:r>
              <a:rPr lang="en-US" sz="1800">
                <a:solidFill>
                  <a:srgbClr val="FFFFFF"/>
                </a:solidFill>
                <a:latin typeface="Courier"/>
                <a:ea typeface="Courier"/>
                <a:cs typeface="Courier"/>
                <a:sym typeface="Courier"/>
              </a:rPr>
              <a:t>assigned -</a:t>
            </a:r>
            <a:endParaRPr sz="1800">
              <a:solidFill>
                <a:srgbClr val="FFFFFF"/>
              </a:solidFill>
              <a:latin typeface="Courier"/>
              <a:ea typeface="Courier"/>
              <a:cs typeface="Courier"/>
              <a:sym typeface="Courier"/>
            </a:endParaRPr>
          </a:p>
          <a:p>
            <a:pPr indent="0" lvl="0" marL="457200" marR="0" rtl="0" algn="l">
              <a:lnSpc>
                <a:spcPct val="115000"/>
              </a:lnSpc>
              <a:spcBef>
                <a:spcPts val="1000"/>
              </a:spcBef>
              <a:spcAft>
                <a:spcPts val="0"/>
              </a:spcAft>
              <a:buNone/>
            </a:pPr>
            <a:r>
              <a:t/>
            </a:r>
            <a:endParaRPr sz="1800">
              <a:solidFill>
                <a:srgbClr val="FFFFFF"/>
              </a:solidFill>
              <a:latin typeface="Courier"/>
              <a:ea typeface="Courier"/>
              <a:cs typeface="Courier"/>
              <a:sym typeface="Courier"/>
            </a:endParaRPr>
          </a:p>
          <a:p>
            <a:pPr indent="0" lvl="0" marL="457200" marR="0" rtl="0" algn="l">
              <a:lnSpc>
                <a:spcPct val="115000"/>
              </a:lnSpc>
              <a:spcBef>
                <a:spcPts val="0"/>
              </a:spcBef>
              <a:spcAft>
                <a:spcPts val="0"/>
              </a:spcAft>
              <a:buNone/>
            </a:pPr>
            <a:r>
              <a:t/>
            </a:r>
            <a:endParaRPr sz="1800">
              <a:solidFill>
                <a:srgbClr val="FFFFFF"/>
              </a:solidFill>
              <a:latin typeface="Courier"/>
              <a:ea typeface="Courier"/>
              <a:cs typeface="Courier"/>
              <a:sym typeface="Courier"/>
            </a:endParaRPr>
          </a:p>
          <a:p>
            <a:pPr indent="0" lvl="0" marL="457200" marR="0" rtl="0" algn="l">
              <a:lnSpc>
                <a:spcPct val="115000"/>
              </a:lnSpc>
              <a:spcBef>
                <a:spcPts val="0"/>
              </a:spcBef>
              <a:spcAft>
                <a:spcPts val="0"/>
              </a:spcAft>
              <a:buNone/>
            </a:pPr>
            <a:r>
              <a:t/>
            </a:r>
            <a:endParaRPr sz="1800">
              <a:solidFill>
                <a:srgbClr val="FFFFFF"/>
              </a:solidFill>
              <a:latin typeface="Courier"/>
              <a:ea typeface="Courier"/>
              <a:cs typeface="Courier"/>
              <a:sym typeface="Courier"/>
            </a:endParaRPr>
          </a:p>
          <a:p>
            <a:pPr indent="0" lvl="0" marL="457200" marR="0" rtl="0" algn="l">
              <a:lnSpc>
                <a:spcPct val="115000"/>
              </a:lnSpc>
              <a:spcBef>
                <a:spcPts val="0"/>
              </a:spcBef>
              <a:spcAft>
                <a:spcPts val="0"/>
              </a:spcAft>
              <a:buNone/>
            </a:pPr>
            <a:r>
              <a:t/>
            </a:r>
            <a:endParaRPr sz="1800">
              <a:solidFill>
                <a:srgbClr val="FFFFFF"/>
              </a:solidFill>
              <a:latin typeface="Courier"/>
              <a:ea typeface="Courier"/>
              <a:cs typeface="Courier"/>
              <a:sym typeface="Courier"/>
            </a:endParaRPr>
          </a:p>
        </p:txBody>
      </p:sp>
      <p:pic>
        <p:nvPicPr>
          <p:cNvPr id="170" name="Google Shape;170;gd698a979b8_0_24"/>
          <p:cNvPicPr preferRelativeResize="0"/>
          <p:nvPr/>
        </p:nvPicPr>
        <p:blipFill>
          <a:blip r:embed="rId3">
            <a:alphaModFix/>
          </a:blip>
          <a:stretch>
            <a:fillRect/>
          </a:stretch>
        </p:blipFill>
        <p:spPr>
          <a:xfrm>
            <a:off x="1799175" y="2571750"/>
            <a:ext cx="4855775" cy="385600"/>
          </a:xfrm>
          <a:prstGeom prst="rect">
            <a:avLst/>
          </a:prstGeom>
          <a:noFill/>
          <a:ln>
            <a:noFill/>
          </a:ln>
        </p:spPr>
      </p:pic>
      <p:pic>
        <p:nvPicPr>
          <p:cNvPr id="171" name="Google Shape;171;gd698a979b8_0_24"/>
          <p:cNvPicPr preferRelativeResize="0"/>
          <p:nvPr/>
        </p:nvPicPr>
        <p:blipFill>
          <a:blip r:embed="rId4">
            <a:alphaModFix/>
          </a:blip>
          <a:stretch>
            <a:fillRect/>
          </a:stretch>
        </p:blipFill>
        <p:spPr>
          <a:xfrm>
            <a:off x="1799175" y="3707481"/>
            <a:ext cx="2483925" cy="1018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2"/>
          <p:cNvSpPr txBox="1"/>
          <p:nvPr/>
        </p:nvSpPr>
        <p:spPr>
          <a:xfrm>
            <a:off x="990600" y="1276350"/>
            <a:ext cx="3687762" cy="22891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$za["name"] =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$za["course"] =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$za["topic"] =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print_r($za);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sort($za);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800"/>
              <a:buFont typeface="Courier"/>
              <a:buNone/>
            </a:pPr>
            <a:r>
              <a:rPr b="0" i="0" lang="en-US" sz="1800" u="none" cap="none" strike="noStrike">
                <a:solidFill>
                  <a:srgbClr val="FF7F00"/>
                </a:solidFill>
                <a:latin typeface="Courier"/>
                <a:ea typeface="Courier"/>
                <a:cs typeface="Courier"/>
                <a:sym typeface="Courier"/>
              </a:rPr>
              <a:t>print_r($za);</a:t>
            </a:r>
            <a:endParaRPr b="0" i="0" sz="1400" u="none" cap="none" strike="noStrike">
              <a:solidFill>
                <a:srgbClr val="000000"/>
              </a:solidFill>
              <a:latin typeface="Arial"/>
              <a:ea typeface="Arial"/>
              <a:cs typeface="Arial"/>
              <a:sym typeface="Arial"/>
            </a:endParaRPr>
          </a:p>
        </p:txBody>
      </p:sp>
      <p:sp>
        <p:nvSpPr>
          <p:cNvPr id="499" name="Google Shape;499;p22"/>
          <p:cNvSpPr txBox="1"/>
          <p:nvPr/>
        </p:nvSpPr>
        <p:spPr>
          <a:xfrm>
            <a:off x="5029200" y="895350"/>
            <a:ext cx="3703637" cy="32289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    [name]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    [topic] =&gt;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800"/>
              <a:buFont typeface="Courier"/>
              <a:buNone/>
            </a:pPr>
            <a:r>
              <a:rPr b="0" i="0" lang="en-US" sz="1800" u="none" cap="none" strike="noStrike">
                <a:solidFill>
                  <a:srgbClr val="FF7F00"/>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800"/>
              <a:buFont typeface="Courier"/>
              <a:buNone/>
            </a:pPr>
            <a:r>
              <a:rPr b="0" i="0" lang="en-US" sz="1800" u="none" cap="none" strike="noStrike">
                <a:solidFill>
                  <a:srgbClr val="FF7F00"/>
                </a:solidFill>
                <a:latin typeface="Courier"/>
                <a:ea typeface="Courier"/>
                <a:cs typeface="Courier"/>
                <a:sym typeface="Courier"/>
              </a:rPr>
              <a:t>    [0]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800"/>
              <a:buFont typeface="Courier"/>
              <a:buNone/>
            </a:pPr>
            <a:r>
              <a:rPr b="0" i="0" lang="en-US" sz="1800" u="none" cap="none" strike="noStrike">
                <a:solidFill>
                  <a:srgbClr val="FF7F00"/>
                </a:solidFill>
                <a:latin typeface="Courier"/>
                <a:ea typeface="Courier"/>
                <a:cs typeface="Courier"/>
                <a:sym typeface="Courier"/>
              </a:rPr>
              <a:t>    [1] =&gt;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800"/>
              <a:buFont typeface="Courier"/>
              <a:buNone/>
            </a:pPr>
            <a:r>
              <a:rPr b="0" i="0" lang="en-US" sz="1800" u="none" cap="none" strike="noStrike">
                <a:solidFill>
                  <a:srgbClr val="FF7F00"/>
                </a:solidFill>
                <a:latin typeface="Courier"/>
                <a:ea typeface="Courier"/>
                <a:cs typeface="Courier"/>
                <a:sym typeface="Courier"/>
              </a:rPr>
              <a:t>    [2]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800"/>
              <a:buFont typeface="Courier"/>
              <a:buNone/>
            </a:pPr>
            <a:r>
              <a:rPr b="0" i="0" lang="en-US" sz="1800" u="none" cap="none" strike="noStrike">
                <a:solidFill>
                  <a:srgbClr val="FF7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3"/>
          <p:cNvSpPr txBox="1"/>
          <p:nvPr/>
        </p:nvSpPr>
        <p:spPr>
          <a:xfrm>
            <a:off x="838200" y="971550"/>
            <a:ext cx="3859212" cy="24368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 =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$za["name"] =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$za["course"] =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$za["topic"] =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800"/>
              <a:buFont typeface="Courier"/>
              <a:buNone/>
            </a:pPr>
            <a:r>
              <a:rPr b="0" i="0" lang="en-US" sz="1800" u="none" cap="none" strike="noStrike">
                <a:solidFill>
                  <a:srgbClr val="FF00FF"/>
                </a:solidFill>
                <a:latin typeface="Courier"/>
                <a:ea typeface="Courier"/>
                <a:cs typeface="Courier"/>
                <a:sym typeface="Courier"/>
              </a:rPr>
              <a:t>print_r($za);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ksort($za);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800"/>
              <a:buFont typeface="Courier"/>
              <a:buNone/>
            </a:pPr>
            <a:r>
              <a:rPr b="0" i="0" lang="en-US" sz="1800" u="none" cap="none" strike="noStrike">
                <a:solidFill>
                  <a:srgbClr val="00FF00"/>
                </a:solidFill>
                <a:latin typeface="Courier"/>
                <a:ea typeface="Courier"/>
                <a:cs typeface="Courier"/>
                <a:sym typeface="Courier"/>
              </a:rPr>
              <a:t>print_r($za);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00"/>
              </a:buClr>
              <a:buSzPts val="1800"/>
              <a:buFont typeface="Courier"/>
              <a:buNone/>
            </a:pPr>
            <a:r>
              <a:rPr b="0" i="0" lang="en-US" sz="1800" u="none" cap="none" strike="noStrike">
                <a:solidFill>
                  <a:srgbClr val="FFFF00"/>
                </a:solidFill>
                <a:latin typeface="Courier"/>
                <a:ea typeface="Courier"/>
                <a:cs typeface="Courier"/>
                <a:sym typeface="Courier"/>
              </a:rPr>
              <a:t>asort($za);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800"/>
              <a:buFont typeface="Courier"/>
              <a:buNone/>
            </a:pPr>
            <a:r>
              <a:rPr b="0" i="0" lang="en-US" sz="1800" u="none" cap="none" strike="noStrike">
                <a:solidFill>
                  <a:srgbClr val="FF7F00"/>
                </a:solidFill>
                <a:latin typeface="Courier"/>
                <a:ea typeface="Courier"/>
                <a:cs typeface="Courier"/>
                <a:sym typeface="Courier"/>
              </a:rPr>
              <a:t>print_r($za);</a:t>
            </a:r>
            <a:endParaRPr b="0" i="0" sz="1400" u="none" cap="none" strike="noStrike">
              <a:solidFill>
                <a:srgbClr val="000000"/>
              </a:solidFill>
              <a:latin typeface="Arial"/>
              <a:ea typeface="Arial"/>
              <a:cs typeface="Arial"/>
              <a:sym typeface="Arial"/>
            </a:endParaRPr>
          </a:p>
        </p:txBody>
      </p:sp>
      <p:sp>
        <p:nvSpPr>
          <p:cNvPr id="506" name="Google Shape;506;p23"/>
          <p:cNvSpPr txBox="1"/>
          <p:nvPr/>
        </p:nvSpPr>
        <p:spPr>
          <a:xfrm>
            <a:off x="4948237" y="438150"/>
            <a:ext cx="4229100" cy="4267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FF"/>
              </a:buClr>
              <a:buSzPts val="1600"/>
              <a:buFont typeface="Courier"/>
              <a:buNone/>
            </a:pPr>
            <a:r>
              <a:rPr b="0" i="0" lang="en-US" sz="1600" u="none" cap="none" strike="noStrike">
                <a:solidFill>
                  <a:srgbClr val="FF00FF"/>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600"/>
              <a:buFont typeface="Courier"/>
              <a:buNone/>
            </a:pPr>
            <a:r>
              <a:rPr b="0" i="0" lang="en-US" sz="1600" u="none" cap="none" strike="noStrike">
                <a:solidFill>
                  <a:srgbClr val="FF00FF"/>
                </a:solidFill>
                <a:latin typeface="Courier"/>
                <a:ea typeface="Courier"/>
                <a:cs typeface="Courier"/>
                <a:sym typeface="Courier"/>
              </a:rPr>
              <a:t>    [name]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600"/>
              <a:buFont typeface="Courier"/>
              <a:buNone/>
            </a:pPr>
            <a:r>
              <a:rPr b="0" i="0" lang="en-US" sz="1600" u="none" cap="none" strike="noStrike">
                <a:solidFill>
                  <a:srgbClr val="FF00FF"/>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600"/>
              <a:buFont typeface="Courier"/>
              <a:buNone/>
            </a:pPr>
            <a:r>
              <a:rPr b="0" i="0" lang="en-US" sz="1600" u="none" cap="none" strike="noStrike">
                <a:solidFill>
                  <a:srgbClr val="FF00FF"/>
                </a:solidFill>
                <a:latin typeface="Courier"/>
                <a:ea typeface="Courier"/>
                <a:cs typeface="Courier"/>
                <a:sym typeface="Courier"/>
              </a:rPr>
              <a:t>    [topic] =&gt;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FF"/>
              </a:buClr>
              <a:buSzPts val="1600"/>
              <a:buFont typeface="Courier"/>
              <a:buNone/>
            </a:pPr>
            <a:r>
              <a:rPr b="0" i="0" lang="en-US" sz="1600" u="none" cap="none" strike="noStrike">
                <a:solidFill>
                  <a:srgbClr val="FF00FF"/>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FF00FF"/>
              </a:solidFill>
              <a:latin typeface="Courier"/>
              <a:ea typeface="Courier"/>
              <a:cs typeface="Courier"/>
              <a:sym typeface="Courier"/>
            </a:endParaRPr>
          </a:p>
          <a:p>
            <a:pPr indent="0" lvl="0" marL="0" marR="0" rtl="0" algn="l">
              <a:lnSpc>
                <a:spcPct val="100000"/>
              </a:lnSpc>
              <a:spcBef>
                <a:spcPts val="0"/>
              </a:spcBef>
              <a:spcAft>
                <a:spcPts val="0"/>
              </a:spcAft>
              <a:buClr>
                <a:srgbClr val="00FF00"/>
              </a:buClr>
              <a:buSzPts val="1600"/>
              <a:buFont typeface="Courier"/>
              <a:buNone/>
            </a:pPr>
            <a:r>
              <a:rPr b="0" i="0" lang="en-US" sz="1600" u="none" cap="none" strike="noStrike">
                <a:solidFill>
                  <a:srgbClr val="00FF00"/>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600"/>
              <a:buFont typeface="Courier"/>
              <a:buNone/>
            </a:pPr>
            <a:r>
              <a:rPr b="0" i="0" lang="en-US" sz="1600" u="none" cap="none" strike="noStrike">
                <a:solidFill>
                  <a:srgbClr val="00FF00"/>
                </a:solidFill>
                <a:latin typeface="Courier"/>
                <a:ea typeface="Courier"/>
                <a:cs typeface="Courier"/>
                <a:sym typeface="Courier"/>
              </a:rPr>
              <a:t>    [course]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600"/>
              <a:buFont typeface="Courier"/>
              <a:buNone/>
            </a:pPr>
            <a:r>
              <a:rPr b="0" i="0" lang="en-US" sz="1600" u="none" cap="none" strike="noStrike">
                <a:solidFill>
                  <a:srgbClr val="00FF00"/>
                </a:solidFill>
                <a:latin typeface="Courier"/>
                <a:ea typeface="Courier"/>
                <a:cs typeface="Courier"/>
                <a:sym typeface="Courier"/>
              </a:rPr>
              <a:t>    [name]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600"/>
              <a:buFont typeface="Courier"/>
              <a:buNone/>
            </a:pPr>
            <a:r>
              <a:rPr b="0" i="0" lang="en-US" sz="1600" u="none" cap="none" strike="noStrike">
                <a:solidFill>
                  <a:srgbClr val="00FF00"/>
                </a:solidFill>
                <a:latin typeface="Courier"/>
                <a:ea typeface="Courier"/>
                <a:cs typeface="Courier"/>
                <a:sym typeface="Courier"/>
              </a:rPr>
              <a:t>    [topic] =&gt;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SzPts val="1600"/>
              <a:buFont typeface="Courier"/>
              <a:buNone/>
            </a:pPr>
            <a:r>
              <a:rPr b="0" i="0" lang="en-US" sz="1600" u="none" cap="none" strike="noStrike">
                <a:solidFill>
                  <a:srgbClr val="00F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00FF00"/>
              </a:solidFill>
              <a:latin typeface="Courier"/>
              <a:ea typeface="Courier"/>
              <a:cs typeface="Courier"/>
              <a:sym typeface="Courier"/>
            </a:endParaRPr>
          </a:p>
          <a:p>
            <a:pPr indent="0" lvl="0" marL="0" marR="0" rtl="0" algn="l">
              <a:lnSpc>
                <a:spcPct val="100000"/>
              </a:lnSpc>
              <a:spcBef>
                <a:spcPts val="0"/>
              </a:spcBef>
              <a:spcAft>
                <a:spcPts val="0"/>
              </a:spcAft>
              <a:buClr>
                <a:srgbClr val="FF7F00"/>
              </a:buClr>
              <a:buSzPts val="1600"/>
              <a:buFont typeface="Courier"/>
              <a:buNone/>
            </a:pPr>
            <a:r>
              <a:rPr b="0" i="0" lang="en-US" sz="1600" u="none" cap="none" strike="noStrike">
                <a:solidFill>
                  <a:srgbClr val="FF7F00"/>
                </a:solidFill>
                <a:latin typeface="Courier"/>
                <a:ea typeface="Courier"/>
                <a:cs typeface="Courier"/>
                <a:sym typeface="Courier"/>
              </a:rPr>
              <a:t>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600"/>
              <a:buFont typeface="Courier"/>
              <a:buNone/>
            </a:pPr>
            <a:r>
              <a:rPr b="0" i="0" lang="en-US" sz="1600" u="none" cap="none" strike="noStrike">
                <a:solidFill>
                  <a:srgbClr val="FF7F00"/>
                </a:solidFill>
                <a:latin typeface="Courier"/>
                <a:ea typeface="Courier"/>
                <a:cs typeface="Courier"/>
                <a:sym typeface="Courier"/>
              </a:rPr>
              <a:t>    [name] =&gt; CSET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600"/>
              <a:buFont typeface="Courier"/>
              <a:buNone/>
            </a:pPr>
            <a:r>
              <a:rPr b="0" i="0" lang="en-US" sz="1600" u="none" cap="none" strike="noStrike">
                <a:solidFill>
                  <a:srgbClr val="FF7F00"/>
                </a:solidFill>
                <a:latin typeface="Courier"/>
                <a:ea typeface="Courier"/>
                <a:cs typeface="Courier"/>
                <a:sym typeface="Courier"/>
              </a:rPr>
              <a:t>    [topic] =&gt; PHP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600"/>
              <a:buFont typeface="Courier"/>
              <a:buNone/>
            </a:pPr>
            <a:r>
              <a:rPr b="0" i="0" lang="en-US" sz="1600" u="none" cap="none" strike="noStrike">
                <a:solidFill>
                  <a:srgbClr val="FF7F00"/>
                </a:solidFill>
                <a:latin typeface="Courier"/>
                <a:ea typeface="Courier"/>
                <a:cs typeface="Courier"/>
                <a:sym typeface="Courier"/>
              </a:rPr>
              <a:t>    [course] =&gt; hassan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7F00"/>
              </a:buClr>
              <a:buSzPts val="1600"/>
              <a:buFont typeface="Courier"/>
              <a:buNone/>
            </a:pPr>
            <a:r>
              <a:rPr b="0" i="0" lang="en-US" sz="1600" u="none" cap="none" strike="noStrike">
                <a:solidFill>
                  <a:srgbClr val="FF7F00"/>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d698a979b8_0_25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Strings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d698a979b8_0_2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Iterating over strings</a:t>
            </a:r>
            <a:endParaRPr/>
          </a:p>
        </p:txBody>
      </p:sp>
      <p:sp>
        <p:nvSpPr>
          <p:cNvPr id="517" name="Google Shape;517;gd698a979b8_0_257"/>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US" sz="1900"/>
              <a:t>You can iterate through the characters of a string like arrays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Or you can convert </a:t>
            </a:r>
            <a:r>
              <a:rPr lang="en-US" sz="1900"/>
              <a:t>them to arrays and iterate through them.</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US" sz="1900"/>
              <a:t>You can convert the array back to string using implode</a:t>
            </a:r>
            <a:endParaRPr sz="1900"/>
          </a:p>
        </p:txBody>
      </p:sp>
      <p:pic>
        <p:nvPicPr>
          <p:cNvPr id="518" name="Google Shape;518;gd698a979b8_0_257"/>
          <p:cNvPicPr preferRelativeResize="0"/>
          <p:nvPr/>
        </p:nvPicPr>
        <p:blipFill>
          <a:blip r:embed="rId3">
            <a:alphaModFix/>
          </a:blip>
          <a:stretch>
            <a:fillRect/>
          </a:stretch>
        </p:blipFill>
        <p:spPr>
          <a:xfrm>
            <a:off x="1866900" y="1901600"/>
            <a:ext cx="4260896" cy="914100"/>
          </a:xfrm>
          <a:prstGeom prst="rect">
            <a:avLst/>
          </a:prstGeom>
          <a:noFill/>
          <a:ln>
            <a:noFill/>
          </a:ln>
        </p:spPr>
      </p:pic>
      <p:pic>
        <p:nvPicPr>
          <p:cNvPr id="519" name="Google Shape;519;gd698a979b8_0_257"/>
          <p:cNvPicPr preferRelativeResize="0"/>
          <p:nvPr/>
        </p:nvPicPr>
        <p:blipFill>
          <a:blip r:embed="rId4">
            <a:alphaModFix/>
          </a:blip>
          <a:stretch>
            <a:fillRect/>
          </a:stretch>
        </p:blipFill>
        <p:spPr>
          <a:xfrm>
            <a:off x="1866900" y="3671625"/>
            <a:ext cx="3971300" cy="3890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d698a979b8_0_2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25" name="Google Shape;525;gd698a979b8_0_265"/>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US" sz="1900"/>
              <a:t>Hopefully you remember the predefined string functions discussed in lecture 1 - str_len, str_word_count, strrev, strpos, and str_replace. </a:t>
            </a:r>
            <a:endParaRPr sz="1900"/>
          </a:p>
          <a:p>
            <a:pPr indent="-349250" lvl="0" marL="457200" rtl="0" algn="just">
              <a:spcBef>
                <a:spcPts val="1000"/>
              </a:spcBef>
              <a:spcAft>
                <a:spcPts val="0"/>
              </a:spcAft>
              <a:buSzPts val="1900"/>
              <a:buChar char="●"/>
            </a:pPr>
            <a:r>
              <a:rPr lang="en-US" sz="1900"/>
              <a:t>If not, then now is a good time to google them up. You might wanna check out the results from w3school website.</a:t>
            </a:r>
            <a:endParaRPr sz="1900"/>
          </a:p>
          <a:p>
            <a:pPr indent="-349250" lvl="0" marL="457200" rtl="0" algn="just">
              <a:spcBef>
                <a:spcPts val="1000"/>
              </a:spcBef>
              <a:spcAft>
                <a:spcPts val="0"/>
              </a:spcAft>
              <a:buSzPts val="1900"/>
              <a:buChar char="●"/>
            </a:pPr>
            <a:r>
              <a:rPr lang="en-US" sz="1900"/>
              <a:t> Like the array predefined functions, there are zillions of more predefined functions for strings. You should google them up when you need them.</a:t>
            </a:r>
            <a:endParaRPr sz="1900"/>
          </a:p>
          <a:p>
            <a:pPr indent="-349250" lvl="0" marL="457200" rtl="0" algn="just">
              <a:spcBef>
                <a:spcPts val="1000"/>
              </a:spcBef>
              <a:spcAft>
                <a:spcPts val="1000"/>
              </a:spcAft>
              <a:buSzPts val="1900"/>
              <a:buChar char="●"/>
            </a:pPr>
            <a:r>
              <a:rPr lang="en-US" sz="1900"/>
              <a:t>Let's</a:t>
            </a:r>
            <a:r>
              <a:rPr lang="en-US" sz="1900"/>
              <a:t> have a look at some examples. </a:t>
            </a:r>
            <a:endParaRPr sz="19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d698a979b8_0_2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31" name="Google Shape;531;gd698a979b8_0_272"/>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US" sz="1900"/>
              <a:t>strtoupper($str)</a:t>
            </a:r>
            <a:endParaRPr sz="1900"/>
          </a:p>
          <a:p>
            <a:pPr indent="-349250" lvl="0" marL="457200" rtl="0" algn="just">
              <a:spcBef>
                <a:spcPts val="1000"/>
              </a:spcBef>
              <a:spcAft>
                <a:spcPts val="0"/>
              </a:spcAft>
              <a:buSzPts val="1900"/>
              <a:buChar char="●"/>
            </a:pPr>
            <a:r>
              <a:rPr lang="en-US" sz="1900"/>
              <a:t>To convert every letter/character of every word of the string to uppercase, one can use strtoupper() method.</a:t>
            </a:r>
            <a:endParaRPr sz="1900"/>
          </a:p>
          <a:p>
            <a:pPr indent="0" lvl="0" marL="0" rtl="0" algn="just">
              <a:spcBef>
                <a:spcPts val="1000"/>
              </a:spcBef>
              <a:spcAft>
                <a:spcPts val="1000"/>
              </a:spcAft>
              <a:buNone/>
            </a:pPr>
            <a:r>
              <a:t/>
            </a:r>
            <a:endParaRPr sz="1900"/>
          </a:p>
        </p:txBody>
      </p:sp>
      <p:pic>
        <p:nvPicPr>
          <p:cNvPr id="532" name="Google Shape;532;gd698a979b8_0_272"/>
          <p:cNvPicPr preferRelativeResize="0"/>
          <p:nvPr/>
        </p:nvPicPr>
        <p:blipFill>
          <a:blip r:embed="rId3">
            <a:alphaModFix/>
          </a:blip>
          <a:stretch>
            <a:fillRect/>
          </a:stretch>
        </p:blipFill>
        <p:spPr>
          <a:xfrm>
            <a:off x="1869400" y="2728425"/>
            <a:ext cx="4537925" cy="1140475"/>
          </a:xfrm>
          <a:prstGeom prst="rect">
            <a:avLst/>
          </a:prstGeom>
          <a:noFill/>
          <a:ln>
            <a:noFill/>
          </a:ln>
        </p:spPr>
      </p:pic>
      <p:pic>
        <p:nvPicPr>
          <p:cNvPr id="533" name="Google Shape;533;gd698a979b8_0_272"/>
          <p:cNvPicPr preferRelativeResize="0"/>
          <p:nvPr/>
        </p:nvPicPr>
        <p:blipFill>
          <a:blip r:embed="rId4">
            <a:alphaModFix/>
          </a:blip>
          <a:stretch>
            <a:fillRect/>
          </a:stretch>
        </p:blipFill>
        <p:spPr>
          <a:xfrm>
            <a:off x="1869400" y="4096525"/>
            <a:ext cx="2582713" cy="9141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d698a979b8_0_28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39" name="Google Shape;539;gd698a979b8_0_281"/>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US" sz="1900"/>
              <a:t>strtolower($str)</a:t>
            </a:r>
            <a:endParaRPr sz="1900"/>
          </a:p>
          <a:p>
            <a:pPr indent="0" lvl="0" marL="0" rtl="0" algn="just">
              <a:spcBef>
                <a:spcPts val="1000"/>
              </a:spcBef>
              <a:spcAft>
                <a:spcPts val="1000"/>
              </a:spcAft>
              <a:buNone/>
            </a:pPr>
            <a:r>
              <a:t/>
            </a:r>
            <a:endParaRPr sz="1900"/>
          </a:p>
        </p:txBody>
      </p:sp>
      <p:pic>
        <p:nvPicPr>
          <p:cNvPr id="540" name="Google Shape;540;gd698a979b8_0_281"/>
          <p:cNvPicPr preferRelativeResize="0"/>
          <p:nvPr/>
        </p:nvPicPr>
        <p:blipFill>
          <a:blip r:embed="rId3">
            <a:alphaModFix/>
          </a:blip>
          <a:stretch>
            <a:fillRect/>
          </a:stretch>
        </p:blipFill>
        <p:spPr>
          <a:xfrm>
            <a:off x="1804750" y="1954250"/>
            <a:ext cx="4263675" cy="1171100"/>
          </a:xfrm>
          <a:prstGeom prst="rect">
            <a:avLst/>
          </a:prstGeom>
          <a:noFill/>
          <a:ln>
            <a:noFill/>
          </a:ln>
        </p:spPr>
      </p:pic>
      <p:pic>
        <p:nvPicPr>
          <p:cNvPr id="541" name="Google Shape;541;gd698a979b8_0_281"/>
          <p:cNvPicPr preferRelativeResize="0"/>
          <p:nvPr/>
        </p:nvPicPr>
        <p:blipFill>
          <a:blip r:embed="rId4">
            <a:alphaModFix/>
          </a:blip>
          <a:stretch>
            <a:fillRect/>
          </a:stretch>
        </p:blipFill>
        <p:spPr>
          <a:xfrm>
            <a:off x="1804749" y="3460099"/>
            <a:ext cx="2682389" cy="914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d698a979b8_0_2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47" name="Google Shape;547;gd698a979b8_0_292"/>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US" sz="1900"/>
              <a:t>str_repeat($str, $counter)</a:t>
            </a:r>
            <a:endParaRPr sz="1900"/>
          </a:p>
          <a:p>
            <a:pPr indent="0" lvl="0" marL="0" rtl="0" algn="just">
              <a:spcBef>
                <a:spcPts val="1000"/>
              </a:spcBef>
              <a:spcAft>
                <a:spcPts val="1000"/>
              </a:spcAft>
              <a:buNone/>
            </a:pPr>
            <a:r>
              <a:t/>
            </a:r>
            <a:endParaRPr sz="1900"/>
          </a:p>
        </p:txBody>
      </p:sp>
      <p:pic>
        <p:nvPicPr>
          <p:cNvPr id="548" name="Google Shape;548;gd698a979b8_0_292"/>
          <p:cNvPicPr preferRelativeResize="0"/>
          <p:nvPr/>
        </p:nvPicPr>
        <p:blipFill>
          <a:blip r:embed="rId3">
            <a:alphaModFix/>
          </a:blip>
          <a:stretch>
            <a:fillRect/>
          </a:stretch>
        </p:blipFill>
        <p:spPr>
          <a:xfrm>
            <a:off x="1817027" y="2065175"/>
            <a:ext cx="3337275" cy="1160800"/>
          </a:xfrm>
          <a:prstGeom prst="rect">
            <a:avLst/>
          </a:prstGeom>
          <a:noFill/>
          <a:ln>
            <a:noFill/>
          </a:ln>
        </p:spPr>
      </p:pic>
      <p:pic>
        <p:nvPicPr>
          <p:cNvPr id="549" name="Google Shape;549;gd698a979b8_0_292"/>
          <p:cNvPicPr preferRelativeResize="0"/>
          <p:nvPr/>
        </p:nvPicPr>
        <p:blipFill>
          <a:blip r:embed="rId4">
            <a:alphaModFix/>
          </a:blip>
          <a:stretch>
            <a:fillRect/>
          </a:stretch>
        </p:blipFill>
        <p:spPr>
          <a:xfrm>
            <a:off x="1817025" y="3777674"/>
            <a:ext cx="5223522" cy="9141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d698a979b8_0_30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55" name="Google Shape;555;gd698a979b8_0_300"/>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US" sz="1900"/>
              <a:t>strcmp($str1, $str2)</a:t>
            </a:r>
            <a:endParaRPr sz="1900"/>
          </a:p>
          <a:p>
            <a:pPr indent="-349250" lvl="0" marL="457200" rtl="0" algn="just">
              <a:spcBef>
                <a:spcPts val="1000"/>
              </a:spcBef>
              <a:spcAft>
                <a:spcPts val="0"/>
              </a:spcAft>
              <a:buSzPts val="1900"/>
              <a:buChar char="●"/>
            </a:pPr>
            <a:r>
              <a:rPr lang="en-US" sz="1900"/>
              <a:t>This function is used to compare two strings. The comparison is done alphabetically. </a:t>
            </a:r>
            <a:endParaRPr sz="1900"/>
          </a:p>
          <a:p>
            <a:pPr indent="-349250" lvl="0" marL="457200" rtl="0" algn="just">
              <a:spcBef>
                <a:spcPts val="1000"/>
              </a:spcBef>
              <a:spcAft>
                <a:spcPts val="0"/>
              </a:spcAft>
              <a:buSzPts val="1900"/>
              <a:buChar char="●"/>
            </a:pPr>
            <a:r>
              <a:rPr lang="en-US" sz="1900"/>
              <a:t>If the first string is greater than second string, the result will be greater than 0, if the first string is equal to the second string, the result will be equal to 0 and if the second string is greater than the first string, then the result will be less than 0.</a:t>
            </a:r>
            <a:endParaRPr sz="1900"/>
          </a:p>
          <a:p>
            <a:pPr indent="0" lvl="0" marL="0" rtl="0" algn="just">
              <a:spcBef>
                <a:spcPts val="1000"/>
              </a:spcBef>
              <a:spcAft>
                <a:spcPts val="1000"/>
              </a:spcAft>
              <a:buNone/>
            </a:pPr>
            <a:r>
              <a:t/>
            </a:r>
            <a:endParaRPr sz="19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d698a979b8_0_3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61" name="Google Shape;561;gd698a979b8_0_337"/>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0" lvl="0" marL="0" rtl="0" algn="just">
              <a:spcBef>
                <a:spcPts val="0"/>
              </a:spcBef>
              <a:spcAft>
                <a:spcPts val="1000"/>
              </a:spcAft>
              <a:buNone/>
            </a:pPr>
            <a:r>
              <a:t/>
            </a:r>
            <a:endParaRPr sz="1900"/>
          </a:p>
        </p:txBody>
      </p:sp>
      <p:pic>
        <p:nvPicPr>
          <p:cNvPr id="562" name="Google Shape;562;gd698a979b8_0_337"/>
          <p:cNvPicPr preferRelativeResize="0"/>
          <p:nvPr/>
        </p:nvPicPr>
        <p:blipFill>
          <a:blip r:embed="rId3">
            <a:alphaModFix/>
          </a:blip>
          <a:stretch>
            <a:fillRect/>
          </a:stretch>
        </p:blipFill>
        <p:spPr>
          <a:xfrm>
            <a:off x="1297502" y="1307850"/>
            <a:ext cx="3349700" cy="3705150"/>
          </a:xfrm>
          <a:prstGeom prst="rect">
            <a:avLst/>
          </a:prstGeom>
          <a:noFill/>
          <a:ln>
            <a:noFill/>
          </a:ln>
        </p:spPr>
      </p:pic>
      <p:pic>
        <p:nvPicPr>
          <p:cNvPr id="563" name="Google Shape;563;gd698a979b8_0_337"/>
          <p:cNvPicPr preferRelativeResize="0"/>
          <p:nvPr/>
        </p:nvPicPr>
        <p:blipFill>
          <a:blip r:embed="rId4">
            <a:alphaModFix/>
          </a:blip>
          <a:stretch>
            <a:fillRect/>
          </a:stretch>
        </p:blipFill>
        <p:spPr>
          <a:xfrm>
            <a:off x="5815525" y="2116513"/>
            <a:ext cx="1302675" cy="192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d698a979b8_0_38"/>
          <p:cNvSpPr txBox="1"/>
          <p:nvPr>
            <p:ph type="title"/>
          </p:nvPr>
        </p:nvSpPr>
        <p:spPr>
          <a:xfrm>
            <a:off x="1297500" y="393750"/>
            <a:ext cx="7038900" cy="9141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lang="en-US" sz="4200">
                <a:solidFill>
                  <a:srgbClr val="FFCC66"/>
                </a:solidFill>
                <a:latin typeface="Arial"/>
                <a:ea typeface="Arial"/>
                <a:cs typeface="Arial"/>
                <a:sym typeface="Arial"/>
              </a:rPr>
              <a:t>Indexed array</a:t>
            </a:r>
            <a:endParaRPr/>
          </a:p>
        </p:txBody>
      </p:sp>
      <p:sp>
        <p:nvSpPr>
          <p:cNvPr id="178" name="Google Shape;178;gd698a979b8_0_38"/>
          <p:cNvSpPr txBox="1"/>
          <p:nvPr/>
        </p:nvSpPr>
        <p:spPr>
          <a:xfrm>
            <a:off x="1295400" y="1307850"/>
            <a:ext cx="6747000" cy="277200"/>
          </a:xfrm>
          <a:prstGeom prst="rect">
            <a:avLst/>
          </a:prstGeom>
          <a:noFill/>
          <a:ln>
            <a:noFill/>
          </a:ln>
        </p:spPr>
        <p:txBody>
          <a:bodyPr anchorCtr="0" anchor="ctr" bIns="0" lIns="0" spcFirstLastPara="1" rIns="0" wrap="square" tIns="0">
            <a:spAutoFit/>
          </a:bodyPr>
          <a:lstStyle/>
          <a:p>
            <a:pPr indent="0" lvl="0" marL="457200" marR="0" rtl="0" algn="l">
              <a:lnSpc>
                <a:spcPct val="115000"/>
              </a:lnSpc>
              <a:spcBef>
                <a:spcPts val="0"/>
              </a:spcBef>
              <a:spcAft>
                <a:spcPts val="0"/>
              </a:spcAft>
              <a:buNone/>
            </a:pPr>
            <a:r>
              <a:t/>
            </a:r>
            <a:endParaRPr sz="1800">
              <a:solidFill>
                <a:srgbClr val="FFFFFF"/>
              </a:solidFill>
              <a:latin typeface="Courier"/>
              <a:ea typeface="Courier"/>
              <a:cs typeface="Courier"/>
              <a:sym typeface="Courier"/>
            </a:endParaRPr>
          </a:p>
        </p:txBody>
      </p:sp>
      <p:pic>
        <p:nvPicPr>
          <p:cNvPr id="179" name="Google Shape;179;gd698a979b8_0_38"/>
          <p:cNvPicPr preferRelativeResize="0"/>
          <p:nvPr/>
        </p:nvPicPr>
        <p:blipFill>
          <a:blip r:embed="rId3">
            <a:alphaModFix/>
          </a:blip>
          <a:stretch>
            <a:fillRect/>
          </a:stretch>
        </p:blipFill>
        <p:spPr>
          <a:xfrm>
            <a:off x="1524501" y="1585050"/>
            <a:ext cx="6417350" cy="30847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d698a979b8_0_30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69" name="Google Shape;569;gd698a979b8_0_306"/>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US" sz="1900"/>
              <a:t>substr($str, $start, $length)</a:t>
            </a:r>
            <a:endParaRPr sz="1900"/>
          </a:p>
          <a:p>
            <a:pPr indent="-349250" lvl="0" marL="457200" rtl="0" algn="just">
              <a:spcBef>
                <a:spcPts val="1000"/>
              </a:spcBef>
              <a:spcAft>
                <a:spcPts val="0"/>
              </a:spcAft>
              <a:buSzPts val="1900"/>
              <a:buChar char="●"/>
            </a:pPr>
            <a:r>
              <a:rPr lang="en-US" sz="1900"/>
              <a:t>This function is used to take out a part of the string(substring), starting from a particular position, of a particular length.</a:t>
            </a:r>
            <a:endParaRPr sz="1900"/>
          </a:p>
          <a:p>
            <a:pPr indent="-349250" lvl="0" marL="457200" rtl="0" algn="just">
              <a:spcBef>
                <a:spcPts val="1000"/>
              </a:spcBef>
              <a:spcAft>
                <a:spcPts val="0"/>
              </a:spcAft>
              <a:buSzPts val="1900"/>
              <a:buChar char="●"/>
            </a:pPr>
            <a:r>
              <a:rPr lang="en-US" sz="1900"/>
              <a:t>The first argument is the string itself, second argument is the starting index of the substring to be </a:t>
            </a:r>
            <a:r>
              <a:rPr lang="en-US" sz="1900"/>
              <a:t>extracted</a:t>
            </a:r>
            <a:r>
              <a:rPr lang="en-US" sz="1900"/>
              <a:t> and the third argument is the length of the substring to be extracted.</a:t>
            </a:r>
            <a:endParaRPr sz="1900"/>
          </a:p>
          <a:p>
            <a:pPr indent="0" lvl="0" marL="0" rtl="0" algn="just">
              <a:spcBef>
                <a:spcPts val="1000"/>
              </a:spcBef>
              <a:spcAft>
                <a:spcPts val="1000"/>
              </a:spcAft>
              <a:buNone/>
            </a:pPr>
            <a:r>
              <a:t/>
            </a:r>
            <a:endParaRPr sz="19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d698a979b8_0_3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75" name="Google Shape;575;gd698a979b8_0_329"/>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0" lvl="0" marL="0" rtl="0" algn="just">
              <a:spcBef>
                <a:spcPts val="0"/>
              </a:spcBef>
              <a:spcAft>
                <a:spcPts val="1000"/>
              </a:spcAft>
              <a:buNone/>
            </a:pPr>
            <a:r>
              <a:t/>
            </a:r>
            <a:endParaRPr sz="1900"/>
          </a:p>
        </p:txBody>
      </p:sp>
      <p:pic>
        <p:nvPicPr>
          <p:cNvPr id="576" name="Google Shape;576;gd698a979b8_0_329"/>
          <p:cNvPicPr preferRelativeResize="0"/>
          <p:nvPr/>
        </p:nvPicPr>
        <p:blipFill>
          <a:blip r:embed="rId3">
            <a:alphaModFix/>
          </a:blip>
          <a:stretch>
            <a:fillRect/>
          </a:stretch>
        </p:blipFill>
        <p:spPr>
          <a:xfrm>
            <a:off x="1297500" y="1307854"/>
            <a:ext cx="4574114" cy="1263900"/>
          </a:xfrm>
          <a:prstGeom prst="rect">
            <a:avLst/>
          </a:prstGeom>
          <a:noFill/>
          <a:ln>
            <a:noFill/>
          </a:ln>
        </p:spPr>
      </p:pic>
      <p:pic>
        <p:nvPicPr>
          <p:cNvPr id="577" name="Google Shape;577;gd698a979b8_0_329"/>
          <p:cNvPicPr preferRelativeResize="0"/>
          <p:nvPr/>
        </p:nvPicPr>
        <p:blipFill>
          <a:blip r:embed="rId4">
            <a:alphaModFix/>
          </a:blip>
          <a:stretch>
            <a:fillRect/>
          </a:stretch>
        </p:blipFill>
        <p:spPr>
          <a:xfrm>
            <a:off x="1297500" y="3017400"/>
            <a:ext cx="1628200" cy="9642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d698a979b8_0_31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83" name="Google Shape;583;gd698a979b8_0_312"/>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US" sz="1900"/>
              <a:t>trim($str, charlist)</a:t>
            </a:r>
            <a:endParaRPr sz="1900"/>
          </a:p>
          <a:p>
            <a:pPr indent="-349250" lvl="0" marL="457200" rtl="0" algn="just">
              <a:spcBef>
                <a:spcPts val="1000"/>
              </a:spcBef>
              <a:spcAft>
                <a:spcPts val="0"/>
              </a:spcAft>
              <a:buSzPts val="1900"/>
              <a:buChar char="●"/>
            </a:pPr>
            <a:r>
              <a:rPr lang="en-US" sz="1900"/>
              <a:t>This function is used to remove extra whitespaces from beginning and the end of a string. </a:t>
            </a:r>
            <a:endParaRPr sz="1900"/>
          </a:p>
          <a:p>
            <a:pPr indent="-349250" lvl="0" marL="457200" rtl="0" algn="just">
              <a:spcBef>
                <a:spcPts val="1000"/>
              </a:spcBef>
              <a:spcAft>
                <a:spcPts val="1000"/>
              </a:spcAft>
              <a:buSzPts val="1900"/>
              <a:buChar char="●"/>
            </a:pPr>
            <a:r>
              <a:rPr lang="en-US" sz="1900"/>
              <a:t>The second argument charlist is optional. We can provide a list of character, just like a string, as the second argument, to trim/remove those characters from the main string.</a:t>
            </a:r>
            <a:endParaRPr sz="19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d698a979b8_0_3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String functions</a:t>
            </a:r>
            <a:endParaRPr/>
          </a:p>
        </p:txBody>
      </p:sp>
      <p:sp>
        <p:nvSpPr>
          <p:cNvPr id="589" name="Google Shape;589;gd698a979b8_0_320"/>
          <p:cNvSpPr txBox="1"/>
          <p:nvPr>
            <p:ph idx="1" type="body"/>
          </p:nvPr>
        </p:nvSpPr>
        <p:spPr>
          <a:xfrm>
            <a:off x="1297500" y="1307850"/>
            <a:ext cx="7038900" cy="3542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1000"/>
              </a:spcAft>
              <a:buSzPts val="1900"/>
              <a:buChar char="●"/>
            </a:pPr>
            <a:r>
              <a:rPr lang="en-US" sz="1900"/>
              <a:t>trim($str, charlist)</a:t>
            </a:r>
            <a:endParaRPr sz="1900"/>
          </a:p>
        </p:txBody>
      </p:sp>
      <p:pic>
        <p:nvPicPr>
          <p:cNvPr id="590" name="Google Shape;590;gd698a979b8_0_320"/>
          <p:cNvPicPr preferRelativeResize="0"/>
          <p:nvPr/>
        </p:nvPicPr>
        <p:blipFill>
          <a:blip r:embed="rId3">
            <a:alphaModFix/>
          </a:blip>
          <a:stretch>
            <a:fillRect/>
          </a:stretch>
        </p:blipFill>
        <p:spPr>
          <a:xfrm>
            <a:off x="1806025" y="1755600"/>
            <a:ext cx="3619475" cy="2383300"/>
          </a:xfrm>
          <a:prstGeom prst="rect">
            <a:avLst/>
          </a:prstGeom>
          <a:noFill/>
          <a:ln>
            <a:noFill/>
          </a:ln>
        </p:spPr>
      </p:pic>
      <p:pic>
        <p:nvPicPr>
          <p:cNvPr id="591" name="Google Shape;591;gd698a979b8_0_320"/>
          <p:cNvPicPr preferRelativeResize="0"/>
          <p:nvPr/>
        </p:nvPicPr>
        <p:blipFill>
          <a:blip r:embed="rId4">
            <a:alphaModFix/>
          </a:blip>
          <a:stretch>
            <a:fillRect/>
          </a:stretch>
        </p:blipFill>
        <p:spPr>
          <a:xfrm>
            <a:off x="6880550" y="2222138"/>
            <a:ext cx="1522750" cy="14502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d698a979b8_0_34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Challenges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d698a979b8_0_3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Practice</a:t>
            </a:r>
            <a:endParaRPr/>
          </a:p>
        </p:txBody>
      </p:sp>
      <p:sp>
        <p:nvSpPr>
          <p:cNvPr id="602" name="Google Shape;602;gd698a979b8_0_350"/>
          <p:cNvSpPr txBox="1"/>
          <p:nvPr>
            <p:ph idx="1" type="body"/>
          </p:nvPr>
        </p:nvSpPr>
        <p:spPr>
          <a:xfrm>
            <a:off x="1303800" y="1139250"/>
            <a:ext cx="7255200" cy="38739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FFFFFF"/>
              </a:buClr>
              <a:buSzPts val="1800"/>
              <a:buChar char="●"/>
            </a:pPr>
            <a:r>
              <a:rPr lang="en-US" sz="1800">
                <a:solidFill>
                  <a:srgbClr val="FFFFFF"/>
                </a:solidFill>
              </a:rPr>
              <a:t>Input a number n from user. Then input n numbers from user. Print the sum of the array. </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a:solidFill>
                  <a:srgbClr val="FFFFFF"/>
                </a:solidFill>
              </a:rPr>
              <a:t>Calculate the fibonacci sequence and store it in an array. The user then inputs a number n, and the nth number of the sequence is printed. Can you see how this solution is better than the one implemented in the previous lecture without using arrays?</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a:solidFill>
                  <a:srgbClr val="FFFFFF"/>
                </a:solidFill>
              </a:rPr>
              <a:t>Implement a function that can remove the element of an array at any position. I.e., remove the element at index 4.</a:t>
            </a:r>
            <a:endParaRPr sz="1800">
              <a:solidFill>
                <a:srgbClr val="FFFFFF"/>
              </a:solidFill>
            </a:endParaRPr>
          </a:p>
          <a:p>
            <a:pPr indent="-342900" lvl="0" marL="457200" rtl="0" algn="l">
              <a:spcBef>
                <a:spcPts val="1000"/>
              </a:spcBef>
              <a:spcAft>
                <a:spcPts val="1000"/>
              </a:spcAft>
              <a:buClr>
                <a:srgbClr val="FFFFFF"/>
              </a:buClr>
              <a:buSzPts val="1800"/>
              <a:buChar char="●"/>
            </a:pPr>
            <a:r>
              <a:rPr lang="en-US" sz="1800">
                <a:solidFill>
                  <a:srgbClr val="FFFFFF"/>
                </a:solidFill>
              </a:rPr>
              <a:t>Implement a function that can add an element at any position of an array. I.e., add “bear” at index 4. </a:t>
            </a:r>
            <a:endParaRPr sz="1800">
              <a:solidFill>
                <a:srgbClr val="FFFF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d698a979b8_0_90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Practice</a:t>
            </a:r>
            <a:endParaRPr/>
          </a:p>
        </p:txBody>
      </p:sp>
      <p:sp>
        <p:nvSpPr>
          <p:cNvPr id="608" name="Google Shape;608;gd698a979b8_0_901"/>
          <p:cNvSpPr txBox="1"/>
          <p:nvPr>
            <p:ph idx="1" type="body"/>
          </p:nvPr>
        </p:nvSpPr>
        <p:spPr>
          <a:xfrm>
            <a:off x="1303800" y="1139250"/>
            <a:ext cx="7255200" cy="38739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Char char="●"/>
            </a:pPr>
            <a:r>
              <a:rPr lang="en-US" sz="1800">
                <a:solidFill>
                  <a:srgbClr val="FFFFFF"/>
                </a:solidFill>
                <a:latin typeface="Nunito"/>
                <a:ea typeface="Nunito"/>
                <a:cs typeface="Nunito"/>
                <a:sym typeface="Nunito"/>
              </a:rPr>
              <a:t>Implement a function that inverts the case of a string. For example, BanANa is converted to bANan</a:t>
            </a:r>
            <a:endParaRPr sz="1800">
              <a:solidFill>
                <a:srgbClr val="FFFFFF"/>
              </a:solidFill>
              <a:latin typeface="Nunito"/>
              <a:ea typeface="Nunito"/>
              <a:cs typeface="Nunito"/>
              <a:sym typeface="Nunito"/>
            </a:endParaRPr>
          </a:p>
          <a:p>
            <a:pPr indent="-342900" lvl="0" marL="457200" rtl="0" algn="l">
              <a:spcBef>
                <a:spcPts val="1000"/>
              </a:spcBef>
              <a:spcAft>
                <a:spcPts val="0"/>
              </a:spcAft>
              <a:buClr>
                <a:srgbClr val="FFFFFF"/>
              </a:buClr>
              <a:buSzPts val="1800"/>
              <a:buChar char="●"/>
            </a:pPr>
            <a:r>
              <a:rPr lang="en-US" sz="1800">
                <a:solidFill>
                  <a:srgbClr val="FFFFFF"/>
                </a:solidFill>
              </a:rPr>
              <a:t>Implement your own sorting algorithm to sort an indexed array.</a:t>
            </a:r>
            <a:endParaRPr sz="1800">
              <a:solidFill>
                <a:srgbClr val="FFFFFF"/>
              </a:solidFill>
              <a:latin typeface="Nunito"/>
              <a:ea typeface="Nunito"/>
              <a:cs typeface="Nunito"/>
              <a:sym typeface="Nunito"/>
            </a:endParaRPr>
          </a:p>
          <a:p>
            <a:pPr indent="-342900" lvl="1" marL="914400" rtl="0" algn="l">
              <a:spcBef>
                <a:spcPts val="1000"/>
              </a:spcBef>
              <a:spcAft>
                <a:spcPts val="1000"/>
              </a:spcAft>
              <a:buClr>
                <a:srgbClr val="FFFFFF"/>
              </a:buClr>
              <a:buSzPts val="1800"/>
              <a:buChar char="○"/>
            </a:pPr>
            <a:r>
              <a:rPr lang="en-US" sz="1800">
                <a:solidFill>
                  <a:srgbClr val="FFFFFF"/>
                </a:solidFill>
              </a:rPr>
              <a:t>Turn to next slide if you need hint. But try your best first.</a:t>
            </a:r>
            <a:endParaRPr sz="1800">
              <a:solidFill>
                <a:srgbClr val="FFFF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d698a979b8_0_90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Practice</a:t>
            </a:r>
            <a:endParaRPr/>
          </a:p>
        </p:txBody>
      </p:sp>
      <p:sp>
        <p:nvSpPr>
          <p:cNvPr id="614" name="Google Shape;614;gd698a979b8_0_906"/>
          <p:cNvSpPr txBox="1"/>
          <p:nvPr>
            <p:ph idx="1" type="body"/>
          </p:nvPr>
        </p:nvSpPr>
        <p:spPr>
          <a:xfrm>
            <a:off x="1303800" y="1139250"/>
            <a:ext cx="7255200" cy="38739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FFFFFF"/>
              </a:buClr>
              <a:buSzPts val="1800"/>
              <a:buChar char="●"/>
            </a:pPr>
            <a:r>
              <a:rPr lang="en-US" sz="1800">
                <a:solidFill>
                  <a:srgbClr val="FFFFFF"/>
                </a:solidFill>
              </a:rPr>
              <a:t>Implement your own sorting algorithm to sort an indexed array.</a:t>
            </a:r>
            <a:endParaRPr sz="1800">
              <a:solidFill>
                <a:srgbClr val="FFFFFF"/>
              </a:solidFill>
              <a:latin typeface="Nunito"/>
              <a:ea typeface="Nunito"/>
              <a:cs typeface="Nunito"/>
              <a:sym typeface="Nunito"/>
            </a:endParaRPr>
          </a:p>
          <a:p>
            <a:pPr indent="-342900" lvl="0" marL="457200" rtl="0" algn="l">
              <a:spcBef>
                <a:spcPts val="1000"/>
              </a:spcBef>
              <a:spcAft>
                <a:spcPts val="0"/>
              </a:spcAft>
              <a:buClr>
                <a:srgbClr val="FFFFFF"/>
              </a:buClr>
              <a:buSzPts val="1800"/>
              <a:buFont typeface="Nunito"/>
              <a:buChar char="●"/>
            </a:pPr>
            <a:r>
              <a:rPr lang="en-US" sz="1800">
                <a:solidFill>
                  <a:srgbClr val="FFFFFF"/>
                </a:solidFill>
                <a:latin typeface="Nunito"/>
                <a:ea typeface="Nunito"/>
                <a:cs typeface="Nunito"/>
                <a:sym typeface="Nunito"/>
              </a:rPr>
              <a:t>Hint -</a:t>
            </a:r>
            <a:endParaRPr sz="1800">
              <a:solidFill>
                <a:srgbClr val="FFFFFF"/>
              </a:solidFill>
              <a:latin typeface="Nunito"/>
              <a:ea typeface="Nunito"/>
              <a:cs typeface="Nunito"/>
              <a:sym typeface="Nunito"/>
            </a:endParaRPr>
          </a:p>
          <a:p>
            <a:pPr indent="-342900" lvl="1" marL="914400" rtl="0" algn="l">
              <a:spcBef>
                <a:spcPts val="1000"/>
              </a:spcBef>
              <a:spcAft>
                <a:spcPts val="0"/>
              </a:spcAft>
              <a:buClr>
                <a:srgbClr val="FFFFFF"/>
              </a:buClr>
              <a:buSzPts val="1800"/>
              <a:buChar char="○"/>
            </a:pPr>
            <a:r>
              <a:rPr lang="en-US" sz="1800">
                <a:solidFill>
                  <a:srgbClr val="FFFFFF"/>
                </a:solidFill>
              </a:rPr>
              <a:t>Implement a function that returns the maximum element of an array.</a:t>
            </a:r>
            <a:endParaRPr sz="1800">
              <a:solidFill>
                <a:srgbClr val="FFFFFF"/>
              </a:solidFill>
            </a:endParaRPr>
          </a:p>
          <a:p>
            <a:pPr indent="-342900" lvl="1" marL="914400" rtl="0" algn="l">
              <a:spcBef>
                <a:spcPts val="1000"/>
              </a:spcBef>
              <a:spcAft>
                <a:spcPts val="0"/>
              </a:spcAft>
              <a:buClr>
                <a:srgbClr val="FFFFFF"/>
              </a:buClr>
              <a:buSzPts val="1800"/>
              <a:buChar char="○"/>
            </a:pPr>
            <a:r>
              <a:rPr lang="en-US" sz="1800">
                <a:solidFill>
                  <a:srgbClr val="FFFFFF"/>
                </a:solidFill>
              </a:rPr>
              <a:t>Implement a function that returns the maximum element of an array AND removes the element from the array.</a:t>
            </a:r>
            <a:endParaRPr sz="1800">
              <a:solidFill>
                <a:srgbClr val="FFFFFF"/>
              </a:solidFill>
            </a:endParaRPr>
          </a:p>
          <a:p>
            <a:pPr indent="-342900" lvl="1" marL="914400" rtl="0" algn="l">
              <a:spcBef>
                <a:spcPts val="1000"/>
              </a:spcBef>
              <a:spcAft>
                <a:spcPts val="1000"/>
              </a:spcAft>
              <a:buClr>
                <a:srgbClr val="FFFFFF"/>
              </a:buClr>
              <a:buSzPts val="1800"/>
              <a:buChar char="○"/>
            </a:pPr>
            <a:r>
              <a:rPr lang="en-US" sz="1800">
                <a:solidFill>
                  <a:srgbClr val="FFFFFF"/>
                </a:solidFill>
              </a:rPr>
              <a:t>Call the function repeatedly on an array. After each call, insert the maximum in a new array. Return the new array when the first one is empty. </a:t>
            </a:r>
            <a:endParaRPr sz="1800">
              <a:solidFill>
                <a:srgbClr val="FFFFFF"/>
              </a:solidFill>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d698a979b8_0_3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Practice</a:t>
            </a:r>
            <a:endParaRPr/>
          </a:p>
        </p:txBody>
      </p:sp>
      <p:sp>
        <p:nvSpPr>
          <p:cNvPr id="620" name="Google Shape;620;gd698a979b8_0_355"/>
          <p:cNvSpPr txBox="1"/>
          <p:nvPr>
            <p:ph idx="1" type="body"/>
          </p:nvPr>
        </p:nvSpPr>
        <p:spPr>
          <a:xfrm>
            <a:off x="1303800" y="1049000"/>
            <a:ext cx="7255200" cy="39639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FFFFFF"/>
              </a:buClr>
              <a:buSzPts val="1800"/>
              <a:buChar char="●"/>
            </a:pPr>
            <a:r>
              <a:rPr lang="en-US" sz="1800">
                <a:solidFill>
                  <a:srgbClr val="FFFFFF"/>
                </a:solidFill>
              </a:rPr>
              <a:t>Solve the following problems -</a:t>
            </a:r>
            <a:endParaRPr sz="1800">
              <a:solidFill>
                <a:srgbClr val="FFFFFF"/>
              </a:solidFill>
            </a:endParaRPr>
          </a:p>
          <a:p>
            <a:pPr indent="-342900" lvl="1" marL="914400" rtl="0" algn="l">
              <a:spcBef>
                <a:spcPts val="1000"/>
              </a:spcBef>
              <a:spcAft>
                <a:spcPts val="0"/>
              </a:spcAft>
              <a:buClr>
                <a:srgbClr val="FFFFFF"/>
              </a:buClr>
              <a:buSzPts val="1800"/>
              <a:buChar char="○"/>
            </a:pPr>
            <a:r>
              <a:rPr lang="en-US" sz="1800" u="sng">
                <a:solidFill>
                  <a:srgbClr val="FFFFFF"/>
                </a:solidFill>
                <a:hlinkClick r:id="rId3">
                  <a:extLst>
                    <a:ext uri="{A12FA001-AC4F-418D-AE19-62706E023703}">
                      <ahyp:hlinkClr val="tx"/>
                    </a:ext>
                  </a:extLst>
                </a:hlinkClick>
              </a:rPr>
              <a:t>https://leetcode.com/problems/running-sum-of-1d-array/</a:t>
            </a:r>
            <a:endParaRPr sz="1800">
              <a:solidFill>
                <a:srgbClr val="FFFFFF"/>
              </a:solidFill>
            </a:endParaRPr>
          </a:p>
          <a:p>
            <a:pPr indent="-342900" lvl="1" marL="914400" rtl="0" algn="l">
              <a:spcBef>
                <a:spcPts val="1000"/>
              </a:spcBef>
              <a:spcAft>
                <a:spcPts val="0"/>
              </a:spcAft>
              <a:buClr>
                <a:srgbClr val="FFFFFF"/>
              </a:buClr>
              <a:buSzPts val="1800"/>
              <a:buChar char="○"/>
            </a:pPr>
            <a:r>
              <a:rPr lang="en-US" sz="1800" u="sng">
                <a:solidFill>
                  <a:srgbClr val="FFFFFF"/>
                </a:solidFill>
                <a:hlinkClick r:id="rId4">
                  <a:extLst>
                    <a:ext uri="{A12FA001-AC4F-418D-AE19-62706E023703}">
                      <ahyp:hlinkClr val="tx"/>
                    </a:ext>
                  </a:extLst>
                </a:hlinkClick>
              </a:rPr>
              <a:t>https://leetcode.com/problems/kids-with-the-greatest-number-of-candies/</a:t>
            </a:r>
            <a:endParaRPr sz="1800">
              <a:solidFill>
                <a:srgbClr val="FFFFFF"/>
              </a:solidFill>
            </a:endParaRPr>
          </a:p>
          <a:p>
            <a:pPr indent="-342900" lvl="1" marL="914400" rtl="0" algn="l">
              <a:spcBef>
                <a:spcPts val="1000"/>
              </a:spcBef>
              <a:spcAft>
                <a:spcPts val="0"/>
              </a:spcAft>
              <a:buClr>
                <a:srgbClr val="FFFFFF"/>
              </a:buClr>
              <a:buSzPts val="1800"/>
              <a:buChar char="○"/>
            </a:pPr>
            <a:r>
              <a:rPr lang="en-US" sz="1800" u="sng">
                <a:solidFill>
                  <a:srgbClr val="FFFFFF"/>
                </a:solidFill>
                <a:hlinkClick r:id="rId5">
                  <a:extLst>
                    <a:ext uri="{A12FA001-AC4F-418D-AE19-62706E023703}">
                      <ahyp:hlinkClr val="tx"/>
                    </a:ext>
                  </a:extLst>
                </a:hlinkClick>
              </a:rPr>
              <a:t>https://leetcode.com/problems/richest-customer-wealth/</a:t>
            </a:r>
            <a:endParaRPr sz="1800">
              <a:solidFill>
                <a:srgbClr val="FFFFFF"/>
              </a:solidFill>
            </a:endParaRPr>
          </a:p>
          <a:p>
            <a:pPr indent="-342900" lvl="1" marL="914400" rtl="0" algn="l">
              <a:spcBef>
                <a:spcPts val="1000"/>
              </a:spcBef>
              <a:spcAft>
                <a:spcPts val="0"/>
              </a:spcAft>
              <a:buClr>
                <a:srgbClr val="FFFFFF"/>
              </a:buClr>
              <a:buSzPts val="1800"/>
              <a:buChar char="○"/>
            </a:pPr>
            <a:r>
              <a:rPr lang="en-US" sz="1800" u="sng">
                <a:solidFill>
                  <a:srgbClr val="FFFFFF"/>
                </a:solidFill>
                <a:hlinkClick r:id="rId6">
                  <a:extLst>
                    <a:ext uri="{A12FA001-AC4F-418D-AE19-62706E023703}">
                      <ahyp:hlinkClr val="tx"/>
                    </a:ext>
                  </a:extLst>
                </a:hlinkClick>
              </a:rPr>
              <a:t>https://leetcode.com/problems/shuffle-the-array/</a:t>
            </a:r>
            <a:endParaRPr sz="1800">
              <a:solidFill>
                <a:srgbClr val="FFFFFF"/>
              </a:solidFill>
            </a:endParaRPr>
          </a:p>
          <a:p>
            <a:pPr indent="-342900" lvl="1" marL="914400" rtl="0" algn="l">
              <a:spcBef>
                <a:spcPts val="1000"/>
              </a:spcBef>
              <a:spcAft>
                <a:spcPts val="0"/>
              </a:spcAft>
              <a:buClr>
                <a:srgbClr val="FFFFFF"/>
              </a:buClr>
              <a:buSzPts val="1800"/>
              <a:buChar char="○"/>
            </a:pPr>
            <a:r>
              <a:rPr lang="en-US" sz="1800" u="sng">
                <a:solidFill>
                  <a:srgbClr val="FFFFFF"/>
                </a:solidFill>
                <a:hlinkClick r:id="rId7">
                  <a:extLst>
                    <a:ext uri="{A12FA001-AC4F-418D-AE19-62706E023703}">
                      <ahyp:hlinkClr val="tx"/>
                    </a:ext>
                  </a:extLst>
                </a:hlinkClick>
              </a:rPr>
              <a:t>https://leetcode.com/problems/how-many-numbers-are-smaller-than-the-current-number/</a:t>
            </a:r>
            <a:r>
              <a:rPr lang="en-US" sz="1800">
                <a:solidFill>
                  <a:srgbClr val="FFFFFF"/>
                </a:solidFill>
              </a:rPr>
              <a:t> </a:t>
            </a:r>
            <a:endParaRPr sz="1800">
              <a:solidFill>
                <a:srgbClr val="FFFFFF"/>
              </a:solidFill>
            </a:endParaRPr>
          </a:p>
          <a:p>
            <a:pPr indent="-342900" lvl="1" marL="914400" rtl="0" algn="l">
              <a:spcBef>
                <a:spcPts val="1000"/>
              </a:spcBef>
              <a:spcAft>
                <a:spcPts val="1000"/>
              </a:spcAft>
              <a:buClr>
                <a:srgbClr val="FFFFFF"/>
              </a:buClr>
              <a:buSzPts val="1800"/>
              <a:buChar char="○"/>
            </a:pPr>
            <a:r>
              <a:rPr lang="en-US" sz="1800" u="sng">
                <a:solidFill>
                  <a:srgbClr val="FFFFFF"/>
                </a:solidFill>
                <a:hlinkClick r:id="rId8">
                  <a:extLst>
                    <a:ext uri="{A12FA001-AC4F-418D-AE19-62706E023703}">
                      <ahyp:hlinkClr val="tx"/>
                    </a:ext>
                  </a:extLst>
                </a:hlinkClick>
              </a:rPr>
              <a:t>https://leetcode.com/problems/count-items-matching-a-rule/</a:t>
            </a:r>
            <a:r>
              <a:rPr lang="en-US" sz="1800">
                <a:solidFill>
                  <a:srgbClr val="FFFFFF"/>
                </a:solidFill>
              </a:rPr>
              <a:t> </a:t>
            </a:r>
            <a:endParaRPr sz="1800">
              <a:solidFill>
                <a:srgbClr val="FFFF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d698a979b8_0_6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Practice</a:t>
            </a:r>
            <a:endParaRPr/>
          </a:p>
        </p:txBody>
      </p:sp>
      <p:sp>
        <p:nvSpPr>
          <p:cNvPr id="626" name="Google Shape;626;gd698a979b8_0_628"/>
          <p:cNvSpPr txBox="1"/>
          <p:nvPr>
            <p:ph idx="1" type="body"/>
          </p:nvPr>
        </p:nvSpPr>
        <p:spPr>
          <a:xfrm>
            <a:off x="1303800" y="958775"/>
            <a:ext cx="7255200" cy="40545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FFFFFF"/>
              </a:buClr>
              <a:buSzPts val="1800"/>
              <a:buChar char="●"/>
            </a:pPr>
            <a:r>
              <a:rPr lang="en-US" sz="1800" u="sng">
                <a:solidFill>
                  <a:srgbClr val="FFFFFF"/>
                </a:solidFill>
                <a:hlinkClick r:id="rId3">
                  <a:extLst>
                    <a:ext uri="{A12FA001-AC4F-418D-AE19-62706E023703}">
                      <ahyp:hlinkClr val="tx"/>
                    </a:ext>
                  </a:extLst>
                </a:hlinkClick>
              </a:rPr>
              <a:t>https://leetcode.com/problems/defanging-an-ip-address/</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FFFFFF"/>
                </a:solidFill>
                <a:hlinkClick r:id="rId4">
                  <a:extLst>
                    <a:ext uri="{A12FA001-AC4F-418D-AE19-62706E023703}">
                      <ahyp:hlinkClr val="tx"/>
                    </a:ext>
                  </a:extLst>
                </a:hlinkClick>
              </a:rPr>
              <a:t>https://leetcode.com/problems/split-a-string-in-balanced-strings/</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FFFFFF"/>
                </a:solidFill>
                <a:hlinkClick r:id="rId5">
                  <a:extLst>
                    <a:ext uri="{A12FA001-AC4F-418D-AE19-62706E023703}">
                      <ahyp:hlinkClr val="tx"/>
                    </a:ext>
                  </a:extLst>
                </a:hlinkClick>
              </a:rPr>
              <a:t>https://leetcode.com/problems/maximum-nesting-depth-of-the-parentheses/</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FFFFFF"/>
                </a:solidFill>
                <a:hlinkClick r:id="rId6">
                  <a:extLst>
                    <a:ext uri="{A12FA001-AC4F-418D-AE19-62706E023703}">
                      <ahyp:hlinkClr val="tx"/>
                    </a:ext>
                  </a:extLst>
                </a:hlinkClick>
              </a:rPr>
              <a:t>https://leetcode.com/problems/determine-if-string-halves-are-alike/</a:t>
            </a:r>
            <a:r>
              <a:rPr lang="en-US" sz="1800">
                <a:solidFill>
                  <a:srgbClr val="FFFFFF"/>
                </a:solidFill>
              </a:rPr>
              <a:t> </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FFFFFF"/>
                </a:solidFill>
                <a:hlinkClick r:id="rId7">
                  <a:extLst>
                    <a:ext uri="{A12FA001-AC4F-418D-AE19-62706E023703}">
                      <ahyp:hlinkClr val="tx"/>
                    </a:ext>
                  </a:extLst>
                </a:hlinkClick>
              </a:rPr>
              <a:t>https://leetcode.com/problems/determine-color-of-a-chessboard-square/</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FFFFFF"/>
                </a:solidFill>
                <a:hlinkClick r:id="rId8">
                  <a:extLst>
                    <a:ext uri="{A12FA001-AC4F-418D-AE19-62706E023703}">
                      <ahyp:hlinkClr val="tx"/>
                    </a:ext>
                  </a:extLst>
                </a:hlinkClick>
              </a:rPr>
              <a:t>https://leetcode.com/problems/reverse-words-in-a-string-iii/</a:t>
            </a:r>
            <a:r>
              <a:rPr lang="en-US" sz="1800">
                <a:solidFill>
                  <a:srgbClr val="FFFFFF"/>
                </a:solidFill>
              </a:rPr>
              <a:t> </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FFFFFF"/>
                </a:solidFill>
                <a:hlinkClick r:id="rId9">
                  <a:extLst>
                    <a:ext uri="{A12FA001-AC4F-418D-AE19-62706E023703}">
                      <ahyp:hlinkClr val="tx"/>
                    </a:ext>
                  </a:extLst>
                </a:hlinkClick>
              </a:rPr>
              <a:t>https://leetcode.com/problems/robot-return-to-origin/</a:t>
            </a:r>
            <a:r>
              <a:rPr lang="en-US" sz="1800">
                <a:solidFill>
                  <a:srgbClr val="FFFFFF"/>
                </a:solidFill>
              </a:rPr>
              <a:t> </a:t>
            </a:r>
            <a:endParaRPr sz="1800">
              <a:solidFill>
                <a:srgbClr val="FFFFFF"/>
              </a:solidFill>
            </a:endParaRPr>
          </a:p>
          <a:p>
            <a:pPr indent="-342900" lvl="0" marL="457200" rtl="0" algn="l">
              <a:spcBef>
                <a:spcPts val="1000"/>
              </a:spcBef>
              <a:spcAft>
                <a:spcPts val="1000"/>
              </a:spcAft>
              <a:buClr>
                <a:srgbClr val="FFFFFF"/>
              </a:buClr>
              <a:buSzPts val="1800"/>
              <a:buChar char="●"/>
            </a:pPr>
            <a:r>
              <a:rPr lang="en-US" sz="1800" u="sng">
                <a:solidFill>
                  <a:srgbClr val="FFFFFF"/>
                </a:solidFill>
                <a:hlinkClick r:id="rId10">
                  <a:extLst>
                    <a:ext uri="{A12FA001-AC4F-418D-AE19-62706E023703}">
                      <ahyp:hlinkClr val="tx"/>
                    </a:ext>
                  </a:extLst>
                </a:hlinkClick>
              </a:rPr>
              <a:t>https://leetcode.com/problems/jewels-and-stones/</a:t>
            </a:r>
            <a:r>
              <a:rPr lang="en-US" sz="1800">
                <a:solidFill>
                  <a:srgbClr val="FFFFFF"/>
                </a:solidFill>
              </a:rPr>
              <a:t>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d698a979b8_0_4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Associative Arrays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d698a979b8_0_91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
          <p:cNvSpPr txBox="1"/>
          <p:nvPr>
            <p:ph type="title"/>
          </p:nvPr>
        </p:nvSpPr>
        <p:spPr>
          <a:xfrm>
            <a:off x="1958975" y="606425"/>
            <a:ext cx="5969000" cy="8080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Associative Arrays</a:t>
            </a:r>
            <a:endParaRPr/>
          </a:p>
        </p:txBody>
      </p:sp>
      <p:sp>
        <p:nvSpPr>
          <p:cNvPr id="191" name="Google Shape;191;p3"/>
          <p:cNvSpPr txBox="1"/>
          <p:nvPr>
            <p:ph idx="1" type="body"/>
          </p:nvPr>
        </p:nvSpPr>
        <p:spPr>
          <a:xfrm>
            <a:off x="849300" y="1218200"/>
            <a:ext cx="7445400" cy="3338700"/>
          </a:xfrm>
          <a:prstGeom prst="rect">
            <a:avLst/>
          </a:prstGeom>
          <a:noFill/>
          <a:ln>
            <a:noFill/>
          </a:ln>
        </p:spPr>
        <p:txBody>
          <a:bodyPr anchorCtr="0" anchor="ctr" bIns="45700" lIns="91425" spcFirstLastPara="1" rIns="91425" wrap="square" tIns="45700">
            <a:normAutofit/>
          </a:bodyPr>
          <a:lstStyle/>
          <a:p>
            <a:pPr indent="-342900" lvl="0" marL="457200" marR="0" rtl="0" algn="l">
              <a:lnSpc>
                <a:spcPct val="120000"/>
              </a:lnSpc>
              <a:spcBef>
                <a:spcPts val="1700"/>
              </a:spcBef>
              <a:spcAft>
                <a:spcPts val="0"/>
              </a:spcAft>
              <a:buSzPts val="1800"/>
              <a:buChar char="●"/>
            </a:pPr>
            <a:r>
              <a:rPr lang="en-US" sz="1800"/>
              <a:t>Associative arrays are arrays that use named keys that you assign to them.</a:t>
            </a:r>
            <a:endParaRPr sz="1800"/>
          </a:p>
          <a:p>
            <a:pPr indent="-342900" lvl="0" marL="457200" marR="0" rtl="0" algn="l">
              <a:lnSpc>
                <a:spcPct val="120000"/>
              </a:lnSpc>
              <a:spcBef>
                <a:spcPts val="1700"/>
              </a:spcBef>
              <a:spcAft>
                <a:spcPts val="0"/>
              </a:spcAft>
              <a:buSzPts val="1800"/>
              <a:buChar char="●"/>
            </a:pPr>
            <a:r>
              <a:rPr lang="en-US" sz="1800"/>
              <a:t>There are two ways to create an associative array: </a:t>
            </a:r>
            <a:endParaRPr sz="1800"/>
          </a:p>
          <a:p>
            <a:pPr indent="-342900" lvl="1" marL="914400" marR="0" rtl="0" algn="l">
              <a:lnSpc>
                <a:spcPct val="120000"/>
              </a:lnSpc>
              <a:spcBef>
                <a:spcPts val="1700"/>
              </a:spcBef>
              <a:spcAft>
                <a:spcPts val="0"/>
              </a:spcAft>
              <a:buSzPts val="1800"/>
              <a:buChar char="○"/>
            </a:pPr>
            <a:r>
              <a:rPr lang="en-US" sz="1800"/>
              <a:t>$age = array("Peter"=&gt;"35", "Ben"=&gt;"37", "Joe"=&gt;"43");</a:t>
            </a:r>
            <a:endParaRPr sz="1800"/>
          </a:p>
          <a:p>
            <a:pPr indent="-342900" lvl="1" marL="914400" marR="0" rtl="0" algn="l">
              <a:lnSpc>
                <a:spcPct val="120000"/>
              </a:lnSpc>
              <a:spcBef>
                <a:spcPts val="1700"/>
              </a:spcBef>
              <a:spcAft>
                <a:spcPts val="1000"/>
              </a:spcAft>
              <a:buSzPts val="1800"/>
              <a:buChar char="○"/>
            </a:pPr>
            <a:r>
              <a:t/>
            </a:r>
            <a:endParaRPr sz="1800"/>
          </a:p>
        </p:txBody>
      </p:sp>
      <p:pic>
        <p:nvPicPr>
          <p:cNvPr id="192" name="Google Shape;192;p3"/>
          <p:cNvPicPr preferRelativeResize="0"/>
          <p:nvPr/>
        </p:nvPicPr>
        <p:blipFill>
          <a:blip r:embed="rId3">
            <a:alphaModFix/>
          </a:blip>
          <a:stretch>
            <a:fillRect/>
          </a:stretch>
        </p:blipFill>
        <p:spPr>
          <a:xfrm>
            <a:off x="2024825" y="3671650"/>
            <a:ext cx="2769950" cy="10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698a979b8_0_51"/>
          <p:cNvSpPr txBox="1"/>
          <p:nvPr>
            <p:ph type="title"/>
          </p:nvPr>
        </p:nvSpPr>
        <p:spPr>
          <a:xfrm>
            <a:off x="1958975" y="606425"/>
            <a:ext cx="5969100" cy="8079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FFCC66"/>
              </a:buClr>
              <a:buSzPts val="4200"/>
              <a:buFont typeface="Arial"/>
              <a:buNone/>
            </a:pPr>
            <a:r>
              <a:rPr b="0" i="0" lang="en-US" sz="4200" u="none">
                <a:solidFill>
                  <a:srgbClr val="FFCC66"/>
                </a:solidFill>
                <a:latin typeface="Arial"/>
                <a:ea typeface="Arial"/>
                <a:cs typeface="Arial"/>
                <a:sym typeface="Arial"/>
              </a:rPr>
              <a:t>Associative Arrays</a:t>
            </a:r>
            <a:endParaRPr/>
          </a:p>
        </p:txBody>
      </p:sp>
      <p:pic>
        <p:nvPicPr>
          <p:cNvPr id="199" name="Google Shape;199;gd698a979b8_0_51"/>
          <p:cNvPicPr preferRelativeResize="0"/>
          <p:nvPr/>
        </p:nvPicPr>
        <p:blipFill>
          <a:blip r:embed="rId3">
            <a:alphaModFix/>
          </a:blip>
          <a:stretch>
            <a:fillRect/>
          </a:stretch>
        </p:blipFill>
        <p:spPr>
          <a:xfrm>
            <a:off x="1575793" y="2165675"/>
            <a:ext cx="6352275" cy="122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