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Montserrat"/>
      <p:regular r:id="rId67"/>
      <p:bold r:id="rId68"/>
      <p:italic r:id="rId69"/>
      <p:boldItalic r:id="rId70"/>
    </p:embeddedFont>
    <p:embeddedFont>
      <p:font typeface="Lat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75" roundtripDataSignature="AMtx7miYje85rJA3LmCWsTHolt88OO7c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italic.fntdata"/><Relationship Id="rId72" Type="http://schemas.openxmlformats.org/officeDocument/2006/relationships/font" Target="fonts/Lato-bold.fntdata"/><Relationship Id="rId31" Type="http://schemas.openxmlformats.org/officeDocument/2006/relationships/slide" Target="slides/slide26.xml"/><Relationship Id="rId75" Type="http://customschemas.google.com/relationships/presentationmetadata" Target="metadata"/><Relationship Id="rId30" Type="http://schemas.openxmlformats.org/officeDocument/2006/relationships/slide" Target="slides/slide25.xml"/><Relationship Id="rId74" Type="http://schemas.openxmlformats.org/officeDocument/2006/relationships/font" Target="fonts/Lato-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ato-regular.fntdata"/><Relationship Id="rId70" Type="http://schemas.openxmlformats.org/officeDocument/2006/relationships/font" Target="fonts/Montserrat-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bold.fntdata"/><Relationship Id="rId23" Type="http://schemas.openxmlformats.org/officeDocument/2006/relationships/slide" Target="slides/slide18.xml"/><Relationship Id="rId67" Type="http://schemas.openxmlformats.org/officeDocument/2006/relationships/font" Target="fonts/Montserrat-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3"/>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63"/>
          <p:cNvGrpSpPr/>
          <p:nvPr/>
        </p:nvGrpSpPr>
        <p:grpSpPr>
          <a:xfrm>
            <a:off x="0" y="490"/>
            <a:ext cx="5153705" cy="5134399"/>
            <a:chOff x="0" y="75"/>
            <a:chExt cx="5153705" cy="5152950"/>
          </a:xfrm>
        </p:grpSpPr>
        <p:sp>
          <p:nvSpPr>
            <p:cNvPr id="12" name="Google Shape;12;p63"/>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63"/>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63"/>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63"/>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6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63"/>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72"/>
          <p:cNvGrpSpPr/>
          <p:nvPr/>
        </p:nvGrpSpPr>
        <p:grpSpPr>
          <a:xfrm>
            <a:off x="4406400" y="0"/>
            <a:ext cx="4737600" cy="5143065"/>
            <a:chOff x="4406400" y="0"/>
            <a:chExt cx="4737600" cy="5143065"/>
          </a:xfrm>
        </p:grpSpPr>
        <p:sp>
          <p:nvSpPr>
            <p:cNvPr id="107" name="Google Shape;107;p7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7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7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7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7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7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7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7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7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7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7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7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7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72"/>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72"/>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64"/>
          <p:cNvGrpSpPr/>
          <p:nvPr/>
        </p:nvGrpSpPr>
        <p:grpSpPr>
          <a:xfrm>
            <a:off x="0" y="381001"/>
            <a:ext cx="1037850" cy="1016288"/>
            <a:chOff x="0" y="381001"/>
            <a:chExt cx="1037850" cy="1016288"/>
          </a:xfrm>
        </p:grpSpPr>
        <p:sp>
          <p:nvSpPr>
            <p:cNvPr id="21" name="Google Shape;21;p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6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6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6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65"/>
          <p:cNvGrpSpPr/>
          <p:nvPr/>
        </p:nvGrpSpPr>
        <p:grpSpPr>
          <a:xfrm>
            <a:off x="4406400" y="0"/>
            <a:ext cx="4737600" cy="5143065"/>
            <a:chOff x="4406400" y="0"/>
            <a:chExt cx="4737600" cy="5143065"/>
          </a:xfrm>
        </p:grpSpPr>
        <p:sp>
          <p:nvSpPr>
            <p:cNvPr id="28" name="Google Shape;28;p6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6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6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6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66"/>
          <p:cNvGrpSpPr/>
          <p:nvPr/>
        </p:nvGrpSpPr>
        <p:grpSpPr>
          <a:xfrm>
            <a:off x="0" y="381001"/>
            <a:ext cx="1037850" cy="1016288"/>
            <a:chOff x="0" y="381001"/>
            <a:chExt cx="1037850" cy="1016288"/>
          </a:xfrm>
        </p:grpSpPr>
        <p:sp>
          <p:nvSpPr>
            <p:cNvPr id="50" name="Google Shape;50;p6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6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66"/>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66"/>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7"/>
          <p:cNvGrpSpPr/>
          <p:nvPr/>
        </p:nvGrpSpPr>
        <p:grpSpPr>
          <a:xfrm>
            <a:off x="0" y="381001"/>
            <a:ext cx="1037850" cy="1016288"/>
            <a:chOff x="0" y="381001"/>
            <a:chExt cx="1037850" cy="1016288"/>
          </a:xfrm>
        </p:grpSpPr>
        <p:sp>
          <p:nvSpPr>
            <p:cNvPr id="58" name="Google Shape;58;p6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68"/>
          <p:cNvGrpSpPr/>
          <p:nvPr/>
        </p:nvGrpSpPr>
        <p:grpSpPr>
          <a:xfrm>
            <a:off x="0" y="381001"/>
            <a:ext cx="1037850" cy="1016288"/>
            <a:chOff x="0" y="381001"/>
            <a:chExt cx="1037850" cy="1016288"/>
          </a:xfrm>
        </p:grpSpPr>
        <p:sp>
          <p:nvSpPr>
            <p:cNvPr id="64" name="Google Shape;64;p6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6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6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69"/>
          <p:cNvGrpSpPr/>
          <p:nvPr/>
        </p:nvGrpSpPr>
        <p:grpSpPr>
          <a:xfrm>
            <a:off x="4406400" y="0"/>
            <a:ext cx="4737600" cy="5143500"/>
            <a:chOff x="4406400" y="0"/>
            <a:chExt cx="4737600" cy="5143500"/>
          </a:xfrm>
        </p:grpSpPr>
        <p:sp>
          <p:nvSpPr>
            <p:cNvPr id="71" name="Google Shape;71;p69"/>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9"/>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9"/>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9"/>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9"/>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9"/>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9"/>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9"/>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9"/>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9"/>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9"/>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9"/>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9"/>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9"/>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9"/>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9"/>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9"/>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69"/>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70"/>
          <p:cNvGrpSpPr/>
          <p:nvPr/>
        </p:nvGrpSpPr>
        <p:grpSpPr>
          <a:xfrm>
            <a:off x="0" y="381001"/>
            <a:ext cx="1037850" cy="1016288"/>
            <a:chOff x="0" y="381001"/>
            <a:chExt cx="1037850" cy="1016288"/>
          </a:xfrm>
        </p:grpSpPr>
        <p:sp>
          <p:nvSpPr>
            <p:cNvPr id="93" name="Google Shape;93;p7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7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7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7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7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71"/>
          <p:cNvGrpSpPr/>
          <p:nvPr/>
        </p:nvGrpSpPr>
        <p:grpSpPr>
          <a:xfrm>
            <a:off x="0" y="4128572"/>
            <a:ext cx="698925" cy="684657"/>
            <a:chOff x="0" y="3785672"/>
            <a:chExt cx="698925" cy="684657"/>
          </a:xfrm>
        </p:grpSpPr>
        <p:sp>
          <p:nvSpPr>
            <p:cNvPr id="101" name="Google Shape;101;p71"/>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71"/>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71"/>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a:t>PHP and HTML</a:t>
            </a:r>
            <a:endParaRPr/>
          </a:p>
        </p:txBody>
      </p:sp>
      <p:sp>
        <p:nvSpPr>
          <p:cNvPr id="135" name="Google Shape;13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 sz="1600"/>
              <a:t>Arafat Hassan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Sanitizing the input</a:t>
            </a:r>
            <a:endParaRPr/>
          </a:p>
        </p:txBody>
      </p:sp>
      <p:sp>
        <p:nvSpPr>
          <p:cNvPr id="196" name="Google Shape;196;p10"/>
          <p:cNvSpPr txBox="1"/>
          <p:nvPr>
            <p:ph idx="1" type="body"/>
          </p:nvPr>
        </p:nvSpPr>
        <p:spPr>
          <a:xfrm>
            <a:off x="1297500" y="1307850"/>
            <a:ext cx="7038900" cy="3689100"/>
          </a:xfrm>
          <a:prstGeom prst="rect">
            <a:avLst/>
          </a:prstGeom>
          <a:noFill/>
          <a:ln>
            <a:noFill/>
          </a:ln>
        </p:spPr>
        <p:txBody>
          <a:bodyPr anchorCtr="0" anchor="t" bIns="91425" lIns="91425" spcFirstLastPara="1" rIns="91425" wrap="square" tIns="91425">
            <a:normAutofit lnSpcReduction="10000"/>
          </a:bodyPr>
          <a:lstStyle/>
          <a:p>
            <a:pPr indent="-342900" lvl="0" marL="457200" rtl="0" algn="just">
              <a:lnSpc>
                <a:spcPct val="115000"/>
              </a:lnSpc>
              <a:spcBef>
                <a:spcPts val="1000"/>
              </a:spcBef>
              <a:spcAft>
                <a:spcPts val="0"/>
              </a:spcAft>
              <a:buSzPts val="1800"/>
              <a:buChar char="●"/>
            </a:pPr>
            <a:r>
              <a:rPr lang="en" sz="1800"/>
              <a:t>But what if the user, instead of inputting name=Jeffery, inputs something weird?</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Notice how inserting HTML code in the get request effects the page!</a:t>
            </a:r>
            <a:endParaRPr sz="1800"/>
          </a:p>
        </p:txBody>
      </p:sp>
      <p:pic>
        <p:nvPicPr>
          <p:cNvPr id="197" name="Google Shape;197;p10"/>
          <p:cNvPicPr preferRelativeResize="0"/>
          <p:nvPr/>
        </p:nvPicPr>
        <p:blipFill rotWithShape="1">
          <a:blip r:embed="rId3">
            <a:alphaModFix/>
          </a:blip>
          <a:srcRect b="0" l="0" r="0" t="0"/>
          <a:stretch/>
        </p:blipFill>
        <p:spPr>
          <a:xfrm>
            <a:off x="1173600" y="2221450"/>
            <a:ext cx="7162800" cy="177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Sanitizing the input</a:t>
            </a:r>
            <a:endParaRPr/>
          </a:p>
        </p:txBody>
      </p:sp>
      <p:sp>
        <p:nvSpPr>
          <p:cNvPr id="203" name="Google Shape;203;p11"/>
          <p:cNvSpPr txBox="1"/>
          <p:nvPr>
            <p:ph idx="1" type="body"/>
          </p:nvPr>
        </p:nvSpPr>
        <p:spPr>
          <a:xfrm>
            <a:off x="1297500" y="1307850"/>
            <a:ext cx="7038900" cy="36891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Or this?</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1000"/>
              </a:spcAft>
              <a:buSzPts val="1300"/>
              <a:buNone/>
            </a:pPr>
            <a:r>
              <a:t/>
            </a:r>
            <a:endParaRPr sz="1800"/>
          </a:p>
        </p:txBody>
      </p:sp>
      <p:pic>
        <p:nvPicPr>
          <p:cNvPr id="204" name="Google Shape;204;p11"/>
          <p:cNvPicPr preferRelativeResize="0"/>
          <p:nvPr/>
        </p:nvPicPr>
        <p:blipFill rotWithShape="1">
          <a:blip r:embed="rId3">
            <a:alphaModFix/>
          </a:blip>
          <a:srcRect b="0" l="0" r="0" t="0"/>
          <a:stretch/>
        </p:blipFill>
        <p:spPr>
          <a:xfrm>
            <a:off x="929463" y="1840325"/>
            <a:ext cx="7774975" cy="190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Sanitizing the input</a:t>
            </a:r>
            <a:endParaRPr/>
          </a:p>
        </p:txBody>
      </p:sp>
      <p:sp>
        <p:nvSpPr>
          <p:cNvPr id="210" name="Google Shape;210;p12"/>
          <p:cNvSpPr txBox="1"/>
          <p:nvPr>
            <p:ph idx="1" type="body"/>
          </p:nvPr>
        </p:nvSpPr>
        <p:spPr>
          <a:xfrm>
            <a:off x="1297500" y="1307850"/>
            <a:ext cx="7038900" cy="3689100"/>
          </a:xfrm>
          <a:prstGeom prst="rect">
            <a:avLst/>
          </a:prstGeom>
          <a:noFill/>
          <a:ln>
            <a:noFill/>
          </a:ln>
        </p:spPr>
        <p:txBody>
          <a:bodyPr anchorCtr="0" anchor="t" bIns="91425" lIns="91425" spcFirstLastPara="1" rIns="91425" wrap="square" tIns="91425">
            <a:normAutofit lnSpcReduction="20000"/>
          </a:bodyPr>
          <a:lstStyle/>
          <a:p>
            <a:pPr indent="-342900" lvl="0" marL="457200" rtl="0" algn="just">
              <a:lnSpc>
                <a:spcPct val="115000"/>
              </a:lnSpc>
              <a:spcBef>
                <a:spcPts val="1000"/>
              </a:spcBef>
              <a:spcAft>
                <a:spcPts val="0"/>
              </a:spcAft>
              <a:buSzPts val="1800"/>
              <a:buChar char="●"/>
            </a:pPr>
            <a:r>
              <a:rPr lang="en" sz="1800"/>
              <a:t>Now you might wonder if any user in his right mind would ever do that. And the answer is, they WILL.</a:t>
            </a:r>
            <a:endParaRPr sz="1800"/>
          </a:p>
          <a:p>
            <a:pPr indent="-342900" lvl="0" marL="457200" rtl="0" algn="just">
              <a:lnSpc>
                <a:spcPct val="115000"/>
              </a:lnSpc>
              <a:spcBef>
                <a:spcPts val="1000"/>
              </a:spcBef>
              <a:spcAft>
                <a:spcPts val="0"/>
              </a:spcAft>
              <a:buSzPts val="1800"/>
              <a:buChar char="●"/>
            </a:pPr>
            <a:r>
              <a:rPr lang="en" sz="1800"/>
              <a:t>One established idea in engineering is that your users are guilty until proven otherwise. So you should NEVER trust your users to do things the right way.</a:t>
            </a:r>
            <a:endParaRPr sz="1800"/>
          </a:p>
          <a:p>
            <a:pPr indent="-342900" lvl="0" marL="457200" rtl="0" algn="just">
              <a:lnSpc>
                <a:spcPct val="115000"/>
              </a:lnSpc>
              <a:spcBef>
                <a:spcPts val="1000"/>
              </a:spcBef>
              <a:spcAft>
                <a:spcPts val="0"/>
              </a:spcAft>
              <a:buSzPts val="1800"/>
              <a:buChar char="●"/>
            </a:pPr>
            <a:r>
              <a:rPr lang="en" sz="1800"/>
              <a:t>Such weaknesses can allow users to inject malicious code into your website. So we need to sanitize their input to ensure nothing like that happens. </a:t>
            </a:r>
            <a:endParaRPr sz="1800"/>
          </a:p>
          <a:p>
            <a:pPr indent="-342900" lvl="0" marL="457200" rtl="0" algn="just">
              <a:lnSpc>
                <a:spcPct val="115000"/>
              </a:lnSpc>
              <a:spcBef>
                <a:spcPts val="1000"/>
              </a:spcBef>
              <a:spcAft>
                <a:spcPts val="1000"/>
              </a:spcAft>
              <a:buSzPts val="1800"/>
              <a:buChar char="●"/>
            </a:pPr>
            <a:r>
              <a:rPr lang="en" sz="1800"/>
              <a:t>For that, we use htmlspecialchars() function. This function tells the browser that there are no special characters here, and that the string should be treated as a normal text.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Sanitizing the input</a:t>
            </a:r>
            <a:endParaRPr/>
          </a:p>
        </p:txBody>
      </p:sp>
      <p:sp>
        <p:nvSpPr>
          <p:cNvPr id="216" name="Google Shape;216;p13"/>
          <p:cNvSpPr txBox="1"/>
          <p:nvPr>
            <p:ph idx="1" type="body"/>
          </p:nvPr>
        </p:nvSpPr>
        <p:spPr>
          <a:xfrm>
            <a:off x="1297500" y="1307850"/>
            <a:ext cx="7038900" cy="36891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So this is what you should do now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The result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Exactly what should happen!</a:t>
            </a:r>
            <a:endParaRPr sz="1800"/>
          </a:p>
        </p:txBody>
      </p:sp>
      <p:pic>
        <p:nvPicPr>
          <p:cNvPr id="217" name="Google Shape;217;p13"/>
          <p:cNvPicPr preferRelativeResize="0"/>
          <p:nvPr/>
        </p:nvPicPr>
        <p:blipFill rotWithShape="1">
          <a:blip r:embed="rId3">
            <a:alphaModFix/>
          </a:blip>
          <a:srcRect b="0" l="0" r="0" t="0"/>
          <a:stretch/>
        </p:blipFill>
        <p:spPr>
          <a:xfrm>
            <a:off x="1900503" y="1748353"/>
            <a:ext cx="5979600" cy="541400"/>
          </a:xfrm>
          <a:prstGeom prst="rect">
            <a:avLst/>
          </a:prstGeom>
          <a:noFill/>
          <a:ln>
            <a:noFill/>
          </a:ln>
        </p:spPr>
      </p:pic>
      <p:pic>
        <p:nvPicPr>
          <p:cNvPr id="218" name="Google Shape;218;p13"/>
          <p:cNvPicPr preferRelativeResize="0"/>
          <p:nvPr/>
        </p:nvPicPr>
        <p:blipFill rotWithShape="1">
          <a:blip r:embed="rId4">
            <a:alphaModFix/>
          </a:blip>
          <a:srcRect b="0" l="0" r="0" t="0"/>
          <a:stretch/>
        </p:blipFill>
        <p:spPr>
          <a:xfrm>
            <a:off x="682525" y="2673850"/>
            <a:ext cx="8115551" cy="126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ph type="title"/>
          </p:nvPr>
        </p:nvSpPr>
        <p:spPr>
          <a:xfrm>
            <a:off x="823850" y="2053000"/>
            <a:ext cx="4587000" cy="14211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Separating PHP logic from presentation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5238"/>
              <a:buNone/>
            </a:pPr>
            <a:r>
              <a:rPr lang="en" sz="2800"/>
              <a:t>Separating PHP logic from presentation</a:t>
            </a:r>
            <a:endParaRPr/>
          </a:p>
        </p:txBody>
      </p:sp>
      <p:sp>
        <p:nvSpPr>
          <p:cNvPr id="229" name="Google Shape;229;p15"/>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Our code is simple now, and all we are doing is getting a value from the url and displaying it.</a:t>
            </a:r>
            <a:endParaRPr sz="1800"/>
          </a:p>
          <a:p>
            <a:pPr indent="-342900" lvl="0" marL="457200" rtl="0" algn="just">
              <a:lnSpc>
                <a:spcPct val="115000"/>
              </a:lnSpc>
              <a:spcBef>
                <a:spcPts val="1000"/>
              </a:spcBef>
              <a:spcAft>
                <a:spcPts val="0"/>
              </a:spcAft>
              <a:buSzPts val="1800"/>
              <a:buChar char="●"/>
            </a:pPr>
            <a:r>
              <a:rPr lang="en" sz="1800"/>
              <a:t>But you may have to other more complex processing on the data. Maybe you would want to insert the data in a database. Maybe you want to check if it exists in the database before you insert it. And so on.</a:t>
            </a:r>
            <a:endParaRPr sz="1800"/>
          </a:p>
          <a:p>
            <a:pPr indent="-342900" lvl="0" marL="457200" rtl="0" algn="just">
              <a:lnSpc>
                <a:spcPct val="115000"/>
              </a:lnSpc>
              <a:spcBef>
                <a:spcPts val="1200"/>
              </a:spcBef>
              <a:spcAft>
                <a:spcPts val="1200"/>
              </a:spcAft>
              <a:buSzPts val="1800"/>
              <a:buChar char="●"/>
            </a:pPr>
            <a:r>
              <a:rPr lang="en" sz="1800"/>
              <a:t>In that case, you have two different concerns in one file - Processing the data and displaying the data.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5238"/>
              <a:buNone/>
            </a:pPr>
            <a:r>
              <a:rPr lang="en" sz="2800"/>
              <a:t>Separating PHP logic from presentation</a:t>
            </a:r>
            <a:endParaRPr/>
          </a:p>
        </p:txBody>
      </p:sp>
      <p:sp>
        <p:nvSpPr>
          <p:cNvPr id="235" name="Google Shape;235;p16"/>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Separation of concerns is a very important principle in programming. </a:t>
            </a:r>
            <a:endParaRPr sz="1800"/>
          </a:p>
          <a:p>
            <a:pPr indent="-342900" lvl="0" marL="457200" rtl="0" algn="just">
              <a:lnSpc>
                <a:spcPct val="115000"/>
              </a:lnSpc>
              <a:spcBef>
                <a:spcPts val="1000"/>
              </a:spcBef>
              <a:spcAft>
                <a:spcPts val="0"/>
              </a:spcAft>
              <a:buSzPts val="1800"/>
              <a:buChar char="●"/>
            </a:pPr>
            <a:r>
              <a:rPr lang="en" sz="1800"/>
              <a:t>We do that by creating another file index.vie.php in the same directory</a:t>
            </a:r>
            <a:endParaRPr sz="1800"/>
          </a:p>
          <a:p>
            <a:pPr indent="0" lvl="0" marL="0" rtl="0" algn="just">
              <a:lnSpc>
                <a:spcPct val="115000"/>
              </a:lnSpc>
              <a:spcBef>
                <a:spcPts val="1200"/>
              </a:spcBef>
              <a:spcAft>
                <a:spcPts val="0"/>
              </a:spcAft>
              <a:buSzPts val="1300"/>
              <a:buNone/>
            </a:pPr>
            <a:r>
              <a:t/>
            </a:r>
            <a:endParaRPr sz="1800"/>
          </a:p>
          <a:p>
            <a:pPr indent="0" lvl="0" marL="0" rtl="0" algn="just">
              <a:lnSpc>
                <a:spcPct val="115000"/>
              </a:lnSpc>
              <a:spcBef>
                <a:spcPts val="1200"/>
              </a:spcBef>
              <a:spcAft>
                <a:spcPts val="0"/>
              </a:spcAft>
              <a:buSzPts val="1300"/>
              <a:buNone/>
            </a:pPr>
            <a:r>
              <a:t/>
            </a:r>
            <a:endParaRPr sz="1800"/>
          </a:p>
          <a:p>
            <a:pPr indent="-342900" lvl="0" marL="457200" rtl="0" algn="just">
              <a:lnSpc>
                <a:spcPct val="115000"/>
              </a:lnSpc>
              <a:spcBef>
                <a:spcPts val="1200"/>
              </a:spcBef>
              <a:spcAft>
                <a:spcPts val="0"/>
              </a:spcAft>
              <a:buSzPts val="1800"/>
              <a:buChar char="●"/>
            </a:pPr>
            <a:r>
              <a:rPr lang="en" sz="1800"/>
              <a:t>Copy paste all the code to index.view.php and make this change -</a:t>
            </a:r>
            <a:endParaRPr sz="1800"/>
          </a:p>
        </p:txBody>
      </p:sp>
      <p:pic>
        <p:nvPicPr>
          <p:cNvPr id="236" name="Google Shape;236;p16"/>
          <p:cNvPicPr preferRelativeResize="0"/>
          <p:nvPr/>
        </p:nvPicPr>
        <p:blipFill rotWithShape="1">
          <a:blip r:embed="rId3">
            <a:alphaModFix/>
          </a:blip>
          <a:srcRect b="0" l="0" r="0" t="0"/>
          <a:stretch/>
        </p:blipFill>
        <p:spPr>
          <a:xfrm>
            <a:off x="1855600" y="2848250"/>
            <a:ext cx="1731300" cy="769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5238"/>
              <a:buNone/>
            </a:pPr>
            <a:r>
              <a:rPr lang="en" sz="2800"/>
              <a:t>Separating PHP logic from presentation</a:t>
            </a:r>
            <a:endParaRPr/>
          </a:p>
        </p:txBody>
      </p:sp>
      <p:sp>
        <p:nvSpPr>
          <p:cNvPr id="242" name="Google Shape;242;p17"/>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Use any normal variable here -</a:t>
            </a:r>
            <a:endParaRPr sz="1800"/>
          </a:p>
        </p:txBody>
      </p:sp>
      <p:pic>
        <p:nvPicPr>
          <p:cNvPr id="243" name="Google Shape;243;p17"/>
          <p:cNvPicPr preferRelativeResize="0"/>
          <p:nvPr/>
        </p:nvPicPr>
        <p:blipFill rotWithShape="1">
          <a:blip r:embed="rId3">
            <a:alphaModFix/>
          </a:blip>
          <a:srcRect b="0" l="0" r="0" t="0"/>
          <a:stretch/>
        </p:blipFill>
        <p:spPr>
          <a:xfrm>
            <a:off x="1831825" y="1832325"/>
            <a:ext cx="2978225" cy="160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5238"/>
              <a:buNone/>
            </a:pPr>
            <a:r>
              <a:rPr lang="en" sz="2800"/>
              <a:t>Separating PHP logic from presentation</a:t>
            </a:r>
            <a:endParaRPr/>
          </a:p>
        </p:txBody>
      </p:sp>
      <p:sp>
        <p:nvSpPr>
          <p:cNvPr id="249" name="Google Shape;249;p18"/>
          <p:cNvSpPr txBox="1"/>
          <p:nvPr>
            <p:ph idx="1" type="body"/>
          </p:nvPr>
        </p:nvSpPr>
        <p:spPr>
          <a:xfrm>
            <a:off x="1297500" y="1037725"/>
            <a:ext cx="7038900" cy="39252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And in index.php -</a:t>
            </a:r>
            <a:endParaRPr sz="1800"/>
          </a:p>
          <a:p>
            <a:pPr indent="0" lvl="0" marL="0" rtl="0" algn="just">
              <a:lnSpc>
                <a:spcPct val="115000"/>
              </a:lnSpc>
              <a:spcBef>
                <a:spcPts val="1200"/>
              </a:spcBef>
              <a:spcAft>
                <a:spcPts val="0"/>
              </a:spcAft>
              <a:buSzPts val="1300"/>
              <a:buNone/>
            </a:pPr>
            <a:r>
              <a:t/>
            </a:r>
            <a:endParaRPr sz="1800"/>
          </a:p>
          <a:p>
            <a:pPr indent="0" lvl="0" marL="0" rtl="0" algn="just">
              <a:lnSpc>
                <a:spcPct val="115000"/>
              </a:lnSpc>
              <a:spcBef>
                <a:spcPts val="1200"/>
              </a:spcBef>
              <a:spcAft>
                <a:spcPts val="0"/>
              </a:spcAft>
              <a:buSzPts val="1300"/>
              <a:buNone/>
            </a:pPr>
            <a:r>
              <a:t/>
            </a:r>
            <a:endParaRPr sz="1800"/>
          </a:p>
          <a:p>
            <a:pPr indent="0" lvl="0" marL="0" rtl="0" algn="just">
              <a:lnSpc>
                <a:spcPct val="115000"/>
              </a:lnSpc>
              <a:spcBef>
                <a:spcPts val="1200"/>
              </a:spcBef>
              <a:spcAft>
                <a:spcPts val="0"/>
              </a:spcAft>
              <a:buSzPts val="1300"/>
              <a:buNone/>
            </a:pPr>
            <a:r>
              <a:t/>
            </a:r>
            <a:endParaRPr sz="1800"/>
          </a:p>
          <a:p>
            <a:pPr indent="-342900" lvl="0" marL="457200" rtl="0" algn="just">
              <a:lnSpc>
                <a:spcPct val="115000"/>
              </a:lnSpc>
              <a:spcBef>
                <a:spcPts val="1200"/>
              </a:spcBef>
              <a:spcAft>
                <a:spcPts val="0"/>
              </a:spcAft>
              <a:buSzPts val="1800"/>
              <a:buChar char="●"/>
            </a:pPr>
            <a:r>
              <a:rPr lang="en" sz="1800"/>
              <a:t>Require tells the computer to import everything from index.view.php. So it is as if all the contents of index.view.php is pasted in index.php</a:t>
            </a:r>
            <a:endParaRPr sz="1800"/>
          </a:p>
          <a:p>
            <a:pPr indent="-342900" lvl="0" marL="457200" rtl="0" algn="just">
              <a:lnSpc>
                <a:spcPct val="115000"/>
              </a:lnSpc>
              <a:spcBef>
                <a:spcPts val="0"/>
              </a:spcBef>
              <a:spcAft>
                <a:spcPts val="0"/>
              </a:spcAft>
              <a:buSzPts val="1800"/>
              <a:buChar char="●"/>
            </a:pPr>
            <a:r>
              <a:rPr lang="en" sz="1800"/>
              <a:t>Ultimately, this gives the same effect, but with the advantage that logic and presentation has been separated.</a:t>
            </a:r>
            <a:endParaRPr sz="1800"/>
          </a:p>
        </p:txBody>
      </p:sp>
      <p:pic>
        <p:nvPicPr>
          <p:cNvPr id="250" name="Google Shape;250;p18"/>
          <p:cNvPicPr preferRelativeResize="0"/>
          <p:nvPr/>
        </p:nvPicPr>
        <p:blipFill rotWithShape="1">
          <a:blip r:embed="rId3">
            <a:alphaModFix/>
          </a:blip>
          <a:srcRect b="0" l="0" r="0" t="0"/>
          <a:stretch/>
        </p:blipFill>
        <p:spPr>
          <a:xfrm>
            <a:off x="1819575" y="1501425"/>
            <a:ext cx="5331701" cy="1488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PHP Form Handling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PHP and HTML</a:t>
            </a:r>
            <a:endParaRPr/>
          </a:p>
        </p:txBody>
      </p:sp>
      <p:sp>
        <p:nvSpPr>
          <p:cNvPr id="141" name="Google Shape;141;p2"/>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Recall that HTML code can be written in .php files. </a:t>
            </a:r>
            <a:endParaRPr sz="1800"/>
          </a:p>
          <a:p>
            <a:pPr indent="-342900" lvl="0" marL="457200" rtl="0" algn="l">
              <a:lnSpc>
                <a:spcPct val="115000"/>
              </a:lnSpc>
              <a:spcBef>
                <a:spcPts val="1000"/>
              </a:spcBef>
              <a:spcAft>
                <a:spcPts val="1000"/>
              </a:spcAft>
              <a:buSzPts val="1800"/>
              <a:buChar char="●"/>
            </a:pPr>
            <a:r>
              <a:rPr lang="en" sz="1800"/>
              <a:t>Create an html page that looks like this -</a:t>
            </a:r>
            <a:endParaRPr sz="1800"/>
          </a:p>
        </p:txBody>
      </p:sp>
      <p:pic>
        <p:nvPicPr>
          <p:cNvPr id="142" name="Google Shape;142;p2"/>
          <p:cNvPicPr preferRelativeResize="0"/>
          <p:nvPr/>
        </p:nvPicPr>
        <p:blipFill rotWithShape="1">
          <a:blip r:embed="rId3">
            <a:alphaModFix/>
          </a:blip>
          <a:srcRect b="0" l="0" r="0" t="0"/>
          <a:stretch/>
        </p:blipFill>
        <p:spPr>
          <a:xfrm>
            <a:off x="1926687" y="2241600"/>
            <a:ext cx="5290624" cy="2837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Form Handling</a:t>
            </a:r>
            <a:endParaRPr/>
          </a:p>
        </p:txBody>
      </p:sp>
      <p:sp>
        <p:nvSpPr>
          <p:cNvPr id="261" name="Google Shape;261;p20"/>
          <p:cNvSpPr txBox="1"/>
          <p:nvPr>
            <p:ph idx="1" type="body"/>
          </p:nvPr>
        </p:nvSpPr>
        <p:spPr>
          <a:xfrm>
            <a:off x="1297500" y="1307850"/>
            <a:ext cx="7038900" cy="363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Consider this HTML form. The expression method=”GET” tells the program to send the values using a get request when submit is clicked.</a:t>
            </a:r>
            <a:endParaRPr sz="1800"/>
          </a:p>
          <a:p>
            <a:pPr indent="0" lvl="0" marL="0" rtl="0" algn="l">
              <a:lnSpc>
                <a:spcPct val="115000"/>
              </a:lnSpc>
              <a:spcBef>
                <a:spcPts val="1000"/>
              </a:spcBef>
              <a:spcAft>
                <a:spcPts val="0"/>
              </a:spcAft>
              <a:buSzPts val="1300"/>
              <a:buNone/>
            </a:pPr>
            <a:r>
              <a:t/>
            </a:r>
            <a:endParaRPr sz="1800"/>
          </a:p>
          <a:p>
            <a:pPr indent="0" lvl="0" marL="0" rtl="0" algn="l">
              <a:lnSpc>
                <a:spcPct val="115000"/>
              </a:lnSpc>
              <a:spcBef>
                <a:spcPts val="1000"/>
              </a:spcBef>
              <a:spcAft>
                <a:spcPts val="0"/>
              </a:spcAft>
              <a:buSzPts val="1300"/>
              <a:buNone/>
            </a:pPr>
            <a:r>
              <a:t/>
            </a:r>
            <a:endParaRPr sz="1800"/>
          </a:p>
          <a:p>
            <a:pPr indent="0" lvl="0" marL="0" rtl="0" algn="l">
              <a:lnSpc>
                <a:spcPct val="115000"/>
              </a:lnSpc>
              <a:spcBef>
                <a:spcPts val="1000"/>
              </a:spcBef>
              <a:spcAft>
                <a:spcPts val="0"/>
              </a:spcAft>
              <a:buSzPts val="1300"/>
              <a:buNone/>
            </a:pPr>
            <a:r>
              <a:t/>
            </a:r>
            <a:endParaRPr sz="1800"/>
          </a:p>
          <a:p>
            <a:pPr indent="-342900" lvl="0" marL="457200" rtl="0" algn="l">
              <a:lnSpc>
                <a:spcPct val="115000"/>
              </a:lnSpc>
              <a:spcBef>
                <a:spcPts val="1000"/>
              </a:spcBef>
              <a:spcAft>
                <a:spcPts val="0"/>
              </a:spcAft>
              <a:buSzPts val="1800"/>
              <a:buChar char="●"/>
            </a:pPr>
            <a:r>
              <a:rPr lang="en" sz="1800"/>
              <a:t>We have already seen how data is sent through get requests. The important thing to note is that the data can be seen in the URL. </a:t>
            </a:r>
            <a:endParaRPr sz="1800"/>
          </a:p>
        </p:txBody>
      </p:sp>
      <p:pic>
        <p:nvPicPr>
          <p:cNvPr id="262" name="Google Shape;262;p20"/>
          <p:cNvPicPr preferRelativeResize="0"/>
          <p:nvPr/>
        </p:nvPicPr>
        <p:blipFill rotWithShape="1">
          <a:blip r:embed="rId3">
            <a:alphaModFix/>
          </a:blip>
          <a:srcRect b="0" l="0" r="0" t="0"/>
          <a:stretch/>
        </p:blipFill>
        <p:spPr>
          <a:xfrm>
            <a:off x="1715725" y="2428175"/>
            <a:ext cx="6743976" cy="1237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Form Handling</a:t>
            </a:r>
            <a:endParaRPr/>
          </a:p>
          <a:p>
            <a:pPr indent="0" lvl="0" marL="0" rtl="0" algn="l">
              <a:lnSpc>
                <a:spcPct val="100000"/>
              </a:lnSpc>
              <a:spcBef>
                <a:spcPts val="0"/>
              </a:spcBef>
              <a:spcAft>
                <a:spcPts val="0"/>
              </a:spcAft>
              <a:buSzPct val="111111"/>
              <a:buNone/>
            </a:pPr>
            <a:r>
              <a:t/>
            </a:r>
            <a:endParaRPr/>
          </a:p>
        </p:txBody>
      </p:sp>
      <p:sp>
        <p:nvSpPr>
          <p:cNvPr id="268" name="Google Shape;268;p21"/>
          <p:cNvSpPr txBox="1"/>
          <p:nvPr>
            <p:ph idx="1" type="body"/>
          </p:nvPr>
        </p:nvSpPr>
        <p:spPr>
          <a:xfrm>
            <a:off x="1297500" y="1307850"/>
            <a:ext cx="7038900" cy="363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 sz="1800"/>
              <a:t>This is unlike the POST method where the data can not be seen in the URL. </a:t>
            </a:r>
            <a:endParaRPr sz="1800"/>
          </a:p>
          <a:p>
            <a:pPr indent="-342900" lvl="0" marL="457200" rtl="0" algn="l">
              <a:lnSpc>
                <a:spcPct val="115000"/>
              </a:lnSpc>
              <a:spcBef>
                <a:spcPts val="1000"/>
              </a:spcBef>
              <a:spcAft>
                <a:spcPts val="0"/>
              </a:spcAft>
              <a:buSzPts val="1800"/>
              <a:buChar char="●"/>
            </a:pPr>
            <a:r>
              <a:rPr lang="en" sz="1800"/>
              <a:t>$_POST is another superglobal. The data sent through POST method can be accessed using this superglobal just like we have seen with get. </a:t>
            </a:r>
            <a:endParaRPr sz="1800"/>
          </a:p>
          <a:p>
            <a:pPr indent="-342900" lvl="0" marL="457200" rtl="0" algn="l">
              <a:lnSpc>
                <a:spcPct val="115000"/>
              </a:lnSpc>
              <a:spcBef>
                <a:spcPts val="1000"/>
              </a:spcBef>
              <a:spcAft>
                <a:spcPts val="1000"/>
              </a:spcAft>
              <a:buSzPts val="1800"/>
              <a:buChar char="●"/>
            </a:pPr>
            <a:r>
              <a:rPr lang="en" sz="1800"/>
              <a:t>Let’s take a look at some examples.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Form Handling</a:t>
            </a:r>
            <a:endParaRPr/>
          </a:p>
          <a:p>
            <a:pPr indent="0" lvl="0" marL="0" rtl="0" algn="l">
              <a:lnSpc>
                <a:spcPct val="100000"/>
              </a:lnSpc>
              <a:spcBef>
                <a:spcPts val="0"/>
              </a:spcBef>
              <a:spcAft>
                <a:spcPts val="0"/>
              </a:spcAft>
              <a:buSzPct val="111111"/>
              <a:buNone/>
            </a:pPr>
            <a:r>
              <a:t/>
            </a:r>
            <a:endParaRPr/>
          </a:p>
        </p:txBody>
      </p:sp>
      <p:sp>
        <p:nvSpPr>
          <p:cNvPr id="274" name="Google Shape;274;p22"/>
          <p:cNvSpPr txBox="1"/>
          <p:nvPr>
            <p:ph idx="1" type="body"/>
          </p:nvPr>
        </p:nvSpPr>
        <p:spPr>
          <a:xfrm>
            <a:off x="1297500" y="1307850"/>
            <a:ext cx="7038900" cy="363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1000"/>
              </a:spcAft>
              <a:buSzPts val="1800"/>
              <a:buChar char="●"/>
            </a:pPr>
            <a:r>
              <a:rPr lang="en" sz="1800"/>
              <a:t>Consider this form -</a:t>
            </a:r>
            <a:endParaRPr sz="1800"/>
          </a:p>
        </p:txBody>
      </p:sp>
      <p:pic>
        <p:nvPicPr>
          <p:cNvPr id="275" name="Google Shape;275;p22"/>
          <p:cNvPicPr preferRelativeResize="0"/>
          <p:nvPr/>
        </p:nvPicPr>
        <p:blipFill rotWithShape="1">
          <a:blip r:embed="rId3">
            <a:alphaModFix/>
          </a:blip>
          <a:srcRect b="0" l="0" r="0" t="0"/>
          <a:stretch/>
        </p:blipFill>
        <p:spPr>
          <a:xfrm>
            <a:off x="1851628" y="1873925"/>
            <a:ext cx="4509400" cy="2942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Form Handling</a:t>
            </a:r>
            <a:endParaRPr/>
          </a:p>
          <a:p>
            <a:pPr indent="0" lvl="0" marL="0" rtl="0" algn="l">
              <a:lnSpc>
                <a:spcPct val="100000"/>
              </a:lnSpc>
              <a:spcBef>
                <a:spcPts val="0"/>
              </a:spcBef>
              <a:spcAft>
                <a:spcPts val="0"/>
              </a:spcAft>
              <a:buSzPct val="111111"/>
              <a:buNone/>
            </a:pPr>
            <a:r>
              <a:t/>
            </a:r>
            <a:endParaRPr/>
          </a:p>
        </p:txBody>
      </p:sp>
      <p:sp>
        <p:nvSpPr>
          <p:cNvPr id="281" name="Google Shape;281;p23"/>
          <p:cNvSpPr txBox="1"/>
          <p:nvPr>
            <p:ph idx="1" type="body"/>
          </p:nvPr>
        </p:nvSpPr>
        <p:spPr>
          <a:xfrm>
            <a:off x="1297500" y="1307850"/>
            <a:ext cx="7038900" cy="36327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When the user fills out the form above and clicks the submit button, the form data is sent for processing to a PHP file named "welcome.php". The form data is sent with the HTTP POST method.</a:t>
            </a:r>
            <a:endParaRPr sz="1800"/>
          </a:p>
          <a:p>
            <a:pPr indent="-342900" lvl="0" marL="457200" rtl="0" algn="just">
              <a:lnSpc>
                <a:spcPct val="115000"/>
              </a:lnSpc>
              <a:spcBef>
                <a:spcPts val="1000"/>
              </a:spcBef>
              <a:spcAft>
                <a:spcPts val="1000"/>
              </a:spcAft>
              <a:buSzPts val="1800"/>
              <a:buChar char="●"/>
            </a:pPr>
            <a:r>
              <a:rPr lang="en" sz="1800"/>
              <a:t>To display the submitted data you could simply echo all the variables. The "welcome.php" looks like this: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Form Handling</a:t>
            </a:r>
            <a:endParaRPr/>
          </a:p>
          <a:p>
            <a:pPr indent="0" lvl="0" marL="0" rtl="0" algn="l">
              <a:lnSpc>
                <a:spcPct val="100000"/>
              </a:lnSpc>
              <a:spcBef>
                <a:spcPts val="0"/>
              </a:spcBef>
              <a:spcAft>
                <a:spcPts val="0"/>
              </a:spcAft>
              <a:buSzPct val="111111"/>
              <a:buNone/>
            </a:pPr>
            <a:r>
              <a:t/>
            </a:r>
            <a:endParaRPr/>
          </a:p>
        </p:txBody>
      </p:sp>
      <p:sp>
        <p:nvSpPr>
          <p:cNvPr id="287" name="Google Shape;287;p24"/>
          <p:cNvSpPr txBox="1"/>
          <p:nvPr>
            <p:ph idx="1" type="body"/>
          </p:nvPr>
        </p:nvSpPr>
        <p:spPr>
          <a:xfrm>
            <a:off x="1297500" y="1150525"/>
            <a:ext cx="7038900" cy="37899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Output - </a:t>
            </a:r>
            <a:endParaRPr sz="1800"/>
          </a:p>
          <a:p>
            <a:pPr indent="0" lvl="0" marL="0" rtl="0" algn="just">
              <a:lnSpc>
                <a:spcPct val="115000"/>
              </a:lnSpc>
              <a:spcBef>
                <a:spcPts val="1000"/>
              </a:spcBef>
              <a:spcAft>
                <a:spcPts val="1000"/>
              </a:spcAft>
              <a:buSzPts val="1300"/>
              <a:buNone/>
            </a:pPr>
            <a:r>
              <a:t/>
            </a:r>
            <a:endParaRPr sz="1800"/>
          </a:p>
        </p:txBody>
      </p:sp>
      <p:pic>
        <p:nvPicPr>
          <p:cNvPr id="288" name="Google Shape;288;p24"/>
          <p:cNvPicPr preferRelativeResize="0"/>
          <p:nvPr/>
        </p:nvPicPr>
        <p:blipFill rotWithShape="1">
          <a:blip r:embed="rId3">
            <a:alphaModFix/>
          </a:blip>
          <a:srcRect b="0" l="0" r="0" t="0"/>
          <a:stretch/>
        </p:blipFill>
        <p:spPr>
          <a:xfrm>
            <a:off x="1866654" y="1150525"/>
            <a:ext cx="5816025" cy="2204775"/>
          </a:xfrm>
          <a:prstGeom prst="rect">
            <a:avLst/>
          </a:prstGeom>
          <a:noFill/>
          <a:ln>
            <a:noFill/>
          </a:ln>
        </p:spPr>
      </p:pic>
      <p:pic>
        <p:nvPicPr>
          <p:cNvPr id="289" name="Google Shape;289;p24"/>
          <p:cNvPicPr preferRelativeResize="0"/>
          <p:nvPr/>
        </p:nvPicPr>
        <p:blipFill rotWithShape="1">
          <a:blip r:embed="rId4">
            <a:alphaModFix/>
          </a:blip>
          <a:srcRect b="0" l="0" r="0" t="0"/>
          <a:stretch/>
        </p:blipFill>
        <p:spPr>
          <a:xfrm>
            <a:off x="1866650" y="3838605"/>
            <a:ext cx="4890600" cy="661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Form Handling</a:t>
            </a:r>
            <a:endParaRPr/>
          </a:p>
          <a:p>
            <a:pPr indent="0" lvl="0" marL="0" rtl="0" algn="l">
              <a:lnSpc>
                <a:spcPct val="100000"/>
              </a:lnSpc>
              <a:spcBef>
                <a:spcPts val="0"/>
              </a:spcBef>
              <a:spcAft>
                <a:spcPts val="0"/>
              </a:spcAft>
              <a:buSzPct val="111111"/>
              <a:buNone/>
            </a:pPr>
            <a:r>
              <a:t/>
            </a:r>
            <a:endParaRPr/>
          </a:p>
        </p:txBody>
      </p:sp>
      <p:sp>
        <p:nvSpPr>
          <p:cNvPr id="295" name="Google Shape;295;p25"/>
          <p:cNvSpPr txBox="1"/>
          <p:nvPr>
            <p:ph idx="1" type="body"/>
          </p:nvPr>
        </p:nvSpPr>
        <p:spPr>
          <a:xfrm>
            <a:off x="1297500" y="1150525"/>
            <a:ext cx="7038900" cy="37899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The same result could also be achieved using the HTTP GET method:</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1000"/>
              </a:spcAft>
              <a:buSzPts val="1300"/>
              <a:buNone/>
            </a:pPr>
            <a:r>
              <a:t/>
            </a:r>
            <a:endParaRPr sz="1800"/>
          </a:p>
        </p:txBody>
      </p:sp>
      <p:pic>
        <p:nvPicPr>
          <p:cNvPr id="296" name="Google Shape;296;p25"/>
          <p:cNvPicPr preferRelativeResize="0"/>
          <p:nvPr/>
        </p:nvPicPr>
        <p:blipFill rotWithShape="1">
          <a:blip r:embed="rId3">
            <a:alphaModFix/>
          </a:blip>
          <a:srcRect b="0" l="0" r="0" t="0"/>
          <a:stretch/>
        </p:blipFill>
        <p:spPr>
          <a:xfrm>
            <a:off x="1842600" y="2005000"/>
            <a:ext cx="4948325" cy="1525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Form Handling</a:t>
            </a:r>
            <a:endParaRPr/>
          </a:p>
          <a:p>
            <a:pPr indent="0" lvl="0" marL="0" rtl="0" algn="l">
              <a:lnSpc>
                <a:spcPct val="100000"/>
              </a:lnSpc>
              <a:spcBef>
                <a:spcPts val="0"/>
              </a:spcBef>
              <a:spcAft>
                <a:spcPts val="0"/>
              </a:spcAft>
              <a:buSzPct val="111111"/>
              <a:buNone/>
            </a:pPr>
            <a:r>
              <a:t/>
            </a:r>
            <a:endParaRPr/>
          </a:p>
        </p:txBody>
      </p:sp>
      <p:sp>
        <p:nvSpPr>
          <p:cNvPr id="302" name="Google Shape;302;p26"/>
          <p:cNvSpPr txBox="1"/>
          <p:nvPr>
            <p:ph idx="1" type="body"/>
          </p:nvPr>
        </p:nvSpPr>
        <p:spPr>
          <a:xfrm>
            <a:off x="1297500" y="1150525"/>
            <a:ext cx="7038900" cy="37899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Welcome.php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This code is very simple, written for an example. Can you guess what’s wrong with this code?</a:t>
            </a:r>
            <a:endParaRPr sz="1800"/>
          </a:p>
          <a:p>
            <a:pPr indent="-342900" lvl="0" marL="457200" rtl="0" algn="just">
              <a:lnSpc>
                <a:spcPct val="115000"/>
              </a:lnSpc>
              <a:spcBef>
                <a:spcPts val="1000"/>
              </a:spcBef>
              <a:spcAft>
                <a:spcPts val="0"/>
              </a:spcAft>
              <a:buSzPts val="1800"/>
              <a:buChar char="●"/>
            </a:pPr>
            <a:r>
              <a:rPr lang="en" sz="1800"/>
              <a:t>If you are thinking about sanitizing your inputs, then you are right! </a:t>
            </a:r>
            <a:endParaRPr sz="1800"/>
          </a:p>
          <a:p>
            <a:pPr indent="-342900" lvl="0" marL="457200" rtl="0" algn="just">
              <a:lnSpc>
                <a:spcPct val="115000"/>
              </a:lnSpc>
              <a:spcBef>
                <a:spcPts val="1000"/>
              </a:spcBef>
              <a:spcAft>
                <a:spcPts val="1000"/>
              </a:spcAft>
              <a:buSzPts val="1800"/>
              <a:buChar char="●"/>
            </a:pPr>
            <a:r>
              <a:rPr lang="en" sz="1800"/>
              <a:t>When coding for yourself, don’t forget to sanitize your input as shown earlier.</a:t>
            </a:r>
            <a:endParaRPr sz="1800"/>
          </a:p>
        </p:txBody>
      </p:sp>
      <p:pic>
        <p:nvPicPr>
          <p:cNvPr id="303" name="Google Shape;303;p26"/>
          <p:cNvPicPr preferRelativeResize="0"/>
          <p:nvPr/>
        </p:nvPicPr>
        <p:blipFill rotWithShape="1">
          <a:blip r:embed="rId3">
            <a:alphaModFix/>
          </a:blip>
          <a:srcRect b="0" l="0" r="0" t="0"/>
          <a:stretch/>
        </p:blipFill>
        <p:spPr>
          <a:xfrm>
            <a:off x="1845350" y="1683450"/>
            <a:ext cx="5517575" cy="752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Form Handling</a:t>
            </a:r>
            <a:endParaRPr/>
          </a:p>
          <a:p>
            <a:pPr indent="0" lvl="0" marL="0" rtl="0" algn="l">
              <a:lnSpc>
                <a:spcPct val="100000"/>
              </a:lnSpc>
              <a:spcBef>
                <a:spcPts val="0"/>
              </a:spcBef>
              <a:spcAft>
                <a:spcPts val="0"/>
              </a:spcAft>
              <a:buSzPct val="111111"/>
              <a:buNone/>
            </a:pPr>
            <a:r>
              <a:t/>
            </a:r>
            <a:endParaRPr/>
          </a:p>
        </p:txBody>
      </p:sp>
      <p:sp>
        <p:nvSpPr>
          <p:cNvPr id="309" name="Google Shape;309;p27"/>
          <p:cNvSpPr txBox="1"/>
          <p:nvPr>
            <p:ph idx="1" type="body"/>
          </p:nvPr>
        </p:nvSpPr>
        <p:spPr>
          <a:xfrm>
            <a:off x="1297500" y="1150525"/>
            <a:ext cx="7038900" cy="37899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Apart from sanitizing the input, there is another problem. A user may types in url/welcome.php to access that file directly. </a:t>
            </a:r>
            <a:endParaRPr sz="1800"/>
          </a:p>
          <a:p>
            <a:pPr indent="-342900" lvl="0" marL="457200" rtl="0" algn="just">
              <a:lnSpc>
                <a:spcPct val="115000"/>
              </a:lnSpc>
              <a:spcBef>
                <a:spcPts val="1000"/>
              </a:spcBef>
              <a:spcAft>
                <a:spcPts val="0"/>
              </a:spcAft>
              <a:buSzPts val="1800"/>
              <a:buChar char="●"/>
            </a:pPr>
            <a:r>
              <a:rPr lang="en" sz="1800"/>
              <a:t>Since no get or post data is being sent this way, this will certainly give an error.</a:t>
            </a:r>
            <a:endParaRPr sz="1800"/>
          </a:p>
          <a:p>
            <a:pPr indent="-342900" lvl="0" marL="457200" rtl="0" algn="just">
              <a:lnSpc>
                <a:spcPct val="115000"/>
              </a:lnSpc>
              <a:spcBef>
                <a:spcPts val="1000"/>
              </a:spcBef>
              <a:spcAft>
                <a:spcPts val="1000"/>
              </a:spcAft>
              <a:buSzPts val="1800"/>
              <a:buChar char="●"/>
            </a:pPr>
            <a:r>
              <a:rPr lang="en" sz="1800"/>
              <a:t>To prevent the user from accessing welcome.php except through submitting the form, there is a nice trick.</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Form Handling</a:t>
            </a:r>
            <a:endParaRPr/>
          </a:p>
          <a:p>
            <a:pPr indent="0" lvl="0" marL="0" rtl="0" algn="l">
              <a:lnSpc>
                <a:spcPct val="100000"/>
              </a:lnSpc>
              <a:spcBef>
                <a:spcPts val="0"/>
              </a:spcBef>
              <a:spcAft>
                <a:spcPts val="0"/>
              </a:spcAft>
              <a:buSzPct val="111111"/>
              <a:buNone/>
            </a:pPr>
            <a:r>
              <a:t/>
            </a:r>
            <a:endParaRPr/>
          </a:p>
        </p:txBody>
      </p:sp>
      <p:sp>
        <p:nvSpPr>
          <p:cNvPr id="315" name="Google Shape;315;p28"/>
          <p:cNvSpPr txBox="1"/>
          <p:nvPr>
            <p:ph idx="1" type="body"/>
          </p:nvPr>
        </p:nvSpPr>
        <p:spPr>
          <a:xfrm>
            <a:off x="1297500" y="1150525"/>
            <a:ext cx="7038900" cy="37899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We assign a name to the submit button like this (in index.php)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1000"/>
              </a:spcAft>
              <a:buSzPts val="1800"/>
              <a:buChar char="●"/>
            </a:pPr>
            <a:r>
              <a:rPr lang="en" sz="1800"/>
              <a:t>When submit button is pressed, the post request will have another value-key pair: name=&gt;type. In this case, it is sub =&gt; submit</a:t>
            </a:r>
            <a:endParaRPr sz="1800"/>
          </a:p>
        </p:txBody>
      </p:sp>
      <p:pic>
        <p:nvPicPr>
          <p:cNvPr id="316" name="Google Shape;316;p28"/>
          <p:cNvPicPr preferRelativeResize="0"/>
          <p:nvPr/>
        </p:nvPicPr>
        <p:blipFill rotWithShape="1">
          <a:blip r:embed="rId3">
            <a:alphaModFix/>
          </a:blip>
          <a:srcRect b="0" l="0" r="0" t="0"/>
          <a:stretch/>
        </p:blipFill>
        <p:spPr>
          <a:xfrm>
            <a:off x="1793773" y="1709100"/>
            <a:ext cx="5033725" cy="1485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Form Handling</a:t>
            </a:r>
            <a:endParaRPr/>
          </a:p>
          <a:p>
            <a:pPr indent="0" lvl="0" marL="0" rtl="0" algn="l">
              <a:lnSpc>
                <a:spcPct val="100000"/>
              </a:lnSpc>
              <a:spcBef>
                <a:spcPts val="0"/>
              </a:spcBef>
              <a:spcAft>
                <a:spcPts val="0"/>
              </a:spcAft>
              <a:buSzPct val="111111"/>
              <a:buNone/>
            </a:pPr>
            <a:r>
              <a:t/>
            </a:r>
            <a:endParaRPr/>
          </a:p>
        </p:txBody>
      </p:sp>
      <p:sp>
        <p:nvSpPr>
          <p:cNvPr id="322" name="Google Shape;322;p29"/>
          <p:cNvSpPr txBox="1"/>
          <p:nvPr>
            <p:ph idx="1" type="body"/>
          </p:nvPr>
        </p:nvSpPr>
        <p:spPr>
          <a:xfrm>
            <a:off x="1297500" y="1150525"/>
            <a:ext cx="7038900" cy="37899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In welcome.php, we check if the user has come to this page by clicking the submit button in index.php. In that case, the value of $_POST[‘sub’] will be set to ‘submit’. (note that curly brackets are mandatory to access arrays inside double quotations)</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1000"/>
              </a:spcAft>
              <a:buSzPts val="1300"/>
              <a:buNone/>
            </a:pPr>
            <a:r>
              <a:t/>
            </a:r>
            <a:endParaRPr sz="1800"/>
          </a:p>
        </p:txBody>
      </p:sp>
      <p:pic>
        <p:nvPicPr>
          <p:cNvPr id="323" name="Google Shape;323;p29"/>
          <p:cNvPicPr preferRelativeResize="0"/>
          <p:nvPr/>
        </p:nvPicPr>
        <p:blipFill rotWithShape="1">
          <a:blip r:embed="rId3">
            <a:alphaModFix/>
          </a:blip>
          <a:srcRect b="0" l="0" r="0" t="0"/>
          <a:stretch/>
        </p:blipFill>
        <p:spPr>
          <a:xfrm>
            <a:off x="1815023" y="2571748"/>
            <a:ext cx="6588274" cy="2591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PHP and HTML</a:t>
            </a:r>
            <a:endParaRPr/>
          </a:p>
        </p:txBody>
      </p:sp>
      <p:sp>
        <p:nvSpPr>
          <p:cNvPr id="148" name="Google Shape;148;p3"/>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The HTML - 						The CSS -</a:t>
            </a:r>
            <a:endParaRPr sz="1800"/>
          </a:p>
          <a:p>
            <a:pPr indent="0" lvl="0" marL="0" rtl="0" algn="l">
              <a:lnSpc>
                <a:spcPct val="115000"/>
              </a:lnSpc>
              <a:spcBef>
                <a:spcPts val="1000"/>
              </a:spcBef>
              <a:spcAft>
                <a:spcPts val="0"/>
              </a:spcAft>
              <a:buSzPts val="1300"/>
              <a:buNone/>
            </a:pPr>
            <a:r>
              <a:t/>
            </a:r>
            <a:endParaRPr sz="1800"/>
          </a:p>
          <a:p>
            <a:pPr indent="0" lvl="0" marL="0" rtl="0" algn="l">
              <a:lnSpc>
                <a:spcPct val="115000"/>
              </a:lnSpc>
              <a:spcBef>
                <a:spcPts val="1000"/>
              </a:spcBef>
              <a:spcAft>
                <a:spcPts val="0"/>
              </a:spcAft>
              <a:buSzPts val="1300"/>
              <a:buNone/>
            </a:pPr>
            <a:r>
              <a:t/>
            </a:r>
            <a:endParaRPr sz="1800"/>
          </a:p>
          <a:p>
            <a:pPr indent="0" lvl="0" marL="0" rtl="0" algn="l">
              <a:lnSpc>
                <a:spcPct val="115000"/>
              </a:lnSpc>
              <a:spcBef>
                <a:spcPts val="1000"/>
              </a:spcBef>
              <a:spcAft>
                <a:spcPts val="1000"/>
              </a:spcAft>
              <a:buSzPts val="1300"/>
              <a:buNone/>
            </a:pPr>
            <a:r>
              <a:t/>
            </a:r>
            <a:endParaRPr sz="1800"/>
          </a:p>
        </p:txBody>
      </p:sp>
      <p:pic>
        <p:nvPicPr>
          <p:cNvPr id="149" name="Google Shape;149;p3"/>
          <p:cNvPicPr preferRelativeResize="0"/>
          <p:nvPr/>
        </p:nvPicPr>
        <p:blipFill rotWithShape="1">
          <a:blip r:embed="rId3">
            <a:alphaModFix/>
          </a:blip>
          <a:srcRect b="0" l="0" r="0" t="0"/>
          <a:stretch/>
        </p:blipFill>
        <p:spPr>
          <a:xfrm>
            <a:off x="1483402" y="1760402"/>
            <a:ext cx="2859250" cy="1390075"/>
          </a:xfrm>
          <a:prstGeom prst="rect">
            <a:avLst/>
          </a:prstGeom>
          <a:noFill/>
          <a:ln>
            <a:noFill/>
          </a:ln>
        </p:spPr>
      </p:pic>
      <p:pic>
        <p:nvPicPr>
          <p:cNvPr id="150" name="Google Shape;150;p3"/>
          <p:cNvPicPr preferRelativeResize="0"/>
          <p:nvPr/>
        </p:nvPicPr>
        <p:blipFill rotWithShape="1">
          <a:blip r:embed="rId4">
            <a:alphaModFix/>
          </a:blip>
          <a:srcRect b="0" l="0" r="0" t="0"/>
          <a:stretch/>
        </p:blipFill>
        <p:spPr>
          <a:xfrm>
            <a:off x="5535028" y="1849850"/>
            <a:ext cx="2976175" cy="2414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Form Handling</a:t>
            </a:r>
            <a:endParaRPr/>
          </a:p>
          <a:p>
            <a:pPr indent="0" lvl="0" marL="0" rtl="0" algn="l">
              <a:lnSpc>
                <a:spcPct val="100000"/>
              </a:lnSpc>
              <a:spcBef>
                <a:spcPts val="0"/>
              </a:spcBef>
              <a:spcAft>
                <a:spcPts val="0"/>
              </a:spcAft>
              <a:buSzPct val="111111"/>
              <a:buNone/>
            </a:pPr>
            <a:r>
              <a:t/>
            </a:r>
            <a:endParaRPr/>
          </a:p>
        </p:txBody>
      </p:sp>
      <p:sp>
        <p:nvSpPr>
          <p:cNvPr id="329" name="Google Shape;329;p30"/>
          <p:cNvSpPr txBox="1"/>
          <p:nvPr>
            <p:ph idx="1" type="body"/>
          </p:nvPr>
        </p:nvSpPr>
        <p:spPr>
          <a:xfrm>
            <a:off x="1297500" y="1150525"/>
            <a:ext cx="7038900" cy="37899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If not, then we redirect him back to index.php using the header function.</a:t>
            </a:r>
            <a:endParaRPr sz="1800"/>
          </a:p>
          <a:p>
            <a:pPr indent="-342900" lvl="0" marL="457200" rtl="0" algn="just">
              <a:lnSpc>
                <a:spcPct val="115000"/>
              </a:lnSpc>
              <a:spcBef>
                <a:spcPts val="1000"/>
              </a:spcBef>
              <a:spcAft>
                <a:spcPts val="0"/>
              </a:spcAft>
              <a:buSzPts val="1800"/>
              <a:buChar char="●"/>
            </a:pPr>
            <a:r>
              <a:rPr lang="en" sz="1800"/>
              <a:t>If you wanna display an error message after redirecting, you can use the get request.</a:t>
            </a:r>
            <a:endParaRPr sz="1800"/>
          </a:p>
          <a:p>
            <a:pPr indent="-342900" lvl="0" marL="457200" rtl="0" algn="just">
              <a:lnSpc>
                <a:spcPct val="115000"/>
              </a:lnSpc>
              <a:spcBef>
                <a:spcPts val="1000"/>
              </a:spcBef>
              <a:spcAft>
                <a:spcPts val="0"/>
              </a:spcAft>
              <a:buSzPts val="1800"/>
              <a:buChar char="●"/>
            </a:pPr>
            <a:r>
              <a:rPr lang="en" sz="1800"/>
              <a:t>Simply change the redirect url as such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And handle it in index.php</a:t>
            </a:r>
            <a:endParaRPr sz="1800"/>
          </a:p>
        </p:txBody>
      </p:sp>
      <p:pic>
        <p:nvPicPr>
          <p:cNvPr id="330" name="Google Shape;330;p30"/>
          <p:cNvPicPr preferRelativeResize="0"/>
          <p:nvPr/>
        </p:nvPicPr>
        <p:blipFill rotWithShape="1">
          <a:blip r:embed="rId3">
            <a:alphaModFix/>
          </a:blip>
          <a:srcRect b="0" l="0" r="0" t="0"/>
          <a:stretch/>
        </p:blipFill>
        <p:spPr>
          <a:xfrm>
            <a:off x="1892725" y="3108650"/>
            <a:ext cx="4435125" cy="58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Form Handling</a:t>
            </a:r>
            <a:endParaRPr/>
          </a:p>
          <a:p>
            <a:pPr indent="0" lvl="0" marL="0" rtl="0" algn="l">
              <a:lnSpc>
                <a:spcPct val="100000"/>
              </a:lnSpc>
              <a:spcBef>
                <a:spcPts val="0"/>
              </a:spcBef>
              <a:spcAft>
                <a:spcPts val="0"/>
              </a:spcAft>
              <a:buSzPct val="111111"/>
              <a:buNone/>
            </a:pPr>
            <a:r>
              <a:t/>
            </a:r>
            <a:endParaRPr/>
          </a:p>
        </p:txBody>
      </p:sp>
      <p:sp>
        <p:nvSpPr>
          <p:cNvPr id="336" name="Google Shape;336;p31"/>
          <p:cNvSpPr txBox="1"/>
          <p:nvPr>
            <p:ph idx="1" type="body"/>
          </p:nvPr>
        </p:nvSpPr>
        <p:spPr>
          <a:xfrm>
            <a:off x="1297500" y="1150525"/>
            <a:ext cx="7038900" cy="37899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Add this on top of index.php</a:t>
            </a:r>
            <a:endParaRPr sz="1800"/>
          </a:p>
        </p:txBody>
      </p:sp>
      <p:pic>
        <p:nvPicPr>
          <p:cNvPr id="337" name="Google Shape;337;p31"/>
          <p:cNvPicPr preferRelativeResize="0"/>
          <p:nvPr/>
        </p:nvPicPr>
        <p:blipFill rotWithShape="1">
          <a:blip r:embed="rId3">
            <a:alphaModFix/>
          </a:blip>
          <a:srcRect b="0" l="0" r="0" t="0"/>
          <a:stretch/>
        </p:blipFill>
        <p:spPr>
          <a:xfrm>
            <a:off x="1876425" y="1586173"/>
            <a:ext cx="4519100" cy="1860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2"/>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Other superglobals in PHP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Superglobals</a:t>
            </a:r>
            <a:endParaRPr/>
          </a:p>
        </p:txBody>
      </p:sp>
      <p:sp>
        <p:nvSpPr>
          <p:cNvPr id="348" name="Google Shape;348;p33"/>
          <p:cNvSpPr txBox="1"/>
          <p:nvPr>
            <p:ph idx="1" type="body"/>
          </p:nvPr>
        </p:nvSpPr>
        <p:spPr>
          <a:xfrm>
            <a:off x="1297500" y="1307850"/>
            <a:ext cx="7038900" cy="3497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Some important superglobals in PHP -</a:t>
            </a:r>
            <a:endParaRPr sz="1800"/>
          </a:p>
          <a:p>
            <a:pPr indent="-342900" lvl="1" marL="914400" rtl="0" algn="l">
              <a:lnSpc>
                <a:spcPct val="115000"/>
              </a:lnSpc>
              <a:spcBef>
                <a:spcPts val="1000"/>
              </a:spcBef>
              <a:spcAft>
                <a:spcPts val="0"/>
              </a:spcAft>
              <a:buSzPts val="1800"/>
              <a:buChar char="○"/>
            </a:pPr>
            <a:r>
              <a:rPr lang="en" sz="1800"/>
              <a:t>$GLOBALS</a:t>
            </a:r>
            <a:endParaRPr sz="1800"/>
          </a:p>
          <a:p>
            <a:pPr indent="-342900" lvl="1" marL="914400" rtl="0" algn="l">
              <a:lnSpc>
                <a:spcPct val="115000"/>
              </a:lnSpc>
              <a:spcBef>
                <a:spcPts val="1000"/>
              </a:spcBef>
              <a:spcAft>
                <a:spcPts val="0"/>
              </a:spcAft>
              <a:buSzPts val="1800"/>
              <a:buChar char="○"/>
            </a:pPr>
            <a:r>
              <a:rPr lang="en" sz="1800"/>
              <a:t>$_POST</a:t>
            </a:r>
            <a:endParaRPr sz="1800"/>
          </a:p>
          <a:p>
            <a:pPr indent="-342900" lvl="1" marL="914400" rtl="0" algn="l">
              <a:lnSpc>
                <a:spcPct val="115000"/>
              </a:lnSpc>
              <a:spcBef>
                <a:spcPts val="1000"/>
              </a:spcBef>
              <a:spcAft>
                <a:spcPts val="0"/>
              </a:spcAft>
              <a:buSzPts val="1800"/>
              <a:buChar char="○"/>
            </a:pPr>
            <a:r>
              <a:rPr lang="en" sz="1800"/>
              <a:t>$_GET</a:t>
            </a:r>
            <a:endParaRPr sz="1800"/>
          </a:p>
          <a:p>
            <a:pPr indent="-342900" lvl="1" marL="914400" rtl="0" algn="l">
              <a:lnSpc>
                <a:spcPct val="115000"/>
              </a:lnSpc>
              <a:spcBef>
                <a:spcPts val="1000"/>
              </a:spcBef>
              <a:spcAft>
                <a:spcPts val="0"/>
              </a:spcAft>
              <a:buSzPts val="1800"/>
              <a:buChar char="○"/>
            </a:pPr>
            <a:r>
              <a:rPr lang="en" sz="1800"/>
              <a:t>$_COOKIE</a:t>
            </a:r>
            <a:endParaRPr sz="1800"/>
          </a:p>
          <a:p>
            <a:pPr indent="-342900" lvl="1" marL="914400" rtl="0" algn="l">
              <a:lnSpc>
                <a:spcPct val="115000"/>
              </a:lnSpc>
              <a:spcBef>
                <a:spcPts val="1000"/>
              </a:spcBef>
              <a:spcAft>
                <a:spcPts val="0"/>
              </a:spcAft>
              <a:buSzPts val="1800"/>
              <a:buChar char="○"/>
            </a:pPr>
            <a:r>
              <a:rPr lang="en" sz="1800"/>
              <a:t>$_SESSION</a:t>
            </a:r>
            <a:endParaRPr sz="1800"/>
          </a:p>
          <a:p>
            <a:pPr indent="-342900" lvl="0" marL="457200" rtl="0" algn="l">
              <a:lnSpc>
                <a:spcPct val="115000"/>
              </a:lnSpc>
              <a:spcBef>
                <a:spcPts val="1000"/>
              </a:spcBef>
              <a:spcAft>
                <a:spcPts val="1000"/>
              </a:spcAft>
              <a:buSzPts val="1800"/>
              <a:buChar char="●"/>
            </a:pPr>
            <a:r>
              <a:rPr lang="en" sz="1800"/>
              <a:t>We have already seen the use of get and post. Let’s see the others.</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Superglobals</a:t>
            </a:r>
            <a:endParaRPr/>
          </a:p>
        </p:txBody>
      </p:sp>
      <p:sp>
        <p:nvSpPr>
          <p:cNvPr id="354" name="Google Shape;354;p34"/>
          <p:cNvSpPr txBox="1"/>
          <p:nvPr>
            <p:ph idx="1" type="body"/>
          </p:nvPr>
        </p:nvSpPr>
        <p:spPr>
          <a:xfrm>
            <a:off x="1297500" y="1307850"/>
            <a:ext cx="7038900" cy="36327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sz="1800"/>
              <a:t>$GLOBALS can be used like an associative array to access any global variable - </a:t>
            </a:r>
            <a:endParaRPr sz="1800"/>
          </a:p>
          <a:p>
            <a:pPr indent="0" lvl="0" marL="0" rtl="0" algn="l">
              <a:lnSpc>
                <a:spcPct val="115000"/>
              </a:lnSpc>
              <a:spcBef>
                <a:spcPts val="1000"/>
              </a:spcBef>
              <a:spcAft>
                <a:spcPts val="0"/>
              </a:spcAft>
              <a:buSzPts val="1300"/>
              <a:buNone/>
            </a:pPr>
            <a:r>
              <a:t/>
            </a:r>
            <a:endParaRPr sz="1800"/>
          </a:p>
          <a:p>
            <a:pPr indent="0" lvl="0" marL="0" rtl="0" algn="l">
              <a:lnSpc>
                <a:spcPct val="115000"/>
              </a:lnSpc>
              <a:spcBef>
                <a:spcPts val="1000"/>
              </a:spcBef>
              <a:spcAft>
                <a:spcPts val="0"/>
              </a:spcAft>
              <a:buSzPts val="1300"/>
              <a:buNone/>
            </a:pPr>
            <a:r>
              <a:t/>
            </a:r>
            <a:endParaRPr sz="1800"/>
          </a:p>
          <a:p>
            <a:pPr indent="0" lvl="0" marL="0" rtl="0" algn="l">
              <a:lnSpc>
                <a:spcPct val="115000"/>
              </a:lnSpc>
              <a:spcBef>
                <a:spcPts val="1000"/>
              </a:spcBef>
              <a:spcAft>
                <a:spcPts val="0"/>
              </a:spcAft>
              <a:buSzPts val="1300"/>
              <a:buNone/>
            </a:pPr>
            <a:r>
              <a:t/>
            </a:r>
            <a:endParaRPr sz="1800"/>
          </a:p>
          <a:p>
            <a:pPr indent="0" lvl="0" marL="0" rtl="0" algn="l">
              <a:lnSpc>
                <a:spcPct val="115000"/>
              </a:lnSpc>
              <a:spcBef>
                <a:spcPts val="1000"/>
              </a:spcBef>
              <a:spcAft>
                <a:spcPts val="0"/>
              </a:spcAft>
              <a:buSzPts val="1300"/>
              <a:buNone/>
            </a:pPr>
            <a:r>
              <a:t/>
            </a:r>
            <a:endParaRPr sz="1800"/>
          </a:p>
          <a:p>
            <a:pPr indent="0" lvl="0" marL="0" rtl="0" algn="l">
              <a:lnSpc>
                <a:spcPct val="115000"/>
              </a:lnSpc>
              <a:spcBef>
                <a:spcPts val="1000"/>
              </a:spcBef>
              <a:spcAft>
                <a:spcPts val="0"/>
              </a:spcAft>
              <a:buSzPts val="1300"/>
              <a:buNone/>
            </a:pPr>
            <a:r>
              <a:t/>
            </a:r>
            <a:endParaRPr sz="1800"/>
          </a:p>
          <a:p>
            <a:pPr indent="0" lvl="0" marL="0" rtl="0" algn="l">
              <a:lnSpc>
                <a:spcPct val="115000"/>
              </a:lnSpc>
              <a:spcBef>
                <a:spcPts val="1000"/>
              </a:spcBef>
              <a:spcAft>
                <a:spcPts val="0"/>
              </a:spcAft>
              <a:buSzPts val="1300"/>
              <a:buNone/>
            </a:pPr>
            <a:r>
              <a:t/>
            </a:r>
            <a:endParaRPr sz="1800"/>
          </a:p>
          <a:p>
            <a:pPr indent="-342900" lvl="0" marL="457200" rtl="0" algn="l">
              <a:lnSpc>
                <a:spcPct val="115000"/>
              </a:lnSpc>
              <a:spcBef>
                <a:spcPts val="1000"/>
              </a:spcBef>
              <a:spcAft>
                <a:spcPts val="0"/>
              </a:spcAft>
              <a:buSzPts val="1800"/>
              <a:buChar char="●"/>
            </a:pPr>
            <a:r>
              <a:rPr lang="en" sz="1800"/>
              <a:t>This snippet echos 5.</a:t>
            </a:r>
            <a:endParaRPr sz="1800"/>
          </a:p>
        </p:txBody>
      </p:sp>
      <p:pic>
        <p:nvPicPr>
          <p:cNvPr id="355" name="Google Shape;355;p34"/>
          <p:cNvPicPr preferRelativeResize="0"/>
          <p:nvPr/>
        </p:nvPicPr>
        <p:blipFill rotWithShape="1">
          <a:blip r:embed="rId3">
            <a:alphaModFix/>
          </a:blip>
          <a:srcRect b="0" l="10273" r="0" t="0"/>
          <a:stretch/>
        </p:blipFill>
        <p:spPr>
          <a:xfrm>
            <a:off x="1872450" y="2074075"/>
            <a:ext cx="2888300" cy="2100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Superglobals</a:t>
            </a:r>
            <a:endParaRPr/>
          </a:p>
        </p:txBody>
      </p:sp>
      <p:sp>
        <p:nvSpPr>
          <p:cNvPr id="361" name="Google Shape;361;p35"/>
          <p:cNvSpPr txBox="1"/>
          <p:nvPr>
            <p:ph idx="1" type="body"/>
          </p:nvPr>
        </p:nvSpPr>
        <p:spPr>
          <a:xfrm>
            <a:off x="1297500" y="1307850"/>
            <a:ext cx="7038900" cy="363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A cookie is often used to identify a user. A cookie is a small file that the server embeds on the user's computer. Each time the same computer requests a page with a browser, it will send the cookie too. With PHP, you can both create and retrieve cookie values.</a:t>
            </a:r>
            <a:endParaRPr sz="1800"/>
          </a:p>
          <a:p>
            <a:pPr indent="-342900" lvl="0" marL="457200" rtl="0" algn="l">
              <a:lnSpc>
                <a:spcPct val="115000"/>
              </a:lnSpc>
              <a:spcBef>
                <a:spcPts val="1000"/>
              </a:spcBef>
              <a:spcAft>
                <a:spcPts val="1000"/>
              </a:spcAft>
              <a:buSzPts val="1800"/>
              <a:buChar char="●"/>
            </a:pPr>
            <a:r>
              <a:rPr lang="en" sz="1800"/>
              <a:t>The following example creates a cookie named "user" with the value "John Doe". The cookie will expire after 30 days (86400 * 30). The "/" means that the cookie is available in entire website (otherwise, select the directory you prefer).</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Superglobals</a:t>
            </a:r>
            <a:endParaRPr/>
          </a:p>
        </p:txBody>
      </p:sp>
      <p:sp>
        <p:nvSpPr>
          <p:cNvPr id="367" name="Google Shape;367;p36"/>
          <p:cNvSpPr txBox="1"/>
          <p:nvPr>
            <p:ph idx="1" type="body"/>
          </p:nvPr>
        </p:nvSpPr>
        <p:spPr>
          <a:xfrm>
            <a:off x="1297500" y="1307850"/>
            <a:ext cx="7038900" cy="363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We then retrieve the value of the cookie "user" (using the global variable $_COOKIE). We also use the isset() function to find out if the cookie is set:</a:t>
            </a:r>
            <a:endParaRPr sz="1800"/>
          </a:p>
          <a:p>
            <a:pPr indent="0" lvl="0" marL="0" rtl="0" algn="l">
              <a:lnSpc>
                <a:spcPct val="115000"/>
              </a:lnSpc>
              <a:spcBef>
                <a:spcPts val="1000"/>
              </a:spcBef>
              <a:spcAft>
                <a:spcPts val="0"/>
              </a:spcAft>
              <a:buSzPts val="1300"/>
              <a:buNone/>
            </a:pPr>
            <a:r>
              <a:t/>
            </a:r>
            <a:endParaRPr sz="1800"/>
          </a:p>
          <a:p>
            <a:pPr indent="0" lvl="0" marL="0" rtl="0" algn="l">
              <a:lnSpc>
                <a:spcPct val="115000"/>
              </a:lnSpc>
              <a:spcBef>
                <a:spcPts val="1000"/>
              </a:spcBef>
              <a:spcAft>
                <a:spcPts val="0"/>
              </a:spcAft>
              <a:buSzPts val="1300"/>
              <a:buNone/>
            </a:pPr>
            <a:r>
              <a:t/>
            </a:r>
            <a:endParaRPr sz="1800"/>
          </a:p>
          <a:p>
            <a:pPr indent="0" lvl="0" marL="0" rtl="0" algn="l">
              <a:lnSpc>
                <a:spcPct val="115000"/>
              </a:lnSpc>
              <a:spcBef>
                <a:spcPts val="1000"/>
              </a:spcBef>
              <a:spcAft>
                <a:spcPts val="0"/>
              </a:spcAft>
              <a:buSzPts val="1300"/>
              <a:buNone/>
            </a:pPr>
            <a:r>
              <a:t/>
            </a:r>
            <a:endParaRPr sz="1800"/>
          </a:p>
          <a:p>
            <a:pPr indent="0" lvl="0" marL="0" rtl="0" algn="l">
              <a:lnSpc>
                <a:spcPct val="115000"/>
              </a:lnSpc>
              <a:spcBef>
                <a:spcPts val="1000"/>
              </a:spcBef>
              <a:spcAft>
                <a:spcPts val="0"/>
              </a:spcAft>
              <a:buSzPts val="1300"/>
              <a:buNone/>
            </a:pPr>
            <a:r>
              <a:t/>
            </a:r>
            <a:endParaRPr sz="1800"/>
          </a:p>
          <a:p>
            <a:pPr indent="-342900" lvl="0" marL="457200" rtl="0" algn="l">
              <a:lnSpc>
                <a:spcPct val="115000"/>
              </a:lnSpc>
              <a:spcBef>
                <a:spcPts val="1000"/>
              </a:spcBef>
              <a:spcAft>
                <a:spcPts val="0"/>
              </a:spcAft>
              <a:buSzPts val="1800"/>
              <a:buChar char="●"/>
            </a:pPr>
            <a:r>
              <a:rPr lang="en" sz="1800"/>
              <a:t>Note that setcookie() must appear before the &lt;html&gt; tag</a:t>
            </a:r>
            <a:endParaRPr sz="1800"/>
          </a:p>
        </p:txBody>
      </p:sp>
      <p:pic>
        <p:nvPicPr>
          <p:cNvPr id="368" name="Google Shape;368;p36"/>
          <p:cNvPicPr preferRelativeResize="0"/>
          <p:nvPr/>
        </p:nvPicPr>
        <p:blipFill rotWithShape="1">
          <a:blip r:embed="rId3">
            <a:alphaModFix/>
          </a:blip>
          <a:srcRect b="0" l="0" r="21029" t="0"/>
          <a:stretch/>
        </p:blipFill>
        <p:spPr>
          <a:xfrm>
            <a:off x="1724050" y="2528875"/>
            <a:ext cx="6454676" cy="1418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Superglobals</a:t>
            </a:r>
            <a:endParaRPr/>
          </a:p>
        </p:txBody>
      </p:sp>
      <p:sp>
        <p:nvSpPr>
          <p:cNvPr id="374" name="Google Shape;374;p37"/>
          <p:cNvSpPr txBox="1"/>
          <p:nvPr>
            <p:ph idx="1" type="body"/>
          </p:nvPr>
        </p:nvSpPr>
        <p:spPr>
          <a:xfrm>
            <a:off x="1297500" y="1307850"/>
            <a:ext cx="7038900" cy="363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t/>
            </a:r>
            <a:endParaRPr sz="1800"/>
          </a:p>
        </p:txBody>
      </p:sp>
      <p:pic>
        <p:nvPicPr>
          <p:cNvPr id="375" name="Google Shape;375;p37"/>
          <p:cNvPicPr preferRelativeResize="0"/>
          <p:nvPr/>
        </p:nvPicPr>
        <p:blipFill rotWithShape="1">
          <a:blip r:embed="rId3">
            <a:alphaModFix/>
          </a:blip>
          <a:srcRect b="0" l="0" r="0" t="0"/>
          <a:stretch/>
        </p:blipFill>
        <p:spPr>
          <a:xfrm>
            <a:off x="1409958" y="2692986"/>
            <a:ext cx="5557074" cy="2248200"/>
          </a:xfrm>
          <a:prstGeom prst="rect">
            <a:avLst/>
          </a:prstGeom>
          <a:noFill/>
          <a:ln>
            <a:noFill/>
          </a:ln>
        </p:spPr>
      </p:pic>
      <p:pic>
        <p:nvPicPr>
          <p:cNvPr id="376" name="Google Shape;376;p37"/>
          <p:cNvPicPr preferRelativeResize="0"/>
          <p:nvPr/>
        </p:nvPicPr>
        <p:blipFill rotWithShape="1">
          <a:blip r:embed="rId4">
            <a:alphaModFix/>
          </a:blip>
          <a:srcRect b="0" l="0" r="21029" t="0"/>
          <a:stretch/>
        </p:blipFill>
        <p:spPr>
          <a:xfrm>
            <a:off x="1297500" y="1307850"/>
            <a:ext cx="6454676" cy="1418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Superglobals</a:t>
            </a:r>
            <a:endParaRPr/>
          </a:p>
        </p:txBody>
      </p:sp>
      <p:sp>
        <p:nvSpPr>
          <p:cNvPr id="382" name="Google Shape;382;p38"/>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To modify a cookie, just set (again) the cookie using the setcookie() function.</a:t>
            </a:r>
            <a:endParaRPr sz="1800"/>
          </a:p>
          <a:p>
            <a:pPr indent="-342900" lvl="0" marL="457200" rtl="0" algn="l">
              <a:lnSpc>
                <a:spcPct val="115000"/>
              </a:lnSpc>
              <a:spcBef>
                <a:spcPts val="1000"/>
              </a:spcBef>
              <a:spcAft>
                <a:spcPts val="1000"/>
              </a:spcAft>
              <a:buSzPts val="1800"/>
              <a:buChar char="●"/>
            </a:pPr>
            <a:r>
              <a:rPr lang="en" sz="1800"/>
              <a:t>To delete a cookie, use the setcookie() function with an expiration date in the past.</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PHP Session</a:t>
            </a:r>
            <a:endParaRPr/>
          </a:p>
        </p:txBody>
      </p:sp>
      <p:sp>
        <p:nvSpPr>
          <p:cNvPr id="388" name="Google Shape;388;p39"/>
          <p:cNvSpPr txBox="1"/>
          <p:nvPr>
            <p:ph idx="1" type="body"/>
          </p:nvPr>
        </p:nvSpPr>
        <p:spPr>
          <a:xfrm>
            <a:off x="1297500" y="1307850"/>
            <a:ext cx="7038900" cy="3508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When you work with an application, you open it, do some changes, and then you close it. The problem is that the web server does not know who you are or what you do, because the HTTP address doesn't maintain state.</a:t>
            </a:r>
            <a:endParaRPr sz="1800"/>
          </a:p>
          <a:p>
            <a:pPr indent="-342900" lvl="0" marL="457200" rtl="0" algn="just">
              <a:lnSpc>
                <a:spcPct val="115000"/>
              </a:lnSpc>
              <a:spcBef>
                <a:spcPts val="0"/>
              </a:spcBef>
              <a:spcAft>
                <a:spcPts val="0"/>
              </a:spcAft>
              <a:buSzPts val="1800"/>
              <a:buChar char="●"/>
            </a:pPr>
            <a:r>
              <a:rPr lang="en" sz="1800"/>
              <a:t>Session variables solve this problem by storing user information to be used across multiple pages (e.g. username, favorite color, etc). By default, session variables last until the user closes the browser.</a:t>
            </a:r>
            <a:endParaRPr sz="1800"/>
          </a:p>
          <a:p>
            <a:pPr indent="-342900" lvl="0" marL="457200" rtl="0" algn="just">
              <a:lnSpc>
                <a:spcPct val="115000"/>
              </a:lnSpc>
              <a:spcBef>
                <a:spcPts val="0"/>
              </a:spcBef>
              <a:spcAft>
                <a:spcPts val="0"/>
              </a:spcAft>
              <a:buSzPts val="1800"/>
              <a:buChar char="●"/>
            </a:pPr>
            <a:r>
              <a:rPr lang="en" sz="1800"/>
              <a:t>So, Session variables hold information about one single user, and are available to all pages in one application.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PHP and HTML</a:t>
            </a:r>
            <a:endParaRPr/>
          </a:p>
        </p:txBody>
      </p:sp>
      <p:sp>
        <p:nvSpPr>
          <p:cNvPr id="156" name="Google Shape;156;p4"/>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Instead of keeping the h1 tag static, we can make it dynamic and link php to it. </a:t>
            </a:r>
            <a:endParaRPr sz="1800"/>
          </a:p>
          <a:p>
            <a:pPr indent="0" lvl="0" marL="0" rtl="0" algn="l">
              <a:lnSpc>
                <a:spcPct val="115000"/>
              </a:lnSpc>
              <a:spcBef>
                <a:spcPts val="1000"/>
              </a:spcBef>
              <a:spcAft>
                <a:spcPts val="0"/>
              </a:spcAft>
              <a:buSzPts val="1300"/>
              <a:buNone/>
            </a:pPr>
            <a:r>
              <a:t/>
            </a:r>
            <a:endParaRPr sz="1800"/>
          </a:p>
          <a:p>
            <a:pPr indent="-342900" lvl="0" marL="457200" rtl="0" algn="l">
              <a:lnSpc>
                <a:spcPct val="115000"/>
              </a:lnSpc>
              <a:spcBef>
                <a:spcPts val="1000"/>
              </a:spcBef>
              <a:spcAft>
                <a:spcPts val="0"/>
              </a:spcAft>
              <a:buSzPts val="1800"/>
              <a:buChar char="●"/>
            </a:pPr>
            <a:r>
              <a:rPr lang="en" sz="1800"/>
              <a:t>Or you can use the shortcut -</a:t>
            </a:r>
            <a:endParaRPr sz="1800"/>
          </a:p>
          <a:p>
            <a:pPr indent="0" lvl="0" marL="0" rtl="0" algn="l">
              <a:lnSpc>
                <a:spcPct val="115000"/>
              </a:lnSpc>
              <a:spcBef>
                <a:spcPts val="1000"/>
              </a:spcBef>
              <a:spcAft>
                <a:spcPts val="0"/>
              </a:spcAft>
              <a:buSzPts val="1300"/>
              <a:buNone/>
            </a:pPr>
            <a:r>
              <a:t/>
            </a:r>
            <a:endParaRPr sz="1800"/>
          </a:p>
          <a:p>
            <a:pPr indent="-342900" lvl="0" marL="457200" rtl="0" algn="l">
              <a:lnSpc>
                <a:spcPct val="115000"/>
              </a:lnSpc>
              <a:spcBef>
                <a:spcPts val="1000"/>
              </a:spcBef>
              <a:spcAft>
                <a:spcPts val="0"/>
              </a:spcAft>
              <a:buSzPts val="1800"/>
              <a:buChar char="●"/>
            </a:pPr>
            <a:r>
              <a:rPr lang="en" sz="1800"/>
              <a:t>Here &lt;?= ?&gt; stands for &lt;?php echo ; ?&gt;</a:t>
            </a:r>
            <a:endParaRPr sz="1800"/>
          </a:p>
        </p:txBody>
      </p:sp>
      <p:pic>
        <p:nvPicPr>
          <p:cNvPr id="157" name="Google Shape;157;p4"/>
          <p:cNvPicPr preferRelativeResize="0"/>
          <p:nvPr/>
        </p:nvPicPr>
        <p:blipFill rotWithShape="1">
          <a:blip r:embed="rId3">
            <a:alphaModFix/>
          </a:blip>
          <a:srcRect b="0" l="0" r="0" t="0"/>
          <a:stretch/>
        </p:blipFill>
        <p:spPr>
          <a:xfrm>
            <a:off x="1866900" y="2070350"/>
            <a:ext cx="4770975" cy="433725"/>
          </a:xfrm>
          <a:prstGeom prst="rect">
            <a:avLst/>
          </a:prstGeom>
          <a:noFill/>
          <a:ln>
            <a:noFill/>
          </a:ln>
        </p:spPr>
      </p:pic>
      <p:pic>
        <p:nvPicPr>
          <p:cNvPr id="158" name="Google Shape;158;p4"/>
          <p:cNvPicPr preferRelativeResize="0"/>
          <p:nvPr/>
        </p:nvPicPr>
        <p:blipFill rotWithShape="1">
          <a:blip r:embed="rId4">
            <a:alphaModFix/>
          </a:blip>
          <a:srcRect b="0" l="0" r="0" t="0"/>
          <a:stretch/>
        </p:blipFill>
        <p:spPr>
          <a:xfrm>
            <a:off x="1866900" y="3006975"/>
            <a:ext cx="3633608" cy="359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PHP Session</a:t>
            </a:r>
            <a:endParaRPr/>
          </a:p>
        </p:txBody>
      </p:sp>
      <p:sp>
        <p:nvSpPr>
          <p:cNvPr id="394" name="Google Shape;394;p40"/>
          <p:cNvSpPr txBox="1"/>
          <p:nvPr>
            <p:ph idx="1" type="body"/>
          </p:nvPr>
        </p:nvSpPr>
        <p:spPr>
          <a:xfrm>
            <a:off x="1297500" y="1307850"/>
            <a:ext cx="7038900" cy="3508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This is particularly useful when the user has logged in, and you don’t want him to login again, every single time he visits a new page. </a:t>
            </a:r>
            <a:endParaRPr sz="1800"/>
          </a:p>
          <a:p>
            <a:pPr indent="-342900" lvl="0" marL="457200" rtl="0" algn="just">
              <a:lnSpc>
                <a:spcPct val="115000"/>
              </a:lnSpc>
              <a:spcBef>
                <a:spcPts val="1000"/>
              </a:spcBef>
              <a:spcAft>
                <a:spcPts val="0"/>
              </a:spcAft>
              <a:buSzPts val="1800"/>
              <a:buChar char="●"/>
            </a:pPr>
            <a:r>
              <a:rPr lang="en" sz="1800"/>
              <a:t>A session is started with the session_start() function.</a:t>
            </a:r>
            <a:endParaRPr sz="1800"/>
          </a:p>
          <a:p>
            <a:pPr indent="-342900" lvl="0" marL="457200" rtl="0" algn="just">
              <a:lnSpc>
                <a:spcPct val="115000"/>
              </a:lnSpc>
              <a:spcBef>
                <a:spcPts val="1000"/>
              </a:spcBef>
              <a:spcAft>
                <a:spcPts val="0"/>
              </a:spcAft>
              <a:buSzPts val="1800"/>
              <a:buChar char="●"/>
            </a:pPr>
            <a:r>
              <a:rPr lang="en" sz="1800"/>
              <a:t>Session variables are set with the PHP global variable: $_SESSION.</a:t>
            </a:r>
            <a:endParaRPr sz="1800"/>
          </a:p>
          <a:p>
            <a:pPr indent="-342900" lvl="0" marL="457200" rtl="0" algn="just">
              <a:lnSpc>
                <a:spcPct val="115000"/>
              </a:lnSpc>
              <a:spcBef>
                <a:spcPts val="1000"/>
              </a:spcBef>
              <a:spcAft>
                <a:spcPts val="1000"/>
              </a:spcAft>
              <a:buSzPts val="1800"/>
              <a:buChar char="●"/>
            </a:pPr>
            <a:r>
              <a:rPr lang="en" sz="1800"/>
              <a:t>Now, let's create a new page called "demo_session1.php". In this page, we start a new PHP session and set some session variables:</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PHP Session</a:t>
            </a:r>
            <a:endParaRPr/>
          </a:p>
        </p:txBody>
      </p:sp>
      <p:sp>
        <p:nvSpPr>
          <p:cNvPr id="400" name="Google Shape;400;p41"/>
          <p:cNvSpPr txBox="1"/>
          <p:nvPr>
            <p:ph idx="1" type="body"/>
          </p:nvPr>
        </p:nvSpPr>
        <p:spPr>
          <a:xfrm>
            <a:off x="5470600" y="1307850"/>
            <a:ext cx="2865900" cy="35085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 sz="1800"/>
              <a:t>Session_start() should be at the very beginning of the file.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1000"/>
              </a:spcAft>
              <a:buSzPts val="1300"/>
              <a:buNone/>
            </a:pPr>
            <a:r>
              <a:rPr lang="en" sz="1800"/>
              <a:t>This function checks if a session is active. If there is, the it access that session. If not, a new session is started.</a:t>
            </a:r>
            <a:endParaRPr sz="1800"/>
          </a:p>
        </p:txBody>
      </p:sp>
      <p:pic>
        <p:nvPicPr>
          <p:cNvPr id="401" name="Google Shape;401;p41"/>
          <p:cNvPicPr preferRelativeResize="0"/>
          <p:nvPr/>
        </p:nvPicPr>
        <p:blipFill rotWithShape="1">
          <a:blip r:embed="rId3">
            <a:alphaModFix/>
          </a:blip>
          <a:srcRect b="0" l="0" r="0" t="0"/>
          <a:stretch/>
        </p:blipFill>
        <p:spPr>
          <a:xfrm>
            <a:off x="1297500" y="1069575"/>
            <a:ext cx="3742620" cy="4073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PHP Session</a:t>
            </a:r>
            <a:endParaRPr/>
          </a:p>
        </p:txBody>
      </p:sp>
      <p:sp>
        <p:nvSpPr>
          <p:cNvPr id="407" name="Google Shape;407;p42"/>
          <p:cNvSpPr txBox="1"/>
          <p:nvPr>
            <p:ph idx="1" type="body"/>
          </p:nvPr>
        </p:nvSpPr>
        <p:spPr>
          <a:xfrm>
            <a:off x="1297500" y="1307850"/>
            <a:ext cx="7038900" cy="3508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Next, we create another page called "demo_session2.php". From this page, we will access the session information we set on the first page ("demo_session1.php").</a:t>
            </a:r>
            <a:endParaRPr sz="1800"/>
          </a:p>
          <a:p>
            <a:pPr indent="-342900" lvl="0" marL="457200" rtl="0" algn="just">
              <a:lnSpc>
                <a:spcPct val="115000"/>
              </a:lnSpc>
              <a:spcBef>
                <a:spcPts val="1000"/>
              </a:spcBef>
              <a:spcAft>
                <a:spcPts val="0"/>
              </a:spcAft>
              <a:buSzPts val="1800"/>
              <a:buChar char="●"/>
            </a:pPr>
            <a:r>
              <a:rPr lang="en" sz="1800"/>
              <a:t>Notice that session variables are not passed individually to each new page, instead they are retrieved from the session we open at the beginning of each page (session_start()).</a:t>
            </a:r>
            <a:endParaRPr sz="1800"/>
          </a:p>
          <a:p>
            <a:pPr indent="-342900" lvl="0" marL="457200" rtl="0" algn="just">
              <a:lnSpc>
                <a:spcPct val="115000"/>
              </a:lnSpc>
              <a:spcBef>
                <a:spcPts val="1000"/>
              </a:spcBef>
              <a:spcAft>
                <a:spcPts val="1000"/>
              </a:spcAft>
              <a:buSzPts val="1800"/>
              <a:buChar char="●"/>
            </a:pPr>
            <a:r>
              <a:rPr lang="en" sz="1800"/>
              <a:t>Also notice that all session variable values are stored in the global $_SESSION variable:</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PHP Session</a:t>
            </a:r>
            <a:endParaRPr/>
          </a:p>
        </p:txBody>
      </p:sp>
      <p:sp>
        <p:nvSpPr>
          <p:cNvPr id="413" name="Google Shape;413;p43"/>
          <p:cNvSpPr txBox="1"/>
          <p:nvPr>
            <p:ph idx="1" type="body"/>
          </p:nvPr>
        </p:nvSpPr>
        <p:spPr>
          <a:xfrm>
            <a:off x="1297500" y="1307850"/>
            <a:ext cx="7038900" cy="35085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000"/>
              </a:spcAft>
              <a:buSzPts val="1300"/>
              <a:buNone/>
            </a:pPr>
            <a:r>
              <a:t/>
            </a:r>
            <a:endParaRPr sz="1800"/>
          </a:p>
        </p:txBody>
      </p:sp>
      <p:pic>
        <p:nvPicPr>
          <p:cNvPr id="414" name="Google Shape;414;p43"/>
          <p:cNvPicPr preferRelativeResize="0"/>
          <p:nvPr/>
        </p:nvPicPr>
        <p:blipFill rotWithShape="1">
          <a:blip r:embed="rId3">
            <a:alphaModFix/>
          </a:blip>
          <a:srcRect b="0" l="0" r="0" t="0"/>
          <a:stretch/>
        </p:blipFill>
        <p:spPr>
          <a:xfrm>
            <a:off x="1297500" y="981075"/>
            <a:ext cx="5994053" cy="38352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PHP Session</a:t>
            </a:r>
            <a:endParaRPr/>
          </a:p>
        </p:txBody>
      </p:sp>
      <p:sp>
        <p:nvSpPr>
          <p:cNvPr id="420" name="Google Shape;420;p44"/>
          <p:cNvSpPr txBox="1"/>
          <p:nvPr>
            <p:ph idx="1" type="body"/>
          </p:nvPr>
        </p:nvSpPr>
        <p:spPr>
          <a:xfrm>
            <a:off x="1297500" y="1307850"/>
            <a:ext cx="7038900" cy="3508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To end the session, for example when the user logs out, you can use session_unset() and session_destroy(). They remove all global session variables and destroy the session.</a:t>
            </a:r>
            <a:endParaRPr sz="1800"/>
          </a:p>
        </p:txBody>
      </p:sp>
      <p:pic>
        <p:nvPicPr>
          <p:cNvPr id="421" name="Google Shape;421;p44"/>
          <p:cNvPicPr preferRelativeResize="0"/>
          <p:nvPr/>
        </p:nvPicPr>
        <p:blipFill rotWithShape="1">
          <a:blip r:embed="rId3">
            <a:alphaModFix/>
          </a:blip>
          <a:srcRect b="18719" l="0" r="0" t="0"/>
          <a:stretch/>
        </p:blipFill>
        <p:spPr>
          <a:xfrm>
            <a:off x="1828800" y="2413300"/>
            <a:ext cx="3964710" cy="2730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Challenges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 word of warning...</a:t>
            </a:r>
            <a:endParaRPr/>
          </a:p>
        </p:txBody>
      </p:sp>
      <p:sp>
        <p:nvSpPr>
          <p:cNvPr id="432" name="Google Shape;432;p46"/>
          <p:cNvSpPr txBox="1"/>
          <p:nvPr>
            <p:ph idx="1" type="body"/>
          </p:nvPr>
        </p:nvSpPr>
        <p:spPr>
          <a:xfrm>
            <a:off x="1297500" y="1443800"/>
            <a:ext cx="7038900" cy="3180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 sz="1800"/>
              <a:t>For each of the projects, you MUST separate the logic from presentation.</a:t>
            </a:r>
            <a:endParaRPr sz="1800"/>
          </a:p>
          <a:p>
            <a:pPr indent="-342900" lvl="0" marL="457200" rtl="0" algn="l">
              <a:lnSpc>
                <a:spcPct val="115000"/>
              </a:lnSpc>
              <a:spcBef>
                <a:spcPts val="1200"/>
              </a:spcBef>
              <a:spcAft>
                <a:spcPts val="0"/>
              </a:spcAft>
              <a:buSzPts val="1800"/>
              <a:buChar char="●"/>
            </a:pPr>
            <a:r>
              <a:rPr lang="en" sz="1800"/>
              <a:t>So generally it is expected that each page will have two php files. One for the presentation, and one for the logic. </a:t>
            </a:r>
            <a:endParaRPr sz="1800"/>
          </a:p>
          <a:p>
            <a:pPr indent="-342900" lvl="0" marL="457200" rtl="0" algn="l">
              <a:lnSpc>
                <a:spcPct val="115000"/>
              </a:lnSpc>
              <a:spcBef>
                <a:spcPts val="1200"/>
              </a:spcBef>
              <a:spcAft>
                <a:spcPts val="0"/>
              </a:spcAft>
              <a:buSzPts val="1800"/>
              <a:buChar char="●"/>
            </a:pPr>
            <a:r>
              <a:rPr lang="en" sz="1800"/>
              <a:t>The number of files do not matter. You can have your own way to separate the concerns. </a:t>
            </a:r>
            <a:endParaRPr sz="1800"/>
          </a:p>
          <a:p>
            <a:pPr indent="-342900" lvl="0" marL="457200" rtl="0" algn="l">
              <a:lnSpc>
                <a:spcPct val="115000"/>
              </a:lnSpc>
              <a:spcBef>
                <a:spcPts val="1200"/>
              </a:spcBef>
              <a:spcAft>
                <a:spcPts val="1200"/>
              </a:spcAft>
              <a:buSzPts val="1800"/>
              <a:buChar char="●"/>
            </a:pPr>
            <a:r>
              <a:rPr lang="en" sz="1800"/>
              <a:t>Separating the concerns is </a:t>
            </a:r>
            <a:r>
              <a:rPr b="1" lang="en" sz="1800"/>
              <a:t>absolutely mandatory</a:t>
            </a:r>
            <a:r>
              <a:rPr lang="en" sz="1800"/>
              <a:t> for the following projects. </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7"/>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Fake Signup system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Fake Signup System</a:t>
            </a:r>
            <a:endParaRPr/>
          </a:p>
        </p:txBody>
      </p:sp>
      <p:sp>
        <p:nvSpPr>
          <p:cNvPr id="443" name="Google Shape;443;p48"/>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We will design a fake signup system. The system is fake in that there is no persistent database involved. Only php session.  So when the session expires, the system will forget the data. </a:t>
            </a:r>
            <a:endParaRPr sz="1800"/>
          </a:p>
          <a:p>
            <a:pPr indent="-342900" lvl="0" marL="457200" rtl="0" algn="just">
              <a:lnSpc>
                <a:spcPct val="115000"/>
              </a:lnSpc>
              <a:spcBef>
                <a:spcPts val="1000"/>
              </a:spcBef>
              <a:spcAft>
                <a:spcPts val="0"/>
              </a:spcAft>
              <a:buSzPts val="1800"/>
              <a:buChar char="●"/>
            </a:pPr>
            <a:r>
              <a:rPr lang="en" sz="1800"/>
              <a:t>Also when the user manually logs out, the system will forget his data and he will be able to register again with the same data.</a:t>
            </a:r>
            <a:endParaRPr sz="1800"/>
          </a:p>
          <a:p>
            <a:pPr indent="-342900" lvl="0" marL="457200" rtl="0" algn="just">
              <a:lnSpc>
                <a:spcPct val="115000"/>
              </a:lnSpc>
              <a:spcBef>
                <a:spcPts val="1000"/>
              </a:spcBef>
              <a:spcAft>
                <a:spcPts val="0"/>
              </a:spcAft>
              <a:buSzPts val="1800"/>
              <a:buChar char="●"/>
            </a:pPr>
            <a:r>
              <a:rPr lang="en" sz="1800"/>
              <a:t>So there is no support for logging in now. Only signing up.</a:t>
            </a:r>
            <a:endParaRPr sz="1800"/>
          </a:p>
          <a:p>
            <a:pPr indent="-342900" lvl="0" marL="457200" rtl="0" algn="just">
              <a:lnSpc>
                <a:spcPct val="115000"/>
              </a:lnSpc>
              <a:spcBef>
                <a:spcPts val="1000"/>
              </a:spcBef>
              <a:spcAft>
                <a:spcPts val="1000"/>
              </a:spcAft>
              <a:buSzPts val="1800"/>
              <a:buChar char="●"/>
            </a:pPr>
            <a:r>
              <a:rPr lang="en" sz="1800"/>
              <a:t>But that’s fine for now. We will later see how to create a full fledged login system later on.</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Fake Signup System</a:t>
            </a:r>
            <a:endParaRPr/>
          </a:p>
        </p:txBody>
      </p:sp>
      <p:sp>
        <p:nvSpPr>
          <p:cNvPr id="449" name="Google Shape;449;p49"/>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Design a signup page that requires a name, email address, password, confirm password.</a:t>
            </a:r>
            <a:endParaRPr sz="1800"/>
          </a:p>
          <a:p>
            <a:pPr indent="-342900" lvl="0" marL="457200" rtl="0" algn="just">
              <a:lnSpc>
                <a:spcPct val="115000"/>
              </a:lnSpc>
              <a:spcBef>
                <a:spcPts val="1000"/>
              </a:spcBef>
              <a:spcAft>
                <a:spcPts val="0"/>
              </a:spcAft>
              <a:buSzPts val="1800"/>
              <a:buChar char="●"/>
            </a:pPr>
            <a:r>
              <a:rPr lang="en" sz="1800"/>
              <a:t>Design a simple homepage. </a:t>
            </a:r>
            <a:endParaRPr sz="1800"/>
          </a:p>
          <a:p>
            <a:pPr indent="-342900" lvl="0" marL="457200" rtl="0" algn="just">
              <a:lnSpc>
                <a:spcPct val="115000"/>
              </a:lnSpc>
              <a:spcBef>
                <a:spcPts val="1000"/>
              </a:spcBef>
              <a:spcAft>
                <a:spcPts val="0"/>
              </a:spcAft>
              <a:buSzPts val="1800"/>
              <a:buChar char="●"/>
            </a:pPr>
            <a:r>
              <a:rPr lang="en" sz="1800"/>
              <a:t>There should also be a logout button on the homepage. </a:t>
            </a:r>
            <a:endParaRPr sz="1800"/>
          </a:p>
          <a:p>
            <a:pPr indent="-342900" lvl="0" marL="457200" rtl="0" algn="just">
              <a:lnSpc>
                <a:spcPct val="115000"/>
              </a:lnSpc>
              <a:spcBef>
                <a:spcPts val="1000"/>
              </a:spcBef>
              <a:spcAft>
                <a:spcPts val="1000"/>
              </a:spcAft>
              <a:buSzPts val="1800"/>
              <a:buChar char="●"/>
            </a:pPr>
            <a:r>
              <a:rPr lang="en" sz="1800"/>
              <a:t>A user can not visit the homepage unless he sign up. Even if the url for the homepage is types, he will be redirected to the sign up page WITH an error message.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PHP and HTML</a:t>
            </a:r>
            <a:endParaRPr/>
          </a:p>
        </p:txBody>
      </p:sp>
      <p:sp>
        <p:nvSpPr>
          <p:cNvPr id="164" name="Google Shape;164;p5"/>
          <p:cNvSpPr txBox="1"/>
          <p:nvPr>
            <p:ph idx="1" type="body"/>
          </p:nvPr>
        </p:nvSpPr>
        <p:spPr>
          <a:xfrm>
            <a:off x="1297500" y="1307850"/>
            <a:ext cx="7038900" cy="3689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Now we want to pass data to the page through the url.</a:t>
            </a:r>
            <a:endParaRPr sz="1800"/>
          </a:p>
          <a:p>
            <a:pPr indent="-342900" lvl="0" marL="457200" rtl="0" algn="l">
              <a:lnSpc>
                <a:spcPct val="115000"/>
              </a:lnSpc>
              <a:spcBef>
                <a:spcPts val="1000"/>
              </a:spcBef>
              <a:spcAft>
                <a:spcPts val="0"/>
              </a:spcAft>
              <a:buSzPts val="1800"/>
              <a:buChar char="●"/>
            </a:pPr>
            <a:r>
              <a:rPr lang="en" sz="1800"/>
              <a:t>We can do that by making a get request.</a:t>
            </a:r>
            <a:endParaRPr sz="1800"/>
          </a:p>
          <a:p>
            <a:pPr indent="-342900" lvl="0" marL="457200" rtl="0" algn="l">
              <a:lnSpc>
                <a:spcPct val="115000"/>
              </a:lnSpc>
              <a:spcBef>
                <a:spcPts val="1000"/>
              </a:spcBef>
              <a:spcAft>
                <a:spcPts val="0"/>
              </a:spcAft>
              <a:buSzPts val="1800"/>
              <a:buChar char="●"/>
            </a:pPr>
            <a:r>
              <a:rPr lang="en" sz="1800"/>
              <a:t>A “get request” is a way of sending data to the server. We can make a get request like this -</a:t>
            </a:r>
            <a:endParaRPr sz="1800"/>
          </a:p>
          <a:p>
            <a:pPr indent="-342900" lvl="0" marL="457200" rtl="0" algn="l">
              <a:lnSpc>
                <a:spcPct val="115000"/>
              </a:lnSpc>
              <a:spcBef>
                <a:spcPts val="1000"/>
              </a:spcBef>
              <a:spcAft>
                <a:spcPts val="0"/>
              </a:spcAft>
              <a:buSzPts val="1800"/>
              <a:buChar char="●"/>
            </a:pPr>
            <a:r>
              <a:rPr lang="en" sz="1800"/>
              <a:t>url?var1=value1&amp;var2=value2&amp;var3=value3</a:t>
            </a:r>
            <a:endParaRPr sz="1800"/>
          </a:p>
          <a:p>
            <a:pPr indent="-342900" lvl="0" marL="457200" rtl="0" algn="l">
              <a:lnSpc>
                <a:spcPct val="115000"/>
              </a:lnSpc>
              <a:spcBef>
                <a:spcPts val="1000"/>
              </a:spcBef>
              <a:spcAft>
                <a:spcPts val="0"/>
              </a:spcAft>
              <a:buSzPts val="1800"/>
              <a:buChar char="●"/>
            </a:pPr>
            <a:r>
              <a:rPr lang="en" sz="1800"/>
              <a:t>The start of variable-value pairs should be marked with a ‘?’</a:t>
            </a:r>
            <a:endParaRPr sz="1800"/>
          </a:p>
          <a:p>
            <a:pPr indent="-342900" lvl="0" marL="457200" rtl="0" algn="l">
              <a:lnSpc>
                <a:spcPct val="115000"/>
              </a:lnSpc>
              <a:spcBef>
                <a:spcPts val="1000"/>
              </a:spcBef>
              <a:spcAft>
                <a:spcPts val="1000"/>
              </a:spcAft>
              <a:buSzPts val="1800"/>
              <a:buChar char="●"/>
            </a:pPr>
            <a:r>
              <a:rPr lang="en" sz="1800"/>
              <a:t>You can write as many variable-value pairs as you want. Just join them with an ‘&amp;’</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Fake Signup System</a:t>
            </a:r>
            <a:endParaRPr/>
          </a:p>
        </p:txBody>
      </p:sp>
      <p:sp>
        <p:nvSpPr>
          <p:cNvPr id="455" name="Google Shape;455;p50"/>
          <p:cNvSpPr txBox="1"/>
          <p:nvPr>
            <p:ph idx="1" type="body"/>
          </p:nvPr>
        </p:nvSpPr>
        <p:spPr>
          <a:xfrm>
            <a:off x="1297500" y="1307850"/>
            <a:ext cx="7038900" cy="33618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After successful sign up, the user is taken to the homepage where he can see -</a:t>
            </a:r>
            <a:endParaRPr sz="1800"/>
          </a:p>
          <a:p>
            <a:pPr indent="-342900" lvl="1" marL="914400" rtl="0" algn="just">
              <a:lnSpc>
                <a:spcPct val="115000"/>
              </a:lnSpc>
              <a:spcBef>
                <a:spcPts val="1000"/>
              </a:spcBef>
              <a:spcAft>
                <a:spcPts val="0"/>
              </a:spcAft>
              <a:buSzPts val="1800"/>
              <a:buChar char="○"/>
            </a:pPr>
            <a:r>
              <a:rPr lang="en" sz="1800"/>
              <a:t>A “Thank you for signing up” message that can be seen once only, after signing in.</a:t>
            </a:r>
            <a:endParaRPr sz="1800"/>
          </a:p>
          <a:p>
            <a:pPr indent="-342900" lvl="1" marL="914400" rtl="0" algn="just">
              <a:lnSpc>
                <a:spcPct val="115000"/>
              </a:lnSpc>
              <a:spcBef>
                <a:spcPts val="1000"/>
              </a:spcBef>
              <a:spcAft>
                <a:spcPts val="0"/>
              </a:spcAft>
              <a:buSzPts val="1800"/>
              <a:buChar char="○"/>
            </a:pPr>
            <a:r>
              <a:rPr lang="en" sz="1800"/>
              <a:t>A “Welcome (name)! Your email address is (email).” message</a:t>
            </a:r>
            <a:endParaRPr sz="1800"/>
          </a:p>
          <a:p>
            <a:pPr indent="-342900" lvl="1" marL="914400" rtl="0" algn="just">
              <a:lnSpc>
                <a:spcPct val="115000"/>
              </a:lnSpc>
              <a:spcBef>
                <a:spcPts val="1000"/>
              </a:spcBef>
              <a:spcAft>
                <a:spcPts val="0"/>
              </a:spcAft>
              <a:buSzPts val="1800"/>
              <a:buChar char="○"/>
            </a:pPr>
            <a:r>
              <a:rPr lang="en" sz="1800"/>
              <a:t>A logout button</a:t>
            </a:r>
            <a:endParaRPr sz="1800"/>
          </a:p>
          <a:p>
            <a:pPr indent="-342900" lvl="0" marL="457200" rtl="0" algn="just">
              <a:lnSpc>
                <a:spcPct val="115000"/>
              </a:lnSpc>
              <a:spcBef>
                <a:spcPts val="1000"/>
              </a:spcBef>
              <a:spcAft>
                <a:spcPts val="1000"/>
              </a:spcAft>
              <a:buSzPts val="1800"/>
              <a:buChar char="●"/>
            </a:pPr>
            <a:r>
              <a:rPr lang="en" sz="1800"/>
              <a:t>Once signed up, the user can visit the homepage everytime by typing the URL.</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Fake Signup System</a:t>
            </a:r>
            <a:endParaRPr/>
          </a:p>
        </p:txBody>
      </p:sp>
      <p:sp>
        <p:nvSpPr>
          <p:cNvPr id="461" name="Google Shape;461;p51"/>
          <p:cNvSpPr txBox="1"/>
          <p:nvPr>
            <p:ph idx="1" type="body"/>
          </p:nvPr>
        </p:nvSpPr>
        <p:spPr>
          <a:xfrm>
            <a:off x="1297500" y="1307850"/>
            <a:ext cx="7038900" cy="36213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Once signed in, the signup page will redirect users to the homepage WITHOUT error message. </a:t>
            </a:r>
            <a:endParaRPr sz="1800"/>
          </a:p>
          <a:p>
            <a:pPr indent="-342900" lvl="0" marL="457200" rtl="0" algn="just">
              <a:lnSpc>
                <a:spcPct val="115000"/>
              </a:lnSpc>
              <a:spcBef>
                <a:spcPts val="1000"/>
              </a:spcBef>
              <a:spcAft>
                <a:spcPts val="0"/>
              </a:spcAft>
              <a:buSzPts val="1800"/>
              <a:buChar char="●"/>
            </a:pPr>
            <a:r>
              <a:rPr lang="en" sz="1800"/>
              <a:t>Logout button closes the session and logs user out. </a:t>
            </a:r>
            <a:endParaRPr sz="1800"/>
          </a:p>
          <a:p>
            <a:pPr indent="-342900" lvl="0" marL="457200" rtl="0" algn="just">
              <a:lnSpc>
                <a:spcPct val="115000"/>
              </a:lnSpc>
              <a:spcBef>
                <a:spcPts val="1000"/>
              </a:spcBef>
              <a:spcAft>
                <a:spcPts val="0"/>
              </a:spcAft>
              <a:buSzPts val="1800"/>
              <a:buChar char="●"/>
            </a:pPr>
            <a:r>
              <a:rPr lang="en" sz="1800"/>
              <a:t>In order to sign up, the password and confirm password fields must match. Otherwise an error message will be displayed and the user will be prompted to enter the credentials again. But in this process, the name and email field will not be emptied if the user had typed anything into them previously.</a:t>
            </a:r>
            <a:endParaRPr sz="1800"/>
          </a:p>
          <a:p>
            <a:pPr indent="-342900" lvl="0" marL="457200" rtl="0" algn="just">
              <a:lnSpc>
                <a:spcPct val="115000"/>
              </a:lnSpc>
              <a:spcBef>
                <a:spcPts val="1000"/>
              </a:spcBef>
              <a:spcAft>
                <a:spcPts val="1000"/>
              </a:spcAft>
              <a:buSzPts val="1800"/>
              <a:buChar char="●"/>
            </a:pPr>
            <a:r>
              <a:rPr lang="en" sz="1800"/>
              <a:t>The sign up will also fail if any of the fields are empty.</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2"/>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Online Calculator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Online Calculator</a:t>
            </a:r>
            <a:endParaRPr/>
          </a:p>
        </p:txBody>
      </p:sp>
      <p:sp>
        <p:nvSpPr>
          <p:cNvPr id="472" name="Google Shape;472;p53"/>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Design a calculator like this -</a:t>
            </a:r>
            <a:endParaRPr sz="1800"/>
          </a:p>
        </p:txBody>
      </p:sp>
      <p:pic>
        <p:nvPicPr>
          <p:cNvPr id="473" name="Google Shape;473;p53"/>
          <p:cNvPicPr preferRelativeResize="0"/>
          <p:nvPr/>
        </p:nvPicPr>
        <p:blipFill rotWithShape="1">
          <a:blip r:embed="rId3">
            <a:alphaModFix/>
          </a:blip>
          <a:srcRect b="0" l="0" r="0" t="0"/>
          <a:stretch/>
        </p:blipFill>
        <p:spPr>
          <a:xfrm>
            <a:off x="674900" y="1791526"/>
            <a:ext cx="7997251" cy="22036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Online Calculator</a:t>
            </a:r>
            <a:endParaRPr/>
          </a:p>
        </p:txBody>
      </p:sp>
      <p:sp>
        <p:nvSpPr>
          <p:cNvPr id="479" name="Google Shape;479;p54"/>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Design a calculator like this -</a:t>
            </a:r>
            <a:endParaRPr sz="1800"/>
          </a:p>
        </p:txBody>
      </p:sp>
      <p:pic>
        <p:nvPicPr>
          <p:cNvPr id="480" name="Google Shape;480;p54"/>
          <p:cNvPicPr preferRelativeResize="0"/>
          <p:nvPr/>
        </p:nvPicPr>
        <p:blipFill rotWithShape="1">
          <a:blip r:embed="rId3">
            <a:alphaModFix/>
          </a:blip>
          <a:srcRect b="0" l="0" r="0" t="0"/>
          <a:stretch/>
        </p:blipFill>
        <p:spPr>
          <a:xfrm>
            <a:off x="722450" y="1909400"/>
            <a:ext cx="8188999" cy="22975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Merging the two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Merge</a:t>
            </a:r>
            <a:endParaRPr/>
          </a:p>
        </p:txBody>
      </p:sp>
      <p:sp>
        <p:nvSpPr>
          <p:cNvPr id="491" name="Google Shape;491;p56"/>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Try to merge the two. Can you place your calculator in the home screen of your “fake sign up system”?</a:t>
            </a:r>
            <a:endParaRPr sz="1800"/>
          </a:p>
          <a:p>
            <a:pPr indent="-342900" lvl="0" marL="457200" rtl="0" algn="l">
              <a:lnSpc>
                <a:spcPct val="115000"/>
              </a:lnSpc>
              <a:spcBef>
                <a:spcPts val="1000"/>
              </a:spcBef>
              <a:spcAft>
                <a:spcPts val="1000"/>
              </a:spcAft>
              <a:buSzPts val="1800"/>
              <a:buChar char="●"/>
            </a:pPr>
            <a:r>
              <a:rPr lang="en" sz="1800"/>
              <a:t>That way no one should be able to use the calculator without signing up</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7"/>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Matrix calculator</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Matrix calculator</a:t>
            </a:r>
            <a:endParaRPr/>
          </a:p>
        </p:txBody>
      </p:sp>
      <p:sp>
        <p:nvSpPr>
          <p:cNvPr id="502" name="Google Shape;502;p58"/>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Can you make a calculator for a 2x2 OR 3x3 matrix?</a:t>
            </a:r>
            <a:endParaRPr sz="1800"/>
          </a:p>
          <a:p>
            <a:pPr indent="-342900" lvl="0" marL="457200" rtl="0" algn="just">
              <a:lnSpc>
                <a:spcPct val="115000"/>
              </a:lnSpc>
              <a:spcBef>
                <a:spcPts val="1000"/>
              </a:spcBef>
              <a:spcAft>
                <a:spcPts val="0"/>
              </a:spcAft>
              <a:buSzPts val="1800"/>
              <a:buChar char="●"/>
            </a:pPr>
            <a:r>
              <a:rPr lang="en" sz="1800"/>
              <a:t>The calculator will have options to only calculate 2x2 matrix with another 2x2 matrix, or a 3x3 with another 3x3 and nothing else. </a:t>
            </a:r>
            <a:endParaRPr sz="1800"/>
          </a:p>
          <a:p>
            <a:pPr indent="-342900" lvl="0" marL="457200" rtl="0" algn="just">
              <a:lnSpc>
                <a:spcPct val="115000"/>
              </a:lnSpc>
              <a:spcBef>
                <a:spcPts val="1000"/>
              </a:spcBef>
              <a:spcAft>
                <a:spcPts val="0"/>
              </a:spcAft>
              <a:buSzPts val="1800"/>
              <a:buChar char="●"/>
            </a:pPr>
            <a:r>
              <a:rPr lang="en" sz="1800"/>
              <a:t>It will give you options to do matrix addition, subtraction, matrix multiplication, scalar multiplication, determinant, and inverse. </a:t>
            </a:r>
            <a:endParaRPr sz="1800"/>
          </a:p>
          <a:p>
            <a:pPr indent="-342900" lvl="0" marL="457200" rtl="0" algn="just">
              <a:lnSpc>
                <a:spcPct val="115000"/>
              </a:lnSpc>
              <a:spcBef>
                <a:spcPts val="1000"/>
              </a:spcBef>
              <a:spcAft>
                <a:spcPts val="1000"/>
              </a:spcAft>
              <a:buSzPts val="1800"/>
              <a:buChar char="●"/>
            </a:pPr>
            <a:r>
              <a:rPr lang="en" sz="1800"/>
              <a:t>There are no design requirements - just the bare minimum to make the system useable.  </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9"/>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Boss level Challenge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PHP and HTML</a:t>
            </a:r>
            <a:endParaRPr/>
          </a:p>
        </p:txBody>
      </p:sp>
      <p:sp>
        <p:nvSpPr>
          <p:cNvPr id="170" name="Google Shape;170;p6"/>
          <p:cNvSpPr txBox="1"/>
          <p:nvPr>
            <p:ph idx="1" type="body"/>
          </p:nvPr>
        </p:nvSpPr>
        <p:spPr>
          <a:xfrm>
            <a:off x="1297500" y="1307850"/>
            <a:ext cx="7038900" cy="3689100"/>
          </a:xfrm>
          <a:prstGeom prst="rect">
            <a:avLst/>
          </a:prstGeom>
          <a:noFill/>
          <a:ln>
            <a:noFill/>
          </a:ln>
        </p:spPr>
        <p:txBody>
          <a:bodyPr anchorCtr="0" anchor="t" bIns="91425" lIns="91425" spcFirstLastPara="1" rIns="91425" wrap="square" tIns="91425">
            <a:normAutofit lnSpcReduction="10000"/>
          </a:bodyPr>
          <a:lstStyle/>
          <a:p>
            <a:pPr indent="-342900" lvl="0" marL="457200" rtl="0" algn="just">
              <a:lnSpc>
                <a:spcPct val="115000"/>
              </a:lnSpc>
              <a:spcBef>
                <a:spcPts val="0"/>
              </a:spcBef>
              <a:spcAft>
                <a:spcPts val="0"/>
              </a:spcAft>
              <a:buSzPts val="1800"/>
              <a:buChar char="●"/>
            </a:pPr>
            <a:r>
              <a:rPr lang="en" sz="1800"/>
              <a:t>So instead of our page always saying hello to the world, we can have it greet anyone else. </a:t>
            </a:r>
            <a:endParaRPr sz="1800"/>
          </a:p>
          <a:p>
            <a:pPr indent="-342900" lvl="0" marL="457200" rtl="0" algn="just">
              <a:lnSpc>
                <a:spcPct val="115000"/>
              </a:lnSpc>
              <a:spcBef>
                <a:spcPts val="1000"/>
              </a:spcBef>
              <a:spcAft>
                <a:spcPts val="0"/>
              </a:spcAft>
              <a:buSzPts val="1800"/>
              <a:buChar char="●"/>
            </a:pPr>
            <a:r>
              <a:rPr lang="en" sz="1800"/>
              <a:t>So, the new request becomes url?name=jeff</a:t>
            </a:r>
            <a:endParaRPr sz="1800"/>
          </a:p>
          <a:p>
            <a:pPr indent="-342900" lvl="0" marL="457200" rtl="0" algn="just">
              <a:lnSpc>
                <a:spcPct val="115000"/>
              </a:lnSpc>
              <a:spcBef>
                <a:spcPts val="1000"/>
              </a:spcBef>
              <a:spcAft>
                <a:spcPts val="0"/>
              </a:spcAft>
              <a:buSzPts val="1800"/>
              <a:buChar char="●"/>
            </a:pPr>
            <a:r>
              <a:rPr lang="en" sz="1800"/>
              <a:t>In order to access this variable and data inside your php code, we use the $_GET superglobal.</a:t>
            </a:r>
            <a:endParaRPr sz="1800"/>
          </a:p>
          <a:p>
            <a:pPr indent="-342900" lvl="0" marL="457200" rtl="0" algn="just">
              <a:lnSpc>
                <a:spcPct val="115000"/>
              </a:lnSpc>
              <a:spcBef>
                <a:spcPts val="1000"/>
              </a:spcBef>
              <a:spcAft>
                <a:spcPts val="0"/>
              </a:spcAft>
              <a:buSzPts val="1800"/>
              <a:buChar char="●"/>
            </a:pPr>
            <a:r>
              <a:rPr lang="en" sz="1800"/>
              <a:t>Superglobals are variables that you can access absolutely anywhere in your php code because they have already been initialized by someone else.</a:t>
            </a:r>
            <a:endParaRPr sz="1800"/>
          </a:p>
          <a:p>
            <a:pPr indent="-342900" lvl="0" marL="457200" rtl="0" algn="just">
              <a:lnSpc>
                <a:spcPct val="115000"/>
              </a:lnSpc>
              <a:spcBef>
                <a:spcPts val="1000"/>
              </a:spcBef>
              <a:spcAft>
                <a:spcPts val="1000"/>
              </a:spcAft>
              <a:buSzPts val="1800"/>
              <a:buChar char="●"/>
            </a:pPr>
            <a:r>
              <a:rPr lang="en" sz="1800"/>
              <a:t>$_GET[‘name’] gives you ‘jeff’. You can treat $_GET as an associative array</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Boss Level Challenge</a:t>
            </a:r>
            <a:endParaRPr/>
          </a:p>
        </p:txBody>
      </p:sp>
      <p:sp>
        <p:nvSpPr>
          <p:cNvPr id="513" name="Google Shape;513;p60"/>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lnSpcReduction="10000"/>
          </a:bodyPr>
          <a:lstStyle/>
          <a:p>
            <a:pPr indent="-342900" lvl="0" marL="457200" rtl="0" algn="just">
              <a:lnSpc>
                <a:spcPct val="115000"/>
              </a:lnSpc>
              <a:spcBef>
                <a:spcPts val="0"/>
              </a:spcBef>
              <a:spcAft>
                <a:spcPts val="0"/>
              </a:spcAft>
              <a:buSzPts val="1800"/>
              <a:buChar char="●"/>
            </a:pPr>
            <a:r>
              <a:rPr lang="en" sz="1800"/>
              <a:t>Can you merge all the three projects together? </a:t>
            </a:r>
            <a:endParaRPr sz="1800"/>
          </a:p>
          <a:p>
            <a:pPr indent="-342900" lvl="0" marL="457200" rtl="0" algn="just">
              <a:lnSpc>
                <a:spcPct val="115000"/>
              </a:lnSpc>
              <a:spcBef>
                <a:spcPts val="1000"/>
              </a:spcBef>
              <a:spcAft>
                <a:spcPts val="0"/>
              </a:spcAft>
              <a:buSzPts val="1800"/>
              <a:buChar char="●"/>
            </a:pPr>
            <a:r>
              <a:rPr lang="en" sz="1800"/>
              <a:t>So now the homepage has multiple links / buttons. One to access the basic number calculator, one for 2x2 matrix calculator, and one for a 3x3 calculator. Each one will take the users to the corresponding page. </a:t>
            </a:r>
            <a:endParaRPr sz="1800"/>
          </a:p>
          <a:p>
            <a:pPr indent="-342900" lvl="0" marL="457200" rtl="0" algn="just">
              <a:lnSpc>
                <a:spcPct val="115000"/>
              </a:lnSpc>
              <a:spcBef>
                <a:spcPts val="1000"/>
              </a:spcBef>
              <a:spcAft>
                <a:spcPts val="0"/>
              </a:spcAft>
              <a:buSzPts val="1800"/>
              <a:buChar char="●"/>
            </a:pPr>
            <a:r>
              <a:rPr lang="en" sz="1800"/>
              <a:t>Every page in this project will have the same header. The header can simply consist of a welcome message displaying the username and his email address.</a:t>
            </a:r>
            <a:endParaRPr sz="1800"/>
          </a:p>
          <a:p>
            <a:pPr indent="-342900" lvl="0" marL="457200" rtl="0" algn="just">
              <a:lnSpc>
                <a:spcPct val="115000"/>
              </a:lnSpc>
              <a:spcBef>
                <a:spcPts val="1000"/>
              </a:spcBef>
              <a:spcAft>
                <a:spcPts val="1000"/>
              </a:spcAft>
              <a:buSzPts val="1800"/>
              <a:buChar char="●"/>
            </a:pPr>
            <a:r>
              <a:rPr lang="en" sz="1800"/>
              <a:t>But none of those pages should be accessible without signing up. </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Boss Level Challenge</a:t>
            </a:r>
            <a:endParaRPr/>
          </a:p>
        </p:txBody>
      </p:sp>
      <p:sp>
        <p:nvSpPr>
          <p:cNvPr id="519" name="Google Shape;519;p61"/>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At this point, you might find yourself having to duplicate the code for the header in the php code for every single page. This is not good.</a:t>
            </a:r>
            <a:endParaRPr sz="1800"/>
          </a:p>
          <a:p>
            <a:pPr indent="-342900" lvl="0" marL="457200" rtl="0" algn="just">
              <a:lnSpc>
                <a:spcPct val="115000"/>
              </a:lnSpc>
              <a:spcBef>
                <a:spcPts val="1000"/>
              </a:spcBef>
              <a:spcAft>
                <a:spcPts val="0"/>
              </a:spcAft>
              <a:buSzPts val="1800"/>
              <a:buChar char="●"/>
            </a:pPr>
            <a:r>
              <a:rPr lang="en" sz="1800"/>
              <a:t>You should separate the code for the header in one file and include or “require” the file in every page. This way there will be no code duplication.</a:t>
            </a:r>
            <a:endParaRPr sz="1800"/>
          </a:p>
          <a:p>
            <a:pPr indent="-342900" lvl="0" marL="457200" rtl="0" algn="just">
              <a:lnSpc>
                <a:spcPct val="115000"/>
              </a:lnSpc>
              <a:spcBef>
                <a:spcPts val="1000"/>
              </a:spcBef>
              <a:spcAft>
                <a:spcPts val="1000"/>
              </a:spcAft>
              <a:buSzPts val="1800"/>
              <a:buChar char="●"/>
            </a:pPr>
            <a:r>
              <a:rPr lang="en" sz="1800"/>
              <a:t>But none of those pages should be accessible without signing up.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PHP and HTML</a:t>
            </a:r>
            <a:endParaRPr/>
          </a:p>
        </p:txBody>
      </p:sp>
      <p:sp>
        <p:nvSpPr>
          <p:cNvPr id="176" name="Google Shape;176;p7"/>
          <p:cNvSpPr txBox="1"/>
          <p:nvPr>
            <p:ph idx="1" type="body"/>
          </p:nvPr>
        </p:nvSpPr>
        <p:spPr>
          <a:xfrm>
            <a:off x="1297500" y="1307850"/>
            <a:ext cx="7038900" cy="36891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So now the code becomes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The request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The output - “Hello Jeff”</a:t>
            </a:r>
            <a:endParaRPr sz="1800"/>
          </a:p>
          <a:p>
            <a:pPr indent="-342900" lvl="0" marL="457200" rtl="0" algn="just">
              <a:lnSpc>
                <a:spcPct val="115000"/>
              </a:lnSpc>
              <a:spcBef>
                <a:spcPts val="1000"/>
              </a:spcBef>
              <a:spcAft>
                <a:spcPts val="1000"/>
              </a:spcAft>
              <a:buSzPts val="1800"/>
              <a:buChar char="●"/>
            </a:pPr>
            <a:r>
              <a:rPr lang="en" sz="1800"/>
              <a:t>Play with this on your own. Try to do interesting stuff with get requests.</a:t>
            </a:r>
            <a:endParaRPr sz="1800"/>
          </a:p>
        </p:txBody>
      </p:sp>
      <p:pic>
        <p:nvPicPr>
          <p:cNvPr id="177" name="Google Shape;177;p7"/>
          <p:cNvPicPr preferRelativeResize="0"/>
          <p:nvPr/>
        </p:nvPicPr>
        <p:blipFill rotWithShape="1">
          <a:blip r:embed="rId3">
            <a:alphaModFix/>
          </a:blip>
          <a:srcRect b="0" l="0" r="0" t="0"/>
          <a:stretch/>
        </p:blipFill>
        <p:spPr>
          <a:xfrm>
            <a:off x="1855625" y="1765400"/>
            <a:ext cx="5295650" cy="400600"/>
          </a:xfrm>
          <a:prstGeom prst="rect">
            <a:avLst/>
          </a:prstGeom>
          <a:noFill/>
          <a:ln>
            <a:noFill/>
          </a:ln>
        </p:spPr>
      </p:pic>
      <p:pic>
        <p:nvPicPr>
          <p:cNvPr id="178" name="Google Shape;178;p7"/>
          <p:cNvPicPr preferRelativeResize="0"/>
          <p:nvPr/>
        </p:nvPicPr>
        <p:blipFill rotWithShape="1">
          <a:blip r:embed="rId4">
            <a:alphaModFix/>
          </a:blip>
          <a:srcRect b="0" l="0" r="0" t="0"/>
          <a:stretch/>
        </p:blipFill>
        <p:spPr>
          <a:xfrm>
            <a:off x="1855625" y="2623550"/>
            <a:ext cx="3620253" cy="40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Sanitizing the input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Sanitizing the input</a:t>
            </a:r>
            <a:endParaRPr/>
          </a:p>
        </p:txBody>
      </p:sp>
      <p:sp>
        <p:nvSpPr>
          <p:cNvPr id="189" name="Google Shape;189;p9"/>
          <p:cNvSpPr txBox="1"/>
          <p:nvPr>
            <p:ph idx="1" type="body"/>
          </p:nvPr>
        </p:nvSpPr>
        <p:spPr>
          <a:xfrm>
            <a:off x="1297500" y="1307850"/>
            <a:ext cx="7038900" cy="36891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1000"/>
              </a:spcAft>
              <a:buSzPts val="1800"/>
              <a:buChar char="●"/>
            </a:pPr>
            <a:r>
              <a:rPr lang="en" sz="1800"/>
              <a:t>Let’s say we have this setup -</a:t>
            </a:r>
            <a:endParaRPr sz="1800"/>
          </a:p>
        </p:txBody>
      </p:sp>
      <p:pic>
        <p:nvPicPr>
          <p:cNvPr id="190" name="Google Shape;190;p9"/>
          <p:cNvPicPr preferRelativeResize="0"/>
          <p:nvPr/>
        </p:nvPicPr>
        <p:blipFill rotWithShape="1">
          <a:blip r:embed="rId3">
            <a:alphaModFix/>
          </a:blip>
          <a:srcRect b="0" l="0" r="0" t="0"/>
          <a:stretch/>
        </p:blipFill>
        <p:spPr>
          <a:xfrm>
            <a:off x="899925" y="1866400"/>
            <a:ext cx="7834050" cy="1912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