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6997700" cy="9283700"/>
  <p:embeddedFontLst>
    <p:embeddedFont>
      <p:font typeface="Helvetica Neue"/>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7">
          <p15:clr>
            <a:srgbClr val="000000"/>
          </p15:clr>
        </p15:guide>
        <p15:guide id="2" pos="576">
          <p15:clr>
            <a:srgbClr val="000000"/>
          </p15:clr>
        </p15:guide>
      </p15:sldGuideLst>
    </p:ext>
    <p:ext uri="http://customooxmlschemas.google.com/">
      <go:slidesCustomData xmlns:go="http://customooxmlschemas.google.com/" r:id="rId56" roundtripDataSignature="AMtx7miXKe2z9nPp75K4UKs1rmdWFzhM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7" orient="horz"/>
        <p:guide pos="5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5.xml"/><Relationship Id="rId55" Type="http://schemas.openxmlformats.org/officeDocument/2006/relationships/font" Target="fonts/HelveticaNeue-boldItalic.fntdata"/><Relationship Id="rId10" Type="http://schemas.openxmlformats.org/officeDocument/2006/relationships/slide" Target="slides/slide4.xml"/><Relationship Id="rId54"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965575"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0150"/>
            <a:ext cx="3032125" cy="463550"/>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52" name="Google Shape;52;p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14" name="Google Shape;114;p1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1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21" name="Google Shape;121;p1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1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28" name="Google Shape;128;p1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35" name="Google Shape;135;p1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1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43" name="Google Shape;143;p1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50" name="Google Shape;150;p1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6: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57" name="Google Shape;157;p1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65" name="Google Shape;165;p1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73" name="Google Shape;173;p1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58" name="Google Shape;58;p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p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55" name="Google Shape;355;p2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62" name="Google Shape;362;p2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69" name="Google Shape;369;p2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3: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76" name="Google Shape;376;p2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83" name="Google Shape;383;p2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90" name="Google Shape;390;p2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2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97" name="Google Shape;397;p2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04" name="Google Shape;404;p2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11" name="Google Shape;411;p2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2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18" name="Google Shape;418;p2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2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65" name="Google Shape;65;p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p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26" name="Google Shape;426;p3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3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35" name="Google Shape;435;p3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43" name="Google Shape;443;p3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51" name="Google Shape;451;p3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58" name="Google Shape;458;p3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71" name="Google Shape;471;p3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80" name="Google Shape;480;p3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3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87" name="Google Shape;487;p3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3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95" name="Google Shape;495;p3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9: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02" name="Google Shape;502;p3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72" name="Google Shape;72;p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0: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510" name="Google Shape;510;p4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17" name="Google Shape;517;p4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4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24" name="Google Shape;524;p4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4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31" name="Google Shape;531;p4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4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38" name="Google Shape;538;p5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5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45" name="Google Shape;545;p5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5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79" name="Google Shape;79;p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86" name="Google Shape;86;p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93" name="Google Shape;93;p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00" name="Google Shape;100;p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
        <p:nvSpPr>
          <p:cNvPr id="107" name="Google Shape;107;p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53"/>
          <p:cNvSpPr txBox="1"/>
          <p:nvPr>
            <p:ph type="ctrTitle"/>
          </p:nvPr>
        </p:nvSpPr>
        <p:spPr>
          <a:xfrm>
            <a:off x="730250" y="1905000"/>
            <a:ext cx="7681913" cy="152349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sz="5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 name="Google Shape;15;p53"/>
          <p:cNvSpPr txBox="1"/>
          <p:nvPr>
            <p:ph idx="1" type="subTitle"/>
          </p:nvPr>
        </p:nvSpPr>
        <p:spPr>
          <a:xfrm>
            <a:off x="730249" y="4344988"/>
            <a:ext cx="7681913" cy="461665"/>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lgn="ctr">
              <a:lnSpc>
                <a:spcPct val="90000"/>
              </a:lnSpc>
              <a:spcBef>
                <a:spcPts val="560"/>
              </a:spcBef>
              <a:spcAft>
                <a:spcPts val="0"/>
              </a:spcAft>
              <a:buClr>
                <a:srgbClr val="888888"/>
              </a:buClr>
              <a:buSzPts val="2800"/>
              <a:buFont typeface="Calibri"/>
              <a:buNone/>
              <a:defRPr>
                <a:solidFill>
                  <a:srgbClr val="888888"/>
                </a:solidFill>
              </a:defRPr>
            </a:lvl2pPr>
            <a:lvl3pPr lvl="2" algn="ctr">
              <a:lnSpc>
                <a:spcPct val="90000"/>
              </a:lnSpc>
              <a:spcBef>
                <a:spcPts val="480"/>
              </a:spcBef>
              <a:spcAft>
                <a:spcPts val="0"/>
              </a:spcAft>
              <a:buClr>
                <a:srgbClr val="888888"/>
              </a:buClr>
              <a:buSzPts val="2400"/>
              <a:buFont typeface="Calibri"/>
              <a:buNone/>
              <a:defRPr>
                <a:solidFill>
                  <a:srgbClr val="888888"/>
                </a:solidFill>
              </a:defRPr>
            </a:lvl3pPr>
            <a:lvl4pPr lvl="3" algn="ctr">
              <a:lnSpc>
                <a:spcPct val="90000"/>
              </a:lnSpc>
              <a:spcBef>
                <a:spcPts val="480"/>
              </a:spcBef>
              <a:spcAft>
                <a:spcPts val="0"/>
              </a:spcAft>
              <a:buClr>
                <a:srgbClr val="888888"/>
              </a:buClr>
              <a:buSzPts val="2400"/>
              <a:buFont typeface="Calibri"/>
              <a:buNone/>
              <a:defRPr>
                <a:solidFill>
                  <a:srgbClr val="888888"/>
                </a:solidFill>
              </a:defRPr>
            </a:lvl4pPr>
            <a:lvl5pPr lvl="4" algn="ctr">
              <a:lnSpc>
                <a:spcPct val="90000"/>
              </a:lnSpc>
              <a:spcBef>
                <a:spcPts val="480"/>
              </a:spcBef>
              <a:spcAft>
                <a:spcPts val="0"/>
              </a:spcAft>
              <a:buClr>
                <a:srgbClr val="888888"/>
              </a:buClr>
              <a:buSzPts val="2400"/>
              <a:buFont typeface="Calibri"/>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 name="Google Shape;18;p54"/>
          <p:cNvSpPr txBox="1"/>
          <p:nvPr>
            <p:ph idx="1" type="body"/>
          </p:nvPr>
        </p:nvSpPr>
        <p:spPr>
          <a:xfrm>
            <a:off x="381000" y="1412875"/>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5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ALKIN - Prints in GRAYSCALE">
  <p:cSld name="WALKIN - Prints in GRAYSCALE">
    <p:spTree>
      <p:nvGrpSpPr>
        <p:cNvPr id="22" name="Shape 22"/>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6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60"/>
          <p:cNvSpPr txBox="1"/>
          <p:nvPr>
            <p:ph idx="1" type="body"/>
          </p:nvPr>
        </p:nvSpPr>
        <p:spPr>
          <a:xfrm>
            <a:off x="381000" y="1411553"/>
            <a:ext cx="4114800"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6" name="Google Shape;26;p60"/>
          <p:cNvSpPr txBox="1"/>
          <p:nvPr>
            <p:ph idx="2" type="body"/>
          </p:nvPr>
        </p:nvSpPr>
        <p:spPr>
          <a:xfrm>
            <a:off x="380999" y="2174875"/>
            <a:ext cx="4114800"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7" name="Google Shape;27;p60"/>
          <p:cNvSpPr txBox="1"/>
          <p:nvPr>
            <p:ph idx="3" type="body"/>
          </p:nvPr>
        </p:nvSpPr>
        <p:spPr>
          <a:xfrm>
            <a:off x="4645981" y="1411553"/>
            <a:ext cx="4117019" cy="692498"/>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0"/>
              </a:spcBef>
              <a:spcAft>
                <a:spcPts val="0"/>
              </a:spcAft>
              <a:buClr>
                <a:schemeClr val="dk1"/>
              </a:buClr>
              <a:buSzPts val="2500"/>
              <a:buFont typeface="Calibri"/>
              <a:buNone/>
              <a:defRPr b="1" sz="2500"/>
            </a:lvl1pPr>
            <a:lvl2pPr indent="-228600" lvl="1" marL="914400" algn="l">
              <a:lnSpc>
                <a:spcPct val="90000"/>
              </a:lnSpc>
              <a:spcBef>
                <a:spcPts val="400"/>
              </a:spcBef>
              <a:spcAft>
                <a:spcPts val="0"/>
              </a:spcAft>
              <a:buClr>
                <a:schemeClr val="dk1"/>
              </a:buClr>
              <a:buSzPts val="2000"/>
              <a:buFont typeface="Calibri"/>
              <a:buNone/>
              <a:defRPr b="1" sz="2000"/>
            </a:lvl2pPr>
            <a:lvl3pPr indent="-228600" lvl="2" marL="1371600" algn="l">
              <a:lnSpc>
                <a:spcPct val="90000"/>
              </a:lnSpc>
              <a:spcBef>
                <a:spcPts val="360"/>
              </a:spcBef>
              <a:spcAft>
                <a:spcPts val="0"/>
              </a:spcAft>
              <a:buClr>
                <a:schemeClr val="dk1"/>
              </a:buClr>
              <a:buSzPts val="1800"/>
              <a:buFont typeface="Calibri"/>
              <a:buNone/>
              <a:defRPr b="1" sz="1800"/>
            </a:lvl3pPr>
            <a:lvl4pPr indent="-228600" lvl="3" marL="1828800" algn="l">
              <a:lnSpc>
                <a:spcPct val="90000"/>
              </a:lnSpc>
              <a:spcBef>
                <a:spcPts val="320"/>
              </a:spcBef>
              <a:spcAft>
                <a:spcPts val="0"/>
              </a:spcAft>
              <a:buClr>
                <a:schemeClr val="dk1"/>
              </a:buClr>
              <a:buSzPts val="1600"/>
              <a:buFont typeface="Calibri"/>
              <a:buNone/>
              <a:defRPr b="1" sz="1600"/>
            </a:lvl4pPr>
            <a:lvl5pPr indent="-228600" lvl="4" marL="2286000" algn="l">
              <a:lnSpc>
                <a:spcPct val="90000"/>
              </a:lnSpc>
              <a:spcBef>
                <a:spcPts val="320"/>
              </a:spcBef>
              <a:spcAft>
                <a:spcPts val="0"/>
              </a:spcAft>
              <a:buClr>
                <a:schemeClr val="dk1"/>
              </a:buClr>
              <a:buSzPts val="1600"/>
              <a:buFont typeface="Calibri"/>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8" name="Google Shape;28;p60"/>
          <p:cNvSpPr txBox="1"/>
          <p:nvPr>
            <p:ph idx="4" type="body"/>
          </p:nvPr>
        </p:nvSpPr>
        <p:spPr>
          <a:xfrm>
            <a:off x="4645026" y="2174875"/>
            <a:ext cx="4117974" cy="1537344"/>
          </a:xfrm>
          <a:prstGeom prst="rect">
            <a:avLst/>
          </a:prstGeom>
          <a:noFill/>
          <a:ln>
            <a:noFill/>
          </a:ln>
        </p:spPr>
        <p:txBody>
          <a:bodyPr anchorCtr="0" anchor="t" bIns="0" lIns="0" spcFirstLastPara="1" rIns="0" wrap="square" tIns="0">
            <a:spAutoFit/>
          </a:bodyPr>
          <a:lstStyle>
            <a:lvl1pPr indent="-374650" lvl="0" marL="457200" algn="l">
              <a:lnSpc>
                <a:spcPct val="90000"/>
              </a:lnSpc>
              <a:spcBef>
                <a:spcPts val="460"/>
              </a:spcBef>
              <a:spcAft>
                <a:spcPts val="0"/>
              </a:spcAft>
              <a:buClr>
                <a:schemeClr val="dk1"/>
              </a:buClr>
              <a:buSzPts val="2300"/>
              <a:buFont typeface="Calibri"/>
              <a:buChar char="•"/>
              <a:defRPr sz="2300"/>
            </a:lvl1pPr>
            <a:lvl2pPr indent="-355600" lvl="1" marL="914400" algn="l">
              <a:lnSpc>
                <a:spcPct val="90000"/>
              </a:lnSpc>
              <a:spcBef>
                <a:spcPts val="400"/>
              </a:spcBef>
              <a:spcAft>
                <a:spcPts val="0"/>
              </a:spcAft>
              <a:buClr>
                <a:schemeClr val="dk1"/>
              </a:buClr>
              <a:buSzPts val="2000"/>
              <a:buFont typeface="Calibri"/>
              <a:buChar char="•"/>
              <a:defRPr sz="2000"/>
            </a:lvl2pPr>
            <a:lvl3pPr indent="-342900" lvl="2" marL="1371600" algn="l">
              <a:lnSpc>
                <a:spcPct val="90000"/>
              </a:lnSpc>
              <a:spcBef>
                <a:spcPts val="360"/>
              </a:spcBef>
              <a:spcAft>
                <a:spcPts val="0"/>
              </a:spcAft>
              <a:buClr>
                <a:schemeClr val="dk1"/>
              </a:buClr>
              <a:buSzPts val="1800"/>
              <a:buFont typeface="Calibri"/>
              <a:buChar char="•"/>
              <a:defRPr sz="1800"/>
            </a:lvl3pPr>
            <a:lvl4pPr indent="-336550" lvl="3" marL="1828800" algn="l">
              <a:lnSpc>
                <a:spcPct val="90000"/>
              </a:lnSpc>
              <a:spcBef>
                <a:spcPts val="340"/>
              </a:spcBef>
              <a:spcAft>
                <a:spcPts val="0"/>
              </a:spcAft>
              <a:buClr>
                <a:schemeClr val="dk1"/>
              </a:buClr>
              <a:buSzPts val="1700"/>
              <a:buFont typeface="Calibri"/>
              <a:buChar char="•"/>
              <a:defRPr sz="1700"/>
            </a:lvl4pPr>
            <a:lvl5pPr indent="-336550" lvl="4" marL="2286000" algn="l">
              <a:lnSpc>
                <a:spcPct val="90000"/>
              </a:lnSpc>
              <a:spcBef>
                <a:spcPts val="340"/>
              </a:spcBef>
              <a:spcAft>
                <a:spcPts val="0"/>
              </a:spcAft>
              <a:buClr>
                <a:schemeClr val="dk1"/>
              </a:buClr>
              <a:buSzPts val="1700"/>
              <a:buFont typeface="Calibri"/>
              <a:buChar char="•"/>
              <a:defRPr sz="17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61"/>
          <p:cNvSpPr txBox="1"/>
          <p:nvPr>
            <p:ph idx="1" type="body"/>
          </p:nvPr>
        </p:nvSpPr>
        <p:spPr>
          <a:xfrm>
            <a:off x="3810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61"/>
          <p:cNvSpPr txBox="1"/>
          <p:nvPr>
            <p:ph idx="2" type="body"/>
          </p:nvPr>
        </p:nvSpPr>
        <p:spPr>
          <a:xfrm>
            <a:off x="4648200" y="1411553"/>
            <a:ext cx="4114800" cy="2129814"/>
          </a:xfrm>
          <a:prstGeom prst="rect">
            <a:avLst/>
          </a:prstGeom>
          <a:noFill/>
          <a:ln>
            <a:noFill/>
          </a:ln>
        </p:spPr>
        <p:txBody>
          <a:bodyPr anchorCtr="0" anchor="t" bIns="0" lIns="0" spcFirstLastPara="1" rIns="0" wrap="square" tIns="0">
            <a:spAutoFit/>
          </a:bodyPr>
          <a:lstStyle>
            <a:lvl1pPr indent="-406400" lvl="0" marL="457200" algn="l">
              <a:lnSpc>
                <a:spcPct val="90000"/>
              </a:lnSpc>
              <a:spcBef>
                <a:spcPts val="560"/>
              </a:spcBef>
              <a:spcAft>
                <a:spcPts val="0"/>
              </a:spcAft>
              <a:buClr>
                <a:schemeClr val="dk1"/>
              </a:buClr>
              <a:buSzPts val="2800"/>
              <a:buFont typeface="Calibri"/>
              <a:buChar char="•"/>
              <a:defRPr sz="2800"/>
            </a:lvl1pPr>
            <a:lvl2pPr indent="-381000" lvl="1" marL="914400" algn="l">
              <a:lnSpc>
                <a:spcPct val="90000"/>
              </a:lnSpc>
              <a:spcBef>
                <a:spcPts val="480"/>
              </a:spcBef>
              <a:spcAft>
                <a:spcPts val="0"/>
              </a:spcAft>
              <a:buClr>
                <a:schemeClr val="dk1"/>
              </a:buClr>
              <a:buSzPts val="2400"/>
              <a:buFont typeface="Calibri"/>
              <a:buChar char="•"/>
              <a:defRPr sz="2400"/>
            </a:lvl2pPr>
            <a:lvl3pPr indent="-355600" lvl="2" marL="1371600" algn="l">
              <a:lnSpc>
                <a:spcPct val="90000"/>
              </a:lnSpc>
              <a:spcBef>
                <a:spcPts val="400"/>
              </a:spcBef>
              <a:spcAft>
                <a:spcPts val="0"/>
              </a:spcAft>
              <a:buClr>
                <a:schemeClr val="dk1"/>
              </a:buClr>
              <a:buSzPts val="2000"/>
              <a:buFont typeface="Calibri"/>
              <a:buChar char="•"/>
              <a:defRPr sz="2000"/>
            </a:lvl3pPr>
            <a:lvl4pPr indent="-342900" lvl="3" marL="1828800" algn="l">
              <a:lnSpc>
                <a:spcPct val="90000"/>
              </a:lnSpc>
              <a:spcBef>
                <a:spcPts val="360"/>
              </a:spcBef>
              <a:spcAft>
                <a:spcPts val="0"/>
              </a:spcAft>
              <a:buClr>
                <a:schemeClr val="dk1"/>
              </a:buClr>
              <a:buSzPts val="1800"/>
              <a:buFont typeface="Calibri"/>
              <a:buChar char="•"/>
              <a:defRPr sz="1800"/>
            </a:lvl4pPr>
            <a:lvl5pPr indent="-342900" lvl="4" marL="2286000" algn="l">
              <a:lnSpc>
                <a:spcPct val="90000"/>
              </a:lnSpc>
              <a:spcBef>
                <a:spcPts val="360"/>
              </a:spcBef>
              <a:spcAft>
                <a:spcPts val="0"/>
              </a:spcAft>
              <a:buClr>
                <a:schemeClr val="dk1"/>
              </a:buClr>
              <a:buSzPts val="1800"/>
              <a:buFont typeface="Calibri"/>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3" name="Shape 33"/>
        <p:cNvGrpSpPr/>
        <p:nvPr/>
      </p:nvGrpSpPr>
      <p:grpSpPr>
        <a:xfrm>
          <a:off x="0" y="0"/>
          <a:ext cx="0" cy="0"/>
          <a:chOff x="0" y="0"/>
          <a:chExt cx="0" cy="0"/>
        </a:xfrm>
      </p:grpSpPr>
      <p:sp>
        <p:nvSpPr>
          <p:cNvPr id="34" name="Google Shape;34;p6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62"/>
          <p:cNvSpPr txBox="1"/>
          <p:nvPr>
            <p:ph idx="1" type="body"/>
          </p:nvPr>
        </p:nvSpPr>
        <p:spPr>
          <a:xfrm>
            <a:off x="381000" y="1411552"/>
            <a:ext cx="8382000" cy="2210862"/>
          </a:xfrm>
          <a:prstGeom prst="rect">
            <a:avLst/>
          </a:prstGeom>
          <a:noFill/>
          <a:ln>
            <a:noFill/>
          </a:ln>
        </p:spPr>
        <p:txBody>
          <a:bodyPr anchorCtr="0" anchor="t" bIns="0" lIns="0" spcFirstLastPara="1" rIns="0" wrap="square" tIns="0">
            <a:spAutoFit/>
          </a:bodyPr>
          <a:lstStyle>
            <a:lvl1pPr indent="-431800" lvl="0" marL="457200" algn="l">
              <a:lnSpc>
                <a:spcPct val="90000"/>
              </a:lnSpc>
              <a:spcBef>
                <a:spcPts val="640"/>
              </a:spcBef>
              <a:spcAft>
                <a:spcPts val="0"/>
              </a:spcAft>
              <a:buClr>
                <a:schemeClr val="dk1"/>
              </a:buClr>
              <a:buSzPts val="3200"/>
              <a:buFont typeface="Calibri"/>
              <a:buChar char="•"/>
              <a:defRPr/>
            </a:lvl1pPr>
            <a:lvl2pPr indent="-406400" lvl="1" marL="914400" algn="l">
              <a:lnSpc>
                <a:spcPct val="90000"/>
              </a:lnSpc>
              <a:spcBef>
                <a:spcPts val="560"/>
              </a:spcBef>
              <a:spcAft>
                <a:spcPts val="0"/>
              </a:spcAft>
              <a:buClr>
                <a:schemeClr val="dk1"/>
              </a:buClr>
              <a:buSzPts val="2800"/>
              <a:buFont typeface="Calibri"/>
              <a:buChar char="•"/>
              <a:defRPr/>
            </a:lvl2pPr>
            <a:lvl3pPr indent="-381000" lvl="2" marL="1371600" algn="l">
              <a:lnSpc>
                <a:spcPct val="90000"/>
              </a:lnSpc>
              <a:spcBef>
                <a:spcPts val="480"/>
              </a:spcBef>
              <a:spcAft>
                <a:spcPts val="0"/>
              </a:spcAft>
              <a:buClr>
                <a:schemeClr val="dk1"/>
              </a:buClr>
              <a:buSzPts val="2400"/>
              <a:buFont typeface="Calibri"/>
              <a:buChar char="•"/>
              <a:defRPr/>
            </a:lvl3pPr>
            <a:lvl4pPr indent="-381000" lvl="3" marL="1828800" algn="l">
              <a:lnSpc>
                <a:spcPct val="90000"/>
              </a:lnSpc>
              <a:spcBef>
                <a:spcPts val="480"/>
              </a:spcBef>
              <a:spcAft>
                <a:spcPts val="0"/>
              </a:spcAft>
              <a:buClr>
                <a:schemeClr val="dk1"/>
              </a:buClr>
              <a:buSzPts val="2400"/>
              <a:buFont typeface="Calibri"/>
              <a:buChar char="•"/>
              <a:defRPr/>
            </a:lvl4pPr>
            <a:lvl5pPr indent="-381000" lvl="4" marL="2286000" algn="l">
              <a:lnSpc>
                <a:spcPct val="90000"/>
              </a:lnSpc>
              <a:spcBef>
                <a:spcPts val="480"/>
              </a:spcBef>
              <a:spcAft>
                <a:spcPts val="0"/>
              </a:spcAft>
              <a:buClr>
                <a:schemeClr val="dk1"/>
              </a:buClr>
              <a:buSzPts val="2400"/>
              <a:buFont typeface="Calibri"/>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43" name="Shape 43"/>
        <p:cNvGrpSpPr/>
        <p:nvPr/>
      </p:nvGrpSpPr>
      <p:grpSpPr>
        <a:xfrm>
          <a:off x="0" y="0"/>
          <a:ext cx="0" cy="0"/>
          <a:chOff x="0" y="0"/>
          <a:chExt cx="0" cy="0"/>
        </a:xfrm>
      </p:grpSpPr>
      <p:sp>
        <p:nvSpPr>
          <p:cNvPr id="44" name="Google Shape;44;p57"/>
          <p:cNvSpPr txBox="1"/>
          <p:nvPr>
            <p:ph type="title"/>
          </p:nvPr>
        </p:nvSpPr>
        <p:spPr>
          <a:xfrm>
            <a:off x="685800" y="609600"/>
            <a:ext cx="77724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57"/>
          <p:cNvSpPr txBox="1"/>
          <p:nvPr>
            <p:ph idx="1" type="body"/>
          </p:nvPr>
        </p:nvSpPr>
        <p:spPr>
          <a:xfrm>
            <a:off x="685800" y="1981200"/>
            <a:ext cx="7772400" cy="2000250"/>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360"/>
              </a:spcBef>
              <a:spcAft>
                <a:spcPts val="0"/>
              </a:spcAft>
              <a:buClr>
                <a:schemeClr val="dk1"/>
              </a:buClr>
              <a:buSzPts val="1800"/>
              <a:buChar char="•"/>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57"/>
          <p:cNvSpPr txBox="1"/>
          <p:nvPr>
            <p:ph idx="2" type="body"/>
          </p:nvPr>
        </p:nvSpPr>
        <p:spPr>
          <a:xfrm>
            <a:off x="685800" y="4095750"/>
            <a:ext cx="7772400" cy="2000250"/>
          </a:xfrm>
          <a:prstGeom prst="rect">
            <a:avLst/>
          </a:prstGeom>
          <a:noFill/>
          <a:ln>
            <a:noFill/>
          </a:ln>
        </p:spPr>
        <p:txBody>
          <a:bodyPr anchorCtr="0" anchor="t" bIns="0" lIns="0" spcFirstLastPara="1" rIns="0" wrap="square" tIns="0">
            <a:spAutoFit/>
          </a:bodyPr>
          <a:lstStyle>
            <a:lvl1pPr indent="-342900" lvl="0" marL="457200" algn="l">
              <a:lnSpc>
                <a:spcPct val="90000"/>
              </a:lnSpc>
              <a:spcBef>
                <a:spcPts val="360"/>
              </a:spcBef>
              <a:spcAft>
                <a:spcPts val="0"/>
              </a:spcAft>
              <a:buClr>
                <a:schemeClr val="dk1"/>
              </a:buClr>
              <a:buSzPts val="1800"/>
              <a:buChar char="•"/>
              <a:defRPr/>
            </a:lvl1pPr>
            <a:lvl2pPr indent="-342900" lvl="1" marL="914400" algn="l">
              <a:lnSpc>
                <a:spcPct val="90000"/>
              </a:lnSpc>
              <a:spcBef>
                <a:spcPts val="360"/>
              </a:spcBef>
              <a:spcAft>
                <a:spcPts val="0"/>
              </a:spcAft>
              <a:buClr>
                <a:schemeClr val="dk1"/>
              </a:buClr>
              <a:buSzPts val="1800"/>
              <a:buChar char="•"/>
              <a:defRPr/>
            </a:lvl2pPr>
            <a:lvl3pPr indent="-342900" lvl="2" marL="1371600" algn="l">
              <a:lnSpc>
                <a:spcPct val="90000"/>
              </a:lnSpc>
              <a:spcBef>
                <a:spcPts val="360"/>
              </a:spcBef>
              <a:spcAft>
                <a:spcPts val="0"/>
              </a:spcAft>
              <a:buClr>
                <a:schemeClr val="dk1"/>
              </a:buClr>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5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1pPr>
            <a:lvl2pPr indent="0" lvl="1"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2pPr>
            <a:lvl3pPr indent="0" lvl="2"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3pPr>
            <a:lvl4pPr indent="0" lvl="3"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4pPr>
            <a:lvl5pPr indent="0" lvl="4"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5pPr>
            <a:lvl6pPr indent="0" lvl="5"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6pPr>
            <a:lvl7pPr indent="0" lvl="6"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7pPr>
            <a:lvl8pPr indent="0" lvl="7"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8pPr>
            <a:lvl9pPr indent="0" lvl="8" marL="0" marR="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5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11" name="Google Shape;11;p52"/>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bottombar.png" id="12" name="Google Shape;12;p52"/>
          <p:cNvPicPr preferRelativeResize="0"/>
          <p:nvPr/>
        </p:nvPicPr>
        <p:blipFill rotWithShape="1">
          <a:blip r:embed="rId2">
            <a:alphaModFix/>
          </a:blip>
          <a:srcRect b="0" l="0" r="0" t="0"/>
          <a:stretch/>
        </p:blipFill>
        <p:spPr>
          <a:xfrm>
            <a:off x="0" y="6299200"/>
            <a:ext cx="9144000" cy="5572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 name="Shape 36"/>
        <p:cNvGrpSpPr/>
        <p:nvPr/>
      </p:nvGrpSpPr>
      <p:grpSpPr>
        <a:xfrm>
          <a:off x="0" y="0"/>
          <a:ext cx="0" cy="0"/>
          <a:chOff x="0" y="0"/>
          <a:chExt cx="0" cy="0"/>
        </a:xfrm>
      </p:grpSpPr>
      <p:pic>
        <p:nvPicPr>
          <p:cNvPr descr="bottombar.png" id="37" name="Google Shape;37;p56"/>
          <p:cNvPicPr preferRelativeResize="0"/>
          <p:nvPr/>
        </p:nvPicPr>
        <p:blipFill rotWithShape="1">
          <a:blip r:embed="rId2">
            <a:alphaModFix/>
          </a:blip>
          <a:srcRect b="0" l="0" r="0" t="0"/>
          <a:stretch/>
        </p:blipFill>
        <p:spPr>
          <a:xfrm>
            <a:off x="0" y="6299200"/>
            <a:ext cx="9144000" cy="557212"/>
          </a:xfrm>
          <a:prstGeom prst="rect">
            <a:avLst/>
          </a:prstGeom>
          <a:noFill/>
          <a:ln>
            <a:noFill/>
          </a:ln>
        </p:spPr>
      </p:pic>
      <p:sp>
        <p:nvSpPr>
          <p:cNvPr id="38" name="Google Shape;38;p5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1pPr>
            <a:lvl2pPr lvl="1"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2pPr>
            <a:lvl3pPr lvl="2"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3pPr>
            <a:lvl4pPr lvl="3"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4pPr>
            <a:lvl5pPr lvl="4"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5pPr>
            <a:lvl6pPr lvl="5"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6pPr>
            <a:lvl7pPr lvl="6"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7pPr>
            <a:lvl8pPr lvl="7"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8pPr>
            <a:lvl9pPr lvl="8" marR="0" rtl="0" algn="l">
              <a:lnSpc>
                <a:spcPct val="90000"/>
              </a:lnSpc>
              <a:spcBef>
                <a:spcPts val="0"/>
              </a:spcBef>
              <a:spcAft>
                <a:spcPts val="0"/>
              </a:spcAft>
              <a:buSzPts val="1400"/>
              <a:buNone/>
              <a:defRPr b="0" i="0" sz="4800" u="none" cap="none" strike="noStrike">
                <a:solidFill>
                  <a:srgbClr val="005825"/>
                </a:solidFill>
                <a:latin typeface="Calibri"/>
                <a:ea typeface="Calibri"/>
                <a:cs typeface="Calibri"/>
                <a:sym typeface="Calibri"/>
              </a:defRPr>
            </a:lvl9pPr>
          </a:lstStyle>
          <a:p/>
        </p:txBody>
      </p:sp>
      <p:sp>
        <p:nvSpPr>
          <p:cNvPr id="39" name="Google Shape;39;p56"/>
          <p:cNvSpPr txBox="1"/>
          <p:nvPr>
            <p:ph idx="1" type="body"/>
          </p:nvPr>
        </p:nvSpPr>
        <p:spPr>
          <a:xfrm>
            <a:off x="381000" y="1412875"/>
            <a:ext cx="8382000" cy="2135187"/>
          </a:xfrm>
          <a:prstGeom prst="rect">
            <a:avLst/>
          </a:prstGeom>
          <a:noFill/>
          <a:ln>
            <a:noFill/>
          </a:ln>
        </p:spPr>
        <p:txBody>
          <a:bodyPr anchorCtr="0" anchor="t" bIns="0" lIns="0" spcFirstLastPara="1" rIns="0" wrap="square" tIns="0">
            <a:spAutoFit/>
          </a:bodyPr>
          <a:lstStyle>
            <a:lvl1pPr indent="-431800" lvl="0" marL="457200" marR="0" rtl="0" algn="l">
              <a:lnSpc>
                <a:spcPct val="90000"/>
              </a:lnSpc>
              <a:spcBef>
                <a:spcPts val="640"/>
              </a:spcBef>
              <a:spcAft>
                <a:spcPts val="0"/>
              </a:spcAft>
              <a:buClr>
                <a:schemeClr val="dk1"/>
              </a:buClr>
              <a:buSzPts val="3200"/>
              <a:buFont typeface="Calibri"/>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60"/>
              </a:spcBef>
              <a:spcAft>
                <a:spcPts val="0"/>
              </a:spcAft>
              <a:buClr>
                <a:schemeClr val="dk1"/>
              </a:buClr>
              <a:buSzPts val="2800"/>
              <a:buFont typeface="Calibri"/>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3pPr>
            <a:lvl4pPr indent="-381000" lvl="3" marL="18288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480"/>
              </a:spcBef>
              <a:spcAft>
                <a:spcPts val="0"/>
              </a:spcAft>
              <a:buClr>
                <a:schemeClr val="dk1"/>
              </a:buClr>
              <a:buSzPts val="2400"/>
              <a:buFont typeface="Calibri"/>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5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1" name="Google Shape;41;p5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2" name="Google Shape;42;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2pPr>
            <a:lvl3pPr indent="0" lvl="2"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3pPr>
            <a:lvl4pPr indent="0" lvl="3"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4pPr>
            <a:lvl5pPr indent="0" lvl="4"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5pPr>
            <a:lvl6pPr indent="0" lvl="5"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6pPr>
            <a:lvl7pPr indent="0" lvl="6"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7pPr>
            <a:lvl8pPr indent="0" lvl="7"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8pPr>
            <a:lvl9pPr indent="0" lvl="8" marL="0" marR="0" rtl="0" algn="l">
              <a:lnSpc>
                <a:spcPct val="100000"/>
              </a:lnSpc>
              <a:spcBef>
                <a:spcPts val="0"/>
              </a:spcBef>
              <a:spcAft>
                <a:spcPts val="0"/>
              </a:spcAft>
              <a:buClr>
                <a:schemeClr val="dk1"/>
              </a:buClr>
              <a:buSzPts val="1600"/>
              <a:buFont typeface="Helvetica Neue"/>
              <a:buNone/>
              <a:defRPr b="0" i="0" sz="16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transition spd="slow">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2.jpg"/><Relationship Id="rId4" Type="http://schemas.openxmlformats.org/officeDocument/2006/relationships/image" Target="../media/image9.jpg"/><Relationship Id="rId5"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 Id="rId4"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ph type="ctrTitle"/>
          </p:nvPr>
        </p:nvSpPr>
        <p:spPr>
          <a:xfrm>
            <a:off x="730250" y="1905000"/>
            <a:ext cx="7681912" cy="152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5825"/>
              </a:buClr>
              <a:buSzPts val="5400"/>
              <a:buFont typeface="Calibri"/>
              <a:buNone/>
            </a:pPr>
            <a:r>
              <a:rPr b="0" i="0" lang="en-US" sz="5400" u="none">
                <a:solidFill>
                  <a:srgbClr val="005825"/>
                </a:solidFill>
                <a:latin typeface="Calibri"/>
                <a:ea typeface="Calibri"/>
                <a:cs typeface="Calibri"/>
                <a:sym typeface="Calibri"/>
              </a:rPr>
              <a:t>Storage and File Structure</a:t>
            </a:r>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Magnetic Tapes</a:t>
            </a:r>
            <a:endParaRPr/>
          </a:p>
        </p:txBody>
      </p:sp>
      <p:sp>
        <p:nvSpPr>
          <p:cNvPr id="118" name="Google Shape;118;p10"/>
          <p:cNvSpPr txBox="1"/>
          <p:nvPr>
            <p:ph idx="1" type="body"/>
          </p:nvPr>
        </p:nvSpPr>
        <p:spPr>
          <a:xfrm>
            <a:off x="885825" y="1136650"/>
            <a:ext cx="7558087" cy="48307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Hold large volumes of data and provide high transfer rates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Few GB for DAT (Digital Audio Tape) format, 10-40 GB with DLT (Digital Linear Tape) format, 100 GB+ with Ultrium format, and 330 GB with Ampex helical scan format</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Transfer rates from few to 10s of MB/s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Tapes are cheap, but cost of drives is very high</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Very slow access time in comparison to magnetic and optical disks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limited to sequential access.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Some formats (Accelis) provide faster seek (10s of seconds) at cost of lower capacity</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Used mainly for backup, for storage of infrequently used information, and as an off-line medium for transferring information from one system to another.</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Tape jukeboxes used for very large capacity storage</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Multiple petabyes (10</a:t>
            </a:r>
            <a:r>
              <a:rPr b="0" baseline="30000" i="0" lang="en-US" sz="2000" u="none" cap="none" strike="noStrike">
                <a:solidFill>
                  <a:schemeClr val="dk1"/>
                </a:solidFill>
                <a:latin typeface="Calibri"/>
                <a:ea typeface="Calibri"/>
                <a:cs typeface="Calibri"/>
                <a:sym typeface="Calibri"/>
              </a:rPr>
              <a:t>15 </a:t>
            </a:r>
            <a:r>
              <a:rPr b="0" i="0" lang="en-US" sz="2000" u="none" cap="none" strike="noStrike">
                <a:solidFill>
                  <a:schemeClr val="dk1"/>
                </a:solidFill>
                <a:latin typeface="Calibri"/>
                <a:ea typeface="Calibri"/>
                <a:cs typeface="Calibri"/>
                <a:sym typeface="Calibri"/>
              </a:rPr>
              <a:t>bytes)</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Storage Hierarchy</a:t>
            </a:r>
            <a:endParaRPr/>
          </a:p>
        </p:txBody>
      </p:sp>
      <p:pic>
        <p:nvPicPr>
          <p:cNvPr id="125" name="Google Shape;125;p11"/>
          <p:cNvPicPr preferRelativeResize="0"/>
          <p:nvPr/>
        </p:nvPicPr>
        <p:blipFill rotWithShape="1">
          <a:blip r:embed="rId3">
            <a:alphaModFix/>
          </a:blip>
          <a:srcRect b="0" l="0" r="0" t="0"/>
          <a:stretch/>
        </p:blipFill>
        <p:spPr>
          <a:xfrm>
            <a:off x="1530350" y="866775"/>
            <a:ext cx="6337300" cy="5376862"/>
          </a:xfrm>
          <a:prstGeom prst="rect">
            <a:avLst/>
          </a:prstGeom>
          <a:noFill/>
          <a:ln>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Storage Hierarchy (Cont.)</a:t>
            </a:r>
            <a:endParaRPr/>
          </a:p>
        </p:txBody>
      </p:sp>
      <p:sp>
        <p:nvSpPr>
          <p:cNvPr id="132" name="Google Shape;132;p12"/>
          <p:cNvSpPr txBox="1"/>
          <p:nvPr>
            <p:ph idx="1" type="body"/>
          </p:nvPr>
        </p:nvSpPr>
        <p:spPr>
          <a:xfrm>
            <a:off x="250825" y="1025525"/>
            <a:ext cx="8504237" cy="48006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800"/>
              <a:buFont typeface="Calibri"/>
              <a:buChar char="•"/>
            </a:pPr>
            <a:r>
              <a:rPr b="1" i="0" lang="en-US" sz="2800" u="none">
                <a:solidFill>
                  <a:srgbClr val="000099"/>
                </a:solidFill>
                <a:latin typeface="Calibri"/>
                <a:ea typeface="Calibri"/>
                <a:cs typeface="Calibri"/>
                <a:sym typeface="Calibri"/>
              </a:rPr>
              <a:t>primary storage</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Fastest media but volatile (cache, main memory).</a:t>
            </a:r>
            <a:endParaRPr/>
          </a:p>
          <a:p>
            <a:pPr indent="-396875" lvl="0" marL="396875" marR="0" rtl="0" algn="l">
              <a:lnSpc>
                <a:spcPct val="90000"/>
              </a:lnSpc>
              <a:spcBef>
                <a:spcPts val="560"/>
              </a:spcBef>
              <a:spcAft>
                <a:spcPts val="0"/>
              </a:spcAft>
              <a:buClr>
                <a:srgbClr val="000099"/>
              </a:buClr>
              <a:buSzPts val="2800"/>
              <a:buFont typeface="Calibri"/>
              <a:buChar char="•"/>
            </a:pPr>
            <a:r>
              <a:rPr b="1" i="0" lang="en-US" sz="2800" u="none">
                <a:solidFill>
                  <a:srgbClr val="000099"/>
                </a:solidFill>
                <a:latin typeface="Calibri"/>
                <a:ea typeface="Calibri"/>
                <a:cs typeface="Calibri"/>
                <a:sym typeface="Calibri"/>
              </a:rPr>
              <a:t>secondary storage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next level in hierarchy, non-volatile, moderately fast access time</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also called </a:t>
            </a:r>
            <a:r>
              <a:rPr b="1" i="0" lang="en-US" sz="2800" u="none" cap="none" strike="noStrike">
                <a:solidFill>
                  <a:srgbClr val="000099"/>
                </a:solidFill>
                <a:latin typeface="Calibri"/>
                <a:ea typeface="Calibri"/>
                <a:cs typeface="Calibri"/>
                <a:sym typeface="Calibri"/>
              </a:rPr>
              <a:t>on-line storage</a:t>
            </a:r>
            <a:r>
              <a:rPr b="1" i="0" lang="en-US" sz="2800" u="none" cap="none" strike="noStrike">
                <a:solidFill>
                  <a:schemeClr val="dk1"/>
                </a:solidFill>
                <a:latin typeface="Calibri"/>
                <a:ea typeface="Calibri"/>
                <a:cs typeface="Calibri"/>
                <a:sym typeface="Calibri"/>
              </a:rPr>
              <a:t> </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E.g. flash memory, magnetic disks</a:t>
            </a:r>
            <a:endParaRPr/>
          </a:p>
          <a:p>
            <a:pPr indent="-396875" lvl="0" marL="396875" marR="0" rtl="0" algn="l">
              <a:lnSpc>
                <a:spcPct val="90000"/>
              </a:lnSpc>
              <a:spcBef>
                <a:spcPts val="560"/>
              </a:spcBef>
              <a:spcAft>
                <a:spcPts val="0"/>
              </a:spcAft>
              <a:buClr>
                <a:srgbClr val="000099"/>
              </a:buClr>
              <a:buSzPts val="2800"/>
              <a:buFont typeface="Calibri"/>
              <a:buChar char="•"/>
            </a:pPr>
            <a:r>
              <a:rPr b="1" i="0" lang="en-US" sz="2800" u="none">
                <a:solidFill>
                  <a:srgbClr val="000099"/>
                </a:solidFill>
                <a:latin typeface="Calibri"/>
                <a:ea typeface="Calibri"/>
                <a:cs typeface="Calibri"/>
                <a:sym typeface="Calibri"/>
              </a:rPr>
              <a:t>tertiary storage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lowest level in hierarchy, non-volatile, slow access time</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also called </a:t>
            </a:r>
            <a:r>
              <a:rPr b="1" i="0" lang="en-US" sz="2800" u="none" cap="none" strike="noStrike">
                <a:solidFill>
                  <a:srgbClr val="000099"/>
                </a:solidFill>
                <a:latin typeface="Calibri"/>
                <a:ea typeface="Calibri"/>
                <a:cs typeface="Calibri"/>
                <a:sym typeface="Calibri"/>
              </a:rPr>
              <a:t>off-line storage</a:t>
            </a:r>
            <a:r>
              <a:rPr b="0" i="0" lang="en-US" sz="2800" u="none" cap="none" strike="noStrike">
                <a:solidFill>
                  <a:schemeClr val="dk1"/>
                </a:solidFill>
                <a:latin typeface="Calibri"/>
                <a:ea typeface="Calibri"/>
                <a:cs typeface="Calibri"/>
                <a:sym typeface="Calibri"/>
              </a:rPr>
              <a:t> </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E.g. magnetic tape, optical storage</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Magnetic Hard Disk Mechanism</a:t>
            </a:r>
            <a:endParaRPr/>
          </a:p>
        </p:txBody>
      </p:sp>
      <p:sp>
        <p:nvSpPr>
          <p:cNvPr id="139" name="Google Shape;139;p13"/>
          <p:cNvSpPr txBox="1"/>
          <p:nvPr/>
        </p:nvSpPr>
        <p:spPr>
          <a:xfrm>
            <a:off x="492125" y="5907087"/>
            <a:ext cx="7747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1" i="0" lang="en-US" sz="1600" u="none" cap="none" strike="noStrike">
                <a:solidFill>
                  <a:schemeClr val="dk1"/>
                </a:solidFill>
                <a:latin typeface="Helvetica Neue"/>
                <a:ea typeface="Helvetica Neue"/>
                <a:cs typeface="Helvetica Neue"/>
                <a:sym typeface="Helvetica Neue"/>
              </a:rPr>
              <a:t>NOTE: Diagram is schematic, and simplifies the structure of actual disk drives</a:t>
            </a:r>
            <a:endParaRPr/>
          </a:p>
        </p:txBody>
      </p:sp>
      <p:pic>
        <p:nvPicPr>
          <p:cNvPr id="140" name="Google Shape;140;p13"/>
          <p:cNvPicPr preferRelativeResize="0"/>
          <p:nvPr/>
        </p:nvPicPr>
        <p:blipFill rotWithShape="1">
          <a:blip r:embed="rId3">
            <a:alphaModFix/>
          </a:blip>
          <a:srcRect b="0" l="0" r="0" t="0"/>
          <a:stretch/>
        </p:blipFill>
        <p:spPr>
          <a:xfrm>
            <a:off x="1463675" y="860425"/>
            <a:ext cx="6613525" cy="5019675"/>
          </a:xfrm>
          <a:prstGeom prst="rect">
            <a:avLst/>
          </a:prstGeom>
          <a:noFill/>
          <a:ln>
            <a:noFill/>
          </a:ln>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Magnetic Disks</a:t>
            </a:r>
            <a:endParaRPr/>
          </a:p>
        </p:txBody>
      </p:sp>
      <p:sp>
        <p:nvSpPr>
          <p:cNvPr id="147" name="Google Shape;147;p14"/>
          <p:cNvSpPr txBox="1"/>
          <p:nvPr>
            <p:ph idx="1" type="body"/>
          </p:nvPr>
        </p:nvSpPr>
        <p:spPr>
          <a:xfrm>
            <a:off x="158750" y="908050"/>
            <a:ext cx="8686800" cy="56324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1" i="0" lang="en-US" sz="2000" u="none">
                <a:solidFill>
                  <a:schemeClr val="dk1"/>
                </a:solidFill>
                <a:latin typeface="Calibri"/>
                <a:ea typeface="Calibri"/>
                <a:cs typeface="Calibri"/>
                <a:sym typeface="Calibri"/>
              </a:rPr>
              <a:t>Read-write head</a:t>
            </a:r>
            <a:r>
              <a:rPr b="0" i="0" lang="en-US" sz="2000" u="none">
                <a:solidFill>
                  <a:schemeClr val="dk1"/>
                </a:solidFill>
                <a:latin typeface="Calibri"/>
                <a:ea typeface="Calibri"/>
                <a:cs typeface="Calibri"/>
                <a:sym typeface="Calibri"/>
              </a:rPr>
              <a:t>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Positioned very close to the platter surface (almost touching it)</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Reads or writes magnetically encoded information.</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Surface of platter divided into circular </a:t>
            </a:r>
            <a:r>
              <a:rPr b="1" i="0" lang="en-US" sz="2000" u="none">
                <a:solidFill>
                  <a:srgbClr val="000099"/>
                </a:solidFill>
                <a:latin typeface="Calibri"/>
                <a:ea typeface="Calibri"/>
                <a:cs typeface="Calibri"/>
                <a:sym typeface="Calibri"/>
              </a:rPr>
              <a:t>tracks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Over 50K-100K tracks per platter on typical hard disks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Each track is divided into </a:t>
            </a:r>
            <a:r>
              <a:rPr b="1" i="0" lang="en-US" sz="2000" u="none">
                <a:solidFill>
                  <a:srgbClr val="000099"/>
                </a:solidFill>
                <a:latin typeface="Calibri"/>
                <a:ea typeface="Calibri"/>
                <a:cs typeface="Calibri"/>
                <a:sym typeface="Calibri"/>
              </a:rPr>
              <a:t>sectors</a:t>
            </a:r>
            <a:r>
              <a:rPr b="1" i="0" lang="en-US" sz="20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 sector is the smallest unit of data that can be read or written.</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Sector size typically 512 bytes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Typical sectors per track: 500 to 1000 (on inner tracks) to 1000 to 2000 (on outer tracks)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To read/write a sector</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disk arm swings to position head on right track</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platter spins continually; data is read/written as sector passes under head</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Head-disk assemblies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multiple disk platters on a single spindle (1 to 5 usually)</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one head per platter, mounted on a common arm.</a:t>
            </a:r>
            <a:endParaRPr/>
          </a:p>
          <a:p>
            <a:pPr indent="-396875" lvl="0" marL="396875" marR="0" rtl="0" algn="l">
              <a:lnSpc>
                <a:spcPct val="90000"/>
              </a:lnSpc>
              <a:spcBef>
                <a:spcPts val="40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Cylinder</a:t>
            </a:r>
            <a:r>
              <a:rPr b="0" i="1" lang="en-US" sz="2000" u="none">
                <a:solidFill>
                  <a:schemeClr val="dk1"/>
                </a:solidFill>
                <a:latin typeface="Calibri"/>
                <a:ea typeface="Calibri"/>
                <a:cs typeface="Calibri"/>
                <a:sym typeface="Calibri"/>
              </a:rPr>
              <a:t> i</a:t>
            </a:r>
            <a:r>
              <a:rPr b="1" i="1"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consists of </a:t>
            </a:r>
            <a:r>
              <a:rPr b="0" i="1" lang="en-US" sz="2000" u="none">
                <a:solidFill>
                  <a:schemeClr val="dk1"/>
                </a:solidFill>
                <a:latin typeface="Calibri"/>
                <a:ea typeface="Calibri"/>
                <a:cs typeface="Calibri"/>
                <a:sym typeface="Calibri"/>
              </a:rPr>
              <a:t>i</a:t>
            </a:r>
            <a:r>
              <a:rPr b="0" baseline="30000" i="0" lang="en-US" sz="2000" u="none">
                <a:solidFill>
                  <a:schemeClr val="dk1"/>
                </a:solidFill>
                <a:latin typeface="Calibri"/>
                <a:ea typeface="Calibri"/>
                <a:cs typeface="Calibri"/>
                <a:sym typeface="Calibri"/>
              </a:rPr>
              <a:t>th</a:t>
            </a:r>
            <a:r>
              <a:rPr b="0" i="0" lang="en-US" sz="2000" u="none">
                <a:solidFill>
                  <a:schemeClr val="dk1"/>
                </a:solidFill>
                <a:latin typeface="Calibri"/>
                <a:ea typeface="Calibri"/>
                <a:cs typeface="Calibri"/>
                <a:sym typeface="Calibri"/>
              </a:rPr>
              <a:t> track of all the platters </a:t>
            </a:r>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Performance Measures of Disks</a:t>
            </a:r>
            <a:endParaRPr/>
          </a:p>
        </p:txBody>
      </p:sp>
      <p:sp>
        <p:nvSpPr>
          <p:cNvPr id="154" name="Google Shape;154;p15"/>
          <p:cNvSpPr txBox="1"/>
          <p:nvPr>
            <p:ph idx="1" type="body"/>
          </p:nvPr>
        </p:nvSpPr>
        <p:spPr>
          <a:xfrm>
            <a:off x="265112" y="947737"/>
            <a:ext cx="8580437" cy="5294312"/>
          </a:xfrm>
          <a:prstGeom prst="rect">
            <a:avLst/>
          </a:prstGeom>
          <a:noFill/>
          <a:ln>
            <a:noFill/>
          </a:ln>
        </p:spPr>
        <p:txBody>
          <a:bodyPr anchorCtr="0" anchor="t" bIns="0" lIns="0" spcFirstLastPara="1" rIns="0" wrap="square" tIns="0">
            <a:spAutoFit/>
          </a:bodyPr>
          <a:lstStyle/>
          <a:p>
            <a:pPr indent="-396875" lvl="0" marL="396875" marR="0" rtl="0" algn="l">
              <a:lnSpc>
                <a:spcPct val="8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Access time</a:t>
            </a:r>
            <a:r>
              <a:rPr b="0" i="0" lang="en-US" sz="2000" u="none">
                <a:solidFill>
                  <a:schemeClr val="dk1"/>
                </a:solidFill>
                <a:latin typeface="Calibri"/>
                <a:ea typeface="Calibri"/>
                <a:cs typeface="Calibri"/>
                <a:sym typeface="Calibri"/>
              </a:rPr>
              <a:t> – the time it takes from when a read or write request is issued to when data transfer begins.  Consists of: </a:t>
            </a:r>
            <a:endParaRPr/>
          </a:p>
          <a:p>
            <a:pPr indent="-396875" lvl="1" marL="914400" marR="0" rtl="0" algn="l">
              <a:lnSpc>
                <a:spcPct val="8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Seek time</a:t>
            </a:r>
            <a:r>
              <a:rPr b="0" i="0" lang="en-US" sz="2000" u="none" cap="none" strike="noStrike">
                <a:solidFill>
                  <a:schemeClr val="dk1"/>
                </a:solidFill>
                <a:latin typeface="Calibri"/>
                <a:ea typeface="Calibri"/>
                <a:cs typeface="Calibri"/>
                <a:sym typeface="Calibri"/>
              </a:rPr>
              <a:t> – time it takes to reposition the arm over the correct track. </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 Average seek time is 1/2 the worst case seek time.</a:t>
            </a:r>
            <a:endParaRPr/>
          </a:p>
          <a:p>
            <a:pPr indent="-346074" lvl="3" marL="1604962"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we ignore the time to start and stop arm movement</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4 to 10 milliseconds on typical disks</a:t>
            </a:r>
            <a:endParaRPr/>
          </a:p>
          <a:p>
            <a:pPr indent="-396875" lvl="1" marL="914400" marR="0" rtl="0" algn="l">
              <a:lnSpc>
                <a:spcPct val="8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Rotational latency</a:t>
            </a:r>
            <a:r>
              <a:rPr b="0" i="0" lang="en-US" sz="2000" u="none" cap="none" strike="noStrike">
                <a:solidFill>
                  <a:schemeClr val="dk1"/>
                </a:solidFill>
                <a:latin typeface="Calibri"/>
                <a:ea typeface="Calibri"/>
                <a:cs typeface="Calibri"/>
                <a:sym typeface="Calibri"/>
              </a:rPr>
              <a:t> – time it takes for the sector to be accessed to appear under the head. </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 Average latency is 1/2 of the worst case latency.</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4 to 11 milliseconds on typical disks (5400 to 15000 r.p.m.)</a:t>
            </a:r>
            <a:endParaRPr/>
          </a:p>
          <a:p>
            <a:pPr indent="-396875" lvl="0" marL="396875" marR="0" rtl="0" algn="l">
              <a:lnSpc>
                <a:spcPct val="80000"/>
              </a:lnSpc>
              <a:spcBef>
                <a:spcPts val="40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Data-transfer rate</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 the rate at which data can be retrieved from or stored to the disk.</a:t>
            </a:r>
            <a:endParaRPr/>
          </a:p>
          <a:p>
            <a:pPr indent="-396875" lvl="1" marL="914400"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25 to 100 MB per second max rate, lower for inner tracks</a:t>
            </a:r>
            <a:endParaRPr/>
          </a:p>
          <a:p>
            <a:pPr indent="-396875" lvl="1" marL="914400"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Multiple disks may share a controller, so rate that controller can handle is also important</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E.g. SATA: 150 MB/sec, SATA-II 3Gb (300 MB/sec)</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Ultra 320 SCSI: 320 MB/s, SAS (3 to 6 Gb/sec)</a:t>
            </a:r>
            <a:endParaRPr/>
          </a:p>
          <a:p>
            <a:pPr indent="-344487" lvl="2" marL="1258887" marR="0" rtl="0" algn="l">
              <a:lnSpc>
                <a:spcPct val="8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Fiber Channel (FC2Gb or 4Gb): 256 to 512 MB/s</a:t>
            </a:r>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431800" y="241300"/>
            <a:ext cx="8312150" cy="490537"/>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FF0000"/>
              </a:buClr>
              <a:buSzPts val="4800"/>
              <a:buFont typeface="Calibri"/>
              <a:buNone/>
            </a:pPr>
            <a:r>
              <a:rPr b="0" i="0" lang="en-US" sz="4800" u="none">
                <a:solidFill>
                  <a:srgbClr val="FF0000"/>
                </a:solidFill>
                <a:latin typeface="Calibri"/>
                <a:ea typeface="Calibri"/>
                <a:cs typeface="Calibri"/>
                <a:sym typeface="Calibri"/>
              </a:rPr>
              <a:t>Disk Scheduling: FCFS</a:t>
            </a:r>
            <a:endParaRPr/>
          </a:p>
        </p:txBody>
      </p:sp>
      <p:graphicFrame>
        <p:nvGraphicFramePr>
          <p:cNvPr id="160" name="Google Shape;160;p16"/>
          <p:cNvGraphicFramePr/>
          <p:nvPr/>
        </p:nvGraphicFramePr>
        <p:xfrm>
          <a:off x="1846262" y="919162"/>
          <a:ext cx="5434012" cy="3141662"/>
        </p:xfrm>
        <a:graphic>
          <a:graphicData uri="http://schemas.openxmlformats.org/presentationml/2006/ole">
            <mc:AlternateContent>
              <mc:Choice Requires="v">
                <p:oleObj r:id="rId4" imgH="3141662" imgW="5434012" progId="Visio.Drawing.5" spid="_x0000_s1">
                  <p:embed/>
                </p:oleObj>
              </mc:Choice>
              <mc:Fallback>
                <p:oleObj r:id="rId5" imgH="3141662" imgW="5434012" progId="Visio.Drawing.5">
                  <p:embed/>
                  <p:pic>
                    <p:nvPicPr>
                      <p:cNvPr id="160" name="Google Shape;160;p16"/>
                      <p:cNvPicPr preferRelativeResize="0"/>
                      <p:nvPr>
                        <p:ph idx="1" type="body"/>
                      </p:nvPr>
                    </p:nvPicPr>
                    <p:blipFill rotWithShape="1">
                      <a:blip r:embed="rId6">
                        <a:alphaModFix/>
                      </a:blip>
                      <a:srcRect b="0" l="0" r="0" t="0"/>
                      <a:stretch/>
                    </p:blipFill>
                    <p:spPr>
                      <a:xfrm>
                        <a:off x="1846262" y="919162"/>
                        <a:ext cx="5434012" cy="3141662"/>
                      </a:xfrm>
                      <a:prstGeom prst="rect">
                        <a:avLst/>
                      </a:prstGeom>
                      <a:noFill/>
                      <a:ln>
                        <a:noFill/>
                      </a:ln>
                    </p:spPr>
                  </p:pic>
                </p:oleObj>
              </mc:Fallback>
            </mc:AlternateContent>
          </a:graphicData>
        </a:graphic>
      </p:graphicFrame>
      <p:sp>
        <p:nvSpPr>
          <p:cNvPr id="161" name="Google Shape;161;p16"/>
          <p:cNvSpPr txBox="1"/>
          <p:nvPr>
            <p:ph idx="1" type="body"/>
          </p:nvPr>
        </p:nvSpPr>
        <p:spPr>
          <a:xfrm>
            <a:off x="325437" y="4316412"/>
            <a:ext cx="8475662" cy="2133600"/>
          </a:xfrm>
          <a:prstGeom prst="rect">
            <a:avLst/>
          </a:prstGeom>
          <a:noFill/>
          <a:ln>
            <a:noFill/>
          </a:ln>
        </p:spPr>
        <p:txBody>
          <a:bodyPr anchorCtr="0" anchor="t" bIns="0" lIns="0" spcFirstLastPara="1" rIns="0" wrap="square" tIns="0">
            <a:spAutoFit/>
          </a:bodyPr>
          <a:lstStyle/>
          <a:p>
            <a:pPr indent="-396875" lvl="1" marL="914400" rtl="0" algn="l">
              <a:lnSpc>
                <a:spcPct val="90000"/>
              </a:lnSpc>
              <a:spcBef>
                <a:spcPts val="0"/>
              </a:spcBef>
              <a:spcAft>
                <a:spcPts val="0"/>
              </a:spcAft>
              <a:buClr>
                <a:schemeClr val="dk1"/>
              </a:buClr>
              <a:buSzPts val="1600"/>
              <a:buFont typeface="Calibri"/>
              <a:buNone/>
            </a:pPr>
            <a:r>
              <a:rPr b="0" i="0" lang="en-US" sz="1600" u="sng">
                <a:solidFill>
                  <a:schemeClr val="dk1"/>
                </a:solidFill>
                <a:latin typeface="Calibri"/>
                <a:ea typeface="Calibri"/>
                <a:cs typeface="Calibri"/>
                <a:sym typeface="Calibri"/>
              </a:rPr>
              <a:t>Advantages</a:t>
            </a:r>
            <a:r>
              <a:rPr b="0" i="0" lang="en-US" sz="1600" u="none">
                <a:solidFill>
                  <a:schemeClr val="dk1"/>
                </a:solidFill>
                <a:latin typeface="Calibri"/>
                <a:ea typeface="Calibri"/>
                <a:cs typeface="Calibri"/>
                <a:sym typeface="Calibri"/>
              </a:rPr>
              <a:t>:</a:t>
            </a:r>
            <a:endParaRPr/>
          </a:p>
          <a:p>
            <a:pPr indent="-344487" lvl="2" marL="1258887" rtl="0" algn="l">
              <a:lnSpc>
                <a:spcPct val="90000"/>
              </a:lnSpc>
              <a:spcBef>
                <a:spcPts val="960"/>
              </a:spcBef>
              <a:spcAft>
                <a:spcPts val="0"/>
              </a:spcAft>
              <a:buClr>
                <a:schemeClr val="dk1"/>
              </a:buClr>
              <a:buSzPts val="1600"/>
              <a:buFont typeface="Calibri"/>
              <a:buChar char="•"/>
            </a:pPr>
            <a:r>
              <a:rPr b="0" i="0" lang="en-US" sz="1600" u="none">
                <a:solidFill>
                  <a:schemeClr val="dk1"/>
                </a:solidFill>
                <a:latin typeface="Calibri"/>
                <a:ea typeface="Calibri"/>
                <a:cs typeface="Calibri"/>
                <a:sym typeface="Calibri"/>
              </a:rPr>
              <a:t>Intrinsically fair</a:t>
            </a:r>
            <a:endParaRPr/>
          </a:p>
          <a:p>
            <a:pPr indent="-344487" lvl="2" marL="1258887" rtl="0" algn="l">
              <a:lnSpc>
                <a:spcPct val="90000"/>
              </a:lnSpc>
              <a:spcBef>
                <a:spcPts val="320"/>
              </a:spcBef>
              <a:spcAft>
                <a:spcPts val="0"/>
              </a:spcAft>
              <a:buClr>
                <a:schemeClr val="dk1"/>
              </a:buClr>
              <a:buSzPts val="1600"/>
              <a:buFont typeface="Calibri"/>
              <a:buChar char="•"/>
            </a:pPr>
            <a:r>
              <a:rPr b="0" i="0" lang="en-US" sz="1600" u="none">
                <a:solidFill>
                  <a:schemeClr val="dk1"/>
                </a:solidFill>
                <a:latin typeface="Calibri"/>
                <a:ea typeface="Calibri"/>
                <a:cs typeface="Calibri"/>
                <a:sym typeface="Calibri"/>
              </a:rPr>
              <a:t>Simple</a:t>
            </a:r>
            <a:endParaRPr/>
          </a:p>
          <a:p>
            <a:pPr indent="-396875" lvl="1" marL="914400" rtl="0" algn="l">
              <a:lnSpc>
                <a:spcPct val="90000"/>
              </a:lnSpc>
              <a:spcBef>
                <a:spcPts val="320"/>
              </a:spcBef>
              <a:spcAft>
                <a:spcPts val="0"/>
              </a:spcAft>
              <a:buClr>
                <a:schemeClr val="dk1"/>
              </a:buClr>
              <a:buSzPts val="1600"/>
              <a:buFont typeface="Calibri"/>
              <a:buNone/>
            </a:pPr>
            <a:r>
              <a:rPr b="0" i="0" lang="en-US" sz="1600" u="sng">
                <a:solidFill>
                  <a:schemeClr val="dk1"/>
                </a:solidFill>
                <a:latin typeface="Calibri"/>
                <a:ea typeface="Calibri"/>
                <a:cs typeface="Calibri"/>
                <a:sym typeface="Calibri"/>
              </a:rPr>
              <a:t>Disadvantages</a:t>
            </a:r>
            <a:r>
              <a:rPr b="0" i="0" lang="en-US" sz="1600" u="none">
                <a:solidFill>
                  <a:schemeClr val="dk1"/>
                </a:solidFill>
                <a:latin typeface="Calibri"/>
                <a:ea typeface="Calibri"/>
                <a:cs typeface="Calibri"/>
                <a:sym typeface="Calibri"/>
              </a:rPr>
              <a:t>:</a:t>
            </a:r>
            <a:endParaRPr/>
          </a:p>
          <a:p>
            <a:pPr indent="-344487" lvl="2" marL="1258887" rtl="0" algn="l">
              <a:lnSpc>
                <a:spcPct val="90000"/>
              </a:lnSpc>
              <a:spcBef>
                <a:spcPts val="960"/>
              </a:spcBef>
              <a:spcAft>
                <a:spcPts val="0"/>
              </a:spcAft>
              <a:buClr>
                <a:schemeClr val="dk1"/>
              </a:buClr>
              <a:buSzPts val="1600"/>
              <a:buFont typeface="Calibri"/>
              <a:buChar char="•"/>
            </a:pPr>
            <a:r>
              <a:rPr b="0" i="0" lang="en-US" sz="1600" u="none">
                <a:solidFill>
                  <a:schemeClr val="dk1"/>
                </a:solidFill>
                <a:latin typeface="Calibri"/>
                <a:ea typeface="Calibri"/>
                <a:cs typeface="Calibri"/>
                <a:sym typeface="Calibri"/>
              </a:rPr>
              <a:t>Not optimal with respect to head movement.</a:t>
            </a:r>
            <a:endParaRPr/>
          </a:p>
          <a:p>
            <a:pPr indent="-346074" lvl="3" marL="1604962" rtl="0" algn="l">
              <a:lnSpc>
                <a:spcPct val="90000"/>
              </a:lnSpc>
              <a:spcBef>
                <a:spcPts val="800"/>
              </a:spcBef>
              <a:spcAft>
                <a:spcPts val="0"/>
              </a:spcAft>
              <a:buClr>
                <a:schemeClr val="dk1"/>
              </a:buClr>
              <a:buSzPts val="1600"/>
              <a:buFont typeface="Noto Sans Symbols"/>
              <a:buChar char="⇒"/>
            </a:pPr>
            <a:r>
              <a:rPr b="0" i="0" lang="en-US" sz="1600" u="none">
                <a:solidFill>
                  <a:schemeClr val="dk1"/>
                </a:solidFill>
                <a:latin typeface="Calibri"/>
                <a:ea typeface="Calibri"/>
                <a:cs typeface="Calibri"/>
                <a:sym typeface="Calibri"/>
              </a:rPr>
              <a:t>  </a:t>
            </a:r>
            <a:r>
              <a:rPr b="0" i="1" lang="en-US" sz="1600" u="none">
                <a:solidFill>
                  <a:schemeClr val="dk1"/>
                </a:solidFill>
                <a:latin typeface="Calibri"/>
                <a:ea typeface="Calibri"/>
                <a:cs typeface="Calibri"/>
                <a:sym typeface="Calibri"/>
              </a:rPr>
              <a:t>high average seek time</a:t>
            </a:r>
            <a:r>
              <a:rPr b="0" i="0" lang="en-US" sz="1600" u="none">
                <a:solidFill>
                  <a:schemeClr val="dk1"/>
                </a:solidFill>
                <a:latin typeface="Calibri"/>
                <a:ea typeface="Calibri"/>
                <a:cs typeface="Calibri"/>
                <a:sym typeface="Calibri"/>
              </a:rPr>
              <a:t>.</a:t>
            </a:r>
            <a:endParaRPr/>
          </a:p>
        </p:txBody>
      </p:sp>
      <p:sp>
        <p:nvSpPr>
          <p:cNvPr id="162" name="Google Shape;162;p16"/>
          <p:cNvSpPr txBox="1"/>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600"/>
              <a:buFont typeface="Times New Roman"/>
              <a:buNone/>
            </a:pPr>
            <a:fld id="{00000000-1234-1234-1234-123412341234}" type="slidenum">
              <a:rPr b="0" i="0" lang="en-US" sz="1600" u="none" cap="none" strike="noStrike">
                <a:solidFill>
                  <a:schemeClr val="lt2"/>
                </a:solidFill>
                <a:latin typeface="Times New Roman"/>
                <a:ea typeface="Times New Roman"/>
                <a:cs typeface="Times New Roman"/>
                <a:sym typeface="Times New Roman"/>
              </a:rPr>
              <a:t>‹#›</a:t>
            </a:fld>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558800" y="122237"/>
            <a:ext cx="8737600" cy="7874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FF0000"/>
              </a:buClr>
              <a:buSzPts val="2800"/>
              <a:buFont typeface="Calibri"/>
              <a:buNone/>
            </a:pPr>
            <a:r>
              <a:rPr b="0" i="0" lang="en-US" sz="2800" u="none">
                <a:solidFill>
                  <a:srgbClr val="FF0000"/>
                </a:solidFill>
                <a:latin typeface="Calibri"/>
                <a:ea typeface="Calibri"/>
                <a:cs typeface="Calibri"/>
                <a:sym typeface="Calibri"/>
              </a:rPr>
              <a:t>Disk Scheduling: Shortest-Seek-Time First (SSTF)</a:t>
            </a:r>
            <a:endParaRPr/>
          </a:p>
        </p:txBody>
      </p:sp>
      <p:sp>
        <p:nvSpPr>
          <p:cNvPr id="168" name="Google Shape;168;p17"/>
          <p:cNvSpPr txBox="1"/>
          <p:nvPr>
            <p:ph idx="1" type="body"/>
          </p:nvPr>
        </p:nvSpPr>
        <p:spPr>
          <a:xfrm>
            <a:off x="401637" y="788987"/>
            <a:ext cx="8458200" cy="56134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SSTF selects among all requests the one with the minimum seek time from the current head position.</a:t>
            </a:r>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rPr b="0" i="0" lang="en-US" sz="2400" u="sng">
                <a:solidFill>
                  <a:schemeClr val="dk1"/>
                </a:solidFill>
                <a:latin typeface="Calibri"/>
                <a:ea typeface="Calibri"/>
                <a:cs typeface="Calibri"/>
                <a:sym typeface="Calibri"/>
              </a:rPr>
              <a:t>    </a:t>
            </a:r>
            <a:endParaRPr/>
          </a:p>
          <a:p>
            <a:pPr indent="-396875" lvl="0" marL="396875" marR="0" rtl="0" algn="l">
              <a:lnSpc>
                <a:spcPct val="4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396875" lvl="0" marL="396875" marR="0" rtl="0" algn="l">
              <a:lnSpc>
                <a:spcPct val="9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396875" lvl="0" marL="396875" marR="0" rtl="0" algn="l">
              <a:lnSpc>
                <a:spcPct val="90000"/>
              </a:lnSpc>
              <a:spcBef>
                <a:spcPts val="480"/>
              </a:spcBef>
              <a:spcAft>
                <a:spcPts val="0"/>
              </a:spcAft>
              <a:buClr>
                <a:schemeClr val="dk1"/>
              </a:buClr>
              <a:buSzPts val="2400"/>
              <a:buFont typeface="Calibri"/>
              <a:buNone/>
            </a:pPr>
            <a:r>
              <a:t/>
            </a:r>
            <a:endParaRPr b="0" i="0" sz="2400" u="sng">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rPr b="0" i="0" lang="en-US" sz="2400" u="sng">
                <a:solidFill>
                  <a:schemeClr val="dk1"/>
                </a:solidFill>
                <a:latin typeface="Calibri"/>
                <a:ea typeface="Calibri"/>
                <a:cs typeface="Calibri"/>
                <a:sym typeface="Calibri"/>
              </a:rPr>
              <a:t>Advantage</a:t>
            </a:r>
            <a:r>
              <a:rPr b="0" i="0" lang="en-US" sz="2400" u="none">
                <a:solidFill>
                  <a:schemeClr val="dk1"/>
                </a:solidFill>
                <a:latin typeface="Calibri"/>
                <a:ea typeface="Calibri"/>
                <a:cs typeface="Calibri"/>
                <a:sym typeface="Calibri"/>
              </a:rPr>
              <a:t>: optimal in terms of seek time.</a:t>
            </a:r>
            <a:endParaRPr b="0" i="0" sz="2400" u="sng">
              <a:solidFill>
                <a:schemeClr val="dk1"/>
              </a:solidFill>
              <a:latin typeface="Calibri"/>
              <a:ea typeface="Calibri"/>
              <a:cs typeface="Calibri"/>
              <a:sym typeface="Calibri"/>
            </a:endParaRPr>
          </a:p>
          <a:p>
            <a:pPr indent="-396875" lvl="0" marL="396875" marR="0" rtl="0" algn="l">
              <a:lnSpc>
                <a:spcPct val="9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0" i="0" lang="en-US" sz="2400" u="sng">
                <a:solidFill>
                  <a:schemeClr val="dk1"/>
                </a:solidFill>
                <a:latin typeface="Calibri"/>
                <a:ea typeface="Calibri"/>
                <a:cs typeface="Calibri"/>
                <a:sym typeface="Calibri"/>
              </a:rPr>
              <a:t>Disadvantage</a:t>
            </a:r>
            <a:r>
              <a:rPr b="0" i="0" lang="en-US" sz="2400" u="none">
                <a:solidFill>
                  <a:schemeClr val="dk1"/>
                </a:solidFill>
                <a:latin typeface="Calibri"/>
                <a:ea typeface="Calibri"/>
                <a:cs typeface="Calibri"/>
                <a:sym typeface="Calibri"/>
              </a:rPr>
              <a:t>: request targets in the middle of the disk are preferred over those in the innermost and outermost disk areas. </a:t>
            </a:r>
            <a:r>
              <a:rPr b="0" i="1" lang="en-US" sz="2400" u="none">
                <a:solidFill>
                  <a:schemeClr val="dk1"/>
                </a:solidFill>
                <a:latin typeface="Calibri"/>
                <a:ea typeface="Calibri"/>
                <a:cs typeface="Calibri"/>
                <a:sym typeface="Calibri"/>
              </a:rPr>
              <a:t>Starvation can occur.</a:t>
            </a:r>
            <a:endParaRPr/>
          </a:p>
        </p:txBody>
      </p:sp>
      <p:sp>
        <p:nvSpPr>
          <p:cNvPr id="169" name="Google Shape;169;p17"/>
          <p:cNvSpPr txBox="1"/>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600"/>
              <a:buFont typeface="Times New Roman"/>
              <a:buNone/>
            </a:pPr>
            <a:fld id="{00000000-1234-1234-1234-123412341234}" type="slidenum">
              <a:rPr b="0" i="0" lang="en-US" sz="1600" u="none" cap="none" strike="noStrike">
                <a:solidFill>
                  <a:schemeClr val="lt2"/>
                </a:solidFill>
                <a:latin typeface="Times New Roman"/>
                <a:ea typeface="Times New Roman"/>
                <a:cs typeface="Times New Roman"/>
                <a:sym typeface="Times New Roman"/>
              </a:rPr>
              <a:t>‹#›</a:t>
            </a:fld>
            <a:endParaRPr/>
          </a:p>
        </p:txBody>
      </p:sp>
      <p:graphicFrame>
        <p:nvGraphicFramePr>
          <p:cNvPr id="170" name="Google Shape;170;p17"/>
          <p:cNvGraphicFramePr/>
          <p:nvPr/>
        </p:nvGraphicFramePr>
        <p:xfrm>
          <a:off x="401637" y="1730375"/>
          <a:ext cx="8274050" cy="3106737"/>
        </p:xfrm>
        <a:graphic>
          <a:graphicData uri="http://schemas.openxmlformats.org/presentationml/2006/ole">
            <mc:AlternateContent>
              <mc:Choice Requires="v">
                <p:oleObj r:id="rId4" imgH="3106737" imgW="8274050" progId="Visio.Drawing.5" spid="_x0000_s1">
                  <p:embed/>
                </p:oleObj>
              </mc:Choice>
              <mc:Fallback>
                <p:oleObj r:id="rId5" imgH="3106737" imgW="8274050" progId="Visio.Drawing.5">
                  <p:embed/>
                  <p:pic>
                    <p:nvPicPr>
                      <p:cNvPr id="170" name="Google Shape;170;p17"/>
                      <p:cNvPicPr preferRelativeResize="0"/>
                      <p:nvPr/>
                    </p:nvPicPr>
                    <p:blipFill rotWithShape="1">
                      <a:blip r:embed="rId6">
                        <a:alphaModFix/>
                      </a:blip>
                      <a:srcRect b="0" l="0" r="0" t="0"/>
                      <a:stretch/>
                    </p:blipFill>
                    <p:spPr>
                      <a:xfrm>
                        <a:off x="401637" y="1730375"/>
                        <a:ext cx="8274050" cy="3106737"/>
                      </a:xfrm>
                      <a:prstGeom prst="rect">
                        <a:avLst/>
                      </a:prstGeom>
                      <a:noFill/>
                      <a:ln>
                        <a:noFill/>
                      </a:ln>
                    </p:spPr>
                  </p:pic>
                </p:oleObj>
              </mc:Fallback>
            </mc:AlternateContent>
          </a:graphicData>
        </a:graphic>
      </p:graphicFrame>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8"/>
          <p:cNvSpPr txBox="1"/>
          <p:nvPr>
            <p:ph type="title"/>
          </p:nvPr>
        </p:nvSpPr>
        <p:spPr>
          <a:xfrm>
            <a:off x="636587" y="342900"/>
            <a:ext cx="8312150" cy="42862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Disk Scheduling: SCAN</a:t>
            </a:r>
            <a:endParaRPr/>
          </a:p>
        </p:txBody>
      </p:sp>
      <p:sp>
        <p:nvSpPr>
          <p:cNvPr id="176" name="Google Shape;176;p18"/>
          <p:cNvSpPr txBox="1"/>
          <p:nvPr>
            <p:ph idx="1" type="body"/>
          </p:nvPr>
        </p:nvSpPr>
        <p:spPr>
          <a:xfrm>
            <a:off x="239712" y="4187825"/>
            <a:ext cx="8432800" cy="22971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Like SSTF, SCAN orders requests to minimize seek time.</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In contrast to SSTF, SCAN takes the direction of the current disk movement into account.</a:t>
            </a:r>
            <a:endParaRPr/>
          </a:p>
          <a:p>
            <a:pPr indent="-269875" lvl="0" marL="396875" marR="0" rtl="0" algn="l">
              <a:lnSpc>
                <a:spcPct val="10000"/>
              </a:lnSpc>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It first serves all requests in one direction until it does not have any request in this direction anymore.</a:t>
            </a:r>
            <a:endParaRPr/>
          </a:p>
          <a:p>
            <a:pPr indent="-269875" lvl="1" marL="914400" marR="0" rtl="0" algn="l">
              <a:lnSpc>
                <a:spcPct val="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head movement is then reversed and service is continued.</a:t>
            </a:r>
            <a:endParaRPr/>
          </a:p>
          <a:p>
            <a:pPr indent="-269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69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sng"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sng"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t/>
            </a:r>
            <a:endParaRPr b="0" i="0" sz="2000" u="sng" cap="none" strike="noStrike">
              <a:solidFill>
                <a:schemeClr val="dk1"/>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None/>
            </a:pPr>
            <a:r>
              <a:rPr b="0" i="0" lang="en-US" sz="2000" u="sng" cap="none" strike="noStrike">
                <a:solidFill>
                  <a:schemeClr val="dk1"/>
                </a:solidFill>
                <a:latin typeface="Calibri"/>
                <a:ea typeface="Calibri"/>
                <a:cs typeface="Calibri"/>
                <a:sym typeface="Calibri"/>
              </a:rPr>
              <a:t>Note</a:t>
            </a:r>
            <a:r>
              <a:rPr b="0" i="0" lang="en-US" sz="2000" u="none" cap="none" strike="noStrike">
                <a:solidFill>
                  <a:schemeClr val="dk1"/>
                </a:solidFill>
                <a:latin typeface="Calibri"/>
                <a:ea typeface="Calibri"/>
                <a:cs typeface="Calibri"/>
                <a:sym typeface="Calibri"/>
              </a:rPr>
              <a:t>: Middle tracks still get a better service then edge tracks.</a:t>
            </a:r>
            <a:endParaRPr/>
          </a:p>
        </p:txBody>
      </p:sp>
      <p:sp>
        <p:nvSpPr>
          <p:cNvPr id="177" name="Google Shape;177;p18"/>
          <p:cNvSpPr txBox="1"/>
          <p:nvPr/>
        </p:nvSpPr>
        <p:spPr>
          <a:xfrm>
            <a:off x="7239000" y="6248400"/>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600"/>
              <a:buFont typeface="Times New Roman"/>
              <a:buNone/>
            </a:pPr>
            <a:fld id="{00000000-1234-1234-1234-123412341234}" type="slidenum">
              <a:rPr b="0" i="0" lang="en-US" sz="1600" u="none" cap="none" strike="noStrike">
                <a:solidFill>
                  <a:schemeClr val="lt2"/>
                </a:solidFill>
                <a:latin typeface="Times New Roman"/>
                <a:ea typeface="Times New Roman"/>
                <a:cs typeface="Times New Roman"/>
                <a:sym typeface="Times New Roman"/>
              </a:rPr>
              <a:t>‹#›</a:t>
            </a:fld>
            <a:endParaRPr/>
          </a:p>
        </p:txBody>
      </p:sp>
      <p:grpSp>
        <p:nvGrpSpPr>
          <p:cNvPr id="178" name="Google Shape;178;p18"/>
          <p:cNvGrpSpPr/>
          <p:nvPr/>
        </p:nvGrpSpPr>
        <p:grpSpPr>
          <a:xfrm>
            <a:off x="240885" y="670853"/>
            <a:ext cx="8601489" cy="3296309"/>
            <a:chOff x="424" y="2330"/>
            <a:chExt cx="3666" cy="2501"/>
          </a:xfrm>
        </p:grpSpPr>
        <p:sp>
          <p:nvSpPr>
            <p:cNvPr id="179" name="Google Shape;179;p18"/>
            <p:cNvSpPr/>
            <p:nvPr/>
          </p:nvSpPr>
          <p:spPr>
            <a:xfrm>
              <a:off x="2847" y="3273"/>
              <a:ext cx="214" cy="363"/>
            </a:xfrm>
            <a:custGeom>
              <a:rect b="b" l="l" r="r" t="t"/>
              <a:pathLst>
                <a:path extrusionOk="0" h="363" w="214">
                  <a:moveTo>
                    <a:pt x="0" y="0"/>
                  </a:moveTo>
                  <a:lnTo>
                    <a:pt x="0" y="362"/>
                  </a:lnTo>
                  <a:lnTo>
                    <a:pt x="213" y="362"/>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80" name="Google Shape;180;p18"/>
            <p:cNvSpPr txBox="1"/>
            <p:nvPr/>
          </p:nvSpPr>
          <p:spPr>
            <a:xfrm>
              <a:off x="2842" y="3253"/>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181" name="Google Shape;181;p18"/>
            <p:cNvSpPr txBox="1"/>
            <p:nvPr/>
          </p:nvSpPr>
          <p:spPr>
            <a:xfrm>
              <a:off x="2842" y="337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182" name="Google Shape;182;p18"/>
            <p:cNvSpPr txBox="1"/>
            <p:nvPr/>
          </p:nvSpPr>
          <p:spPr>
            <a:xfrm>
              <a:off x="2842" y="3486"/>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183" name="Google Shape;183;p18"/>
            <p:cNvSpPr/>
            <p:nvPr/>
          </p:nvSpPr>
          <p:spPr>
            <a:xfrm>
              <a:off x="3699" y="2983"/>
              <a:ext cx="214" cy="364"/>
            </a:xfrm>
            <a:custGeom>
              <a:rect b="b" l="l" r="r" t="t"/>
              <a:pathLst>
                <a:path extrusionOk="0" h="364" w="214">
                  <a:moveTo>
                    <a:pt x="0" y="0"/>
                  </a:moveTo>
                  <a:lnTo>
                    <a:pt x="0" y="363"/>
                  </a:lnTo>
                  <a:lnTo>
                    <a:pt x="213" y="363"/>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84" name="Google Shape;184;p18"/>
            <p:cNvSpPr txBox="1"/>
            <p:nvPr/>
          </p:nvSpPr>
          <p:spPr>
            <a:xfrm>
              <a:off x="3694" y="2963"/>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24</a:t>
              </a:r>
              <a:endParaRPr/>
            </a:p>
          </p:txBody>
        </p:sp>
        <p:sp>
          <p:nvSpPr>
            <p:cNvPr id="185" name="Google Shape;185;p18"/>
            <p:cNvSpPr txBox="1"/>
            <p:nvPr/>
          </p:nvSpPr>
          <p:spPr>
            <a:xfrm>
              <a:off x="3694" y="307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186" name="Google Shape;186;p18"/>
            <p:cNvSpPr txBox="1"/>
            <p:nvPr/>
          </p:nvSpPr>
          <p:spPr>
            <a:xfrm>
              <a:off x="3694" y="3196"/>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187" name="Google Shape;187;p18"/>
            <p:cNvSpPr/>
            <p:nvPr/>
          </p:nvSpPr>
          <p:spPr>
            <a:xfrm>
              <a:off x="3273" y="3128"/>
              <a:ext cx="214" cy="364"/>
            </a:xfrm>
            <a:custGeom>
              <a:rect b="b" l="l" r="r" t="t"/>
              <a:pathLst>
                <a:path extrusionOk="0" h="364" w="214">
                  <a:moveTo>
                    <a:pt x="0" y="0"/>
                  </a:moveTo>
                  <a:lnTo>
                    <a:pt x="0" y="363"/>
                  </a:lnTo>
                  <a:lnTo>
                    <a:pt x="213" y="363"/>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88" name="Google Shape;188;p18"/>
            <p:cNvSpPr txBox="1"/>
            <p:nvPr/>
          </p:nvSpPr>
          <p:spPr>
            <a:xfrm>
              <a:off x="3268" y="310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189" name="Google Shape;189;p18"/>
            <p:cNvSpPr txBox="1"/>
            <p:nvPr/>
          </p:nvSpPr>
          <p:spPr>
            <a:xfrm>
              <a:off x="3268" y="322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190" name="Google Shape;190;p18"/>
            <p:cNvSpPr txBox="1"/>
            <p:nvPr/>
          </p:nvSpPr>
          <p:spPr>
            <a:xfrm>
              <a:off x="3268" y="334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191" name="Google Shape;191;p18"/>
            <p:cNvSpPr/>
            <p:nvPr/>
          </p:nvSpPr>
          <p:spPr>
            <a:xfrm>
              <a:off x="2422" y="3418"/>
              <a:ext cx="214" cy="363"/>
            </a:xfrm>
            <a:custGeom>
              <a:rect b="b" l="l" r="r" t="t"/>
              <a:pathLst>
                <a:path extrusionOk="0" h="363" w="214">
                  <a:moveTo>
                    <a:pt x="0" y="0"/>
                  </a:moveTo>
                  <a:lnTo>
                    <a:pt x="0" y="362"/>
                  </a:lnTo>
                  <a:lnTo>
                    <a:pt x="213" y="362"/>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92" name="Google Shape;192;p18"/>
            <p:cNvSpPr txBox="1"/>
            <p:nvPr/>
          </p:nvSpPr>
          <p:spPr>
            <a:xfrm>
              <a:off x="2417" y="339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193" name="Google Shape;193;p18"/>
            <p:cNvSpPr txBox="1"/>
            <p:nvPr/>
          </p:nvSpPr>
          <p:spPr>
            <a:xfrm>
              <a:off x="2417" y="351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194" name="Google Shape;194;p18"/>
            <p:cNvSpPr txBox="1"/>
            <p:nvPr/>
          </p:nvSpPr>
          <p:spPr>
            <a:xfrm>
              <a:off x="2417" y="363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195" name="Google Shape;195;p18"/>
            <p:cNvSpPr/>
            <p:nvPr/>
          </p:nvSpPr>
          <p:spPr>
            <a:xfrm>
              <a:off x="1996" y="3563"/>
              <a:ext cx="214" cy="363"/>
            </a:xfrm>
            <a:custGeom>
              <a:rect b="b" l="l" r="r" t="t"/>
              <a:pathLst>
                <a:path extrusionOk="0" h="363" w="214">
                  <a:moveTo>
                    <a:pt x="0" y="0"/>
                  </a:moveTo>
                  <a:lnTo>
                    <a:pt x="0" y="362"/>
                  </a:lnTo>
                  <a:lnTo>
                    <a:pt x="213" y="362"/>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96" name="Google Shape;196;p18"/>
            <p:cNvSpPr txBox="1"/>
            <p:nvPr/>
          </p:nvSpPr>
          <p:spPr>
            <a:xfrm>
              <a:off x="1991" y="3543"/>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197" name="Google Shape;197;p18"/>
            <p:cNvSpPr txBox="1"/>
            <p:nvPr/>
          </p:nvSpPr>
          <p:spPr>
            <a:xfrm>
              <a:off x="1991" y="366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198" name="Google Shape;198;p18"/>
            <p:cNvSpPr txBox="1"/>
            <p:nvPr/>
          </p:nvSpPr>
          <p:spPr>
            <a:xfrm>
              <a:off x="1991" y="3775"/>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199" name="Google Shape;199;p18"/>
            <p:cNvSpPr/>
            <p:nvPr/>
          </p:nvSpPr>
          <p:spPr>
            <a:xfrm>
              <a:off x="1570" y="3708"/>
              <a:ext cx="214" cy="363"/>
            </a:xfrm>
            <a:custGeom>
              <a:rect b="b" l="l" r="r" t="t"/>
              <a:pathLst>
                <a:path extrusionOk="0" h="363" w="214">
                  <a:moveTo>
                    <a:pt x="0" y="0"/>
                  </a:moveTo>
                  <a:lnTo>
                    <a:pt x="0" y="362"/>
                  </a:lnTo>
                  <a:lnTo>
                    <a:pt x="213" y="362"/>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00" name="Google Shape;200;p18"/>
            <p:cNvSpPr txBox="1"/>
            <p:nvPr/>
          </p:nvSpPr>
          <p:spPr>
            <a:xfrm>
              <a:off x="1565" y="3688"/>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01" name="Google Shape;201;p18"/>
            <p:cNvSpPr txBox="1"/>
            <p:nvPr/>
          </p:nvSpPr>
          <p:spPr>
            <a:xfrm>
              <a:off x="1565" y="380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02" name="Google Shape;202;p18"/>
            <p:cNvSpPr txBox="1"/>
            <p:nvPr/>
          </p:nvSpPr>
          <p:spPr>
            <a:xfrm>
              <a:off x="1565" y="392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203" name="Google Shape;203;p18"/>
            <p:cNvSpPr/>
            <p:nvPr/>
          </p:nvSpPr>
          <p:spPr>
            <a:xfrm>
              <a:off x="1145" y="3853"/>
              <a:ext cx="214" cy="363"/>
            </a:xfrm>
            <a:custGeom>
              <a:rect b="b" l="l" r="r" t="t"/>
              <a:pathLst>
                <a:path extrusionOk="0" h="363" w="214">
                  <a:moveTo>
                    <a:pt x="0" y="0"/>
                  </a:moveTo>
                  <a:lnTo>
                    <a:pt x="0" y="362"/>
                  </a:lnTo>
                  <a:lnTo>
                    <a:pt x="213" y="362"/>
                  </a:lnTo>
                  <a:lnTo>
                    <a:pt x="213"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04" name="Google Shape;204;p18"/>
            <p:cNvSpPr txBox="1"/>
            <p:nvPr/>
          </p:nvSpPr>
          <p:spPr>
            <a:xfrm>
              <a:off x="1140" y="383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05" name="Google Shape;205;p18"/>
            <p:cNvSpPr txBox="1"/>
            <p:nvPr/>
          </p:nvSpPr>
          <p:spPr>
            <a:xfrm>
              <a:off x="1140" y="3948"/>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206" name="Google Shape;206;p18"/>
            <p:cNvSpPr txBox="1"/>
            <p:nvPr/>
          </p:nvSpPr>
          <p:spPr>
            <a:xfrm>
              <a:off x="1140" y="406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22</a:t>
              </a:r>
              <a:endParaRPr/>
            </a:p>
          </p:txBody>
        </p:sp>
        <p:sp>
          <p:nvSpPr>
            <p:cNvPr id="207" name="Google Shape;207;p18"/>
            <p:cNvSpPr/>
            <p:nvPr/>
          </p:nvSpPr>
          <p:spPr>
            <a:xfrm>
              <a:off x="861" y="3708"/>
              <a:ext cx="391" cy="28"/>
            </a:xfrm>
            <a:custGeom>
              <a:rect b="b" l="l" r="r" t="t"/>
              <a:pathLst>
                <a:path extrusionOk="0" h="28" w="391">
                  <a:moveTo>
                    <a:pt x="0" y="0"/>
                  </a:moveTo>
                  <a:lnTo>
                    <a:pt x="390" y="0"/>
                  </a:lnTo>
                  <a:lnTo>
                    <a:pt x="390"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08" name="Google Shape;208;p18"/>
            <p:cNvSpPr/>
            <p:nvPr/>
          </p:nvSpPr>
          <p:spPr>
            <a:xfrm>
              <a:off x="1225" y="3728"/>
              <a:ext cx="52" cy="53"/>
            </a:xfrm>
            <a:custGeom>
              <a:rect b="b" l="l" r="r" t="t"/>
              <a:pathLst>
                <a:path extrusionOk="0" h="53" w="52">
                  <a:moveTo>
                    <a:pt x="51" y="0"/>
                  </a:moveTo>
                  <a:lnTo>
                    <a:pt x="26" y="52"/>
                  </a:lnTo>
                  <a:lnTo>
                    <a:pt x="0" y="0"/>
                  </a:lnTo>
                  <a:lnTo>
                    <a:pt x="51"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09" name="Google Shape;209;p18"/>
            <p:cNvSpPr/>
            <p:nvPr/>
          </p:nvSpPr>
          <p:spPr>
            <a:xfrm>
              <a:off x="861" y="3563"/>
              <a:ext cx="816" cy="28"/>
            </a:xfrm>
            <a:custGeom>
              <a:rect b="b" l="l" r="r" t="t"/>
              <a:pathLst>
                <a:path extrusionOk="0" h="28" w="816">
                  <a:moveTo>
                    <a:pt x="0" y="0"/>
                  </a:moveTo>
                  <a:lnTo>
                    <a:pt x="815" y="0"/>
                  </a:lnTo>
                  <a:lnTo>
                    <a:pt x="815"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0" name="Google Shape;210;p18"/>
            <p:cNvSpPr/>
            <p:nvPr/>
          </p:nvSpPr>
          <p:spPr>
            <a:xfrm>
              <a:off x="1651" y="3583"/>
              <a:ext cx="52" cy="53"/>
            </a:xfrm>
            <a:custGeom>
              <a:rect b="b" l="l" r="r" t="t"/>
              <a:pathLst>
                <a:path extrusionOk="0" h="53" w="52">
                  <a:moveTo>
                    <a:pt x="51" y="0"/>
                  </a:moveTo>
                  <a:lnTo>
                    <a:pt x="25" y="52"/>
                  </a:lnTo>
                  <a:lnTo>
                    <a:pt x="0" y="0"/>
                  </a:lnTo>
                  <a:lnTo>
                    <a:pt x="51"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1" name="Google Shape;211;p18"/>
            <p:cNvSpPr/>
            <p:nvPr/>
          </p:nvSpPr>
          <p:spPr>
            <a:xfrm>
              <a:off x="861" y="3418"/>
              <a:ext cx="1242" cy="28"/>
            </a:xfrm>
            <a:custGeom>
              <a:rect b="b" l="l" r="r" t="t"/>
              <a:pathLst>
                <a:path extrusionOk="0" h="28" w="1242">
                  <a:moveTo>
                    <a:pt x="0" y="0"/>
                  </a:moveTo>
                  <a:lnTo>
                    <a:pt x="1241" y="0"/>
                  </a:lnTo>
                  <a:lnTo>
                    <a:pt x="1241"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2" name="Google Shape;212;p18"/>
            <p:cNvSpPr/>
            <p:nvPr/>
          </p:nvSpPr>
          <p:spPr>
            <a:xfrm>
              <a:off x="2076" y="3438"/>
              <a:ext cx="53" cy="54"/>
            </a:xfrm>
            <a:custGeom>
              <a:rect b="b" l="l" r="r" t="t"/>
              <a:pathLst>
                <a:path extrusionOk="0" h="54" w="53">
                  <a:moveTo>
                    <a:pt x="52" y="0"/>
                  </a:moveTo>
                  <a:lnTo>
                    <a:pt x="26" y="53"/>
                  </a:lnTo>
                  <a:lnTo>
                    <a:pt x="0" y="0"/>
                  </a:lnTo>
                  <a:lnTo>
                    <a:pt x="52"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3" name="Google Shape;213;p18"/>
            <p:cNvSpPr/>
            <p:nvPr/>
          </p:nvSpPr>
          <p:spPr>
            <a:xfrm>
              <a:off x="861" y="3273"/>
              <a:ext cx="1668" cy="28"/>
            </a:xfrm>
            <a:custGeom>
              <a:rect b="b" l="l" r="r" t="t"/>
              <a:pathLst>
                <a:path extrusionOk="0" h="28" w="1668">
                  <a:moveTo>
                    <a:pt x="0" y="0"/>
                  </a:moveTo>
                  <a:lnTo>
                    <a:pt x="1667" y="0"/>
                  </a:lnTo>
                  <a:lnTo>
                    <a:pt x="1667"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4" name="Google Shape;214;p18"/>
            <p:cNvSpPr/>
            <p:nvPr/>
          </p:nvSpPr>
          <p:spPr>
            <a:xfrm>
              <a:off x="2502" y="3293"/>
              <a:ext cx="52" cy="54"/>
            </a:xfrm>
            <a:custGeom>
              <a:rect b="b" l="l" r="r" t="t"/>
              <a:pathLst>
                <a:path extrusionOk="0" h="54" w="52">
                  <a:moveTo>
                    <a:pt x="51" y="0"/>
                  </a:moveTo>
                  <a:lnTo>
                    <a:pt x="26" y="53"/>
                  </a:lnTo>
                  <a:lnTo>
                    <a:pt x="0" y="0"/>
                  </a:lnTo>
                  <a:lnTo>
                    <a:pt x="51"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5" name="Google Shape;215;p18"/>
            <p:cNvSpPr/>
            <p:nvPr/>
          </p:nvSpPr>
          <p:spPr>
            <a:xfrm>
              <a:off x="861" y="3128"/>
              <a:ext cx="2093" cy="28"/>
            </a:xfrm>
            <a:custGeom>
              <a:rect b="b" l="l" r="r" t="t"/>
              <a:pathLst>
                <a:path extrusionOk="0" h="28" w="2093">
                  <a:moveTo>
                    <a:pt x="0" y="0"/>
                  </a:moveTo>
                  <a:lnTo>
                    <a:pt x="2092" y="0"/>
                  </a:lnTo>
                  <a:lnTo>
                    <a:pt x="2092"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6" name="Google Shape;216;p18"/>
            <p:cNvSpPr/>
            <p:nvPr/>
          </p:nvSpPr>
          <p:spPr>
            <a:xfrm>
              <a:off x="2928" y="3149"/>
              <a:ext cx="52" cy="53"/>
            </a:xfrm>
            <a:custGeom>
              <a:rect b="b" l="l" r="r" t="t"/>
              <a:pathLst>
                <a:path extrusionOk="0" h="53" w="52">
                  <a:moveTo>
                    <a:pt x="51" y="0"/>
                  </a:moveTo>
                  <a:lnTo>
                    <a:pt x="25" y="52"/>
                  </a:lnTo>
                  <a:lnTo>
                    <a:pt x="0" y="0"/>
                  </a:lnTo>
                  <a:lnTo>
                    <a:pt x="51"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7" name="Google Shape;217;p18"/>
            <p:cNvSpPr/>
            <p:nvPr/>
          </p:nvSpPr>
          <p:spPr>
            <a:xfrm>
              <a:off x="861" y="2983"/>
              <a:ext cx="2519" cy="28"/>
            </a:xfrm>
            <a:custGeom>
              <a:rect b="b" l="l" r="r" t="t"/>
              <a:pathLst>
                <a:path extrusionOk="0" h="28" w="2519">
                  <a:moveTo>
                    <a:pt x="0" y="0"/>
                  </a:moveTo>
                  <a:lnTo>
                    <a:pt x="2518" y="0"/>
                  </a:lnTo>
                  <a:lnTo>
                    <a:pt x="2518"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8" name="Google Shape;218;p18"/>
            <p:cNvSpPr/>
            <p:nvPr/>
          </p:nvSpPr>
          <p:spPr>
            <a:xfrm>
              <a:off x="3353" y="3004"/>
              <a:ext cx="53" cy="53"/>
            </a:xfrm>
            <a:custGeom>
              <a:rect b="b" l="l" r="r" t="t"/>
              <a:pathLst>
                <a:path extrusionOk="0" h="53" w="53">
                  <a:moveTo>
                    <a:pt x="52" y="0"/>
                  </a:moveTo>
                  <a:lnTo>
                    <a:pt x="26" y="52"/>
                  </a:lnTo>
                  <a:lnTo>
                    <a:pt x="0" y="0"/>
                  </a:lnTo>
                  <a:lnTo>
                    <a:pt x="52"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19" name="Google Shape;219;p18"/>
            <p:cNvSpPr/>
            <p:nvPr/>
          </p:nvSpPr>
          <p:spPr>
            <a:xfrm>
              <a:off x="861" y="2838"/>
              <a:ext cx="2945" cy="28"/>
            </a:xfrm>
            <a:custGeom>
              <a:rect b="b" l="l" r="r" t="t"/>
              <a:pathLst>
                <a:path extrusionOk="0" h="28" w="2945">
                  <a:moveTo>
                    <a:pt x="0" y="0"/>
                  </a:moveTo>
                  <a:lnTo>
                    <a:pt x="2944" y="0"/>
                  </a:lnTo>
                  <a:lnTo>
                    <a:pt x="2944" y="27"/>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20" name="Google Shape;220;p18"/>
            <p:cNvSpPr/>
            <p:nvPr/>
          </p:nvSpPr>
          <p:spPr>
            <a:xfrm>
              <a:off x="3779" y="2859"/>
              <a:ext cx="52" cy="53"/>
            </a:xfrm>
            <a:custGeom>
              <a:rect b="b" l="l" r="r" t="t"/>
              <a:pathLst>
                <a:path extrusionOk="0" h="53" w="52">
                  <a:moveTo>
                    <a:pt x="51" y="0"/>
                  </a:moveTo>
                  <a:lnTo>
                    <a:pt x="26" y="52"/>
                  </a:lnTo>
                  <a:lnTo>
                    <a:pt x="0" y="0"/>
                  </a:lnTo>
                  <a:lnTo>
                    <a:pt x="51"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21" name="Google Shape;221;p18"/>
            <p:cNvSpPr txBox="1"/>
            <p:nvPr/>
          </p:nvSpPr>
          <p:spPr>
            <a:xfrm>
              <a:off x="661" y="2753"/>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24</a:t>
              </a:r>
              <a:endParaRPr/>
            </a:p>
          </p:txBody>
        </p:sp>
        <p:sp>
          <p:nvSpPr>
            <p:cNvPr id="222" name="Google Shape;222;p18"/>
            <p:cNvSpPr txBox="1"/>
            <p:nvPr/>
          </p:nvSpPr>
          <p:spPr>
            <a:xfrm>
              <a:off x="661" y="3622"/>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23" name="Google Shape;223;p18"/>
            <p:cNvSpPr txBox="1"/>
            <p:nvPr/>
          </p:nvSpPr>
          <p:spPr>
            <a:xfrm>
              <a:off x="661" y="3478"/>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24" name="Google Shape;224;p18"/>
            <p:cNvSpPr txBox="1"/>
            <p:nvPr/>
          </p:nvSpPr>
          <p:spPr>
            <a:xfrm>
              <a:off x="661" y="3332"/>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225" name="Google Shape;225;p18"/>
            <p:cNvSpPr txBox="1"/>
            <p:nvPr/>
          </p:nvSpPr>
          <p:spPr>
            <a:xfrm>
              <a:off x="661" y="3188"/>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226" name="Google Shape;226;p18"/>
            <p:cNvSpPr txBox="1"/>
            <p:nvPr/>
          </p:nvSpPr>
          <p:spPr>
            <a:xfrm>
              <a:off x="661" y="3042"/>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227" name="Google Shape;227;p18"/>
            <p:cNvSpPr txBox="1"/>
            <p:nvPr/>
          </p:nvSpPr>
          <p:spPr>
            <a:xfrm>
              <a:off x="661" y="2898"/>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228" name="Google Shape;228;p18"/>
            <p:cNvSpPr/>
            <p:nvPr/>
          </p:nvSpPr>
          <p:spPr>
            <a:xfrm>
              <a:off x="3016" y="3633"/>
              <a:ext cx="1031" cy="353"/>
            </a:xfrm>
            <a:custGeom>
              <a:rect b="b" l="l" r="r" t="t"/>
              <a:pathLst>
                <a:path extrusionOk="0" h="353" w="1031">
                  <a:moveTo>
                    <a:pt x="66" y="329"/>
                  </a:moveTo>
                  <a:lnTo>
                    <a:pt x="0" y="352"/>
                  </a:lnTo>
                  <a:lnTo>
                    <a:pt x="66" y="329"/>
                  </a:lnTo>
                  <a:lnTo>
                    <a:pt x="1030" y="0"/>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29" name="Google Shape;229;p18"/>
            <p:cNvSpPr/>
            <p:nvPr/>
          </p:nvSpPr>
          <p:spPr>
            <a:xfrm>
              <a:off x="4033" y="3609"/>
              <a:ext cx="56" cy="51"/>
            </a:xfrm>
            <a:custGeom>
              <a:rect b="b" l="l" r="r" t="t"/>
              <a:pathLst>
                <a:path extrusionOk="0" h="51" w="56">
                  <a:moveTo>
                    <a:pt x="0" y="0"/>
                  </a:moveTo>
                  <a:lnTo>
                    <a:pt x="55" y="9"/>
                  </a:lnTo>
                  <a:lnTo>
                    <a:pt x="16" y="50"/>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30" name="Google Shape;230;p18"/>
            <p:cNvCxnSpPr/>
            <p:nvPr/>
          </p:nvCxnSpPr>
          <p:spPr>
            <a:xfrm>
              <a:off x="3805" y="3346"/>
              <a:ext cx="1" cy="106"/>
            </a:xfrm>
            <a:prstGeom prst="straightConnector1">
              <a:avLst/>
            </a:prstGeom>
            <a:noFill/>
            <a:ln cap="flat" cmpd="sng" w="12700">
              <a:solidFill>
                <a:srgbClr val="000000"/>
              </a:solidFill>
              <a:prstDash val="solid"/>
              <a:miter lim="800000"/>
              <a:headEnd len="med" w="med" type="none"/>
              <a:tailEnd len="med" w="med" type="none"/>
            </a:ln>
          </p:spPr>
        </p:cxnSp>
        <p:sp>
          <p:nvSpPr>
            <p:cNvPr id="231" name="Google Shape;231;p18"/>
            <p:cNvSpPr/>
            <p:nvPr/>
          </p:nvSpPr>
          <p:spPr>
            <a:xfrm>
              <a:off x="3783" y="3446"/>
              <a:ext cx="44" cy="46"/>
            </a:xfrm>
            <a:custGeom>
              <a:rect b="b" l="l" r="r" t="t"/>
              <a:pathLst>
                <a:path extrusionOk="0" h="46" w="44">
                  <a:moveTo>
                    <a:pt x="43" y="0"/>
                  </a:moveTo>
                  <a:lnTo>
                    <a:pt x="22" y="45"/>
                  </a:lnTo>
                  <a:lnTo>
                    <a:pt x="0" y="0"/>
                  </a:lnTo>
                  <a:lnTo>
                    <a:pt x="43"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32" name="Google Shape;232;p18"/>
            <p:cNvCxnSpPr/>
            <p:nvPr/>
          </p:nvCxnSpPr>
          <p:spPr>
            <a:xfrm>
              <a:off x="3379" y="3491"/>
              <a:ext cx="1" cy="106"/>
            </a:xfrm>
            <a:prstGeom prst="straightConnector1">
              <a:avLst/>
            </a:prstGeom>
            <a:noFill/>
            <a:ln cap="flat" cmpd="sng" w="12700">
              <a:solidFill>
                <a:srgbClr val="000000"/>
              </a:solidFill>
              <a:prstDash val="solid"/>
              <a:miter lim="800000"/>
              <a:headEnd len="med" w="med" type="none"/>
              <a:tailEnd len="med" w="med" type="none"/>
            </a:ln>
          </p:spPr>
        </p:cxnSp>
        <p:sp>
          <p:nvSpPr>
            <p:cNvPr id="233" name="Google Shape;233;p18"/>
            <p:cNvSpPr/>
            <p:nvPr/>
          </p:nvSpPr>
          <p:spPr>
            <a:xfrm>
              <a:off x="3357" y="3591"/>
              <a:ext cx="45" cy="45"/>
            </a:xfrm>
            <a:custGeom>
              <a:rect b="b" l="l" r="r" t="t"/>
              <a:pathLst>
                <a:path extrusionOk="0" h="45" w="45">
                  <a:moveTo>
                    <a:pt x="44" y="0"/>
                  </a:moveTo>
                  <a:lnTo>
                    <a:pt x="22" y="44"/>
                  </a:lnTo>
                  <a:lnTo>
                    <a:pt x="0" y="0"/>
                  </a:lnTo>
                  <a:lnTo>
                    <a:pt x="44"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34" name="Google Shape;234;p18"/>
            <p:cNvCxnSpPr/>
            <p:nvPr/>
          </p:nvCxnSpPr>
          <p:spPr>
            <a:xfrm>
              <a:off x="2953" y="3635"/>
              <a:ext cx="1" cy="107"/>
            </a:xfrm>
            <a:prstGeom prst="straightConnector1">
              <a:avLst/>
            </a:prstGeom>
            <a:noFill/>
            <a:ln cap="flat" cmpd="sng" w="12700">
              <a:solidFill>
                <a:srgbClr val="000000"/>
              </a:solidFill>
              <a:prstDash val="solid"/>
              <a:miter lim="800000"/>
              <a:headEnd len="med" w="med" type="none"/>
              <a:tailEnd len="med" w="med" type="none"/>
            </a:ln>
          </p:spPr>
        </p:cxnSp>
        <p:sp>
          <p:nvSpPr>
            <p:cNvPr id="235" name="Google Shape;235;p18"/>
            <p:cNvSpPr/>
            <p:nvPr/>
          </p:nvSpPr>
          <p:spPr>
            <a:xfrm>
              <a:off x="2932" y="3736"/>
              <a:ext cx="44" cy="45"/>
            </a:xfrm>
            <a:custGeom>
              <a:rect b="b" l="l" r="r" t="t"/>
              <a:pathLst>
                <a:path extrusionOk="0" h="45" w="44">
                  <a:moveTo>
                    <a:pt x="43" y="0"/>
                  </a:moveTo>
                  <a:lnTo>
                    <a:pt x="21" y="44"/>
                  </a:lnTo>
                  <a:lnTo>
                    <a:pt x="0" y="0"/>
                  </a:lnTo>
                  <a:lnTo>
                    <a:pt x="43"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36" name="Google Shape;236;p18"/>
            <p:cNvCxnSpPr/>
            <p:nvPr/>
          </p:nvCxnSpPr>
          <p:spPr>
            <a:xfrm>
              <a:off x="2528" y="3780"/>
              <a:ext cx="1" cy="107"/>
            </a:xfrm>
            <a:prstGeom prst="straightConnector1">
              <a:avLst/>
            </a:prstGeom>
            <a:noFill/>
            <a:ln cap="flat" cmpd="sng" w="12700">
              <a:solidFill>
                <a:srgbClr val="000000"/>
              </a:solidFill>
              <a:prstDash val="solid"/>
              <a:miter lim="800000"/>
              <a:headEnd len="med" w="med" type="none"/>
              <a:tailEnd len="med" w="med" type="none"/>
            </a:ln>
          </p:spPr>
        </p:cxnSp>
        <p:sp>
          <p:nvSpPr>
            <p:cNvPr id="237" name="Google Shape;237;p18"/>
            <p:cNvSpPr/>
            <p:nvPr/>
          </p:nvSpPr>
          <p:spPr>
            <a:xfrm>
              <a:off x="2506" y="3881"/>
              <a:ext cx="44" cy="45"/>
            </a:xfrm>
            <a:custGeom>
              <a:rect b="b" l="l" r="r" t="t"/>
              <a:pathLst>
                <a:path extrusionOk="0" h="45" w="44">
                  <a:moveTo>
                    <a:pt x="43" y="0"/>
                  </a:moveTo>
                  <a:lnTo>
                    <a:pt x="22" y="44"/>
                  </a:lnTo>
                  <a:lnTo>
                    <a:pt x="0" y="0"/>
                  </a:lnTo>
                  <a:lnTo>
                    <a:pt x="43"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38" name="Google Shape;238;p18"/>
            <p:cNvCxnSpPr/>
            <p:nvPr/>
          </p:nvCxnSpPr>
          <p:spPr>
            <a:xfrm>
              <a:off x="2102" y="3925"/>
              <a:ext cx="1" cy="107"/>
            </a:xfrm>
            <a:prstGeom prst="straightConnector1">
              <a:avLst/>
            </a:prstGeom>
            <a:noFill/>
            <a:ln cap="flat" cmpd="sng" w="12700">
              <a:solidFill>
                <a:srgbClr val="000000"/>
              </a:solidFill>
              <a:prstDash val="solid"/>
              <a:miter lim="800000"/>
              <a:headEnd len="med" w="med" type="none"/>
              <a:tailEnd len="med" w="med" type="none"/>
            </a:ln>
          </p:spPr>
        </p:cxnSp>
        <p:sp>
          <p:nvSpPr>
            <p:cNvPr id="239" name="Google Shape;239;p18"/>
            <p:cNvSpPr/>
            <p:nvPr/>
          </p:nvSpPr>
          <p:spPr>
            <a:xfrm>
              <a:off x="2080" y="4026"/>
              <a:ext cx="45" cy="45"/>
            </a:xfrm>
            <a:custGeom>
              <a:rect b="b" l="l" r="r" t="t"/>
              <a:pathLst>
                <a:path extrusionOk="0" h="45" w="45">
                  <a:moveTo>
                    <a:pt x="44" y="0"/>
                  </a:moveTo>
                  <a:lnTo>
                    <a:pt x="22" y="44"/>
                  </a:lnTo>
                  <a:lnTo>
                    <a:pt x="0" y="0"/>
                  </a:lnTo>
                  <a:lnTo>
                    <a:pt x="44"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240" name="Google Shape;240;p18"/>
            <p:cNvCxnSpPr/>
            <p:nvPr/>
          </p:nvCxnSpPr>
          <p:spPr>
            <a:xfrm>
              <a:off x="1676" y="4070"/>
              <a:ext cx="1" cy="107"/>
            </a:xfrm>
            <a:prstGeom prst="straightConnector1">
              <a:avLst/>
            </a:prstGeom>
            <a:noFill/>
            <a:ln cap="flat" cmpd="sng" w="12700">
              <a:solidFill>
                <a:srgbClr val="000000"/>
              </a:solidFill>
              <a:prstDash val="solid"/>
              <a:miter lim="800000"/>
              <a:headEnd len="med" w="med" type="none"/>
              <a:tailEnd len="med" w="med" type="none"/>
            </a:ln>
          </p:spPr>
        </p:cxnSp>
        <p:sp>
          <p:nvSpPr>
            <p:cNvPr id="241" name="Google Shape;241;p18"/>
            <p:cNvSpPr/>
            <p:nvPr/>
          </p:nvSpPr>
          <p:spPr>
            <a:xfrm>
              <a:off x="1655" y="4171"/>
              <a:ext cx="44" cy="45"/>
            </a:xfrm>
            <a:custGeom>
              <a:rect b="b" l="l" r="r" t="t"/>
              <a:pathLst>
                <a:path extrusionOk="0" h="45" w="44">
                  <a:moveTo>
                    <a:pt x="43" y="0"/>
                  </a:moveTo>
                  <a:lnTo>
                    <a:pt x="21" y="44"/>
                  </a:lnTo>
                  <a:lnTo>
                    <a:pt x="0" y="0"/>
                  </a:lnTo>
                  <a:lnTo>
                    <a:pt x="43"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42" name="Google Shape;242;p18"/>
            <p:cNvSpPr/>
            <p:nvPr/>
          </p:nvSpPr>
          <p:spPr>
            <a:xfrm>
              <a:off x="825" y="4252"/>
              <a:ext cx="1" cy="215"/>
            </a:xfrm>
            <a:custGeom>
              <a:rect b="b" l="l" r="r" t="t"/>
              <a:pathLst>
                <a:path extrusionOk="0" h="215" w="1">
                  <a:moveTo>
                    <a:pt x="0" y="0"/>
                  </a:moveTo>
                  <a:lnTo>
                    <a:pt x="0" y="108"/>
                  </a:lnTo>
                  <a:lnTo>
                    <a:pt x="0" y="21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43" name="Google Shape;243;p18"/>
            <p:cNvSpPr/>
            <p:nvPr/>
          </p:nvSpPr>
          <p:spPr>
            <a:xfrm>
              <a:off x="803" y="4461"/>
              <a:ext cx="45" cy="45"/>
            </a:xfrm>
            <a:custGeom>
              <a:rect b="b" l="l" r="r" t="t"/>
              <a:pathLst>
                <a:path extrusionOk="0" h="45" w="45">
                  <a:moveTo>
                    <a:pt x="44" y="0"/>
                  </a:moveTo>
                  <a:lnTo>
                    <a:pt x="22" y="44"/>
                  </a:lnTo>
                  <a:lnTo>
                    <a:pt x="0" y="0"/>
                  </a:lnTo>
                  <a:lnTo>
                    <a:pt x="44"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44" name="Google Shape;244;p18"/>
            <p:cNvSpPr txBox="1"/>
            <p:nvPr/>
          </p:nvSpPr>
          <p:spPr>
            <a:xfrm>
              <a:off x="1140" y="441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22</a:t>
              </a:r>
              <a:endParaRPr/>
            </a:p>
          </p:txBody>
        </p:sp>
        <p:sp>
          <p:nvSpPr>
            <p:cNvPr id="245" name="Google Shape;245;p18"/>
            <p:cNvSpPr txBox="1"/>
            <p:nvPr/>
          </p:nvSpPr>
          <p:spPr>
            <a:xfrm>
              <a:off x="1991" y="412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246" name="Google Shape;246;p18"/>
            <p:cNvSpPr txBox="1"/>
            <p:nvPr/>
          </p:nvSpPr>
          <p:spPr>
            <a:xfrm>
              <a:off x="2417" y="398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47" name="Google Shape;247;p18"/>
            <p:cNvSpPr txBox="1"/>
            <p:nvPr/>
          </p:nvSpPr>
          <p:spPr>
            <a:xfrm>
              <a:off x="1565" y="427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248" name="Google Shape;248;p18"/>
            <p:cNvSpPr txBox="1"/>
            <p:nvPr/>
          </p:nvSpPr>
          <p:spPr>
            <a:xfrm>
              <a:off x="3268" y="369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249" name="Google Shape;249;p18"/>
            <p:cNvSpPr txBox="1"/>
            <p:nvPr/>
          </p:nvSpPr>
          <p:spPr>
            <a:xfrm>
              <a:off x="3694" y="3550"/>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24</a:t>
              </a:r>
              <a:endParaRPr/>
            </a:p>
          </p:txBody>
        </p:sp>
        <p:sp>
          <p:nvSpPr>
            <p:cNvPr id="250" name="Google Shape;250;p18"/>
            <p:cNvSpPr txBox="1"/>
            <p:nvPr/>
          </p:nvSpPr>
          <p:spPr>
            <a:xfrm>
              <a:off x="2842" y="3839"/>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251" name="Google Shape;251;p18"/>
            <p:cNvSpPr txBox="1"/>
            <p:nvPr/>
          </p:nvSpPr>
          <p:spPr>
            <a:xfrm>
              <a:off x="714" y="4564"/>
              <a:ext cx="187"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20</a:t>
              </a:r>
              <a:endParaRPr/>
            </a:p>
          </p:txBody>
        </p:sp>
        <p:cxnSp>
          <p:nvCxnSpPr>
            <p:cNvPr id="252" name="Google Shape;252;p18"/>
            <p:cNvCxnSpPr/>
            <p:nvPr/>
          </p:nvCxnSpPr>
          <p:spPr>
            <a:xfrm>
              <a:off x="1251" y="4215"/>
              <a:ext cx="1" cy="106"/>
            </a:xfrm>
            <a:prstGeom prst="straightConnector1">
              <a:avLst/>
            </a:prstGeom>
            <a:noFill/>
            <a:ln cap="flat" cmpd="sng" w="12700">
              <a:solidFill>
                <a:srgbClr val="000000"/>
              </a:solidFill>
              <a:prstDash val="solid"/>
              <a:miter lim="800000"/>
              <a:headEnd len="med" w="med" type="none"/>
              <a:tailEnd len="med" w="med" type="none"/>
            </a:ln>
          </p:spPr>
        </p:cxnSp>
        <p:sp>
          <p:nvSpPr>
            <p:cNvPr id="253" name="Google Shape;253;p18"/>
            <p:cNvSpPr/>
            <p:nvPr/>
          </p:nvSpPr>
          <p:spPr>
            <a:xfrm>
              <a:off x="1229" y="4316"/>
              <a:ext cx="44" cy="45"/>
            </a:xfrm>
            <a:custGeom>
              <a:rect b="b" l="l" r="r" t="t"/>
              <a:pathLst>
                <a:path extrusionOk="0" h="45" w="44">
                  <a:moveTo>
                    <a:pt x="43" y="0"/>
                  </a:moveTo>
                  <a:lnTo>
                    <a:pt x="22" y="44"/>
                  </a:lnTo>
                  <a:lnTo>
                    <a:pt x="0" y="0"/>
                  </a:lnTo>
                  <a:lnTo>
                    <a:pt x="43"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54" name="Google Shape;254;p18"/>
            <p:cNvSpPr txBox="1"/>
            <p:nvPr/>
          </p:nvSpPr>
          <p:spPr>
            <a:xfrm rot="-1140000">
              <a:off x="1614" y="4326"/>
              <a:ext cx="1009" cy="29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Head moves upwards</a:t>
              </a:r>
              <a:endParaRPr/>
            </a:p>
          </p:txBody>
        </p:sp>
        <p:sp>
          <p:nvSpPr>
            <p:cNvPr id="255" name="Google Shape;255;p18"/>
            <p:cNvSpPr txBox="1"/>
            <p:nvPr/>
          </p:nvSpPr>
          <p:spPr>
            <a:xfrm rot="-1140000">
              <a:off x="3411" y="3806"/>
              <a:ext cx="627" cy="29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Head moves</a:t>
              </a:r>
              <a:endParaRPr/>
            </a:p>
          </p:txBody>
        </p:sp>
        <p:sp>
          <p:nvSpPr>
            <p:cNvPr id="256" name="Google Shape;256;p18"/>
            <p:cNvSpPr txBox="1"/>
            <p:nvPr/>
          </p:nvSpPr>
          <p:spPr>
            <a:xfrm rot="-1140000">
              <a:off x="3440" y="3940"/>
              <a:ext cx="575" cy="29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downwards</a:t>
              </a:r>
              <a:endParaRPr/>
            </a:p>
          </p:txBody>
        </p:sp>
        <p:cxnSp>
          <p:nvCxnSpPr>
            <p:cNvPr id="257" name="Google Shape;257;p18"/>
            <p:cNvCxnSpPr/>
            <p:nvPr/>
          </p:nvCxnSpPr>
          <p:spPr>
            <a:xfrm flipH="1" rot="10800000">
              <a:off x="624" y="4032"/>
              <a:ext cx="2281" cy="773"/>
            </a:xfrm>
            <a:prstGeom prst="straightConnector1">
              <a:avLst/>
            </a:prstGeom>
            <a:noFill/>
            <a:ln cap="flat" cmpd="sng" w="12700">
              <a:solidFill>
                <a:srgbClr val="000000"/>
              </a:solidFill>
              <a:prstDash val="solid"/>
              <a:miter lim="800000"/>
              <a:headEnd len="med" w="med" type="none"/>
              <a:tailEnd len="med" w="med" type="none"/>
            </a:ln>
          </p:spPr>
        </p:cxnSp>
        <p:sp>
          <p:nvSpPr>
            <p:cNvPr id="258" name="Google Shape;258;p18"/>
            <p:cNvSpPr/>
            <p:nvPr/>
          </p:nvSpPr>
          <p:spPr>
            <a:xfrm>
              <a:off x="2915" y="3999"/>
              <a:ext cx="57" cy="50"/>
            </a:xfrm>
            <a:custGeom>
              <a:rect b="b" l="l" r="r" t="t"/>
              <a:pathLst>
                <a:path extrusionOk="0" h="50" w="57">
                  <a:moveTo>
                    <a:pt x="0" y="0"/>
                  </a:moveTo>
                  <a:lnTo>
                    <a:pt x="56" y="8"/>
                  </a:lnTo>
                  <a:lnTo>
                    <a:pt x="16" y="49"/>
                  </a:lnTo>
                  <a:lnTo>
                    <a:pt x="0" y="0"/>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59" name="Google Shape;259;p18"/>
            <p:cNvSpPr txBox="1"/>
            <p:nvPr/>
          </p:nvSpPr>
          <p:spPr>
            <a:xfrm>
              <a:off x="701" y="4039"/>
              <a:ext cx="212" cy="267"/>
            </a:xfrm>
            <a:prstGeom prst="rect">
              <a:avLst/>
            </a:prstGeom>
            <a:noFill/>
            <a:ln>
              <a:noFill/>
            </a:ln>
          </p:spPr>
          <p:txBody>
            <a:bodyPr anchorCtr="0" anchor="t" bIns="46025" lIns="92075" spcFirstLastPara="1" rIns="92075" wrap="square" tIns="460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 .</a:t>
              </a:r>
              <a:endParaRPr/>
            </a:p>
          </p:txBody>
        </p:sp>
        <p:cxnSp>
          <p:nvCxnSpPr>
            <p:cNvPr id="260" name="Google Shape;260;p18"/>
            <p:cNvCxnSpPr/>
            <p:nvPr/>
          </p:nvCxnSpPr>
          <p:spPr>
            <a:xfrm flipH="1" rot="10800000">
              <a:off x="633" y="2771"/>
              <a:ext cx="1" cy="971"/>
            </a:xfrm>
            <a:prstGeom prst="straightConnector1">
              <a:avLst/>
            </a:prstGeom>
            <a:noFill/>
            <a:ln cap="flat" cmpd="sng" w="12700">
              <a:solidFill>
                <a:schemeClr val="dk1"/>
              </a:solidFill>
              <a:prstDash val="solid"/>
              <a:miter lim="800000"/>
              <a:headEnd len="med" w="med" type="none"/>
              <a:tailEnd len="med" w="med" type="triangle"/>
            </a:ln>
          </p:spPr>
        </p:cxnSp>
        <p:sp>
          <p:nvSpPr>
            <p:cNvPr id="261" name="Google Shape;261;p18"/>
            <p:cNvSpPr txBox="1"/>
            <p:nvPr/>
          </p:nvSpPr>
          <p:spPr>
            <a:xfrm rot="-5400000">
              <a:off x="-432" y="3185"/>
              <a:ext cx="1905" cy="19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Order of requests</a:t>
              </a:r>
              <a:endParaRPr/>
            </a:p>
          </p:txBody>
        </p:sp>
      </p:gr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392112" y="331787"/>
            <a:ext cx="8312150" cy="427037"/>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Disk Scheduling: C-SCAN</a:t>
            </a:r>
            <a:endParaRPr/>
          </a:p>
        </p:txBody>
      </p:sp>
      <p:sp>
        <p:nvSpPr>
          <p:cNvPr id="267" name="Google Shape;267;p19"/>
          <p:cNvSpPr txBox="1"/>
          <p:nvPr>
            <p:ph idx="1" type="body"/>
          </p:nvPr>
        </p:nvSpPr>
        <p:spPr>
          <a:xfrm>
            <a:off x="392112" y="798512"/>
            <a:ext cx="8596312" cy="14779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C-SCAN only retrieves data in one direction to ensure fairness.</a:t>
            </a:r>
            <a:endParaRPr/>
          </a:p>
          <a:p>
            <a:pPr indent="-396875" lvl="1" marL="9144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One idle head movement from one edge to the other between two consecutive scans.</a:t>
            </a:r>
            <a:endParaRPr/>
          </a:p>
          <a:p>
            <a:pPr indent="-396875" lvl="1" marL="914400" marR="0" rtl="0" algn="l">
              <a:lnSpc>
                <a:spcPct val="9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Performance of C-SCAN is somewhat less than    SCAN.</a:t>
            </a:r>
            <a:endParaRPr/>
          </a:p>
        </p:txBody>
      </p:sp>
      <p:sp>
        <p:nvSpPr>
          <p:cNvPr id="268" name="Google Shape;268;p19"/>
          <p:cNvSpPr txBox="1"/>
          <p:nvPr/>
        </p:nvSpPr>
        <p:spPr>
          <a:xfrm>
            <a:off x="7239000" y="6162675"/>
            <a:ext cx="1905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600"/>
              <a:buFont typeface="Times New Roman"/>
              <a:buNone/>
            </a:pPr>
            <a:fld id="{00000000-1234-1234-1234-123412341234}" type="slidenum">
              <a:rPr b="0" i="0" lang="en-US" sz="1600" u="none">
                <a:solidFill>
                  <a:schemeClr val="lt2"/>
                </a:solidFill>
                <a:latin typeface="Times New Roman"/>
                <a:ea typeface="Times New Roman"/>
                <a:cs typeface="Times New Roman"/>
                <a:sym typeface="Times New Roman"/>
              </a:rPr>
              <a:t>‹#›</a:t>
            </a:fld>
            <a:endParaRPr/>
          </a:p>
        </p:txBody>
      </p:sp>
      <p:sp>
        <p:nvSpPr>
          <p:cNvPr id="269" name="Google Shape;269;p19"/>
          <p:cNvSpPr txBox="1"/>
          <p:nvPr/>
        </p:nvSpPr>
        <p:spPr>
          <a:xfrm>
            <a:off x="5708650" y="4078287"/>
            <a:ext cx="431800" cy="4095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70" name="Google Shape;270;p19"/>
          <p:cNvSpPr txBox="1"/>
          <p:nvPr/>
        </p:nvSpPr>
        <p:spPr>
          <a:xfrm>
            <a:off x="5816600" y="4087812"/>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271" name="Google Shape;271;p19"/>
          <p:cNvSpPr txBox="1"/>
          <p:nvPr/>
        </p:nvSpPr>
        <p:spPr>
          <a:xfrm>
            <a:off x="5816600" y="4217987"/>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272" name="Google Shape;272;p19"/>
          <p:cNvSpPr txBox="1"/>
          <p:nvPr/>
        </p:nvSpPr>
        <p:spPr>
          <a:xfrm>
            <a:off x="5816600" y="4349750"/>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73" name="Google Shape;273;p19"/>
          <p:cNvSpPr txBox="1"/>
          <p:nvPr/>
        </p:nvSpPr>
        <p:spPr>
          <a:xfrm>
            <a:off x="7437437" y="3751262"/>
            <a:ext cx="431800" cy="4095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74" name="Google Shape;274;p19"/>
          <p:cNvSpPr txBox="1"/>
          <p:nvPr/>
        </p:nvSpPr>
        <p:spPr>
          <a:xfrm>
            <a:off x="7545387" y="3760787"/>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24</a:t>
            </a:r>
            <a:endParaRPr/>
          </a:p>
        </p:txBody>
      </p:sp>
      <p:sp>
        <p:nvSpPr>
          <p:cNvPr id="275" name="Google Shape;275;p19"/>
          <p:cNvSpPr txBox="1"/>
          <p:nvPr/>
        </p:nvSpPr>
        <p:spPr>
          <a:xfrm>
            <a:off x="7545387" y="3890962"/>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276" name="Google Shape;276;p19"/>
          <p:cNvSpPr txBox="1"/>
          <p:nvPr/>
        </p:nvSpPr>
        <p:spPr>
          <a:xfrm>
            <a:off x="7545387" y="4022725"/>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277" name="Google Shape;277;p19"/>
          <p:cNvSpPr txBox="1"/>
          <p:nvPr/>
        </p:nvSpPr>
        <p:spPr>
          <a:xfrm>
            <a:off x="6572250" y="3914775"/>
            <a:ext cx="433387" cy="407987"/>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78" name="Google Shape;278;p19"/>
          <p:cNvSpPr txBox="1"/>
          <p:nvPr/>
        </p:nvSpPr>
        <p:spPr>
          <a:xfrm>
            <a:off x="6680200" y="3924300"/>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279" name="Google Shape;279;p19"/>
          <p:cNvSpPr txBox="1"/>
          <p:nvPr/>
        </p:nvSpPr>
        <p:spPr>
          <a:xfrm>
            <a:off x="6680200" y="405606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280" name="Google Shape;280;p19"/>
          <p:cNvSpPr txBox="1"/>
          <p:nvPr/>
        </p:nvSpPr>
        <p:spPr>
          <a:xfrm>
            <a:off x="6680200" y="418623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81" name="Google Shape;281;p19"/>
          <p:cNvSpPr txBox="1"/>
          <p:nvPr/>
        </p:nvSpPr>
        <p:spPr>
          <a:xfrm>
            <a:off x="4845050" y="4241800"/>
            <a:ext cx="431800" cy="4095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82" name="Google Shape;282;p19"/>
          <p:cNvSpPr txBox="1"/>
          <p:nvPr/>
        </p:nvSpPr>
        <p:spPr>
          <a:xfrm>
            <a:off x="4953000" y="4251325"/>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283" name="Google Shape;283;p19"/>
          <p:cNvSpPr txBox="1"/>
          <p:nvPr/>
        </p:nvSpPr>
        <p:spPr>
          <a:xfrm>
            <a:off x="4953000" y="4381500"/>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84" name="Google Shape;284;p19"/>
          <p:cNvSpPr txBox="1"/>
          <p:nvPr/>
        </p:nvSpPr>
        <p:spPr>
          <a:xfrm>
            <a:off x="4953000" y="451326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85" name="Google Shape;285;p19"/>
          <p:cNvSpPr txBox="1"/>
          <p:nvPr/>
        </p:nvSpPr>
        <p:spPr>
          <a:xfrm>
            <a:off x="3981450" y="4405312"/>
            <a:ext cx="431800" cy="4095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86" name="Google Shape;286;p19"/>
          <p:cNvSpPr txBox="1"/>
          <p:nvPr/>
        </p:nvSpPr>
        <p:spPr>
          <a:xfrm>
            <a:off x="4086225" y="441483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287" name="Google Shape;287;p19"/>
          <p:cNvSpPr txBox="1"/>
          <p:nvPr/>
        </p:nvSpPr>
        <p:spPr>
          <a:xfrm>
            <a:off x="4086225" y="4546600"/>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88" name="Google Shape;288;p19"/>
          <p:cNvSpPr txBox="1"/>
          <p:nvPr/>
        </p:nvSpPr>
        <p:spPr>
          <a:xfrm>
            <a:off x="4086225" y="4676775"/>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89" name="Google Shape;289;p19"/>
          <p:cNvSpPr txBox="1"/>
          <p:nvPr/>
        </p:nvSpPr>
        <p:spPr>
          <a:xfrm>
            <a:off x="3114675" y="4570412"/>
            <a:ext cx="434975" cy="407987"/>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90" name="Google Shape;290;p19"/>
          <p:cNvSpPr txBox="1"/>
          <p:nvPr/>
        </p:nvSpPr>
        <p:spPr>
          <a:xfrm>
            <a:off x="3222625" y="4578350"/>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291" name="Google Shape;291;p19"/>
          <p:cNvSpPr txBox="1"/>
          <p:nvPr/>
        </p:nvSpPr>
        <p:spPr>
          <a:xfrm>
            <a:off x="3222625" y="4708525"/>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92" name="Google Shape;292;p19"/>
          <p:cNvSpPr txBox="1"/>
          <p:nvPr/>
        </p:nvSpPr>
        <p:spPr>
          <a:xfrm>
            <a:off x="3222625" y="484028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293" name="Google Shape;293;p19"/>
          <p:cNvSpPr txBox="1"/>
          <p:nvPr/>
        </p:nvSpPr>
        <p:spPr>
          <a:xfrm>
            <a:off x="2251075" y="4732337"/>
            <a:ext cx="431800" cy="409575"/>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94" name="Google Shape;294;p19"/>
          <p:cNvSpPr txBox="1"/>
          <p:nvPr/>
        </p:nvSpPr>
        <p:spPr>
          <a:xfrm>
            <a:off x="2359025" y="474186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295" name="Google Shape;295;p19"/>
          <p:cNvSpPr txBox="1"/>
          <p:nvPr/>
        </p:nvSpPr>
        <p:spPr>
          <a:xfrm>
            <a:off x="2359025" y="4873625"/>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296" name="Google Shape;296;p19"/>
          <p:cNvSpPr txBox="1"/>
          <p:nvPr/>
        </p:nvSpPr>
        <p:spPr>
          <a:xfrm>
            <a:off x="2359025" y="5003800"/>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22</a:t>
            </a:r>
            <a:endParaRPr/>
          </a:p>
        </p:txBody>
      </p:sp>
      <p:sp>
        <p:nvSpPr>
          <p:cNvPr id="297" name="Google Shape;297;p19"/>
          <p:cNvSpPr/>
          <p:nvPr/>
        </p:nvSpPr>
        <p:spPr>
          <a:xfrm>
            <a:off x="1676400" y="4570412"/>
            <a:ext cx="790575" cy="28575"/>
          </a:xfrm>
          <a:custGeom>
            <a:rect b="b" l="l" r="r" t="t"/>
            <a:pathLst>
              <a:path extrusionOk="0" h="51" w="748">
                <a:moveTo>
                  <a:pt x="0" y="0"/>
                </a:moveTo>
                <a:lnTo>
                  <a:pt x="748" y="0"/>
                </a:lnTo>
                <a:lnTo>
                  <a:pt x="748" y="51"/>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98" name="Google Shape;298;p19"/>
          <p:cNvSpPr/>
          <p:nvPr/>
        </p:nvSpPr>
        <p:spPr>
          <a:xfrm>
            <a:off x="2414587" y="4592637"/>
            <a:ext cx="103187" cy="58737"/>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299" name="Google Shape;299;p19"/>
          <p:cNvSpPr/>
          <p:nvPr/>
        </p:nvSpPr>
        <p:spPr>
          <a:xfrm>
            <a:off x="1676400" y="4405312"/>
            <a:ext cx="1654175" cy="31750"/>
          </a:xfrm>
          <a:custGeom>
            <a:rect b="b" l="l" r="r" t="t"/>
            <a:pathLst>
              <a:path extrusionOk="0" h="52" w="1564">
                <a:moveTo>
                  <a:pt x="0" y="0"/>
                </a:moveTo>
                <a:lnTo>
                  <a:pt x="1564" y="0"/>
                </a:lnTo>
                <a:lnTo>
                  <a:pt x="1564" y="52"/>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0" name="Google Shape;300;p19"/>
          <p:cNvSpPr/>
          <p:nvPr/>
        </p:nvSpPr>
        <p:spPr>
          <a:xfrm>
            <a:off x="3279775" y="4427537"/>
            <a:ext cx="104775" cy="60325"/>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1" name="Google Shape;301;p19"/>
          <p:cNvSpPr/>
          <p:nvPr/>
        </p:nvSpPr>
        <p:spPr>
          <a:xfrm>
            <a:off x="1676400" y="4241800"/>
            <a:ext cx="2517775" cy="30162"/>
          </a:xfrm>
          <a:custGeom>
            <a:rect b="b" l="l" r="r" t="t"/>
            <a:pathLst>
              <a:path extrusionOk="0" h="51" w="2381">
                <a:moveTo>
                  <a:pt x="0" y="0"/>
                </a:moveTo>
                <a:lnTo>
                  <a:pt x="2381" y="0"/>
                </a:lnTo>
                <a:lnTo>
                  <a:pt x="2381" y="51"/>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2" name="Google Shape;302;p19"/>
          <p:cNvSpPr/>
          <p:nvPr/>
        </p:nvSpPr>
        <p:spPr>
          <a:xfrm>
            <a:off x="4143375" y="4265612"/>
            <a:ext cx="104775" cy="57150"/>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3" name="Google Shape;303;p19"/>
          <p:cNvSpPr/>
          <p:nvPr/>
        </p:nvSpPr>
        <p:spPr>
          <a:xfrm>
            <a:off x="1676400" y="4078287"/>
            <a:ext cx="3384550" cy="30162"/>
          </a:xfrm>
          <a:custGeom>
            <a:rect b="b" l="l" r="r" t="t"/>
            <a:pathLst>
              <a:path extrusionOk="0" h="51" w="3197">
                <a:moveTo>
                  <a:pt x="0" y="0"/>
                </a:moveTo>
                <a:lnTo>
                  <a:pt x="3197" y="0"/>
                </a:lnTo>
                <a:lnTo>
                  <a:pt x="3197" y="25"/>
                </a:lnTo>
                <a:lnTo>
                  <a:pt x="3197" y="51"/>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4" name="Google Shape;304;p19"/>
          <p:cNvSpPr/>
          <p:nvPr/>
        </p:nvSpPr>
        <p:spPr>
          <a:xfrm>
            <a:off x="5006975" y="4102100"/>
            <a:ext cx="104775" cy="58737"/>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5" name="Google Shape;305;p19"/>
          <p:cNvSpPr/>
          <p:nvPr/>
        </p:nvSpPr>
        <p:spPr>
          <a:xfrm>
            <a:off x="1676400" y="3914775"/>
            <a:ext cx="4248150" cy="31750"/>
          </a:xfrm>
          <a:custGeom>
            <a:rect b="b" l="l" r="r" t="t"/>
            <a:pathLst>
              <a:path extrusionOk="0" h="51" w="4014">
                <a:moveTo>
                  <a:pt x="0" y="0"/>
                </a:moveTo>
                <a:lnTo>
                  <a:pt x="4014" y="0"/>
                </a:lnTo>
                <a:lnTo>
                  <a:pt x="4014" y="26"/>
                </a:lnTo>
                <a:lnTo>
                  <a:pt x="4014" y="51"/>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6" name="Google Shape;306;p19"/>
          <p:cNvSpPr/>
          <p:nvPr/>
        </p:nvSpPr>
        <p:spPr>
          <a:xfrm>
            <a:off x="5870575" y="3937000"/>
            <a:ext cx="104775" cy="60325"/>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7" name="Google Shape;307;p19"/>
          <p:cNvSpPr/>
          <p:nvPr/>
        </p:nvSpPr>
        <p:spPr>
          <a:xfrm>
            <a:off x="1676400" y="3751262"/>
            <a:ext cx="5111750" cy="30162"/>
          </a:xfrm>
          <a:custGeom>
            <a:rect b="b" l="l" r="r" t="t"/>
            <a:pathLst>
              <a:path extrusionOk="0" h="51" w="4830">
                <a:moveTo>
                  <a:pt x="0" y="0"/>
                </a:moveTo>
                <a:lnTo>
                  <a:pt x="4830" y="0"/>
                </a:lnTo>
                <a:lnTo>
                  <a:pt x="4830" y="51"/>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8" name="Google Shape;308;p19"/>
          <p:cNvSpPr/>
          <p:nvPr/>
        </p:nvSpPr>
        <p:spPr>
          <a:xfrm>
            <a:off x="6737350" y="3775075"/>
            <a:ext cx="103187" cy="57150"/>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09" name="Google Shape;309;p19"/>
          <p:cNvSpPr/>
          <p:nvPr/>
        </p:nvSpPr>
        <p:spPr>
          <a:xfrm>
            <a:off x="1676400" y="3587750"/>
            <a:ext cx="5975350" cy="30162"/>
          </a:xfrm>
          <a:custGeom>
            <a:rect b="b" l="l" r="r" t="t"/>
            <a:pathLst>
              <a:path extrusionOk="0" h="52" w="5647">
                <a:moveTo>
                  <a:pt x="0" y="0"/>
                </a:moveTo>
                <a:lnTo>
                  <a:pt x="5647" y="0"/>
                </a:lnTo>
                <a:lnTo>
                  <a:pt x="5647" y="52"/>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10" name="Google Shape;310;p19"/>
          <p:cNvSpPr/>
          <p:nvPr/>
        </p:nvSpPr>
        <p:spPr>
          <a:xfrm>
            <a:off x="7600950" y="3609975"/>
            <a:ext cx="103187" cy="60325"/>
          </a:xfrm>
          <a:custGeom>
            <a:rect b="b" l="l" r="r" t="t"/>
            <a:pathLst>
              <a:path extrusionOk="0" h="99" w="98">
                <a:moveTo>
                  <a:pt x="98" y="0"/>
                </a:moveTo>
                <a:lnTo>
                  <a:pt x="49" y="99"/>
                </a:lnTo>
                <a:lnTo>
                  <a:pt x="0" y="0"/>
                </a:lnTo>
                <a:lnTo>
                  <a:pt x="98"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11" name="Google Shape;311;p19"/>
          <p:cNvSpPr txBox="1"/>
          <p:nvPr/>
        </p:nvSpPr>
        <p:spPr>
          <a:xfrm>
            <a:off x="1387475" y="352266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24</a:t>
            </a:r>
            <a:endParaRPr/>
          </a:p>
        </p:txBody>
      </p:sp>
      <p:sp>
        <p:nvSpPr>
          <p:cNvPr id="312" name="Google Shape;312;p19"/>
          <p:cNvSpPr txBox="1"/>
          <p:nvPr/>
        </p:nvSpPr>
        <p:spPr>
          <a:xfrm>
            <a:off x="1387475" y="4503737"/>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313" name="Google Shape;313;p19"/>
          <p:cNvSpPr txBox="1"/>
          <p:nvPr/>
        </p:nvSpPr>
        <p:spPr>
          <a:xfrm>
            <a:off x="1387475" y="434181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314" name="Google Shape;314;p19"/>
          <p:cNvSpPr txBox="1"/>
          <p:nvPr/>
        </p:nvSpPr>
        <p:spPr>
          <a:xfrm>
            <a:off x="1387475" y="4176712"/>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315" name="Google Shape;315;p19"/>
          <p:cNvSpPr txBox="1"/>
          <p:nvPr/>
        </p:nvSpPr>
        <p:spPr>
          <a:xfrm>
            <a:off x="1387475" y="4013200"/>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316" name="Google Shape;316;p19"/>
          <p:cNvSpPr txBox="1"/>
          <p:nvPr/>
        </p:nvSpPr>
        <p:spPr>
          <a:xfrm>
            <a:off x="1387475" y="384968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317" name="Google Shape;317;p19"/>
          <p:cNvSpPr txBox="1"/>
          <p:nvPr/>
        </p:nvSpPr>
        <p:spPr>
          <a:xfrm>
            <a:off x="1387475" y="3686175"/>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30</a:t>
            </a:r>
            <a:endParaRPr/>
          </a:p>
        </p:txBody>
      </p:sp>
      <p:sp>
        <p:nvSpPr>
          <p:cNvPr id="318" name="Google Shape;318;p19"/>
          <p:cNvSpPr/>
          <p:nvPr/>
        </p:nvSpPr>
        <p:spPr>
          <a:xfrm>
            <a:off x="6051550" y="4484687"/>
            <a:ext cx="2092325" cy="396875"/>
          </a:xfrm>
          <a:custGeom>
            <a:rect b="b" l="l" r="r" t="t"/>
            <a:pathLst>
              <a:path extrusionOk="0" h="669" w="1978">
                <a:moveTo>
                  <a:pt x="127" y="625"/>
                </a:moveTo>
                <a:lnTo>
                  <a:pt x="0" y="669"/>
                </a:lnTo>
                <a:lnTo>
                  <a:pt x="127" y="625"/>
                </a:lnTo>
                <a:lnTo>
                  <a:pt x="1978" y="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19" name="Google Shape;319;p19"/>
          <p:cNvSpPr/>
          <p:nvPr/>
        </p:nvSpPr>
        <p:spPr>
          <a:xfrm>
            <a:off x="8115300" y="4457700"/>
            <a:ext cx="114300" cy="55562"/>
          </a:xfrm>
          <a:custGeom>
            <a:rect b="b" l="l" r="r" t="t"/>
            <a:pathLst>
              <a:path extrusionOk="0" h="94" w="107">
                <a:moveTo>
                  <a:pt x="0" y="0"/>
                </a:moveTo>
                <a:lnTo>
                  <a:pt x="107" y="17"/>
                </a:lnTo>
                <a:lnTo>
                  <a:pt x="31" y="94"/>
                </a:lnTo>
                <a:lnTo>
                  <a:pt x="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20" name="Google Shape;320;p19"/>
          <p:cNvCxnSpPr/>
          <p:nvPr/>
        </p:nvCxnSpPr>
        <p:spPr>
          <a:xfrm>
            <a:off x="7651750" y="4160837"/>
            <a:ext cx="1587" cy="119062"/>
          </a:xfrm>
          <a:prstGeom prst="straightConnector1">
            <a:avLst/>
          </a:prstGeom>
          <a:noFill/>
          <a:ln cap="flat" cmpd="sng" w="9525">
            <a:solidFill>
              <a:srgbClr val="000000"/>
            </a:solidFill>
            <a:prstDash val="solid"/>
            <a:miter lim="800000"/>
            <a:headEnd len="med" w="med" type="none"/>
            <a:tailEnd len="med" w="med" type="none"/>
          </a:ln>
        </p:spPr>
      </p:cxnSp>
      <p:sp>
        <p:nvSpPr>
          <p:cNvPr id="321" name="Google Shape;321;p19"/>
          <p:cNvSpPr/>
          <p:nvPr/>
        </p:nvSpPr>
        <p:spPr>
          <a:xfrm>
            <a:off x="7607300" y="4273550"/>
            <a:ext cx="88900" cy="49212"/>
          </a:xfrm>
          <a:custGeom>
            <a:rect b="b" l="l" r="r" t="t"/>
            <a:pathLst>
              <a:path extrusionOk="0" h="84" w="83">
                <a:moveTo>
                  <a:pt x="83" y="0"/>
                </a:moveTo>
                <a:lnTo>
                  <a:pt x="42" y="84"/>
                </a:lnTo>
                <a:lnTo>
                  <a:pt x="0" y="0"/>
                </a:lnTo>
                <a:lnTo>
                  <a:pt x="83"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22" name="Google Shape;322;p19"/>
          <p:cNvCxnSpPr/>
          <p:nvPr/>
        </p:nvCxnSpPr>
        <p:spPr>
          <a:xfrm>
            <a:off x="6788150" y="4322762"/>
            <a:ext cx="1587" cy="120650"/>
          </a:xfrm>
          <a:prstGeom prst="straightConnector1">
            <a:avLst/>
          </a:prstGeom>
          <a:noFill/>
          <a:ln cap="flat" cmpd="sng" w="9525">
            <a:solidFill>
              <a:srgbClr val="000000"/>
            </a:solidFill>
            <a:prstDash val="solid"/>
            <a:miter lim="800000"/>
            <a:headEnd len="med" w="med" type="none"/>
            <a:tailEnd len="med" w="med" type="none"/>
          </a:ln>
        </p:spPr>
      </p:cxnSp>
      <p:sp>
        <p:nvSpPr>
          <p:cNvPr id="323" name="Google Shape;323;p19"/>
          <p:cNvSpPr/>
          <p:nvPr/>
        </p:nvSpPr>
        <p:spPr>
          <a:xfrm>
            <a:off x="6743700" y="4437062"/>
            <a:ext cx="88900" cy="50800"/>
          </a:xfrm>
          <a:custGeom>
            <a:rect b="b" l="l" r="r" t="t"/>
            <a:pathLst>
              <a:path extrusionOk="0" h="84" w="84">
                <a:moveTo>
                  <a:pt x="84" y="0"/>
                </a:moveTo>
                <a:lnTo>
                  <a:pt x="42" y="84"/>
                </a:lnTo>
                <a:lnTo>
                  <a:pt x="0" y="0"/>
                </a:lnTo>
                <a:lnTo>
                  <a:pt x="84"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24" name="Google Shape;324;p19"/>
          <p:cNvCxnSpPr/>
          <p:nvPr/>
        </p:nvCxnSpPr>
        <p:spPr>
          <a:xfrm>
            <a:off x="5924550" y="4487862"/>
            <a:ext cx="1587" cy="120650"/>
          </a:xfrm>
          <a:prstGeom prst="straightConnector1">
            <a:avLst/>
          </a:prstGeom>
          <a:noFill/>
          <a:ln cap="flat" cmpd="sng" w="9525">
            <a:solidFill>
              <a:srgbClr val="000000"/>
            </a:solidFill>
            <a:prstDash val="solid"/>
            <a:miter lim="800000"/>
            <a:headEnd len="med" w="med" type="none"/>
            <a:tailEnd len="med" w="med" type="none"/>
          </a:ln>
        </p:spPr>
      </p:cxnSp>
      <p:sp>
        <p:nvSpPr>
          <p:cNvPr id="325" name="Google Shape;325;p19"/>
          <p:cNvSpPr/>
          <p:nvPr/>
        </p:nvSpPr>
        <p:spPr>
          <a:xfrm>
            <a:off x="5880100" y="4600575"/>
            <a:ext cx="88900" cy="50800"/>
          </a:xfrm>
          <a:custGeom>
            <a:rect b="b" l="l" r="r" t="t"/>
            <a:pathLst>
              <a:path extrusionOk="0" h="85" w="83">
                <a:moveTo>
                  <a:pt x="83" y="0"/>
                </a:moveTo>
                <a:lnTo>
                  <a:pt x="42" y="85"/>
                </a:lnTo>
                <a:lnTo>
                  <a:pt x="0" y="0"/>
                </a:lnTo>
                <a:lnTo>
                  <a:pt x="83"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26" name="Google Shape;326;p19"/>
          <p:cNvCxnSpPr/>
          <p:nvPr/>
        </p:nvCxnSpPr>
        <p:spPr>
          <a:xfrm>
            <a:off x="5060950" y="4651375"/>
            <a:ext cx="1587" cy="119062"/>
          </a:xfrm>
          <a:prstGeom prst="straightConnector1">
            <a:avLst/>
          </a:prstGeom>
          <a:noFill/>
          <a:ln cap="flat" cmpd="sng" w="9525">
            <a:solidFill>
              <a:srgbClr val="000000"/>
            </a:solidFill>
            <a:prstDash val="solid"/>
            <a:miter lim="800000"/>
            <a:headEnd len="med" w="med" type="none"/>
            <a:tailEnd len="med" w="med" type="none"/>
          </a:ln>
        </p:spPr>
      </p:cxnSp>
      <p:sp>
        <p:nvSpPr>
          <p:cNvPr id="327" name="Google Shape;327;p19"/>
          <p:cNvSpPr/>
          <p:nvPr/>
        </p:nvSpPr>
        <p:spPr>
          <a:xfrm>
            <a:off x="5016500" y="4765675"/>
            <a:ext cx="85725" cy="49212"/>
          </a:xfrm>
          <a:custGeom>
            <a:rect b="b" l="l" r="r" t="t"/>
            <a:pathLst>
              <a:path extrusionOk="0" h="84" w="84">
                <a:moveTo>
                  <a:pt x="84" y="0"/>
                </a:moveTo>
                <a:lnTo>
                  <a:pt x="42" y="84"/>
                </a:lnTo>
                <a:lnTo>
                  <a:pt x="0" y="0"/>
                </a:lnTo>
                <a:lnTo>
                  <a:pt x="84"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28" name="Google Shape;328;p19"/>
          <p:cNvCxnSpPr/>
          <p:nvPr/>
        </p:nvCxnSpPr>
        <p:spPr>
          <a:xfrm>
            <a:off x="4194175" y="4814887"/>
            <a:ext cx="3175" cy="119062"/>
          </a:xfrm>
          <a:prstGeom prst="straightConnector1">
            <a:avLst/>
          </a:prstGeom>
          <a:noFill/>
          <a:ln cap="flat" cmpd="sng" w="9525">
            <a:solidFill>
              <a:srgbClr val="000000"/>
            </a:solidFill>
            <a:prstDash val="solid"/>
            <a:miter lim="800000"/>
            <a:headEnd len="med" w="med" type="none"/>
            <a:tailEnd len="med" w="med" type="none"/>
          </a:ln>
        </p:spPr>
      </p:cxnSp>
      <p:sp>
        <p:nvSpPr>
          <p:cNvPr id="329" name="Google Shape;329;p19"/>
          <p:cNvSpPr/>
          <p:nvPr/>
        </p:nvSpPr>
        <p:spPr>
          <a:xfrm>
            <a:off x="4149725" y="4927600"/>
            <a:ext cx="88900" cy="50800"/>
          </a:xfrm>
          <a:custGeom>
            <a:rect b="b" l="l" r="r" t="t"/>
            <a:pathLst>
              <a:path extrusionOk="0" h="84" w="83">
                <a:moveTo>
                  <a:pt x="83" y="0"/>
                </a:moveTo>
                <a:lnTo>
                  <a:pt x="42" y="84"/>
                </a:lnTo>
                <a:lnTo>
                  <a:pt x="0" y="0"/>
                </a:lnTo>
                <a:lnTo>
                  <a:pt x="83"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cxnSp>
        <p:nvCxnSpPr>
          <p:cNvPr id="330" name="Google Shape;330;p19"/>
          <p:cNvCxnSpPr/>
          <p:nvPr/>
        </p:nvCxnSpPr>
        <p:spPr>
          <a:xfrm>
            <a:off x="3330575" y="4978400"/>
            <a:ext cx="3175" cy="120650"/>
          </a:xfrm>
          <a:prstGeom prst="straightConnector1">
            <a:avLst/>
          </a:prstGeom>
          <a:noFill/>
          <a:ln cap="flat" cmpd="sng" w="9525">
            <a:solidFill>
              <a:srgbClr val="000000"/>
            </a:solidFill>
            <a:prstDash val="solid"/>
            <a:miter lim="800000"/>
            <a:headEnd len="med" w="med" type="none"/>
            <a:tailEnd len="med" w="med" type="none"/>
          </a:ln>
        </p:spPr>
      </p:cxnSp>
      <p:sp>
        <p:nvSpPr>
          <p:cNvPr id="331" name="Google Shape;331;p19"/>
          <p:cNvSpPr/>
          <p:nvPr/>
        </p:nvSpPr>
        <p:spPr>
          <a:xfrm>
            <a:off x="3286125" y="5091112"/>
            <a:ext cx="88900" cy="50800"/>
          </a:xfrm>
          <a:custGeom>
            <a:rect b="b" l="l" r="r" t="t"/>
            <a:pathLst>
              <a:path extrusionOk="0" h="84" w="84">
                <a:moveTo>
                  <a:pt x="84" y="0"/>
                </a:moveTo>
                <a:lnTo>
                  <a:pt x="42" y="84"/>
                </a:lnTo>
                <a:lnTo>
                  <a:pt x="0" y="0"/>
                </a:lnTo>
                <a:lnTo>
                  <a:pt x="84"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32" name="Google Shape;332;p19"/>
          <p:cNvSpPr/>
          <p:nvPr/>
        </p:nvSpPr>
        <p:spPr>
          <a:xfrm>
            <a:off x="1603375" y="5183187"/>
            <a:ext cx="3175" cy="242887"/>
          </a:xfrm>
          <a:custGeom>
            <a:rect b="b" l="l" r="r" t="t"/>
            <a:pathLst>
              <a:path extrusionOk="0" h="406" w="2117">
                <a:moveTo>
                  <a:pt x="0" y="0"/>
                </a:moveTo>
                <a:lnTo>
                  <a:pt x="0" y="205"/>
                </a:lnTo>
                <a:lnTo>
                  <a:pt x="0" y="406"/>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33" name="Google Shape;333;p19"/>
          <p:cNvSpPr/>
          <p:nvPr/>
        </p:nvSpPr>
        <p:spPr>
          <a:xfrm>
            <a:off x="1558925" y="5418137"/>
            <a:ext cx="87312" cy="50800"/>
          </a:xfrm>
          <a:custGeom>
            <a:rect b="b" l="l" r="r" t="t"/>
            <a:pathLst>
              <a:path extrusionOk="0" h="85" w="84">
                <a:moveTo>
                  <a:pt x="84" y="0"/>
                </a:moveTo>
                <a:lnTo>
                  <a:pt x="42" y="85"/>
                </a:lnTo>
                <a:lnTo>
                  <a:pt x="0" y="0"/>
                </a:lnTo>
                <a:lnTo>
                  <a:pt x="84"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34" name="Google Shape;334;p19"/>
          <p:cNvSpPr txBox="1"/>
          <p:nvPr/>
        </p:nvSpPr>
        <p:spPr>
          <a:xfrm>
            <a:off x="2359025" y="5403850"/>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22</a:t>
            </a:r>
            <a:endParaRPr/>
          </a:p>
        </p:txBody>
      </p:sp>
      <p:sp>
        <p:nvSpPr>
          <p:cNvPr id="335" name="Google Shape;335;p19"/>
          <p:cNvSpPr txBox="1"/>
          <p:nvPr/>
        </p:nvSpPr>
        <p:spPr>
          <a:xfrm>
            <a:off x="4086225" y="5076825"/>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42</a:t>
            </a:r>
            <a:endParaRPr/>
          </a:p>
        </p:txBody>
      </p:sp>
      <p:sp>
        <p:nvSpPr>
          <p:cNvPr id="336" name="Google Shape;336;p19"/>
          <p:cNvSpPr txBox="1"/>
          <p:nvPr/>
        </p:nvSpPr>
        <p:spPr>
          <a:xfrm>
            <a:off x="4953000" y="4913312"/>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45</a:t>
            </a:r>
            <a:endParaRPr/>
          </a:p>
        </p:txBody>
      </p:sp>
      <p:sp>
        <p:nvSpPr>
          <p:cNvPr id="337" name="Google Shape;337;p19"/>
          <p:cNvSpPr txBox="1"/>
          <p:nvPr/>
        </p:nvSpPr>
        <p:spPr>
          <a:xfrm>
            <a:off x="3222625" y="524033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40</a:t>
            </a:r>
            <a:endParaRPr/>
          </a:p>
        </p:txBody>
      </p:sp>
      <p:sp>
        <p:nvSpPr>
          <p:cNvPr id="338" name="Google Shape;338;p19"/>
          <p:cNvSpPr txBox="1"/>
          <p:nvPr/>
        </p:nvSpPr>
        <p:spPr>
          <a:xfrm>
            <a:off x="6680200" y="4586287"/>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12</a:t>
            </a:r>
            <a:endParaRPr/>
          </a:p>
        </p:txBody>
      </p:sp>
      <p:sp>
        <p:nvSpPr>
          <p:cNvPr id="339" name="Google Shape;339;p19"/>
          <p:cNvSpPr txBox="1"/>
          <p:nvPr/>
        </p:nvSpPr>
        <p:spPr>
          <a:xfrm>
            <a:off x="7545387" y="4422775"/>
            <a:ext cx="169862" cy="185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16</a:t>
            </a:r>
            <a:endParaRPr/>
          </a:p>
        </p:txBody>
      </p:sp>
      <p:sp>
        <p:nvSpPr>
          <p:cNvPr id="340" name="Google Shape;340;p19"/>
          <p:cNvSpPr txBox="1"/>
          <p:nvPr/>
        </p:nvSpPr>
        <p:spPr>
          <a:xfrm>
            <a:off x="5816600" y="4749800"/>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50</a:t>
            </a:r>
            <a:endParaRPr/>
          </a:p>
        </p:txBody>
      </p:sp>
      <p:sp>
        <p:nvSpPr>
          <p:cNvPr id="341" name="Google Shape;341;p19"/>
          <p:cNvSpPr txBox="1"/>
          <p:nvPr/>
        </p:nvSpPr>
        <p:spPr>
          <a:xfrm>
            <a:off x="1495425" y="5567362"/>
            <a:ext cx="169862"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20</a:t>
            </a:r>
            <a:endParaRPr/>
          </a:p>
        </p:txBody>
      </p:sp>
      <p:cxnSp>
        <p:nvCxnSpPr>
          <p:cNvPr id="342" name="Google Shape;342;p19"/>
          <p:cNvCxnSpPr/>
          <p:nvPr/>
        </p:nvCxnSpPr>
        <p:spPr>
          <a:xfrm>
            <a:off x="2466975" y="5141912"/>
            <a:ext cx="3175" cy="119062"/>
          </a:xfrm>
          <a:prstGeom prst="straightConnector1">
            <a:avLst/>
          </a:prstGeom>
          <a:noFill/>
          <a:ln cap="flat" cmpd="sng" w="9525">
            <a:solidFill>
              <a:srgbClr val="000000"/>
            </a:solidFill>
            <a:prstDash val="solid"/>
            <a:miter lim="800000"/>
            <a:headEnd len="med" w="med" type="none"/>
            <a:tailEnd len="med" w="med" type="none"/>
          </a:ln>
        </p:spPr>
      </p:cxnSp>
      <p:sp>
        <p:nvSpPr>
          <p:cNvPr id="343" name="Google Shape;343;p19"/>
          <p:cNvSpPr/>
          <p:nvPr/>
        </p:nvSpPr>
        <p:spPr>
          <a:xfrm>
            <a:off x="2422525" y="5256212"/>
            <a:ext cx="88900" cy="49212"/>
          </a:xfrm>
          <a:custGeom>
            <a:rect b="b" l="l" r="r" t="t"/>
            <a:pathLst>
              <a:path extrusionOk="0" h="84" w="83">
                <a:moveTo>
                  <a:pt x="83" y="0"/>
                </a:moveTo>
                <a:lnTo>
                  <a:pt x="42" y="84"/>
                </a:lnTo>
                <a:lnTo>
                  <a:pt x="0" y="0"/>
                </a:lnTo>
                <a:lnTo>
                  <a:pt x="83"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44" name="Google Shape;344;p19"/>
          <p:cNvSpPr txBox="1"/>
          <p:nvPr/>
        </p:nvSpPr>
        <p:spPr>
          <a:xfrm rot="-1200000">
            <a:off x="3268662" y="5426075"/>
            <a:ext cx="1616075"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Head moves upwards</a:t>
            </a:r>
            <a:endParaRPr/>
          </a:p>
        </p:txBody>
      </p:sp>
      <p:sp>
        <p:nvSpPr>
          <p:cNvPr id="345" name="Google Shape;345;p19"/>
          <p:cNvSpPr txBox="1"/>
          <p:nvPr/>
        </p:nvSpPr>
        <p:spPr>
          <a:xfrm rot="-1200000">
            <a:off x="6721475" y="4792662"/>
            <a:ext cx="938212" cy="2000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Head moves</a:t>
            </a:r>
            <a:endParaRPr/>
          </a:p>
        </p:txBody>
      </p:sp>
      <p:sp>
        <p:nvSpPr>
          <p:cNvPr id="346" name="Google Shape;346;p19"/>
          <p:cNvSpPr txBox="1"/>
          <p:nvPr/>
        </p:nvSpPr>
        <p:spPr>
          <a:xfrm rot="-1200000">
            <a:off x="6900862" y="4921250"/>
            <a:ext cx="631825" cy="476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a:solidFill>
                  <a:srgbClr val="000000"/>
                </a:solidFill>
                <a:latin typeface="Arial"/>
                <a:ea typeface="Arial"/>
                <a:cs typeface="Arial"/>
                <a:sym typeface="Arial"/>
              </a:rPr>
              <a:t>upwards</a:t>
            </a:r>
            <a:endParaRPr/>
          </a:p>
          <a:p>
            <a:pPr indent="0" lvl="0" marL="0" marR="0" rtl="0" algn="l">
              <a:lnSpc>
                <a:spcPct val="100000"/>
              </a:lnSpc>
              <a:spcBef>
                <a:spcPts val="0"/>
              </a:spcBef>
              <a:spcAft>
                <a:spcPts val="0"/>
              </a:spcAft>
              <a:buNone/>
            </a:pPr>
            <a:r>
              <a:t/>
            </a:r>
            <a:endParaRPr b="0" i="0" sz="1300" u="none">
              <a:solidFill>
                <a:srgbClr val="000000"/>
              </a:solidFill>
              <a:latin typeface="Arial"/>
              <a:ea typeface="Arial"/>
              <a:cs typeface="Arial"/>
              <a:sym typeface="Arial"/>
            </a:endParaRPr>
          </a:p>
        </p:txBody>
      </p:sp>
      <p:cxnSp>
        <p:nvCxnSpPr>
          <p:cNvPr id="347" name="Google Shape;347;p19"/>
          <p:cNvCxnSpPr/>
          <p:nvPr/>
        </p:nvCxnSpPr>
        <p:spPr>
          <a:xfrm flipH="1" rot="10800000">
            <a:off x="1244600" y="4922837"/>
            <a:ext cx="4629150" cy="873125"/>
          </a:xfrm>
          <a:prstGeom prst="straightConnector1">
            <a:avLst/>
          </a:prstGeom>
          <a:noFill/>
          <a:ln cap="flat" cmpd="sng" w="9525">
            <a:solidFill>
              <a:srgbClr val="000000"/>
            </a:solidFill>
            <a:prstDash val="solid"/>
            <a:miter lim="800000"/>
            <a:headEnd len="med" w="med" type="none"/>
            <a:tailEnd len="med" w="med" type="none"/>
          </a:ln>
        </p:spPr>
      </p:cxnSp>
      <p:sp>
        <p:nvSpPr>
          <p:cNvPr id="348" name="Google Shape;348;p19"/>
          <p:cNvSpPr/>
          <p:nvPr/>
        </p:nvSpPr>
        <p:spPr>
          <a:xfrm>
            <a:off x="5845175" y="4897437"/>
            <a:ext cx="114300" cy="55562"/>
          </a:xfrm>
          <a:custGeom>
            <a:rect b="b" l="l" r="r" t="t"/>
            <a:pathLst>
              <a:path extrusionOk="0" h="93" w="109">
                <a:moveTo>
                  <a:pt x="0" y="0"/>
                </a:moveTo>
                <a:lnTo>
                  <a:pt x="109" y="16"/>
                </a:lnTo>
                <a:lnTo>
                  <a:pt x="31" y="93"/>
                </a:lnTo>
                <a:lnTo>
                  <a:pt x="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49" name="Google Shape;349;p19"/>
          <p:cNvSpPr txBox="1"/>
          <p:nvPr/>
        </p:nvSpPr>
        <p:spPr>
          <a:xfrm>
            <a:off x="1474787" y="5000625"/>
            <a:ext cx="215900"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 . .</a:t>
            </a:r>
            <a:endParaRPr/>
          </a:p>
        </p:txBody>
      </p:sp>
      <p:cxnSp>
        <p:nvCxnSpPr>
          <p:cNvPr id="350" name="Google Shape;350;p19"/>
          <p:cNvCxnSpPr/>
          <p:nvPr/>
        </p:nvCxnSpPr>
        <p:spPr>
          <a:xfrm flipH="1" rot="10800000">
            <a:off x="1271587" y="3556000"/>
            <a:ext cx="1587" cy="1049337"/>
          </a:xfrm>
          <a:prstGeom prst="straightConnector1">
            <a:avLst/>
          </a:prstGeom>
          <a:noFill/>
          <a:ln cap="flat" cmpd="sng" w="9525">
            <a:solidFill>
              <a:srgbClr val="000000"/>
            </a:solidFill>
            <a:prstDash val="solid"/>
            <a:miter lim="800000"/>
            <a:headEnd len="med" w="med" type="none"/>
            <a:tailEnd len="med" w="med" type="none"/>
          </a:ln>
        </p:spPr>
      </p:cxnSp>
      <p:sp>
        <p:nvSpPr>
          <p:cNvPr id="351" name="Google Shape;351;p19"/>
          <p:cNvSpPr/>
          <p:nvPr/>
        </p:nvSpPr>
        <p:spPr>
          <a:xfrm>
            <a:off x="1231900" y="3517900"/>
            <a:ext cx="79375" cy="44450"/>
          </a:xfrm>
          <a:custGeom>
            <a:rect b="b" l="l" r="r" t="t"/>
            <a:pathLst>
              <a:path extrusionOk="0" h="77" w="76">
                <a:moveTo>
                  <a:pt x="0" y="77"/>
                </a:moveTo>
                <a:lnTo>
                  <a:pt x="38" y="0"/>
                </a:lnTo>
                <a:lnTo>
                  <a:pt x="76" y="77"/>
                </a:lnTo>
                <a:lnTo>
                  <a:pt x="0" y="77"/>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352" name="Google Shape;352;p19"/>
          <p:cNvSpPr txBox="1"/>
          <p:nvPr/>
        </p:nvSpPr>
        <p:spPr>
          <a:xfrm rot="-5400000">
            <a:off x="545306" y="3936206"/>
            <a:ext cx="1195387" cy="1841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Order of requests</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923925" y="66675"/>
            <a:ext cx="80772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Storage and File Structure</a:t>
            </a:r>
            <a:endParaRPr/>
          </a:p>
        </p:txBody>
      </p:sp>
      <p:sp>
        <p:nvSpPr>
          <p:cNvPr id="62" name="Google Shape;62;p2"/>
          <p:cNvSpPr txBox="1"/>
          <p:nvPr>
            <p:ph idx="1" type="body"/>
          </p:nvPr>
        </p:nvSpPr>
        <p:spPr>
          <a:xfrm>
            <a:off x="692150" y="1362075"/>
            <a:ext cx="7848600" cy="4876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Overview of Physical Storage Media</a:t>
            </a:r>
            <a:endParaRPr/>
          </a:p>
          <a:p>
            <a:pPr indent="-396875" lvl="0" marL="396875"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Magnetic Disks</a:t>
            </a:r>
            <a:endParaRPr/>
          </a:p>
          <a:p>
            <a:pPr indent="-396875" lvl="0" marL="396875"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Disk Scheduling</a:t>
            </a:r>
            <a:endParaRPr/>
          </a:p>
          <a:p>
            <a:pPr indent="-396875" lvl="0" marL="396875"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Multiprocessing</a:t>
            </a:r>
            <a:endParaRPr/>
          </a:p>
          <a:p>
            <a:pPr indent="-396875" lvl="0" marL="396875"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RAID</a:t>
            </a:r>
            <a:endParaRPr/>
          </a:p>
          <a:p>
            <a:pPr indent="-396875" lvl="0" marL="396875"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File Organization</a:t>
            </a:r>
            <a:endParaRPr/>
          </a:p>
          <a:p>
            <a:pPr indent="-396875" lvl="0" marL="396875" marR="0" rtl="0" algn="l">
              <a:lnSpc>
                <a:spcPct val="90000"/>
              </a:lnSpc>
              <a:spcBef>
                <a:spcPts val="560"/>
              </a:spcBef>
              <a:spcAft>
                <a:spcPts val="0"/>
              </a:spcAft>
              <a:buClr>
                <a:srgbClr val="000000"/>
              </a:buClr>
              <a:buSzPts val="2800"/>
              <a:buFont typeface="Calibri"/>
              <a:buChar char="•"/>
            </a:pPr>
            <a:r>
              <a:rPr b="0" i="0" lang="en-US" sz="2800" u="none" cap="none" strike="noStrike">
                <a:solidFill>
                  <a:srgbClr val="000000"/>
                </a:solidFill>
                <a:latin typeface="Calibri"/>
                <a:ea typeface="Calibri"/>
                <a:cs typeface="Calibri"/>
                <a:sym typeface="Calibri"/>
              </a:rPr>
              <a:t>Buffer Management</a:t>
            </a:r>
            <a:endParaRPr/>
          </a:p>
          <a:p>
            <a:pPr indent="-219075" lvl="0" marL="396875" marR="0" rtl="0" algn="l">
              <a:lnSpc>
                <a:spcPct val="90000"/>
              </a:lnSpc>
              <a:spcBef>
                <a:spcPts val="560"/>
              </a:spcBef>
              <a:spcAft>
                <a:spcPts val="0"/>
              </a:spcAft>
              <a:buClr>
                <a:schemeClr val="dk1"/>
              </a:buClr>
              <a:buSzPts val="2800"/>
              <a:buFont typeface="Calibri"/>
              <a:buNone/>
            </a:pPr>
            <a:r>
              <a:t/>
            </a:r>
            <a:endParaRPr b="0" i="0" sz="2800" u="none">
              <a:solidFill>
                <a:srgbClr val="000000"/>
              </a:solidFill>
              <a:latin typeface="Calibri"/>
              <a:ea typeface="Calibri"/>
              <a:cs typeface="Calibri"/>
              <a:sym typeface="Calibri"/>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2800"/>
              <a:buFont typeface="Calibri"/>
              <a:buNone/>
            </a:pPr>
            <a:r>
              <a:rPr b="0" i="0" lang="en-US" sz="2800" u="none">
                <a:solidFill>
                  <a:srgbClr val="005825"/>
                </a:solidFill>
                <a:latin typeface="Calibri"/>
                <a:ea typeface="Calibri"/>
                <a:cs typeface="Calibri"/>
                <a:sym typeface="Calibri"/>
              </a:rPr>
              <a:t>Optimization of Disk Block Access (Cont.)</a:t>
            </a:r>
            <a:endParaRPr/>
          </a:p>
        </p:txBody>
      </p:sp>
      <p:sp>
        <p:nvSpPr>
          <p:cNvPr id="359" name="Google Shape;359;p20"/>
          <p:cNvSpPr txBox="1"/>
          <p:nvPr>
            <p:ph idx="1" type="body"/>
          </p:nvPr>
        </p:nvSpPr>
        <p:spPr>
          <a:xfrm>
            <a:off x="673100" y="1014412"/>
            <a:ext cx="7385050" cy="48752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1" i="0" lang="en-US" sz="2000" u="none">
                <a:solidFill>
                  <a:schemeClr val="dk1"/>
                </a:solidFill>
                <a:latin typeface="Calibri"/>
                <a:ea typeface="Calibri"/>
                <a:cs typeface="Calibri"/>
                <a:sym typeface="Calibri"/>
              </a:rPr>
              <a:t>File organization</a:t>
            </a:r>
            <a:r>
              <a:rPr b="0" i="0" lang="en-US" sz="2000" u="none">
                <a:solidFill>
                  <a:schemeClr val="dk1"/>
                </a:solidFill>
                <a:latin typeface="Calibri"/>
                <a:ea typeface="Calibri"/>
                <a:cs typeface="Calibri"/>
                <a:sym typeface="Calibri"/>
              </a:rPr>
              <a:t> – optimize block access time by organizing the blocks to correspond to how data will be accessed</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E.g.  Store related information on the same or nearby cylinders.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Files may get </a:t>
            </a:r>
            <a:r>
              <a:rPr b="1" i="0" lang="en-US" sz="2000" u="none" cap="none" strike="noStrike">
                <a:solidFill>
                  <a:srgbClr val="000099"/>
                </a:solidFill>
                <a:latin typeface="Calibri"/>
                <a:ea typeface="Calibri"/>
                <a:cs typeface="Calibri"/>
                <a:sym typeface="Calibri"/>
              </a:rPr>
              <a:t>fragmented</a:t>
            </a:r>
            <a:r>
              <a:rPr b="0" i="0" lang="en-US" sz="2000" u="none" cap="none" strike="noStrike">
                <a:solidFill>
                  <a:schemeClr val="dk1"/>
                </a:solidFill>
                <a:latin typeface="Calibri"/>
                <a:ea typeface="Calibri"/>
                <a:cs typeface="Calibri"/>
                <a:sym typeface="Calibri"/>
              </a:rPr>
              <a:t> over time</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E.g. if data is inserted to/deleted from the file</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Or free blocks on disk are scattered, and newly created file has its blocks scattered over the disk</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Sequential access to a fragmented file results in increased disk arm movement</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Some systems have utilities to </a:t>
            </a:r>
            <a:r>
              <a:rPr b="0" i="0" lang="en-US" sz="2000" u="none" cap="none" strike="noStrike">
                <a:solidFill>
                  <a:srgbClr val="000099"/>
                </a:solidFill>
                <a:latin typeface="Calibri"/>
                <a:ea typeface="Calibri"/>
                <a:cs typeface="Calibri"/>
                <a:sym typeface="Calibri"/>
              </a:rPr>
              <a:t>defragment</a:t>
            </a:r>
            <a:r>
              <a:rPr b="0" i="0" lang="en-US" sz="2000" u="none" cap="none" strike="noStrike">
                <a:solidFill>
                  <a:schemeClr val="dk1"/>
                </a:solidFill>
                <a:latin typeface="Calibri"/>
                <a:ea typeface="Calibri"/>
                <a:cs typeface="Calibri"/>
                <a:sym typeface="Calibri"/>
              </a:rPr>
              <a:t> the file system, in order to speed up file access</a:t>
            </a:r>
            <a:endParaRPr/>
          </a:p>
          <a:p>
            <a:pPr indent="-217487" lvl="2" marL="1258887"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269875" lvl="0" marL="396875" marR="0" rtl="0" algn="l">
              <a:lnSpc>
                <a:spcPct val="90000"/>
              </a:lnSpc>
              <a:spcBef>
                <a:spcPts val="40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1"/>
          <p:cNvSpPr txBox="1"/>
          <p:nvPr>
            <p:ph type="title"/>
          </p:nvPr>
        </p:nvSpPr>
        <p:spPr>
          <a:xfrm>
            <a:off x="550862" y="306387"/>
            <a:ext cx="8593137" cy="457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2800"/>
              <a:buFont typeface="Calibri"/>
              <a:buNone/>
            </a:pPr>
            <a:r>
              <a:rPr b="0" i="0" lang="en-US" sz="2800" u="none">
                <a:solidFill>
                  <a:srgbClr val="005825"/>
                </a:solidFill>
                <a:latin typeface="Calibri"/>
                <a:ea typeface="Calibri"/>
                <a:cs typeface="Calibri"/>
                <a:sym typeface="Calibri"/>
              </a:rPr>
              <a:t>Improvement of Reliability via Redundancy</a:t>
            </a:r>
            <a:endParaRPr/>
          </a:p>
        </p:txBody>
      </p:sp>
      <p:sp>
        <p:nvSpPr>
          <p:cNvPr id="366" name="Google Shape;366;p21"/>
          <p:cNvSpPr txBox="1"/>
          <p:nvPr>
            <p:ph idx="1" type="body"/>
          </p:nvPr>
        </p:nvSpPr>
        <p:spPr>
          <a:xfrm>
            <a:off x="639762" y="942975"/>
            <a:ext cx="7656512" cy="52641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Redundancy</a:t>
            </a:r>
            <a:r>
              <a:rPr b="0" i="0" lang="en-US" sz="2000" u="none">
                <a:solidFill>
                  <a:schemeClr val="dk1"/>
                </a:solidFill>
                <a:latin typeface="Calibri"/>
                <a:ea typeface="Calibri"/>
                <a:cs typeface="Calibri"/>
                <a:sym typeface="Calibri"/>
              </a:rPr>
              <a:t> – store extra information that can be used to rebuild information lost in a disk failure</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E.g., </a:t>
            </a:r>
            <a:r>
              <a:rPr b="1" i="0" lang="en-US" sz="2000" u="none">
                <a:solidFill>
                  <a:srgbClr val="000099"/>
                </a:solidFill>
                <a:latin typeface="Calibri"/>
                <a:ea typeface="Calibri"/>
                <a:cs typeface="Calibri"/>
                <a:sym typeface="Calibri"/>
              </a:rPr>
              <a:t>Mirroring</a:t>
            </a:r>
            <a:r>
              <a:rPr b="1" i="0" lang="en-US" sz="2000" u="none">
                <a:solidFill>
                  <a:schemeClr val="dk1"/>
                </a:solidFill>
                <a:latin typeface="Calibri"/>
                <a:ea typeface="Calibri"/>
                <a:cs typeface="Calibri"/>
                <a:sym typeface="Calibri"/>
              </a:rPr>
              <a:t> </a:t>
            </a:r>
            <a:r>
              <a:rPr b="0" i="0" lang="en-US" sz="2000" u="none">
                <a:solidFill>
                  <a:schemeClr val="dk1"/>
                </a:solidFill>
                <a:latin typeface="Calibri"/>
                <a:ea typeface="Calibri"/>
                <a:cs typeface="Calibri"/>
                <a:sym typeface="Calibri"/>
              </a:rPr>
              <a:t>(or</a:t>
            </a:r>
            <a:r>
              <a:rPr b="1" i="0" lang="en-US" sz="2000" u="none">
                <a:solidFill>
                  <a:schemeClr val="dk1"/>
                </a:solidFill>
                <a:latin typeface="Calibri"/>
                <a:ea typeface="Calibri"/>
                <a:cs typeface="Calibri"/>
                <a:sym typeface="Calibri"/>
              </a:rPr>
              <a:t> shadowing</a:t>
            </a:r>
            <a:r>
              <a:rPr b="0" i="0" lang="en-US" sz="2000" u="none">
                <a:solidFill>
                  <a:schemeClr val="dk1"/>
                </a:solidFill>
                <a:latin typeface="Calibri"/>
                <a:ea typeface="Calibri"/>
                <a:cs typeface="Calibri"/>
                <a:sym typeface="Calibri"/>
              </a:rPr>
              <a:t>)</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Duplicate every disk.  Logical disk consists of two physical disks.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Every write is carried out on both disks</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Reads can take place from either disk</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If one disk in a pair fails, data still available in the other</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loss would occur only if a disk fails, and its mirror disk also fails before the system is repaired</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Probability of combined event is very small </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Except for dependent failure modes such as fire or building collapse or electrical power surges</a:t>
            </a:r>
            <a:endParaRPr/>
          </a:p>
          <a:p>
            <a:pPr indent="-269875" lvl="0" marL="396875" marR="0" rtl="0" algn="l">
              <a:lnSpc>
                <a:spcPct val="90000"/>
              </a:lnSpc>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a:p>
            <a:pPr indent="-269875" lvl="0" marL="396875" marR="0" rtl="0" algn="l">
              <a:lnSpc>
                <a:spcPct val="90000"/>
              </a:lnSpc>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Performance Measures </a:t>
            </a:r>
            <a:endParaRPr/>
          </a:p>
        </p:txBody>
      </p:sp>
      <p:sp>
        <p:nvSpPr>
          <p:cNvPr id="373" name="Google Shape;373;p22"/>
          <p:cNvSpPr txBox="1"/>
          <p:nvPr>
            <p:ph idx="1" type="body"/>
          </p:nvPr>
        </p:nvSpPr>
        <p:spPr>
          <a:xfrm>
            <a:off x="350837" y="954087"/>
            <a:ext cx="8335962" cy="55768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Char char="•"/>
            </a:pPr>
            <a:r>
              <a:rPr b="1" i="0" lang="en-US" sz="2400" u="none">
                <a:solidFill>
                  <a:schemeClr val="dk1"/>
                </a:solidFill>
                <a:latin typeface="Calibri"/>
                <a:ea typeface="Calibri"/>
                <a:cs typeface="Calibri"/>
                <a:sym typeface="Calibri"/>
              </a:rPr>
              <a:t>Mean time to failure (MTTF)</a:t>
            </a:r>
            <a:r>
              <a:rPr b="0" i="0" lang="en-US" sz="2400" u="none">
                <a:solidFill>
                  <a:schemeClr val="dk1"/>
                </a:solidFill>
                <a:latin typeface="Calibri"/>
                <a:ea typeface="Calibri"/>
                <a:cs typeface="Calibri"/>
                <a:sym typeface="Calibri"/>
              </a:rPr>
              <a:t> – the average time the disk is expected to run continuously without any failure.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Typically 3 to 5 years (approx. 30,000 to 50,000 hours)</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Probability of failure of new disks is quite low, corresponding to a “</a:t>
            </a:r>
            <a:r>
              <a:rPr b="1" i="0" lang="en-US" sz="2400" u="none" cap="none" strike="noStrike">
                <a:solidFill>
                  <a:schemeClr val="dk1"/>
                </a:solidFill>
                <a:latin typeface="Calibri"/>
                <a:ea typeface="Calibri"/>
                <a:cs typeface="Calibri"/>
                <a:sym typeface="Calibri"/>
              </a:rPr>
              <a:t>theoretical</a:t>
            </a:r>
            <a:r>
              <a:rPr b="0" i="0" lang="en-US" sz="2400" u="none" cap="none" strike="noStrike">
                <a:solidFill>
                  <a:schemeClr val="dk1"/>
                </a:solidFill>
                <a:latin typeface="Calibri"/>
                <a:ea typeface="Calibri"/>
                <a:cs typeface="Calibri"/>
                <a:sym typeface="Calibri"/>
              </a:rPr>
              <a:t> MTTF” of 500,000 to 1,200,000 hours for a new disk</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E.g., an MTTF of 1,200,000 hours for a new disk means that given 1000 relatively new disks, on an average one will fail every 1200 hours</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MTTF decreases as disk ages</a:t>
            </a:r>
            <a:endParaRPr/>
          </a:p>
          <a:p>
            <a:pPr indent="-396875" lvl="1" marL="914400" marR="0" rtl="0" algn="l">
              <a:lnSpc>
                <a:spcPct val="9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244475" lvl="0" marL="396875" marR="0" rtl="0" algn="l">
              <a:lnSpc>
                <a:spcPct val="9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Mean time to data loss</a:t>
            </a:r>
            <a:endParaRPr/>
          </a:p>
        </p:txBody>
      </p:sp>
      <p:sp>
        <p:nvSpPr>
          <p:cNvPr id="379" name="Google Shape;379;p23"/>
          <p:cNvSpPr txBox="1"/>
          <p:nvPr>
            <p:ph idx="1" type="body"/>
          </p:nvPr>
        </p:nvSpPr>
        <p:spPr>
          <a:xfrm>
            <a:off x="381000" y="1835150"/>
            <a:ext cx="8507412" cy="6651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Mean time to data loss </a:t>
            </a:r>
            <a:r>
              <a:rPr b="0" i="0" lang="en-US" sz="2400" u="none">
                <a:solidFill>
                  <a:schemeClr val="dk1"/>
                </a:solidFill>
                <a:latin typeface="Calibri"/>
                <a:ea typeface="Calibri"/>
                <a:cs typeface="Calibri"/>
                <a:sym typeface="Calibri"/>
              </a:rPr>
              <a:t>depends on mean time to failure, and mean time to repair</a:t>
            </a:r>
            <a:endParaRPr/>
          </a:p>
        </p:txBody>
      </p:sp>
      <p:sp>
        <p:nvSpPr>
          <p:cNvPr id="380" name="Google Shape;380;p23"/>
          <p:cNvSpPr txBox="1"/>
          <p:nvPr/>
        </p:nvSpPr>
        <p:spPr>
          <a:xfrm>
            <a:off x="136525" y="3141662"/>
            <a:ext cx="8283575" cy="1089025"/>
          </a:xfrm>
          <a:prstGeom prst="rect">
            <a:avLst/>
          </a:prstGeom>
          <a:noFill/>
          <a:ln>
            <a:noFill/>
          </a:ln>
        </p:spPr>
        <p:txBody>
          <a:bodyPr anchorCtr="0" anchor="t" bIns="45700" lIns="91425" spcFirstLastPara="1" rIns="91425" wrap="square" tIns="45700">
            <a:spAutoFit/>
          </a:bodyPr>
          <a:lstStyle/>
          <a:p>
            <a:pPr indent="0" lvl="1" marL="457200" marR="0" rtl="0" algn="l">
              <a:lnSpc>
                <a:spcPct val="9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E.g. MTTF of 100,000 hours, mean time to repair of 10 hours gives mean time to data loss of 500*10</a:t>
            </a:r>
            <a:r>
              <a:rPr b="0" baseline="30000" i="0" lang="en-US" sz="2400" u="none" cap="none" strike="noStrike">
                <a:solidFill>
                  <a:schemeClr val="dk1"/>
                </a:solidFill>
                <a:latin typeface="Helvetica Neue"/>
                <a:ea typeface="Helvetica Neue"/>
                <a:cs typeface="Helvetica Neue"/>
                <a:sym typeface="Helvetica Neue"/>
              </a:rPr>
              <a:t>6</a:t>
            </a:r>
            <a:r>
              <a:rPr b="0" i="0" lang="en-US" sz="2400" u="none" cap="none" strike="noStrike">
                <a:solidFill>
                  <a:schemeClr val="dk1"/>
                </a:solidFill>
                <a:latin typeface="Helvetica Neue"/>
                <a:ea typeface="Helvetica Neue"/>
                <a:cs typeface="Helvetica Neue"/>
                <a:sym typeface="Helvetica Neue"/>
              </a:rPr>
              <a:t> hours (or 57,000 years) for a mirrored pair of disks.</a:t>
            </a:r>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Figure 10.03</a:t>
            </a:r>
            <a:endParaRPr/>
          </a:p>
        </p:txBody>
      </p:sp>
      <p:pic>
        <p:nvPicPr>
          <p:cNvPr id="387" name="Google Shape;387;p24"/>
          <p:cNvPicPr preferRelativeResize="0"/>
          <p:nvPr/>
        </p:nvPicPr>
        <p:blipFill rotWithShape="1">
          <a:blip r:embed="rId3">
            <a:alphaModFix/>
          </a:blip>
          <a:srcRect b="0" l="0" r="0" t="0"/>
          <a:stretch/>
        </p:blipFill>
        <p:spPr>
          <a:xfrm>
            <a:off x="3105150" y="757237"/>
            <a:ext cx="3327400" cy="5715000"/>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Choice of RAID Level</a:t>
            </a:r>
            <a:endParaRPr/>
          </a:p>
        </p:txBody>
      </p:sp>
      <p:sp>
        <p:nvSpPr>
          <p:cNvPr id="394" name="Google Shape;394;p25"/>
          <p:cNvSpPr txBox="1"/>
          <p:nvPr>
            <p:ph idx="1" type="body"/>
          </p:nvPr>
        </p:nvSpPr>
        <p:spPr>
          <a:xfrm>
            <a:off x="814387" y="1114425"/>
            <a:ext cx="7239000" cy="50085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100"/>
              <a:buFont typeface="Calibri"/>
              <a:buChar char="•"/>
            </a:pPr>
            <a:r>
              <a:rPr b="0" i="0" lang="en-US" sz="2100" u="none">
                <a:solidFill>
                  <a:schemeClr val="dk1"/>
                </a:solidFill>
                <a:latin typeface="Calibri"/>
                <a:ea typeface="Calibri"/>
                <a:cs typeface="Calibri"/>
                <a:sym typeface="Calibri"/>
              </a:rPr>
              <a:t>Factors in choosing RAID level</a:t>
            </a:r>
            <a:endParaRPr/>
          </a:p>
          <a:p>
            <a:pPr indent="-396875" lvl="1" marL="914400" marR="0" rtl="0" algn="l">
              <a:lnSpc>
                <a:spcPct val="90000"/>
              </a:lnSpc>
              <a:spcBef>
                <a:spcPts val="420"/>
              </a:spcBef>
              <a:spcAft>
                <a:spcPts val="0"/>
              </a:spcAft>
              <a:buClr>
                <a:srgbClr val="000099"/>
              </a:buClr>
              <a:buSzPts val="2100"/>
              <a:buFont typeface="Calibri"/>
              <a:buChar char="•"/>
            </a:pPr>
            <a:r>
              <a:rPr b="0" i="0" lang="en-US" sz="2100" u="none" cap="none" strike="noStrike">
                <a:solidFill>
                  <a:srgbClr val="000099"/>
                </a:solidFill>
                <a:latin typeface="Calibri"/>
                <a:ea typeface="Calibri"/>
                <a:cs typeface="Calibri"/>
                <a:sym typeface="Calibri"/>
              </a:rPr>
              <a:t>Monetary cost</a:t>
            </a:r>
            <a:endParaRPr/>
          </a:p>
          <a:p>
            <a:pPr indent="-396875" lvl="1" marL="914400" marR="0" rtl="0" algn="l">
              <a:lnSpc>
                <a:spcPct val="90000"/>
              </a:lnSpc>
              <a:spcBef>
                <a:spcPts val="420"/>
              </a:spcBef>
              <a:spcAft>
                <a:spcPts val="0"/>
              </a:spcAft>
              <a:buClr>
                <a:srgbClr val="000099"/>
              </a:buClr>
              <a:buSzPts val="2100"/>
              <a:buFont typeface="Calibri"/>
              <a:buChar char="•"/>
            </a:pPr>
            <a:r>
              <a:rPr b="0" i="0" lang="en-US" sz="2100" u="none" cap="none" strike="noStrike">
                <a:solidFill>
                  <a:srgbClr val="000099"/>
                </a:solidFill>
                <a:latin typeface="Calibri"/>
                <a:ea typeface="Calibri"/>
                <a:cs typeface="Calibri"/>
                <a:sym typeface="Calibri"/>
              </a:rPr>
              <a:t>Performance</a:t>
            </a:r>
            <a:r>
              <a:rPr b="0" i="0" lang="en-US" sz="2100" u="none" cap="none" strike="noStrike">
                <a:solidFill>
                  <a:schemeClr val="dk1"/>
                </a:solidFill>
                <a:latin typeface="Calibri"/>
                <a:ea typeface="Calibri"/>
                <a:cs typeface="Calibri"/>
                <a:sym typeface="Calibri"/>
              </a:rPr>
              <a:t>: Number of I/O operations per second, and bandwidth during normal operation</a:t>
            </a:r>
            <a:endParaRPr/>
          </a:p>
          <a:p>
            <a:pPr indent="-396875" lvl="1" marL="914400" marR="0" rtl="0" algn="l">
              <a:lnSpc>
                <a:spcPct val="90000"/>
              </a:lnSpc>
              <a:spcBef>
                <a:spcPts val="420"/>
              </a:spcBef>
              <a:spcAft>
                <a:spcPts val="0"/>
              </a:spcAft>
              <a:buClr>
                <a:srgbClr val="000099"/>
              </a:buClr>
              <a:buSzPts val="2100"/>
              <a:buFont typeface="Calibri"/>
              <a:buChar char="•"/>
            </a:pPr>
            <a:r>
              <a:rPr b="0" i="0" lang="en-US" sz="2100" u="none" cap="none" strike="noStrike">
                <a:solidFill>
                  <a:srgbClr val="000099"/>
                </a:solidFill>
                <a:latin typeface="Calibri"/>
                <a:ea typeface="Calibri"/>
                <a:cs typeface="Calibri"/>
                <a:sym typeface="Calibri"/>
              </a:rPr>
              <a:t>Performance during failure</a:t>
            </a:r>
            <a:endParaRPr/>
          </a:p>
          <a:p>
            <a:pPr indent="-396875" lvl="1" marL="914400" marR="0" rtl="0" algn="l">
              <a:lnSpc>
                <a:spcPct val="90000"/>
              </a:lnSpc>
              <a:spcBef>
                <a:spcPts val="420"/>
              </a:spcBef>
              <a:spcAft>
                <a:spcPts val="0"/>
              </a:spcAft>
              <a:buClr>
                <a:srgbClr val="000099"/>
              </a:buClr>
              <a:buSzPts val="2100"/>
              <a:buFont typeface="Calibri"/>
              <a:buChar char="•"/>
            </a:pPr>
            <a:r>
              <a:rPr b="0" i="0" lang="en-US" sz="2100" u="none" cap="none" strike="noStrike">
                <a:solidFill>
                  <a:srgbClr val="000099"/>
                </a:solidFill>
                <a:latin typeface="Calibri"/>
                <a:ea typeface="Calibri"/>
                <a:cs typeface="Calibri"/>
                <a:sym typeface="Calibri"/>
              </a:rPr>
              <a:t>Performance during rebuild</a:t>
            </a:r>
            <a:r>
              <a:rPr b="0" i="0" lang="en-US" sz="2100" u="none" cap="none" strike="noStrike">
                <a:solidFill>
                  <a:schemeClr val="dk1"/>
                </a:solidFill>
                <a:latin typeface="Calibri"/>
                <a:ea typeface="Calibri"/>
                <a:cs typeface="Calibri"/>
                <a:sym typeface="Calibri"/>
              </a:rPr>
              <a:t> of failed disk</a:t>
            </a:r>
            <a:endParaRPr/>
          </a:p>
          <a:p>
            <a:pPr indent="-344487" lvl="2" marL="1258887" marR="0" rtl="0" algn="l">
              <a:lnSpc>
                <a:spcPct val="90000"/>
              </a:lnSpc>
              <a:spcBef>
                <a:spcPts val="42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Including time taken to rebuild failed disk</a:t>
            </a:r>
            <a:endParaRPr/>
          </a:p>
          <a:p>
            <a:pPr indent="-396875" lvl="0" marL="396875" marR="0" rtl="0" algn="l">
              <a:lnSpc>
                <a:spcPct val="90000"/>
              </a:lnSpc>
              <a:spcBef>
                <a:spcPts val="420"/>
              </a:spcBef>
              <a:spcAft>
                <a:spcPts val="0"/>
              </a:spcAft>
              <a:buClr>
                <a:schemeClr val="dk1"/>
              </a:buClr>
              <a:buSzPts val="2100"/>
              <a:buFont typeface="Calibri"/>
              <a:buChar char="•"/>
            </a:pPr>
            <a:r>
              <a:rPr b="0" i="0" lang="en-US" sz="2100" u="none">
                <a:solidFill>
                  <a:schemeClr val="dk1"/>
                </a:solidFill>
                <a:latin typeface="Calibri"/>
                <a:ea typeface="Calibri"/>
                <a:cs typeface="Calibri"/>
                <a:sym typeface="Calibri"/>
              </a:rPr>
              <a:t>RAID 0 is used only when data safety is not important </a:t>
            </a:r>
            <a:endParaRPr/>
          </a:p>
          <a:p>
            <a:pPr indent="-396875" lvl="1" marL="914400" marR="0" rtl="0" algn="l">
              <a:lnSpc>
                <a:spcPct val="90000"/>
              </a:lnSpc>
              <a:spcBef>
                <a:spcPts val="420"/>
              </a:spcBef>
              <a:spcAft>
                <a:spcPts val="0"/>
              </a:spcAft>
              <a:buClr>
                <a:schemeClr val="dk1"/>
              </a:buClr>
              <a:buSzPts val="2100"/>
              <a:buFont typeface="Calibri"/>
              <a:buChar char="•"/>
            </a:pPr>
            <a:r>
              <a:rPr b="0" i="0" lang="en-US" sz="2100" u="none" cap="none" strike="noStrike">
                <a:solidFill>
                  <a:schemeClr val="dk1"/>
                </a:solidFill>
                <a:latin typeface="Calibri"/>
                <a:ea typeface="Calibri"/>
                <a:cs typeface="Calibri"/>
                <a:sym typeface="Calibri"/>
              </a:rPr>
              <a:t>E.g. data can be recovered quickly from other sources</a:t>
            </a:r>
            <a:endParaRPr/>
          </a:p>
          <a:p>
            <a:pPr indent="-396875" lvl="0" marL="396875" marR="0" rtl="0" algn="l">
              <a:lnSpc>
                <a:spcPct val="90000"/>
              </a:lnSpc>
              <a:spcBef>
                <a:spcPts val="420"/>
              </a:spcBef>
              <a:spcAft>
                <a:spcPts val="0"/>
              </a:spcAft>
              <a:buClr>
                <a:schemeClr val="dk1"/>
              </a:buClr>
              <a:buSzPts val="2100"/>
              <a:buFont typeface="Calibri"/>
              <a:buChar char="•"/>
            </a:pPr>
            <a:r>
              <a:rPr b="0" i="0" lang="en-US" sz="2100" u="none">
                <a:solidFill>
                  <a:schemeClr val="dk1"/>
                </a:solidFill>
                <a:latin typeface="Calibri"/>
                <a:ea typeface="Calibri"/>
                <a:cs typeface="Calibri"/>
                <a:sym typeface="Calibri"/>
              </a:rPr>
              <a:t>Level 2 and 4 never used since they are subsumed by 3 and 5</a:t>
            </a:r>
            <a:endParaRPr/>
          </a:p>
          <a:p>
            <a:pPr indent="-396875" lvl="0" marL="396875" marR="0" rtl="0" algn="l">
              <a:lnSpc>
                <a:spcPct val="90000"/>
              </a:lnSpc>
              <a:spcBef>
                <a:spcPts val="420"/>
              </a:spcBef>
              <a:spcAft>
                <a:spcPts val="0"/>
              </a:spcAft>
              <a:buClr>
                <a:schemeClr val="dk1"/>
              </a:buClr>
              <a:buSzPts val="2100"/>
              <a:buFont typeface="Calibri"/>
              <a:buChar char="•"/>
            </a:pPr>
            <a:r>
              <a:rPr b="0" i="0" lang="en-US" sz="2100" u="none">
                <a:solidFill>
                  <a:schemeClr val="dk1"/>
                </a:solidFill>
                <a:latin typeface="Calibri"/>
                <a:ea typeface="Calibri"/>
                <a:cs typeface="Calibri"/>
                <a:sym typeface="Calibri"/>
              </a:rPr>
              <a:t>Level 3 is not used anymore since bit-striping forces single block reads to access all disks, wasting disk arm movement, which block striping (level 5) avoids</a:t>
            </a:r>
            <a:endParaRPr/>
          </a:p>
          <a:p>
            <a:pPr indent="-396875" lvl="0" marL="396875" marR="0" rtl="0" algn="l">
              <a:lnSpc>
                <a:spcPct val="90000"/>
              </a:lnSpc>
              <a:spcBef>
                <a:spcPts val="420"/>
              </a:spcBef>
              <a:spcAft>
                <a:spcPts val="0"/>
              </a:spcAft>
              <a:buClr>
                <a:schemeClr val="dk1"/>
              </a:buClr>
              <a:buSzPts val="2100"/>
              <a:buFont typeface="Calibri"/>
              <a:buChar char="•"/>
            </a:pPr>
            <a:r>
              <a:rPr b="0" i="0" lang="en-US" sz="2100" u="none">
                <a:solidFill>
                  <a:schemeClr val="dk1"/>
                </a:solidFill>
                <a:latin typeface="Calibri"/>
                <a:ea typeface="Calibri"/>
                <a:cs typeface="Calibri"/>
                <a:sym typeface="Calibri"/>
              </a:rPr>
              <a:t>Level 6 is rarely used since levels 1 and 5 offer adequate safety for most applications</a:t>
            </a:r>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Big Picture</a:t>
            </a:r>
            <a:endParaRPr/>
          </a:p>
        </p:txBody>
      </p:sp>
      <p:pic>
        <p:nvPicPr>
          <p:cNvPr descr="storage1" id="400" name="Google Shape;400;p26"/>
          <p:cNvPicPr preferRelativeResize="0"/>
          <p:nvPr/>
        </p:nvPicPr>
        <p:blipFill rotWithShape="1">
          <a:blip r:embed="rId3">
            <a:alphaModFix/>
          </a:blip>
          <a:srcRect b="0" l="0" r="0" t="0"/>
          <a:stretch/>
        </p:blipFill>
        <p:spPr>
          <a:xfrm>
            <a:off x="1600200" y="1219200"/>
            <a:ext cx="5476875" cy="4457700"/>
          </a:xfrm>
          <a:prstGeom prst="rect">
            <a:avLst/>
          </a:prstGeom>
          <a:noFill/>
          <a:ln>
            <a:noFill/>
          </a:ln>
        </p:spPr>
      </p:pic>
      <p:sp>
        <p:nvSpPr>
          <p:cNvPr id="401" name="Google Shape;401;p26"/>
          <p:cNvSpPr txBox="1"/>
          <p:nvPr/>
        </p:nvSpPr>
        <p:spPr>
          <a:xfrm>
            <a:off x="5943600" y="5149850"/>
            <a:ext cx="2570162" cy="8524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Helvetica Neue"/>
              <a:buNone/>
            </a:pPr>
            <a:r>
              <a:rPr b="0" i="0" lang="en-US" sz="1400" u="none">
                <a:solidFill>
                  <a:schemeClr val="dk1"/>
                </a:solidFill>
                <a:latin typeface="Helvetica Neue"/>
                <a:ea typeface="Helvetica Neue"/>
                <a:cs typeface="Helvetica Neue"/>
                <a:sym typeface="Helvetica Neue"/>
              </a:rPr>
              <a:t>From Keith Van Rhein’s slide, </a:t>
            </a:r>
            <a:endParaRPr/>
          </a:p>
          <a:p>
            <a:pPr indent="0" lvl="0" marL="0" marR="0" rtl="0" algn="l">
              <a:lnSpc>
                <a:spcPct val="100000"/>
              </a:lnSpc>
              <a:spcBef>
                <a:spcPts val="0"/>
              </a:spcBef>
              <a:spcAft>
                <a:spcPts val="0"/>
              </a:spcAft>
              <a:buClr>
                <a:schemeClr val="dk1"/>
              </a:buClr>
              <a:buSzPts val="1200"/>
              <a:buFont typeface="Helvetica Neue"/>
              <a:buNone/>
            </a:pPr>
            <a:r>
              <a:rPr b="0" i="0" lang="en-US" sz="1200" u="none">
                <a:solidFill>
                  <a:schemeClr val="dk1"/>
                </a:solidFill>
                <a:latin typeface="Helvetica Neue"/>
                <a:ea typeface="Helvetica Neue"/>
                <a:cs typeface="Helvetica Neue"/>
                <a:sym typeface="Helvetica Neue"/>
              </a:rPr>
              <a:t>LOYOLA UNIVERSITY CHICAGO</a:t>
            </a:r>
            <a:endParaRPr/>
          </a:p>
          <a:p>
            <a:pPr indent="0" lvl="0" marL="0" marR="0" rtl="0" algn="l">
              <a:lnSpc>
                <a:spcPct val="100000"/>
              </a:lnSpc>
              <a:spcBef>
                <a:spcPts val="0"/>
              </a:spcBef>
              <a:spcAft>
                <a:spcPts val="0"/>
              </a:spcAft>
              <a:buClr>
                <a:schemeClr val="dk1"/>
              </a:buClr>
              <a:buSzPts val="1200"/>
              <a:buFont typeface="Helvetica Neue"/>
              <a:buNone/>
            </a:pPr>
            <a:br>
              <a:rPr b="0" i="0" lang="en-US" sz="1200" u="none">
                <a:solidFill>
                  <a:schemeClr val="dk1"/>
                </a:solidFill>
                <a:latin typeface="Helvetica Neue"/>
                <a:ea typeface="Helvetica Neue"/>
                <a:cs typeface="Helvetica Neue"/>
                <a:sym typeface="Helvetica Neue"/>
              </a:rPr>
            </a:b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File Organization</a:t>
            </a:r>
            <a:endParaRPr/>
          </a:p>
        </p:txBody>
      </p:sp>
      <p:sp>
        <p:nvSpPr>
          <p:cNvPr id="408" name="Google Shape;408;p27"/>
          <p:cNvSpPr txBox="1"/>
          <p:nvPr>
            <p:ph idx="1" type="body"/>
          </p:nvPr>
        </p:nvSpPr>
        <p:spPr>
          <a:xfrm>
            <a:off x="914400" y="1250950"/>
            <a:ext cx="7210425" cy="48879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600"/>
              <a:buFont typeface="Calibri"/>
              <a:buChar char="•"/>
            </a:pPr>
            <a:r>
              <a:rPr b="0" i="0" lang="en-US" sz="3600" u="none">
                <a:solidFill>
                  <a:schemeClr val="dk1"/>
                </a:solidFill>
                <a:latin typeface="Calibri"/>
                <a:ea typeface="Calibri"/>
                <a:cs typeface="Calibri"/>
                <a:sym typeface="Calibri"/>
              </a:rPr>
              <a:t>The database is stored as a collection of </a:t>
            </a:r>
            <a:r>
              <a:rPr b="0" i="1" lang="en-US" sz="3600" u="none">
                <a:solidFill>
                  <a:schemeClr val="dk1"/>
                </a:solidFill>
                <a:latin typeface="Calibri"/>
                <a:ea typeface="Calibri"/>
                <a:cs typeface="Calibri"/>
                <a:sym typeface="Calibri"/>
              </a:rPr>
              <a:t>files</a:t>
            </a:r>
            <a:r>
              <a:rPr b="0" i="0" lang="en-US" sz="3600" u="none">
                <a:solidFill>
                  <a:schemeClr val="dk1"/>
                </a:solidFill>
                <a:latin typeface="Calibri"/>
                <a:ea typeface="Calibri"/>
                <a:cs typeface="Calibri"/>
                <a:sym typeface="Calibri"/>
              </a:rPr>
              <a:t>.  Each file is a sequence of </a:t>
            </a:r>
            <a:r>
              <a:rPr b="0" i="1" lang="en-US" sz="3600" u="none">
                <a:solidFill>
                  <a:schemeClr val="dk1"/>
                </a:solidFill>
                <a:latin typeface="Calibri"/>
                <a:ea typeface="Calibri"/>
                <a:cs typeface="Calibri"/>
                <a:sym typeface="Calibri"/>
              </a:rPr>
              <a:t>records.  </a:t>
            </a:r>
            <a:r>
              <a:rPr b="0" i="0" lang="en-US" sz="3600" u="none">
                <a:solidFill>
                  <a:schemeClr val="dk1"/>
                </a:solidFill>
                <a:latin typeface="Calibri"/>
                <a:ea typeface="Calibri"/>
                <a:cs typeface="Calibri"/>
                <a:sym typeface="Calibri"/>
              </a:rPr>
              <a:t>A record is a sequence of fields.</a:t>
            </a:r>
            <a:endParaRPr/>
          </a:p>
          <a:p>
            <a:pPr indent="-396875" lvl="0" marL="396875" marR="0" rtl="0" algn="l">
              <a:lnSpc>
                <a:spcPct val="90000"/>
              </a:lnSpc>
              <a:spcBef>
                <a:spcPts val="720"/>
              </a:spcBef>
              <a:spcAft>
                <a:spcPts val="0"/>
              </a:spcAft>
              <a:buClr>
                <a:schemeClr val="dk1"/>
              </a:buClr>
              <a:buSzPts val="3600"/>
              <a:buFont typeface="Calibri"/>
              <a:buChar char="•"/>
            </a:pPr>
            <a:r>
              <a:rPr b="0" i="0" lang="en-US" sz="3600" u="none">
                <a:solidFill>
                  <a:schemeClr val="dk1"/>
                </a:solidFill>
                <a:latin typeface="Calibri"/>
                <a:ea typeface="Calibri"/>
                <a:cs typeface="Calibri"/>
                <a:sym typeface="Calibri"/>
              </a:rPr>
              <a:t>Organization of Records in files</a:t>
            </a:r>
            <a:endParaRPr/>
          </a:p>
          <a:p>
            <a:pPr indent="-396875" lvl="0" marL="396875" marR="0" rtl="0" algn="l">
              <a:lnSpc>
                <a:spcPct val="90000"/>
              </a:lnSpc>
              <a:spcBef>
                <a:spcPts val="720"/>
              </a:spcBef>
              <a:spcAft>
                <a:spcPts val="0"/>
              </a:spcAft>
              <a:buClr>
                <a:schemeClr val="dk1"/>
              </a:buClr>
              <a:buSzPts val="3600"/>
              <a:buFont typeface="Calibri"/>
              <a:buChar char="•"/>
            </a:pPr>
            <a:r>
              <a:rPr b="0" i="0" lang="en-US" sz="3600" u="none">
                <a:solidFill>
                  <a:schemeClr val="dk1"/>
                </a:solidFill>
                <a:latin typeface="Calibri"/>
                <a:ea typeface="Calibri"/>
                <a:cs typeface="Calibri"/>
                <a:sym typeface="Calibri"/>
              </a:rPr>
              <a:t>Two different types of Records</a:t>
            </a:r>
            <a:endParaRP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Organization of Records in Files</a:t>
            </a:r>
            <a:endParaRPr/>
          </a:p>
        </p:txBody>
      </p:sp>
      <p:sp>
        <p:nvSpPr>
          <p:cNvPr id="415" name="Google Shape;415;p28"/>
          <p:cNvSpPr txBox="1"/>
          <p:nvPr>
            <p:ph idx="1" type="body"/>
          </p:nvPr>
        </p:nvSpPr>
        <p:spPr>
          <a:xfrm>
            <a:off x="644525" y="1069975"/>
            <a:ext cx="8048625" cy="47720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Heap</a:t>
            </a: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 a record can be placed anywhere in the file where there is space</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Hashing</a:t>
            </a:r>
            <a:r>
              <a:rPr b="0" i="0" lang="en-US" sz="2400" u="none">
                <a:solidFill>
                  <a:schemeClr val="dk1"/>
                </a:solidFill>
                <a:latin typeface="Calibri"/>
                <a:ea typeface="Calibri"/>
                <a:cs typeface="Calibri"/>
                <a:sym typeface="Calibri"/>
              </a:rPr>
              <a:t> – a hash function computed on some attribute of each record; the result specifies in which bucket (a set of blocks) of the file the record should be placed</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Sequential</a:t>
            </a:r>
            <a:r>
              <a:rPr b="1" i="0" lang="en-US" sz="2400" u="none">
                <a:solidFill>
                  <a:schemeClr val="dk2"/>
                </a:solidFill>
                <a:latin typeface="Calibri"/>
                <a:ea typeface="Calibri"/>
                <a:cs typeface="Calibri"/>
                <a:sym typeface="Calibri"/>
              </a:rPr>
              <a:t> </a:t>
            </a:r>
            <a:r>
              <a:rPr b="0" i="0" lang="en-US" sz="2400" u="none">
                <a:solidFill>
                  <a:schemeClr val="dk1"/>
                </a:solidFill>
                <a:latin typeface="Calibri"/>
                <a:ea typeface="Calibri"/>
                <a:cs typeface="Calibri"/>
                <a:sym typeface="Calibri"/>
              </a:rPr>
              <a:t>– store records in sequential order, based on the value of the search key of each record</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Records of each relation may be stored in a separate file. In a  </a:t>
            </a:r>
            <a:r>
              <a:rPr b="1" i="0" lang="en-US" sz="2400" u="none">
                <a:solidFill>
                  <a:srgbClr val="000099"/>
                </a:solidFill>
                <a:latin typeface="Calibri"/>
                <a:ea typeface="Calibri"/>
                <a:cs typeface="Calibri"/>
                <a:sym typeface="Calibri"/>
              </a:rPr>
              <a:t>multitable clustering file organization</a:t>
            </a:r>
            <a:r>
              <a:rPr b="1" i="0" lang="en-US" sz="2400" u="none">
                <a:solidFill>
                  <a:schemeClr val="dk2"/>
                </a:solidFill>
                <a:latin typeface="Calibri"/>
                <a:ea typeface="Calibri"/>
                <a:cs typeface="Calibri"/>
                <a:sym typeface="Calibri"/>
              </a:rPr>
              <a:t> </a:t>
            </a:r>
            <a:r>
              <a:rPr b="0" i="0" lang="en-US" sz="2400" u="none">
                <a:solidFill>
                  <a:schemeClr val="dk1"/>
                </a:solidFill>
                <a:latin typeface="Calibri"/>
                <a:ea typeface="Calibri"/>
                <a:cs typeface="Calibri"/>
                <a:sym typeface="Calibri"/>
              </a:rPr>
              <a:t> records of several different relations can be stored in the same file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Motivation: store related records on the same block to minimize I/O</a:t>
            </a:r>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Organization of Records in Files</a:t>
            </a:r>
            <a:endParaRPr/>
          </a:p>
        </p:txBody>
      </p:sp>
      <p:sp>
        <p:nvSpPr>
          <p:cNvPr id="422" name="Google Shape;422;p29"/>
          <p:cNvSpPr txBox="1"/>
          <p:nvPr>
            <p:ph idx="1" type="body"/>
          </p:nvPr>
        </p:nvSpPr>
        <p:spPr>
          <a:xfrm>
            <a:off x="644525" y="1069975"/>
            <a:ext cx="8048625" cy="10779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Heap</a:t>
            </a: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 a record can be placed anywhere in the file where there is space</a:t>
            </a:r>
            <a:endParaRPr/>
          </a:p>
        </p:txBody>
      </p:sp>
      <p:pic>
        <p:nvPicPr>
          <p:cNvPr descr="Image result for heap file organization" id="423" name="Google Shape;423;p29"/>
          <p:cNvPicPr preferRelativeResize="0"/>
          <p:nvPr/>
        </p:nvPicPr>
        <p:blipFill rotWithShape="1">
          <a:blip r:embed="rId3">
            <a:alphaModFix/>
          </a:blip>
          <a:srcRect b="0" l="0" r="0" t="0"/>
          <a:stretch/>
        </p:blipFill>
        <p:spPr>
          <a:xfrm>
            <a:off x="768350" y="2236787"/>
            <a:ext cx="8274050" cy="3079750"/>
          </a:xfrm>
          <a:prstGeom prst="rect">
            <a:avLst/>
          </a:prstGeom>
          <a:noFill/>
          <a:ln>
            <a:noFill/>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688975" y="282575"/>
            <a:ext cx="8340725" cy="457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Classification of Physical Storage Media</a:t>
            </a:r>
            <a:endParaRPr/>
          </a:p>
        </p:txBody>
      </p:sp>
      <p:sp>
        <p:nvSpPr>
          <p:cNvPr id="69" name="Google Shape;69;p3"/>
          <p:cNvSpPr txBox="1"/>
          <p:nvPr>
            <p:ph idx="1" type="body"/>
          </p:nvPr>
        </p:nvSpPr>
        <p:spPr>
          <a:xfrm>
            <a:off x="619125" y="1554162"/>
            <a:ext cx="7188200" cy="41148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Speed with which data can be accessed</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Cost per unit of data</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Reliability</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loss on power failure or system crash</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physical failure of the storage device</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Can differentiate storage into:</a:t>
            </a:r>
            <a:endParaRPr/>
          </a:p>
          <a:p>
            <a:pPr indent="-396875" lvl="1" marL="914400" marR="0" rtl="0" algn="l">
              <a:lnSpc>
                <a:spcPct val="9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volatile storage</a:t>
            </a: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loses contents when power is switched off</a:t>
            </a:r>
            <a:endParaRPr/>
          </a:p>
          <a:p>
            <a:pPr indent="-396875" lvl="1" marL="914400" marR="0" rtl="0" algn="l">
              <a:lnSpc>
                <a:spcPct val="9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non-volatile storage</a:t>
            </a:r>
            <a:r>
              <a:rPr b="0" i="0" lang="en-US" sz="2000" u="none" cap="none" strike="noStrike">
                <a:solidFill>
                  <a:schemeClr val="dk1"/>
                </a:solidFill>
                <a:latin typeface="Calibri"/>
                <a:ea typeface="Calibri"/>
                <a:cs typeface="Calibri"/>
                <a:sym typeface="Calibri"/>
              </a:rPr>
              <a:t>: </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Contents persist even when power is switched off. </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Includes secondary and tertiary storage, as well as battery-backed up main-memory.</a:t>
            </a:r>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Organization of Records in Files</a:t>
            </a:r>
            <a:endParaRPr/>
          </a:p>
        </p:txBody>
      </p:sp>
      <p:sp>
        <p:nvSpPr>
          <p:cNvPr id="430" name="Google Shape;430;p30"/>
          <p:cNvSpPr txBox="1"/>
          <p:nvPr>
            <p:ph idx="1" type="body"/>
          </p:nvPr>
        </p:nvSpPr>
        <p:spPr>
          <a:xfrm>
            <a:off x="57150" y="803275"/>
            <a:ext cx="9012237" cy="10731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Hashing</a:t>
            </a:r>
            <a:r>
              <a:rPr b="0" i="0" lang="en-US" sz="2000" u="none">
                <a:solidFill>
                  <a:schemeClr val="dk1"/>
                </a:solidFill>
                <a:latin typeface="Calibri"/>
                <a:ea typeface="Calibri"/>
                <a:cs typeface="Calibri"/>
                <a:sym typeface="Calibri"/>
              </a:rPr>
              <a:t> – a hash function computed on some attribute of each record; the result specifies in which bucket (a set of blocks) of the file the record should be placed</a:t>
            </a:r>
            <a:endParaRPr/>
          </a:p>
        </p:txBody>
      </p:sp>
      <p:sp>
        <p:nvSpPr>
          <p:cNvPr descr="http://images.slideplayer.com/1/225515/slides/slide_40.jpg" id="431" name="Google Shape;431;p30"/>
          <p:cNvSpPr txBox="1"/>
          <p:nvPr/>
        </p:nvSpPr>
        <p:spPr>
          <a:xfrm>
            <a:off x="57150" y="-122237"/>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id="432" name="Google Shape;432;p30"/>
          <p:cNvPicPr preferRelativeResize="0"/>
          <p:nvPr/>
        </p:nvPicPr>
        <p:blipFill rotWithShape="1">
          <a:blip r:embed="rId3">
            <a:alphaModFix/>
          </a:blip>
          <a:srcRect b="0" l="0" r="0" t="0"/>
          <a:stretch/>
        </p:blipFill>
        <p:spPr>
          <a:xfrm>
            <a:off x="2024062" y="1757362"/>
            <a:ext cx="5464175" cy="4803775"/>
          </a:xfrm>
          <a:prstGeom prst="rect">
            <a:avLst/>
          </a:prstGeom>
          <a:noFill/>
          <a:ln>
            <a:noFill/>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1"/>
          <p:cNvSpPr txBox="1"/>
          <p:nvPr>
            <p:ph idx="1" type="body"/>
          </p:nvPr>
        </p:nvSpPr>
        <p:spPr>
          <a:xfrm>
            <a:off x="307975" y="803275"/>
            <a:ext cx="8537575" cy="14033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Sequential</a:t>
            </a:r>
            <a:r>
              <a:rPr b="1" i="0" lang="en-US" sz="2400" u="none">
                <a:solidFill>
                  <a:schemeClr val="dk2"/>
                </a:solidFill>
                <a:latin typeface="Calibri"/>
                <a:ea typeface="Calibri"/>
                <a:cs typeface="Calibri"/>
                <a:sym typeface="Calibri"/>
              </a:rPr>
              <a:t> </a:t>
            </a:r>
            <a:r>
              <a:rPr b="0" i="0" lang="en-US" sz="2400" u="none">
                <a:solidFill>
                  <a:schemeClr val="dk1"/>
                </a:solidFill>
                <a:latin typeface="Calibri"/>
                <a:ea typeface="Calibri"/>
                <a:cs typeface="Calibri"/>
                <a:sym typeface="Calibri"/>
              </a:rPr>
              <a:t>– store records in sequential order, based on the value of the search key of each record</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Suitable for applications that require sequential processing of the entire file </a:t>
            </a:r>
            <a:endParaRPr/>
          </a:p>
        </p:txBody>
      </p:sp>
      <p:pic>
        <p:nvPicPr>
          <p:cNvPr id="439" name="Google Shape;439;p31"/>
          <p:cNvPicPr preferRelativeResize="0"/>
          <p:nvPr/>
        </p:nvPicPr>
        <p:blipFill rotWithShape="1">
          <a:blip r:embed="rId3">
            <a:alphaModFix/>
          </a:blip>
          <a:srcRect b="0" l="0" r="0" t="0"/>
          <a:stretch/>
        </p:blipFill>
        <p:spPr>
          <a:xfrm>
            <a:off x="1331912" y="2206625"/>
            <a:ext cx="7026275" cy="4676775"/>
          </a:xfrm>
          <a:prstGeom prst="rect">
            <a:avLst/>
          </a:prstGeom>
          <a:noFill/>
          <a:ln>
            <a:noFill/>
          </a:ln>
        </p:spPr>
      </p:pic>
      <p:sp>
        <p:nvSpPr>
          <p:cNvPr id="440" name="Google Shape;440;p31"/>
          <p:cNvSpPr txBox="1"/>
          <p:nvPr/>
        </p:nvSpPr>
        <p:spPr>
          <a:xfrm>
            <a:off x="684212" y="14287"/>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Calibri"/>
              <a:buNone/>
            </a:pPr>
            <a:r>
              <a:rPr b="1" i="0" lang="en-US" sz="3200" u="none">
                <a:solidFill>
                  <a:schemeClr val="dk2"/>
                </a:solidFill>
                <a:latin typeface="Calibri"/>
                <a:ea typeface="Calibri"/>
                <a:cs typeface="Calibri"/>
                <a:sym typeface="Calibri"/>
              </a:rPr>
              <a:t>Organization of Records in Files</a:t>
            </a:r>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2"/>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Sequential File Organization (Cont.)</a:t>
            </a:r>
            <a:endParaRPr/>
          </a:p>
        </p:txBody>
      </p:sp>
      <p:sp>
        <p:nvSpPr>
          <p:cNvPr id="447" name="Google Shape;447;p32"/>
          <p:cNvSpPr txBox="1"/>
          <p:nvPr>
            <p:ph idx="1" type="body"/>
          </p:nvPr>
        </p:nvSpPr>
        <p:spPr>
          <a:xfrm>
            <a:off x="303137" y="1857137"/>
            <a:ext cx="3860700" cy="38583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Deletion – use pointer chains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Insertion –locate the position where the record is to be inserted</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if there is free space insert there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if no free space, insert the record in an </a:t>
            </a:r>
            <a:r>
              <a:rPr b="0" i="0" lang="en-US" sz="2000" u="none" cap="none" strike="noStrike">
                <a:solidFill>
                  <a:srgbClr val="000099"/>
                </a:solidFill>
                <a:latin typeface="Calibri"/>
                <a:ea typeface="Calibri"/>
                <a:cs typeface="Calibri"/>
                <a:sym typeface="Calibri"/>
              </a:rPr>
              <a:t>overflow block</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In either case, pointer chain must be updated</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Need to reorganize the file</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 from time to time to restore</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 sequential order</a:t>
            </a:r>
            <a:endParaRPr/>
          </a:p>
        </p:txBody>
      </p:sp>
      <p:pic>
        <p:nvPicPr>
          <p:cNvPr id="448" name="Google Shape;448;p32"/>
          <p:cNvPicPr preferRelativeResize="0"/>
          <p:nvPr/>
        </p:nvPicPr>
        <p:blipFill rotWithShape="1">
          <a:blip r:embed="rId3">
            <a:alphaModFix/>
          </a:blip>
          <a:srcRect b="0" l="0" r="0" t="0"/>
          <a:stretch/>
        </p:blipFill>
        <p:spPr>
          <a:xfrm>
            <a:off x="4275137" y="2555875"/>
            <a:ext cx="4708525" cy="3455987"/>
          </a:xfrm>
          <a:prstGeom prst="rect">
            <a:avLst/>
          </a:prstGeom>
          <a:noFill/>
          <a:ln>
            <a:noFill/>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3"/>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Organization of Records in Files</a:t>
            </a:r>
            <a:endParaRPr/>
          </a:p>
        </p:txBody>
      </p:sp>
      <p:sp>
        <p:nvSpPr>
          <p:cNvPr id="455" name="Google Shape;455;p33"/>
          <p:cNvSpPr txBox="1"/>
          <p:nvPr>
            <p:ph idx="1" type="body"/>
          </p:nvPr>
        </p:nvSpPr>
        <p:spPr>
          <a:xfrm>
            <a:off x="644525" y="1069975"/>
            <a:ext cx="8048625" cy="47720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Records of each relation may be stored in a separate file. In a  </a:t>
            </a:r>
            <a:r>
              <a:rPr b="1" i="0" lang="en-US" sz="2400" u="none">
                <a:solidFill>
                  <a:srgbClr val="000099"/>
                </a:solidFill>
                <a:latin typeface="Calibri"/>
                <a:ea typeface="Calibri"/>
                <a:cs typeface="Calibri"/>
                <a:sym typeface="Calibri"/>
              </a:rPr>
              <a:t>multitable clustering file organization</a:t>
            </a:r>
            <a:r>
              <a:rPr b="1" i="0" lang="en-US" sz="2400" u="none">
                <a:solidFill>
                  <a:schemeClr val="dk2"/>
                </a:solidFill>
                <a:latin typeface="Calibri"/>
                <a:ea typeface="Calibri"/>
                <a:cs typeface="Calibri"/>
                <a:sym typeface="Calibri"/>
              </a:rPr>
              <a:t> </a:t>
            </a:r>
            <a:r>
              <a:rPr b="0" i="0" lang="en-US" sz="2400" u="none">
                <a:solidFill>
                  <a:schemeClr val="dk1"/>
                </a:solidFill>
                <a:latin typeface="Calibri"/>
                <a:ea typeface="Calibri"/>
                <a:cs typeface="Calibri"/>
                <a:sym typeface="Calibri"/>
              </a:rPr>
              <a:t> records of several different relations can be stored in the same file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Motivation: store related records on the same block to minimize I/O</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4"/>
          <p:cNvSpPr txBox="1"/>
          <p:nvPr>
            <p:ph type="title"/>
          </p:nvPr>
        </p:nvSpPr>
        <p:spPr>
          <a:xfrm>
            <a:off x="381000" y="230187"/>
            <a:ext cx="8382000" cy="498475"/>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3600"/>
              <a:buFont typeface="Calibri"/>
              <a:buNone/>
            </a:pPr>
            <a:r>
              <a:rPr b="0" i="0" lang="en-US" sz="3600" u="none">
                <a:solidFill>
                  <a:srgbClr val="005825"/>
                </a:solidFill>
                <a:latin typeface="Calibri"/>
                <a:ea typeface="Calibri"/>
                <a:cs typeface="Calibri"/>
                <a:sym typeface="Calibri"/>
              </a:rPr>
              <a:t>Multi table Clustering File Organization</a:t>
            </a:r>
            <a:endParaRPr/>
          </a:p>
        </p:txBody>
      </p:sp>
      <p:sp>
        <p:nvSpPr>
          <p:cNvPr id="462" name="Google Shape;462;p34"/>
          <p:cNvSpPr txBox="1"/>
          <p:nvPr/>
        </p:nvSpPr>
        <p:spPr>
          <a:xfrm>
            <a:off x="868362" y="1016000"/>
            <a:ext cx="678497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Store several relations in one file using a </a:t>
            </a:r>
            <a:r>
              <a:rPr b="1" i="0" lang="en-US" sz="1800" u="none">
                <a:solidFill>
                  <a:srgbClr val="000099"/>
                </a:solidFill>
                <a:latin typeface="Helvetica Neue"/>
                <a:ea typeface="Helvetica Neue"/>
                <a:cs typeface="Helvetica Neue"/>
                <a:sym typeface="Helvetica Neue"/>
              </a:rPr>
              <a:t>multitable clustering</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file organization</a:t>
            </a:r>
            <a:endParaRPr/>
          </a:p>
        </p:txBody>
      </p:sp>
      <p:pic>
        <p:nvPicPr>
          <p:cNvPr descr="10" id="463" name="Google Shape;463;p34"/>
          <p:cNvPicPr preferRelativeResize="0"/>
          <p:nvPr/>
        </p:nvPicPr>
        <p:blipFill rotWithShape="1">
          <a:blip r:embed="rId3">
            <a:alphaModFix/>
          </a:blip>
          <a:srcRect b="0" l="0" r="0" t="0"/>
          <a:stretch/>
        </p:blipFill>
        <p:spPr>
          <a:xfrm>
            <a:off x="3067050" y="1538287"/>
            <a:ext cx="5046662" cy="1131887"/>
          </a:xfrm>
          <a:prstGeom prst="rect">
            <a:avLst/>
          </a:prstGeom>
          <a:noFill/>
          <a:ln>
            <a:noFill/>
          </a:ln>
        </p:spPr>
      </p:pic>
      <p:pic>
        <p:nvPicPr>
          <p:cNvPr descr="10" id="464" name="Google Shape;464;p34"/>
          <p:cNvPicPr preferRelativeResize="0"/>
          <p:nvPr/>
        </p:nvPicPr>
        <p:blipFill rotWithShape="1">
          <a:blip r:embed="rId4">
            <a:alphaModFix/>
          </a:blip>
          <a:srcRect b="0" l="0" r="0" t="0"/>
          <a:stretch/>
        </p:blipFill>
        <p:spPr>
          <a:xfrm>
            <a:off x="3063875" y="2778125"/>
            <a:ext cx="5308600" cy="1527175"/>
          </a:xfrm>
          <a:prstGeom prst="rect">
            <a:avLst/>
          </a:prstGeom>
          <a:noFill/>
          <a:ln>
            <a:noFill/>
          </a:ln>
        </p:spPr>
      </p:pic>
      <p:pic>
        <p:nvPicPr>
          <p:cNvPr id="465" name="Google Shape;465;p34"/>
          <p:cNvPicPr preferRelativeResize="0"/>
          <p:nvPr/>
        </p:nvPicPr>
        <p:blipFill rotWithShape="1">
          <a:blip r:embed="rId5">
            <a:alphaModFix/>
          </a:blip>
          <a:srcRect b="0" l="0" r="0" t="0"/>
          <a:stretch/>
        </p:blipFill>
        <p:spPr>
          <a:xfrm>
            <a:off x="3116262" y="4464050"/>
            <a:ext cx="5246687" cy="2000250"/>
          </a:xfrm>
          <a:prstGeom prst="rect">
            <a:avLst/>
          </a:prstGeom>
          <a:noFill/>
          <a:ln>
            <a:noFill/>
          </a:ln>
        </p:spPr>
      </p:pic>
      <p:sp>
        <p:nvSpPr>
          <p:cNvPr id="466" name="Google Shape;466;p34"/>
          <p:cNvSpPr txBox="1"/>
          <p:nvPr/>
        </p:nvSpPr>
        <p:spPr>
          <a:xfrm>
            <a:off x="1203325" y="1895475"/>
            <a:ext cx="1339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department</a:t>
            </a:r>
            <a:endParaRPr/>
          </a:p>
        </p:txBody>
      </p:sp>
      <p:sp>
        <p:nvSpPr>
          <p:cNvPr id="467" name="Google Shape;467;p34"/>
          <p:cNvSpPr txBox="1"/>
          <p:nvPr/>
        </p:nvSpPr>
        <p:spPr>
          <a:xfrm>
            <a:off x="1263650" y="3238500"/>
            <a:ext cx="112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instructor</a:t>
            </a:r>
            <a:endParaRPr/>
          </a:p>
        </p:txBody>
      </p:sp>
      <p:sp>
        <p:nvSpPr>
          <p:cNvPr id="468" name="Google Shape;468;p34"/>
          <p:cNvSpPr txBox="1"/>
          <p:nvPr/>
        </p:nvSpPr>
        <p:spPr>
          <a:xfrm>
            <a:off x="728662" y="4738687"/>
            <a:ext cx="22034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multitable clustering</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of</a:t>
            </a:r>
            <a:r>
              <a:rPr b="0" i="1" lang="en-US" sz="1800" u="none">
                <a:solidFill>
                  <a:schemeClr val="dk1"/>
                </a:solidFill>
                <a:latin typeface="Helvetica Neue"/>
                <a:ea typeface="Helvetica Neue"/>
                <a:cs typeface="Helvetica Neue"/>
                <a:sym typeface="Helvetica Neue"/>
              </a:rPr>
              <a:t> department </a:t>
            </a:r>
            <a:r>
              <a:rPr b="0" i="0" lang="en-US" sz="1800" u="none">
                <a:solidFill>
                  <a:schemeClr val="dk1"/>
                </a:solidFill>
                <a:latin typeface="Helvetica Neue"/>
                <a:ea typeface="Helvetica Neue"/>
                <a:cs typeface="Helvetica Neue"/>
                <a:sym typeface="Helvetica Neue"/>
              </a:rPr>
              <a:t>and</a:t>
            </a:r>
            <a:r>
              <a:rPr b="0" i="1" lang="en-US" sz="18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instructor</a:t>
            </a:r>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2800"/>
              <a:buFont typeface="Calibri"/>
              <a:buNone/>
            </a:pPr>
            <a:r>
              <a:rPr b="0" i="0" lang="en-US" sz="2800" u="none">
                <a:solidFill>
                  <a:srgbClr val="005825"/>
                </a:solidFill>
                <a:latin typeface="Calibri"/>
                <a:ea typeface="Calibri"/>
                <a:cs typeface="Calibri"/>
                <a:sym typeface="Calibri"/>
              </a:rPr>
              <a:t>Multitable Clustering File Organization (cont.)</a:t>
            </a:r>
            <a:endParaRPr/>
          </a:p>
        </p:txBody>
      </p:sp>
      <p:sp>
        <p:nvSpPr>
          <p:cNvPr id="474" name="Google Shape;474;p35"/>
          <p:cNvSpPr txBox="1"/>
          <p:nvPr>
            <p:ph idx="1" type="body"/>
          </p:nvPr>
        </p:nvSpPr>
        <p:spPr>
          <a:xfrm>
            <a:off x="542925" y="1177925"/>
            <a:ext cx="7661275" cy="22828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good for queries involving </a:t>
            </a:r>
            <a:r>
              <a:rPr b="0" i="1" lang="en-US" sz="2400" u="none">
                <a:solidFill>
                  <a:schemeClr val="dk1"/>
                </a:solidFill>
                <a:latin typeface="Calibri"/>
                <a:ea typeface="Calibri"/>
                <a:cs typeface="Calibri"/>
                <a:sym typeface="Calibri"/>
              </a:rPr>
              <a:t>department</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instructor</a:t>
            </a:r>
            <a:r>
              <a:rPr b="0" i="0" lang="en-US" sz="2400" u="none">
                <a:solidFill>
                  <a:schemeClr val="dk1"/>
                </a:solidFill>
                <a:latin typeface="Calibri"/>
                <a:ea typeface="Calibri"/>
                <a:cs typeface="Calibri"/>
                <a:sym typeface="Calibri"/>
              </a:rPr>
              <a:t>, and for queries involving one single department and its instructors</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bad for queries involving only </a:t>
            </a:r>
            <a:r>
              <a:rPr b="0" i="1" lang="en-US" sz="2400" u="none">
                <a:solidFill>
                  <a:schemeClr val="dk1"/>
                </a:solidFill>
                <a:latin typeface="Calibri"/>
                <a:ea typeface="Calibri"/>
                <a:cs typeface="Calibri"/>
                <a:sym typeface="Calibri"/>
              </a:rPr>
              <a:t>department</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results in variable size records</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Can add pointer chains to link records of a particular relation</a:t>
            </a:r>
            <a:endParaRPr/>
          </a:p>
        </p:txBody>
      </p:sp>
      <p:pic>
        <p:nvPicPr>
          <p:cNvPr id="475" name="Google Shape;475;p35"/>
          <p:cNvPicPr preferRelativeResize="0"/>
          <p:nvPr/>
        </p:nvPicPr>
        <p:blipFill rotWithShape="1">
          <a:blip r:embed="rId3">
            <a:alphaModFix/>
          </a:blip>
          <a:srcRect b="0" l="0" r="0" t="0"/>
          <a:stretch/>
        </p:blipFill>
        <p:spPr>
          <a:xfrm>
            <a:off x="1009650" y="4452937"/>
            <a:ext cx="7334250" cy="1809750"/>
          </a:xfrm>
          <a:prstGeom prst="rect">
            <a:avLst/>
          </a:prstGeom>
          <a:noFill/>
          <a:ln>
            <a:noFill/>
          </a:ln>
        </p:spPr>
      </p:pic>
      <p:sp>
        <p:nvSpPr>
          <p:cNvPr id="476" name="Google Shape;476;p35"/>
          <p:cNvSpPr/>
          <p:nvPr/>
        </p:nvSpPr>
        <p:spPr>
          <a:xfrm rot="5400000">
            <a:off x="6238081" y="1326356"/>
            <a:ext cx="136525" cy="192087"/>
          </a:xfrm>
          <a:prstGeom prst="flowChartCollate">
            <a:avLst/>
          </a:prstGeom>
          <a:noFill/>
          <a:ln cap="flat" cmpd="sng" w="9525">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txBox="1"/>
          <p:nvPr/>
        </p:nvSpPr>
        <p:spPr>
          <a:xfrm rot="10800000">
            <a:off x="6258316" y="1388262"/>
            <a:ext cx="96043" cy="68263"/>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Two different types of Records</a:t>
            </a:r>
            <a:endParaRPr/>
          </a:p>
        </p:txBody>
      </p:sp>
      <p:sp>
        <p:nvSpPr>
          <p:cNvPr id="484" name="Google Shape;484;p36"/>
          <p:cNvSpPr txBox="1"/>
          <p:nvPr>
            <p:ph idx="1" type="body"/>
          </p:nvPr>
        </p:nvSpPr>
        <p:spPr>
          <a:xfrm>
            <a:off x="393700" y="787400"/>
            <a:ext cx="7910512" cy="48879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Fixed-Length Records:</a:t>
            </a:r>
            <a:endParaRPr/>
          </a:p>
          <a:p>
            <a:pPr indent="-396875" lvl="1" marL="9144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assume record size is fixed</a:t>
            </a:r>
            <a:endParaRPr/>
          </a:p>
          <a:p>
            <a:pPr indent="-396875" lvl="1" marL="9144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file has records of one particular type only </a:t>
            </a:r>
            <a:endParaRPr/>
          </a:p>
          <a:p>
            <a:pPr indent="-396875" lvl="1" marL="9144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different files are used for different relations</a:t>
            </a:r>
            <a:endParaRPr/>
          </a:p>
          <a:p>
            <a:pPr indent="-396875" lvl="1" marL="9144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case is easiest to implement; will consider variable length records later.</a:t>
            </a:r>
            <a:endParaRPr/>
          </a:p>
          <a:p>
            <a:pPr indent="-396875" lvl="1" marL="9144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Simple approach:</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Store record i starting from byte </a:t>
            </a:r>
            <a:r>
              <a:rPr b="0" i="1" lang="en-US" sz="2400" u="none" cap="none" strike="noStrike">
                <a:solidFill>
                  <a:schemeClr val="dk1"/>
                </a:solidFill>
                <a:latin typeface="Calibri"/>
                <a:ea typeface="Calibri"/>
                <a:cs typeface="Calibri"/>
                <a:sym typeface="Calibri"/>
              </a:rPr>
              <a:t>n*(i ), </a:t>
            </a:r>
            <a:r>
              <a:rPr b="0" i="0" lang="en-US" sz="2400" u="none" cap="none" strike="noStrike">
                <a:solidFill>
                  <a:schemeClr val="dk1"/>
                </a:solidFill>
                <a:latin typeface="Calibri"/>
                <a:ea typeface="Calibri"/>
                <a:cs typeface="Calibri"/>
                <a:sym typeface="Calibri"/>
              </a:rPr>
              <a:t>where n is the size of each record.</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Record access is simple but records may cross blocks</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Modification: do not allow records to cross block boundaries</a:t>
            </a:r>
            <a:endParaRPr/>
          </a:p>
          <a:p>
            <a:pPr indent="-2444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a:p>
            <a:pPr indent="-244475" lvl="0" marL="396875" marR="0" rtl="0" algn="l">
              <a:lnSpc>
                <a:spcPct val="90000"/>
              </a:lnSpc>
              <a:spcBef>
                <a:spcPts val="480"/>
              </a:spcBef>
              <a:spcAft>
                <a:spcPts val="0"/>
              </a:spcAft>
              <a:buClr>
                <a:schemeClr val="dk1"/>
              </a:buClr>
              <a:buSzPts val="2400"/>
              <a:buFont typeface="Calibri"/>
              <a:buNone/>
            </a:pPr>
            <a:r>
              <a:t/>
            </a:r>
            <a:endParaRPr b="0" i="0" sz="24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Variable-Length Records</a:t>
            </a:r>
            <a:endParaRPr/>
          </a:p>
        </p:txBody>
      </p:sp>
      <p:sp>
        <p:nvSpPr>
          <p:cNvPr id="491" name="Google Shape;491;p37"/>
          <p:cNvSpPr txBox="1"/>
          <p:nvPr>
            <p:ph idx="1" type="body"/>
          </p:nvPr>
        </p:nvSpPr>
        <p:spPr>
          <a:xfrm>
            <a:off x="531812" y="898525"/>
            <a:ext cx="8062912" cy="153670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Variable-length records arise in database systems in several ways: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Storage of multiple record types in a file.</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Record types that allow variable lengths for one or more fields such as strings (</a:t>
            </a:r>
            <a:r>
              <a:rPr b="1" i="0" lang="en-US" sz="2000" u="none" cap="none" strike="noStrike">
                <a:solidFill>
                  <a:schemeClr val="dk1"/>
                </a:solidFill>
                <a:latin typeface="Calibri"/>
                <a:ea typeface="Calibri"/>
                <a:cs typeface="Calibri"/>
                <a:sym typeface="Calibri"/>
              </a:rPr>
              <a:t>varchar</a:t>
            </a:r>
            <a:r>
              <a:rPr b="0" i="0" lang="en-US" sz="2000" u="none" cap="none" strike="noStrike">
                <a:solidFill>
                  <a:schemeClr val="dk1"/>
                </a:solidFill>
                <a:latin typeface="Calibri"/>
                <a:ea typeface="Calibri"/>
                <a:cs typeface="Calibri"/>
                <a:sym typeface="Calibri"/>
              </a:rPr>
              <a:t>)</a:t>
            </a:r>
            <a:endParaRPr/>
          </a:p>
        </p:txBody>
      </p:sp>
      <p:pic>
        <p:nvPicPr>
          <p:cNvPr descr="Untitled-1" id="492" name="Google Shape;492;p37"/>
          <p:cNvPicPr preferRelativeResize="0"/>
          <p:nvPr/>
        </p:nvPicPr>
        <p:blipFill rotWithShape="1">
          <a:blip r:embed="rId3">
            <a:alphaModFix/>
          </a:blip>
          <a:srcRect b="0" l="0" r="0" t="0"/>
          <a:stretch/>
        </p:blipFill>
        <p:spPr>
          <a:xfrm>
            <a:off x="531812" y="3048000"/>
            <a:ext cx="8077200" cy="2863850"/>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768350" y="361950"/>
            <a:ext cx="8077200" cy="6096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2600"/>
              <a:buFont typeface="Calibri"/>
              <a:buNone/>
            </a:pPr>
            <a:r>
              <a:rPr b="0" i="0" lang="en-US" sz="2600" u="none">
                <a:solidFill>
                  <a:srgbClr val="005825"/>
                </a:solidFill>
                <a:latin typeface="Calibri"/>
                <a:ea typeface="Calibri"/>
                <a:cs typeface="Calibri"/>
                <a:sym typeface="Calibri"/>
              </a:rPr>
              <a:t>Variable-Length Records - Fixed-length Representation</a:t>
            </a:r>
            <a:endParaRPr/>
          </a:p>
        </p:txBody>
      </p:sp>
      <p:pic>
        <p:nvPicPr>
          <p:cNvPr id="498" name="Google Shape;498;p38"/>
          <p:cNvPicPr preferRelativeResize="0"/>
          <p:nvPr>
            <p:ph idx="1" type="body"/>
          </p:nvPr>
        </p:nvPicPr>
        <p:blipFill rotWithShape="1">
          <a:blip r:embed="rId3">
            <a:alphaModFix/>
          </a:blip>
          <a:srcRect b="29885" l="1077" r="1077" t="29597"/>
          <a:stretch/>
        </p:blipFill>
        <p:spPr>
          <a:xfrm>
            <a:off x="968375" y="1125537"/>
            <a:ext cx="7086600" cy="2446337"/>
          </a:xfrm>
          <a:prstGeom prst="rect">
            <a:avLst/>
          </a:prstGeom>
          <a:noFill/>
          <a:ln cap="flat" cmpd="tri" w="76200">
            <a:solidFill>
              <a:schemeClr val="dk2"/>
            </a:solidFill>
            <a:prstDash val="solid"/>
            <a:miter lim="524288"/>
            <a:headEnd len="sm" w="sm" type="none"/>
            <a:tailEnd len="sm" w="sm" type="none"/>
          </a:ln>
        </p:spPr>
      </p:pic>
      <p:pic>
        <p:nvPicPr>
          <p:cNvPr descr="Untitled-1" id="499" name="Google Shape;499;p38"/>
          <p:cNvPicPr preferRelativeResize="0"/>
          <p:nvPr/>
        </p:nvPicPr>
        <p:blipFill rotWithShape="1">
          <a:blip r:embed="rId4">
            <a:alphaModFix/>
          </a:blip>
          <a:srcRect b="0" l="0" r="0" t="0"/>
          <a:stretch/>
        </p:blipFill>
        <p:spPr>
          <a:xfrm>
            <a:off x="873125" y="3811587"/>
            <a:ext cx="7270750" cy="2578100"/>
          </a:xfrm>
          <a:prstGeom prst="rect">
            <a:avLst/>
          </a:prstGeom>
          <a:noFill/>
          <a:ln>
            <a:noFill/>
          </a:ln>
        </p:spPr>
      </p:pic>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Pointer Method</a:t>
            </a:r>
            <a:endParaRPr/>
          </a:p>
        </p:txBody>
      </p:sp>
      <p:sp>
        <p:nvSpPr>
          <p:cNvPr id="505" name="Google Shape;505;p39"/>
          <p:cNvSpPr txBox="1"/>
          <p:nvPr>
            <p:ph idx="1" type="body"/>
          </p:nvPr>
        </p:nvSpPr>
        <p:spPr>
          <a:xfrm>
            <a:off x="768350" y="4264025"/>
            <a:ext cx="7424737" cy="153828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Pointer method </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 variable-length record is represented by a list of fixed-length records, chained together via pointers.</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Can be used even if the maximum record length is not known</a:t>
            </a:r>
            <a:endParaRPr/>
          </a:p>
        </p:txBody>
      </p:sp>
      <p:pic>
        <p:nvPicPr>
          <p:cNvPr id="506" name="Google Shape;506;p39"/>
          <p:cNvPicPr preferRelativeResize="0"/>
          <p:nvPr/>
        </p:nvPicPr>
        <p:blipFill rotWithShape="1">
          <a:blip r:embed="rId3">
            <a:alphaModFix/>
          </a:blip>
          <a:srcRect b="14028" l="934" r="1403" t="13717"/>
          <a:stretch/>
        </p:blipFill>
        <p:spPr>
          <a:xfrm>
            <a:off x="4608512" y="1219200"/>
            <a:ext cx="4365625" cy="2282825"/>
          </a:xfrm>
          <a:prstGeom prst="rect">
            <a:avLst/>
          </a:prstGeom>
          <a:noFill/>
          <a:ln cap="flat" cmpd="tri" w="76200">
            <a:solidFill>
              <a:schemeClr val="dk2"/>
            </a:solidFill>
            <a:prstDash val="solid"/>
            <a:miter lim="800000"/>
            <a:headEnd len="sm" w="sm" type="none"/>
            <a:tailEnd len="sm" w="sm" type="none"/>
          </a:ln>
        </p:spPr>
      </p:pic>
      <p:pic>
        <p:nvPicPr>
          <p:cNvPr descr="Untitled-1" id="507" name="Google Shape;507;p39"/>
          <p:cNvPicPr preferRelativeResize="0"/>
          <p:nvPr/>
        </p:nvPicPr>
        <p:blipFill rotWithShape="1">
          <a:blip r:embed="rId4">
            <a:alphaModFix/>
          </a:blip>
          <a:srcRect b="0" l="0" r="0" t="0"/>
          <a:stretch/>
        </p:blipFill>
        <p:spPr>
          <a:xfrm>
            <a:off x="215900" y="1143000"/>
            <a:ext cx="4227512" cy="2432050"/>
          </a:xfrm>
          <a:prstGeom prst="rect">
            <a:avLst/>
          </a:prstGeom>
          <a:noFill/>
          <a:ln>
            <a:noFill/>
          </a:ln>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a:t>
            </a:r>
            <a:endParaRPr/>
          </a:p>
        </p:txBody>
      </p:sp>
      <p:sp>
        <p:nvSpPr>
          <p:cNvPr id="76" name="Google Shape;76;p4"/>
          <p:cNvSpPr txBox="1"/>
          <p:nvPr>
            <p:ph idx="1" type="body"/>
          </p:nvPr>
        </p:nvSpPr>
        <p:spPr>
          <a:xfrm>
            <a:off x="612775" y="1133475"/>
            <a:ext cx="7342187" cy="48307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Cache</a:t>
            </a:r>
            <a:r>
              <a:rPr b="0" i="0" lang="en-US" sz="2000" u="none">
                <a:solidFill>
                  <a:schemeClr val="dk1"/>
                </a:solidFill>
                <a:latin typeface="Calibri"/>
                <a:ea typeface="Calibri"/>
                <a:cs typeface="Calibri"/>
                <a:sym typeface="Calibri"/>
              </a:rPr>
              <a:t> – fastest and most costly form of storage; volatile; managed by the computer system hardware.</a:t>
            </a:r>
            <a:endParaRPr/>
          </a:p>
          <a:p>
            <a:pPr indent="-396875" lvl="0" marL="396875" marR="0" rtl="0" algn="l">
              <a:lnSpc>
                <a:spcPct val="90000"/>
              </a:lnSpc>
              <a:spcBef>
                <a:spcPts val="40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Main memory</a:t>
            </a:r>
            <a:r>
              <a:rPr b="0" i="0" lang="en-US" sz="2000" u="none">
                <a:solidFill>
                  <a:schemeClr val="dk1"/>
                </a:solidFill>
                <a:latin typeface="Calibri"/>
                <a:ea typeface="Calibri"/>
                <a:cs typeface="Calibri"/>
                <a:sym typeface="Calibri"/>
              </a:rPr>
              <a:t>:</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fast access (10s to 100s of nanoseconds; 1 nanosecond = 10</a:t>
            </a:r>
            <a:r>
              <a:rPr b="0" baseline="30000" i="0" lang="en-US" sz="2000" u="none" cap="none" strike="noStrike">
                <a:solidFill>
                  <a:schemeClr val="dk1"/>
                </a:solidFill>
                <a:latin typeface="Calibri"/>
                <a:ea typeface="Calibri"/>
                <a:cs typeface="Calibri"/>
                <a:sym typeface="Calibri"/>
              </a:rPr>
              <a:t>–9</a:t>
            </a:r>
            <a:r>
              <a:rPr b="0" i="0" lang="en-US" sz="2000" u="none" cap="none" strike="noStrike">
                <a:solidFill>
                  <a:schemeClr val="dk1"/>
                </a:solidFill>
                <a:latin typeface="Calibri"/>
                <a:ea typeface="Calibri"/>
                <a:cs typeface="Calibri"/>
                <a:sym typeface="Calibri"/>
              </a:rPr>
              <a:t> seconds)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generally too small (or too expensive) to store the entire database</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capacities of up to a few Gigabytes widely used currently</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Capacities have gone up and per-byte costs have decreased steadily and rapidly  (roughly factor of 2 every 2 to 3 years)</a:t>
            </a:r>
            <a:endParaRPr/>
          </a:p>
          <a:p>
            <a:pPr indent="-396875" lvl="1" marL="914400" marR="0" rtl="0" algn="l">
              <a:lnSpc>
                <a:spcPct val="9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Volatile</a:t>
            </a:r>
            <a:r>
              <a:rPr b="0" i="0" lang="en-US" sz="2000" u="none" cap="none" strike="noStrike">
                <a:solidFill>
                  <a:schemeClr val="dk1"/>
                </a:solidFill>
                <a:latin typeface="Calibri"/>
                <a:ea typeface="Calibri"/>
                <a:cs typeface="Calibri"/>
                <a:sym typeface="Calibri"/>
              </a:rPr>
              <a:t> — contents of main memory are usually lost if a power failure or system crash occurs.</a:t>
            </a:r>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Pointer Method (Cont.)</a:t>
            </a:r>
            <a:endParaRPr/>
          </a:p>
        </p:txBody>
      </p:sp>
      <p:sp>
        <p:nvSpPr>
          <p:cNvPr id="513" name="Google Shape;513;p40"/>
          <p:cNvSpPr txBox="1"/>
          <p:nvPr>
            <p:ph idx="1" type="body"/>
          </p:nvPr>
        </p:nvSpPr>
        <p:spPr>
          <a:xfrm>
            <a:off x="665162" y="863600"/>
            <a:ext cx="8180387" cy="185737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Waste space</a:t>
            </a:r>
            <a:endParaRPr/>
          </a:p>
          <a:p>
            <a:pPr indent="-396875" lvl="0" marL="396875" marR="0" rtl="0" algn="l">
              <a:lnSpc>
                <a:spcPct val="90000"/>
              </a:lnSpc>
              <a:spcBef>
                <a:spcPts val="640"/>
              </a:spcBef>
              <a:spcAft>
                <a:spcPts val="0"/>
              </a:spcAft>
              <a:buClr>
                <a:schemeClr val="dk1"/>
              </a:buClr>
              <a:buSzPts val="3200"/>
              <a:buFont typeface="Calibri"/>
              <a:buChar char="•"/>
            </a:pPr>
            <a:r>
              <a:rPr b="0" i="0" lang="en-US" sz="3200" u="none">
                <a:solidFill>
                  <a:schemeClr val="dk1"/>
                </a:solidFill>
                <a:latin typeface="Calibri"/>
                <a:ea typeface="Calibri"/>
                <a:cs typeface="Calibri"/>
                <a:sym typeface="Calibri"/>
              </a:rPr>
              <a:t>Solution is to allow two kinds of block in file:</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Anchor block – contains the first records of chain</a:t>
            </a:r>
            <a:endParaRPr/>
          </a:p>
          <a:p>
            <a:pPr indent="-396875" lvl="1" marL="914400" marR="0" rtl="0" algn="l">
              <a:lnSpc>
                <a:spcPct val="90000"/>
              </a:lnSpc>
              <a:spcBef>
                <a:spcPts val="56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Overflow block – contains records other than those that are the first records of chains.</a:t>
            </a:r>
            <a:endParaRPr/>
          </a:p>
        </p:txBody>
      </p:sp>
      <p:pic>
        <p:nvPicPr>
          <p:cNvPr id="514" name="Google Shape;514;p40"/>
          <p:cNvPicPr preferRelativeResize="0"/>
          <p:nvPr/>
        </p:nvPicPr>
        <p:blipFill rotWithShape="1">
          <a:blip r:embed="rId3">
            <a:alphaModFix/>
          </a:blip>
          <a:srcRect b="10256" l="1631" r="2795" t="9945"/>
          <a:stretch/>
        </p:blipFill>
        <p:spPr>
          <a:xfrm>
            <a:off x="1689100" y="3354387"/>
            <a:ext cx="4711700" cy="2949575"/>
          </a:xfrm>
          <a:prstGeom prst="rect">
            <a:avLst/>
          </a:prstGeom>
          <a:noFill/>
          <a:ln cap="flat" cmpd="tri" w="76200">
            <a:solidFill>
              <a:schemeClr val="dk2"/>
            </a:solidFill>
            <a:prstDash val="solid"/>
            <a:miter lim="800000"/>
            <a:headEnd len="sm" w="sm" type="none"/>
            <a:tailEnd len="sm" w="sm" type="none"/>
          </a:ln>
        </p:spPr>
      </p:pic>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7"/>
          <p:cNvSpPr txBox="1"/>
          <p:nvPr>
            <p:ph idx="4294967295" type="title"/>
          </p:nvPr>
        </p:nvSpPr>
        <p:spPr>
          <a:xfrm>
            <a:off x="1066800" y="117475"/>
            <a:ext cx="8077200" cy="609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5825"/>
              </a:buClr>
              <a:buSzPts val="4800"/>
              <a:buFont typeface="Calibri"/>
              <a:buNone/>
            </a:pPr>
            <a:r>
              <a:rPr b="0" i="0" lang="en-US" sz="4800" u="none" cap="none" strike="noStrike">
                <a:solidFill>
                  <a:srgbClr val="005825"/>
                </a:solidFill>
                <a:latin typeface="Calibri"/>
                <a:ea typeface="Calibri"/>
                <a:cs typeface="Calibri"/>
                <a:sym typeface="Calibri"/>
              </a:rPr>
              <a:t>Storage Access</a:t>
            </a:r>
            <a:endParaRPr/>
          </a:p>
        </p:txBody>
      </p:sp>
      <p:sp>
        <p:nvSpPr>
          <p:cNvPr id="521" name="Google Shape;521;p47"/>
          <p:cNvSpPr txBox="1"/>
          <p:nvPr>
            <p:ph idx="4294967295" type="body"/>
          </p:nvPr>
        </p:nvSpPr>
        <p:spPr>
          <a:xfrm>
            <a:off x="0" y="903287"/>
            <a:ext cx="7197725" cy="481647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A database file is partitioned into fixed-length storage units called </a:t>
            </a:r>
            <a:r>
              <a:rPr b="1" i="0" lang="en-US" sz="2400" u="none">
                <a:solidFill>
                  <a:srgbClr val="000099"/>
                </a:solidFill>
                <a:latin typeface="Calibri"/>
                <a:ea typeface="Calibri"/>
                <a:cs typeface="Calibri"/>
                <a:sym typeface="Calibri"/>
              </a:rPr>
              <a:t>blocks</a:t>
            </a:r>
            <a:r>
              <a:rPr b="0" i="0" lang="en-US" sz="2400" u="none">
                <a:solidFill>
                  <a:schemeClr val="dk1"/>
                </a:solidFill>
                <a:latin typeface="Calibri"/>
                <a:ea typeface="Calibri"/>
                <a:cs typeface="Calibri"/>
                <a:sym typeface="Calibri"/>
              </a:rPr>
              <a:t>.  Blocks are units of both storage allocation and data transfer.</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Database system seeks to minimize the number of block transfers between the disk and memory.  We can reduce the number of disk accesses by keeping as many blocks as possible in main memory.</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Buffer</a:t>
            </a: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 portion of main memory available to store copies of disk blocks.</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Buffer manager</a:t>
            </a:r>
            <a:r>
              <a:rPr b="0" i="0" lang="en-US" sz="2400" u="none">
                <a:solidFill>
                  <a:schemeClr val="dk1"/>
                </a:solidFill>
                <a:latin typeface="Calibri"/>
                <a:ea typeface="Calibri"/>
                <a:cs typeface="Calibri"/>
                <a:sym typeface="Calibri"/>
              </a:rPr>
              <a:t> – subsystem responsible for allocating buffer space in main memory.</a:t>
            </a:r>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8"/>
          <p:cNvSpPr txBox="1"/>
          <p:nvPr>
            <p:ph idx="4294967295" type="title"/>
          </p:nvPr>
        </p:nvSpPr>
        <p:spPr>
          <a:xfrm>
            <a:off x="1066800" y="117475"/>
            <a:ext cx="8077200" cy="609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5825"/>
              </a:buClr>
              <a:buSzPts val="4800"/>
              <a:buFont typeface="Calibri"/>
              <a:buNone/>
            </a:pPr>
            <a:r>
              <a:rPr b="0" i="0" lang="en-US" sz="4800" u="none" cap="none" strike="noStrike">
                <a:solidFill>
                  <a:srgbClr val="005825"/>
                </a:solidFill>
                <a:latin typeface="Calibri"/>
                <a:ea typeface="Calibri"/>
                <a:cs typeface="Calibri"/>
                <a:sym typeface="Calibri"/>
              </a:rPr>
              <a:t>Buffer Manager</a:t>
            </a:r>
            <a:endParaRPr/>
          </a:p>
        </p:txBody>
      </p:sp>
      <p:sp>
        <p:nvSpPr>
          <p:cNvPr id="528" name="Google Shape;528;p48"/>
          <p:cNvSpPr txBox="1"/>
          <p:nvPr>
            <p:ph idx="4294967295" type="body"/>
          </p:nvPr>
        </p:nvSpPr>
        <p:spPr>
          <a:xfrm>
            <a:off x="0" y="873125"/>
            <a:ext cx="8850312" cy="5516562"/>
          </a:xfrm>
          <a:prstGeom prst="rect">
            <a:avLst/>
          </a:prstGeom>
          <a:noFill/>
          <a:ln>
            <a:noFill/>
          </a:ln>
        </p:spPr>
        <p:txBody>
          <a:bodyPr anchorCtr="0" anchor="t" bIns="0" lIns="0" spcFirstLastPara="1" rIns="0" wrap="square" tIns="0">
            <a:spAutoFit/>
          </a:bodyPr>
          <a:lstStyle/>
          <a:p>
            <a:pPr indent="-381000" lvl="0" marL="381000" marR="0" rtl="0" algn="l">
              <a:lnSpc>
                <a:spcPct val="90000"/>
              </a:lnSpc>
              <a:spcBef>
                <a:spcPts val="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Programs call on the buffer manager when they need a block from disk.</a:t>
            </a:r>
            <a:endParaRPr/>
          </a:p>
          <a:p>
            <a:pPr indent="-342900" lvl="1" marL="80010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If the block is already in the buffer, buffer manager returns the address of the block in main memory</a:t>
            </a:r>
            <a:endParaRPr/>
          </a:p>
          <a:p>
            <a:pPr indent="-342900" lvl="1" marL="80010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If the block is not in the buffer, the buffer manager</a:t>
            </a:r>
            <a:endParaRPr/>
          </a:p>
          <a:p>
            <a:pPr indent="-342900" lvl="2" marL="120015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Allocates space in the buffer for the block</a:t>
            </a:r>
            <a:endParaRPr/>
          </a:p>
          <a:p>
            <a:pPr indent="-342900" lvl="3" marL="154305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Replacing (throwing out) some other block, if required, to make space for the new block.</a:t>
            </a:r>
            <a:endParaRPr/>
          </a:p>
          <a:p>
            <a:pPr indent="-342900" lvl="3" marL="154305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Replaced block written back to disk only if it was modified since the most recent time that it was written to/fetched from the disk.</a:t>
            </a:r>
            <a:endParaRPr/>
          </a:p>
          <a:p>
            <a:pPr indent="-342900" lvl="2" marL="1200150" marR="0" rtl="0" algn="l">
              <a:lnSpc>
                <a:spcPct val="90000"/>
              </a:lnSpc>
              <a:spcBef>
                <a:spcPts val="480"/>
              </a:spcBef>
              <a:spcAft>
                <a:spcPts val="0"/>
              </a:spcAft>
              <a:buClr>
                <a:schemeClr val="dk1"/>
              </a:buClr>
              <a:buSzPts val="2400"/>
              <a:buFont typeface="Arial"/>
              <a:buAutoNum type="arabicPeriod"/>
            </a:pPr>
            <a:r>
              <a:rPr b="0" i="0" lang="en-US" sz="2400" u="none" cap="none" strike="noStrike">
                <a:solidFill>
                  <a:schemeClr val="dk1"/>
                </a:solidFill>
                <a:latin typeface="Calibri"/>
                <a:ea typeface="Calibri"/>
                <a:cs typeface="Calibri"/>
                <a:sym typeface="Calibri"/>
              </a:rPr>
              <a:t>Reads the block from the disk to the buffer, and returns the address of the block in main memory to requester. </a:t>
            </a:r>
            <a:endParaRP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9"/>
          <p:cNvSpPr txBox="1"/>
          <p:nvPr>
            <p:ph idx="4294967295" type="title"/>
          </p:nvPr>
        </p:nvSpPr>
        <p:spPr>
          <a:xfrm>
            <a:off x="1066800" y="117475"/>
            <a:ext cx="8077200" cy="609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5825"/>
              </a:buClr>
              <a:buSzPts val="4800"/>
              <a:buFont typeface="Calibri"/>
              <a:buNone/>
            </a:pPr>
            <a:r>
              <a:rPr b="0" i="0" lang="en-US" sz="4800" u="none" cap="none" strike="noStrike">
                <a:solidFill>
                  <a:srgbClr val="005825"/>
                </a:solidFill>
                <a:latin typeface="Calibri"/>
                <a:ea typeface="Calibri"/>
                <a:cs typeface="Calibri"/>
                <a:sym typeface="Calibri"/>
              </a:rPr>
              <a:t>Buffer-Replacement Policies</a:t>
            </a:r>
            <a:endParaRPr/>
          </a:p>
        </p:txBody>
      </p:sp>
      <p:sp>
        <p:nvSpPr>
          <p:cNvPr id="535" name="Google Shape;535;p49"/>
          <p:cNvSpPr txBox="1"/>
          <p:nvPr>
            <p:ph idx="4294967295" type="body"/>
          </p:nvPr>
        </p:nvSpPr>
        <p:spPr>
          <a:xfrm>
            <a:off x="282575" y="817562"/>
            <a:ext cx="8861425" cy="6370637"/>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Least recently used</a:t>
            </a:r>
            <a:r>
              <a:rPr b="0" i="0" lang="en-US" sz="2000" u="none">
                <a:solidFill>
                  <a:schemeClr val="dk1"/>
                </a:solidFill>
                <a:latin typeface="Calibri"/>
                <a:ea typeface="Calibri"/>
                <a:cs typeface="Calibri"/>
                <a:sym typeface="Calibri"/>
              </a:rPr>
              <a:t> (</a:t>
            </a:r>
            <a:r>
              <a:rPr b="0" i="0" lang="en-US" sz="2000" u="none">
                <a:solidFill>
                  <a:srgbClr val="000099"/>
                </a:solidFill>
                <a:latin typeface="Calibri"/>
                <a:ea typeface="Calibri"/>
                <a:cs typeface="Calibri"/>
                <a:sym typeface="Calibri"/>
              </a:rPr>
              <a:t>LRU strategy</a:t>
            </a:r>
            <a:r>
              <a:rPr b="0" i="0" lang="en-US" sz="2000" u="none">
                <a:solidFill>
                  <a:schemeClr val="dk1"/>
                </a:solidFill>
                <a:latin typeface="Calibri"/>
                <a:ea typeface="Calibri"/>
                <a:cs typeface="Calibri"/>
                <a:sym typeface="Calibri"/>
              </a:rPr>
              <a:t>) – Most operating systems use this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Idea behind LRU – use past pattern of block references as a predictor of future references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LRU can be a bad strategy for certain access patterns involving repeated scans of data</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For example: when computing the join of 2 relations r and s by a nested loops </a:t>
            </a:r>
            <a:endParaRPr/>
          </a:p>
          <a:p>
            <a:pPr indent="0" lvl="4" marL="1543050" marR="0" rtl="0" algn="l">
              <a:lnSpc>
                <a:spcPct val="90000"/>
              </a:lnSpc>
              <a:spcBef>
                <a:spcPts val="4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for each tuple </a:t>
            </a:r>
            <a:r>
              <a:rPr b="0" i="1" lang="en-US" sz="2000" u="none" cap="none" strike="noStrike">
                <a:solidFill>
                  <a:schemeClr val="dk1"/>
                </a:solidFill>
                <a:latin typeface="Calibri"/>
                <a:ea typeface="Calibri"/>
                <a:cs typeface="Calibri"/>
                <a:sym typeface="Calibri"/>
              </a:rPr>
              <a:t>tr</a:t>
            </a:r>
            <a:r>
              <a:rPr b="0" i="0" lang="en-US" sz="2000" u="none" cap="none" strike="noStrike">
                <a:solidFill>
                  <a:schemeClr val="dk1"/>
                </a:solidFill>
                <a:latin typeface="Calibri"/>
                <a:ea typeface="Calibri"/>
                <a:cs typeface="Calibri"/>
                <a:sym typeface="Calibri"/>
              </a:rPr>
              <a:t> of </a:t>
            </a:r>
            <a:r>
              <a:rPr b="0" i="1" lang="en-US" sz="2000" u="none" cap="none" strike="noStrike">
                <a:solidFill>
                  <a:schemeClr val="dk1"/>
                </a:solidFill>
                <a:latin typeface="Calibri"/>
                <a:ea typeface="Calibri"/>
                <a:cs typeface="Calibri"/>
                <a:sym typeface="Calibri"/>
              </a:rPr>
              <a:t>r</a:t>
            </a:r>
            <a:r>
              <a:rPr b="0" i="0" lang="en-US" sz="2000" u="none" cap="none" strike="noStrike">
                <a:solidFill>
                  <a:schemeClr val="dk1"/>
                </a:solidFill>
                <a:latin typeface="Calibri"/>
                <a:ea typeface="Calibri"/>
                <a:cs typeface="Calibri"/>
                <a:sym typeface="Calibri"/>
              </a:rPr>
              <a:t> do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for each tuple </a:t>
            </a:r>
            <a:r>
              <a:rPr b="0" i="1" lang="en-US" sz="2000" u="none" cap="none" strike="noStrike">
                <a:solidFill>
                  <a:schemeClr val="dk1"/>
                </a:solidFill>
                <a:latin typeface="Calibri"/>
                <a:ea typeface="Calibri"/>
                <a:cs typeface="Calibri"/>
                <a:sym typeface="Calibri"/>
              </a:rPr>
              <a:t>ts</a:t>
            </a:r>
            <a:r>
              <a:rPr b="0" i="0" lang="en-US" sz="2000" u="none" cap="none" strike="noStrike">
                <a:solidFill>
                  <a:schemeClr val="dk1"/>
                </a:solidFill>
                <a:latin typeface="Calibri"/>
                <a:ea typeface="Calibri"/>
                <a:cs typeface="Calibri"/>
                <a:sym typeface="Calibri"/>
              </a:rPr>
              <a:t> of </a:t>
            </a:r>
            <a:r>
              <a:rPr b="0" i="1" lang="en-US" sz="2000" u="none" cap="none" strike="noStrike">
                <a:solidFill>
                  <a:schemeClr val="dk1"/>
                </a:solidFill>
                <a:latin typeface="Calibri"/>
                <a:ea typeface="Calibri"/>
                <a:cs typeface="Calibri"/>
                <a:sym typeface="Calibri"/>
              </a:rPr>
              <a:t>s</a:t>
            </a:r>
            <a:r>
              <a:rPr b="0" i="0" lang="en-US" sz="2000" u="none" cap="none" strike="noStrike">
                <a:solidFill>
                  <a:schemeClr val="dk1"/>
                </a:solidFill>
                <a:latin typeface="Calibri"/>
                <a:ea typeface="Calibri"/>
                <a:cs typeface="Calibri"/>
                <a:sym typeface="Calibri"/>
              </a:rPr>
              <a:t> do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       if the tuples </a:t>
            </a:r>
            <a:r>
              <a:rPr b="0" i="1" lang="en-US" sz="2000" u="none" cap="none" strike="noStrike">
                <a:solidFill>
                  <a:schemeClr val="dk1"/>
                </a:solidFill>
                <a:latin typeface="Calibri"/>
                <a:ea typeface="Calibri"/>
                <a:cs typeface="Calibri"/>
                <a:sym typeface="Calibri"/>
              </a:rPr>
              <a:t>tr</a:t>
            </a:r>
            <a:r>
              <a:rPr b="0" i="0" lang="en-US" sz="2000" u="none" cap="none" strike="noStrike">
                <a:solidFill>
                  <a:schemeClr val="dk1"/>
                </a:solidFill>
                <a:latin typeface="Calibri"/>
                <a:ea typeface="Calibri"/>
                <a:cs typeface="Calibri"/>
                <a:sym typeface="Calibri"/>
              </a:rPr>
              <a:t> and </a:t>
            </a:r>
            <a:r>
              <a:rPr b="0" i="1" lang="en-US" sz="2000" u="none" cap="none" strike="noStrike">
                <a:solidFill>
                  <a:schemeClr val="dk1"/>
                </a:solidFill>
                <a:latin typeface="Calibri"/>
                <a:ea typeface="Calibri"/>
                <a:cs typeface="Calibri"/>
                <a:sym typeface="Calibri"/>
              </a:rPr>
              <a:t>ts</a:t>
            </a:r>
            <a:r>
              <a:rPr b="0" i="0" lang="en-US" sz="2000" u="none" cap="none" strike="noStrike">
                <a:solidFill>
                  <a:schemeClr val="dk1"/>
                </a:solidFill>
                <a:latin typeface="Calibri"/>
                <a:ea typeface="Calibri"/>
                <a:cs typeface="Calibri"/>
                <a:sym typeface="Calibri"/>
              </a:rPr>
              <a:t> match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Pinned block is better</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Queries have well-defined access patterns (such as sequential scans), and a database system can use the information in a user’s query to predict future references</a:t>
            </a:r>
            <a:endParaRPr/>
          </a:p>
          <a:p>
            <a:pPr indent="-396875" lvl="0" marL="396875" marR="0" rtl="0" algn="l">
              <a:lnSpc>
                <a:spcPct val="90000"/>
              </a:lnSpc>
              <a:spcBef>
                <a:spcPts val="400"/>
              </a:spcBef>
              <a:spcAft>
                <a:spcPts val="0"/>
              </a:spcAft>
              <a:buClr>
                <a:schemeClr val="dk1"/>
              </a:buClr>
              <a:buSzPts val="2000"/>
              <a:buFont typeface="Calibri"/>
              <a:buChar char="•"/>
            </a:pPr>
            <a:r>
              <a:rPr b="0" i="0" lang="en-US" sz="2000" u="none">
                <a:solidFill>
                  <a:schemeClr val="dk1"/>
                </a:solidFill>
                <a:latin typeface="Calibri"/>
                <a:ea typeface="Calibri"/>
                <a:cs typeface="Calibri"/>
                <a:sym typeface="Calibri"/>
              </a:rPr>
              <a:t>Mixed strategy with hints on replacement strategy provided</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by the query optimizer is preferable</a:t>
            </a:r>
            <a:endParaRPr/>
          </a:p>
          <a:p>
            <a:pPr indent="-269875" lvl="0" marL="396875" marR="0" rtl="0" algn="l">
              <a:lnSpc>
                <a:spcPct val="90000"/>
              </a:lnSpc>
              <a:spcBef>
                <a:spcPts val="400"/>
              </a:spcBef>
              <a:spcAft>
                <a:spcPts val="0"/>
              </a:spcAft>
              <a:buClr>
                <a:schemeClr val="dk1"/>
              </a:buClr>
              <a:buSzPts val="2000"/>
              <a:buFont typeface="Calibri"/>
              <a:buNone/>
            </a:pPr>
            <a:r>
              <a:t/>
            </a:r>
            <a:endParaRPr b="0" i="0" sz="2000" u="none">
              <a:solidFill>
                <a:schemeClr val="dk1"/>
              </a:solidFill>
              <a:latin typeface="Calibri"/>
              <a:ea typeface="Calibri"/>
              <a:cs typeface="Calibri"/>
              <a:sym typeface="Calibri"/>
            </a:endParaRP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0"/>
          <p:cNvSpPr txBox="1"/>
          <p:nvPr>
            <p:ph idx="4294967295" type="title"/>
          </p:nvPr>
        </p:nvSpPr>
        <p:spPr>
          <a:xfrm>
            <a:off x="1066800" y="117475"/>
            <a:ext cx="8077200" cy="609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5825"/>
              </a:buClr>
              <a:buSzPts val="4800"/>
              <a:buFont typeface="Calibri"/>
              <a:buNone/>
            </a:pPr>
            <a:r>
              <a:rPr b="0" i="0" lang="en-US" sz="4800" u="none" cap="none" strike="noStrike">
                <a:solidFill>
                  <a:srgbClr val="005825"/>
                </a:solidFill>
                <a:latin typeface="Calibri"/>
                <a:ea typeface="Calibri"/>
                <a:cs typeface="Calibri"/>
                <a:sym typeface="Calibri"/>
              </a:rPr>
              <a:t>Buffer-Replacement Policies (Cont.)</a:t>
            </a:r>
            <a:endParaRPr/>
          </a:p>
        </p:txBody>
      </p:sp>
      <p:sp>
        <p:nvSpPr>
          <p:cNvPr id="542" name="Google Shape;542;p50"/>
          <p:cNvSpPr txBox="1"/>
          <p:nvPr>
            <p:ph idx="4294967295" type="body"/>
          </p:nvPr>
        </p:nvSpPr>
        <p:spPr>
          <a:xfrm>
            <a:off x="658812" y="1614487"/>
            <a:ext cx="8027987" cy="560546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Pinned block</a:t>
            </a:r>
            <a:r>
              <a:rPr b="0" i="0" lang="en-US" sz="2400" u="none">
                <a:solidFill>
                  <a:schemeClr val="dk1"/>
                </a:solidFill>
                <a:latin typeface="Calibri"/>
                <a:ea typeface="Calibri"/>
                <a:cs typeface="Calibri"/>
                <a:sym typeface="Calibri"/>
              </a:rPr>
              <a:t> – system pins a memory block that is not allowed to be written back to disk.</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Toss-immediate</a:t>
            </a:r>
            <a:r>
              <a:rPr b="0" i="0" lang="en-US" sz="2400" u="none">
                <a:solidFill>
                  <a:schemeClr val="dk1"/>
                </a:solidFill>
                <a:latin typeface="Calibri"/>
                <a:ea typeface="Calibri"/>
                <a:cs typeface="Calibri"/>
                <a:sym typeface="Calibri"/>
              </a:rPr>
              <a:t> – frees the space occupied by a block as soon as the final tuple of that block has been processed</a:t>
            </a:r>
            <a:endParaRPr/>
          </a:p>
          <a:p>
            <a:pPr indent="-396875" lvl="0" marL="396875" marR="0" rtl="0" algn="l">
              <a:lnSpc>
                <a:spcPct val="90000"/>
              </a:lnSpc>
              <a:spcBef>
                <a:spcPts val="48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Most recently used (MRU)</a:t>
            </a:r>
            <a:r>
              <a:rPr b="0" i="0" lang="en-US" sz="2400" u="none">
                <a:solidFill>
                  <a:schemeClr val="dk1"/>
                </a:solidFill>
                <a:latin typeface="Calibri"/>
                <a:ea typeface="Calibri"/>
                <a:cs typeface="Calibri"/>
                <a:sym typeface="Calibri"/>
              </a:rPr>
              <a:t> –  system replaces most recently used block </a:t>
            </a:r>
            <a:endParaRPr/>
          </a:p>
          <a:p>
            <a:pPr indent="-396875" lvl="0" marL="396875" marR="0" rtl="0" algn="l">
              <a:lnSpc>
                <a:spcPct val="90000"/>
              </a:lnSpc>
              <a:spcBef>
                <a:spcPts val="480"/>
              </a:spcBef>
              <a:spcAft>
                <a:spcPts val="0"/>
              </a:spcAft>
              <a:buClr>
                <a:schemeClr val="dk1"/>
              </a:buClr>
              <a:buSzPts val="2400"/>
              <a:buFont typeface="Calibri"/>
              <a:buChar char="•"/>
            </a:pPr>
            <a:r>
              <a:rPr b="0" i="0" lang="en-US" sz="2400" u="none">
                <a:solidFill>
                  <a:schemeClr val="dk1"/>
                </a:solidFill>
                <a:latin typeface="Calibri"/>
                <a:ea typeface="Calibri"/>
                <a:cs typeface="Calibri"/>
                <a:sym typeface="Calibri"/>
              </a:rPr>
              <a:t>Buffer manager can use statistical information regarding the probability that a request will reference a particular relation</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E.g., the data dictionary is frequently accessed.  Heuristic:  keep data-dictionary blocks in main memory buffer</a:t>
            </a:r>
            <a:endParaRPr/>
          </a:p>
          <a:p>
            <a:pPr indent="-244475" lvl="0" marL="396875" marR="0" rtl="0" algn="l">
              <a:lnSpc>
                <a:spcPct val="90000"/>
              </a:lnSpc>
              <a:spcBef>
                <a:spcPts val="48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1"/>
          <p:cNvSpPr txBox="1"/>
          <p:nvPr>
            <p:ph type="ctrTitle"/>
          </p:nvPr>
        </p:nvSpPr>
        <p:spPr>
          <a:xfrm>
            <a:off x="730250" y="1905000"/>
            <a:ext cx="7681912" cy="1524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5825"/>
              </a:buClr>
              <a:buSzPts val="5400"/>
              <a:buFont typeface="Calibri"/>
              <a:buNone/>
            </a:pPr>
            <a:r>
              <a:rPr b="0" i="0" lang="en-US" sz="5400" u="none">
                <a:solidFill>
                  <a:srgbClr val="005825"/>
                </a:solidFill>
                <a:latin typeface="Calibri"/>
                <a:ea typeface="Calibri"/>
                <a:cs typeface="Calibri"/>
                <a:sym typeface="Calibri"/>
              </a:rPr>
              <a:t>End of Chapter 10</a:t>
            </a:r>
            <a:br>
              <a:rPr b="0" i="0" lang="en-US" sz="5400" u="none">
                <a:solidFill>
                  <a:srgbClr val="005825"/>
                </a:solidFill>
                <a:latin typeface="Calibri"/>
                <a:ea typeface="Calibri"/>
                <a:cs typeface="Calibri"/>
                <a:sym typeface="Calibri"/>
              </a:rPr>
            </a:br>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 (Cont.)</a:t>
            </a:r>
            <a:endParaRPr/>
          </a:p>
        </p:txBody>
      </p:sp>
      <p:sp>
        <p:nvSpPr>
          <p:cNvPr id="83" name="Google Shape;83;p5"/>
          <p:cNvSpPr txBox="1"/>
          <p:nvPr>
            <p:ph idx="1" type="body"/>
          </p:nvPr>
        </p:nvSpPr>
        <p:spPr>
          <a:xfrm>
            <a:off x="339725" y="1065212"/>
            <a:ext cx="8505825" cy="4875212"/>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Flash memory</a:t>
            </a:r>
            <a:r>
              <a:rPr b="0" i="0" lang="en-US" sz="2400" u="none">
                <a:solidFill>
                  <a:schemeClr val="dk1"/>
                </a:solidFill>
                <a:latin typeface="Calibri"/>
                <a:ea typeface="Calibri"/>
                <a:cs typeface="Calibri"/>
                <a:sym typeface="Calibri"/>
              </a:rPr>
              <a:t> </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Data survives power failure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Data can be written at a location only once, but location can be erased and written to again </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Can support only a limited number (10K – 1M) of write/erase cycles.</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Erasing of memory has to be done to an entire  bank of memory </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Reads are roughly as fast as main memory</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But writes are slow (few microseconds), erase is slower</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Widely used in embedded devices such as digital cameras, phones, and USB keys</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 (Cont.)</a:t>
            </a:r>
            <a:endParaRPr/>
          </a:p>
        </p:txBody>
      </p:sp>
      <p:sp>
        <p:nvSpPr>
          <p:cNvPr id="90" name="Google Shape;90;p6"/>
          <p:cNvSpPr txBox="1"/>
          <p:nvPr>
            <p:ph idx="1" type="body"/>
          </p:nvPr>
        </p:nvSpPr>
        <p:spPr>
          <a:xfrm>
            <a:off x="320675" y="1031875"/>
            <a:ext cx="8326437" cy="50482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Magnetic-disk</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is stored on spinning disk, and read/written magnetically</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Primary medium for the long-term storage of data; typically stores entire database.</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Data must be moved from disk to main memory for access, and written back for storage</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Much slower access than main memory (more on this later)</a:t>
            </a:r>
            <a:endParaRPr/>
          </a:p>
          <a:p>
            <a:pPr indent="-396875" lvl="1" marL="914400" marR="0" rtl="0" algn="l">
              <a:lnSpc>
                <a:spcPct val="9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direct-access</a:t>
            </a:r>
            <a:r>
              <a:rPr b="0" i="0" lang="en-US" sz="2000" u="none" cap="none" strike="noStrike">
                <a:solidFill>
                  <a:schemeClr val="dk1"/>
                </a:solidFill>
                <a:latin typeface="Calibri"/>
                <a:ea typeface="Calibri"/>
                <a:cs typeface="Calibri"/>
                <a:sym typeface="Calibri"/>
              </a:rPr>
              <a:t> –  possible to read data on disk in any order, unlike magnetic tape</a:t>
            </a:r>
            <a:endParaRPr b="0" i="0" sz="2000" u="none" cap="none" strike="noStrike">
              <a:solidFill>
                <a:schemeClr val="dk2"/>
              </a:solidFill>
              <a:latin typeface="Calibri"/>
              <a:ea typeface="Calibri"/>
              <a:cs typeface="Calibri"/>
              <a:sym typeface="Calibri"/>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Capacities typically used are roughly several TB </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Much larger capacity and cost/byte than main memory/flash memory</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Growing constantly and rapidly with technology improvements (factor of 2 to 3 every 2 years)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Survives power failures and system crashes</a:t>
            </a:r>
            <a:endParaRPr/>
          </a:p>
          <a:p>
            <a:pPr indent="-344487" lvl="2" marL="1258887"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disk failure can destroy data, but is rare</a:t>
            </a:r>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 (Cont.)</a:t>
            </a:r>
            <a:endParaRPr/>
          </a:p>
        </p:txBody>
      </p:sp>
      <p:sp>
        <p:nvSpPr>
          <p:cNvPr id="97" name="Google Shape;97;p7"/>
          <p:cNvSpPr txBox="1"/>
          <p:nvPr>
            <p:ph idx="1" type="body"/>
          </p:nvPr>
        </p:nvSpPr>
        <p:spPr>
          <a:xfrm>
            <a:off x="357187" y="1054100"/>
            <a:ext cx="8193087" cy="48482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Optical storage</a:t>
            </a:r>
            <a:r>
              <a:rPr b="0" i="0" lang="en-US" sz="2000" u="none">
                <a:solidFill>
                  <a:schemeClr val="dk1"/>
                </a:solidFill>
                <a:latin typeface="Calibri"/>
                <a:ea typeface="Calibri"/>
                <a:cs typeface="Calibri"/>
                <a:sym typeface="Calibri"/>
              </a:rPr>
              <a:t>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non-volatile, data is read optically from a spinning disk using a laser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CD-ROM (640 MB) and DVD (4.7 to 17 GB) most popular forms</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Blu-ray disks: 27 GB to 54 GB</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Write-one, read-many (WORM) optical disks used for archival storage (CD-R, DVD-R, DVD+R)</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Multiple write versions also available (CD-RW, DVD-RW, DVD+RW, and DVD-RAM)</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Reads and writes are slower than with magnetic disk </a:t>
            </a:r>
            <a:endParaRPr/>
          </a:p>
          <a:p>
            <a:pPr indent="-396875" lvl="1" marL="914400" marR="0" rtl="0" algn="l">
              <a:lnSpc>
                <a:spcPct val="90000"/>
              </a:lnSpc>
              <a:spcBef>
                <a:spcPts val="400"/>
              </a:spcBef>
              <a:spcAft>
                <a:spcPts val="0"/>
              </a:spcAft>
              <a:buClr>
                <a:srgbClr val="000099"/>
              </a:buClr>
              <a:buSzPts val="2000"/>
              <a:buFont typeface="Calibri"/>
              <a:buChar char="•"/>
            </a:pPr>
            <a:r>
              <a:rPr b="1" i="0" lang="en-US" sz="2000" u="none" cap="none" strike="noStrike">
                <a:solidFill>
                  <a:srgbClr val="000099"/>
                </a:solidFill>
                <a:latin typeface="Calibri"/>
                <a:ea typeface="Calibri"/>
                <a:cs typeface="Calibri"/>
                <a:sym typeface="Calibri"/>
              </a:rPr>
              <a:t>Juke-box</a:t>
            </a:r>
            <a:r>
              <a:rPr b="0" i="0" lang="en-US" sz="2000" u="none" cap="none" strike="noStrike">
                <a:solidFill>
                  <a:schemeClr val="dk1"/>
                </a:solidFill>
                <a:latin typeface="Calibri"/>
                <a:ea typeface="Calibri"/>
                <a:cs typeface="Calibri"/>
                <a:sym typeface="Calibri"/>
              </a:rPr>
              <a:t> systems, with large numbers of removable disks, a few drives, and a mechanism for automatic loading/unloading of disks available for storing large volumes of data</a:t>
            </a:r>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 (Cont.)</a:t>
            </a:r>
            <a:endParaRPr/>
          </a:p>
        </p:txBody>
      </p:sp>
      <p:sp>
        <p:nvSpPr>
          <p:cNvPr id="104" name="Google Shape;104;p8"/>
          <p:cNvSpPr txBox="1"/>
          <p:nvPr>
            <p:ph idx="1" type="body"/>
          </p:nvPr>
        </p:nvSpPr>
        <p:spPr>
          <a:xfrm>
            <a:off x="176212" y="919162"/>
            <a:ext cx="8763000" cy="4848225"/>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000"/>
              <a:buFont typeface="Calibri"/>
              <a:buChar char="•"/>
            </a:pPr>
            <a:r>
              <a:rPr b="1" i="0" lang="en-US" sz="2000" u="none">
                <a:solidFill>
                  <a:srgbClr val="000099"/>
                </a:solidFill>
                <a:latin typeface="Calibri"/>
                <a:ea typeface="Calibri"/>
                <a:cs typeface="Calibri"/>
                <a:sym typeface="Calibri"/>
              </a:rPr>
              <a:t>Optical storage</a:t>
            </a:r>
            <a:r>
              <a:rPr b="0" i="0" lang="en-US" sz="2000" u="none">
                <a:solidFill>
                  <a:schemeClr val="dk1"/>
                </a:solidFill>
                <a:latin typeface="Calibri"/>
                <a:ea typeface="Calibri"/>
                <a:cs typeface="Calibri"/>
                <a:sym typeface="Calibri"/>
              </a:rPr>
              <a:t>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An optical jukebox is a robotic data storage device that can automatically load and unload optical discs, such as Compact Disc, DVD, Ultra Density Optical or Blu-ray disc and can provide terabytes (TB) and petabytes (PB) of tertiary storage.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devices are often called optical disk libraries, robotic drives, or autochangers. Jukebox devices may have up to 2,000 slots for disks, and usually have a picking device that traverses the slots and drives.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arrangement of the slots and picking devices affects performance, depending on the space between a disk and the picking device. </a:t>
            </a:r>
            <a:endParaRPr/>
          </a:p>
          <a:p>
            <a:pPr indent="-396875" lvl="1" marL="914400" marR="0" rtl="0" algn="l">
              <a:lnSpc>
                <a:spcPct val="9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Seek times and transfer rates vary depending upon the optical technology.</a:t>
            </a:r>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81000" y="230187"/>
            <a:ext cx="8382000" cy="665162"/>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005825"/>
              </a:buClr>
              <a:buSzPts val="4800"/>
              <a:buFont typeface="Calibri"/>
              <a:buNone/>
            </a:pPr>
            <a:r>
              <a:rPr b="0" i="0" lang="en-US" sz="4800" u="none">
                <a:solidFill>
                  <a:srgbClr val="005825"/>
                </a:solidFill>
                <a:latin typeface="Calibri"/>
                <a:ea typeface="Calibri"/>
                <a:cs typeface="Calibri"/>
                <a:sym typeface="Calibri"/>
              </a:rPr>
              <a:t>Physical Storage Media (Cont.)</a:t>
            </a:r>
            <a:endParaRPr/>
          </a:p>
        </p:txBody>
      </p:sp>
      <p:sp>
        <p:nvSpPr>
          <p:cNvPr id="111" name="Google Shape;111;p9"/>
          <p:cNvSpPr txBox="1"/>
          <p:nvPr>
            <p:ph idx="1" type="body"/>
          </p:nvPr>
        </p:nvSpPr>
        <p:spPr>
          <a:xfrm>
            <a:off x="350837" y="1063625"/>
            <a:ext cx="8326437" cy="4946650"/>
          </a:xfrm>
          <a:prstGeom prst="rect">
            <a:avLst/>
          </a:prstGeom>
          <a:noFill/>
          <a:ln>
            <a:noFill/>
          </a:ln>
        </p:spPr>
        <p:txBody>
          <a:bodyPr anchorCtr="0" anchor="t" bIns="0" lIns="0" spcFirstLastPara="1" rIns="0" wrap="square" tIns="0">
            <a:spAutoFit/>
          </a:bodyPr>
          <a:lstStyle/>
          <a:p>
            <a:pPr indent="-396875" lvl="0" marL="396875" marR="0" rtl="0" algn="l">
              <a:lnSpc>
                <a:spcPct val="90000"/>
              </a:lnSpc>
              <a:spcBef>
                <a:spcPts val="0"/>
              </a:spcBef>
              <a:spcAft>
                <a:spcPts val="0"/>
              </a:spcAft>
              <a:buClr>
                <a:srgbClr val="000099"/>
              </a:buClr>
              <a:buSzPts val="2400"/>
              <a:buFont typeface="Calibri"/>
              <a:buChar char="•"/>
            </a:pPr>
            <a:r>
              <a:rPr b="1" i="0" lang="en-US" sz="2400" u="none">
                <a:solidFill>
                  <a:srgbClr val="000099"/>
                </a:solidFill>
                <a:latin typeface="Calibri"/>
                <a:ea typeface="Calibri"/>
                <a:cs typeface="Calibri"/>
                <a:sym typeface="Calibri"/>
              </a:rPr>
              <a:t>Tape storage</a:t>
            </a:r>
            <a:r>
              <a:rPr b="0" i="0" lang="en-US" sz="2400" u="none">
                <a:solidFill>
                  <a:schemeClr val="dk2"/>
                </a:solidFill>
                <a:latin typeface="Calibri"/>
                <a:ea typeface="Calibri"/>
                <a:cs typeface="Calibri"/>
                <a:sym typeface="Calibri"/>
              </a:rPr>
              <a:t> </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non-volatile, used primarily for backup (to recover from disk failure), and for archival data</a:t>
            </a:r>
            <a:endParaRPr/>
          </a:p>
          <a:p>
            <a:pPr indent="-396875" lvl="1" marL="914400" marR="0" rtl="0" algn="l">
              <a:lnSpc>
                <a:spcPct val="90000"/>
              </a:lnSpc>
              <a:spcBef>
                <a:spcPts val="480"/>
              </a:spcBef>
              <a:spcAft>
                <a:spcPts val="0"/>
              </a:spcAft>
              <a:buClr>
                <a:srgbClr val="000099"/>
              </a:buClr>
              <a:buSzPts val="2400"/>
              <a:buFont typeface="Calibri"/>
              <a:buChar char="•"/>
            </a:pPr>
            <a:r>
              <a:rPr b="1" i="0" lang="en-US" sz="2400" u="none" cap="none" strike="noStrike">
                <a:solidFill>
                  <a:srgbClr val="000099"/>
                </a:solidFill>
                <a:latin typeface="Calibri"/>
                <a:ea typeface="Calibri"/>
                <a:cs typeface="Calibri"/>
                <a:sym typeface="Calibri"/>
              </a:rPr>
              <a:t>sequential-access</a:t>
            </a:r>
            <a:r>
              <a:rPr b="1"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much slower than disk </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very high capacity (40 to 300 GB tapes available)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tape can be removed from drive ⇒ storage costs much cheaper than disk, but drives are expensive</a:t>
            </a:r>
            <a:endParaRPr/>
          </a:p>
          <a:p>
            <a:pPr indent="-396875" lvl="1" marL="914400"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Tape jukeboxes available for storing massive amounts of data </a:t>
            </a:r>
            <a:endParaRPr/>
          </a:p>
          <a:p>
            <a:pPr indent="-344487" lvl="2" marL="1258887" marR="0" rtl="0" algn="l">
              <a:lnSpc>
                <a:spcPct val="90000"/>
              </a:lnSpc>
              <a:spcBef>
                <a:spcPts val="48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hundreds of terabytes (1 terabyte = 10</a:t>
            </a:r>
            <a:r>
              <a:rPr b="0" baseline="30000" i="0" lang="en-US" sz="2400" u="none" cap="none" strike="noStrike">
                <a:solidFill>
                  <a:schemeClr val="dk1"/>
                </a:solidFill>
                <a:latin typeface="Calibri"/>
                <a:ea typeface="Calibri"/>
                <a:cs typeface="Calibri"/>
                <a:sym typeface="Calibri"/>
              </a:rPr>
              <a:t>9 </a:t>
            </a:r>
            <a:r>
              <a:rPr b="0" i="0" lang="en-US" sz="2400" u="none" cap="none" strike="noStrike">
                <a:solidFill>
                  <a:schemeClr val="dk1"/>
                </a:solidFill>
                <a:latin typeface="Calibri"/>
                <a:ea typeface="Calibri"/>
                <a:cs typeface="Calibri"/>
                <a:sym typeface="Calibri"/>
              </a:rPr>
              <a:t>bytes) to even multiple </a:t>
            </a:r>
            <a:r>
              <a:rPr b="1" i="0" lang="en-US" sz="2400" u="none" cap="none" strike="noStrike">
                <a:solidFill>
                  <a:srgbClr val="000099"/>
                </a:solidFill>
                <a:latin typeface="Calibri"/>
                <a:ea typeface="Calibri"/>
                <a:cs typeface="Calibri"/>
                <a:sym typeface="Calibri"/>
              </a:rPr>
              <a:t>petabytes</a:t>
            </a:r>
            <a:r>
              <a:rPr b="0" i="0" lang="en-US" sz="2400" u="none" cap="none" strike="noStrike">
                <a:solidFill>
                  <a:schemeClr val="dk1"/>
                </a:solidFill>
                <a:latin typeface="Calibri"/>
                <a:ea typeface="Calibri"/>
                <a:cs typeface="Calibri"/>
                <a:sym typeface="Calibri"/>
              </a:rPr>
              <a:t> (1 petabyte = 10</a:t>
            </a:r>
            <a:r>
              <a:rPr b="0" baseline="30000" i="0" lang="en-US" sz="2400" u="none" cap="none" strike="noStrike">
                <a:solidFill>
                  <a:schemeClr val="dk1"/>
                </a:solidFill>
                <a:latin typeface="Calibri"/>
                <a:ea typeface="Calibri"/>
                <a:cs typeface="Calibri"/>
                <a:sym typeface="Calibri"/>
              </a:rPr>
              <a:t>12</a:t>
            </a:r>
            <a:r>
              <a:rPr b="0" i="0" lang="en-US" sz="2400" u="none" cap="none" strike="noStrike">
                <a:solidFill>
                  <a:schemeClr val="dk1"/>
                </a:solidFill>
                <a:latin typeface="Calibri"/>
                <a:ea typeface="Calibri"/>
                <a:cs typeface="Calibri"/>
                <a:sym typeface="Calibri"/>
              </a:rPr>
              <a:t> bytes)</a:t>
            </a:r>
            <a:endParaRPr b="0" baseline="30000" i="0" sz="2400" u="none" cap="none" strike="noStrike">
              <a:solidFill>
                <a:schemeClr val="dk1"/>
              </a:solidFill>
              <a:latin typeface="Calibri"/>
              <a:ea typeface="Calibri"/>
              <a:cs typeface="Calibri"/>
              <a:sym typeface="Calibri"/>
            </a:endParaRPr>
          </a:p>
          <a:p>
            <a:pPr indent="-244475" lvl="0" marL="396875" marR="0" rtl="0" algn="l">
              <a:lnSpc>
                <a:spcPct val="90000"/>
              </a:lnSpc>
              <a:spcBef>
                <a:spcPts val="480"/>
              </a:spcBef>
              <a:spcAft>
                <a:spcPts val="0"/>
              </a:spcAft>
              <a:buClr>
                <a:schemeClr val="dk1"/>
              </a:buClr>
              <a:buSzPts val="2400"/>
              <a:buFont typeface="Calibri"/>
              <a:buNone/>
            </a:pPr>
            <a:r>
              <a:t/>
            </a:r>
            <a:endParaRPr b="0" baseline="30000" i="0" sz="24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3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Green with White Fence Segoe_TP1028674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2009-12-21T15:40:22Z</dcterms:created>
  <dc:creator>Marilyn Turnamian</dc:creator>
</cp:coreProperties>
</file>