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8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755CB-E294-49BA-A7D1-8A4441C28B0D}"/>
              </a:ext>
            </a:extLst>
          </p:cNvPr>
          <p:cNvSpPr>
            <a:spLocks noGrp="1"/>
          </p:cNvSpPr>
          <p:nvPr>
            <p:ph type="ctrTitle"/>
          </p:nvPr>
        </p:nvSpPr>
        <p:spPr/>
        <p:txBody>
          <a:bodyPr>
            <a:normAutofit/>
          </a:bodyPr>
          <a:lstStyle/>
          <a:p>
            <a:r>
              <a:rPr lang="en-US" sz="4400" dirty="0"/>
              <a:t>NORMALIZATION OF DATABASE</a:t>
            </a:r>
          </a:p>
        </p:txBody>
      </p:sp>
      <p:sp>
        <p:nvSpPr>
          <p:cNvPr id="3" name="Subtitle 2">
            <a:extLst>
              <a:ext uri="{FF2B5EF4-FFF2-40B4-BE49-F238E27FC236}">
                <a16:creationId xmlns:a16="http://schemas.microsoft.com/office/drawing/2014/main" id="{36ADA7EC-BC15-4878-BD23-8419CC1EC820}"/>
              </a:ext>
            </a:extLst>
          </p:cNvPr>
          <p:cNvSpPr>
            <a:spLocks noGrp="1"/>
          </p:cNvSpPr>
          <p:nvPr>
            <p:ph type="subTitle" idx="1"/>
          </p:nvPr>
        </p:nvSpPr>
        <p:spPr/>
        <p:txBody>
          <a:bodyPr/>
          <a:lstStyle/>
          <a:p>
            <a:pPr algn="r"/>
            <a:r>
              <a:rPr lang="en-US" sz="2400" b="1" dirty="0"/>
              <a:t>ARAFAT HASSAN</a:t>
            </a:r>
            <a:endParaRPr lang="en-US" b="1" dirty="0"/>
          </a:p>
        </p:txBody>
      </p:sp>
    </p:spTree>
    <p:extLst>
      <p:ext uri="{BB962C8B-B14F-4D97-AF65-F5344CB8AC3E}">
        <p14:creationId xmlns:p14="http://schemas.microsoft.com/office/powerpoint/2010/main" val="143825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B3F98-C240-4067-9834-2C0AB75486E7}"/>
              </a:ext>
            </a:extLst>
          </p:cNvPr>
          <p:cNvSpPr>
            <a:spLocks noGrp="1"/>
          </p:cNvSpPr>
          <p:nvPr>
            <p:ph type="title"/>
          </p:nvPr>
        </p:nvSpPr>
        <p:spPr/>
        <p:txBody>
          <a:bodyPr/>
          <a:lstStyle/>
          <a:p>
            <a:r>
              <a:rPr lang="en-US" dirty="0"/>
              <a:t>Second Normal Form (2NF)</a:t>
            </a:r>
            <a:br>
              <a:rPr lang="en-US" dirty="0"/>
            </a:br>
            <a:endParaRPr lang="en-US" dirty="0"/>
          </a:p>
        </p:txBody>
      </p:sp>
      <p:sp>
        <p:nvSpPr>
          <p:cNvPr id="3" name="Content Placeholder 2">
            <a:extLst>
              <a:ext uri="{FF2B5EF4-FFF2-40B4-BE49-F238E27FC236}">
                <a16:creationId xmlns:a16="http://schemas.microsoft.com/office/drawing/2014/main" id="{E9DFECC9-13F5-4989-BFBF-9305B50F0EF0}"/>
              </a:ext>
            </a:extLst>
          </p:cNvPr>
          <p:cNvSpPr>
            <a:spLocks noGrp="1"/>
          </p:cNvSpPr>
          <p:nvPr>
            <p:ph idx="1"/>
          </p:nvPr>
        </p:nvSpPr>
        <p:spPr>
          <a:xfrm>
            <a:off x="2589212" y="2133600"/>
            <a:ext cx="8915400" cy="1828800"/>
          </a:xfrm>
        </p:spPr>
        <p:txBody>
          <a:bodyPr/>
          <a:lstStyle/>
          <a:p>
            <a:pPr marL="0" indent="0">
              <a:buNone/>
            </a:pPr>
            <a:r>
              <a:rPr lang="en-US" dirty="0"/>
              <a:t>For a table to be in the Second Normal Form :</a:t>
            </a:r>
          </a:p>
          <a:p>
            <a:r>
              <a:rPr lang="en-US" dirty="0"/>
              <a:t>It should be in the First Normal form.</a:t>
            </a:r>
          </a:p>
          <a:p>
            <a:r>
              <a:rPr lang="en-US" dirty="0"/>
              <a:t>And, it should not have Partial Dependency.</a:t>
            </a:r>
          </a:p>
          <a:p>
            <a:endParaRPr lang="en-US" dirty="0"/>
          </a:p>
        </p:txBody>
      </p:sp>
    </p:spTree>
    <p:extLst>
      <p:ext uri="{BB962C8B-B14F-4D97-AF65-F5344CB8AC3E}">
        <p14:creationId xmlns:p14="http://schemas.microsoft.com/office/powerpoint/2010/main" val="281929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ED224-A88D-40E6-9EA6-FDFABBDB5B90}"/>
              </a:ext>
            </a:extLst>
          </p:cNvPr>
          <p:cNvSpPr>
            <a:spLocks noGrp="1"/>
          </p:cNvSpPr>
          <p:nvPr>
            <p:ph type="title"/>
          </p:nvPr>
        </p:nvSpPr>
        <p:spPr/>
        <p:txBody>
          <a:bodyPr/>
          <a:lstStyle/>
          <a:p>
            <a:r>
              <a:rPr lang="en-US" dirty="0"/>
              <a:t>Second Normal Form of the table :</a:t>
            </a:r>
            <a:br>
              <a:rPr lang="en-US" dirty="0"/>
            </a:br>
            <a:endParaRPr lang="en-US" dirty="0"/>
          </a:p>
        </p:txBody>
      </p:sp>
      <p:graphicFrame>
        <p:nvGraphicFramePr>
          <p:cNvPr id="4" name="Table 3">
            <a:extLst>
              <a:ext uri="{FF2B5EF4-FFF2-40B4-BE49-F238E27FC236}">
                <a16:creationId xmlns:a16="http://schemas.microsoft.com/office/drawing/2014/main" id="{5963EFF9-4B12-44A0-A8F2-BE9DA8893363}"/>
              </a:ext>
            </a:extLst>
          </p:cNvPr>
          <p:cNvGraphicFramePr>
            <a:graphicFrameLocks noGrp="1"/>
          </p:cNvGraphicFramePr>
          <p:nvPr>
            <p:extLst>
              <p:ext uri="{D42A27DB-BD31-4B8C-83A1-F6EECF244321}">
                <p14:modId xmlns:p14="http://schemas.microsoft.com/office/powerpoint/2010/main" val="1848913537"/>
              </p:ext>
            </p:extLst>
          </p:nvPr>
        </p:nvGraphicFramePr>
        <p:xfrm>
          <a:off x="1743075" y="1725612"/>
          <a:ext cx="4633913" cy="1106234"/>
        </p:xfrm>
        <a:graphic>
          <a:graphicData uri="http://schemas.openxmlformats.org/drawingml/2006/table">
            <a:tbl>
              <a:tblPr firstRow="1" firstCol="1" bandRow="1">
                <a:tableStyleId>{5C22544A-7EE6-4342-B048-85BDC9FD1C3A}</a:tableStyleId>
              </a:tblPr>
              <a:tblGrid>
                <a:gridCol w="1495425">
                  <a:extLst>
                    <a:ext uri="{9D8B030D-6E8A-4147-A177-3AD203B41FA5}">
                      <a16:colId xmlns:a16="http://schemas.microsoft.com/office/drawing/2014/main" val="2546888197"/>
                    </a:ext>
                  </a:extLst>
                </a:gridCol>
                <a:gridCol w="1638300">
                  <a:extLst>
                    <a:ext uri="{9D8B030D-6E8A-4147-A177-3AD203B41FA5}">
                      <a16:colId xmlns:a16="http://schemas.microsoft.com/office/drawing/2014/main" val="2774377701"/>
                    </a:ext>
                  </a:extLst>
                </a:gridCol>
                <a:gridCol w="1500188">
                  <a:extLst>
                    <a:ext uri="{9D8B030D-6E8A-4147-A177-3AD203B41FA5}">
                      <a16:colId xmlns:a16="http://schemas.microsoft.com/office/drawing/2014/main" val="956041336"/>
                    </a:ext>
                  </a:extLst>
                </a:gridCol>
              </a:tblGrid>
              <a:tr h="0">
                <a:tc>
                  <a:txBody>
                    <a:bodyPr/>
                    <a:lstStyle/>
                    <a:p>
                      <a:pPr marL="0" marR="0">
                        <a:lnSpc>
                          <a:spcPct val="107000"/>
                        </a:lnSpc>
                        <a:spcBef>
                          <a:spcPts val="0"/>
                        </a:spcBef>
                        <a:spcAft>
                          <a:spcPts val="0"/>
                        </a:spcAft>
                      </a:pPr>
                      <a:r>
                        <a:rPr lang="en-US" sz="1400" dirty="0">
                          <a:effectLst/>
                        </a:rPr>
                        <a:t>Staff No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Name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Position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0181824"/>
                  </a:ext>
                </a:extLst>
              </a:tr>
              <a:tr h="0">
                <a:tc>
                  <a:txBody>
                    <a:bodyPr/>
                    <a:lstStyle/>
                    <a:p>
                      <a:pPr marL="0" marR="0">
                        <a:lnSpc>
                          <a:spcPct val="107000"/>
                        </a:lnSpc>
                        <a:spcBef>
                          <a:spcPts val="0"/>
                        </a:spcBef>
                        <a:spcAft>
                          <a:spcPts val="0"/>
                        </a:spcAft>
                      </a:pPr>
                      <a:r>
                        <a:rPr lang="en-US" sz="1400" dirty="0">
                          <a:effectLst/>
                        </a:rPr>
                        <a:t>S4555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Ellen Layman</a:t>
                      </a:r>
                    </a:p>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Assistant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3338150"/>
                  </a:ext>
                </a:extLst>
              </a:tr>
              <a:tr h="0">
                <a:tc>
                  <a:txBody>
                    <a:bodyPr/>
                    <a:lstStyle/>
                    <a:p>
                      <a:pPr marL="0" marR="0">
                        <a:lnSpc>
                          <a:spcPct val="107000"/>
                        </a:lnSpc>
                        <a:spcBef>
                          <a:spcPts val="0"/>
                        </a:spcBef>
                        <a:spcAft>
                          <a:spcPts val="0"/>
                        </a:spcAft>
                      </a:pPr>
                      <a:r>
                        <a:rPr lang="en-US" sz="1400">
                          <a:effectLst/>
                        </a:rPr>
                        <a:t>S4612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Dave Sinclair</a:t>
                      </a:r>
                    </a:p>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Assistant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8872137"/>
                  </a:ext>
                </a:extLst>
              </a:tr>
            </a:tbl>
          </a:graphicData>
        </a:graphic>
      </p:graphicFrame>
      <p:graphicFrame>
        <p:nvGraphicFramePr>
          <p:cNvPr id="6" name="Table 5">
            <a:extLst>
              <a:ext uri="{FF2B5EF4-FFF2-40B4-BE49-F238E27FC236}">
                <a16:creationId xmlns:a16="http://schemas.microsoft.com/office/drawing/2014/main" id="{0AE13BEE-55DF-4D01-A220-0C0F554DD580}"/>
              </a:ext>
            </a:extLst>
          </p:cNvPr>
          <p:cNvGraphicFramePr>
            <a:graphicFrameLocks noGrp="1"/>
          </p:cNvGraphicFramePr>
          <p:nvPr>
            <p:extLst>
              <p:ext uri="{D42A27DB-BD31-4B8C-83A1-F6EECF244321}">
                <p14:modId xmlns:p14="http://schemas.microsoft.com/office/powerpoint/2010/main" val="3520584642"/>
              </p:ext>
            </p:extLst>
          </p:nvPr>
        </p:nvGraphicFramePr>
        <p:xfrm>
          <a:off x="1743075" y="3138010"/>
          <a:ext cx="6848475" cy="1590675"/>
        </p:xfrm>
        <a:graphic>
          <a:graphicData uri="http://schemas.openxmlformats.org/drawingml/2006/table">
            <a:tbl>
              <a:tblPr firstRow="1" firstCol="1" bandRow="1">
                <a:tableStyleId>{5C22544A-7EE6-4342-B048-85BDC9FD1C3A}</a:tableStyleId>
              </a:tblPr>
              <a:tblGrid>
                <a:gridCol w="1369695">
                  <a:extLst>
                    <a:ext uri="{9D8B030D-6E8A-4147-A177-3AD203B41FA5}">
                      <a16:colId xmlns:a16="http://schemas.microsoft.com/office/drawing/2014/main" val="731809524"/>
                    </a:ext>
                  </a:extLst>
                </a:gridCol>
                <a:gridCol w="1369695">
                  <a:extLst>
                    <a:ext uri="{9D8B030D-6E8A-4147-A177-3AD203B41FA5}">
                      <a16:colId xmlns:a16="http://schemas.microsoft.com/office/drawing/2014/main" val="3741314698"/>
                    </a:ext>
                  </a:extLst>
                </a:gridCol>
                <a:gridCol w="1369695">
                  <a:extLst>
                    <a:ext uri="{9D8B030D-6E8A-4147-A177-3AD203B41FA5}">
                      <a16:colId xmlns:a16="http://schemas.microsoft.com/office/drawing/2014/main" val="1129935276"/>
                    </a:ext>
                  </a:extLst>
                </a:gridCol>
                <a:gridCol w="1369695">
                  <a:extLst>
                    <a:ext uri="{9D8B030D-6E8A-4147-A177-3AD203B41FA5}">
                      <a16:colId xmlns:a16="http://schemas.microsoft.com/office/drawing/2014/main" val="1907802470"/>
                    </a:ext>
                  </a:extLst>
                </a:gridCol>
                <a:gridCol w="1369695">
                  <a:extLst>
                    <a:ext uri="{9D8B030D-6E8A-4147-A177-3AD203B41FA5}">
                      <a16:colId xmlns:a16="http://schemas.microsoft.com/office/drawing/2014/main" val="3386300544"/>
                    </a:ext>
                  </a:extLst>
                </a:gridCol>
              </a:tblGrid>
              <a:tr h="530097">
                <a:tc>
                  <a:txBody>
                    <a:bodyPr/>
                    <a:lstStyle/>
                    <a:p>
                      <a:pPr marL="0" marR="0">
                        <a:lnSpc>
                          <a:spcPct val="107000"/>
                        </a:lnSpc>
                        <a:spcBef>
                          <a:spcPts val="0"/>
                        </a:spcBef>
                        <a:spcAft>
                          <a:spcPts val="0"/>
                        </a:spcAft>
                      </a:pPr>
                      <a:r>
                        <a:rPr lang="en-US" sz="1400">
                          <a:effectLst/>
                        </a:rPr>
                        <a:t>Branch No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Branch Street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Branch City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Branch State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Branch Zip code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7082052"/>
                  </a:ext>
                </a:extLst>
              </a:tr>
              <a:tr h="530289">
                <a:tc>
                  <a:txBody>
                    <a:bodyPr/>
                    <a:lstStyle/>
                    <a:p>
                      <a:pPr marL="0" marR="0">
                        <a:lnSpc>
                          <a:spcPct val="107000"/>
                        </a:lnSpc>
                        <a:spcBef>
                          <a:spcPts val="0"/>
                        </a:spcBef>
                        <a:spcAft>
                          <a:spcPts val="0"/>
                        </a:spcAft>
                      </a:pPr>
                      <a:r>
                        <a:rPr lang="en-US" sz="1400">
                          <a:effectLst/>
                        </a:rPr>
                        <a:t>B004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16 – 14th Avenue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Seattle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WA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98128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7855588"/>
                  </a:ext>
                </a:extLst>
              </a:tr>
              <a:tr h="530289">
                <a:tc>
                  <a:txBody>
                    <a:bodyPr/>
                    <a:lstStyle/>
                    <a:p>
                      <a:pPr marL="0" marR="0">
                        <a:lnSpc>
                          <a:spcPct val="107000"/>
                        </a:lnSpc>
                        <a:spcBef>
                          <a:spcPts val="0"/>
                        </a:spcBef>
                        <a:spcAft>
                          <a:spcPts val="0"/>
                        </a:spcAft>
                      </a:pPr>
                      <a:r>
                        <a:rPr lang="en-US" sz="1400">
                          <a:effectLst/>
                        </a:rPr>
                        <a:t>B002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City Center Plaza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Seattle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WA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98122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4092861"/>
                  </a:ext>
                </a:extLst>
              </a:tr>
            </a:tbl>
          </a:graphicData>
        </a:graphic>
      </p:graphicFrame>
      <p:graphicFrame>
        <p:nvGraphicFramePr>
          <p:cNvPr id="8" name="Table 7">
            <a:extLst>
              <a:ext uri="{FF2B5EF4-FFF2-40B4-BE49-F238E27FC236}">
                <a16:creationId xmlns:a16="http://schemas.microsoft.com/office/drawing/2014/main" id="{F05235E5-2A90-476D-8661-5F9193F0BBFE}"/>
              </a:ext>
            </a:extLst>
          </p:cNvPr>
          <p:cNvGraphicFramePr>
            <a:graphicFrameLocks noGrp="1"/>
          </p:cNvGraphicFramePr>
          <p:nvPr>
            <p:extLst>
              <p:ext uri="{D42A27DB-BD31-4B8C-83A1-F6EECF244321}">
                <p14:modId xmlns:p14="http://schemas.microsoft.com/office/powerpoint/2010/main" val="3887061627"/>
              </p:ext>
            </p:extLst>
          </p:nvPr>
        </p:nvGraphicFramePr>
        <p:xfrm>
          <a:off x="1743075" y="5034849"/>
          <a:ext cx="6934200" cy="1590673"/>
        </p:xfrm>
        <a:graphic>
          <a:graphicData uri="http://schemas.openxmlformats.org/drawingml/2006/table">
            <a:tbl>
              <a:tblPr firstRow="1" firstCol="1" bandRow="1">
                <a:tableStyleId>{5C22544A-7EE6-4342-B048-85BDC9FD1C3A}</a:tableStyleId>
              </a:tblPr>
              <a:tblGrid>
                <a:gridCol w="1733179">
                  <a:extLst>
                    <a:ext uri="{9D8B030D-6E8A-4147-A177-3AD203B41FA5}">
                      <a16:colId xmlns:a16="http://schemas.microsoft.com/office/drawing/2014/main" val="2245580631"/>
                    </a:ext>
                  </a:extLst>
                </a:gridCol>
                <a:gridCol w="1733179">
                  <a:extLst>
                    <a:ext uri="{9D8B030D-6E8A-4147-A177-3AD203B41FA5}">
                      <a16:colId xmlns:a16="http://schemas.microsoft.com/office/drawing/2014/main" val="3281494528"/>
                    </a:ext>
                  </a:extLst>
                </a:gridCol>
                <a:gridCol w="1733921">
                  <a:extLst>
                    <a:ext uri="{9D8B030D-6E8A-4147-A177-3AD203B41FA5}">
                      <a16:colId xmlns:a16="http://schemas.microsoft.com/office/drawing/2014/main" val="1267693732"/>
                    </a:ext>
                  </a:extLst>
                </a:gridCol>
                <a:gridCol w="1733921">
                  <a:extLst>
                    <a:ext uri="{9D8B030D-6E8A-4147-A177-3AD203B41FA5}">
                      <a16:colId xmlns:a16="http://schemas.microsoft.com/office/drawing/2014/main" val="4285405811"/>
                    </a:ext>
                  </a:extLst>
                </a:gridCol>
              </a:tblGrid>
              <a:tr h="317945">
                <a:tc>
                  <a:txBody>
                    <a:bodyPr/>
                    <a:lstStyle/>
                    <a:p>
                      <a:pPr marL="0" marR="0">
                        <a:lnSpc>
                          <a:spcPct val="107000"/>
                        </a:lnSpc>
                        <a:spcBef>
                          <a:spcPts val="0"/>
                        </a:spcBef>
                        <a:spcAft>
                          <a:spcPts val="0"/>
                        </a:spcAft>
                      </a:pPr>
                      <a:r>
                        <a:rPr lang="en-US" sz="1400">
                          <a:effectLst/>
                        </a:rPr>
                        <a:t>Staff No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Branch No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Hours Per week</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Pay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3837637"/>
                  </a:ext>
                </a:extLst>
              </a:tr>
              <a:tr h="318182">
                <a:tc>
                  <a:txBody>
                    <a:bodyPr/>
                    <a:lstStyle/>
                    <a:p>
                      <a:pPr marL="0" marR="0">
                        <a:lnSpc>
                          <a:spcPct val="107000"/>
                        </a:lnSpc>
                        <a:spcBef>
                          <a:spcPts val="0"/>
                        </a:spcBef>
                        <a:spcAft>
                          <a:spcPts val="0"/>
                        </a:spcAft>
                      </a:pPr>
                      <a:r>
                        <a:rPr lang="en-US" sz="1400">
                          <a:effectLst/>
                        </a:rPr>
                        <a:t>S4555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B002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360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3836064"/>
                  </a:ext>
                </a:extLst>
              </a:tr>
              <a:tr h="318182">
                <a:tc>
                  <a:txBody>
                    <a:bodyPr/>
                    <a:lstStyle/>
                    <a:p>
                      <a:pPr marL="0" marR="0">
                        <a:lnSpc>
                          <a:spcPct val="107000"/>
                        </a:lnSpc>
                        <a:spcBef>
                          <a:spcPts val="0"/>
                        </a:spcBef>
                        <a:spcAft>
                          <a:spcPts val="0"/>
                        </a:spcAft>
                      </a:pPr>
                      <a:r>
                        <a:rPr lang="en-US" sz="1400">
                          <a:effectLst/>
                        </a:rPr>
                        <a:t>S4555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B004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202.5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8730154"/>
                  </a:ext>
                </a:extLst>
              </a:tr>
              <a:tr h="318182">
                <a:tc>
                  <a:txBody>
                    <a:bodyPr/>
                    <a:lstStyle/>
                    <a:p>
                      <a:pPr marL="0" marR="0">
                        <a:lnSpc>
                          <a:spcPct val="107000"/>
                        </a:lnSpc>
                        <a:spcBef>
                          <a:spcPts val="0"/>
                        </a:spcBef>
                        <a:spcAft>
                          <a:spcPts val="0"/>
                        </a:spcAft>
                      </a:pPr>
                      <a:r>
                        <a:rPr lang="en-US" sz="1400">
                          <a:effectLst/>
                        </a:rPr>
                        <a:t>S4612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B002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315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0303829"/>
                  </a:ext>
                </a:extLst>
              </a:tr>
              <a:tr h="318182">
                <a:tc>
                  <a:txBody>
                    <a:bodyPr/>
                    <a:lstStyle/>
                    <a:p>
                      <a:pPr marL="0" marR="0">
                        <a:lnSpc>
                          <a:spcPct val="107000"/>
                        </a:lnSpc>
                        <a:spcBef>
                          <a:spcPts val="0"/>
                        </a:spcBef>
                        <a:spcAft>
                          <a:spcPts val="0"/>
                        </a:spcAft>
                      </a:pPr>
                      <a:r>
                        <a:rPr lang="en-US" sz="1400">
                          <a:effectLst/>
                        </a:rPr>
                        <a:t>S4612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B004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220.5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9685901"/>
                  </a:ext>
                </a:extLst>
              </a:tr>
            </a:tbl>
          </a:graphicData>
        </a:graphic>
      </p:graphicFrame>
    </p:spTree>
    <p:extLst>
      <p:ext uri="{BB962C8B-B14F-4D97-AF65-F5344CB8AC3E}">
        <p14:creationId xmlns:p14="http://schemas.microsoft.com/office/powerpoint/2010/main" val="273398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D2C16-AAE8-4173-A864-B481A8DDEA68}"/>
              </a:ext>
            </a:extLst>
          </p:cNvPr>
          <p:cNvSpPr>
            <a:spLocks noGrp="1"/>
          </p:cNvSpPr>
          <p:nvPr>
            <p:ph type="title"/>
          </p:nvPr>
        </p:nvSpPr>
        <p:spPr/>
        <p:txBody>
          <a:bodyPr/>
          <a:lstStyle/>
          <a:p>
            <a:r>
              <a:rPr lang="en-US" dirty="0"/>
              <a:t>Third Normal Form (3NF)</a:t>
            </a:r>
            <a:br>
              <a:rPr lang="en-US" dirty="0"/>
            </a:br>
            <a:endParaRPr lang="en-US" dirty="0"/>
          </a:p>
        </p:txBody>
      </p:sp>
      <p:sp>
        <p:nvSpPr>
          <p:cNvPr id="3" name="Content Placeholder 2">
            <a:extLst>
              <a:ext uri="{FF2B5EF4-FFF2-40B4-BE49-F238E27FC236}">
                <a16:creationId xmlns:a16="http://schemas.microsoft.com/office/drawing/2014/main" id="{D0DF8207-CBF7-4D67-9B93-FF304C63B91D}"/>
              </a:ext>
            </a:extLst>
          </p:cNvPr>
          <p:cNvSpPr>
            <a:spLocks noGrp="1"/>
          </p:cNvSpPr>
          <p:nvPr>
            <p:ph idx="1"/>
          </p:nvPr>
        </p:nvSpPr>
        <p:spPr/>
        <p:txBody>
          <a:bodyPr/>
          <a:lstStyle/>
          <a:p>
            <a:pPr marL="0" indent="0">
              <a:buNone/>
            </a:pPr>
            <a:r>
              <a:rPr lang="en-US" dirty="0"/>
              <a:t>A table is said to be in the Third Normal Form when,</a:t>
            </a:r>
          </a:p>
          <a:p>
            <a:r>
              <a:rPr lang="en-US" dirty="0"/>
              <a:t>It is in the Second Normal form.</a:t>
            </a:r>
          </a:p>
          <a:p>
            <a:r>
              <a:rPr lang="en-US" dirty="0"/>
              <a:t>And, it doesn't have Transitive Dependency.</a:t>
            </a:r>
          </a:p>
          <a:p>
            <a:endParaRPr lang="en-US" dirty="0"/>
          </a:p>
        </p:txBody>
      </p:sp>
    </p:spTree>
    <p:extLst>
      <p:ext uri="{BB962C8B-B14F-4D97-AF65-F5344CB8AC3E}">
        <p14:creationId xmlns:p14="http://schemas.microsoft.com/office/powerpoint/2010/main" val="296764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7058-D245-4B5F-A2CE-F0DAA339FE89}"/>
              </a:ext>
            </a:extLst>
          </p:cNvPr>
          <p:cNvSpPr>
            <a:spLocks noGrp="1"/>
          </p:cNvSpPr>
          <p:nvPr>
            <p:ph type="title"/>
          </p:nvPr>
        </p:nvSpPr>
        <p:spPr/>
        <p:txBody>
          <a:bodyPr/>
          <a:lstStyle/>
          <a:p>
            <a:r>
              <a:rPr lang="en-US" dirty="0"/>
              <a:t>Third Normal Form of the table :</a:t>
            </a:r>
            <a:br>
              <a:rPr lang="en-US" dirty="0"/>
            </a:br>
            <a:endParaRPr lang="en-US" dirty="0"/>
          </a:p>
        </p:txBody>
      </p:sp>
      <p:graphicFrame>
        <p:nvGraphicFramePr>
          <p:cNvPr id="7" name="Table 6">
            <a:extLst>
              <a:ext uri="{FF2B5EF4-FFF2-40B4-BE49-F238E27FC236}">
                <a16:creationId xmlns:a16="http://schemas.microsoft.com/office/drawing/2014/main" id="{4F6FE5EE-8140-45E0-98CF-EB16EB0BC664}"/>
              </a:ext>
            </a:extLst>
          </p:cNvPr>
          <p:cNvGraphicFramePr>
            <a:graphicFrameLocks noGrp="1"/>
          </p:cNvGraphicFramePr>
          <p:nvPr>
            <p:extLst>
              <p:ext uri="{D42A27DB-BD31-4B8C-83A1-F6EECF244321}">
                <p14:modId xmlns:p14="http://schemas.microsoft.com/office/powerpoint/2010/main" val="1260549260"/>
              </p:ext>
            </p:extLst>
          </p:nvPr>
        </p:nvGraphicFramePr>
        <p:xfrm>
          <a:off x="3496628" y="1905002"/>
          <a:ext cx="5685472" cy="1523998"/>
        </p:xfrm>
        <a:graphic>
          <a:graphicData uri="http://schemas.openxmlformats.org/drawingml/2006/table">
            <a:tbl>
              <a:tblPr firstRow="1" firstCol="1" bandRow="1">
                <a:tableStyleId>{5C22544A-7EE6-4342-B048-85BDC9FD1C3A}</a:tableStyleId>
              </a:tblPr>
              <a:tblGrid>
                <a:gridCol w="1894887">
                  <a:extLst>
                    <a:ext uri="{9D8B030D-6E8A-4147-A177-3AD203B41FA5}">
                      <a16:colId xmlns:a16="http://schemas.microsoft.com/office/drawing/2014/main" val="3832354942"/>
                    </a:ext>
                  </a:extLst>
                </a:gridCol>
                <a:gridCol w="1894887">
                  <a:extLst>
                    <a:ext uri="{9D8B030D-6E8A-4147-A177-3AD203B41FA5}">
                      <a16:colId xmlns:a16="http://schemas.microsoft.com/office/drawing/2014/main" val="4227175030"/>
                    </a:ext>
                  </a:extLst>
                </a:gridCol>
                <a:gridCol w="1895698">
                  <a:extLst>
                    <a:ext uri="{9D8B030D-6E8A-4147-A177-3AD203B41FA5}">
                      <a16:colId xmlns:a16="http://schemas.microsoft.com/office/drawing/2014/main" val="2390074145"/>
                    </a:ext>
                  </a:extLst>
                </a:gridCol>
              </a:tblGrid>
              <a:tr h="304618">
                <a:tc>
                  <a:txBody>
                    <a:bodyPr/>
                    <a:lstStyle/>
                    <a:p>
                      <a:pPr marL="0" marR="0">
                        <a:lnSpc>
                          <a:spcPct val="107000"/>
                        </a:lnSpc>
                        <a:spcBef>
                          <a:spcPts val="0"/>
                        </a:spcBef>
                        <a:spcAft>
                          <a:spcPts val="0"/>
                        </a:spcAft>
                      </a:pPr>
                      <a:r>
                        <a:rPr lang="en-US" sz="1400" dirty="0">
                          <a:effectLst/>
                        </a:rPr>
                        <a:t>Staff No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Branch No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Hours Per week</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642386"/>
                  </a:ext>
                </a:extLst>
              </a:tr>
              <a:tr h="304845">
                <a:tc>
                  <a:txBody>
                    <a:bodyPr/>
                    <a:lstStyle/>
                    <a:p>
                      <a:pPr marL="0" marR="0">
                        <a:lnSpc>
                          <a:spcPct val="107000"/>
                        </a:lnSpc>
                        <a:spcBef>
                          <a:spcPts val="0"/>
                        </a:spcBef>
                        <a:spcAft>
                          <a:spcPts val="0"/>
                        </a:spcAft>
                      </a:pPr>
                      <a:r>
                        <a:rPr lang="en-US" sz="1400">
                          <a:effectLst/>
                        </a:rPr>
                        <a:t>S4555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B002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5204817"/>
                  </a:ext>
                </a:extLst>
              </a:tr>
              <a:tr h="304845">
                <a:tc>
                  <a:txBody>
                    <a:bodyPr/>
                    <a:lstStyle/>
                    <a:p>
                      <a:pPr marL="0" marR="0">
                        <a:lnSpc>
                          <a:spcPct val="107000"/>
                        </a:lnSpc>
                        <a:spcBef>
                          <a:spcPts val="0"/>
                        </a:spcBef>
                        <a:spcAft>
                          <a:spcPts val="0"/>
                        </a:spcAft>
                      </a:pPr>
                      <a:r>
                        <a:rPr lang="en-US" sz="1400">
                          <a:effectLst/>
                        </a:rPr>
                        <a:t>S4555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B004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7600008"/>
                  </a:ext>
                </a:extLst>
              </a:tr>
              <a:tr h="304845">
                <a:tc>
                  <a:txBody>
                    <a:bodyPr/>
                    <a:lstStyle/>
                    <a:p>
                      <a:pPr marL="0" marR="0">
                        <a:lnSpc>
                          <a:spcPct val="107000"/>
                        </a:lnSpc>
                        <a:spcBef>
                          <a:spcPts val="0"/>
                        </a:spcBef>
                        <a:spcAft>
                          <a:spcPts val="0"/>
                        </a:spcAft>
                      </a:pPr>
                      <a:r>
                        <a:rPr lang="en-US" sz="1400">
                          <a:effectLst/>
                        </a:rPr>
                        <a:t>S4612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B002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1038960"/>
                  </a:ext>
                </a:extLst>
              </a:tr>
              <a:tr h="304845">
                <a:tc>
                  <a:txBody>
                    <a:bodyPr/>
                    <a:lstStyle/>
                    <a:p>
                      <a:pPr marL="0" marR="0">
                        <a:lnSpc>
                          <a:spcPct val="107000"/>
                        </a:lnSpc>
                        <a:spcBef>
                          <a:spcPts val="0"/>
                        </a:spcBef>
                        <a:spcAft>
                          <a:spcPts val="0"/>
                        </a:spcAft>
                      </a:pPr>
                      <a:r>
                        <a:rPr lang="en-US" sz="1400" dirty="0">
                          <a:effectLst/>
                        </a:rPr>
                        <a:t>S4612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B004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9754369"/>
                  </a:ext>
                </a:extLst>
              </a:tr>
            </a:tbl>
          </a:graphicData>
        </a:graphic>
      </p:graphicFrame>
      <p:graphicFrame>
        <p:nvGraphicFramePr>
          <p:cNvPr id="9" name="Table 8">
            <a:extLst>
              <a:ext uri="{FF2B5EF4-FFF2-40B4-BE49-F238E27FC236}">
                <a16:creationId xmlns:a16="http://schemas.microsoft.com/office/drawing/2014/main" id="{8C3113E5-91C1-40AC-8964-E14D129F6C25}"/>
              </a:ext>
            </a:extLst>
          </p:cNvPr>
          <p:cNvGraphicFramePr>
            <a:graphicFrameLocks noGrp="1"/>
          </p:cNvGraphicFramePr>
          <p:nvPr>
            <p:extLst>
              <p:ext uri="{D42A27DB-BD31-4B8C-83A1-F6EECF244321}">
                <p14:modId xmlns:p14="http://schemas.microsoft.com/office/powerpoint/2010/main" val="3431368394"/>
              </p:ext>
            </p:extLst>
          </p:nvPr>
        </p:nvGraphicFramePr>
        <p:xfrm>
          <a:off x="3496628" y="4102228"/>
          <a:ext cx="5685472" cy="1317498"/>
        </p:xfrm>
        <a:graphic>
          <a:graphicData uri="http://schemas.openxmlformats.org/drawingml/2006/table">
            <a:tbl>
              <a:tblPr firstRow="1" firstCol="1" bandRow="1">
                <a:tableStyleId>{5C22544A-7EE6-4342-B048-85BDC9FD1C3A}</a:tableStyleId>
              </a:tblPr>
              <a:tblGrid>
                <a:gridCol w="1894887">
                  <a:extLst>
                    <a:ext uri="{9D8B030D-6E8A-4147-A177-3AD203B41FA5}">
                      <a16:colId xmlns:a16="http://schemas.microsoft.com/office/drawing/2014/main" val="3326209714"/>
                    </a:ext>
                  </a:extLst>
                </a:gridCol>
                <a:gridCol w="1894887">
                  <a:extLst>
                    <a:ext uri="{9D8B030D-6E8A-4147-A177-3AD203B41FA5}">
                      <a16:colId xmlns:a16="http://schemas.microsoft.com/office/drawing/2014/main" val="2100978782"/>
                    </a:ext>
                  </a:extLst>
                </a:gridCol>
                <a:gridCol w="1895698">
                  <a:extLst>
                    <a:ext uri="{9D8B030D-6E8A-4147-A177-3AD203B41FA5}">
                      <a16:colId xmlns:a16="http://schemas.microsoft.com/office/drawing/2014/main" val="1778845109"/>
                    </a:ext>
                  </a:extLst>
                </a:gridCol>
              </a:tblGrid>
              <a:tr h="263342">
                <a:tc>
                  <a:txBody>
                    <a:bodyPr/>
                    <a:lstStyle/>
                    <a:p>
                      <a:pPr marL="0" marR="0">
                        <a:lnSpc>
                          <a:spcPct val="107000"/>
                        </a:lnSpc>
                        <a:spcBef>
                          <a:spcPts val="0"/>
                        </a:spcBef>
                        <a:spcAft>
                          <a:spcPts val="0"/>
                        </a:spcAft>
                      </a:pPr>
                      <a:r>
                        <a:rPr lang="en-US" sz="1400">
                          <a:effectLst/>
                        </a:rPr>
                        <a:t>Staff No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Branch No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Pay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4717428"/>
                  </a:ext>
                </a:extLst>
              </a:tr>
              <a:tr h="263539">
                <a:tc>
                  <a:txBody>
                    <a:bodyPr/>
                    <a:lstStyle/>
                    <a:p>
                      <a:pPr marL="0" marR="0">
                        <a:lnSpc>
                          <a:spcPct val="107000"/>
                        </a:lnSpc>
                        <a:spcBef>
                          <a:spcPts val="0"/>
                        </a:spcBef>
                        <a:spcAft>
                          <a:spcPts val="0"/>
                        </a:spcAft>
                      </a:pPr>
                      <a:r>
                        <a:rPr lang="en-US" sz="1400">
                          <a:effectLst/>
                        </a:rPr>
                        <a:t>S4555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B002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360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8469253"/>
                  </a:ext>
                </a:extLst>
              </a:tr>
              <a:tr h="263539">
                <a:tc>
                  <a:txBody>
                    <a:bodyPr/>
                    <a:lstStyle/>
                    <a:p>
                      <a:pPr marL="0" marR="0">
                        <a:lnSpc>
                          <a:spcPct val="107000"/>
                        </a:lnSpc>
                        <a:spcBef>
                          <a:spcPts val="0"/>
                        </a:spcBef>
                        <a:spcAft>
                          <a:spcPts val="0"/>
                        </a:spcAft>
                      </a:pPr>
                      <a:r>
                        <a:rPr lang="en-US" sz="1400">
                          <a:effectLst/>
                        </a:rPr>
                        <a:t>S4555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B004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202.5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8132473"/>
                  </a:ext>
                </a:extLst>
              </a:tr>
              <a:tr h="263539">
                <a:tc>
                  <a:txBody>
                    <a:bodyPr/>
                    <a:lstStyle/>
                    <a:p>
                      <a:pPr marL="0" marR="0">
                        <a:lnSpc>
                          <a:spcPct val="107000"/>
                        </a:lnSpc>
                        <a:spcBef>
                          <a:spcPts val="0"/>
                        </a:spcBef>
                        <a:spcAft>
                          <a:spcPts val="0"/>
                        </a:spcAft>
                      </a:pPr>
                      <a:r>
                        <a:rPr lang="en-US" sz="1400">
                          <a:effectLst/>
                        </a:rPr>
                        <a:t>S4612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B002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315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6271360"/>
                  </a:ext>
                </a:extLst>
              </a:tr>
              <a:tr h="263539">
                <a:tc>
                  <a:txBody>
                    <a:bodyPr/>
                    <a:lstStyle/>
                    <a:p>
                      <a:pPr marL="0" marR="0">
                        <a:lnSpc>
                          <a:spcPct val="107000"/>
                        </a:lnSpc>
                        <a:spcBef>
                          <a:spcPts val="0"/>
                        </a:spcBef>
                        <a:spcAft>
                          <a:spcPts val="0"/>
                        </a:spcAft>
                      </a:pPr>
                      <a:r>
                        <a:rPr lang="en-US" sz="1400">
                          <a:effectLst/>
                        </a:rPr>
                        <a:t>S4612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B004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220.5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5851629"/>
                  </a:ext>
                </a:extLst>
              </a:tr>
            </a:tbl>
          </a:graphicData>
        </a:graphic>
      </p:graphicFrame>
    </p:spTree>
    <p:extLst>
      <p:ext uri="{BB962C8B-B14F-4D97-AF65-F5344CB8AC3E}">
        <p14:creationId xmlns:p14="http://schemas.microsoft.com/office/powerpoint/2010/main" val="165701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92BC5-3670-4AA5-8DA2-3574F9927F72}"/>
              </a:ext>
            </a:extLst>
          </p:cNvPr>
          <p:cNvSpPr>
            <a:spLocks noGrp="1"/>
          </p:cNvSpPr>
          <p:nvPr>
            <p:ph type="title"/>
          </p:nvPr>
        </p:nvSpPr>
        <p:spPr/>
        <p:txBody>
          <a:bodyPr/>
          <a:lstStyle/>
          <a:p>
            <a:r>
              <a:rPr lang="en-US" dirty="0"/>
              <a:t>Normalization</a:t>
            </a:r>
          </a:p>
        </p:txBody>
      </p:sp>
      <p:sp>
        <p:nvSpPr>
          <p:cNvPr id="3" name="Content Placeholder 2">
            <a:extLst>
              <a:ext uri="{FF2B5EF4-FFF2-40B4-BE49-F238E27FC236}">
                <a16:creationId xmlns:a16="http://schemas.microsoft.com/office/drawing/2014/main" id="{27D5993B-AC0A-496B-8F42-616BEB05B408}"/>
              </a:ext>
            </a:extLst>
          </p:cNvPr>
          <p:cNvSpPr>
            <a:spLocks noGrp="1"/>
          </p:cNvSpPr>
          <p:nvPr>
            <p:ph idx="1"/>
          </p:nvPr>
        </p:nvSpPr>
        <p:spPr>
          <a:xfrm>
            <a:off x="2589212" y="2133600"/>
            <a:ext cx="7926388" cy="3777622"/>
          </a:xfrm>
        </p:spPr>
        <p:txBody>
          <a:bodyPr>
            <a:normAutofit/>
          </a:bodyPr>
          <a:lstStyle/>
          <a:p>
            <a:r>
              <a:rPr lang="en-US" dirty="0"/>
              <a:t>Normalization is a database design technique which organizes tables in a manner that reduces redundancy and dependency of data.</a:t>
            </a:r>
          </a:p>
          <a:p>
            <a:r>
              <a:rPr lang="en-US" dirty="0"/>
              <a:t>It divides larger tables to smaller tables and links them using relationships.</a:t>
            </a:r>
          </a:p>
        </p:txBody>
      </p:sp>
    </p:spTree>
    <p:extLst>
      <p:ext uri="{BB962C8B-B14F-4D97-AF65-F5344CB8AC3E}">
        <p14:creationId xmlns:p14="http://schemas.microsoft.com/office/powerpoint/2010/main" val="86768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C8FAD-60FD-452B-83B8-E6A2E7452F34}"/>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C19F3126-8E6E-4193-9FF1-6AEE05F5BB6B}"/>
              </a:ext>
            </a:extLst>
          </p:cNvPr>
          <p:cNvSpPr>
            <a:spLocks noGrp="1"/>
          </p:cNvSpPr>
          <p:nvPr>
            <p:ph idx="1"/>
          </p:nvPr>
        </p:nvSpPr>
        <p:spPr>
          <a:xfrm>
            <a:off x="2589212" y="2133600"/>
            <a:ext cx="6983413" cy="1562100"/>
          </a:xfrm>
        </p:spPr>
        <p:txBody>
          <a:bodyPr/>
          <a:lstStyle/>
          <a:p>
            <a:pPr marL="0" indent="0">
              <a:buNone/>
            </a:pPr>
            <a:r>
              <a:rPr lang="en-US" dirty="0"/>
              <a:t>Normalization is used for mainly two purposes,</a:t>
            </a:r>
          </a:p>
          <a:p>
            <a:r>
              <a:rPr lang="en-US" dirty="0"/>
              <a:t>Eliminating redundant (useless) data.</a:t>
            </a:r>
          </a:p>
          <a:p>
            <a:r>
              <a:rPr lang="en-US" dirty="0"/>
              <a:t>Ensuring data dependencies make sense </a:t>
            </a:r>
            <a:r>
              <a:rPr lang="en-US" dirty="0" err="1"/>
              <a:t>i.e</a:t>
            </a:r>
            <a:r>
              <a:rPr lang="en-US" dirty="0"/>
              <a:t> data is logically stored.</a:t>
            </a:r>
          </a:p>
          <a:p>
            <a:endParaRPr lang="en-US" dirty="0"/>
          </a:p>
        </p:txBody>
      </p:sp>
    </p:spTree>
    <p:extLst>
      <p:ext uri="{BB962C8B-B14F-4D97-AF65-F5344CB8AC3E}">
        <p14:creationId xmlns:p14="http://schemas.microsoft.com/office/powerpoint/2010/main" val="17358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B39E-DC07-4B6F-9AFB-31065D3DD224}"/>
              </a:ext>
            </a:extLst>
          </p:cNvPr>
          <p:cNvSpPr>
            <a:spLocks noGrp="1"/>
          </p:cNvSpPr>
          <p:nvPr>
            <p:ph type="title"/>
          </p:nvPr>
        </p:nvSpPr>
        <p:spPr/>
        <p:txBody>
          <a:bodyPr/>
          <a:lstStyle/>
          <a:p>
            <a:r>
              <a:rPr lang="en-US" dirty="0"/>
              <a:t>Problems Without Normalization</a:t>
            </a:r>
          </a:p>
        </p:txBody>
      </p:sp>
      <p:sp>
        <p:nvSpPr>
          <p:cNvPr id="3" name="Content Placeholder 2">
            <a:extLst>
              <a:ext uri="{FF2B5EF4-FFF2-40B4-BE49-F238E27FC236}">
                <a16:creationId xmlns:a16="http://schemas.microsoft.com/office/drawing/2014/main" id="{EA50A0F8-AD5E-4966-A901-64A7607ABDC7}"/>
              </a:ext>
            </a:extLst>
          </p:cNvPr>
          <p:cNvSpPr>
            <a:spLocks noGrp="1"/>
          </p:cNvSpPr>
          <p:nvPr>
            <p:ph idx="1"/>
          </p:nvPr>
        </p:nvSpPr>
        <p:spPr/>
        <p:txBody>
          <a:bodyPr/>
          <a:lstStyle/>
          <a:p>
            <a:pPr marL="0" indent="0">
              <a:buNone/>
            </a:pPr>
            <a:r>
              <a:rPr lang="en-US" dirty="0"/>
              <a:t>There are three anomalies without Normalization :</a:t>
            </a:r>
          </a:p>
          <a:p>
            <a:r>
              <a:rPr lang="en-US" dirty="0"/>
              <a:t>Update Anomaly</a:t>
            </a:r>
          </a:p>
          <a:p>
            <a:r>
              <a:rPr lang="en-US" dirty="0"/>
              <a:t>Deletion Anomaly</a:t>
            </a:r>
          </a:p>
          <a:p>
            <a:r>
              <a:rPr lang="en-US" dirty="0"/>
              <a:t>Insertion Anomaly</a:t>
            </a:r>
          </a:p>
        </p:txBody>
      </p:sp>
    </p:spTree>
    <p:extLst>
      <p:ext uri="{BB962C8B-B14F-4D97-AF65-F5344CB8AC3E}">
        <p14:creationId xmlns:p14="http://schemas.microsoft.com/office/powerpoint/2010/main" val="259517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DEA41-FDC2-4D3A-A181-05BBE0A5320A}"/>
              </a:ext>
            </a:extLst>
          </p:cNvPr>
          <p:cNvSpPr>
            <a:spLocks noGrp="1"/>
          </p:cNvSpPr>
          <p:nvPr>
            <p:ph type="title"/>
          </p:nvPr>
        </p:nvSpPr>
        <p:spPr/>
        <p:txBody>
          <a:bodyPr/>
          <a:lstStyle/>
          <a:p>
            <a:r>
              <a:rPr lang="en-US" dirty="0"/>
              <a:t>Example of Update Anomaly </a:t>
            </a:r>
          </a:p>
        </p:txBody>
      </p:sp>
      <p:sp>
        <p:nvSpPr>
          <p:cNvPr id="3" name="Content Placeholder 2">
            <a:extLst>
              <a:ext uri="{FF2B5EF4-FFF2-40B4-BE49-F238E27FC236}">
                <a16:creationId xmlns:a16="http://schemas.microsoft.com/office/drawing/2014/main" id="{A4EAE3FD-F8E8-4238-95D8-604CF06D0F4F}"/>
              </a:ext>
            </a:extLst>
          </p:cNvPr>
          <p:cNvSpPr>
            <a:spLocks noGrp="1"/>
          </p:cNvSpPr>
          <p:nvPr>
            <p:ph idx="1"/>
          </p:nvPr>
        </p:nvSpPr>
        <p:spPr>
          <a:xfrm>
            <a:off x="2017712" y="1619250"/>
            <a:ext cx="9850438" cy="1714500"/>
          </a:xfrm>
        </p:spPr>
        <p:txBody>
          <a:bodyPr>
            <a:normAutofit lnSpcReduction="10000"/>
          </a:bodyPr>
          <a:lstStyle/>
          <a:p>
            <a:pPr marL="0" indent="0" algn="just">
              <a:buNone/>
            </a:pPr>
            <a:r>
              <a:rPr lang="en-US" dirty="0"/>
              <a:t>An update anomaly is a data inconsistency that results from data redundancy and a partial update. For example, each employee in a company has a department associated with them as well as the student group they participate in. If A. </a:t>
            </a:r>
            <a:r>
              <a:rPr lang="en-US" dirty="0" err="1"/>
              <a:t>Bruchs</a:t>
            </a:r>
            <a:r>
              <a:rPr lang="en-US" dirty="0"/>
              <a:t>’ department is an error it must be updated at least 2 times or there will be inconsistent data in the database. If the user performing the update does not realize the data is stored redundantly the update will not be done properly.</a:t>
            </a:r>
          </a:p>
        </p:txBody>
      </p:sp>
      <p:graphicFrame>
        <p:nvGraphicFramePr>
          <p:cNvPr id="4" name="Table 3">
            <a:extLst>
              <a:ext uri="{FF2B5EF4-FFF2-40B4-BE49-F238E27FC236}">
                <a16:creationId xmlns:a16="http://schemas.microsoft.com/office/drawing/2014/main" id="{B625A4CC-07BD-4075-AA73-81FE1F483D5E}"/>
              </a:ext>
            </a:extLst>
          </p:cNvPr>
          <p:cNvGraphicFramePr>
            <a:graphicFrameLocks noGrp="1"/>
          </p:cNvGraphicFramePr>
          <p:nvPr>
            <p:extLst>
              <p:ext uri="{D42A27DB-BD31-4B8C-83A1-F6EECF244321}">
                <p14:modId xmlns:p14="http://schemas.microsoft.com/office/powerpoint/2010/main" val="529657958"/>
              </p:ext>
            </p:extLst>
          </p:nvPr>
        </p:nvGraphicFramePr>
        <p:xfrm>
          <a:off x="3571875" y="3286126"/>
          <a:ext cx="6383338" cy="3324222"/>
        </p:xfrm>
        <a:graphic>
          <a:graphicData uri="http://schemas.openxmlformats.org/drawingml/2006/table">
            <a:tbl>
              <a:tblPr firstRow="1" firstCol="1" bandRow="1">
                <a:tableStyleId>{5C22544A-7EE6-4342-B048-85BDC9FD1C3A}</a:tableStyleId>
              </a:tblPr>
              <a:tblGrid>
                <a:gridCol w="1389730">
                  <a:extLst>
                    <a:ext uri="{9D8B030D-6E8A-4147-A177-3AD203B41FA5}">
                      <a16:colId xmlns:a16="http://schemas.microsoft.com/office/drawing/2014/main" val="558479113"/>
                    </a:ext>
                  </a:extLst>
                </a:gridCol>
                <a:gridCol w="1637055">
                  <a:extLst>
                    <a:ext uri="{9D8B030D-6E8A-4147-A177-3AD203B41FA5}">
                      <a16:colId xmlns:a16="http://schemas.microsoft.com/office/drawing/2014/main" val="1040065683"/>
                    </a:ext>
                  </a:extLst>
                </a:gridCol>
                <a:gridCol w="1566391">
                  <a:extLst>
                    <a:ext uri="{9D8B030D-6E8A-4147-A177-3AD203B41FA5}">
                      <a16:colId xmlns:a16="http://schemas.microsoft.com/office/drawing/2014/main" val="4293795399"/>
                    </a:ext>
                  </a:extLst>
                </a:gridCol>
                <a:gridCol w="1790162">
                  <a:extLst>
                    <a:ext uri="{9D8B030D-6E8A-4147-A177-3AD203B41FA5}">
                      <a16:colId xmlns:a16="http://schemas.microsoft.com/office/drawing/2014/main" val="618006564"/>
                    </a:ext>
                  </a:extLst>
                </a:gridCol>
              </a:tblGrid>
              <a:tr h="553677">
                <a:tc>
                  <a:txBody>
                    <a:bodyPr/>
                    <a:lstStyle/>
                    <a:p>
                      <a:pPr marL="0" marR="0" fontAlgn="base">
                        <a:lnSpc>
                          <a:spcPct val="107000"/>
                        </a:lnSpc>
                        <a:spcBef>
                          <a:spcPts val="0"/>
                        </a:spcBef>
                        <a:spcAft>
                          <a:spcPts val="0"/>
                        </a:spcAft>
                      </a:pPr>
                      <a:r>
                        <a:rPr lang="en-US" sz="1050">
                          <a:effectLst/>
                        </a:rPr>
                        <a:t>Employee_ID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0"/>
                        </a:spcBef>
                        <a:spcAft>
                          <a:spcPts val="0"/>
                        </a:spcAft>
                      </a:pPr>
                      <a:r>
                        <a:rPr lang="en-US" sz="1050">
                          <a:effectLst/>
                        </a:rPr>
                        <a:t>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0"/>
                        </a:spcBef>
                        <a:spcAft>
                          <a:spcPts val="0"/>
                        </a:spcAft>
                      </a:pPr>
                      <a:r>
                        <a:rPr lang="en-US" sz="1050" dirty="0">
                          <a:effectLst/>
                        </a:rPr>
                        <a:t>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0"/>
                        </a:spcBef>
                        <a:spcAft>
                          <a:spcPts val="0"/>
                        </a:spcAft>
                      </a:pPr>
                      <a:r>
                        <a:rPr lang="en-US" sz="1050">
                          <a:effectLst/>
                        </a:rPr>
                        <a:t>Student_Group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7692000"/>
                  </a:ext>
                </a:extLst>
              </a:tr>
              <a:tr h="554109">
                <a:tc>
                  <a:txBody>
                    <a:bodyPr/>
                    <a:lstStyle/>
                    <a:p>
                      <a:pPr marL="0" marR="0" fontAlgn="base">
                        <a:lnSpc>
                          <a:spcPct val="107000"/>
                        </a:lnSpc>
                        <a:spcBef>
                          <a:spcPts val="480"/>
                        </a:spcBef>
                        <a:spcAft>
                          <a:spcPts val="600"/>
                        </a:spcAft>
                      </a:pPr>
                      <a:r>
                        <a:rPr lang="en-US" sz="1050">
                          <a:effectLst/>
                        </a:rPr>
                        <a:t>123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J. Longfellow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Accounting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Beta Alpha Psi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3073134"/>
                  </a:ext>
                </a:extLst>
              </a:tr>
              <a:tr h="554109">
                <a:tc>
                  <a:txBody>
                    <a:bodyPr/>
                    <a:lstStyle/>
                    <a:p>
                      <a:pPr marL="0" marR="0" fontAlgn="base">
                        <a:lnSpc>
                          <a:spcPct val="107000"/>
                        </a:lnSpc>
                        <a:spcBef>
                          <a:spcPts val="480"/>
                        </a:spcBef>
                        <a:spcAft>
                          <a:spcPts val="600"/>
                        </a:spcAft>
                      </a:pPr>
                      <a:r>
                        <a:rPr lang="en-US" sz="1050">
                          <a:effectLst/>
                        </a:rPr>
                        <a:t>234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B. Rech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Marketing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dirty="0">
                          <a:effectLst/>
                        </a:rPr>
                        <a:t>Marketing Club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0529193"/>
                  </a:ext>
                </a:extLst>
              </a:tr>
              <a:tr h="554109">
                <a:tc>
                  <a:txBody>
                    <a:bodyPr/>
                    <a:lstStyle/>
                    <a:p>
                      <a:pPr marL="0" marR="0" fontAlgn="base">
                        <a:lnSpc>
                          <a:spcPct val="107000"/>
                        </a:lnSpc>
                        <a:spcBef>
                          <a:spcPts val="480"/>
                        </a:spcBef>
                        <a:spcAft>
                          <a:spcPts val="600"/>
                        </a:spcAft>
                      </a:pPr>
                      <a:r>
                        <a:rPr lang="en-US" sz="1050">
                          <a:effectLst/>
                        </a:rPr>
                        <a:t>234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B. Rech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Marketing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Management Club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2010551"/>
                  </a:ext>
                </a:extLst>
              </a:tr>
              <a:tr h="554109">
                <a:tc>
                  <a:txBody>
                    <a:bodyPr/>
                    <a:lstStyle/>
                    <a:p>
                      <a:pPr marL="0" marR="0" fontAlgn="base">
                        <a:lnSpc>
                          <a:spcPct val="107000"/>
                        </a:lnSpc>
                        <a:spcBef>
                          <a:spcPts val="480"/>
                        </a:spcBef>
                        <a:spcAft>
                          <a:spcPts val="600"/>
                        </a:spcAft>
                      </a:pPr>
                      <a:r>
                        <a:rPr lang="en-US" sz="1050">
                          <a:effectLst/>
                        </a:rPr>
                        <a:t>456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A. Bruchs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CIS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Technology Org.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4044569"/>
                  </a:ext>
                </a:extLst>
              </a:tr>
              <a:tr h="554109">
                <a:tc>
                  <a:txBody>
                    <a:bodyPr/>
                    <a:lstStyle/>
                    <a:p>
                      <a:pPr marL="0" marR="0" fontAlgn="base">
                        <a:lnSpc>
                          <a:spcPct val="107000"/>
                        </a:lnSpc>
                        <a:spcBef>
                          <a:spcPts val="480"/>
                        </a:spcBef>
                        <a:spcAft>
                          <a:spcPts val="600"/>
                        </a:spcAft>
                      </a:pPr>
                      <a:r>
                        <a:rPr lang="en-US" sz="1050">
                          <a:effectLst/>
                        </a:rPr>
                        <a:t>456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A. Bruchs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CIS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dirty="0">
                          <a:effectLst/>
                        </a:rPr>
                        <a:t>Beta Alpha Psi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9255904"/>
                  </a:ext>
                </a:extLst>
              </a:tr>
            </a:tbl>
          </a:graphicData>
        </a:graphic>
      </p:graphicFrame>
    </p:spTree>
    <p:extLst>
      <p:ext uri="{BB962C8B-B14F-4D97-AF65-F5344CB8AC3E}">
        <p14:creationId xmlns:p14="http://schemas.microsoft.com/office/powerpoint/2010/main" val="281441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00B88-9653-4CD7-86D3-55C7AC2074F1}"/>
              </a:ext>
            </a:extLst>
          </p:cNvPr>
          <p:cNvSpPr>
            <a:spLocks noGrp="1"/>
          </p:cNvSpPr>
          <p:nvPr>
            <p:ph type="title"/>
          </p:nvPr>
        </p:nvSpPr>
        <p:spPr/>
        <p:txBody>
          <a:bodyPr/>
          <a:lstStyle/>
          <a:p>
            <a:r>
              <a:rPr lang="en-US" dirty="0"/>
              <a:t>Example of Deletion Anomaly </a:t>
            </a:r>
          </a:p>
        </p:txBody>
      </p:sp>
      <p:sp>
        <p:nvSpPr>
          <p:cNvPr id="3" name="Content Placeholder 2">
            <a:extLst>
              <a:ext uri="{FF2B5EF4-FFF2-40B4-BE49-F238E27FC236}">
                <a16:creationId xmlns:a16="http://schemas.microsoft.com/office/drawing/2014/main" id="{7615587F-C41C-45A8-8692-0AE00A693D0B}"/>
              </a:ext>
            </a:extLst>
          </p:cNvPr>
          <p:cNvSpPr>
            <a:spLocks noGrp="1"/>
          </p:cNvSpPr>
          <p:nvPr>
            <p:ph idx="1"/>
          </p:nvPr>
        </p:nvSpPr>
        <p:spPr>
          <a:xfrm>
            <a:off x="2133600" y="1581150"/>
            <a:ext cx="9371012" cy="2019300"/>
          </a:xfrm>
        </p:spPr>
        <p:txBody>
          <a:bodyPr/>
          <a:lstStyle/>
          <a:p>
            <a:pPr marL="0" indent="0" algn="just">
              <a:buNone/>
            </a:pPr>
            <a:r>
              <a:rPr lang="en-US" dirty="0"/>
              <a:t>A deletion anomaly is the unintended loss of data due to deletion of other data. For example, if the student group Beta Alpha Psi disbanded and was deleted from the table above, J. Longfellow and the Accounting department would cease to exist. This results in database inconsistencies and is an example of how combining information that does not really belong together into one table can cause problems.</a:t>
            </a:r>
          </a:p>
        </p:txBody>
      </p:sp>
      <p:graphicFrame>
        <p:nvGraphicFramePr>
          <p:cNvPr id="4" name="Table 3">
            <a:extLst>
              <a:ext uri="{FF2B5EF4-FFF2-40B4-BE49-F238E27FC236}">
                <a16:creationId xmlns:a16="http://schemas.microsoft.com/office/drawing/2014/main" id="{F5E1BB5A-4360-41C9-BCE7-4EDCDD15A145}"/>
              </a:ext>
            </a:extLst>
          </p:cNvPr>
          <p:cNvGraphicFramePr>
            <a:graphicFrameLocks noGrp="1"/>
          </p:cNvGraphicFramePr>
          <p:nvPr>
            <p:extLst>
              <p:ext uri="{D42A27DB-BD31-4B8C-83A1-F6EECF244321}">
                <p14:modId xmlns:p14="http://schemas.microsoft.com/office/powerpoint/2010/main" val="309053007"/>
              </p:ext>
            </p:extLst>
          </p:nvPr>
        </p:nvGraphicFramePr>
        <p:xfrm>
          <a:off x="3571875" y="3286126"/>
          <a:ext cx="6383338" cy="3324222"/>
        </p:xfrm>
        <a:graphic>
          <a:graphicData uri="http://schemas.openxmlformats.org/drawingml/2006/table">
            <a:tbl>
              <a:tblPr firstRow="1" firstCol="1" bandRow="1">
                <a:tableStyleId>{5C22544A-7EE6-4342-B048-85BDC9FD1C3A}</a:tableStyleId>
              </a:tblPr>
              <a:tblGrid>
                <a:gridCol w="1389730">
                  <a:extLst>
                    <a:ext uri="{9D8B030D-6E8A-4147-A177-3AD203B41FA5}">
                      <a16:colId xmlns:a16="http://schemas.microsoft.com/office/drawing/2014/main" val="558479113"/>
                    </a:ext>
                  </a:extLst>
                </a:gridCol>
                <a:gridCol w="1637055">
                  <a:extLst>
                    <a:ext uri="{9D8B030D-6E8A-4147-A177-3AD203B41FA5}">
                      <a16:colId xmlns:a16="http://schemas.microsoft.com/office/drawing/2014/main" val="1040065683"/>
                    </a:ext>
                  </a:extLst>
                </a:gridCol>
                <a:gridCol w="1566391">
                  <a:extLst>
                    <a:ext uri="{9D8B030D-6E8A-4147-A177-3AD203B41FA5}">
                      <a16:colId xmlns:a16="http://schemas.microsoft.com/office/drawing/2014/main" val="4293795399"/>
                    </a:ext>
                  </a:extLst>
                </a:gridCol>
                <a:gridCol w="1790162">
                  <a:extLst>
                    <a:ext uri="{9D8B030D-6E8A-4147-A177-3AD203B41FA5}">
                      <a16:colId xmlns:a16="http://schemas.microsoft.com/office/drawing/2014/main" val="618006564"/>
                    </a:ext>
                  </a:extLst>
                </a:gridCol>
              </a:tblGrid>
              <a:tr h="553677">
                <a:tc>
                  <a:txBody>
                    <a:bodyPr/>
                    <a:lstStyle/>
                    <a:p>
                      <a:pPr marL="0" marR="0" fontAlgn="base">
                        <a:lnSpc>
                          <a:spcPct val="107000"/>
                        </a:lnSpc>
                        <a:spcBef>
                          <a:spcPts val="0"/>
                        </a:spcBef>
                        <a:spcAft>
                          <a:spcPts val="0"/>
                        </a:spcAft>
                      </a:pPr>
                      <a:r>
                        <a:rPr lang="en-US" sz="1050">
                          <a:effectLst/>
                        </a:rPr>
                        <a:t>Employee_ID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0"/>
                        </a:spcBef>
                        <a:spcAft>
                          <a:spcPts val="0"/>
                        </a:spcAft>
                      </a:pPr>
                      <a:r>
                        <a:rPr lang="en-US" sz="1050" dirty="0">
                          <a:effectLst/>
                        </a:rPr>
                        <a: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0"/>
                        </a:spcBef>
                        <a:spcAft>
                          <a:spcPts val="0"/>
                        </a:spcAft>
                      </a:pPr>
                      <a:r>
                        <a:rPr lang="en-US" sz="1050" dirty="0">
                          <a:effectLst/>
                        </a:rPr>
                        <a:t>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0"/>
                        </a:spcBef>
                        <a:spcAft>
                          <a:spcPts val="0"/>
                        </a:spcAft>
                      </a:pPr>
                      <a:r>
                        <a:rPr lang="en-US" sz="1050">
                          <a:effectLst/>
                        </a:rPr>
                        <a:t>Student_Group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7692000"/>
                  </a:ext>
                </a:extLst>
              </a:tr>
              <a:tr h="554109">
                <a:tc>
                  <a:txBody>
                    <a:bodyPr/>
                    <a:lstStyle/>
                    <a:p>
                      <a:pPr marL="0" marR="0" fontAlgn="base">
                        <a:lnSpc>
                          <a:spcPct val="107000"/>
                        </a:lnSpc>
                        <a:spcBef>
                          <a:spcPts val="480"/>
                        </a:spcBef>
                        <a:spcAft>
                          <a:spcPts val="600"/>
                        </a:spcAft>
                      </a:pPr>
                      <a:r>
                        <a:rPr lang="en-US" sz="1050">
                          <a:effectLst/>
                        </a:rPr>
                        <a:t>123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J. Longfellow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Accounting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Beta Alpha Psi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3073134"/>
                  </a:ext>
                </a:extLst>
              </a:tr>
              <a:tr h="554109">
                <a:tc>
                  <a:txBody>
                    <a:bodyPr/>
                    <a:lstStyle/>
                    <a:p>
                      <a:pPr marL="0" marR="0" fontAlgn="base">
                        <a:lnSpc>
                          <a:spcPct val="107000"/>
                        </a:lnSpc>
                        <a:spcBef>
                          <a:spcPts val="480"/>
                        </a:spcBef>
                        <a:spcAft>
                          <a:spcPts val="600"/>
                        </a:spcAft>
                      </a:pPr>
                      <a:r>
                        <a:rPr lang="en-US" sz="1050">
                          <a:effectLst/>
                        </a:rPr>
                        <a:t>234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dirty="0">
                          <a:effectLst/>
                        </a:rPr>
                        <a:t>B. </a:t>
                      </a:r>
                      <a:r>
                        <a:rPr lang="en-US" sz="1050" dirty="0" err="1">
                          <a:effectLst/>
                        </a:rPr>
                        <a:t>Rech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Marketing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dirty="0">
                          <a:effectLst/>
                        </a:rPr>
                        <a:t>Marketing Club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0529193"/>
                  </a:ext>
                </a:extLst>
              </a:tr>
              <a:tr h="554109">
                <a:tc>
                  <a:txBody>
                    <a:bodyPr/>
                    <a:lstStyle/>
                    <a:p>
                      <a:pPr marL="0" marR="0" fontAlgn="base">
                        <a:lnSpc>
                          <a:spcPct val="107000"/>
                        </a:lnSpc>
                        <a:spcBef>
                          <a:spcPts val="480"/>
                        </a:spcBef>
                        <a:spcAft>
                          <a:spcPts val="600"/>
                        </a:spcAft>
                      </a:pPr>
                      <a:r>
                        <a:rPr lang="en-US" sz="1050">
                          <a:effectLst/>
                        </a:rPr>
                        <a:t>234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B. Rech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Marketing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Management Club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2010551"/>
                  </a:ext>
                </a:extLst>
              </a:tr>
              <a:tr h="554109">
                <a:tc>
                  <a:txBody>
                    <a:bodyPr/>
                    <a:lstStyle/>
                    <a:p>
                      <a:pPr marL="0" marR="0" fontAlgn="base">
                        <a:lnSpc>
                          <a:spcPct val="107000"/>
                        </a:lnSpc>
                        <a:spcBef>
                          <a:spcPts val="480"/>
                        </a:spcBef>
                        <a:spcAft>
                          <a:spcPts val="600"/>
                        </a:spcAft>
                      </a:pPr>
                      <a:r>
                        <a:rPr lang="en-US" sz="1050">
                          <a:effectLst/>
                        </a:rPr>
                        <a:t>456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A. Bruchs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CIS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Technology Org.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4044569"/>
                  </a:ext>
                </a:extLst>
              </a:tr>
              <a:tr h="554109">
                <a:tc>
                  <a:txBody>
                    <a:bodyPr/>
                    <a:lstStyle/>
                    <a:p>
                      <a:pPr marL="0" marR="0" fontAlgn="base">
                        <a:lnSpc>
                          <a:spcPct val="107000"/>
                        </a:lnSpc>
                        <a:spcBef>
                          <a:spcPts val="480"/>
                        </a:spcBef>
                        <a:spcAft>
                          <a:spcPts val="600"/>
                        </a:spcAft>
                      </a:pPr>
                      <a:r>
                        <a:rPr lang="en-US" sz="1050">
                          <a:effectLst/>
                        </a:rPr>
                        <a:t>456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A. Bruchs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CIS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dirty="0">
                          <a:effectLst/>
                        </a:rPr>
                        <a:t>Beta Alpha Psi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9255904"/>
                  </a:ext>
                </a:extLst>
              </a:tr>
            </a:tbl>
          </a:graphicData>
        </a:graphic>
      </p:graphicFrame>
    </p:spTree>
    <p:extLst>
      <p:ext uri="{BB962C8B-B14F-4D97-AF65-F5344CB8AC3E}">
        <p14:creationId xmlns:p14="http://schemas.microsoft.com/office/powerpoint/2010/main" val="299620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463DB-BB23-466C-97CE-68ECD8537F23}"/>
              </a:ext>
            </a:extLst>
          </p:cNvPr>
          <p:cNvSpPr>
            <a:spLocks noGrp="1"/>
          </p:cNvSpPr>
          <p:nvPr>
            <p:ph type="title"/>
          </p:nvPr>
        </p:nvSpPr>
        <p:spPr/>
        <p:txBody>
          <a:bodyPr/>
          <a:lstStyle/>
          <a:p>
            <a:r>
              <a:rPr lang="en-US" dirty="0"/>
              <a:t>Example of Insertion Anomaly </a:t>
            </a:r>
          </a:p>
        </p:txBody>
      </p:sp>
      <p:sp>
        <p:nvSpPr>
          <p:cNvPr id="3" name="Content Placeholder 2">
            <a:extLst>
              <a:ext uri="{FF2B5EF4-FFF2-40B4-BE49-F238E27FC236}">
                <a16:creationId xmlns:a16="http://schemas.microsoft.com/office/drawing/2014/main" id="{22B782BC-3F06-45FF-87EC-CB8D7FD09732}"/>
              </a:ext>
            </a:extLst>
          </p:cNvPr>
          <p:cNvSpPr>
            <a:spLocks noGrp="1"/>
          </p:cNvSpPr>
          <p:nvPr>
            <p:ph idx="1"/>
          </p:nvPr>
        </p:nvSpPr>
        <p:spPr>
          <a:xfrm>
            <a:off x="2009775" y="1419225"/>
            <a:ext cx="9494837" cy="2362200"/>
          </a:xfrm>
        </p:spPr>
        <p:txBody>
          <a:bodyPr/>
          <a:lstStyle/>
          <a:p>
            <a:pPr marL="0" indent="0" algn="just">
              <a:buNone/>
            </a:pPr>
            <a:r>
              <a:rPr lang="en-US" dirty="0"/>
              <a:t>An insertion anomaly is the inability to add data to the database due to absence of other data. For example, assume </a:t>
            </a:r>
            <a:r>
              <a:rPr lang="en-US" dirty="0" err="1"/>
              <a:t>Student_Group</a:t>
            </a:r>
            <a:r>
              <a:rPr lang="en-US" dirty="0"/>
              <a:t> is defined so that null values are not allowed. If a new employee is hired but not immediately assigned to a </a:t>
            </a:r>
            <a:r>
              <a:rPr lang="en-US" dirty="0" err="1"/>
              <a:t>Student_Group</a:t>
            </a:r>
            <a:r>
              <a:rPr lang="en-US" dirty="0"/>
              <a:t> then this employee could not be entered into the database. This results in database inconsistencies due to omission.</a:t>
            </a:r>
          </a:p>
        </p:txBody>
      </p:sp>
      <p:graphicFrame>
        <p:nvGraphicFramePr>
          <p:cNvPr id="4" name="Table 3">
            <a:extLst>
              <a:ext uri="{FF2B5EF4-FFF2-40B4-BE49-F238E27FC236}">
                <a16:creationId xmlns:a16="http://schemas.microsoft.com/office/drawing/2014/main" id="{9BAD7A4F-9036-47E3-A243-930DBD12C537}"/>
              </a:ext>
            </a:extLst>
          </p:cNvPr>
          <p:cNvGraphicFramePr>
            <a:graphicFrameLocks noGrp="1"/>
          </p:cNvGraphicFramePr>
          <p:nvPr>
            <p:extLst>
              <p:ext uri="{D42A27DB-BD31-4B8C-83A1-F6EECF244321}">
                <p14:modId xmlns:p14="http://schemas.microsoft.com/office/powerpoint/2010/main" val="476352219"/>
              </p:ext>
            </p:extLst>
          </p:nvPr>
        </p:nvGraphicFramePr>
        <p:xfrm>
          <a:off x="3571875" y="3286126"/>
          <a:ext cx="6383338" cy="3324222"/>
        </p:xfrm>
        <a:graphic>
          <a:graphicData uri="http://schemas.openxmlformats.org/drawingml/2006/table">
            <a:tbl>
              <a:tblPr firstRow="1" firstCol="1" bandRow="1">
                <a:tableStyleId>{5C22544A-7EE6-4342-B048-85BDC9FD1C3A}</a:tableStyleId>
              </a:tblPr>
              <a:tblGrid>
                <a:gridCol w="1389730">
                  <a:extLst>
                    <a:ext uri="{9D8B030D-6E8A-4147-A177-3AD203B41FA5}">
                      <a16:colId xmlns:a16="http://schemas.microsoft.com/office/drawing/2014/main" val="558479113"/>
                    </a:ext>
                  </a:extLst>
                </a:gridCol>
                <a:gridCol w="1637055">
                  <a:extLst>
                    <a:ext uri="{9D8B030D-6E8A-4147-A177-3AD203B41FA5}">
                      <a16:colId xmlns:a16="http://schemas.microsoft.com/office/drawing/2014/main" val="1040065683"/>
                    </a:ext>
                  </a:extLst>
                </a:gridCol>
                <a:gridCol w="1566391">
                  <a:extLst>
                    <a:ext uri="{9D8B030D-6E8A-4147-A177-3AD203B41FA5}">
                      <a16:colId xmlns:a16="http://schemas.microsoft.com/office/drawing/2014/main" val="4293795399"/>
                    </a:ext>
                  </a:extLst>
                </a:gridCol>
                <a:gridCol w="1790162">
                  <a:extLst>
                    <a:ext uri="{9D8B030D-6E8A-4147-A177-3AD203B41FA5}">
                      <a16:colId xmlns:a16="http://schemas.microsoft.com/office/drawing/2014/main" val="618006564"/>
                    </a:ext>
                  </a:extLst>
                </a:gridCol>
              </a:tblGrid>
              <a:tr h="553677">
                <a:tc>
                  <a:txBody>
                    <a:bodyPr/>
                    <a:lstStyle/>
                    <a:p>
                      <a:pPr marL="0" marR="0" fontAlgn="base">
                        <a:lnSpc>
                          <a:spcPct val="107000"/>
                        </a:lnSpc>
                        <a:spcBef>
                          <a:spcPts val="0"/>
                        </a:spcBef>
                        <a:spcAft>
                          <a:spcPts val="0"/>
                        </a:spcAft>
                      </a:pPr>
                      <a:r>
                        <a:rPr lang="en-US" sz="1050">
                          <a:effectLst/>
                        </a:rPr>
                        <a:t>Employee_ID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0"/>
                        </a:spcBef>
                        <a:spcAft>
                          <a:spcPts val="0"/>
                        </a:spcAft>
                      </a:pPr>
                      <a:r>
                        <a:rPr lang="en-US" sz="1050" dirty="0">
                          <a:effectLst/>
                        </a:rPr>
                        <a: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0"/>
                        </a:spcBef>
                        <a:spcAft>
                          <a:spcPts val="0"/>
                        </a:spcAft>
                      </a:pPr>
                      <a:r>
                        <a:rPr lang="en-US" sz="1050" dirty="0">
                          <a:effectLst/>
                        </a:rPr>
                        <a:t>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0"/>
                        </a:spcBef>
                        <a:spcAft>
                          <a:spcPts val="0"/>
                        </a:spcAft>
                      </a:pPr>
                      <a:r>
                        <a:rPr lang="en-US" sz="1050">
                          <a:effectLst/>
                        </a:rPr>
                        <a:t>Student_Group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7692000"/>
                  </a:ext>
                </a:extLst>
              </a:tr>
              <a:tr h="554109">
                <a:tc>
                  <a:txBody>
                    <a:bodyPr/>
                    <a:lstStyle/>
                    <a:p>
                      <a:pPr marL="0" marR="0" fontAlgn="base">
                        <a:lnSpc>
                          <a:spcPct val="107000"/>
                        </a:lnSpc>
                        <a:spcBef>
                          <a:spcPts val="480"/>
                        </a:spcBef>
                        <a:spcAft>
                          <a:spcPts val="600"/>
                        </a:spcAft>
                      </a:pPr>
                      <a:r>
                        <a:rPr lang="en-US" sz="1050">
                          <a:effectLst/>
                        </a:rPr>
                        <a:t>123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J. Longfellow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Accounting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Beta Alpha Psi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3073134"/>
                  </a:ext>
                </a:extLst>
              </a:tr>
              <a:tr h="554109">
                <a:tc>
                  <a:txBody>
                    <a:bodyPr/>
                    <a:lstStyle/>
                    <a:p>
                      <a:pPr marL="0" marR="0" fontAlgn="base">
                        <a:lnSpc>
                          <a:spcPct val="107000"/>
                        </a:lnSpc>
                        <a:spcBef>
                          <a:spcPts val="480"/>
                        </a:spcBef>
                        <a:spcAft>
                          <a:spcPts val="600"/>
                        </a:spcAft>
                      </a:pPr>
                      <a:r>
                        <a:rPr lang="en-US" sz="1050">
                          <a:effectLst/>
                        </a:rPr>
                        <a:t>234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B. Rech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Marketing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dirty="0">
                          <a:effectLst/>
                        </a:rPr>
                        <a:t>Marketing Club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0529193"/>
                  </a:ext>
                </a:extLst>
              </a:tr>
              <a:tr h="554109">
                <a:tc>
                  <a:txBody>
                    <a:bodyPr/>
                    <a:lstStyle/>
                    <a:p>
                      <a:pPr marL="0" marR="0" fontAlgn="base">
                        <a:lnSpc>
                          <a:spcPct val="107000"/>
                        </a:lnSpc>
                        <a:spcBef>
                          <a:spcPts val="480"/>
                        </a:spcBef>
                        <a:spcAft>
                          <a:spcPts val="600"/>
                        </a:spcAft>
                      </a:pPr>
                      <a:r>
                        <a:rPr lang="en-US" sz="1050">
                          <a:effectLst/>
                        </a:rPr>
                        <a:t>234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dirty="0">
                          <a:effectLst/>
                        </a:rPr>
                        <a:t>B. </a:t>
                      </a:r>
                      <a:r>
                        <a:rPr lang="en-US" sz="1050" dirty="0" err="1">
                          <a:effectLst/>
                        </a:rPr>
                        <a:t>Rech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Marketing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Management Club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2010551"/>
                  </a:ext>
                </a:extLst>
              </a:tr>
              <a:tr h="554109">
                <a:tc>
                  <a:txBody>
                    <a:bodyPr/>
                    <a:lstStyle/>
                    <a:p>
                      <a:pPr marL="0" marR="0" fontAlgn="base">
                        <a:lnSpc>
                          <a:spcPct val="107000"/>
                        </a:lnSpc>
                        <a:spcBef>
                          <a:spcPts val="480"/>
                        </a:spcBef>
                        <a:spcAft>
                          <a:spcPts val="600"/>
                        </a:spcAft>
                      </a:pPr>
                      <a:r>
                        <a:rPr lang="en-US" sz="1050">
                          <a:effectLst/>
                        </a:rPr>
                        <a:t>456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A. Bruchs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CIS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Technology Org.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4044569"/>
                  </a:ext>
                </a:extLst>
              </a:tr>
              <a:tr h="554109">
                <a:tc>
                  <a:txBody>
                    <a:bodyPr/>
                    <a:lstStyle/>
                    <a:p>
                      <a:pPr marL="0" marR="0" fontAlgn="base">
                        <a:lnSpc>
                          <a:spcPct val="107000"/>
                        </a:lnSpc>
                        <a:spcBef>
                          <a:spcPts val="480"/>
                        </a:spcBef>
                        <a:spcAft>
                          <a:spcPts val="600"/>
                        </a:spcAft>
                      </a:pPr>
                      <a:r>
                        <a:rPr lang="en-US" sz="1050">
                          <a:effectLst/>
                        </a:rPr>
                        <a:t>456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A. Bruchs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a:effectLst/>
                        </a:rPr>
                        <a:t>CIS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480"/>
                        </a:spcBef>
                        <a:spcAft>
                          <a:spcPts val="600"/>
                        </a:spcAft>
                      </a:pPr>
                      <a:r>
                        <a:rPr lang="en-US" sz="1050" dirty="0">
                          <a:effectLst/>
                        </a:rPr>
                        <a:t>Beta Alpha Psi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9255904"/>
                  </a:ext>
                </a:extLst>
              </a:tr>
            </a:tbl>
          </a:graphicData>
        </a:graphic>
      </p:graphicFrame>
    </p:spTree>
    <p:extLst>
      <p:ext uri="{BB962C8B-B14F-4D97-AF65-F5344CB8AC3E}">
        <p14:creationId xmlns:p14="http://schemas.microsoft.com/office/powerpoint/2010/main" val="420341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47AF2-63BC-47B0-B3D1-7D4579A79539}"/>
              </a:ext>
            </a:extLst>
          </p:cNvPr>
          <p:cNvSpPr>
            <a:spLocks noGrp="1"/>
          </p:cNvSpPr>
          <p:nvPr>
            <p:ph type="title"/>
          </p:nvPr>
        </p:nvSpPr>
        <p:spPr/>
        <p:txBody>
          <a:bodyPr/>
          <a:lstStyle/>
          <a:p>
            <a:r>
              <a:rPr lang="en-US" dirty="0"/>
              <a:t>First Normal Form (1NF)</a:t>
            </a:r>
            <a:br>
              <a:rPr lang="en-US" dirty="0"/>
            </a:br>
            <a:endParaRPr lang="en-US" dirty="0"/>
          </a:p>
        </p:txBody>
      </p:sp>
      <p:sp>
        <p:nvSpPr>
          <p:cNvPr id="3" name="Content Placeholder 2">
            <a:extLst>
              <a:ext uri="{FF2B5EF4-FFF2-40B4-BE49-F238E27FC236}">
                <a16:creationId xmlns:a16="http://schemas.microsoft.com/office/drawing/2014/main" id="{684F226F-1B74-405E-A9A3-618D18276E5B}"/>
              </a:ext>
            </a:extLst>
          </p:cNvPr>
          <p:cNvSpPr>
            <a:spLocks noGrp="1"/>
          </p:cNvSpPr>
          <p:nvPr>
            <p:ph idx="1"/>
          </p:nvPr>
        </p:nvSpPr>
        <p:spPr>
          <a:xfrm>
            <a:off x="1979612" y="1457325"/>
            <a:ext cx="8915400" cy="2343150"/>
          </a:xfrm>
        </p:spPr>
        <p:txBody>
          <a:bodyPr/>
          <a:lstStyle/>
          <a:p>
            <a:pPr marL="0" indent="0">
              <a:buNone/>
            </a:pPr>
            <a:r>
              <a:rPr lang="en-US" dirty="0"/>
              <a:t>For a table to be in the First Normal Form, it should follow the following 4 rules:</a:t>
            </a:r>
          </a:p>
          <a:p>
            <a:r>
              <a:rPr lang="en-US" dirty="0"/>
              <a:t>It should only have single(atomic) valued attributes/columns.</a:t>
            </a:r>
          </a:p>
          <a:p>
            <a:r>
              <a:rPr lang="en-US" dirty="0"/>
              <a:t>Values stored in a column should be of the same domain</a:t>
            </a:r>
          </a:p>
          <a:p>
            <a:r>
              <a:rPr lang="en-US" dirty="0"/>
              <a:t>All the columns in a table should have unique names.</a:t>
            </a:r>
          </a:p>
          <a:p>
            <a:r>
              <a:rPr lang="en-US" dirty="0"/>
              <a:t>And the order in which data is stored, does not matter.</a:t>
            </a:r>
          </a:p>
          <a:p>
            <a:pPr marL="0" indent="0">
              <a:buNone/>
            </a:pPr>
            <a:endParaRPr lang="en-US" dirty="0"/>
          </a:p>
        </p:txBody>
      </p:sp>
      <p:graphicFrame>
        <p:nvGraphicFramePr>
          <p:cNvPr id="4" name="Table 3">
            <a:extLst>
              <a:ext uri="{FF2B5EF4-FFF2-40B4-BE49-F238E27FC236}">
                <a16:creationId xmlns:a16="http://schemas.microsoft.com/office/drawing/2014/main" id="{A02EB5C7-7027-4792-98ED-35749FF348FD}"/>
              </a:ext>
            </a:extLst>
          </p:cNvPr>
          <p:cNvGraphicFramePr>
            <a:graphicFrameLocks noGrp="1"/>
          </p:cNvGraphicFramePr>
          <p:nvPr>
            <p:extLst>
              <p:ext uri="{D42A27DB-BD31-4B8C-83A1-F6EECF244321}">
                <p14:modId xmlns:p14="http://schemas.microsoft.com/office/powerpoint/2010/main" val="2920190528"/>
              </p:ext>
            </p:extLst>
          </p:nvPr>
        </p:nvGraphicFramePr>
        <p:xfrm>
          <a:off x="2084387" y="3442653"/>
          <a:ext cx="8705850" cy="3020695"/>
        </p:xfrm>
        <a:graphic>
          <a:graphicData uri="http://schemas.openxmlformats.org/drawingml/2006/table">
            <a:tbl>
              <a:tblPr/>
              <a:tblGrid>
                <a:gridCol w="892908">
                  <a:extLst>
                    <a:ext uri="{9D8B030D-6E8A-4147-A177-3AD203B41FA5}">
                      <a16:colId xmlns:a16="http://schemas.microsoft.com/office/drawing/2014/main" val="20000"/>
                    </a:ext>
                  </a:extLst>
                </a:gridCol>
                <a:gridCol w="828016">
                  <a:extLst>
                    <a:ext uri="{9D8B030D-6E8A-4147-A177-3AD203B41FA5}">
                      <a16:colId xmlns:a16="http://schemas.microsoft.com/office/drawing/2014/main" val="20001"/>
                    </a:ext>
                  </a:extLst>
                </a:gridCol>
                <a:gridCol w="2632001">
                  <a:extLst>
                    <a:ext uri="{9D8B030D-6E8A-4147-A177-3AD203B41FA5}">
                      <a16:colId xmlns:a16="http://schemas.microsoft.com/office/drawing/2014/main" val="20002"/>
                    </a:ext>
                  </a:extLst>
                </a:gridCol>
                <a:gridCol w="1316000">
                  <a:extLst>
                    <a:ext uri="{9D8B030D-6E8A-4147-A177-3AD203B41FA5}">
                      <a16:colId xmlns:a16="http://schemas.microsoft.com/office/drawing/2014/main" val="20003"/>
                    </a:ext>
                  </a:extLst>
                </a:gridCol>
                <a:gridCol w="1148908">
                  <a:extLst>
                    <a:ext uri="{9D8B030D-6E8A-4147-A177-3AD203B41FA5}">
                      <a16:colId xmlns:a16="http://schemas.microsoft.com/office/drawing/2014/main" val="20004"/>
                    </a:ext>
                  </a:extLst>
                </a:gridCol>
                <a:gridCol w="1162528">
                  <a:extLst>
                    <a:ext uri="{9D8B030D-6E8A-4147-A177-3AD203B41FA5}">
                      <a16:colId xmlns:a16="http://schemas.microsoft.com/office/drawing/2014/main" val="20005"/>
                    </a:ext>
                  </a:extLst>
                </a:gridCol>
                <a:gridCol w="725489">
                  <a:extLst>
                    <a:ext uri="{9D8B030D-6E8A-4147-A177-3AD203B41FA5}">
                      <a16:colId xmlns:a16="http://schemas.microsoft.com/office/drawing/2014/main" val="951491496"/>
                    </a:ext>
                  </a:extLst>
                </a:gridCol>
              </a:tblGrid>
              <a:tr h="560070">
                <a:tc>
                  <a:txBody>
                    <a:bodyPr/>
                    <a:lstStyle/>
                    <a:p>
                      <a:pPr marL="0" marR="0" indent="0" algn="just">
                        <a:lnSpc>
                          <a:spcPct val="150000"/>
                        </a:lnSpc>
                        <a:spcBef>
                          <a:spcPts val="0"/>
                        </a:spcBef>
                        <a:spcAft>
                          <a:spcPts val="0"/>
                        </a:spcAft>
                      </a:pPr>
                      <a:r>
                        <a:rPr lang="en-US" sz="1400" i="1" dirty="0" err="1">
                          <a:solidFill>
                            <a:srgbClr val="000000"/>
                          </a:solidFill>
                          <a:latin typeface="Times New Roman"/>
                          <a:ea typeface="Times New Roman"/>
                          <a:cs typeface="Times New Roman"/>
                        </a:rPr>
                        <a:t>staffNo</a:t>
                      </a:r>
                      <a:endParaRPr lang="en-US" sz="1400" dirty="0">
                        <a:solidFill>
                          <a:srgbClr val="000000"/>
                        </a:solidFill>
                        <a:latin typeface="Comic Sans M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a:txBody>
                    <a:bodyPr/>
                    <a:lstStyle/>
                    <a:p>
                      <a:pPr marL="0" marR="0" indent="0" algn="just">
                        <a:lnSpc>
                          <a:spcPct val="150000"/>
                        </a:lnSpc>
                        <a:spcBef>
                          <a:spcPts val="0"/>
                        </a:spcBef>
                        <a:spcAft>
                          <a:spcPts val="0"/>
                        </a:spcAft>
                      </a:pPr>
                      <a:r>
                        <a:rPr lang="en-US" sz="1400" i="1" dirty="0" err="1">
                          <a:solidFill>
                            <a:srgbClr val="000000"/>
                          </a:solidFill>
                          <a:latin typeface="Times New Roman"/>
                          <a:ea typeface="Times New Roman"/>
                          <a:cs typeface="Times New Roman"/>
                        </a:rPr>
                        <a:t>branchNo</a:t>
                      </a:r>
                      <a:endParaRPr lang="en-US" sz="1400" dirty="0">
                        <a:solidFill>
                          <a:srgbClr val="000000"/>
                        </a:solidFill>
                        <a:latin typeface="Comic Sans M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a:txBody>
                    <a:bodyPr/>
                    <a:lstStyle/>
                    <a:p>
                      <a:pPr marL="0" marR="0" indent="0" algn="just">
                        <a:lnSpc>
                          <a:spcPct val="150000"/>
                        </a:lnSpc>
                        <a:spcBef>
                          <a:spcPts val="0"/>
                        </a:spcBef>
                        <a:spcAft>
                          <a:spcPts val="0"/>
                        </a:spcAft>
                      </a:pPr>
                      <a:r>
                        <a:rPr lang="en-US" sz="1400" i="1" dirty="0" err="1">
                          <a:solidFill>
                            <a:srgbClr val="000000"/>
                          </a:solidFill>
                          <a:latin typeface="Times New Roman"/>
                          <a:ea typeface="Times New Roman"/>
                          <a:cs typeface="Times New Roman"/>
                        </a:rPr>
                        <a:t>branchAddress</a:t>
                      </a:r>
                      <a:endParaRPr lang="en-US" sz="1400" dirty="0">
                        <a:solidFill>
                          <a:srgbClr val="000000"/>
                        </a:solidFill>
                        <a:latin typeface="Comic Sans M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a:txBody>
                    <a:bodyPr/>
                    <a:lstStyle/>
                    <a:p>
                      <a:pPr marL="0" marR="0" indent="0" algn="just">
                        <a:lnSpc>
                          <a:spcPct val="150000"/>
                        </a:lnSpc>
                        <a:spcBef>
                          <a:spcPts val="0"/>
                        </a:spcBef>
                        <a:spcAft>
                          <a:spcPts val="0"/>
                        </a:spcAft>
                      </a:pPr>
                      <a:r>
                        <a:rPr lang="en-US" sz="1400" i="1" dirty="0">
                          <a:solidFill>
                            <a:srgbClr val="000000"/>
                          </a:solidFill>
                          <a:latin typeface="Times New Roman"/>
                          <a:ea typeface="Times New Roman"/>
                          <a:cs typeface="Times New Roman"/>
                        </a:rPr>
                        <a:t>name</a:t>
                      </a:r>
                      <a:endParaRPr lang="en-US" sz="1400" dirty="0">
                        <a:solidFill>
                          <a:srgbClr val="000000"/>
                        </a:solidFill>
                        <a:latin typeface="Comic Sans M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a:txBody>
                    <a:bodyPr/>
                    <a:lstStyle/>
                    <a:p>
                      <a:pPr marL="0" marR="0" indent="0" algn="just">
                        <a:lnSpc>
                          <a:spcPct val="150000"/>
                        </a:lnSpc>
                        <a:spcBef>
                          <a:spcPts val="0"/>
                        </a:spcBef>
                        <a:spcAft>
                          <a:spcPts val="0"/>
                        </a:spcAft>
                      </a:pPr>
                      <a:r>
                        <a:rPr lang="en-US" sz="1400" i="1" dirty="0">
                          <a:solidFill>
                            <a:srgbClr val="000000"/>
                          </a:solidFill>
                          <a:latin typeface="Times New Roman"/>
                          <a:ea typeface="Times New Roman"/>
                          <a:cs typeface="Times New Roman"/>
                        </a:rPr>
                        <a:t>position</a:t>
                      </a:r>
                      <a:endParaRPr lang="en-US" sz="1400" dirty="0">
                        <a:solidFill>
                          <a:srgbClr val="000000"/>
                        </a:solidFill>
                        <a:latin typeface="Comic Sans M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a:txBody>
                    <a:bodyPr/>
                    <a:lstStyle/>
                    <a:p>
                      <a:pPr marL="0" marR="0" indent="0" algn="just">
                        <a:lnSpc>
                          <a:spcPct val="150000"/>
                        </a:lnSpc>
                        <a:spcBef>
                          <a:spcPts val="0"/>
                        </a:spcBef>
                        <a:spcAft>
                          <a:spcPts val="0"/>
                        </a:spcAft>
                      </a:pPr>
                      <a:r>
                        <a:rPr lang="en-US" sz="1400" i="1" dirty="0" err="1">
                          <a:solidFill>
                            <a:srgbClr val="000000"/>
                          </a:solidFill>
                          <a:latin typeface="Times New Roman"/>
                          <a:ea typeface="Times New Roman"/>
                          <a:cs typeface="Times New Roman"/>
                        </a:rPr>
                        <a:t>hoursPerWeek</a:t>
                      </a:r>
                      <a:endParaRPr lang="en-US" sz="1400" dirty="0">
                        <a:solidFill>
                          <a:srgbClr val="000000"/>
                        </a:solidFill>
                        <a:latin typeface="Comic Sans M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a:txBody>
                    <a:bodyPr/>
                    <a:lstStyle/>
                    <a:p>
                      <a:pPr marL="0" marR="0" indent="0" algn="just">
                        <a:lnSpc>
                          <a:spcPct val="150000"/>
                        </a:lnSpc>
                        <a:spcBef>
                          <a:spcPts val="0"/>
                        </a:spcBef>
                        <a:spcAft>
                          <a:spcPts val="0"/>
                        </a:spcAft>
                      </a:pPr>
                      <a:r>
                        <a:rPr lang="en-US" sz="1400" dirty="0">
                          <a:solidFill>
                            <a:srgbClr val="000000"/>
                          </a:solidFill>
                          <a:latin typeface="Comic Sans MS"/>
                          <a:ea typeface="Times New Roman"/>
                          <a:cs typeface="Times New Roman"/>
                        </a:rPr>
                        <a:t>Pay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extLst>
                  <a:ext uri="{0D108BD9-81ED-4DB2-BD59-A6C34878D82A}">
                    <a16:rowId xmlns:a16="http://schemas.microsoft.com/office/drawing/2014/main" val="10000"/>
                  </a:ext>
                </a:extLst>
              </a:tr>
              <a:tr h="560070">
                <a:tc>
                  <a:txBody>
                    <a:bodyPr/>
                    <a:lstStyle/>
                    <a:p>
                      <a:pPr marL="0" marR="0" indent="0" algn="just">
                        <a:lnSpc>
                          <a:spcPct val="150000"/>
                        </a:lnSpc>
                        <a:spcBef>
                          <a:spcPts val="0"/>
                        </a:spcBef>
                        <a:spcAft>
                          <a:spcPts val="0"/>
                        </a:spcAft>
                      </a:pPr>
                      <a:r>
                        <a:rPr lang="en-US" sz="1400">
                          <a:solidFill>
                            <a:srgbClr val="000000"/>
                          </a:solidFill>
                          <a:latin typeface="Times New Roman"/>
                          <a:ea typeface="Times New Roman"/>
                          <a:cs typeface="Times New Roman"/>
                        </a:rPr>
                        <a:t>S4555</a:t>
                      </a:r>
                      <a:endParaRPr lang="en-US" sz="1400">
                        <a:solidFill>
                          <a:srgbClr val="000000"/>
                        </a:solidFill>
                        <a:latin typeface="Comic Sans M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indent="0" algn="just">
                        <a:lnSpc>
                          <a:spcPct val="150000"/>
                        </a:lnSpc>
                        <a:spcBef>
                          <a:spcPts val="0"/>
                        </a:spcBef>
                        <a:spcAft>
                          <a:spcPts val="0"/>
                        </a:spcAft>
                      </a:pPr>
                      <a:r>
                        <a:rPr lang="en-US" sz="1400">
                          <a:solidFill>
                            <a:srgbClr val="000000"/>
                          </a:solidFill>
                          <a:latin typeface="Times New Roman"/>
                          <a:ea typeface="Times New Roman"/>
                          <a:cs typeface="Times New Roman"/>
                        </a:rPr>
                        <a:t>B002</a:t>
                      </a:r>
                      <a:endParaRPr lang="en-US" sz="1400">
                        <a:solidFill>
                          <a:srgbClr val="000000"/>
                        </a:solidFill>
                        <a:latin typeface="Comic Sans M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indent="0" algn="just">
                        <a:lnSpc>
                          <a:spcPct val="150000"/>
                        </a:lnSpc>
                        <a:spcBef>
                          <a:spcPts val="0"/>
                        </a:spcBef>
                        <a:spcAft>
                          <a:spcPts val="0"/>
                        </a:spcAft>
                      </a:pPr>
                      <a:r>
                        <a:rPr lang="en-US" sz="1400">
                          <a:solidFill>
                            <a:srgbClr val="000000"/>
                          </a:solidFill>
                          <a:latin typeface="Times New Roman"/>
                          <a:ea typeface="Times New Roman"/>
                          <a:cs typeface="Times New Roman"/>
                        </a:rPr>
                        <a:t>City Center Plaza, Seattle, WA 98122</a:t>
                      </a:r>
                      <a:endParaRPr lang="en-US" sz="1400">
                        <a:solidFill>
                          <a:srgbClr val="000000"/>
                        </a:solidFill>
                        <a:latin typeface="Comic Sans M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indent="0" algn="just">
                        <a:lnSpc>
                          <a:spcPct val="150000"/>
                        </a:lnSpc>
                        <a:spcBef>
                          <a:spcPts val="0"/>
                        </a:spcBef>
                        <a:spcAft>
                          <a:spcPts val="0"/>
                        </a:spcAft>
                      </a:pPr>
                      <a:r>
                        <a:rPr lang="en-US" sz="1400" dirty="0">
                          <a:solidFill>
                            <a:srgbClr val="000000"/>
                          </a:solidFill>
                          <a:latin typeface="Times New Roman"/>
                          <a:ea typeface="Times New Roman"/>
                          <a:cs typeface="Times New Roman"/>
                        </a:rPr>
                        <a:t>Ellen Layman</a:t>
                      </a:r>
                      <a:endParaRPr lang="en-US" sz="1400" dirty="0">
                        <a:solidFill>
                          <a:srgbClr val="000000"/>
                        </a:solidFill>
                        <a:latin typeface="Comic Sans M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indent="0" algn="just">
                        <a:lnSpc>
                          <a:spcPct val="150000"/>
                        </a:lnSpc>
                        <a:spcBef>
                          <a:spcPts val="0"/>
                        </a:spcBef>
                        <a:spcAft>
                          <a:spcPts val="0"/>
                        </a:spcAft>
                      </a:pPr>
                      <a:r>
                        <a:rPr lang="en-US" sz="1400">
                          <a:solidFill>
                            <a:srgbClr val="000000"/>
                          </a:solidFill>
                          <a:latin typeface="Times New Roman"/>
                          <a:ea typeface="Times New Roman"/>
                          <a:cs typeface="Times New Roman"/>
                        </a:rPr>
                        <a:t>Assistant</a:t>
                      </a:r>
                      <a:endParaRPr lang="en-US" sz="1400">
                        <a:solidFill>
                          <a:srgbClr val="000000"/>
                        </a:solidFill>
                        <a:latin typeface="Comic Sans M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indent="0" algn="just">
                        <a:lnSpc>
                          <a:spcPct val="150000"/>
                        </a:lnSpc>
                        <a:spcBef>
                          <a:spcPts val="0"/>
                        </a:spcBef>
                        <a:spcAft>
                          <a:spcPts val="0"/>
                        </a:spcAft>
                      </a:pPr>
                      <a:r>
                        <a:rPr lang="en-US" sz="1400" dirty="0">
                          <a:solidFill>
                            <a:srgbClr val="000000"/>
                          </a:solidFill>
                          <a:latin typeface="Times New Roman"/>
                          <a:ea typeface="Times New Roman"/>
                          <a:cs typeface="Times New Roman"/>
                        </a:rPr>
                        <a:t>16</a:t>
                      </a:r>
                      <a:endParaRPr lang="en-US" sz="1400" dirty="0">
                        <a:solidFill>
                          <a:srgbClr val="000000"/>
                        </a:solidFill>
                        <a:latin typeface="Comic Sans M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indent="0" algn="just">
                        <a:lnSpc>
                          <a:spcPct val="150000"/>
                        </a:lnSpc>
                        <a:spcBef>
                          <a:spcPts val="0"/>
                        </a:spcBef>
                        <a:spcAft>
                          <a:spcPts val="0"/>
                        </a:spcAft>
                      </a:pPr>
                      <a:r>
                        <a:rPr lang="en-US" sz="1400" dirty="0">
                          <a:solidFill>
                            <a:srgbClr val="000000"/>
                          </a:solidFill>
                          <a:latin typeface="Comic Sans MS"/>
                          <a:ea typeface="Times New Roman"/>
                          <a:cs typeface="Times New Roman"/>
                        </a:rPr>
                        <a:t>360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560070">
                <a:tc>
                  <a:txBody>
                    <a:bodyPr/>
                    <a:lstStyle/>
                    <a:p>
                      <a:pPr marL="0" marR="0" indent="0" algn="just">
                        <a:lnSpc>
                          <a:spcPct val="150000"/>
                        </a:lnSpc>
                        <a:spcBef>
                          <a:spcPts val="0"/>
                        </a:spcBef>
                        <a:spcAft>
                          <a:spcPts val="0"/>
                        </a:spcAft>
                      </a:pPr>
                      <a:r>
                        <a:rPr lang="en-US" sz="1400">
                          <a:solidFill>
                            <a:srgbClr val="000000"/>
                          </a:solidFill>
                          <a:latin typeface="Times New Roman"/>
                          <a:ea typeface="Times New Roman"/>
                          <a:cs typeface="Times New Roman"/>
                        </a:rPr>
                        <a:t>S4555</a:t>
                      </a:r>
                      <a:endParaRPr lang="en-US" sz="1400">
                        <a:solidFill>
                          <a:srgbClr val="000000"/>
                        </a:solidFill>
                        <a:latin typeface="Comic Sans M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just">
                        <a:lnSpc>
                          <a:spcPct val="150000"/>
                        </a:lnSpc>
                        <a:spcBef>
                          <a:spcPts val="0"/>
                        </a:spcBef>
                        <a:spcAft>
                          <a:spcPts val="0"/>
                        </a:spcAft>
                      </a:pPr>
                      <a:r>
                        <a:rPr lang="en-US" sz="1400">
                          <a:solidFill>
                            <a:srgbClr val="000000"/>
                          </a:solidFill>
                          <a:latin typeface="Times New Roman"/>
                          <a:ea typeface="Times New Roman"/>
                          <a:cs typeface="Times New Roman"/>
                        </a:rPr>
                        <a:t>B004</a:t>
                      </a:r>
                      <a:endParaRPr lang="en-US" sz="1400">
                        <a:solidFill>
                          <a:srgbClr val="000000"/>
                        </a:solidFill>
                        <a:latin typeface="Comic Sans M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just">
                        <a:lnSpc>
                          <a:spcPct val="150000"/>
                        </a:lnSpc>
                        <a:spcBef>
                          <a:spcPts val="0"/>
                        </a:spcBef>
                        <a:spcAft>
                          <a:spcPts val="0"/>
                        </a:spcAft>
                      </a:pPr>
                      <a:r>
                        <a:rPr lang="en-US" sz="1400" dirty="0">
                          <a:solidFill>
                            <a:srgbClr val="000000"/>
                          </a:solidFill>
                          <a:latin typeface="Times New Roman"/>
                          <a:ea typeface="Times New Roman"/>
                          <a:cs typeface="Times New Roman"/>
                        </a:rPr>
                        <a:t>16 – 14th Avenue, Seattle, WA 98128</a:t>
                      </a:r>
                      <a:endParaRPr lang="en-US" sz="1400" dirty="0">
                        <a:solidFill>
                          <a:srgbClr val="000000"/>
                        </a:solidFill>
                        <a:latin typeface="Comic Sans M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indent="-11430" algn="just">
                        <a:lnSpc>
                          <a:spcPct val="150000"/>
                        </a:lnSpc>
                        <a:spcBef>
                          <a:spcPts val="0"/>
                        </a:spcBef>
                        <a:spcAft>
                          <a:spcPts val="0"/>
                        </a:spcAft>
                      </a:pPr>
                      <a:r>
                        <a:rPr lang="en-US" sz="1400">
                          <a:solidFill>
                            <a:srgbClr val="000000"/>
                          </a:solidFill>
                          <a:latin typeface="Times New Roman"/>
                          <a:ea typeface="Times New Roman"/>
                          <a:cs typeface="Times New Roman"/>
                        </a:rPr>
                        <a:t>Ellen Layman</a:t>
                      </a:r>
                      <a:endParaRPr lang="en-US" sz="1400">
                        <a:solidFill>
                          <a:srgbClr val="000000"/>
                        </a:solidFill>
                        <a:latin typeface="Comic Sans M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just">
                        <a:lnSpc>
                          <a:spcPct val="150000"/>
                        </a:lnSpc>
                        <a:spcBef>
                          <a:spcPts val="0"/>
                        </a:spcBef>
                        <a:spcAft>
                          <a:spcPts val="0"/>
                        </a:spcAft>
                      </a:pPr>
                      <a:r>
                        <a:rPr lang="en-US" sz="1400">
                          <a:solidFill>
                            <a:srgbClr val="000000"/>
                          </a:solidFill>
                          <a:latin typeface="Times New Roman"/>
                          <a:ea typeface="Times New Roman"/>
                          <a:cs typeface="Times New Roman"/>
                        </a:rPr>
                        <a:t>Assistant</a:t>
                      </a:r>
                      <a:endParaRPr lang="en-US" sz="1400">
                        <a:solidFill>
                          <a:srgbClr val="000000"/>
                        </a:solidFill>
                        <a:latin typeface="Comic Sans M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just">
                        <a:lnSpc>
                          <a:spcPct val="150000"/>
                        </a:lnSpc>
                        <a:spcBef>
                          <a:spcPts val="0"/>
                        </a:spcBef>
                        <a:spcAft>
                          <a:spcPts val="0"/>
                        </a:spcAft>
                      </a:pPr>
                      <a:r>
                        <a:rPr lang="en-US" sz="1400" dirty="0">
                          <a:solidFill>
                            <a:srgbClr val="000000"/>
                          </a:solidFill>
                          <a:latin typeface="Times New Roman"/>
                          <a:ea typeface="Times New Roman"/>
                          <a:cs typeface="Times New Roman"/>
                        </a:rPr>
                        <a:t>9</a:t>
                      </a:r>
                      <a:endParaRPr lang="en-US" sz="1400" dirty="0">
                        <a:solidFill>
                          <a:srgbClr val="000000"/>
                        </a:solidFill>
                        <a:latin typeface="Comic Sans M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just">
                        <a:lnSpc>
                          <a:spcPct val="150000"/>
                        </a:lnSpc>
                        <a:spcBef>
                          <a:spcPts val="0"/>
                        </a:spcBef>
                        <a:spcAft>
                          <a:spcPts val="0"/>
                        </a:spcAft>
                      </a:pPr>
                      <a:r>
                        <a:rPr lang="en-US" sz="1400" dirty="0">
                          <a:solidFill>
                            <a:srgbClr val="000000"/>
                          </a:solidFill>
                          <a:latin typeface="Comic Sans MS"/>
                          <a:ea typeface="Times New Roman"/>
                          <a:cs typeface="Times New Roman"/>
                        </a:rPr>
                        <a:t>202.5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560070">
                <a:tc>
                  <a:txBody>
                    <a:bodyPr/>
                    <a:lstStyle/>
                    <a:p>
                      <a:pPr marL="0" marR="0" indent="0" algn="just">
                        <a:lnSpc>
                          <a:spcPct val="150000"/>
                        </a:lnSpc>
                        <a:spcBef>
                          <a:spcPts val="0"/>
                        </a:spcBef>
                        <a:spcAft>
                          <a:spcPts val="0"/>
                        </a:spcAft>
                      </a:pPr>
                      <a:r>
                        <a:rPr lang="en-US" sz="1400">
                          <a:solidFill>
                            <a:srgbClr val="000000"/>
                          </a:solidFill>
                          <a:latin typeface="Times New Roman"/>
                          <a:ea typeface="Times New Roman"/>
                          <a:cs typeface="Times New Roman"/>
                        </a:rPr>
                        <a:t>S4612</a:t>
                      </a:r>
                      <a:endParaRPr lang="en-US" sz="1400">
                        <a:solidFill>
                          <a:srgbClr val="000000"/>
                        </a:solidFill>
                        <a:latin typeface="Comic Sans M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just">
                        <a:lnSpc>
                          <a:spcPct val="150000"/>
                        </a:lnSpc>
                        <a:spcBef>
                          <a:spcPts val="0"/>
                        </a:spcBef>
                        <a:spcAft>
                          <a:spcPts val="0"/>
                        </a:spcAft>
                      </a:pPr>
                      <a:r>
                        <a:rPr lang="en-US" sz="1400">
                          <a:solidFill>
                            <a:srgbClr val="000000"/>
                          </a:solidFill>
                          <a:latin typeface="Times New Roman"/>
                          <a:ea typeface="Times New Roman"/>
                          <a:cs typeface="Times New Roman"/>
                        </a:rPr>
                        <a:t>B002</a:t>
                      </a:r>
                      <a:endParaRPr lang="en-US" sz="1400">
                        <a:solidFill>
                          <a:srgbClr val="000000"/>
                        </a:solidFill>
                        <a:latin typeface="Comic Sans M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just">
                        <a:lnSpc>
                          <a:spcPct val="150000"/>
                        </a:lnSpc>
                        <a:spcBef>
                          <a:spcPts val="0"/>
                        </a:spcBef>
                        <a:spcAft>
                          <a:spcPts val="0"/>
                        </a:spcAft>
                      </a:pPr>
                      <a:r>
                        <a:rPr lang="en-US" sz="1400" dirty="0">
                          <a:solidFill>
                            <a:srgbClr val="000000"/>
                          </a:solidFill>
                          <a:latin typeface="Times New Roman"/>
                          <a:ea typeface="Times New Roman"/>
                          <a:cs typeface="Times New Roman"/>
                        </a:rPr>
                        <a:t>City Center Plaza, Seattle, WA 98122</a:t>
                      </a:r>
                      <a:endParaRPr lang="en-US" sz="1400" dirty="0">
                        <a:solidFill>
                          <a:srgbClr val="000000"/>
                        </a:solidFill>
                        <a:latin typeface="Comic Sans M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indent="-11430" algn="just">
                        <a:lnSpc>
                          <a:spcPct val="150000"/>
                        </a:lnSpc>
                        <a:spcBef>
                          <a:spcPts val="0"/>
                        </a:spcBef>
                        <a:spcAft>
                          <a:spcPts val="0"/>
                        </a:spcAft>
                      </a:pPr>
                      <a:r>
                        <a:rPr lang="en-US" sz="1400" dirty="0">
                          <a:solidFill>
                            <a:srgbClr val="000000"/>
                          </a:solidFill>
                          <a:latin typeface="Times New Roman"/>
                          <a:ea typeface="Times New Roman"/>
                          <a:cs typeface="Times New Roman"/>
                        </a:rPr>
                        <a:t>Dave Sinclair</a:t>
                      </a:r>
                      <a:endParaRPr lang="en-US" sz="1400" dirty="0">
                        <a:solidFill>
                          <a:srgbClr val="000000"/>
                        </a:solidFill>
                        <a:latin typeface="Comic Sans M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just">
                        <a:lnSpc>
                          <a:spcPct val="150000"/>
                        </a:lnSpc>
                        <a:spcBef>
                          <a:spcPts val="0"/>
                        </a:spcBef>
                        <a:spcAft>
                          <a:spcPts val="0"/>
                        </a:spcAft>
                      </a:pPr>
                      <a:r>
                        <a:rPr lang="en-US" sz="1400" dirty="0">
                          <a:solidFill>
                            <a:srgbClr val="000000"/>
                          </a:solidFill>
                          <a:latin typeface="Times New Roman"/>
                          <a:ea typeface="Times New Roman"/>
                          <a:cs typeface="Times New Roman"/>
                        </a:rPr>
                        <a:t>Assistant</a:t>
                      </a:r>
                      <a:endParaRPr lang="en-US" sz="1400" dirty="0">
                        <a:solidFill>
                          <a:srgbClr val="000000"/>
                        </a:solidFill>
                        <a:latin typeface="Comic Sans M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just">
                        <a:lnSpc>
                          <a:spcPct val="150000"/>
                        </a:lnSpc>
                        <a:spcBef>
                          <a:spcPts val="0"/>
                        </a:spcBef>
                        <a:spcAft>
                          <a:spcPts val="0"/>
                        </a:spcAft>
                      </a:pPr>
                      <a:r>
                        <a:rPr lang="en-US" sz="1400" dirty="0">
                          <a:solidFill>
                            <a:srgbClr val="000000"/>
                          </a:solidFill>
                          <a:latin typeface="Times New Roman"/>
                          <a:ea typeface="Times New Roman"/>
                          <a:cs typeface="Times New Roman"/>
                        </a:rPr>
                        <a:t>14</a:t>
                      </a:r>
                      <a:endParaRPr lang="en-US" sz="1400" dirty="0">
                        <a:solidFill>
                          <a:srgbClr val="000000"/>
                        </a:solidFill>
                        <a:latin typeface="Comic Sans M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just">
                        <a:lnSpc>
                          <a:spcPct val="150000"/>
                        </a:lnSpc>
                        <a:spcBef>
                          <a:spcPts val="0"/>
                        </a:spcBef>
                        <a:spcAft>
                          <a:spcPts val="0"/>
                        </a:spcAft>
                      </a:pPr>
                      <a:r>
                        <a:rPr lang="en-US" sz="1400" dirty="0">
                          <a:solidFill>
                            <a:srgbClr val="000000"/>
                          </a:solidFill>
                          <a:latin typeface="Comic Sans MS"/>
                          <a:ea typeface="Times New Roman"/>
                          <a:cs typeface="Times New Roman"/>
                        </a:rPr>
                        <a:t>315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560070">
                <a:tc>
                  <a:txBody>
                    <a:bodyPr/>
                    <a:lstStyle/>
                    <a:p>
                      <a:pPr marL="0" marR="0" indent="0" algn="just">
                        <a:lnSpc>
                          <a:spcPct val="150000"/>
                        </a:lnSpc>
                        <a:spcBef>
                          <a:spcPts val="0"/>
                        </a:spcBef>
                        <a:spcAft>
                          <a:spcPts val="0"/>
                        </a:spcAft>
                      </a:pPr>
                      <a:r>
                        <a:rPr lang="en-US" sz="1400">
                          <a:solidFill>
                            <a:srgbClr val="000000"/>
                          </a:solidFill>
                          <a:latin typeface="Times New Roman"/>
                          <a:ea typeface="Times New Roman"/>
                          <a:cs typeface="Times New Roman"/>
                        </a:rPr>
                        <a:t>S4612</a:t>
                      </a:r>
                      <a:endParaRPr lang="en-US" sz="1400">
                        <a:solidFill>
                          <a:srgbClr val="000000"/>
                        </a:solidFill>
                        <a:latin typeface="Comic Sans M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indent="0" algn="just">
                        <a:lnSpc>
                          <a:spcPct val="150000"/>
                        </a:lnSpc>
                        <a:spcBef>
                          <a:spcPts val="0"/>
                        </a:spcBef>
                        <a:spcAft>
                          <a:spcPts val="0"/>
                        </a:spcAft>
                      </a:pPr>
                      <a:r>
                        <a:rPr lang="en-US" sz="1400" dirty="0">
                          <a:solidFill>
                            <a:srgbClr val="000000"/>
                          </a:solidFill>
                          <a:latin typeface="Times New Roman"/>
                          <a:ea typeface="Times New Roman"/>
                          <a:cs typeface="Times New Roman"/>
                        </a:rPr>
                        <a:t>B004</a:t>
                      </a:r>
                      <a:endParaRPr lang="en-US" sz="1400" dirty="0">
                        <a:solidFill>
                          <a:srgbClr val="000000"/>
                        </a:solidFill>
                        <a:latin typeface="Comic Sans M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indent="0" algn="just">
                        <a:lnSpc>
                          <a:spcPct val="150000"/>
                        </a:lnSpc>
                        <a:spcBef>
                          <a:spcPts val="0"/>
                        </a:spcBef>
                        <a:spcAft>
                          <a:spcPts val="0"/>
                        </a:spcAft>
                      </a:pPr>
                      <a:r>
                        <a:rPr lang="en-US" sz="1400" dirty="0">
                          <a:solidFill>
                            <a:srgbClr val="000000"/>
                          </a:solidFill>
                          <a:latin typeface="Times New Roman"/>
                          <a:ea typeface="Times New Roman"/>
                          <a:cs typeface="Times New Roman"/>
                        </a:rPr>
                        <a:t>16 – 14th Avenue, Seattle, WA 98128</a:t>
                      </a:r>
                      <a:endParaRPr lang="en-US" sz="1400" dirty="0">
                        <a:solidFill>
                          <a:srgbClr val="000000"/>
                        </a:solidFill>
                        <a:latin typeface="Comic Sans M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indent="-11430" algn="just">
                        <a:lnSpc>
                          <a:spcPct val="150000"/>
                        </a:lnSpc>
                        <a:spcBef>
                          <a:spcPts val="0"/>
                        </a:spcBef>
                        <a:spcAft>
                          <a:spcPts val="0"/>
                        </a:spcAft>
                      </a:pPr>
                      <a:r>
                        <a:rPr lang="en-US" sz="1400" dirty="0">
                          <a:solidFill>
                            <a:srgbClr val="000000"/>
                          </a:solidFill>
                          <a:latin typeface="Times New Roman"/>
                          <a:ea typeface="Times New Roman"/>
                          <a:cs typeface="Times New Roman"/>
                        </a:rPr>
                        <a:t>Dave Sinclair</a:t>
                      </a:r>
                      <a:endParaRPr lang="en-US" sz="1400" dirty="0">
                        <a:solidFill>
                          <a:srgbClr val="000000"/>
                        </a:solidFill>
                        <a:latin typeface="Comic Sans M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indent="0" algn="just">
                        <a:lnSpc>
                          <a:spcPct val="150000"/>
                        </a:lnSpc>
                        <a:spcBef>
                          <a:spcPts val="0"/>
                        </a:spcBef>
                        <a:spcAft>
                          <a:spcPts val="0"/>
                        </a:spcAft>
                      </a:pPr>
                      <a:r>
                        <a:rPr lang="en-US" sz="1400">
                          <a:solidFill>
                            <a:srgbClr val="000000"/>
                          </a:solidFill>
                          <a:latin typeface="Times New Roman"/>
                          <a:ea typeface="Times New Roman"/>
                          <a:cs typeface="Times New Roman"/>
                        </a:rPr>
                        <a:t>Assistant</a:t>
                      </a:r>
                      <a:endParaRPr lang="en-US" sz="1400">
                        <a:solidFill>
                          <a:srgbClr val="000000"/>
                        </a:solidFill>
                        <a:latin typeface="Comic Sans M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indent="0" algn="just">
                        <a:lnSpc>
                          <a:spcPct val="150000"/>
                        </a:lnSpc>
                        <a:spcBef>
                          <a:spcPts val="0"/>
                        </a:spcBef>
                        <a:spcAft>
                          <a:spcPts val="0"/>
                        </a:spcAft>
                      </a:pPr>
                      <a:r>
                        <a:rPr lang="en-US" sz="1400" dirty="0">
                          <a:solidFill>
                            <a:srgbClr val="000000"/>
                          </a:solidFill>
                          <a:latin typeface="Times New Roman"/>
                          <a:ea typeface="Times New Roman"/>
                          <a:cs typeface="Times New Roman"/>
                        </a:rPr>
                        <a:t>10</a:t>
                      </a:r>
                      <a:endParaRPr lang="en-US" sz="1400" dirty="0">
                        <a:solidFill>
                          <a:srgbClr val="000000"/>
                        </a:solidFill>
                        <a:latin typeface="Comic Sans M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indent="0" algn="just">
                        <a:lnSpc>
                          <a:spcPct val="150000"/>
                        </a:lnSpc>
                        <a:spcBef>
                          <a:spcPts val="0"/>
                        </a:spcBef>
                        <a:spcAft>
                          <a:spcPts val="0"/>
                        </a:spcAft>
                      </a:pPr>
                      <a:r>
                        <a:rPr lang="en-US" sz="1400" dirty="0">
                          <a:solidFill>
                            <a:srgbClr val="000000"/>
                          </a:solidFill>
                          <a:latin typeface="Comic Sans MS"/>
                          <a:ea typeface="Times New Roman"/>
                          <a:cs typeface="Times New Roman"/>
                        </a:rPr>
                        <a:t>220.50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134">
            <a:extLst>
              <a:ext uri="{FF2B5EF4-FFF2-40B4-BE49-F238E27FC236}">
                <a16:creationId xmlns:a16="http://schemas.microsoft.com/office/drawing/2014/main" id="{256AE2AF-C471-43E4-9237-8D5F9C56864A}"/>
              </a:ext>
            </a:extLst>
          </p:cNvPr>
          <p:cNvSpPr txBox="1">
            <a:spLocks noChangeArrowheads="1"/>
          </p:cNvSpPr>
          <p:nvPr/>
        </p:nvSpPr>
        <p:spPr bwMode="auto">
          <a:xfrm>
            <a:off x="5257800" y="6463348"/>
            <a:ext cx="3200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err="1"/>
              <a:t>TempStaffAllocation</a:t>
            </a:r>
            <a:endParaRPr lang="en-US" altLang="en-US" sz="1800" b="1" dirty="0"/>
          </a:p>
        </p:txBody>
      </p:sp>
    </p:spTree>
    <p:extLst>
      <p:ext uri="{BB962C8B-B14F-4D97-AF65-F5344CB8AC3E}">
        <p14:creationId xmlns:p14="http://schemas.microsoft.com/office/powerpoint/2010/main" val="24925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07F0A-8CAD-4F2A-8006-4EB5A59A214D}"/>
              </a:ext>
            </a:extLst>
          </p:cNvPr>
          <p:cNvSpPr>
            <a:spLocks noGrp="1"/>
          </p:cNvSpPr>
          <p:nvPr>
            <p:ph type="title"/>
          </p:nvPr>
        </p:nvSpPr>
        <p:spPr/>
        <p:txBody>
          <a:bodyPr/>
          <a:lstStyle/>
          <a:p>
            <a:r>
              <a:rPr lang="en-US" dirty="0"/>
              <a:t>First Normal Form of the table</a:t>
            </a:r>
            <a:br>
              <a:rPr lang="en-US" dirty="0"/>
            </a:br>
            <a:endParaRPr lang="en-US" dirty="0"/>
          </a:p>
        </p:txBody>
      </p:sp>
      <p:graphicFrame>
        <p:nvGraphicFramePr>
          <p:cNvPr id="4" name="Table 3">
            <a:extLst>
              <a:ext uri="{FF2B5EF4-FFF2-40B4-BE49-F238E27FC236}">
                <a16:creationId xmlns:a16="http://schemas.microsoft.com/office/drawing/2014/main" id="{A87A8B40-B216-4064-A255-B0633742B0C5}"/>
              </a:ext>
            </a:extLst>
          </p:cNvPr>
          <p:cNvGraphicFramePr>
            <a:graphicFrameLocks noGrp="1"/>
          </p:cNvGraphicFramePr>
          <p:nvPr>
            <p:extLst>
              <p:ext uri="{D42A27DB-BD31-4B8C-83A1-F6EECF244321}">
                <p14:modId xmlns:p14="http://schemas.microsoft.com/office/powerpoint/2010/main" val="3402877316"/>
              </p:ext>
            </p:extLst>
          </p:nvPr>
        </p:nvGraphicFramePr>
        <p:xfrm>
          <a:off x="2477728" y="2182760"/>
          <a:ext cx="9242321" cy="4177921"/>
        </p:xfrm>
        <a:graphic>
          <a:graphicData uri="http://schemas.openxmlformats.org/drawingml/2006/table">
            <a:tbl>
              <a:tblPr firstRow="1" firstCol="1" bandRow="1">
                <a:tableStyleId>{5C22544A-7EE6-4342-B048-85BDC9FD1C3A}</a:tableStyleId>
              </a:tblPr>
              <a:tblGrid>
                <a:gridCol w="923244">
                  <a:extLst>
                    <a:ext uri="{9D8B030D-6E8A-4147-A177-3AD203B41FA5}">
                      <a16:colId xmlns:a16="http://schemas.microsoft.com/office/drawing/2014/main" val="2000442764"/>
                    </a:ext>
                  </a:extLst>
                </a:gridCol>
                <a:gridCol w="923244">
                  <a:extLst>
                    <a:ext uri="{9D8B030D-6E8A-4147-A177-3AD203B41FA5}">
                      <a16:colId xmlns:a16="http://schemas.microsoft.com/office/drawing/2014/main" val="3602741509"/>
                    </a:ext>
                  </a:extLst>
                </a:gridCol>
                <a:gridCol w="924232">
                  <a:extLst>
                    <a:ext uri="{9D8B030D-6E8A-4147-A177-3AD203B41FA5}">
                      <a16:colId xmlns:a16="http://schemas.microsoft.com/office/drawing/2014/main" val="329955437"/>
                    </a:ext>
                  </a:extLst>
                </a:gridCol>
                <a:gridCol w="924232">
                  <a:extLst>
                    <a:ext uri="{9D8B030D-6E8A-4147-A177-3AD203B41FA5}">
                      <a16:colId xmlns:a16="http://schemas.microsoft.com/office/drawing/2014/main" val="1470572730"/>
                    </a:ext>
                  </a:extLst>
                </a:gridCol>
                <a:gridCol w="924232">
                  <a:extLst>
                    <a:ext uri="{9D8B030D-6E8A-4147-A177-3AD203B41FA5}">
                      <a16:colId xmlns:a16="http://schemas.microsoft.com/office/drawing/2014/main" val="1930048046"/>
                    </a:ext>
                  </a:extLst>
                </a:gridCol>
                <a:gridCol w="924232">
                  <a:extLst>
                    <a:ext uri="{9D8B030D-6E8A-4147-A177-3AD203B41FA5}">
                      <a16:colId xmlns:a16="http://schemas.microsoft.com/office/drawing/2014/main" val="1089058004"/>
                    </a:ext>
                  </a:extLst>
                </a:gridCol>
                <a:gridCol w="924232">
                  <a:extLst>
                    <a:ext uri="{9D8B030D-6E8A-4147-A177-3AD203B41FA5}">
                      <a16:colId xmlns:a16="http://schemas.microsoft.com/office/drawing/2014/main" val="2444201338"/>
                    </a:ext>
                  </a:extLst>
                </a:gridCol>
                <a:gridCol w="927197">
                  <a:extLst>
                    <a:ext uri="{9D8B030D-6E8A-4147-A177-3AD203B41FA5}">
                      <a16:colId xmlns:a16="http://schemas.microsoft.com/office/drawing/2014/main" val="3814804572"/>
                    </a:ext>
                  </a:extLst>
                </a:gridCol>
                <a:gridCol w="924232">
                  <a:extLst>
                    <a:ext uri="{9D8B030D-6E8A-4147-A177-3AD203B41FA5}">
                      <a16:colId xmlns:a16="http://schemas.microsoft.com/office/drawing/2014/main" val="786235300"/>
                    </a:ext>
                  </a:extLst>
                </a:gridCol>
                <a:gridCol w="923244">
                  <a:extLst>
                    <a:ext uri="{9D8B030D-6E8A-4147-A177-3AD203B41FA5}">
                      <a16:colId xmlns:a16="http://schemas.microsoft.com/office/drawing/2014/main" val="540883877"/>
                    </a:ext>
                  </a:extLst>
                </a:gridCol>
              </a:tblGrid>
              <a:tr h="654161">
                <a:tc>
                  <a:txBody>
                    <a:bodyPr/>
                    <a:lstStyle/>
                    <a:p>
                      <a:pPr marL="0" marR="0">
                        <a:lnSpc>
                          <a:spcPct val="107000"/>
                        </a:lnSpc>
                        <a:spcBef>
                          <a:spcPts val="0"/>
                        </a:spcBef>
                        <a:spcAft>
                          <a:spcPts val="0"/>
                        </a:spcAft>
                      </a:pPr>
                      <a:r>
                        <a:rPr lang="en-US" sz="1400">
                          <a:effectLst/>
                        </a:rPr>
                        <a:t>Staff no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Branch No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Branch Street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Branch City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Branch State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Branch Zip code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Name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Position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Hours per week</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Pay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705003"/>
                  </a:ext>
                </a:extLst>
              </a:tr>
              <a:tr h="876221">
                <a:tc>
                  <a:txBody>
                    <a:bodyPr/>
                    <a:lstStyle/>
                    <a:p>
                      <a:pPr marL="0" marR="0">
                        <a:lnSpc>
                          <a:spcPct val="107000"/>
                        </a:lnSpc>
                        <a:spcBef>
                          <a:spcPts val="0"/>
                        </a:spcBef>
                        <a:spcAft>
                          <a:spcPts val="0"/>
                        </a:spcAft>
                      </a:pPr>
                      <a:r>
                        <a:rPr lang="en-US" sz="1400">
                          <a:effectLst/>
                        </a:rPr>
                        <a:t>S4555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B002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City Center Plaza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Seattle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WA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98122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Ellen Layman</a:t>
                      </a:r>
                    </a:p>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Assistant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360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3803696"/>
                  </a:ext>
                </a:extLst>
              </a:tr>
              <a:tr h="876221">
                <a:tc>
                  <a:txBody>
                    <a:bodyPr/>
                    <a:lstStyle/>
                    <a:p>
                      <a:pPr marL="0" marR="0">
                        <a:lnSpc>
                          <a:spcPct val="107000"/>
                        </a:lnSpc>
                        <a:spcBef>
                          <a:spcPts val="0"/>
                        </a:spcBef>
                        <a:spcAft>
                          <a:spcPts val="0"/>
                        </a:spcAft>
                      </a:pPr>
                      <a:r>
                        <a:rPr lang="en-US" sz="1400">
                          <a:effectLst/>
                        </a:rPr>
                        <a:t>S4555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B004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16 – 14th Avenue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Seattle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WA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98128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Ellen Layman</a:t>
                      </a:r>
                    </a:p>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Assistant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202.5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266255"/>
                  </a:ext>
                </a:extLst>
              </a:tr>
              <a:tr h="876221">
                <a:tc>
                  <a:txBody>
                    <a:bodyPr/>
                    <a:lstStyle/>
                    <a:p>
                      <a:pPr marL="0" marR="0">
                        <a:lnSpc>
                          <a:spcPct val="107000"/>
                        </a:lnSpc>
                        <a:spcBef>
                          <a:spcPts val="0"/>
                        </a:spcBef>
                        <a:spcAft>
                          <a:spcPts val="0"/>
                        </a:spcAft>
                      </a:pPr>
                      <a:r>
                        <a:rPr lang="en-US" sz="1400">
                          <a:effectLst/>
                        </a:rPr>
                        <a:t>S4612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B002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City Center Plaza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Seattle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WA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98122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Dave Sinclair</a:t>
                      </a:r>
                    </a:p>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Assistant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315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0900826"/>
                  </a:ext>
                </a:extLst>
              </a:tr>
              <a:tr h="876221">
                <a:tc>
                  <a:txBody>
                    <a:bodyPr/>
                    <a:lstStyle/>
                    <a:p>
                      <a:pPr marL="0" marR="0">
                        <a:lnSpc>
                          <a:spcPct val="107000"/>
                        </a:lnSpc>
                        <a:spcBef>
                          <a:spcPts val="0"/>
                        </a:spcBef>
                        <a:spcAft>
                          <a:spcPts val="0"/>
                        </a:spcAft>
                      </a:pPr>
                      <a:r>
                        <a:rPr lang="en-US" sz="1400">
                          <a:effectLst/>
                        </a:rPr>
                        <a:t>S4612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B004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16 – 14th Avenue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Seattle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WA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98128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Dave Sinclair</a:t>
                      </a:r>
                    </a:p>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Assistant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220.5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291296"/>
                  </a:ext>
                </a:extLst>
              </a:tr>
            </a:tbl>
          </a:graphicData>
        </a:graphic>
      </p:graphicFrame>
    </p:spTree>
    <p:extLst>
      <p:ext uri="{BB962C8B-B14F-4D97-AF65-F5344CB8AC3E}">
        <p14:creationId xmlns:p14="http://schemas.microsoft.com/office/powerpoint/2010/main" val="214083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193</TotalTime>
  <Words>872</Words>
  <Application>Microsoft Office PowerPoint</Application>
  <PresentationFormat>Widescreen</PresentationFormat>
  <Paragraphs>275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Comic Sans MS</vt:lpstr>
      <vt:lpstr>Times New Roman</vt:lpstr>
      <vt:lpstr>Wingdings 3</vt:lpstr>
      <vt:lpstr>Wisp</vt:lpstr>
      <vt:lpstr>NORMALIZATION OF DATABASE</vt:lpstr>
      <vt:lpstr>Normalization</vt:lpstr>
      <vt:lpstr>Purpose</vt:lpstr>
      <vt:lpstr>Problems Without Normalization</vt:lpstr>
      <vt:lpstr>Example of Update Anomaly </vt:lpstr>
      <vt:lpstr>Example of Deletion Anomaly </vt:lpstr>
      <vt:lpstr>Example of Insertion Anomaly </vt:lpstr>
      <vt:lpstr>First Normal Form (1NF) </vt:lpstr>
      <vt:lpstr>First Normal Form of the table </vt:lpstr>
      <vt:lpstr>Second Normal Form (2NF) </vt:lpstr>
      <vt:lpstr>Second Normal Form of the table : </vt:lpstr>
      <vt:lpstr>Third Normal Form (3NF) </vt:lpstr>
      <vt:lpstr>Third Normal Form of the table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 OF DATABASE</dc:title>
  <dc:creator>Arafat Hassan</dc:creator>
  <cp:lastModifiedBy>Arafat Hassan</cp:lastModifiedBy>
  <cp:revision>17</cp:revision>
  <dcterms:created xsi:type="dcterms:W3CDTF">2018-12-11T01:59:35Z</dcterms:created>
  <dcterms:modified xsi:type="dcterms:W3CDTF">2018-12-11T15:27:00Z</dcterms:modified>
</cp:coreProperties>
</file>