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SemiBold"/>
      <p:regular r:id="rId51"/>
      <p:bold r:id="rId52"/>
      <p:italic r:id="rId53"/>
      <p:boldItalic r:id="rId54"/>
    </p:embeddedFont>
    <p:embeddedFont>
      <p:font typeface="Proxima Nova"/>
      <p:regular r:id="rId55"/>
      <p:bold r:id="rId56"/>
      <p:italic r:id="rId57"/>
      <p:boldItalic r:id="rId58"/>
    </p:embeddedFont>
    <p:embeddedFont>
      <p:font typeface="Merriweather Light"/>
      <p:regular r:id="rId59"/>
      <p:bold r:id="rId60"/>
      <p:italic r:id="rId61"/>
      <p:boldItalic r:id="rId62"/>
    </p:embeddedFont>
    <p:embeddedFont>
      <p:font typeface="Montserrat"/>
      <p:regular r:id="rId63"/>
      <p:bold r:id="rId64"/>
      <p:italic r:id="rId65"/>
      <p:boldItalic r:id="rId66"/>
    </p:embeddedFont>
    <p:embeddedFont>
      <p:font typeface="Open Sans SemiBold"/>
      <p:regular r:id="rId67"/>
      <p:bold r:id="rId68"/>
      <p:italic r:id="rId69"/>
      <p:boldItalic r:id="rId70"/>
    </p:embeddedFont>
    <p:embeddedFont>
      <p:font typeface="Vidaloka"/>
      <p:regular r:id="rId71"/>
    </p:embeddedFont>
    <p:embeddedFont>
      <p:font typeface="Russo One"/>
      <p:regular r:id="rId72"/>
    </p:embeddedFont>
    <p:embeddedFont>
      <p:font typeface="Proxima Nova Semibold"/>
      <p:regular r:id="rId73"/>
      <p:bold r:id="rId74"/>
      <p:boldItalic r:id="rId75"/>
    </p:embeddedFont>
    <p:embeddedFont>
      <p:font typeface="Crimson Text"/>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OpenSans-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Semibold-regular.fntdata"/><Relationship Id="rId72" Type="http://schemas.openxmlformats.org/officeDocument/2006/relationships/font" Target="fonts/RussoOne-regular.fntdata"/><Relationship Id="rId31" Type="http://schemas.openxmlformats.org/officeDocument/2006/relationships/slide" Target="slides/slide26.xml"/><Relationship Id="rId75" Type="http://schemas.openxmlformats.org/officeDocument/2006/relationships/font" Target="fonts/ProximaNovaSemibold-boldItalic.fntdata"/><Relationship Id="rId30" Type="http://schemas.openxmlformats.org/officeDocument/2006/relationships/slide" Target="slides/slide25.xml"/><Relationship Id="rId74" Type="http://schemas.openxmlformats.org/officeDocument/2006/relationships/font" Target="fonts/ProximaNovaSemibold-bold.fntdata"/><Relationship Id="rId33" Type="http://schemas.openxmlformats.org/officeDocument/2006/relationships/slide" Target="slides/slide28.xml"/><Relationship Id="rId77" Type="http://schemas.openxmlformats.org/officeDocument/2006/relationships/font" Target="fonts/CrimsonText-bold.fntdata"/><Relationship Id="rId32" Type="http://schemas.openxmlformats.org/officeDocument/2006/relationships/slide" Target="slides/slide27.xml"/><Relationship Id="rId76" Type="http://schemas.openxmlformats.org/officeDocument/2006/relationships/font" Target="fonts/CrimsonText-regular.fntdata"/><Relationship Id="rId35" Type="http://schemas.openxmlformats.org/officeDocument/2006/relationships/slide" Target="slides/slide30.xml"/><Relationship Id="rId79" Type="http://schemas.openxmlformats.org/officeDocument/2006/relationships/font" Target="fonts/CrimsonText-boldItalic.fntdata"/><Relationship Id="rId34" Type="http://schemas.openxmlformats.org/officeDocument/2006/relationships/slide" Target="slides/slide29.xml"/><Relationship Id="rId78" Type="http://schemas.openxmlformats.org/officeDocument/2006/relationships/font" Target="fonts/CrimsonText-italic.fntdata"/><Relationship Id="rId71" Type="http://schemas.openxmlformats.org/officeDocument/2006/relationships/font" Target="fonts/Vidaloka-regular.fntdata"/><Relationship Id="rId70" Type="http://schemas.openxmlformats.org/officeDocument/2006/relationships/font" Target="fonts/OpenSansSemiBold-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Light-boldItalic.fntdata"/><Relationship Id="rId61" Type="http://schemas.openxmlformats.org/officeDocument/2006/relationships/font" Target="fonts/MerriweatherLight-italic.fntdata"/><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68" Type="http://schemas.openxmlformats.org/officeDocument/2006/relationships/font" Target="fonts/OpenSansSemiBold-bold.fntdata"/><Relationship Id="rId23" Type="http://schemas.openxmlformats.org/officeDocument/2006/relationships/slide" Target="slides/slide18.xml"/><Relationship Id="rId67" Type="http://schemas.openxmlformats.org/officeDocument/2006/relationships/font" Target="fonts/OpenSansSemiBold-regular.fntdata"/><Relationship Id="rId60" Type="http://schemas.openxmlformats.org/officeDocument/2006/relationships/font" Target="fonts/MerriweatherLight-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Semi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regular.fntdata"/><Relationship Id="rId50" Type="http://schemas.openxmlformats.org/officeDocument/2006/relationships/slide" Target="slides/slide45.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6.xml"/><Relationship Id="rId55" Type="http://schemas.openxmlformats.org/officeDocument/2006/relationships/font" Target="fonts/ProximaNova-regular.fntdata"/><Relationship Id="rId10" Type="http://schemas.openxmlformats.org/officeDocument/2006/relationships/slide" Target="slides/slide5.xml"/><Relationship Id="rId54" Type="http://schemas.openxmlformats.org/officeDocument/2006/relationships/font" Target="fonts/MontserratSemiBold-boldItalic.fntdata"/><Relationship Id="rId13" Type="http://schemas.openxmlformats.org/officeDocument/2006/relationships/slide" Target="slides/slide8.xml"/><Relationship Id="rId57" Type="http://schemas.openxmlformats.org/officeDocument/2006/relationships/font" Target="fonts/ProximaNova-italic.fntdata"/><Relationship Id="rId12" Type="http://schemas.openxmlformats.org/officeDocument/2006/relationships/slide" Target="slides/slide7.xml"/><Relationship Id="rId56" Type="http://schemas.openxmlformats.org/officeDocument/2006/relationships/font" Target="fonts/ProximaNova-bold.fntdata"/><Relationship Id="rId15" Type="http://schemas.openxmlformats.org/officeDocument/2006/relationships/slide" Target="slides/slide10.xml"/><Relationship Id="rId59" Type="http://schemas.openxmlformats.org/officeDocument/2006/relationships/font" Target="fonts/MerriweatherLight-regular.fntdata"/><Relationship Id="rId14" Type="http://schemas.openxmlformats.org/officeDocument/2006/relationships/slide" Target="slides/slide9.xml"/><Relationship Id="rId58"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d59e162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d59e162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d59e162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d59e162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d59e162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d59e162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59e162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59e162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d59e1620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d59e162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d59e1620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d59e1620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d59e1620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d59e1620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d59e1620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d59e1620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d59e1620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d59e1620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d59e1620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d59e1620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d59e162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d59e162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d59e1620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d59e1620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d59e1620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d59e1620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d59e162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d59e162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d59e162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d59e162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d59e1620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d59e1620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d59e1620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d59e1620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d59e1620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d59e1620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59e1620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59e1620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d59e1620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d59e1620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d59e162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d59e162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d59e1620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d59e1620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d59e1620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d59e1620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59e1620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59e1620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d59e1620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d59e1620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d59e1620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d59e1620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d59e1620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d59e1620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d59e1620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d59e1620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d66698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d66698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d666983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d666983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d666983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d666983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d666983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d666983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d666983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d666983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d666983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d666983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d666983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d666983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d6669831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d6669831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cc7554a049_0_16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cc7554a049_0_16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d59e162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d59e162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d59e162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d59e162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59e1620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59e1620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59e162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59e162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d59e1620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d59e1620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4" name="Shape 2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43" name="Google Shape;243;p3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t>Lecture 03</a:t>
            </a:r>
            <a:endParaRPr sz="6200"/>
          </a:p>
          <a:p>
            <a:pPr indent="0" lvl="0" marL="0" rtl="0" algn="ctr">
              <a:spcBef>
                <a:spcPts val="0"/>
              </a:spcBef>
              <a:spcAft>
                <a:spcPts val="0"/>
              </a:spcAft>
              <a:buNone/>
            </a:pPr>
            <a:r>
              <a:rPr lang="en" sz="6200"/>
              <a:t>The writing process</a:t>
            </a:r>
            <a:endParaRPr sz="6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03" name="Google Shape;303;p4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Salutation -</a:t>
            </a:r>
            <a:r>
              <a:rPr lang="en" sz="1800">
                <a:solidFill>
                  <a:schemeClr val="dk1"/>
                </a:solidFill>
              </a:rPr>
              <a:t> If the writer and the reader know each other well, the salutation may be by first name, Dear Joan.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 salutation by last name, Dear Mr. Baskin, is appropriate in most cases.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If you do not know and cannot find out the name of the person to whom you are sending the letter, use a position title like Director of Human Resources or Public Relations Manager.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09" name="Google Shape;309;p4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Women’s preferences have sharply reduced the use of Mrs. and Miss.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Many writes ask why we distinguish between married and single women when we make no such distinction between married and single men.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The logical solution is to use Ms. for all women, just as Mr. is used for all men. If you know that the woman you are writing has another preference, however, you should adhere to that preference</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15" name="Google Shape;315;p4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Subject Line - For both the sender and the receiver to quickly identify the subject of the correspondence.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In addition, it contains any specific identifying material that may be helpful: date of previous correspondence, invoice number, order number, and the like.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It is usually placed two lines below the salutation. Subject lines are generally written as fragments. </a:t>
            </a:r>
            <a:endParaRPr sz="1800">
              <a:solidFill>
                <a:schemeClr val="dk1"/>
              </a:solidFill>
            </a:endParaRPr>
          </a:p>
          <a:p>
            <a:pPr indent="-342900" lvl="0" marL="457200" rtl="0" algn="just">
              <a:spcBef>
                <a:spcPts val="0"/>
              </a:spcBef>
              <a:spcAft>
                <a:spcPts val="0"/>
              </a:spcAft>
              <a:buClr>
                <a:schemeClr val="dk1"/>
              </a:buClr>
              <a:buSzPts val="1800"/>
              <a:buChar char="●"/>
            </a:pPr>
            <a:r>
              <a:rPr lang="en" sz="1800">
                <a:solidFill>
                  <a:schemeClr val="dk1"/>
                </a:solidFill>
              </a:rPr>
              <a:t>Ex:</a:t>
            </a:r>
            <a:endParaRPr sz="1800">
              <a:solidFill>
                <a:schemeClr val="dk1"/>
              </a:solidFill>
            </a:endParaRPr>
          </a:p>
          <a:p>
            <a:pPr indent="0" lvl="0" marL="914400" rtl="0" algn="just">
              <a:spcBef>
                <a:spcPts val="1000"/>
              </a:spcBef>
              <a:spcAft>
                <a:spcPts val="0"/>
              </a:spcAft>
              <a:buNone/>
            </a:pPr>
            <a:r>
              <a:rPr lang="en" sz="1800">
                <a:solidFill>
                  <a:schemeClr val="dk1"/>
                </a:solidFill>
              </a:rPr>
              <a:t>Subject: Your July 2nd inquiry about . . .</a:t>
            </a:r>
            <a:endParaRPr sz="1800">
              <a:solidFill>
                <a:schemeClr val="dk1"/>
              </a:solidFill>
            </a:endParaRPr>
          </a:p>
          <a:p>
            <a:pPr indent="0" lvl="0" marL="914400" rtl="0" algn="just">
              <a:spcBef>
                <a:spcPts val="1000"/>
              </a:spcBef>
              <a:spcAft>
                <a:spcPts val="1000"/>
              </a:spcAft>
              <a:buNone/>
            </a:pPr>
            <a:r>
              <a:rPr lang="en" sz="1800">
                <a:solidFill>
                  <a:schemeClr val="dk1"/>
                </a:solidFill>
              </a:rPr>
              <a:t>RE: Please refer to Invoice H-320</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21" name="Google Shape;321;p48"/>
          <p:cNvSpPr txBox="1"/>
          <p:nvPr>
            <p:ph idx="1" type="body"/>
          </p:nvPr>
        </p:nvSpPr>
        <p:spPr>
          <a:xfrm>
            <a:off x="713250" y="1272925"/>
            <a:ext cx="7717500" cy="3679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Second Page Heading -</a:t>
            </a:r>
            <a:r>
              <a:rPr lang="en" sz="1800">
                <a:solidFill>
                  <a:schemeClr val="dk1"/>
                </a:solidFill>
              </a:rPr>
              <a:t> When the length of a letter must exceed one page, you should set up the following page or pages for quick identification.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Always print such pages on plain paper (no letterhead).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Most standard templates automatically insert this information—name of addressee, date, and page number—on the second and following pages of your letter.</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27" name="Google Shape;327;p49"/>
          <p:cNvSpPr txBox="1"/>
          <p:nvPr>
            <p:ph idx="1" type="body"/>
          </p:nvPr>
        </p:nvSpPr>
        <p:spPr>
          <a:xfrm>
            <a:off x="713250" y="1272925"/>
            <a:ext cx="7717500" cy="3679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rPr lang="en" sz="1800">
                <a:solidFill>
                  <a:schemeClr val="dk1"/>
                </a:solidFill>
              </a:rPr>
              <a:t>These two </a:t>
            </a:r>
            <a:r>
              <a:rPr lang="en" sz="1800">
                <a:solidFill>
                  <a:schemeClr val="dk1"/>
                </a:solidFill>
              </a:rPr>
              <a:t>forms </a:t>
            </a:r>
            <a:r>
              <a:rPr lang="en" sz="1800">
                <a:solidFill>
                  <a:schemeClr val="dk1"/>
                </a:solidFill>
              </a:rPr>
              <a:t>are the most common: </a:t>
            </a:r>
            <a:endParaRPr sz="1800">
              <a:solidFill>
                <a:schemeClr val="dk1"/>
              </a:solidFill>
            </a:endParaRPr>
          </a:p>
        </p:txBody>
      </p:sp>
      <p:pic>
        <p:nvPicPr>
          <p:cNvPr id="328" name="Google Shape;328;p49"/>
          <p:cNvPicPr preferRelativeResize="0"/>
          <p:nvPr/>
        </p:nvPicPr>
        <p:blipFill>
          <a:blip r:embed="rId3">
            <a:alphaModFix/>
          </a:blip>
          <a:stretch>
            <a:fillRect/>
          </a:stretch>
        </p:blipFill>
        <p:spPr>
          <a:xfrm>
            <a:off x="652450" y="1814500"/>
            <a:ext cx="7839075" cy="151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34" name="Google Shape;334;p5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Closing - </a:t>
            </a:r>
            <a:r>
              <a:rPr lang="en" sz="1800">
                <a:solidFill>
                  <a:schemeClr val="dk1"/>
                </a:solidFill>
              </a:rPr>
              <a:t>By far the most commonly used complimentary close is </a:t>
            </a:r>
            <a:r>
              <a:rPr i="1" lang="en" sz="1800">
                <a:solidFill>
                  <a:schemeClr val="dk1"/>
                </a:solidFill>
              </a:rPr>
              <a:t>Sincerely</a:t>
            </a:r>
            <a:r>
              <a:rPr lang="en" sz="1800">
                <a:solidFill>
                  <a:schemeClr val="dk1"/>
                </a:solidFill>
              </a:rPr>
              <a:t>. </a:t>
            </a:r>
            <a:endParaRPr sz="1800">
              <a:solidFill>
                <a:schemeClr val="dk1"/>
              </a:solidFill>
            </a:endParaRPr>
          </a:p>
          <a:p>
            <a:pPr indent="-342900" lvl="0" marL="457200" rtl="0" algn="just">
              <a:spcBef>
                <a:spcPts val="1000"/>
              </a:spcBef>
              <a:spcAft>
                <a:spcPts val="0"/>
              </a:spcAft>
              <a:buClr>
                <a:schemeClr val="dk1"/>
              </a:buClr>
              <a:buSzPts val="1800"/>
              <a:buChar char="●"/>
            </a:pPr>
            <a:r>
              <a:rPr i="1" lang="en" sz="1800">
                <a:solidFill>
                  <a:schemeClr val="dk1"/>
                </a:solidFill>
              </a:rPr>
              <a:t>Sincerely yours</a:t>
            </a:r>
            <a:r>
              <a:rPr lang="en" sz="1800">
                <a:solidFill>
                  <a:schemeClr val="dk1"/>
                </a:solidFill>
              </a:rPr>
              <a:t> is also used, but in recent years the yours has been fading away. </a:t>
            </a:r>
            <a:endParaRPr sz="1800">
              <a:solidFill>
                <a:schemeClr val="dk1"/>
              </a:solidFill>
            </a:endParaRPr>
          </a:p>
          <a:p>
            <a:pPr indent="-342900" lvl="0" marL="457200" rtl="0" algn="just">
              <a:spcBef>
                <a:spcPts val="1000"/>
              </a:spcBef>
              <a:spcAft>
                <a:spcPts val="0"/>
              </a:spcAft>
              <a:buClr>
                <a:schemeClr val="dk1"/>
              </a:buClr>
              <a:buSzPts val="1800"/>
              <a:buChar char="●"/>
            </a:pPr>
            <a:r>
              <a:rPr i="1" lang="en" sz="1800">
                <a:solidFill>
                  <a:schemeClr val="dk1"/>
                </a:solidFill>
              </a:rPr>
              <a:t>Truly </a:t>
            </a:r>
            <a:r>
              <a:rPr lang="en" sz="1800">
                <a:solidFill>
                  <a:schemeClr val="dk1"/>
                </a:solidFill>
              </a:rPr>
              <a:t>(with and without the </a:t>
            </a:r>
            <a:r>
              <a:rPr i="1" lang="en" sz="1800">
                <a:solidFill>
                  <a:schemeClr val="dk1"/>
                </a:solidFill>
              </a:rPr>
              <a:t>yours</a:t>
            </a:r>
            <a:r>
              <a:rPr lang="en" sz="1800">
                <a:solidFill>
                  <a:schemeClr val="dk1"/>
                </a:solidFill>
              </a:rPr>
              <a:t>) is also used, but it also has lost popularity.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Such closes as </a:t>
            </a:r>
            <a:r>
              <a:rPr i="1" lang="en" sz="1800">
                <a:solidFill>
                  <a:schemeClr val="dk1"/>
                </a:solidFill>
              </a:rPr>
              <a:t>Cordially </a:t>
            </a:r>
            <a:r>
              <a:rPr lang="en" sz="1800">
                <a:solidFill>
                  <a:schemeClr val="dk1"/>
                </a:solidFill>
              </a:rPr>
              <a:t>and </a:t>
            </a:r>
            <a:r>
              <a:rPr i="1" lang="en" sz="1800">
                <a:solidFill>
                  <a:schemeClr val="dk1"/>
                </a:solidFill>
              </a:rPr>
              <a:t>Respectfully </a:t>
            </a:r>
            <a:r>
              <a:rPr lang="en" sz="1800">
                <a:solidFill>
                  <a:schemeClr val="dk1"/>
                </a:solidFill>
              </a:rPr>
              <a:t>are appropriate when their meanings fit the writer–reader relationship.</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40" name="Google Shape;340;p5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A long-standing friendship, for example, would justify </a:t>
            </a:r>
            <a:r>
              <a:rPr i="1" lang="en" sz="1800">
                <a:solidFill>
                  <a:schemeClr val="dk1"/>
                </a:solidFill>
              </a:rPr>
              <a:t>Cordially</a:t>
            </a:r>
            <a:r>
              <a:rPr lang="en" sz="1800">
                <a:solidFill>
                  <a:schemeClr val="dk1"/>
                </a:solidFill>
              </a:rPr>
              <a:t>; the writer’s respect for the position, prestige, or accomplishments of the reader would justify </a:t>
            </a:r>
            <a:r>
              <a:rPr i="1" lang="en" sz="1800">
                <a:solidFill>
                  <a:schemeClr val="dk1"/>
                </a:solidFill>
              </a:rPr>
              <a:t>Respectfully</a:t>
            </a:r>
            <a:r>
              <a:rPr lang="en" sz="1800">
                <a:solidFill>
                  <a:schemeClr val="dk1"/>
                </a:solidFill>
              </a:rPr>
              <a:t>.</a:t>
            </a:r>
            <a:endParaRPr sz="1800">
              <a:solidFill>
                <a:schemeClr val="dk1"/>
              </a:solidFill>
            </a:endParaRPr>
          </a:p>
          <a:p>
            <a:pPr indent="-342900" lvl="0" marL="457200" rtl="0" algn="just">
              <a:spcBef>
                <a:spcPts val="1000"/>
              </a:spcBef>
              <a:spcAft>
                <a:spcPts val="1000"/>
              </a:spcAft>
              <a:buClr>
                <a:schemeClr val="dk1"/>
              </a:buClr>
              <a:buSzPts val="1800"/>
              <a:buChar char="●"/>
            </a:pPr>
            <a:r>
              <a:rPr b="1" lang="en" sz="1800">
                <a:solidFill>
                  <a:schemeClr val="dk1"/>
                </a:solidFill>
              </a:rPr>
              <a:t>Signature Block -</a:t>
            </a:r>
            <a:r>
              <a:rPr lang="en" sz="1800">
                <a:solidFill>
                  <a:schemeClr val="dk1"/>
                </a:solidFill>
              </a:rPr>
              <a:t> The printed signature conventionally appears on the fourth line below the closing, beginning directly under the first letter for the block form.</a:t>
            </a:r>
            <a:endParaRPr b="1"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46" name="Google Shape;346;p5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Mixed or Open Punctuation -</a:t>
            </a:r>
            <a:r>
              <a:rPr lang="en" sz="1800">
                <a:solidFill>
                  <a:schemeClr val="dk1"/>
                </a:solidFill>
              </a:rPr>
              <a:t> Mixed punctuation employs a colon after the salutation and a comma after the complimentary close.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Open punctuation, on the other hand, uses no punctuation after the salutation and none after the complimentary close.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These two forms are used in domestic communication.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In international communication, you may see letters with closed punctuation—punctuation distinguished by commas after the lines in the return and inside addresses and a period at the end of the complimentary close.</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52" name="Google Shape;352;p5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rPr b="1" lang="en" sz="1800">
                <a:solidFill>
                  <a:schemeClr val="dk1"/>
                </a:solidFill>
              </a:rPr>
              <a:t>Folding the letter - </a:t>
            </a:r>
            <a:endParaRPr sz="1800">
              <a:solidFill>
                <a:schemeClr val="dk1"/>
              </a:solidFill>
            </a:endParaRPr>
          </a:p>
        </p:txBody>
      </p:sp>
      <p:pic>
        <p:nvPicPr>
          <p:cNvPr id="353" name="Google Shape;353;p53"/>
          <p:cNvPicPr preferRelativeResize="0"/>
          <p:nvPr/>
        </p:nvPicPr>
        <p:blipFill>
          <a:blip r:embed="rId3">
            <a:alphaModFix/>
          </a:blip>
          <a:stretch>
            <a:fillRect/>
          </a:stretch>
        </p:blipFill>
        <p:spPr>
          <a:xfrm>
            <a:off x="713250" y="1688075"/>
            <a:ext cx="7861374" cy="318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359" name="Google Shape;359;p54"/>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rPr b="1" lang="en" sz="1800">
                <a:solidFill>
                  <a:schemeClr val="dk1"/>
                </a:solidFill>
              </a:rPr>
              <a:t>Folding the letter - </a:t>
            </a:r>
            <a:endParaRPr sz="1800">
              <a:solidFill>
                <a:schemeClr val="dk1"/>
              </a:solidFill>
            </a:endParaRPr>
          </a:p>
        </p:txBody>
      </p:sp>
      <p:pic>
        <p:nvPicPr>
          <p:cNvPr id="360" name="Google Shape;360;p54"/>
          <p:cNvPicPr preferRelativeResize="0"/>
          <p:nvPr/>
        </p:nvPicPr>
        <p:blipFill>
          <a:blip r:embed="rId3">
            <a:alphaModFix/>
          </a:blip>
          <a:stretch>
            <a:fillRect/>
          </a:stretch>
        </p:blipFill>
        <p:spPr>
          <a:xfrm>
            <a:off x="71425" y="1707875"/>
            <a:ext cx="9001125" cy="318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writing</a:t>
            </a:r>
            <a:endParaRPr/>
          </a:p>
        </p:txBody>
      </p:sp>
      <p:sp>
        <p:nvSpPr>
          <p:cNvPr id="255" name="Google Shape;255;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solidFill>
                <a:schemeClr val="dk1"/>
              </a:solidFill>
            </a:endParaRPr>
          </a:p>
        </p:txBody>
      </p:sp>
      <p:pic>
        <p:nvPicPr>
          <p:cNvPr id="256" name="Google Shape;256;p37"/>
          <p:cNvPicPr preferRelativeResize="0"/>
          <p:nvPr/>
        </p:nvPicPr>
        <p:blipFill rotWithShape="1">
          <a:blip r:embed="rId3">
            <a:alphaModFix/>
          </a:blip>
          <a:srcRect b="4803" l="0" r="0" t="8330"/>
          <a:stretch/>
        </p:blipFill>
        <p:spPr>
          <a:xfrm>
            <a:off x="655250" y="1272925"/>
            <a:ext cx="7717500" cy="3452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t/>
            </a:r>
            <a:endParaRPr sz="1800">
              <a:solidFill>
                <a:schemeClr val="dk1"/>
              </a:solidFill>
            </a:endParaRPr>
          </a:p>
        </p:txBody>
      </p:sp>
      <p:pic>
        <p:nvPicPr>
          <p:cNvPr id="367" name="Google Shape;367;p55"/>
          <p:cNvPicPr preferRelativeResize="0"/>
          <p:nvPr/>
        </p:nvPicPr>
        <p:blipFill>
          <a:blip r:embed="rId3">
            <a:alphaModFix/>
          </a:blip>
          <a:stretch>
            <a:fillRect/>
          </a:stretch>
        </p:blipFill>
        <p:spPr>
          <a:xfrm>
            <a:off x="865625" y="0"/>
            <a:ext cx="7412744"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t/>
            </a:r>
            <a:endParaRPr sz="1800">
              <a:solidFill>
                <a:schemeClr val="dk1"/>
              </a:solidFill>
            </a:endParaRPr>
          </a:p>
        </p:txBody>
      </p:sp>
      <p:pic>
        <p:nvPicPr>
          <p:cNvPr id="374" name="Google Shape;374;p56"/>
          <p:cNvPicPr preferRelativeResize="0"/>
          <p:nvPr/>
        </p:nvPicPr>
        <p:blipFill>
          <a:blip r:embed="rId3">
            <a:alphaModFix/>
          </a:blip>
          <a:stretch>
            <a:fillRect/>
          </a:stretch>
        </p:blipFill>
        <p:spPr>
          <a:xfrm>
            <a:off x="774463" y="152352"/>
            <a:ext cx="7595074" cy="48387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t/>
            </a:r>
            <a:endParaRPr sz="1800">
              <a:solidFill>
                <a:schemeClr val="dk1"/>
              </a:solidFill>
            </a:endParaRPr>
          </a:p>
        </p:txBody>
      </p:sp>
      <p:pic>
        <p:nvPicPr>
          <p:cNvPr id="381" name="Google Shape;381;p57"/>
          <p:cNvPicPr preferRelativeResize="0"/>
          <p:nvPr/>
        </p:nvPicPr>
        <p:blipFill>
          <a:blip r:embed="rId3">
            <a:alphaModFix/>
          </a:blip>
          <a:stretch>
            <a:fillRect/>
          </a:stretch>
        </p:blipFill>
        <p:spPr>
          <a:xfrm>
            <a:off x="638725" y="0"/>
            <a:ext cx="786653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Clr>
                <a:schemeClr val="dk1"/>
              </a:buClr>
              <a:buSzPts val="1800"/>
              <a:buChar char="●"/>
            </a:pPr>
            <a:r>
              <a:t/>
            </a:r>
            <a:endParaRPr sz="1800">
              <a:solidFill>
                <a:schemeClr val="dk1"/>
              </a:solidFill>
            </a:endParaRPr>
          </a:p>
        </p:txBody>
      </p:sp>
      <p:pic>
        <p:nvPicPr>
          <p:cNvPr id="388" name="Google Shape;388;p58"/>
          <p:cNvPicPr preferRelativeResize="0"/>
          <p:nvPr/>
        </p:nvPicPr>
        <p:blipFill>
          <a:blip r:embed="rId3">
            <a:alphaModFix/>
          </a:blip>
          <a:stretch>
            <a:fillRect/>
          </a:stretch>
        </p:blipFill>
        <p:spPr>
          <a:xfrm>
            <a:off x="485875" y="72850"/>
            <a:ext cx="8172249" cy="4997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Memos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Memos</a:t>
            </a:r>
            <a:endParaRPr/>
          </a:p>
        </p:txBody>
      </p:sp>
      <p:sp>
        <p:nvSpPr>
          <p:cNvPr id="399" name="Google Shape;399;p6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Memorandums, or memos, are a form of letter written inside the business. They are usually exchanged internally by employees in the conduct of their work.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They are especially useful in communicating with employees who do not use computers in their work.</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Memorandums can be distinguished from other messages primarily by their form.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Sometimes the word memorandum appears at the top in large, heavy type.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Memos</a:t>
            </a:r>
            <a:endParaRPr/>
          </a:p>
        </p:txBody>
      </p:sp>
      <p:sp>
        <p:nvSpPr>
          <p:cNvPr id="405" name="Google Shape;405;p6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But some companies prefer other titles, such as Interoffice Memo.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Below this main heading come the specific headings common to all memos: Date, To, From, Subject (though not necessarily in this order).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Hard-copy memos are usually initiated by the writer rather than signed.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Memos</a:t>
            </a:r>
            <a:endParaRPr/>
          </a:p>
        </p:txBody>
      </p:sp>
      <p:sp>
        <p:nvSpPr>
          <p:cNvPr id="411" name="Google Shape;411;p6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Large organizations, especially those with a number of locations and departments, often include additional information on their memorandum stationery. Department, Plant, Location, Territory, Store Number, and Copies.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Since in some companies memos are often addressed to more than one reader, the heading To may be followed by enough space to list a number of names.</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Memos</a:t>
            </a:r>
            <a:endParaRPr/>
          </a:p>
        </p:txBody>
      </p:sp>
      <p:sp>
        <p:nvSpPr>
          <p:cNvPr id="417" name="Google Shape;417;p6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418" name="Google Shape;418;p63"/>
          <p:cNvPicPr preferRelativeResize="0"/>
          <p:nvPr/>
        </p:nvPicPr>
        <p:blipFill>
          <a:blip r:embed="rId3">
            <a:alphaModFix/>
          </a:blip>
          <a:stretch>
            <a:fillRect/>
          </a:stretch>
        </p:blipFill>
        <p:spPr>
          <a:xfrm>
            <a:off x="2867013" y="314325"/>
            <a:ext cx="6276975" cy="451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Memos</a:t>
            </a:r>
            <a:endParaRPr/>
          </a:p>
        </p:txBody>
      </p:sp>
      <p:sp>
        <p:nvSpPr>
          <p:cNvPr id="424" name="Google Shape;424;p64"/>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425" name="Google Shape;425;p64"/>
          <p:cNvPicPr preferRelativeResize="0"/>
          <p:nvPr/>
        </p:nvPicPr>
        <p:blipFill>
          <a:blip r:embed="rId3">
            <a:alphaModFix/>
          </a:blip>
          <a:stretch>
            <a:fillRect/>
          </a:stretch>
        </p:blipFill>
        <p:spPr>
          <a:xfrm>
            <a:off x="1752061" y="0"/>
            <a:ext cx="5639879"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writing</a:t>
            </a:r>
            <a:endParaRPr/>
          </a:p>
        </p:txBody>
      </p:sp>
      <p:sp>
        <p:nvSpPr>
          <p:cNvPr id="262" name="Google Shape;262;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The process of writing involves three broad steps - planning, drafting, and revising. </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These steps are recursive, not strictly linear.</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Student writes </a:t>
            </a:r>
            <a:r>
              <a:rPr lang="en" sz="1800">
                <a:solidFill>
                  <a:schemeClr val="dk1"/>
                </a:solidFill>
              </a:rPr>
              <a:t>should</a:t>
            </a:r>
            <a:r>
              <a:rPr lang="en" sz="1800">
                <a:solidFill>
                  <a:schemeClr val="dk1"/>
                </a:solidFill>
              </a:rPr>
              <a:t> spend roughly a third of their writing </a:t>
            </a:r>
            <a:r>
              <a:rPr lang="en" sz="1800">
                <a:solidFill>
                  <a:schemeClr val="dk1"/>
                </a:solidFill>
              </a:rPr>
              <a:t>time</a:t>
            </a:r>
            <a:r>
              <a:rPr lang="en" sz="1800">
                <a:solidFill>
                  <a:schemeClr val="dk1"/>
                </a:solidFill>
              </a:rPr>
              <a:t> in each stage</a:t>
            </a:r>
            <a:endParaRPr sz="1800">
              <a:solidFill>
                <a:schemeClr val="dk1"/>
              </a:solidFill>
            </a:endParaRPr>
          </a:p>
          <a:p>
            <a:pPr indent="0" lvl="0" marL="0" rtl="0" algn="l">
              <a:spcBef>
                <a:spcPts val="1000"/>
              </a:spcBef>
              <a:spcAft>
                <a:spcPts val="1000"/>
              </a:spcAft>
              <a:buNone/>
            </a:pPr>
            <a:r>
              <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5"/>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Email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36" name="Google Shape;436;p6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In just a short time, email has become a mainstream form of business communication.</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Pros - </a:t>
            </a:r>
            <a:endParaRPr sz="1800">
              <a:solidFill>
                <a:schemeClr val="dk1"/>
              </a:solidFill>
            </a:endParaRPr>
          </a:p>
          <a:p>
            <a:pPr indent="-342900" lvl="1" marL="914400" rtl="0" algn="just">
              <a:spcBef>
                <a:spcPts val="1000"/>
              </a:spcBef>
              <a:spcAft>
                <a:spcPts val="0"/>
              </a:spcAft>
              <a:buSzPts val="1800"/>
              <a:buChar char="○"/>
            </a:pPr>
            <a:r>
              <a:rPr lang="en" sz="1800">
                <a:solidFill>
                  <a:schemeClr val="dk1"/>
                </a:solidFill>
              </a:rPr>
              <a:t>Eliminates the problem of trying to contact busy people who are not always available for telephone calls</a:t>
            </a:r>
            <a:endParaRPr sz="1800">
              <a:solidFill>
                <a:schemeClr val="dk1"/>
              </a:solidFill>
            </a:endParaRPr>
          </a:p>
          <a:p>
            <a:pPr indent="-342900" lvl="1" marL="914400" rtl="0" algn="just">
              <a:spcBef>
                <a:spcPts val="1000"/>
              </a:spcBef>
              <a:spcAft>
                <a:spcPts val="0"/>
              </a:spcAft>
              <a:buClr>
                <a:schemeClr val="dk1"/>
              </a:buClr>
              <a:buSzPts val="1800"/>
              <a:buChar char="○"/>
            </a:pPr>
            <a:r>
              <a:rPr lang="en" sz="1800">
                <a:solidFill>
                  <a:schemeClr val="dk1"/>
                </a:solidFill>
              </a:rPr>
              <a:t>Saves the time of these busy people.</a:t>
            </a:r>
            <a:endParaRPr sz="1800">
              <a:solidFill>
                <a:schemeClr val="dk1"/>
              </a:solidFill>
            </a:endParaRPr>
          </a:p>
          <a:p>
            <a:pPr indent="-342900" lvl="1" marL="914400" rtl="0" algn="just">
              <a:spcBef>
                <a:spcPts val="1000"/>
              </a:spcBef>
              <a:spcAft>
                <a:spcPts val="0"/>
              </a:spcAft>
              <a:buSzPts val="1800"/>
              <a:buChar char="○"/>
            </a:pPr>
            <a:r>
              <a:rPr lang="en" sz="1800">
                <a:solidFill>
                  <a:schemeClr val="dk1"/>
                </a:solidFill>
              </a:rPr>
              <a:t>Email is cheap. It permits unlimited use at no more than the cost of an Internet connection.</a:t>
            </a:r>
            <a:endParaRPr sz="1800">
              <a:solidFill>
                <a:schemeClr val="dk1"/>
              </a:solidFill>
            </a:endParaRPr>
          </a:p>
          <a:p>
            <a:pPr indent="-342900" lvl="1" marL="914400" rtl="0" algn="just">
              <a:spcBef>
                <a:spcPts val="1000"/>
              </a:spcBef>
              <a:spcAft>
                <a:spcPts val="1000"/>
              </a:spcAft>
              <a:buSzPts val="1800"/>
              <a:buChar char="○"/>
            </a:pPr>
            <a:r>
              <a:rPr lang="en" sz="1800">
                <a:solidFill>
                  <a:schemeClr val="dk1"/>
                </a:solidFill>
              </a:rPr>
              <a:t>It provides a written record.</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42" name="Google Shape;442;p6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Cons </a:t>
            </a:r>
            <a:r>
              <a:rPr lang="en" sz="1800">
                <a:solidFill>
                  <a:schemeClr val="dk1"/>
                </a:solidFill>
              </a:rPr>
              <a:t>- </a:t>
            </a:r>
            <a:endParaRPr sz="1800">
              <a:solidFill>
                <a:schemeClr val="dk1"/>
              </a:solidFill>
            </a:endParaRPr>
          </a:p>
          <a:p>
            <a:pPr indent="-342900" lvl="1" marL="914400" rtl="0" algn="just">
              <a:spcBef>
                <a:spcPts val="1000"/>
              </a:spcBef>
              <a:spcAft>
                <a:spcPts val="0"/>
              </a:spcAft>
              <a:buSzPts val="1800"/>
              <a:buChar char="○"/>
            </a:pPr>
            <a:r>
              <a:rPr lang="en" sz="1800">
                <a:solidFill>
                  <a:schemeClr val="dk1"/>
                </a:solidFill>
              </a:rPr>
              <a:t>Email is not confidential. Any message may be forwarded or shared without the writer’s knowledge. </a:t>
            </a:r>
            <a:endParaRPr sz="1800">
              <a:solidFill>
                <a:schemeClr val="dk1"/>
              </a:solidFill>
            </a:endParaRPr>
          </a:p>
          <a:p>
            <a:pPr indent="-342900" lvl="1" marL="914400" rtl="0" algn="just">
              <a:spcBef>
                <a:spcPts val="1000"/>
              </a:spcBef>
              <a:spcAft>
                <a:spcPts val="0"/>
              </a:spcAft>
              <a:buSzPts val="1800"/>
              <a:buChar char="○"/>
            </a:pPr>
            <a:r>
              <a:rPr lang="en" sz="1800">
                <a:solidFill>
                  <a:schemeClr val="dk1"/>
                </a:solidFill>
              </a:rPr>
              <a:t>Email doesn’t communicate the sender’s emotions well. Voice intonations, facial expressions, and body movements are not a part of the message as they are in telephone, video, and face-to-face communication.</a:t>
            </a:r>
            <a:endParaRPr sz="1800">
              <a:solidFill>
                <a:schemeClr val="dk1"/>
              </a:solidFill>
            </a:endParaRPr>
          </a:p>
          <a:p>
            <a:pPr indent="-342900" lvl="1" marL="914400" rtl="0" algn="just">
              <a:spcBef>
                <a:spcPts val="1000"/>
              </a:spcBef>
              <a:spcAft>
                <a:spcPts val="1000"/>
              </a:spcAft>
              <a:buSzPts val="1800"/>
              <a:buChar char="○"/>
            </a:pPr>
            <a:r>
              <a:rPr lang="en" sz="1800">
                <a:solidFill>
                  <a:schemeClr val="dk1"/>
                </a:solidFill>
              </a:rPr>
              <a:t>Email may be ignored or delayed. The volume of email often makes it difficult for some respondents to read and act on all of their messages quickly.</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48" name="Google Shape;448;p6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You probably know about the components of an email - to, cc, bcc, subject, attachments, and message.</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Cc: If someone other than the primary recipient is to receive a </a:t>
            </a:r>
            <a:r>
              <a:rPr i="1" lang="en" sz="1800">
                <a:solidFill>
                  <a:schemeClr val="dk1"/>
                </a:solidFill>
              </a:rPr>
              <a:t>courtesy copy</a:t>
            </a:r>
            <a:r>
              <a:rPr lang="en" sz="1800">
                <a:solidFill>
                  <a:schemeClr val="dk1"/>
                </a:solidFill>
              </a:rPr>
              <a:t>, his or her address goes here.</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Bcc: This line stands for </a:t>
            </a:r>
            <a:r>
              <a:rPr i="1" lang="en" sz="1800">
                <a:solidFill>
                  <a:schemeClr val="dk1"/>
                </a:solidFill>
              </a:rPr>
              <a:t>blind courtesy copy</a:t>
            </a:r>
            <a:r>
              <a:rPr lang="en" sz="1800">
                <a:solidFill>
                  <a:schemeClr val="dk1"/>
                </a:solidFill>
              </a:rPr>
              <a:t>. The recipient’s message will not show this information; that is, he or she will not know who else is receiving a copy of the message.</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And as far as how to structure your message in email or letter, we will see that in the subsequent lectures.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54" name="Google Shape;454;p69"/>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The message beginning -</a:t>
            </a:r>
            <a:r>
              <a:rPr lang="en" sz="1800">
                <a:solidFill>
                  <a:schemeClr val="dk1"/>
                </a:solidFill>
              </a:rPr>
              <a:t> Typically, email messages begin with the recipient’s name.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If writer and reader are acquainted, first name only is the rule. If you would normally address the reader by using a title (Ms., Dr., Mr.), address him or her this way in an initial email.</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salutations commonly used in letters (Dear Mr., Dear Jane) are sometimes used, but something less formal (“Hi, Ron”) or no salutation at all is more common. </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60" name="Google Shape;460;p7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A friendly generic greeting such as “Greetings” is appropriate for a group of people with whom you communicate.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When writing to someone or a group you do not know, it is appropriate to identify yourself early in the message.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This </a:t>
            </a:r>
            <a:r>
              <a:rPr lang="en" sz="1800">
                <a:solidFill>
                  <a:schemeClr val="dk1"/>
                </a:solidFill>
              </a:rPr>
              <a:t>identification</a:t>
            </a:r>
            <a:r>
              <a:rPr lang="en" sz="1800">
                <a:solidFill>
                  <a:schemeClr val="dk1"/>
                </a:solidFill>
              </a:rPr>
              <a:t> may include your purpose and your company. Your title and position also may be helpful.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And as far as how to structure your message in email or letter, we will see that in the subsequent lectures. </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
        <p:nvSpPr>
          <p:cNvPr id="466" name="Google Shape;466;p7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Closing -</a:t>
            </a:r>
            <a:r>
              <a:rPr lang="en" sz="1800">
                <a:solidFill>
                  <a:schemeClr val="dk1"/>
                </a:solidFill>
              </a:rPr>
              <a:t> Most email messages end with just the writer’s name—the first name alone if the recipient knows the writer well.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But in some messages, especially the more formal ones, a closing statement, complimentary close, or both may be appropriate. “Thanks” and “Regards” are popular. </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more formal complimentary closes used in traditional letters (sincerely, cordially) are not widely used, but they are appropriate in messages that involve formal business relationship </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2"/>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Inappropriate</a:t>
            </a:r>
            <a:r>
              <a:rPr lang="en"/>
              <a:t> use of </a:t>
            </a:r>
            <a:r>
              <a:rPr lang="en"/>
              <a:t>Email</a:t>
            </a:r>
            <a:endParaRPr/>
          </a:p>
        </p:txBody>
      </p:sp>
      <p:sp>
        <p:nvSpPr>
          <p:cNvPr id="472" name="Google Shape;472;p7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Email is not always a good medium for your communications. It should not be used when: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message is long, complicated, or requires negotiation.</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Questions or information need clarification and discussion.</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The information is confidential or sensitive, requires security, or could be misinterpreted.</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The message is emotionally charged and really requires tone of voice or conversational feedback to soften the words or negotiate meaning. </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3"/>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Inappropriate use of Email</a:t>
            </a:r>
            <a:endParaRPr/>
          </a:p>
        </p:txBody>
      </p:sp>
      <p:sp>
        <p:nvSpPr>
          <p:cNvPr id="478" name="Google Shape;478;p7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sz="1800">
                <a:solidFill>
                  <a:schemeClr val="dk1"/>
                </a:solidFill>
              </a:rPr>
              <a:t>The message contains sensitive issues, relays feelings, or attempts to resolve conflict. Email can make conflict worse.</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4"/>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 debate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Forms of writing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debate</a:t>
            </a:r>
            <a:endParaRPr/>
          </a:p>
        </p:txBody>
      </p:sp>
      <p:sp>
        <p:nvSpPr>
          <p:cNvPr id="489" name="Google Shape;489;p7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solidFill>
                  <a:schemeClr val="dk1"/>
                </a:solidFill>
              </a:rPr>
              <a:t>Will hard-copy letters diminish in importance as email continues to grow? Become obsolete? Vanish?</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Some authorities say that concerns about correctness inhibit a person’s email communication. Does this view have merit? Discuss.</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Memorandums and email messages can differ more than letters in their physical makeup. Explain and discuss. </a:t>
            </a:r>
            <a:endParaRPr sz="1800">
              <a:solidFill>
                <a:schemeClr val="dk1"/>
              </a:solidFill>
            </a:endParaRPr>
          </a:p>
          <a:p>
            <a:pPr indent="-342900" lvl="0" marL="457200" rtl="0" algn="just">
              <a:spcBef>
                <a:spcPts val="1000"/>
              </a:spcBef>
              <a:spcAft>
                <a:spcPts val="1000"/>
              </a:spcAft>
              <a:buSzPts val="1800"/>
              <a:buAutoNum type="arabicPeriod"/>
            </a:pPr>
            <a:r>
              <a:rPr lang="en" sz="1800">
                <a:solidFill>
                  <a:schemeClr val="dk1"/>
                </a:solidFill>
              </a:rPr>
              <a:t>Explain the logic of using negative words in email and memos to fellow employees that you would not use in letters carrying similar messages</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6"/>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Exercises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7"/>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 debate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00" name="Google Shape;500;p7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solidFill>
                  <a:schemeClr val="dk1"/>
                </a:solidFill>
              </a:rPr>
              <a:t>Interview a working professional about his or her writing process. In addition to asking about general strategies for different kinds of writing, ask how he or she tackled a particularly difficult writing situation. Write up the results of your findings in a brief memo to your instructor.</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Find a sample of business writing and evaluate its use of formatting elements. If they are effective, say why; if not, explain what you would do differently</a:t>
            </a:r>
            <a:endParaRPr sz="1800">
              <a:solidFill>
                <a:schemeClr val="dk1"/>
              </a:solidFill>
            </a:endParaRPr>
          </a:p>
          <a:p>
            <a:pPr indent="-342900" lvl="0" marL="457200" rtl="0" algn="just">
              <a:spcBef>
                <a:spcPts val="1000"/>
              </a:spcBef>
              <a:spcAft>
                <a:spcPts val="1000"/>
              </a:spcAft>
              <a:buClr>
                <a:schemeClr val="dk1"/>
              </a:buClr>
              <a:buSzPts val="1800"/>
              <a:buAutoNum type="arabicPeriod"/>
            </a:pPr>
            <a:r>
              <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8"/>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 debate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06" name="Google Shape;506;p7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Assume the role of a hotel manager. </a:t>
            </a:r>
            <a:endParaRPr sz="1800">
              <a:solidFill>
                <a:schemeClr val="dk1"/>
              </a:solidFill>
            </a:endParaRPr>
          </a:p>
          <a:p>
            <a:pPr indent="0" lvl="0" marL="0" rtl="0" algn="just">
              <a:spcBef>
                <a:spcPts val="1000"/>
              </a:spcBef>
              <a:spcAft>
                <a:spcPts val="0"/>
              </a:spcAft>
              <a:buNone/>
            </a:pPr>
            <a:r>
              <a:rPr lang="en" sz="1800">
                <a:solidFill>
                  <a:schemeClr val="dk1"/>
                </a:solidFill>
              </a:rPr>
              <a:t>The air conditioning has stopped functioning on one of the busiest and hottest weekends of the year. </a:t>
            </a:r>
            <a:endParaRPr sz="1800">
              <a:solidFill>
                <a:schemeClr val="dk1"/>
              </a:solidFill>
            </a:endParaRPr>
          </a:p>
          <a:p>
            <a:pPr indent="0" lvl="0" marL="0" rtl="0" algn="just">
              <a:spcBef>
                <a:spcPts val="1000"/>
              </a:spcBef>
              <a:spcAft>
                <a:spcPts val="0"/>
              </a:spcAft>
              <a:buNone/>
            </a:pPr>
            <a:r>
              <a:rPr lang="en" sz="1800">
                <a:solidFill>
                  <a:schemeClr val="dk1"/>
                </a:solidFill>
              </a:rPr>
              <a:t>You need to explain the situation and what you are going to do (or have done) about it to three audiences: </a:t>
            </a:r>
            <a:endParaRPr sz="1800">
              <a:solidFill>
                <a:schemeClr val="dk1"/>
              </a:solidFill>
            </a:endParaRPr>
          </a:p>
          <a:p>
            <a:pPr indent="457200" lvl="0" marL="0" rtl="0" algn="just">
              <a:spcBef>
                <a:spcPts val="1000"/>
              </a:spcBef>
              <a:spcAft>
                <a:spcPts val="0"/>
              </a:spcAft>
              <a:buNone/>
            </a:pPr>
            <a:r>
              <a:rPr lang="en" sz="1800">
                <a:solidFill>
                  <a:schemeClr val="dk1"/>
                </a:solidFill>
              </a:rPr>
              <a:t>your guests, </a:t>
            </a:r>
            <a:endParaRPr sz="1800">
              <a:solidFill>
                <a:schemeClr val="dk1"/>
              </a:solidFill>
            </a:endParaRPr>
          </a:p>
          <a:p>
            <a:pPr indent="457200" lvl="0" marL="0" rtl="0" algn="just">
              <a:spcBef>
                <a:spcPts val="1000"/>
              </a:spcBef>
              <a:spcAft>
                <a:spcPts val="0"/>
              </a:spcAft>
              <a:buNone/>
            </a:pPr>
            <a:r>
              <a:rPr lang="en" sz="1800">
                <a:solidFill>
                  <a:schemeClr val="dk1"/>
                </a:solidFill>
              </a:rPr>
              <a:t>your co-workers who will be helping you solve the problem,</a:t>
            </a:r>
            <a:endParaRPr sz="1800">
              <a:solidFill>
                <a:schemeClr val="dk1"/>
              </a:solidFill>
            </a:endParaRPr>
          </a:p>
          <a:p>
            <a:pPr indent="457200" lvl="0" marL="0" rtl="0" algn="just">
              <a:spcBef>
                <a:spcPts val="1000"/>
              </a:spcBef>
              <a:spcAft>
                <a:spcPts val="1000"/>
              </a:spcAft>
              <a:buNone/>
            </a:pPr>
            <a:r>
              <a:rPr lang="en" sz="1800">
                <a:solidFill>
                  <a:schemeClr val="dk1"/>
                </a:solidFill>
              </a:rPr>
              <a:t>and your boss, who will not be at the hotel until Monday. </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9"/>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 debate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2" name="Google Shape;512;p79"/>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Develop a plan for the message you will send to each of these audiences in which you follow the five steps discussed in this chapter for planning a message. </a:t>
            </a:r>
            <a:endParaRPr sz="1800">
              <a:solidFill>
                <a:schemeClr val="dk1"/>
              </a:solidFill>
            </a:endParaRPr>
          </a:p>
          <a:p>
            <a:pPr indent="0" lvl="0" marL="0" rtl="0" algn="just">
              <a:spcBef>
                <a:spcPts val="1000"/>
              </a:spcBef>
              <a:spcAft>
                <a:spcPts val="1000"/>
              </a:spcAft>
              <a:buNone/>
            </a:pPr>
            <a:r>
              <a:rPr lang="en" sz="1800">
                <a:solidFill>
                  <a:schemeClr val="dk1"/>
                </a:solidFill>
              </a:rPr>
              <a:t>Be sure you consider your goal in communicating with each audience, the format/ channel your communication will take, the content each audience will need, and the tone and style that will be appropriate for each audience. </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16" name="Shape 516"/>
        <p:cNvGrpSpPr/>
        <p:nvPr/>
      </p:nvGrpSpPr>
      <p:grpSpPr>
        <a:xfrm>
          <a:off x="0" y="0"/>
          <a:ext cx="0" cy="0"/>
          <a:chOff x="0" y="0"/>
          <a:chExt cx="0" cy="0"/>
        </a:xfrm>
      </p:grpSpPr>
      <p:sp>
        <p:nvSpPr>
          <p:cNvPr id="517" name="Google Shape;517;p80"/>
          <p:cNvSpPr txBox="1"/>
          <p:nvPr/>
        </p:nvSpPr>
        <p:spPr>
          <a:xfrm>
            <a:off x="3055050" y="2248500"/>
            <a:ext cx="30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Montserrat SemiBold"/>
                <a:ea typeface="Montserrat SemiBold"/>
                <a:cs typeface="Montserrat SemiBold"/>
                <a:sym typeface="Montserrat SemiBold"/>
              </a:rPr>
              <a:t>Thank you!</a:t>
            </a:r>
            <a:endParaRPr sz="30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273" name="Google Shape;273;p4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chemeClr val="dk1"/>
              </a:buClr>
              <a:buSzPts val="1800"/>
              <a:buChar char="●"/>
            </a:pPr>
            <a:r>
              <a:rPr lang="en" sz="1800">
                <a:solidFill>
                  <a:schemeClr val="dk1"/>
                </a:solidFill>
              </a:rPr>
              <a:t>Letters are the oldest form of business messages</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They are still an important form of business communication</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general purpose of a letter is to represent the writer and his or her topic rather formally to the recipient.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For this reason, letters are used primarily for corresponding with people outside your organization like customers, suppliers, citizens, community leaders, etc.</a:t>
            </a:r>
            <a:endParaRPr sz="1800">
              <a:solidFill>
                <a:schemeClr val="dk1"/>
              </a:solidFill>
            </a:endParaRPr>
          </a:p>
          <a:p>
            <a:pPr indent="-342900" lvl="0" marL="457200" rtl="0" algn="just">
              <a:spcBef>
                <a:spcPts val="1000"/>
              </a:spcBef>
              <a:spcAft>
                <a:spcPts val="1000"/>
              </a:spcAft>
              <a:buSzPts val="1800"/>
              <a:buChar char="●"/>
            </a:pPr>
            <a:r>
              <a:rPr lang="en" sz="1800">
                <a:solidFill>
                  <a:schemeClr val="dk1"/>
                </a:solidFill>
              </a:rPr>
              <a:t>Once you have established friendly relations with them, you may well conduct your business through emails and phone calls.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279" name="Google Shape;279;p4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lang="en" sz="1800">
                <a:solidFill>
                  <a:schemeClr val="dk1"/>
                </a:solidFill>
              </a:rPr>
              <a:t>As to the format of the layout, any generally recognized one is acceptable.</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Generally, the most popular formats are block, modified block, and simplified.</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In all formats, single-spacing in paragraphs and double spacing between paragraphs is the general rule.</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285" name="Google Shape;285;p4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Full Block -</a:t>
            </a:r>
            <a:r>
              <a:rPr lang="en" sz="1800">
                <a:solidFill>
                  <a:schemeClr val="dk1"/>
                </a:solidFill>
              </a:rPr>
              <a:t> In a full block business letter, every component of the letter (heading, address, salutation, body, salutation, signature, identification, enclosures) is aligned to the left.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Also, first sentences of paragraphs are not indented</a:t>
            </a:r>
            <a:endParaRPr sz="1800">
              <a:solidFill>
                <a:schemeClr val="dk1"/>
              </a:solidFill>
            </a:endParaRPr>
          </a:p>
          <a:p>
            <a:pPr indent="-342900" lvl="0" marL="457200" rtl="0" algn="just">
              <a:spcBef>
                <a:spcPts val="1000"/>
              </a:spcBef>
              <a:spcAft>
                <a:spcPts val="0"/>
              </a:spcAft>
              <a:buClr>
                <a:schemeClr val="dk1"/>
              </a:buClr>
              <a:buSzPts val="1800"/>
              <a:buChar char="●"/>
            </a:pPr>
            <a:r>
              <a:rPr b="1" lang="en" sz="1800">
                <a:solidFill>
                  <a:schemeClr val="dk1"/>
                </a:solidFill>
              </a:rPr>
              <a:t>Modified block -</a:t>
            </a:r>
            <a:r>
              <a:rPr lang="en" sz="1800">
                <a:solidFill>
                  <a:schemeClr val="dk1"/>
                </a:solidFill>
              </a:rPr>
              <a:t> In a modified block business letter, the heading, complimentary close, the signature, and identification are aligned to the right. Address, salutation, the body, and enclosures are aligned to the left. </a:t>
            </a:r>
            <a:endParaRPr sz="1800">
              <a:solidFill>
                <a:schemeClr val="dk1"/>
              </a:solidFill>
            </a:endParaRPr>
          </a:p>
          <a:p>
            <a:pPr indent="-342900" lvl="0" marL="457200" rtl="0" algn="just">
              <a:spcBef>
                <a:spcPts val="1000"/>
              </a:spcBef>
              <a:spcAft>
                <a:spcPts val="1000"/>
              </a:spcAft>
              <a:buClr>
                <a:schemeClr val="dk1"/>
              </a:buClr>
              <a:buSzPts val="1800"/>
              <a:buChar char="●"/>
            </a:pPr>
            <a:r>
              <a:rPr lang="en" sz="1800">
                <a:solidFill>
                  <a:schemeClr val="dk1"/>
                </a:solidFill>
              </a:rPr>
              <a:t>First sentences of paragraphs may or may not be indented.</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291" name="Google Shape;291;p43"/>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b="1" lang="en" sz="1800">
                <a:solidFill>
                  <a:schemeClr val="dk1"/>
                </a:solidFill>
              </a:rPr>
              <a:t>Dateline -</a:t>
            </a:r>
            <a:r>
              <a:rPr lang="en" sz="1800">
                <a:solidFill>
                  <a:schemeClr val="dk1"/>
                </a:solidFill>
              </a:rPr>
              <a:t> You should use the conventional date form, with month, day, and year (September 17, 2012). </a:t>
            </a:r>
            <a:endParaRPr sz="1800">
              <a:solidFill>
                <a:schemeClr val="dk1"/>
              </a:solidFill>
            </a:endParaRPr>
          </a:p>
          <a:p>
            <a:pPr indent="-342900" lvl="0" marL="457200" rtl="0" algn="just">
              <a:spcBef>
                <a:spcPts val="1000"/>
              </a:spcBef>
              <a:spcAft>
                <a:spcPts val="0"/>
              </a:spcAft>
              <a:buSzPts val="1800"/>
              <a:buChar char="●"/>
            </a:pPr>
            <a:r>
              <a:rPr lang="en" sz="1800">
                <a:solidFill>
                  <a:schemeClr val="dk1"/>
                </a:solidFill>
              </a:rPr>
              <a:t>Abbreviated date forms such as 09-17-12 or Sept. 17, ’12 are informal and leave unfavorable impressions on some people.</a:t>
            </a:r>
            <a:endParaRPr sz="1800">
              <a:solidFill>
                <a:schemeClr val="dk1"/>
              </a:solidFill>
            </a:endParaRPr>
          </a:p>
          <a:p>
            <a:pPr indent="-342900" lvl="0" marL="457200" rtl="0" algn="just">
              <a:spcBef>
                <a:spcPts val="1000"/>
              </a:spcBef>
              <a:spcAft>
                <a:spcPts val="0"/>
              </a:spcAft>
              <a:buClr>
                <a:schemeClr val="dk1"/>
              </a:buClr>
              <a:buSzPts val="1800"/>
              <a:buChar char="●"/>
            </a:pPr>
            <a:r>
              <a:rPr b="1" lang="en" sz="1800">
                <a:solidFill>
                  <a:schemeClr val="dk1"/>
                </a:solidFill>
              </a:rPr>
              <a:t>Return Address -</a:t>
            </a:r>
            <a:r>
              <a:rPr lang="en" sz="1800">
                <a:solidFill>
                  <a:schemeClr val="dk1"/>
                </a:solidFill>
              </a:rPr>
              <a:t> In most cases, your return address is printed on the letterhead or filled in on it during automated formatting.</a:t>
            </a:r>
            <a:endParaRPr sz="1800">
              <a:solidFill>
                <a:schemeClr val="dk1"/>
              </a:solidFill>
            </a:endParaRPr>
          </a:p>
          <a:p>
            <a:pPr indent="-342900" lvl="0" marL="457200" rtl="0" algn="just">
              <a:spcBef>
                <a:spcPts val="1000"/>
              </a:spcBef>
              <a:spcAft>
                <a:spcPts val="1000"/>
              </a:spcAft>
              <a:buClr>
                <a:schemeClr val="dk1"/>
              </a:buClr>
              <a:buSzPts val="1800"/>
              <a:buChar char="●"/>
            </a:pPr>
            <a:r>
              <a:rPr b="1" lang="en" sz="1800">
                <a:solidFill>
                  <a:schemeClr val="dk1"/>
                </a:solidFill>
              </a:rPr>
              <a:t>Inside Address -</a:t>
            </a:r>
            <a:r>
              <a:rPr lang="en" sz="1800">
                <a:solidFill>
                  <a:schemeClr val="dk1"/>
                </a:solidFill>
              </a:rPr>
              <a:t> The mailing address, complete with the title of the person being addressed, makes up the inside address. Preferably, form it without abbreviations, except for commonly abbreviated words (Dr., Mr., Ms.).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Letters</a:t>
            </a:r>
            <a:endParaRPr/>
          </a:p>
        </p:txBody>
      </p:sp>
      <p:sp>
        <p:nvSpPr>
          <p:cNvPr id="297" name="Google Shape;297;p44"/>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Char char="●"/>
            </a:pPr>
            <a:r>
              <a:rPr b="1" lang="en" sz="1800">
                <a:solidFill>
                  <a:schemeClr val="dk1"/>
                </a:solidFill>
              </a:rPr>
              <a:t>Attention Line -</a:t>
            </a:r>
            <a:r>
              <a:rPr lang="en" sz="1800">
                <a:solidFill>
                  <a:schemeClr val="dk1"/>
                </a:solidFill>
              </a:rPr>
              <a:t> Some executives prefer to emphasize the company address rather than the individual offices.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Thus, they address the letter to the company in the inside address and then use an attention line to direct the letter to a specific officer or department. </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The attention line is placed two lines below the inside address and two lines above the salutation.</a:t>
            </a:r>
            <a:endParaRPr sz="1800">
              <a:solidFill>
                <a:schemeClr val="dk1"/>
              </a:solidFill>
            </a:endParaRPr>
          </a:p>
          <a:p>
            <a:pPr indent="-342900" lvl="0" marL="457200" rtl="0" algn="just">
              <a:spcBef>
                <a:spcPts val="1000"/>
              </a:spcBef>
              <a:spcAft>
                <a:spcPts val="0"/>
              </a:spcAft>
              <a:buClr>
                <a:schemeClr val="dk1"/>
              </a:buClr>
              <a:buSzPts val="1800"/>
              <a:buChar char="●"/>
            </a:pPr>
            <a:r>
              <a:rPr lang="en" sz="1800">
                <a:solidFill>
                  <a:schemeClr val="dk1"/>
                </a:solidFill>
              </a:rPr>
              <a:t>Ex: </a:t>
            </a:r>
            <a:endParaRPr sz="1800">
              <a:solidFill>
                <a:schemeClr val="dk1"/>
              </a:solidFill>
            </a:endParaRPr>
          </a:p>
          <a:p>
            <a:pPr indent="0" lvl="0" marL="457200" rtl="0" algn="just">
              <a:spcBef>
                <a:spcPts val="1000"/>
              </a:spcBef>
              <a:spcAft>
                <a:spcPts val="1000"/>
              </a:spcAft>
              <a:buNone/>
            </a:pPr>
            <a:r>
              <a:rPr lang="en" sz="1800">
                <a:solidFill>
                  <a:schemeClr val="dk1"/>
                </a:solidFill>
              </a:rPr>
              <a:t>Attention: Mr. Donovan Price, Vice President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