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5143500" cx="9144000"/>
  <p:notesSz cx="6858000" cy="9144000"/>
  <p:embeddedFontLst>
    <p:embeddedFont>
      <p:font typeface="Merriweather Light"/>
      <p:regular r:id="rId80"/>
      <p:bold r:id="rId81"/>
      <p:italic r:id="rId82"/>
      <p:boldItalic r:id="rId83"/>
    </p:embeddedFont>
    <p:embeddedFont>
      <p:font typeface="Montserrat"/>
      <p:regular r:id="rId84"/>
      <p:bold r:id="rId85"/>
      <p:italic r:id="rId86"/>
      <p:boldItalic r:id="rId87"/>
    </p:embeddedFont>
    <p:embeddedFont>
      <p:font typeface="Open Sans SemiBold"/>
      <p:regular r:id="rId88"/>
      <p:bold r:id="rId89"/>
      <p:italic r:id="rId90"/>
      <p:boldItalic r:id="rId91"/>
    </p:embeddedFont>
    <p:embeddedFont>
      <p:font typeface="Vidaloka"/>
      <p:regular r:id="rId92"/>
    </p:embeddedFont>
    <p:embeddedFont>
      <p:font typeface="Russo One"/>
      <p:regular r:id="rId93"/>
    </p:embeddedFont>
    <p:embeddedFont>
      <p:font typeface="Crimson Text"/>
      <p:regular r:id="rId94"/>
      <p:bold r:id="rId95"/>
      <p:italic r:id="rId96"/>
      <p:boldItalic r:id="rId97"/>
    </p:embeddedFont>
    <p:embeddedFont>
      <p:font typeface="Open Sans"/>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1" Type="http://schemas.openxmlformats.org/officeDocument/2006/relationships/font" Target="fonts/OpenSans-boldItalic.fntdata"/><Relationship Id="rId100" Type="http://schemas.openxmlformats.org/officeDocument/2006/relationships/font" Target="fonts/OpenSans-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CrimsonText-bold.fntdata"/><Relationship Id="rId94" Type="http://schemas.openxmlformats.org/officeDocument/2006/relationships/font" Target="fonts/CrimsonText-regular.fntdata"/><Relationship Id="rId97" Type="http://schemas.openxmlformats.org/officeDocument/2006/relationships/font" Target="fonts/CrimsonText-boldItalic.fntdata"/><Relationship Id="rId96" Type="http://schemas.openxmlformats.org/officeDocument/2006/relationships/font" Target="fonts/CrimsonText-italic.fntdata"/><Relationship Id="rId11" Type="http://schemas.openxmlformats.org/officeDocument/2006/relationships/slide" Target="slides/slide7.xml"/><Relationship Id="rId99" Type="http://schemas.openxmlformats.org/officeDocument/2006/relationships/font" Target="fonts/OpenSans-bold.fntdata"/><Relationship Id="rId10" Type="http://schemas.openxmlformats.org/officeDocument/2006/relationships/slide" Target="slides/slide6.xml"/><Relationship Id="rId98" Type="http://schemas.openxmlformats.org/officeDocument/2006/relationships/font" Target="fonts/OpenSans-regular.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OpenSansSemiBold-boldItalic.fntdata"/><Relationship Id="rId90" Type="http://schemas.openxmlformats.org/officeDocument/2006/relationships/font" Target="fonts/OpenSansSemiBold-italic.fntdata"/><Relationship Id="rId93" Type="http://schemas.openxmlformats.org/officeDocument/2006/relationships/font" Target="fonts/RussoOne-regular.fntdata"/><Relationship Id="rId92" Type="http://schemas.openxmlformats.org/officeDocument/2006/relationships/font" Target="fonts/Vidaloka-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Montserrat-regular.fntdata"/><Relationship Id="rId83" Type="http://schemas.openxmlformats.org/officeDocument/2006/relationships/font" Target="fonts/MerriweatherLight-boldItalic.fntdata"/><Relationship Id="rId86" Type="http://schemas.openxmlformats.org/officeDocument/2006/relationships/font" Target="fonts/Montserrat-italic.fntdata"/><Relationship Id="rId85" Type="http://schemas.openxmlformats.org/officeDocument/2006/relationships/font" Target="fonts/Montserrat-bold.fntdata"/><Relationship Id="rId88" Type="http://schemas.openxmlformats.org/officeDocument/2006/relationships/font" Target="fonts/OpenSansSemiBold-regular.fntdata"/><Relationship Id="rId87" Type="http://schemas.openxmlformats.org/officeDocument/2006/relationships/font" Target="fonts/Montserrat-boldItalic.fntdata"/><Relationship Id="rId89" Type="http://schemas.openxmlformats.org/officeDocument/2006/relationships/font" Target="fonts/OpenSansSemiBold-bold.fntdata"/><Relationship Id="rId80" Type="http://schemas.openxmlformats.org/officeDocument/2006/relationships/font" Target="fonts/MerriweatherLight-regular.fntdata"/><Relationship Id="rId82" Type="http://schemas.openxmlformats.org/officeDocument/2006/relationships/font" Target="fonts/MerriweatherLight-italic.fntdata"/><Relationship Id="rId81" Type="http://schemas.openxmlformats.org/officeDocument/2006/relationships/font" Target="fonts/Merriweather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05a212c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05a212c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05a212c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05a212c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5a212c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5a212c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05a212c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05a212c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05a212c6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05a212c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05a212c6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05a212c6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05a212c6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05a212c6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05a212c6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05a212c6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05a212c6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05a212c6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05a212c6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05a212c6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05a212c6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05a212c6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05a212c6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05a212c6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05a212c6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05a212c6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05a212c6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05a212c6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05a212c6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05a212c6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05a212c6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05a212c6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05a212c6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05a212c6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5a212c6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5a212c6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05a212c6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05a212c6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05a212c6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05a212c6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05a212c6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05a212c6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05a212c6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05a212c6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05a212c6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05a212c6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05a212c6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05a212c6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05a212c6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05a212c6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05a212c6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05a212c6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05a212c6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05a212c6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05a212c6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05a212c6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05a212c6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05a212c6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05a212c6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05a212c6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f05a212c6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f05a212c6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05a212c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05a212c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05a212c6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05a212c6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05a212c6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05a212c6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05a212c6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05a212c6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05a212c6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05a212c6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f05a212c6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05a212c6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05a212c6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05a212c6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05a212c6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05a212c6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05a212c6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05a212c6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05a212c6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f05a212c6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05a212c6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05a212c6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05a212c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05a212c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05a212c6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05a212c6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f05a212c6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f05a212c6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05a212c6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05a212c6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05a212c6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05a212c6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f05a212c6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f05a212c6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05a212c6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05a212c6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05a212c6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f05a212c6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f05a212c68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f05a212c6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f05a212c6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05a212c6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f05a212c6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f05a212c6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05a212c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05a212c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f05a212c6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f05a212c6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05a212c6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f05a212c6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05a212c6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f05a212c6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05a212c6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05a212c6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05a212c6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05a212c6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f05a212c6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f05a212c6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f05a212c6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f05a212c6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f05a212c6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f05a212c6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f05a212c6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f05a212c6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05a212c6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05a212c6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05a212c6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05a212c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f05a212c6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f05a212c6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05a212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05a212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f05a212c6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f05a212c6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05a212c6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05a212c6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f05a212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f05a212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f05a212c6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f05a212c6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05a212c6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05a212c6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05a212c6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05a212c6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04</a:t>
            </a:r>
            <a:endParaRPr/>
          </a:p>
          <a:p>
            <a:pPr indent="0" lvl="0" marL="0" rtl="0" algn="ctr">
              <a:spcBef>
                <a:spcPts val="0"/>
              </a:spcBef>
              <a:spcAft>
                <a:spcPts val="0"/>
              </a:spcAft>
              <a:buNone/>
            </a:pPr>
            <a:r>
              <a:rPr lang="en" sz="2800"/>
              <a:t>Directness in positive and neutral situations</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298" name="Google Shape;298;p4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Here is how to write appropriate for situations like this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Routine inquiries appropriately begin by asking either of two types of questions: </a:t>
            </a:r>
            <a:endParaRPr sz="1600">
              <a:solidFill>
                <a:schemeClr val="dk1"/>
              </a:solidFill>
            </a:endParaRPr>
          </a:p>
          <a:p>
            <a:pPr indent="0" lvl="0" marL="0" rtl="0" algn="just">
              <a:spcBef>
                <a:spcPts val="1000"/>
              </a:spcBef>
              <a:spcAft>
                <a:spcPts val="0"/>
              </a:spcAft>
              <a:buNone/>
            </a:pPr>
            <a:r>
              <a:rPr lang="en" sz="1600">
                <a:solidFill>
                  <a:schemeClr val="dk1"/>
                </a:solidFill>
              </a:rPr>
              <a:t> (1) 	A specific question that sets up the information wanted. Ex - </a:t>
            </a:r>
            <a:endParaRPr sz="1600">
              <a:solidFill>
                <a:schemeClr val="dk1"/>
              </a:solidFill>
            </a:endParaRPr>
          </a:p>
          <a:p>
            <a:pPr indent="0" lvl="0" marL="0" rtl="0" algn="just">
              <a:spcBef>
                <a:spcPts val="1000"/>
              </a:spcBef>
              <a:spcAft>
                <a:spcPts val="0"/>
              </a:spcAft>
              <a:buNone/>
            </a:pPr>
            <a:r>
              <a:rPr lang="en" sz="1600">
                <a:solidFill>
                  <a:schemeClr val="dk1"/>
                </a:solidFill>
              </a:rPr>
              <a:t>	</a:t>
            </a:r>
            <a:r>
              <a:rPr i="1" lang="en" sz="1600">
                <a:solidFill>
                  <a:schemeClr val="dk1"/>
                </a:solidFill>
              </a:rPr>
              <a:t>Can you please send me additional information about the floor plan of the office suite that you advertised in Monday’s Sentinel Times ?</a:t>
            </a:r>
            <a:endParaRPr sz="1600">
              <a:solidFill>
                <a:schemeClr val="dk1"/>
              </a:solidFill>
            </a:endParaRPr>
          </a:p>
          <a:p>
            <a:pPr indent="0" lvl="0" marL="0" rtl="0" algn="just">
              <a:spcBef>
                <a:spcPts val="1000"/>
              </a:spcBef>
              <a:spcAft>
                <a:spcPts val="0"/>
              </a:spcAft>
              <a:buNone/>
            </a:pPr>
            <a:r>
              <a:rPr lang="en" sz="1600">
                <a:solidFill>
                  <a:schemeClr val="dk1"/>
                </a:solidFill>
              </a:rPr>
              <a:t> (2) 	A general request for information. Ex - </a:t>
            </a:r>
            <a:endParaRPr sz="1600">
              <a:solidFill>
                <a:schemeClr val="dk1"/>
              </a:solidFill>
            </a:endParaRPr>
          </a:p>
          <a:p>
            <a:pPr indent="0" lvl="0" marL="0" rtl="0" algn="just">
              <a:spcBef>
                <a:spcPts val="1000"/>
              </a:spcBef>
              <a:spcAft>
                <a:spcPts val="0"/>
              </a:spcAft>
              <a:buNone/>
            </a:pPr>
            <a:r>
              <a:rPr lang="en" sz="1600">
                <a:solidFill>
                  <a:schemeClr val="dk1"/>
                </a:solidFill>
              </a:rPr>
              <a:t>	</a:t>
            </a:r>
            <a:r>
              <a:rPr i="1" lang="en" sz="1600">
                <a:solidFill>
                  <a:schemeClr val="dk1"/>
                </a:solidFill>
              </a:rPr>
              <a:t>Will you please send me a description of the features of the 3,200-square-foot office suite advertised in Monday’s Daily Journal ?</a:t>
            </a:r>
            <a:endParaRPr i="1"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04" name="Google Shape;304;p4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To help your reader answer your questions, you may need to include explanation or information. If you do not explain enough or if you misjudge the reader’s knowledge, you make the reader’s task </a:t>
            </a:r>
            <a:r>
              <a:rPr lang="en" sz="1600">
                <a:solidFill>
                  <a:schemeClr val="dk1"/>
                </a:solidFill>
              </a:rPr>
              <a:t>difficult</a:t>
            </a:r>
            <a:r>
              <a:rPr lang="en" sz="1600">
                <a:solidFill>
                  <a:schemeClr val="dk1"/>
                </a:solidFill>
              </a:rPr>
              <a: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For example, answers to your questions about office space for Pinnacle Manufacturing may depend on characteristics or specific needs of the company.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Without knowing how Pinnacle Manufacturing will use the space, even the best realtor or property manager may not know how to answer your questions or perhaps direct you to other office space that better meets your needs.</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10" name="Google Shape;310;p4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If your inquiry involves more than one question, make each stand out. Do this by - </a:t>
            </a:r>
            <a:endParaRPr sz="1600">
              <a:solidFill>
                <a:schemeClr val="dk1"/>
              </a:solidFill>
            </a:endParaRPr>
          </a:p>
          <a:p>
            <a:pPr indent="0" lvl="0" marL="0" rtl="0" algn="just">
              <a:spcBef>
                <a:spcPts val="1000"/>
              </a:spcBef>
              <a:spcAft>
                <a:spcPts val="0"/>
              </a:spcAft>
              <a:buNone/>
            </a:pPr>
            <a:r>
              <a:rPr b="1" lang="en" sz="1600">
                <a:solidFill>
                  <a:schemeClr val="dk1"/>
                </a:solidFill>
              </a:rPr>
              <a:t> (1) 	Placing each question in a separate sentence</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Make each question a separate sentence with a bullet (for example, ●, 􀀁, ■) to call attention to it.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Combining two or more questions in a sentence de-emphasizes each and invites the reader to overlook some.</a:t>
            </a:r>
            <a:endParaRPr sz="1600">
              <a:solidFill>
                <a:schemeClr val="dk1"/>
              </a:solidFill>
            </a:endParaRPr>
          </a:p>
          <a:p>
            <a:pPr indent="0" lvl="0" marL="0" rtl="0" algn="just">
              <a:spcBef>
                <a:spcPts val="1000"/>
              </a:spcBef>
              <a:spcAft>
                <a:spcPts val="0"/>
              </a:spcAft>
              <a:buNone/>
            </a:pPr>
            <a:r>
              <a:rPr lang="en" sz="1600">
                <a:solidFill>
                  <a:schemeClr val="dk1"/>
                </a:solidFill>
              </a:rPr>
              <a:t> </a:t>
            </a:r>
            <a:r>
              <a:rPr b="1" lang="en" sz="1600">
                <a:solidFill>
                  <a:schemeClr val="dk1"/>
                </a:solidFill>
              </a:rPr>
              <a:t>(2) 	Structuring the questions in separate paragraphs</a:t>
            </a:r>
            <a:endParaRPr b="1"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16" name="Google Shape;316;p4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(3) 	Ordering or ranking the questions.</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By using words ( first, second, third, etc.), numerals (1, 2, 3, etc.), or letters ( a, b, c, etc.), you make the questions stand out.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Also, you provide the reader with a convenient checklist for answering.</a:t>
            </a:r>
            <a:endParaRPr sz="1600">
              <a:solidFill>
                <a:schemeClr val="dk1"/>
              </a:solidFill>
            </a:endParaRPr>
          </a:p>
          <a:p>
            <a:pPr indent="0" lvl="0" marL="0" rtl="0" algn="just">
              <a:spcBef>
                <a:spcPts val="1000"/>
              </a:spcBef>
              <a:spcAft>
                <a:spcPts val="0"/>
              </a:spcAft>
              <a:buNone/>
            </a:pPr>
            <a:r>
              <a:rPr b="1" lang="en" sz="1600">
                <a:solidFill>
                  <a:schemeClr val="dk1"/>
                </a:solidFill>
              </a:rPr>
              <a:t>(4) 	Using the question form of sentence</a:t>
            </a:r>
            <a:endParaRPr b="1" sz="1600">
              <a:solidFill>
                <a:schemeClr val="dk1"/>
              </a:solidFill>
            </a:endParaRPr>
          </a:p>
          <a:p>
            <a:pPr indent="0" lvl="0" marL="0" rtl="0" algn="just">
              <a:spcBef>
                <a:spcPts val="1000"/>
              </a:spcBef>
              <a:spcAft>
                <a:spcPts val="1000"/>
              </a:spcAft>
              <a:buNone/>
            </a:pPr>
            <a:r>
              <a:rPr lang="en" sz="1600">
                <a:solidFill>
                  <a:schemeClr val="dk1"/>
                </a:solidFill>
              </a:rPr>
              <a:t>Expressions like “It would be nice if you would tell me . . .” and “I would like to know . . .” are really not questions. They do not ask—they merely suggest. The questions that stand out are those written in question form: “Will you please tell me . . . ?” “How much would one be able to save . . . ?” “How many contract problems have you had . . .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22" name="Google Shape;322;p4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Take care when asking questions that produce yes or no answers.</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Avoid questions that can be answered with a simple yes or no unless you really want a simple yes or no answer.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For example, the question “Is the chair available in blue?” may not be what you really want to know.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Better wording might be “In what colors is the chair available?”</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28" name="Google Shape;328;p4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Ending with goodwill</a:t>
            </a:r>
            <a:endParaRPr b="1"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 goodwill ending described in the general plan is appropriate here, just as it is in most business messages.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And we must emphasize again that the closing words do the most toward creating goodwill when they fit the one case.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Remember to include important deadlines and reasons for them as well.</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34" name="Google Shape;334;p4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So in summary -</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Focus directly on the objective, with either a specific question that sets up the entire message or a general request for information.</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Include necessary explanation—wherever it fits.</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a number of questions are involved, make them stand out with bullets, numbering, paragraphing, and question form.</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End with goodwill words adapted to the individual case.</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rPr lang="en" sz="1600">
                <a:solidFill>
                  <a:schemeClr val="dk1"/>
                </a:solidFill>
              </a:rPr>
              <a:t>Checkout </a:t>
            </a:r>
            <a:r>
              <a:rPr i="1" lang="en" sz="1600">
                <a:solidFill>
                  <a:schemeClr val="dk1"/>
                </a:solidFill>
              </a:rPr>
              <a:t>lecture 4 supporting examples</a:t>
            </a:r>
            <a:r>
              <a:rPr lang="en" sz="1600">
                <a:solidFill>
                  <a:schemeClr val="dk1"/>
                </a:solidFill>
              </a:rPr>
              <a:t> for more examples. </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40" name="Google Shape;340;p5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Example - </a:t>
            </a:r>
            <a:r>
              <a:rPr lang="en" sz="1600">
                <a:solidFill>
                  <a:schemeClr val="dk1"/>
                </a:solidFill>
              </a:rPr>
              <a:t>Here is a sample response to the scenario described earlier. What is wrong with this response?</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pic>
        <p:nvPicPr>
          <p:cNvPr id="341" name="Google Shape;341;p50"/>
          <p:cNvPicPr preferRelativeResize="0"/>
          <p:nvPr/>
        </p:nvPicPr>
        <p:blipFill>
          <a:blip r:embed="rId3">
            <a:alphaModFix/>
          </a:blip>
          <a:stretch>
            <a:fillRect/>
          </a:stretch>
        </p:blipFill>
        <p:spPr>
          <a:xfrm>
            <a:off x="401838" y="1943525"/>
            <a:ext cx="8340325" cy="281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47" name="Google Shape;347;p5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The less effective message begins slowly and gives obvious information. Even if the writer thinks that this information needs to be communicated, it does not deserve the emphasis of the opening sentence. The</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Writer gets to the point of the message in the second paragraph. But there are no questions here—just hints for information. The items of information the writer wants do not stand out but are listed in rapid succession in one sentence.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The close is selfish and stiff.</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53" name="Google Shape;353;p5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1000"/>
              </a:spcAft>
              <a:buSzPts val="1600"/>
              <a:buChar char="●"/>
            </a:pPr>
            <a:r>
              <a:rPr lang="en" sz="1600">
                <a:solidFill>
                  <a:schemeClr val="dk1"/>
                </a:solidFill>
              </a:rPr>
              <a:t>An effective example - </a:t>
            </a:r>
            <a:endParaRPr sz="1600">
              <a:solidFill>
                <a:schemeClr val="dk1"/>
              </a:solidFill>
            </a:endParaRPr>
          </a:p>
        </p:txBody>
      </p:sp>
      <p:pic>
        <p:nvPicPr>
          <p:cNvPr id="354" name="Google Shape;354;p52"/>
          <p:cNvPicPr preferRelativeResize="0"/>
          <p:nvPr/>
        </p:nvPicPr>
        <p:blipFill rotWithShape="1">
          <a:blip r:embed="rId3">
            <a:alphaModFix/>
          </a:blip>
          <a:srcRect b="35922" l="0" r="0" t="0"/>
          <a:stretch/>
        </p:blipFill>
        <p:spPr>
          <a:xfrm>
            <a:off x="540900" y="1662800"/>
            <a:ext cx="8062201" cy="296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Directness in communication</a:t>
            </a:r>
            <a:endParaRPr/>
          </a:p>
        </p:txBody>
      </p:sp>
      <p:sp>
        <p:nvSpPr>
          <p:cNvPr id="251" name="Google Shape;251;p3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Most business messages use a direct organizational pattern.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That is, the message leads with its most important point and then moves to additional or supporting information.</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There are, of course, unlimited kinds of direct messages. Each business is unique in some ways</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Still, one can identify a certain basic plan for the direct message.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Moreover, certain situations calling for a direct approach have occurred so often that we can identify several common types of these messages.</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360" name="Google Shape;360;p5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solidFill>
                  <a:schemeClr val="dk1"/>
                </a:solidFill>
              </a:rPr>
              <a:t>An effective example -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Can you say why this sample is better?</a:t>
            </a:r>
            <a:endParaRPr sz="1600">
              <a:solidFill>
                <a:schemeClr val="dk1"/>
              </a:solidFill>
            </a:endParaRPr>
          </a:p>
        </p:txBody>
      </p:sp>
      <p:pic>
        <p:nvPicPr>
          <p:cNvPr id="361" name="Google Shape;361;p53"/>
          <p:cNvPicPr preferRelativeResize="0"/>
          <p:nvPr/>
        </p:nvPicPr>
        <p:blipFill rotWithShape="1">
          <a:blip r:embed="rId3">
            <a:alphaModFix/>
          </a:blip>
          <a:srcRect b="0" l="0" r="0" t="57729"/>
          <a:stretch/>
        </p:blipFill>
        <p:spPr>
          <a:xfrm>
            <a:off x="540900" y="1788175"/>
            <a:ext cx="8062201" cy="195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Favourable responses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372" name="Google Shape;372;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When responding to inquiries favorably, you should begin directly.</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the response contains only one answer, begin with it.</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Ex - </a:t>
            </a:r>
            <a:r>
              <a:rPr i="1" lang="en" sz="1600">
                <a:solidFill>
                  <a:schemeClr val="dk1"/>
                </a:solidFill>
              </a:rPr>
              <a:t>Yes, you can use Chem-Treat to prevent mildew.</a:t>
            </a:r>
            <a:endParaRPr i="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it contains more than one answer, begin with a major one or a general statement indicating you are answering.</a:t>
            </a:r>
            <a:endParaRPr sz="1600">
              <a:solidFill>
                <a:schemeClr val="dk1"/>
              </a:solidFill>
            </a:endParaRPr>
          </a:p>
          <a:p>
            <a:pPr indent="-330200" lvl="1" marL="914400" rtl="0" algn="just">
              <a:spcBef>
                <a:spcPts val="1000"/>
              </a:spcBef>
              <a:spcAft>
                <a:spcPts val="0"/>
              </a:spcAft>
              <a:buSzPts val="1600"/>
              <a:buChar char="○"/>
            </a:pPr>
            <a:r>
              <a:rPr i="1" lang="en" sz="1600">
                <a:solidFill>
                  <a:schemeClr val="dk1"/>
                </a:solidFill>
              </a:rPr>
              <a:t>The following information should tell you what you need to know about Chem-Treat.</a:t>
            </a:r>
            <a:endParaRPr i="1" sz="1600">
              <a:solidFill>
                <a:schemeClr val="dk1"/>
              </a:solidFill>
            </a:endParaRPr>
          </a:p>
          <a:p>
            <a:pPr indent="-330200" lvl="1" marL="914400" rtl="0" algn="just">
              <a:spcBef>
                <a:spcPts val="1000"/>
              </a:spcBef>
              <a:spcAft>
                <a:spcPts val="0"/>
              </a:spcAft>
              <a:buSzPts val="1600"/>
              <a:buChar char="○"/>
            </a:pPr>
            <a:r>
              <a:rPr i="1" lang="en" sz="1600">
                <a:solidFill>
                  <a:schemeClr val="dk1"/>
                </a:solidFill>
              </a:rPr>
              <a:t>Here are the answers to your questions about Chem-Treat.</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Identify the message being answered early, perhaps in a subject line. </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378" name="Google Shape;378;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When responding to inquiries favorably, you should begin directly.</a:t>
            </a:r>
            <a:endParaRPr b="1"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Arrange your answers (if more than one) logically.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And make them stand out.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both good- and bad-news answers are involved, give each answer the emphasis it deserves, perhaps by subordinating the negative.</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Place favorable responses at beginnings and ends. Give them more space. Use words skillfully to emphasize them.</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384" name="Google Shape;384;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For extra goodwill effect, consider doing more than was asked - </a:t>
            </a:r>
            <a:endParaRPr b="1"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To create goodwill, as well as future business, you should consider including extras with your answers. These are the things you say and do that are not actually required.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Examples are a comment or question showing an interest in the reader’s problem, some additional information that may prove valuable, and a suggestion for use of the information supplied.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Illustrations of how extras can be used to strengthen the goodwill effects of a message are as broad as the imagination. </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390" name="Google Shape;390;p5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A business executive answering a college professor’s request for information on company operations could supplement the requested information with suggestions of other sources.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 technical writer could amplify highly technical answers with simpler explanations.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Such extras encourage readers to take the extra step in building a business relationship with you.</a:t>
            </a:r>
            <a:endParaRPr b="1"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396" name="Google Shape;396;p5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When responding to inquiries favorably (continued)</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End with appropriate cordiality - </a:t>
            </a:r>
            <a:r>
              <a:rPr lang="en" sz="1600">
                <a:solidFill>
                  <a:schemeClr val="dk1"/>
                </a:solidFill>
              </a:rPr>
              <a:t>As in the other direct messages, your ending should be cordial, friendly words that fit the one case.</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For example: </a:t>
            </a:r>
            <a:r>
              <a:rPr i="1" lang="en" sz="1600">
                <a:solidFill>
                  <a:schemeClr val="dk1"/>
                </a:solidFill>
              </a:rPr>
              <a:t>If I can help you further in deciding whether Chem-Treat will meet your needs, please email me again.</a:t>
            </a:r>
            <a:endParaRPr i="1"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02" name="Google Shape;402;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Let’s consider the scenario - </a:t>
            </a:r>
            <a:endParaRPr b="1" sz="1600">
              <a:solidFill>
                <a:schemeClr val="dk1"/>
              </a:solidFill>
            </a:endParaRPr>
          </a:p>
          <a:p>
            <a:pPr indent="0" lvl="0" marL="0" rtl="0" algn="just">
              <a:spcBef>
                <a:spcPts val="1000"/>
              </a:spcBef>
              <a:spcAft>
                <a:spcPts val="1000"/>
              </a:spcAft>
              <a:buNone/>
            </a:pPr>
            <a:r>
              <a:t/>
            </a:r>
            <a:endParaRPr b="1" sz="1600">
              <a:solidFill>
                <a:schemeClr val="dk1"/>
              </a:solidFill>
            </a:endParaRPr>
          </a:p>
        </p:txBody>
      </p:sp>
      <p:pic>
        <p:nvPicPr>
          <p:cNvPr id="403" name="Google Shape;403;p60"/>
          <p:cNvPicPr preferRelativeResize="0"/>
          <p:nvPr/>
        </p:nvPicPr>
        <p:blipFill rotWithShape="1">
          <a:blip r:embed="rId3">
            <a:alphaModFix/>
          </a:blip>
          <a:srcRect b="0" l="0" r="49726" t="0"/>
          <a:stretch/>
        </p:blipFill>
        <p:spPr>
          <a:xfrm>
            <a:off x="1668275" y="1713125"/>
            <a:ext cx="5807450" cy="291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09" name="Google Shape;409;p6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rPr>
              <a:t>(Continued) - </a:t>
            </a:r>
            <a:endParaRPr b="1" sz="1600">
              <a:solidFill>
                <a:schemeClr val="dk1"/>
              </a:solidFill>
            </a:endParaRPr>
          </a:p>
          <a:p>
            <a:pPr indent="0" lvl="0" marL="0" rtl="0" algn="just">
              <a:spcBef>
                <a:spcPts val="1000"/>
              </a:spcBef>
              <a:spcAft>
                <a:spcPts val="1000"/>
              </a:spcAft>
              <a:buNone/>
            </a:pPr>
            <a:r>
              <a:t/>
            </a:r>
            <a:endParaRPr b="1" sz="1600">
              <a:solidFill>
                <a:schemeClr val="dk1"/>
              </a:solidFill>
            </a:endParaRPr>
          </a:p>
        </p:txBody>
      </p:sp>
      <p:pic>
        <p:nvPicPr>
          <p:cNvPr id="410" name="Google Shape;410;p61"/>
          <p:cNvPicPr preferRelativeResize="0"/>
          <p:nvPr/>
        </p:nvPicPr>
        <p:blipFill rotWithShape="1">
          <a:blip r:embed="rId3">
            <a:alphaModFix/>
          </a:blip>
          <a:srcRect b="0" l="49922" r="0" t="0"/>
          <a:stretch/>
        </p:blipFill>
        <p:spPr>
          <a:xfrm>
            <a:off x="1652162" y="1781950"/>
            <a:ext cx="5839674" cy="294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16" name="Google Shape;416;p6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b="1" lang="en" sz="1600">
                <a:solidFill>
                  <a:schemeClr val="dk1"/>
                </a:solidFill>
              </a:rPr>
              <a:t>Contrasting examples - </a:t>
            </a:r>
            <a:r>
              <a:rPr lang="en" sz="1600">
                <a:solidFill>
                  <a:schemeClr val="dk1"/>
                </a:solidFill>
              </a:rPr>
              <a:t>Is the following answer good or bad? Why? </a:t>
            </a:r>
            <a:endParaRPr i="1" sz="1600">
              <a:solidFill>
                <a:schemeClr val="dk1"/>
              </a:solidFill>
            </a:endParaRPr>
          </a:p>
        </p:txBody>
      </p:sp>
      <p:pic>
        <p:nvPicPr>
          <p:cNvPr id="417" name="Google Shape;417;p62"/>
          <p:cNvPicPr preferRelativeResize="0"/>
          <p:nvPr/>
        </p:nvPicPr>
        <p:blipFill>
          <a:blip r:embed="rId3">
            <a:alphaModFix/>
          </a:blip>
          <a:stretch>
            <a:fillRect/>
          </a:stretch>
        </p:blipFill>
        <p:spPr>
          <a:xfrm>
            <a:off x="980263" y="2013998"/>
            <a:ext cx="7012024" cy="2252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direct plan</a:t>
            </a:r>
            <a:endParaRPr/>
          </a:p>
        </p:txBody>
      </p:sp>
      <p:sp>
        <p:nvSpPr>
          <p:cNvPr id="257" name="Google Shape;257;p3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Begin by assessing the reader’s probable reaction. A positive or neutral reaction calls for directness; a negative reaction, indirectness.</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Begin with your objective. If you are seeking information, start by asking for it. If you are giving information, start giving it.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Whatever your key point is, lead with it.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In some cases, you might need to open with a brief orienting phrase, clause, or even sentence.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Especially if your reader is not expecting to hear from you or is not familiar with you or your company, you may need to preface your main point with a few words of background. </a:t>
            </a:r>
            <a:endParaRPr sz="1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23" name="Google Shape;423;p6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The previous message begins indirectly with an obvious statement referring to receipt of the inquiry.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Though well intended, the second sentence continues to delay the answers.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 second paragraph begins to respond to the reader’s request, but it emphasizes the most negative answer by position and by wording.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This answer is followed by hurried and routine answers to the other questions asked. Only the barest information is presented. There is no goodwill close.</a:t>
            </a:r>
            <a:endParaRPr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29" name="Google Shape;429;p6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b="1" lang="en" sz="1600">
                <a:solidFill>
                  <a:schemeClr val="dk1"/>
                </a:solidFill>
              </a:rPr>
              <a:t>Contrasting examples - </a:t>
            </a:r>
            <a:r>
              <a:rPr lang="en" sz="1600">
                <a:solidFill>
                  <a:schemeClr val="dk1"/>
                </a:solidFill>
              </a:rPr>
              <a:t>Is the following answer good or bad? Why? </a:t>
            </a:r>
            <a:endParaRPr i="1" sz="1600">
              <a:solidFill>
                <a:schemeClr val="dk1"/>
              </a:solidFill>
            </a:endParaRPr>
          </a:p>
        </p:txBody>
      </p:sp>
      <p:pic>
        <p:nvPicPr>
          <p:cNvPr id="430" name="Google Shape;430;p64"/>
          <p:cNvPicPr preferRelativeResize="0"/>
          <p:nvPr/>
        </p:nvPicPr>
        <p:blipFill rotWithShape="1">
          <a:blip r:embed="rId3">
            <a:alphaModFix/>
          </a:blip>
          <a:srcRect b="45429" l="0" r="0" t="0"/>
          <a:stretch/>
        </p:blipFill>
        <p:spPr>
          <a:xfrm>
            <a:off x="360763" y="1824150"/>
            <a:ext cx="8422475" cy="2494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36" name="Google Shape;436;p6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b="1" lang="en" sz="1600">
                <a:solidFill>
                  <a:schemeClr val="dk1"/>
                </a:solidFill>
              </a:rPr>
              <a:t>Contrasting examples - </a:t>
            </a:r>
            <a:r>
              <a:rPr lang="en" sz="1600">
                <a:solidFill>
                  <a:schemeClr val="dk1"/>
                </a:solidFill>
              </a:rPr>
              <a:t>Is the following answer good or bad? Why? </a:t>
            </a:r>
            <a:endParaRPr i="1" sz="1600">
              <a:solidFill>
                <a:schemeClr val="dk1"/>
              </a:solidFill>
            </a:endParaRPr>
          </a:p>
        </p:txBody>
      </p:sp>
      <p:pic>
        <p:nvPicPr>
          <p:cNvPr id="437" name="Google Shape;437;p65"/>
          <p:cNvPicPr preferRelativeResize="0"/>
          <p:nvPr/>
        </p:nvPicPr>
        <p:blipFill rotWithShape="1">
          <a:blip r:embed="rId3">
            <a:alphaModFix/>
          </a:blip>
          <a:srcRect b="0" l="0" r="0" t="53027"/>
          <a:stretch/>
        </p:blipFill>
        <p:spPr>
          <a:xfrm>
            <a:off x="360763" y="1950225"/>
            <a:ext cx="8422475" cy="214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Favourable responses</a:t>
            </a:r>
            <a:endParaRPr/>
          </a:p>
        </p:txBody>
      </p:sp>
      <p:sp>
        <p:nvSpPr>
          <p:cNvPr id="443" name="Google Shape;443;p6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The better message begins directly with the most favorable answer.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Then it presents the other answers, giving each the emphasis and positive language it deserves.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It subordinates the one negative answer by position, volume of treatment, and structure. More pleasant information follows the negative answer.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 close is goodwill talk with some subtle selling strategy thrown in. “We know that you’ll enjoy the long-lasting beauty of this mildewproof paint” points positively to purchase and successful use of the product.</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Checkout </a:t>
            </a:r>
            <a:r>
              <a:rPr i="1" lang="en" sz="1600">
                <a:solidFill>
                  <a:schemeClr val="dk1"/>
                </a:solidFill>
              </a:rPr>
              <a:t>lecture 4 supporting examples</a:t>
            </a:r>
            <a:r>
              <a:rPr lang="en" sz="1600">
                <a:solidFill>
                  <a:schemeClr val="dk1"/>
                </a:solidFill>
              </a:rPr>
              <a:t> for more examples. </a:t>
            </a:r>
            <a:endParaRPr sz="16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Adjustment grants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54" name="Google Shape;454;p6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When you can grant an adjustment, the situation is a happy one for your customer. You are correcting an error. You are doing what you were asked to do. As in other positive situations, a message written in the direct order is appropriate.</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But they differ from other direct-order messages in that they involve a negative situation. </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Something has gone wrong. </a:t>
            </a:r>
            <a:endParaRPr sz="1600">
              <a:solidFill>
                <a:schemeClr val="dk1"/>
              </a:solidFill>
            </a:endParaRPr>
          </a:p>
          <a:p>
            <a:pPr indent="-330200" lvl="1" marL="914400" rtl="0" algn="just">
              <a:spcBef>
                <a:spcPts val="1000"/>
              </a:spcBef>
              <a:spcAft>
                <a:spcPts val="0"/>
              </a:spcAft>
              <a:buSzPts val="1600"/>
              <a:buChar char="○"/>
            </a:pPr>
            <a:r>
              <a:rPr lang="en" sz="1600">
                <a:solidFill>
                  <a:schemeClr val="dk1"/>
                </a:solidFill>
              </a:rPr>
              <a:t>You are correcting that wrong. </a:t>
            </a:r>
            <a:endParaRPr sz="1600">
              <a:solidFill>
                <a:schemeClr val="dk1"/>
              </a:solidFill>
            </a:endParaRPr>
          </a:p>
          <a:p>
            <a:pPr indent="-330200" lvl="1" marL="914400" rtl="0" algn="just">
              <a:spcBef>
                <a:spcPts val="1000"/>
              </a:spcBef>
              <a:spcAft>
                <a:spcPts val="1000"/>
              </a:spcAft>
              <a:buSzPts val="1600"/>
              <a:buChar char="○"/>
            </a:pPr>
            <a:r>
              <a:rPr lang="en" sz="1600">
                <a:solidFill>
                  <a:schemeClr val="dk1"/>
                </a:solidFill>
              </a:rPr>
              <a:t>But you also should overcome the negative image in the reader’s mind. </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60" name="Google Shape;460;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You do this by first telling the good news—what you are doing to correct the wrong.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Ex - </a:t>
            </a:r>
            <a:r>
              <a:rPr i="1" lang="en" sz="1600">
                <a:solidFill>
                  <a:schemeClr val="dk1"/>
                </a:solidFill>
              </a:rPr>
              <a:t>The enclosed check for $89.77 is our way of proving to you that we value your satisfaction highly.</a:t>
            </a:r>
            <a:endParaRPr i="1"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In the opening and throughout, emphasize the positive.</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Avoid the negative—words like </a:t>
            </a:r>
            <a:r>
              <a:rPr i="1" lang="en" sz="1600">
                <a:solidFill>
                  <a:schemeClr val="dk1"/>
                </a:solidFill>
              </a:rPr>
              <a:t>trouble</a:t>
            </a:r>
            <a:r>
              <a:rPr lang="en" sz="1600">
                <a:solidFill>
                  <a:schemeClr val="dk1"/>
                </a:solidFill>
              </a:rPr>
              <a:t>, </a:t>
            </a:r>
            <a:r>
              <a:rPr i="1" lang="en" sz="1600">
                <a:solidFill>
                  <a:schemeClr val="dk1"/>
                </a:solidFill>
              </a:rPr>
              <a:t>damage</a:t>
            </a:r>
            <a:r>
              <a:rPr lang="en" sz="1600">
                <a:solidFill>
                  <a:schemeClr val="dk1"/>
                </a:solidFill>
              </a:rPr>
              <a:t>, and </a:t>
            </a:r>
            <a:r>
              <a:rPr i="1" lang="en" sz="1600">
                <a:solidFill>
                  <a:schemeClr val="dk1"/>
                </a:solidFill>
              </a:rPr>
              <a:t>broken</a:t>
            </a:r>
            <a:r>
              <a:rPr lang="en" sz="1600">
                <a:solidFill>
                  <a:schemeClr val="dk1"/>
                </a:solidFill>
              </a:rPr>
              <a:t>.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Negative language makes the customer’s complaint the focus of your message.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Your goal is to move the customer beyond the problem and to the solution </a:t>
            </a:r>
            <a:endParaRPr sz="1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66" name="Google Shape;466;p7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Also negative are the apologies often included in these messages.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Even though well intended, the somewhat conventional “we sincerely regret the inconvenience . . .” type of comment is of questionable value.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It emphasizes the negative happenings for which the apology is made.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If you sincerely believe that you owe an apology or that one is expected, you can apologize and risk the negative effect. But do it early and move on, and don’t repeat it at the end.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In most instances, however, your efforts to correct the problem will show adequate concern for your reader’s interests.</a:t>
            </a:r>
            <a:endParaRPr sz="1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72" name="Google Shape;472;p7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Try to regain the reader’s lost confidence, maybe with an explanation or with assurance of corrective measures taken.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End with a goodwill comment, avoiding words that recall what went wrong. </a:t>
            </a:r>
            <a:endParaRPr sz="16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78" name="Google Shape;478;p7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So in summary -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Begin directly—with the good news.</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Incidentally identify the correspondence that you are answering.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Avoid negatives that recall the problem.</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Regain lost confidence through explanation or corrective action.</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End with a friendly, positive comment.</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direct plan</a:t>
            </a:r>
            <a:endParaRPr/>
          </a:p>
        </p:txBody>
      </p:sp>
      <p:sp>
        <p:nvSpPr>
          <p:cNvPr id="263" name="Google Shape;263;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But get to the point as soon as possible. For example, the sentence “We have received your May 7 inquiry” does nothing but state the obvious.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Keep any prefatory remarks brief and get to the real message. Then stop the first paragraph. Let the rest of the message fill in the details.</a:t>
            </a:r>
            <a:endParaRPr sz="16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84" name="Google Shape;484;p7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Contrasting examples</a:t>
            </a:r>
            <a:r>
              <a:rPr lang="en" sz="1600">
                <a:solidFill>
                  <a:schemeClr val="dk1"/>
                </a:solidFill>
              </a:rPr>
              <a:t> - Consider the following scenario</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Continuing in your role with Pinnacle, this time you find on your computer an email message from an unhappy customer.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It seems that Ms. Bernice Watson, owner of Tri-Cities Hardware, is upset because some of the 30 Old London </a:t>
            </a:r>
            <a:r>
              <a:rPr lang="en" sz="1600">
                <a:solidFill>
                  <a:schemeClr val="dk1"/>
                </a:solidFill>
              </a:rPr>
              <a:t>lamp posts</a:t>
            </a:r>
            <a:r>
              <a:rPr lang="en" sz="1600">
                <a:solidFill>
                  <a:schemeClr val="dk1"/>
                </a:solidFill>
              </a:rPr>
              <a:t> she ordered from Pinnacle arrived in damaged condition.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glass is broken in 17 of the units,” she writes, “obviously because of poor packing.”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She had ordered the lights for a special sale. </a:t>
            </a:r>
            <a:endParaRPr sz="16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4"/>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90" name="Google Shape;490;p7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600">
                <a:solidFill>
                  <a:schemeClr val="dk1"/>
                </a:solidFill>
              </a:rPr>
              <a:t>(continued)</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In fact, she notes, she had even featured them in her advertising.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 sale begins next Friday. She wants a fast adjustment—either the lamps by sale time or her money back.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Of course, you will grant Ms. Watson’s request. You will send her an email message saying that the goods are on the way.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And because you want to keep this good customer, you will try to regain any lost confidence with an honest explanation of the problem.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This message is classified as an adjustment grant.</a:t>
            </a:r>
            <a:endParaRPr sz="16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496" name="Google Shape;496;p7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1000"/>
              </a:spcAft>
              <a:buSzPts val="1600"/>
              <a:buChar char="●"/>
            </a:pPr>
            <a:r>
              <a:rPr b="1" lang="en" sz="1600">
                <a:solidFill>
                  <a:schemeClr val="dk1"/>
                </a:solidFill>
              </a:rPr>
              <a:t>Contrasting examples</a:t>
            </a:r>
            <a:r>
              <a:rPr lang="en" sz="1600">
                <a:solidFill>
                  <a:schemeClr val="dk1"/>
                </a:solidFill>
              </a:rPr>
              <a:t> - Slow and </a:t>
            </a:r>
            <a:r>
              <a:rPr lang="en" sz="1600">
                <a:solidFill>
                  <a:schemeClr val="dk1"/>
                </a:solidFill>
              </a:rPr>
              <a:t>negative</a:t>
            </a:r>
            <a:r>
              <a:rPr lang="en" sz="1600">
                <a:solidFill>
                  <a:schemeClr val="dk1"/>
                </a:solidFill>
              </a:rPr>
              <a:t> approach</a:t>
            </a:r>
            <a:endParaRPr sz="1600">
              <a:solidFill>
                <a:schemeClr val="dk1"/>
              </a:solidFill>
            </a:endParaRPr>
          </a:p>
        </p:txBody>
      </p:sp>
      <p:pic>
        <p:nvPicPr>
          <p:cNvPr id="497" name="Google Shape;497;p75"/>
          <p:cNvPicPr preferRelativeResize="0"/>
          <p:nvPr/>
        </p:nvPicPr>
        <p:blipFill>
          <a:blip r:embed="rId3">
            <a:alphaModFix/>
          </a:blip>
          <a:stretch>
            <a:fillRect/>
          </a:stretch>
        </p:blipFill>
        <p:spPr>
          <a:xfrm>
            <a:off x="855425" y="1643150"/>
            <a:ext cx="7575324" cy="34253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503" name="Google Shape;503;p7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The ineffective message begins with an obvious comment about receiving the claim.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It recalls vividly what went wrong and then painfully explains what happened.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As a result, the good news is delayed for an additional paragraph.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Finally, after two delaying paragraphs, the message gets to the good news.</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Though well intended, the close leaves the reader with a reminder of the trouble.</a:t>
            </a:r>
            <a:endParaRPr b="1" sz="16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509" name="Google Shape;509;p77"/>
          <p:cNvSpPr txBox="1"/>
          <p:nvPr>
            <p:ph idx="1" type="body"/>
          </p:nvPr>
        </p:nvSpPr>
        <p:spPr>
          <a:xfrm>
            <a:off x="713250" y="1103700"/>
            <a:ext cx="7717500" cy="34650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1000"/>
              </a:spcAft>
              <a:buSzPts val="1600"/>
              <a:buChar char="●"/>
            </a:pPr>
            <a:r>
              <a:rPr b="1" lang="en" sz="1600">
                <a:solidFill>
                  <a:schemeClr val="dk1"/>
                </a:solidFill>
              </a:rPr>
              <a:t>Contrasting examples</a:t>
            </a:r>
            <a:r>
              <a:rPr lang="en" sz="1600">
                <a:solidFill>
                  <a:schemeClr val="dk1"/>
                </a:solidFill>
              </a:rPr>
              <a:t> - Direct and effective approach</a:t>
            </a:r>
            <a:endParaRPr sz="1600">
              <a:solidFill>
                <a:schemeClr val="dk1"/>
              </a:solidFill>
            </a:endParaRPr>
          </a:p>
        </p:txBody>
      </p:sp>
      <p:pic>
        <p:nvPicPr>
          <p:cNvPr id="510" name="Google Shape;510;p77"/>
          <p:cNvPicPr preferRelativeResize="0"/>
          <p:nvPr/>
        </p:nvPicPr>
        <p:blipFill>
          <a:blip r:embed="rId3">
            <a:alphaModFix/>
          </a:blip>
          <a:stretch>
            <a:fillRect/>
          </a:stretch>
        </p:blipFill>
        <p:spPr>
          <a:xfrm>
            <a:off x="680438" y="1505050"/>
            <a:ext cx="7783125" cy="3638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Adjustment grants</a:t>
            </a:r>
            <a:endParaRPr/>
          </a:p>
        </p:txBody>
      </p:sp>
      <p:sp>
        <p:nvSpPr>
          <p:cNvPr id="516" name="Google Shape;516;p7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The better message uses the subject line to identify the transaction.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The opening words tell the reader what she most wants to hear in a positive way that adds to the goodwill tone of the message.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With you-viewpoint explanation, the message then reviews what happened.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Without a single negative word, it makes clear what caused the problem and what has been done to prevent its recurrence.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After handling the essential matter of picking up the broken lamps, the message closes with positive talk removed from the problem.</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Checkout </a:t>
            </a:r>
            <a:r>
              <a:rPr i="1" lang="en" sz="1600">
                <a:solidFill>
                  <a:schemeClr val="dk1"/>
                </a:solidFill>
              </a:rPr>
              <a:t>lecture 4 supporting examples</a:t>
            </a:r>
            <a:r>
              <a:rPr lang="en" sz="1600">
                <a:solidFill>
                  <a:schemeClr val="dk1"/>
                </a:solidFill>
              </a:rPr>
              <a:t> for more examples. </a:t>
            </a:r>
            <a:endParaRPr sz="16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9"/>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messages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r>
              <a:rPr lang="en"/>
              <a:t>messages</a:t>
            </a:r>
            <a:r>
              <a:rPr lang="en"/>
              <a:t> </a:t>
            </a:r>
            <a:endParaRPr/>
          </a:p>
        </p:txBody>
      </p:sp>
      <p:sp>
        <p:nvSpPr>
          <p:cNvPr id="527" name="Google Shape;527;p8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Write order acknowledgments and other thank-you messages in the form of a favorable response.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Let’s take the example of order confirmation, a very common case requiring acknowledgement or thank you message.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Like the preceding direct message types, the acknowledgment message appropriately begins with its good news—that the goods are being shipped. Ex - </a:t>
            </a:r>
            <a:r>
              <a:rPr i="1" lang="en" sz="1600">
                <a:solidFill>
                  <a:schemeClr val="dk1"/>
                </a:solidFill>
              </a:rPr>
              <a:t>The Protect-O paints and supplies you ordered April 4 should reach you by Wednesday. They are leaving our Walden warehouse today by Arrow Freight.</a:t>
            </a:r>
            <a:r>
              <a:rPr lang="en" sz="1600">
                <a:solidFill>
                  <a:schemeClr val="dk1"/>
                </a:solidFill>
              </a:rPr>
              <a:t>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It can also include a warm expression of thanks for the order, especially when a first order is involved</a:t>
            </a:r>
            <a:endParaRPr sz="16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33" name="Google Shape;533;p8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When goods must be delayed, handle this news tactfully.</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You can do this by using positive language that focuses on what </a:t>
            </a:r>
            <a:r>
              <a:rPr i="1" lang="en" sz="1600">
                <a:solidFill>
                  <a:schemeClr val="dk1"/>
                </a:solidFill>
              </a:rPr>
              <a:t>can </a:t>
            </a:r>
            <a:r>
              <a:rPr lang="en" sz="1600">
                <a:solidFill>
                  <a:schemeClr val="dk1"/>
                </a:solidFill>
              </a:rPr>
              <a:t>or </a:t>
            </a:r>
            <a:r>
              <a:rPr i="1" lang="en" sz="1600">
                <a:solidFill>
                  <a:schemeClr val="dk1"/>
                </a:solidFill>
              </a:rPr>
              <a:t>will </a:t>
            </a:r>
            <a:r>
              <a:rPr lang="en" sz="1600">
                <a:solidFill>
                  <a:schemeClr val="dk1"/>
                </a:solidFill>
              </a:rPr>
              <a:t>happen rather than what </a:t>
            </a:r>
            <a:r>
              <a:rPr i="1" lang="en" sz="1600">
                <a:solidFill>
                  <a:schemeClr val="dk1"/>
                </a:solidFill>
              </a:rPr>
              <a:t>didn’t </a:t>
            </a:r>
            <a:r>
              <a:rPr lang="en" sz="1600">
                <a:solidFill>
                  <a:schemeClr val="dk1"/>
                </a:solidFill>
              </a:rPr>
              <a:t>or </a:t>
            </a:r>
            <a:r>
              <a:rPr i="1" lang="en" sz="1600">
                <a:solidFill>
                  <a:schemeClr val="dk1"/>
                </a:solidFill>
              </a:rPr>
              <a:t>won’t </a:t>
            </a:r>
            <a:r>
              <a:rPr lang="en" sz="1600">
                <a:solidFill>
                  <a:schemeClr val="dk1"/>
                </a:solidFill>
              </a:rPr>
              <a:t>happen.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For </a:t>
            </a:r>
            <a:r>
              <a:rPr lang="en" sz="1600">
                <a:solidFill>
                  <a:schemeClr val="dk1"/>
                </a:solidFill>
              </a:rPr>
              <a:t>example</a:t>
            </a:r>
            <a:r>
              <a:rPr lang="en" sz="1600">
                <a:solidFill>
                  <a:schemeClr val="dk1"/>
                </a:solidFill>
              </a:rPr>
              <a:t>, in vague orders, request the needed information positively. </a:t>
            </a:r>
            <a:endParaRPr sz="1600">
              <a:solidFill>
                <a:schemeClr val="dk1"/>
              </a:solidFill>
            </a:endParaRPr>
          </a:p>
          <a:p>
            <a:pPr indent="0" lvl="0" marL="457200" rtl="0" algn="just">
              <a:spcBef>
                <a:spcPts val="1000"/>
              </a:spcBef>
              <a:spcAft>
                <a:spcPts val="0"/>
              </a:spcAft>
              <a:buNone/>
            </a:pPr>
            <a:r>
              <a:rPr lang="en" sz="1600">
                <a:solidFill>
                  <a:schemeClr val="dk1"/>
                </a:solidFill>
              </a:rPr>
              <a:t>To illustrate, you gain nothing by writing “You failed to specify the color of phones you want.” </a:t>
            </a:r>
            <a:endParaRPr sz="1600">
              <a:solidFill>
                <a:schemeClr val="dk1"/>
              </a:solidFill>
            </a:endParaRPr>
          </a:p>
          <a:p>
            <a:pPr indent="0" lvl="0" marL="457200" rtl="0" algn="just">
              <a:spcBef>
                <a:spcPts val="1000"/>
              </a:spcBef>
              <a:spcAft>
                <a:spcPts val="1000"/>
              </a:spcAft>
              <a:buNone/>
            </a:pPr>
            <a:r>
              <a:rPr lang="en" sz="1600">
                <a:solidFill>
                  <a:schemeClr val="dk1"/>
                </a:solidFill>
              </a:rPr>
              <a:t>But you gain goodwill by writing “So that we can send you precisely the phones you want, please check your choice of colors on the space below.” </a:t>
            </a:r>
            <a:endParaRPr sz="16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39" name="Google Shape;539;p8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Similarly, you can handle back-order information tactfully by emphasizing the positive part of the message. </a:t>
            </a:r>
            <a:endParaRPr sz="1600">
              <a:solidFill>
                <a:schemeClr val="dk1"/>
              </a:solidFill>
            </a:endParaRPr>
          </a:p>
          <a:p>
            <a:pPr indent="0" lvl="0" marL="457200" rtl="0" algn="just">
              <a:spcBef>
                <a:spcPts val="1000"/>
              </a:spcBef>
              <a:spcAft>
                <a:spcPts val="0"/>
              </a:spcAft>
              <a:buNone/>
            </a:pPr>
            <a:r>
              <a:rPr lang="en" sz="1600">
                <a:solidFill>
                  <a:schemeClr val="dk1"/>
                </a:solidFill>
              </a:rPr>
              <a:t>For example, instead of writing “We can’t ship the ink jet cartridges until the 9th,” you can write “We will rush the ink jet cartridges to you as soon as our stock is replenished by a shipment due May 9.”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the back-order period is longer than the customer expects or longer than the 30 days allowed by law, you may choose to give your customer an alternative. </a:t>
            </a:r>
            <a:endParaRPr sz="1600">
              <a:solidFill>
                <a:schemeClr val="dk1"/>
              </a:solidFill>
            </a:endParaRPr>
          </a:p>
          <a:p>
            <a:pPr indent="0" lvl="0" marL="457200" rtl="0" algn="just">
              <a:spcBef>
                <a:spcPts val="1000"/>
              </a:spcBef>
              <a:spcAft>
                <a:spcPts val="0"/>
              </a:spcAft>
              <a:buNone/>
            </a:pPr>
            <a:r>
              <a:rPr lang="en" sz="1600">
                <a:solidFill>
                  <a:schemeClr val="dk1"/>
                </a:solidFill>
              </a:rPr>
              <a:t>You could offer a substitute product or service. Giving the customer a choice builds goodwill.</a:t>
            </a:r>
            <a:endParaRPr sz="1600">
              <a:solidFill>
                <a:schemeClr val="dk1"/>
              </a:solidFill>
            </a:endParaRPr>
          </a:p>
          <a:p>
            <a:pPr indent="0" lvl="0" marL="457200" rtl="0" algn="just">
              <a:spcBef>
                <a:spcPts val="1000"/>
              </a:spcBef>
              <a:spcAft>
                <a:spcPts val="0"/>
              </a:spcAft>
              <a:buClr>
                <a:schemeClr val="dk1"/>
              </a:buClr>
              <a:buSzPts val="1100"/>
              <a:buFont typeface="Arial"/>
              <a:buNone/>
            </a:pPr>
            <a:r>
              <a:t/>
            </a:r>
            <a:endParaRPr sz="1600">
              <a:solidFill>
                <a:schemeClr val="dk1"/>
              </a:solidFill>
            </a:endParaRPr>
          </a:p>
          <a:p>
            <a:pPr indent="0" lvl="0" marL="457200" rtl="0" algn="just">
              <a:spcBef>
                <a:spcPts val="1000"/>
              </a:spcBef>
              <a:spcAft>
                <a:spcPts val="10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direct plan</a:t>
            </a:r>
            <a:endParaRPr/>
          </a:p>
        </p:txBody>
      </p:sp>
      <p:sp>
        <p:nvSpPr>
          <p:cNvPr id="269" name="Google Shape;269;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b="1" lang="en" sz="1600">
                <a:solidFill>
                  <a:schemeClr val="dk1"/>
                </a:solidFill>
              </a:rPr>
              <a:t>Cover the remaining part</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Whatever else must be covered to complete the objective makes up the bulk of the remainder of the message.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you cover all of your objective in the beginning (as in an inquiry in which a single question is asked), nothing else is needed.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If additional questions, answers, or information are needed, you cover them systematically—perhaps listing them or arranging them by paragraphs.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If these parts have their own explanations or commentary, you include them. </a:t>
            </a:r>
            <a:endParaRPr sz="16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45" name="Google Shape;545;p8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Consider the following scenario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next work you take from your inbox is an order for paints and painting supplies. It is from Mr. Tony Lee of the Central City Paint Company, a new customer whom Pinnacle has been trying to attract for months.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You usually acknowledge orders with routine messages, but this case is different. You feel the need to welcome this new customer and to cultivate him for future sales.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After checking your current inventory and making certain that the goods will be on the way to Lee today, you are ready to write him a special acknowledgment and thank him for his business.</a:t>
            </a:r>
            <a:endParaRPr sz="16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4"/>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51" name="Google Shape;551;p8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1000"/>
              </a:spcAft>
              <a:buNone/>
            </a:pPr>
            <a:r>
              <a:t/>
            </a:r>
            <a:endParaRPr sz="1600">
              <a:solidFill>
                <a:schemeClr val="dk1"/>
              </a:solidFill>
            </a:endParaRPr>
          </a:p>
        </p:txBody>
      </p:sp>
      <p:pic>
        <p:nvPicPr>
          <p:cNvPr id="552" name="Google Shape;552;p84"/>
          <p:cNvPicPr preferRelativeResize="0"/>
          <p:nvPr/>
        </p:nvPicPr>
        <p:blipFill>
          <a:blip r:embed="rId3">
            <a:alphaModFix/>
          </a:blip>
          <a:stretch>
            <a:fillRect/>
          </a:stretch>
        </p:blipFill>
        <p:spPr>
          <a:xfrm>
            <a:off x="403625" y="1738300"/>
            <a:ext cx="8336750" cy="2592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58" name="Google Shape;558;p8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The bad example begins indirectly, emphasizing receipt of the order.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Although intended to produce goodwill, the second sentence further delays what the reader wants most to hear.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Moreover, the letter is written from the writer’s point of view (note the we-emphasis).</a:t>
            </a:r>
            <a:endParaRPr sz="1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64" name="Google Shape;564;p8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1000"/>
              </a:spcAft>
              <a:buNone/>
            </a:pPr>
            <a:r>
              <a:t/>
            </a:r>
            <a:endParaRPr sz="1600">
              <a:solidFill>
                <a:schemeClr val="dk1"/>
              </a:solidFill>
            </a:endParaRPr>
          </a:p>
        </p:txBody>
      </p:sp>
      <p:pic>
        <p:nvPicPr>
          <p:cNvPr id="565" name="Google Shape;565;p86"/>
          <p:cNvPicPr preferRelativeResize="0"/>
          <p:nvPr/>
        </p:nvPicPr>
        <p:blipFill>
          <a:blip r:embed="rId3">
            <a:alphaModFix/>
          </a:blip>
          <a:stretch>
            <a:fillRect/>
          </a:stretch>
        </p:blipFill>
        <p:spPr>
          <a:xfrm>
            <a:off x="713250" y="1142325"/>
            <a:ext cx="7793851" cy="39244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messages </a:t>
            </a:r>
            <a:endParaRPr/>
          </a:p>
        </p:txBody>
      </p:sp>
      <p:sp>
        <p:nvSpPr>
          <p:cNvPr id="571" name="Google Shape;571;p8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The better message begins directly, telling Mr. Lee that he is getting what he wants.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remainder of the message is a customer welcome and subtle selling.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Notice the good use of reader emphasis and positive language.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message closes with a note of appreciation and a friendly, forward look.</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Checkout </a:t>
            </a:r>
            <a:r>
              <a:rPr i="1" lang="en" sz="1600">
                <a:solidFill>
                  <a:schemeClr val="dk1"/>
                </a:solidFill>
              </a:rPr>
              <a:t>lecture 4 supporting examples</a:t>
            </a:r>
            <a:r>
              <a:rPr lang="en" sz="1600">
                <a:solidFill>
                  <a:schemeClr val="dk1"/>
                </a:solidFill>
              </a:rPr>
              <a:t> for more examples. </a:t>
            </a:r>
            <a:endParaRPr sz="16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8"/>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Operational communication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communication</a:t>
            </a:r>
            <a:endParaRPr/>
          </a:p>
        </p:txBody>
      </p:sp>
      <p:sp>
        <p:nvSpPr>
          <p:cNvPr id="582" name="Google Shape;582;p8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Operational (internal) communications must also be clear and effective. The following instructions explain how to write operational communications:</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Organize most of them in the direct order.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Write the casual ones as you would write good conversations. </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Make them clear and courteous.</a:t>
            </a:r>
            <a:endParaRPr sz="1600">
              <a:solidFill>
                <a:schemeClr val="dk1"/>
              </a:solidFill>
            </a:endParaRPr>
          </a:p>
          <a:p>
            <a:pPr indent="-330200" lvl="1" marL="914400" rtl="0" algn="just">
              <a:spcBef>
                <a:spcPts val="1000"/>
              </a:spcBef>
              <a:spcAft>
                <a:spcPts val="0"/>
              </a:spcAft>
              <a:buClr>
                <a:schemeClr val="dk1"/>
              </a:buClr>
              <a:buSzPts val="1600"/>
              <a:buChar char="○"/>
            </a:pPr>
            <a:r>
              <a:rPr lang="en" sz="1600">
                <a:solidFill>
                  <a:schemeClr val="dk1"/>
                </a:solidFill>
              </a:rPr>
              <a:t>Give administrative communications (policies, directives, procedures) the careful attention they deserve. </a:t>
            </a:r>
            <a:endParaRPr sz="1600">
              <a:solidFill>
                <a:schemeClr val="dk1"/>
              </a:solidFill>
            </a:endParaRPr>
          </a:p>
          <a:p>
            <a:pPr indent="-330200" lvl="1" marL="914400" rtl="0" algn="just">
              <a:spcBef>
                <a:spcPts val="1000"/>
              </a:spcBef>
              <a:spcAft>
                <a:spcPts val="1000"/>
              </a:spcAft>
              <a:buClr>
                <a:schemeClr val="dk1"/>
              </a:buClr>
              <a:buSzPts val="1600"/>
              <a:buChar char="○"/>
            </a:pPr>
            <a:r>
              <a:rPr lang="en" sz="1600">
                <a:solidFill>
                  <a:schemeClr val="dk1"/>
                </a:solidFill>
              </a:rPr>
              <a:t>Organize them logically; strive for clarity.</a:t>
            </a:r>
            <a:endParaRPr sz="16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communication</a:t>
            </a:r>
            <a:endParaRPr/>
          </a:p>
        </p:txBody>
      </p:sp>
      <p:sp>
        <p:nvSpPr>
          <p:cNvPr id="588" name="Google Shape;588;p9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1000"/>
              </a:spcAft>
              <a:buSzPts val="1600"/>
              <a:buChar char="●"/>
            </a:pPr>
            <a:r>
              <a:rPr lang="en" sz="1600">
                <a:solidFill>
                  <a:schemeClr val="dk1"/>
                </a:solidFill>
              </a:rPr>
              <a:t>Let’s have a look at a sample memo - </a:t>
            </a:r>
            <a:endParaRPr sz="1600">
              <a:solidFill>
                <a:schemeClr val="dk1"/>
              </a:solidFill>
            </a:endParaRPr>
          </a:p>
        </p:txBody>
      </p:sp>
      <p:pic>
        <p:nvPicPr>
          <p:cNvPr id="589" name="Google Shape;589;p90"/>
          <p:cNvPicPr preferRelativeResize="0"/>
          <p:nvPr/>
        </p:nvPicPr>
        <p:blipFill>
          <a:blip r:embed="rId3">
            <a:alphaModFix/>
          </a:blip>
          <a:stretch>
            <a:fillRect/>
          </a:stretch>
        </p:blipFill>
        <p:spPr>
          <a:xfrm>
            <a:off x="1097750" y="1669250"/>
            <a:ext cx="6948501" cy="34742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communication</a:t>
            </a:r>
            <a:endParaRPr/>
          </a:p>
        </p:txBody>
      </p:sp>
      <p:sp>
        <p:nvSpPr>
          <p:cNvPr id="595" name="Google Shape;595;p9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1000"/>
              </a:spcAft>
              <a:buClr>
                <a:schemeClr val="dk1"/>
              </a:buClr>
              <a:buSzPts val="1600"/>
              <a:buChar char="●"/>
            </a:pPr>
            <a:r>
              <a:rPr lang="en" sz="1600">
                <a:solidFill>
                  <a:schemeClr val="dk1"/>
                </a:solidFill>
              </a:rPr>
              <a:t>(Continued)</a:t>
            </a:r>
            <a:r>
              <a:rPr lang="en" sz="1600">
                <a:solidFill>
                  <a:schemeClr val="dk1"/>
                </a:solidFill>
              </a:rPr>
              <a:t> - </a:t>
            </a:r>
            <a:endParaRPr sz="1600">
              <a:solidFill>
                <a:schemeClr val="dk1"/>
              </a:solidFill>
            </a:endParaRPr>
          </a:p>
        </p:txBody>
      </p:sp>
      <p:pic>
        <p:nvPicPr>
          <p:cNvPr id="596" name="Google Shape;596;p91"/>
          <p:cNvPicPr preferRelativeResize="0"/>
          <p:nvPr/>
        </p:nvPicPr>
        <p:blipFill>
          <a:blip r:embed="rId3">
            <a:alphaModFix/>
          </a:blip>
          <a:stretch>
            <a:fillRect/>
          </a:stretch>
        </p:blipFill>
        <p:spPr>
          <a:xfrm>
            <a:off x="535187" y="1684625"/>
            <a:ext cx="8073624" cy="3458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communication</a:t>
            </a:r>
            <a:endParaRPr/>
          </a:p>
        </p:txBody>
      </p:sp>
      <p:sp>
        <p:nvSpPr>
          <p:cNvPr id="602" name="Google Shape;602;p9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1000"/>
              </a:spcAft>
              <a:buClr>
                <a:schemeClr val="dk1"/>
              </a:buClr>
              <a:buSzPts val="1600"/>
              <a:buChar char="●"/>
            </a:pPr>
            <a:r>
              <a:rPr lang="en" sz="1600">
                <a:solidFill>
                  <a:schemeClr val="dk1"/>
                </a:solidFill>
              </a:rPr>
              <a:t>Another example -</a:t>
            </a:r>
            <a:endParaRPr sz="1600">
              <a:solidFill>
                <a:schemeClr val="dk1"/>
              </a:solidFill>
            </a:endParaRPr>
          </a:p>
        </p:txBody>
      </p:sp>
      <p:pic>
        <p:nvPicPr>
          <p:cNvPr id="603" name="Google Shape;603;p92"/>
          <p:cNvPicPr preferRelativeResize="0"/>
          <p:nvPr/>
        </p:nvPicPr>
        <p:blipFill rotWithShape="1">
          <a:blip r:embed="rId3">
            <a:alphaModFix/>
          </a:blip>
          <a:srcRect b="36920" l="0" r="0" t="0"/>
          <a:stretch/>
        </p:blipFill>
        <p:spPr>
          <a:xfrm>
            <a:off x="1007275" y="1632050"/>
            <a:ext cx="7197226" cy="351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direct plan</a:t>
            </a:r>
            <a:endParaRPr/>
          </a:p>
        </p:txBody>
      </p:sp>
      <p:sp>
        <p:nvSpPr>
          <p:cNvPr id="275" name="Google Shape;275;p3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b="1" lang="en" sz="1600">
                <a:solidFill>
                  <a:schemeClr val="dk1"/>
                </a:solidFill>
              </a:rPr>
              <a:t>Ending with goodwill</a:t>
            </a:r>
            <a:endParaRPr b="1"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End this message with some appropriate friendly comment.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General closes as “A prompt reply will be appreciated” and “Thank you for your time and consideration” are positive, for they express a friendly thank-you. </a:t>
            </a:r>
            <a:endParaRPr sz="1600">
              <a:solidFill>
                <a:schemeClr val="dk1"/>
              </a:solidFill>
            </a:endParaRPr>
          </a:p>
          <a:p>
            <a:pPr indent="-330200" lvl="0" marL="457200" rtl="0" algn="just">
              <a:spcBef>
                <a:spcPts val="1000"/>
              </a:spcBef>
              <a:spcAft>
                <a:spcPts val="0"/>
              </a:spcAft>
              <a:buClr>
                <a:schemeClr val="dk1"/>
              </a:buClr>
              <a:buSzPts val="1600"/>
              <a:buChar char="●"/>
            </a:pPr>
            <a:r>
              <a:rPr lang="en" sz="1600">
                <a:solidFill>
                  <a:schemeClr val="dk1"/>
                </a:solidFill>
              </a:rPr>
              <a:t>The problem is in the routine, rubber-stamp nature of many of these expressions. </a:t>
            </a:r>
            <a:endParaRPr sz="1600">
              <a:solidFill>
                <a:schemeClr val="dk1"/>
              </a:solidFill>
            </a:endParaRPr>
          </a:p>
          <a:p>
            <a:pPr indent="-330200" lvl="0" marL="457200" rtl="0" algn="just">
              <a:spcBef>
                <a:spcPts val="1000"/>
              </a:spcBef>
              <a:spcAft>
                <a:spcPts val="1000"/>
              </a:spcAft>
              <a:buClr>
                <a:schemeClr val="dk1"/>
              </a:buClr>
              <a:buSzPts val="1600"/>
              <a:buChar char="●"/>
            </a:pPr>
            <a:r>
              <a:rPr lang="en" sz="1600">
                <a:solidFill>
                  <a:schemeClr val="dk1"/>
                </a:solidFill>
              </a:rPr>
              <a:t>A more positive reaction results from an individually tailored expression that fits the one case—for example: “If you will answer these questions about Ms. Hill right away, she and I will be most grateful.” </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communication</a:t>
            </a:r>
            <a:endParaRPr/>
          </a:p>
        </p:txBody>
      </p:sp>
      <p:sp>
        <p:nvSpPr>
          <p:cNvPr id="609" name="Google Shape;609;p9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Clr>
                <a:schemeClr val="dk1"/>
              </a:buClr>
              <a:buSzPts val="1600"/>
              <a:buChar char="●"/>
            </a:pPr>
            <a:r>
              <a:rPr lang="en" sz="1600">
                <a:solidFill>
                  <a:schemeClr val="dk1"/>
                </a:solidFill>
              </a:rPr>
              <a:t>(continued) </a:t>
            </a:r>
            <a:r>
              <a:rPr lang="en" sz="1600">
                <a:solidFill>
                  <a:schemeClr val="dk1"/>
                </a:solidFill>
              </a:rPr>
              <a:t> -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0" lvl="0" marL="0" rtl="0" algn="just">
              <a:spcBef>
                <a:spcPts val="1000"/>
              </a:spcBef>
              <a:spcAft>
                <a:spcPts val="0"/>
              </a:spcAft>
              <a:buNone/>
            </a:pPr>
            <a:r>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Checkout </a:t>
            </a:r>
            <a:r>
              <a:rPr i="1" lang="en" sz="1600">
                <a:solidFill>
                  <a:schemeClr val="dk1"/>
                </a:solidFill>
              </a:rPr>
              <a:t>lecture 4 supporting examples</a:t>
            </a:r>
            <a:r>
              <a:rPr lang="en" sz="1600">
                <a:solidFill>
                  <a:schemeClr val="dk1"/>
                </a:solidFill>
              </a:rPr>
              <a:t> for more examples. </a:t>
            </a:r>
            <a:endParaRPr sz="1600">
              <a:solidFill>
                <a:schemeClr val="dk1"/>
              </a:solidFill>
            </a:endParaRPr>
          </a:p>
        </p:txBody>
      </p:sp>
      <p:pic>
        <p:nvPicPr>
          <p:cNvPr id="610" name="Google Shape;610;p93"/>
          <p:cNvPicPr preferRelativeResize="0"/>
          <p:nvPr/>
        </p:nvPicPr>
        <p:blipFill rotWithShape="1">
          <a:blip r:embed="rId3">
            <a:alphaModFix/>
          </a:blip>
          <a:srcRect b="0" l="0" r="0" t="61975"/>
          <a:stretch/>
        </p:blipFill>
        <p:spPr>
          <a:xfrm>
            <a:off x="1037675" y="1846350"/>
            <a:ext cx="7197226" cy="21167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4"/>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Debate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21" name="Google Shape;621;p9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600">
                <a:solidFill>
                  <a:schemeClr val="dk1"/>
                </a:solidFill>
              </a:rPr>
              <a:t>1. When is the direct order appropriate in inquiries? When would you use the indirect order? Give examples. </a:t>
            </a:r>
            <a:endParaRPr sz="1600">
              <a:solidFill>
                <a:schemeClr val="dk1"/>
              </a:solidFill>
            </a:endParaRPr>
          </a:p>
          <a:p>
            <a:pPr indent="0" lvl="0" marL="0" rtl="0" algn="just">
              <a:spcBef>
                <a:spcPts val="1000"/>
              </a:spcBef>
              <a:spcAft>
                <a:spcPts val="0"/>
              </a:spcAft>
              <a:buClr>
                <a:schemeClr val="dk1"/>
              </a:buClr>
              <a:buSzPts val="1100"/>
              <a:buFont typeface="Arial"/>
              <a:buNone/>
            </a:pPr>
            <a:r>
              <a:rPr lang="en" sz="1600">
                <a:solidFill>
                  <a:schemeClr val="dk1"/>
                </a:solidFill>
              </a:rPr>
              <a:t>2. “Explanations in inquiries merely add length and should be eliminated.” Discuss. </a:t>
            </a:r>
            <a:endParaRPr sz="1600">
              <a:solidFill>
                <a:schemeClr val="dk1"/>
              </a:solidFill>
            </a:endParaRPr>
          </a:p>
          <a:p>
            <a:pPr indent="0" lvl="0" marL="0" rtl="0" algn="just">
              <a:spcBef>
                <a:spcPts val="1000"/>
              </a:spcBef>
              <a:spcAft>
                <a:spcPts val="0"/>
              </a:spcAft>
              <a:buClr>
                <a:schemeClr val="dk1"/>
              </a:buClr>
              <a:buSzPts val="1100"/>
              <a:buFont typeface="Arial"/>
              <a:buNone/>
            </a:pPr>
            <a:r>
              <a:rPr lang="en" sz="1600">
                <a:solidFill>
                  <a:schemeClr val="dk1"/>
                </a:solidFill>
              </a:rPr>
              <a:t>3. Discuss why just reporting truthfully may not be enough in handling negative information in messages answering inquiries. </a:t>
            </a:r>
            <a:endParaRPr sz="1600">
              <a:solidFill>
                <a:schemeClr val="dk1"/>
              </a:solidFill>
            </a:endParaRPr>
          </a:p>
          <a:p>
            <a:pPr indent="0" lvl="0" marL="0" rtl="0" algn="just">
              <a:spcBef>
                <a:spcPts val="1000"/>
              </a:spcBef>
              <a:spcAft>
                <a:spcPts val="0"/>
              </a:spcAft>
              <a:buClr>
                <a:schemeClr val="dk1"/>
              </a:buClr>
              <a:buSzPts val="1100"/>
              <a:buFont typeface="Arial"/>
              <a:buNone/>
            </a:pPr>
            <a:r>
              <a:rPr lang="en" sz="1600">
                <a:solidFill>
                  <a:schemeClr val="dk1"/>
                </a:solidFill>
              </a:rPr>
              <a:t>4. Defend a policy of doing more than asked in answering routine inquiries. Can the policy be carried too far? </a:t>
            </a:r>
            <a:endParaRPr sz="1600">
              <a:solidFill>
                <a:schemeClr val="dk1"/>
              </a:solidFill>
            </a:endParaRPr>
          </a:p>
          <a:p>
            <a:pPr indent="0" lvl="0" marL="0" rtl="0" algn="just">
              <a:spcBef>
                <a:spcPts val="1000"/>
              </a:spcBef>
              <a:spcAft>
                <a:spcPts val="0"/>
              </a:spcAft>
              <a:buClr>
                <a:schemeClr val="dk1"/>
              </a:buClr>
              <a:buSzPts val="1100"/>
              <a:buFont typeface="Arial"/>
              <a:buNone/>
            </a:pPr>
            <a:r>
              <a:rPr lang="en" sz="1600">
                <a:solidFill>
                  <a:schemeClr val="dk1"/>
                </a:solidFill>
              </a:rPr>
              <a:t>5. What can acknowledgment messages do to build goodwill? </a:t>
            </a:r>
            <a:endParaRPr sz="1600">
              <a:solidFill>
                <a:schemeClr val="dk1"/>
              </a:solidFill>
            </a:endParaRPr>
          </a:p>
          <a:p>
            <a:pPr indent="0" lvl="0" marL="0" rtl="0" algn="just">
              <a:spcBef>
                <a:spcPts val="1000"/>
              </a:spcBef>
              <a:spcAft>
                <a:spcPts val="1000"/>
              </a:spcAft>
              <a:buNone/>
            </a:pPr>
            <a:r>
              <a:t/>
            </a:r>
            <a:endParaRPr sz="16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27" name="Google Shape;627;p9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6. Discuss situations where each of the following forms of an order acknowledgment would be preferred: form letter, merged letter, and a special letter. </a:t>
            </a:r>
            <a:endParaRPr sz="1600">
              <a:solidFill>
                <a:schemeClr val="dk1"/>
              </a:solidFill>
            </a:endParaRPr>
          </a:p>
          <a:p>
            <a:pPr indent="0" lvl="0" marL="0" rtl="0" algn="just">
              <a:spcBef>
                <a:spcPts val="1000"/>
              </a:spcBef>
              <a:spcAft>
                <a:spcPts val="0"/>
              </a:spcAft>
              <a:buNone/>
            </a:pPr>
            <a:r>
              <a:rPr lang="en" sz="1600">
                <a:solidFill>
                  <a:schemeClr val="dk1"/>
                </a:solidFill>
              </a:rPr>
              <a:t>7. Discuss how problems (vague orders, back orders) should be handled in messages acknowledging orders. </a:t>
            </a:r>
            <a:endParaRPr sz="1600">
              <a:solidFill>
                <a:schemeClr val="dk1"/>
              </a:solidFill>
            </a:endParaRPr>
          </a:p>
          <a:p>
            <a:pPr indent="0" lvl="0" marL="0" rtl="0" algn="just">
              <a:spcBef>
                <a:spcPts val="1000"/>
              </a:spcBef>
              <a:spcAft>
                <a:spcPts val="0"/>
              </a:spcAft>
              <a:buNone/>
            </a:pPr>
            <a:r>
              <a:rPr lang="en" sz="1600">
                <a:solidFill>
                  <a:schemeClr val="dk1"/>
                </a:solidFill>
              </a:rPr>
              <a:t>8. Why is it usually advisable to do more than just grant the claim in an adjustment-grant message? </a:t>
            </a:r>
            <a:endParaRPr sz="1600">
              <a:solidFill>
                <a:schemeClr val="dk1"/>
              </a:solidFill>
            </a:endParaRPr>
          </a:p>
          <a:p>
            <a:pPr indent="0" lvl="0" marL="0" rtl="0" algn="just">
              <a:spcBef>
                <a:spcPts val="1000"/>
              </a:spcBef>
              <a:spcAft>
                <a:spcPts val="1000"/>
              </a:spcAft>
              <a:buNone/>
            </a:pPr>
            <a:r>
              <a:rPr lang="en" sz="1600">
                <a:solidFill>
                  <a:schemeClr val="dk1"/>
                </a:solidFill>
              </a:rPr>
              <a:t>9. Discuss the use of directness in operational communications. Why is it desirable? Can it be overdone? When might indirectness be appropriate?</a:t>
            </a:r>
            <a:endParaRPr sz="16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7"/>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Exercises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8"/>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Q1</a:t>
            </a:r>
            <a:endParaRPr/>
          </a:p>
        </p:txBody>
      </p:sp>
      <p:sp>
        <p:nvSpPr>
          <p:cNvPr id="638" name="Google Shape;638;p98"/>
          <p:cNvSpPr txBox="1"/>
          <p:nvPr>
            <p:ph idx="1" type="body"/>
          </p:nvPr>
        </p:nvSpPr>
        <p:spPr>
          <a:xfrm>
            <a:off x="573950" y="1272925"/>
            <a:ext cx="84309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Point out the shortcomings in this email response to an inquiry about a short course in business communication taught by a professor for the company’s employees. </a:t>
            </a:r>
            <a:endParaRPr sz="1600">
              <a:solidFill>
                <a:schemeClr val="dk1"/>
              </a:solidFill>
            </a:endParaRPr>
          </a:p>
          <a:p>
            <a:pPr indent="0" lvl="0" marL="0" rtl="0" algn="just">
              <a:spcBef>
                <a:spcPts val="1000"/>
              </a:spcBef>
              <a:spcAft>
                <a:spcPts val="0"/>
              </a:spcAft>
              <a:buNone/>
            </a:pPr>
            <a:r>
              <a:rPr lang="en" sz="1600">
                <a:solidFill>
                  <a:schemeClr val="dk1"/>
                </a:solidFill>
              </a:rPr>
              <a:t>The inquiry included five questions: </a:t>
            </a:r>
            <a:endParaRPr sz="1600">
              <a:solidFill>
                <a:schemeClr val="dk1"/>
              </a:solidFill>
            </a:endParaRPr>
          </a:p>
          <a:p>
            <a:pPr indent="457200" lvl="0" marL="0" rtl="0" algn="just">
              <a:spcBef>
                <a:spcPts val="1000"/>
              </a:spcBef>
              <a:spcAft>
                <a:spcPts val="0"/>
              </a:spcAft>
              <a:buNone/>
            </a:pPr>
            <a:r>
              <a:rPr lang="en" sz="1600">
                <a:solidFill>
                  <a:schemeClr val="dk1"/>
                </a:solidFill>
              </a:rPr>
              <a:t>(1) How did the professor perform? </a:t>
            </a:r>
            <a:endParaRPr sz="1600">
              <a:solidFill>
                <a:schemeClr val="dk1"/>
              </a:solidFill>
            </a:endParaRPr>
          </a:p>
          <a:p>
            <a:pPr indent="457200" lvl="0" marL="0" rtl="0" algn="just">
              <a:spcBef>
                <a:spcPts val="1000"/>
              </a:spcBef>
              <a:spcAft>
                <a:spcPts val="0"/>
              </a:spcAft>
              <a:buNone/>
            </a:pPr>
            <a:r>
              <a:rPr lang="en" sz="1600">
                <a:solidFill>
                  <a:schemeClr val="dk1"/>
                </a:solidFill>
              </a:rPr>
              <a:t>(2) What was the course format (length, meeting structure)? </a:t>
            </a:r>
            <a:endParaRPr sz="1600">
              <a:solidFill>
                <a:schemeClr val="dk1"/>
              </a:solidFill>
            </a:endParaRPr>
          </a:p>
          <a:p>
            <a:pPr indent="457200" lvl="0" marL="0" rtl="0" algn="just">
              <a:spcBef>
                <a:spcPts val="1000"/>
              </a:spcBef>
              <a:spcAft>
                <a:spcPts val="0"/>
              </a:spcAft>
              <a:buNone/>
            </a:pPr>
            <a:r>
              <a:rPr lang="en" sz="1600">
                <a:solidFill>
                  <a:schemeClr val="dk1"/>
                </a:solidFill>
              </a:rPr>
              <a:t>(3) What was the employee evaluation of the instruction? </a:t>
            </a:r>
            <a:endParaRPr sz="1600">
              <a:solidFill>
                <a:schemeClr val="dk1"/>
              </a:solidFill>
            </a:endParaRPr>
          </a:p>
          <a:p>
            <a:pPr indent="457200" lvl="0" marL="0" rtl="0" algn="just">
              <a:spcBef>
                <a:spcPts val="1000"/>
              </a:spcBef>
              <a:spcAft>
                <a:spcPts val="0"/>
              </a:spcAft>
              <a:buNone/>
            </a:pPr>
            <a:r>
              <a:rPr lang="en" sz="1600">
                <a:solidFill>
                  <a:schemeClr val="dk1"/>
                </a:solidFill>
              </a:rPr>
              <a:t>(4) Was the course adapted to the company and its technical  employees? </a:t>
            </a:r>
            <a:endParaRPr sz="1600">
              <a:solidFill>
                <a:schemeClr val="dk1"/>
              </a:solidFill>
            </a:endParaRPr>
          </a:p>
          <a:p>
            <a:pPr indent="457200" lvl="0" marL="0" rtl="0" algn="just">
              <a:spcBef>
                <a:spcPts val="1000"/>
              </a:spcBef>
              <a:spcAft>
                <a:spcPts val="1000"/>
              </a:spcAft>
              <a:buNone/>
            </a:pPr>
            <a:r>
              <a:rPr lang="en" sz="1600">
                <a:solidFill>
                  <a:schemeClr val="dk1"/>
                </a:solidFill>
              </a:rPr>
              <a:t>(5) Was homework assigned?</a:t>
            </a:r>
            <a:endParaRPr sz="16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9"/>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Q1</a:t>
            </a:r>
            <a:endParaRPr/>
          </a:p>
        </p:txBody>
      </p:sp>
      <p:sp>
        <p:nvSpPr>
          <p:cNvPr id="644" name="Google Shape;644;p99"/>
          <p:cNvSpPr txBox="1"/>
          <p:nvPr>
            <p:ph idx="1" type="body"/>
          </p:nvPr>
        </p:nvSpPr>
        <p:spPr>
          <a:xfrm>
            <a:off x="713225" y="1135850"/>
            <a:ext cx="7719900" cy="3432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chemeClr val="dk1"/>
                </a:solidFill>
              </a:rPr>
              <a:t>Subject: Course evaluation </a:t>
            </a:r>
            <a:endParaRPr sz="1600">
              <a:solidFill>
                <a:schemeClr val="dk1"/>
              </a:solidFill>
            </a:endParaRPr>
          </a:p>
          <a:p>
            <a:pPr indent="0" lvl="0" marL="0" rtl="0" algn="just">
              <a:spcBef>
                <a:spcPts val="1000"/>
              </a:spcBef>
              <a:spcAft>
                <a:spcPts val="0"/>
              </a:spcAft>
              <a:buNone/>
            </a:pPr>
            <a:r>
              <a:rPr lang="en" sz="1600">
                <a:solidFill>
                  <a:schemeClr val="dk1"/>
                </a:solidFill>
              </a:rPr>
              <a:t>Mr. Braden: </a:t>
            </a:r>
            <a:endParaRPr sz="1600">
              <a:solidFill>
                <a:schemeClr val="dk1"/>
              </a:solidFill>
            </a:endParaRPr>
          </a:p>
          <a:p>
            <a:pPr indent="457200" lvl="0" marL="0" rtl="0" algn="just">
              <a:lnSpc>
                <a:spcPct val="115000"/>
              </a:lnSpc>
              <a:spcBef>
                <a:spcPts val="1000"/>
              </a:spcBef>
              <a:spcAft>
                <a:spcPts val="0"/>
              </a:spcAft>
              <a:buNone/>
            </a:pPr>
            <a:r>
              <a:rPr lang="en" sz="1600">
                <a:solidFill>
                  <a:schemeClr val="dk1"/>
                </a:solidFill>
              </a:rPr>
              <a:t>Your January 17 inquiry addressed to the Training Director has been referred to me for attention since we have no one with that title. I do have some training responsibilities and was the one who organized the in-house course in clear writing. You asked five questions about our course. </a:t>
            </a:r>
            <a:endParaRPr sz="1600">
              <a:solidFill>
                <a:schemeClr val="dk1"/>
              </a:solidFill>
            </a:endParaRPr>
          </a:p>
          <a:p>
            <a:pPr indent="457200" lvl="0" marL="0" rtl="0" algn="just">
              <a:lnSpc>
                <a:spcPct val="115000"/>
              </a:lnSpc>
              <a:spcBef>
                <a:spcPts val="1000"/>
              </a:spcBef>
              <a:spcAft>
                <a:spcPts val="1000"/>
              </a:spcAft>
              <a:buNone/>
            </a:pPr>
            <a:r>
              <a:rPr lang="en" sz="1600">
                <a:solidFill>
                  <a:schemeClr val="dk1"/>
                </a:solidFill>
              </a:rPr>
              <a:t>Concerning your question about the instructor, Professor Alonzo Britt, I can report that he did an acceptable job in the classroom. Some of the students, including this writer, felt that the emphasis was too much on grammar and punctuation, however. He did assign homework, but it </a:t>
            </a:r>
            <a:r>
              <a:rPr lang="en" sz="1600">
                <a:solidFill>
                  <a:schemeClr val="dk1"/>
                </a:solidFill>
              </a:rPr>
              <a:t>was not excessive. </a:t>
            </a:r>
            <a:endParaRPr sz="16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Q1</a:t>
            </a:r>
            <a:endParaRPr/>
          </a:p>
        </p:txBody>
      </p:sp>
      <p:sp>
        <p:nvSpPr>
          <p:cNvPr id="650" name="Google Shape;650;p100"/>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1000"/>
              </a:spcBef>
              <a:spcAft>
                <a:spcPts val="0"/>
              </a:spcAft>
              <a:buNone/>
            </a:pPr>
            <a:r>
              <a:rPr lang="en" sz="1600">
                <a:solidFill>
                  <a:schemeClr val="dk1"/>
                </a:solidFill>
              </a:rPr>
              <a:t>We had class two hours a day from 3:00 to 5:00 PM every Thursday for eight weeks. Usually the professor lectured the first  </a:t>
            </a:r>
            <a:r>
              <a:rPr lang="en" sz="1600">
                <a:solidFill>
                  <a:schemeClr val="dk1"/>
                </a:solidFill>
              </a:rPr>
              <a:t>hour. He is a good lecturer but sometimes talks over the heads of the students. This was the main complaint in the evaluations the students made at the end of the course, but they had many good comments to make also. Some did not like the content, which they said was not adapted to the needs of a technical worker. Overall, the professor got a rating of B– on a scale of A to F. </a:t>
            </a:r>
            <a:endParaRPr sz="1600">
              <a:solidFill>
                <a:schemeClr val="dk1"/>
              </a:solidFill>
            </a:endParaRPr>
          </a:p>
          <a:p>
            <a:pPr indent="457200" lvl="0" marL="0" rtl="0" algn="just">
              <a:lnSpc>
                <a:spcPct val="115000"/>
              </a:lnSpc>
              <a:spcBef>
                <a:spcPts val="1000"/>
              </a:spcBef>
              <a:spcAft>
                <a:spcPts val="1000"/>
              </a:spcAft>
              <a:buNone/>
            </a:pPr>
            <a:r>
              <a:rPr lang="en" sz="1600">
                <a:solidFill>
                  <a:schemeClr val="dk1"/>
                </a:solidFill>
              </a:rPr>
              <a:t>We think the course was good, but it could have been better adapted to our needs and our people. I also think it was too long—about 10 hours (five meetings) would have been enough. Also, we think the professor</a:t>
            </a:r>
            <a:endParaRPr sz="16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1"/>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Q1</a:t>
            </a:r>
            <a:endParaRPr/>
          </a:p>
        </p:txBody>
      </p:sp>
      <p:sp>
        <p:nvSpPr>
          <p:cNvPr id="656" name="Google Shape;656;p101"/>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spent too much time lecturing and not enough on application work in class. </a:t>
            </a:r>
            <a:endParaRPr sz="1600">
              <a:solidFill>
                <a:schemeClr val="dk1"/>
              </a:solidFill>
            </a:endParaRPr>
          </a:p>
          <a:p>
            <a:pPr indent="457200" lvl="0" marL="0" rtl="0" algn="just">
              <a:lnSpc>
                <a:spcPct val="115000"/>
              </a:lnSpc>
              <a:spcBef>
                <a:spcPts val="1000"/>
              </a:spcBef>
              <a:spcAft>
                <a:spcPts val="0"/>
              </a:spcAft>
              <a:buNone/>
            </a:pPr>
            <a:r>
              <a:rPr lang="en" sz="1600">
                <a:solidFill>
                  <a:schemeClr val="dk1"/>
                </a:solidFill>
              </a:rPr>
              <a:t>Please be informed that the information about Professor Britt must be held in confidence. </a:t>
            </a:r>
            <a:endParaRPr sz="1600">
              <a:solidFill>
                <a:schemeClr val="dk1"/>
              </a:solidFill>
            </a:endParaRPr>
          </a:p>
          <a:p>
            <a:pPr indent="0" lvl="0" marL="0" rtl="0" algn="just">
              <a:lnSpc>
                <a:spcPct val="115000"/>
              </a:lnSpc>
              <a:spcBef>
                <a:spcPts val="1000"/>
              </a:spcBef>
              <a:spcAft>
                <a:spcPts val="1000"/>
              </a:spcAft>
              <a:buNone/>
            </a:pPr>
            <a:r>
              <a:rPr lang="en" sz="1600">
                <a:solidFill>
                  <a:schemeClr val="dk1"/>
                </a:solidFill>
              </a:rPr>
              <a:t>Casey Webster</a:t>
            </a:r>
            <a:endParaRPr sz="16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Q2</a:t>
            </a:r>
            <a:endParaRPr/>
          </a:p>
        </p:txBody>
      </p:sp>
      <p:sp>
        <p:nvSpPr>
          <p:cNvPr id="662" name="Google Shape;662;p102"/>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Point out the shortcomings in this message granting a claim for a fax machine received in damaged condition. Inspection of the package revealed that the damage did not occur in transit.</a:t>
            </a:r>
            <a:endParaRPr sz="1600">
              <a:solidFill>
                <a:schemeClr val="dk1"/>
              </a:solidFill>
            </a:endParaRPr>
          </a:p>
          <a:p>
            <a:pPr indent="457200" lvl="0" marL="0" rtl="0" algn="just">
              <a:lnSpc>
                <a:spcPct val="115000"/>
              </a:lnSpc>
              <a:spcBef>
                <a:spcPts val="1000"/>
              </a:spcBef>
              <a:spcAft>
                <a:spcPts val="0"/>
              </a:spcAft>
              <a:buNone/>
            </a:pPr>
            <a:r>
              <a:rPr lang="en" sz="1600">
                <a:solidFill>
                  <a:schemeClr val="dk1"/>
                </a:solidFill>
              </a:rPr>
              <a:t>Dear Ms. Orsag: Your May 3 letter in which you claim that the Rigo FAX391 was received in damaged condition has been carefully considered. We inspect all our machines carefully before packing them, and we pack them carefully in strong boxes with Styrofoam supports that hold them snugly. Thus we cannot understand how the damage could have occurred. </a:t>
            </a:r>
            <a:endParaRPr sz="1600">
              <a:solidFill>
                <a:schemeClr val="dk1"/>
              </a:solidFill>
            </a:endParaRPr>
          </a:p>
          <a:p>
            <a:pPr indent="0" lvl="0" marL="0" rtl="0" algn="just">
              <a:lnSpc>
                <a:spcPct val="115000"/>
              </a:lnSpc>
              <a:spcBef>
                <a:spcPts val="1000"/>
              </a:spcBef>
              <a:spcAft>
                <a:spcPts val="1000"/>
              </a:spcAft>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direct plan</a:t>
            </a:r>
            <a:endParaRPr/>
          </a:p>
        </p:txBody>
      </p:sp>
      <p:sp>
        <p:nvSpPr>
          <p:cNvPr id="281" name="Google Shape;281;p4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Be aware, though, that phrases such as “as soon as possible” or “at your convenience” may have very different meanings for you and your reader.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If you need your response by a specific date or time, give your reader that information as well as a reason for the deadline so that your reader understands the importance of a timely response.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You may say, for example, “Your answers to these questions by July 1 will help Ms. Hill and us as we meet our deadline for filling the accounting position.”</a:t>
            </a:r>
            <a:endParaRPr sz="160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3"/>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Q2</a:t>
            </a:r>
            <a:endParaRPr/>
          </a:p>
        </p:txBody>
      </p:sp>
      <p:sp>
        <p:nvSpPr>
          <p:cNvPr id="668" name="Google Shape;668;p103"/>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1000"/>
              </a:spcBef>
              <a:spcAft>
                <a:spcPts val="0"/>
              </a:spcAft>
              <a:buNone/>
            </a:pPr>
            <a:r>
              <a:rPr lang="en" sz="1600">
                <a:solidFill>
                  <a:schemeClr val="dk1"/>
                </a:solidFill>
              </a:rPr>
              <a:t>Even so, we stand behind our product and will replace any that are damaged. However, we must ask that first you send us the defective  one so we can inspect it. After your claim of damage has been verified, we will send you a new one. </a:t>
            </a:r>
            <a:endParaRPr sz="1600">
              <a:solidFill>
                <a:schemeClr val="dk1"/>
              </a:solidFill>
            </a:endParaRPr>
          </a:p>
          <a:p>
            <a:pPr indent="457200" lvl="0" marL="0" rtl="0" algn="just">
              <a:lnSpc>
                <a:spcPct val="115000"/>
              </a:lnSpc>
              <a:spcBef>
                <a:spcPts val="1000"/>
              </a:spcBef>
              <a:spcAft>
                <a:spcPts val="0"/>
              </a:spcAft>
              <a:buNone/>
            </a:pPr>
            <a:r>
              <a:rPr lang="en" sz="1600">
                <a:solidFill>
                  <a:schemeClr val="dk1"/>
                </a:solidFill>
              </a:rPr>
              <a:t>We regret any inconvenience this situation may have caused you and assure you that problems like this rarely occur in our shipping department.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Scott Hilderbran</a:t>
            </a:r>
            <a:endParaRPr sz="1600">
              <a:solidFill>
                <a:schemeClr val="dk1"/>
              </a:solidFill>
            </a:endParaRPr>
          </a:p>
          <a:p>
            <a:pPr indent="0" lvl="0" marL="0" rtl="0" algn="just">
              <a:lnSpc>
                <a:spcPct val="115000"/>
              </a:lnSpc>
              <a:spcBef>
                <a:spcPts val="1000"/>
              </a:spcBef>
              <a:spcAft>
                <a:spcPts val="1000"/>
              </a:spcAft>
              <a:buNone/>
            </a:pPr>
            <a:r>
              <a:t/>
            </a:r>
            <a:endParaRPr sz="16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4"/>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Q3</a:t>
            </a:r>
            <a:endParaRPr/>
          </a:p>
        </p:txBody>
      </p:sp>
      <p:sp>
        <p:nvSpPr>
          <p:cNvPr id="674" name="Google Shape;674;p104"/>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List your criticisms of this email message inquiring about a convenience store advertised for sale: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Subject: Store details needed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Mr. Meeks: </a:t>
            </a:r>
            <a:endParaRPr sz="1600">
              <a:solidFill>
                <a:schemeClr val="dk1"/>
              </a:solidFill>
            </a:endParaRPr>
          </a:p>
          <a:p>
            <a:pPr indent="0" lvl="0" marL="0" rtl="0" algn="just">
              <a:lnSpc>
                <a:spcPct val="115000"/>
              </a:lnSpc>
              <a:spcBef>
                <a:spcPts val="1000"/>
              </a:spcBef>
              <a:spcAft>
                <a:spcPts val="1000"/>
              </a:spcAft>
              <a:buNone/>
            </a:pPr>
            <a:r>
              <a:rPr lang="en" sz="1600">
                <a:solidFill>
                  <a:schemeClr val="dk1"/>
                </a:solidFill>
              </a:rPr>
              <a:t>This is in response to your advertisement in the May 17 Daily Bulletin in which you describe a convenience store in Clark City that you want to sell. I am very much interested since I would like to relocate in that area. Before I drive down to see the property, I need some preliminary information. Most important is the question of financing. I am wondering whether you would be willing to finance up to $50,000 of the total if I</a:t>
            </a:r>
            <a:endParaRPr sz="1600">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05"/>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Q3</a:t>
            </a:r>
            <a:endParaRPr/>
          </a:p>
        </p:txBody>
      </p:sp>
      <p:sp>
        <p:nvSpPr>
          <p:cNvPr id="680" name="Google Shape;680;p105"/>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could come up with the rest, and how much interest you would charge and for how long. I also would like to have the figures for your operations for the past two or three years, including gross sales, expenses, and profits. I also need to know the condition of the building, including such information as when built, improvements made, repairs needed, and so on. </a:t>
            </a:r>
            <a:endParaRPr sz="1600">
              <a:solidFill>
                <a:schemeClr val="dk1"/>
              </a:solidFill>
            </a:endParaRPr>
          </a:p>
          <a:p>
            <a:pPr indent="457200" lvl="0" marL="0" rtl="0" algn="just">
              <a:lnSpc>
                <a:spcPct val="115000"/>
              </a:lnSpc>
              <a:spcBef>
                <a:spcPts val="1000"/>
              </a:spcBef>
              <a:spcAft>
                <a:spcPts val="1000"/>
              </a:spcAft>
              <a:buNone/>
            </a:pPr>
            <a:r>
              <a:rPr lang="en" sz="1600">
                <a:solidFill>
                  <a:schemeClr val="dk1"/>
                </a:solidFill>
              </a:rPr>
              <a:t>Hoping that you can get these answers to me soon so we can do business. </a:t>
            </a:r>
            <a:endParaRPr sz="16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6"/>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Q4</a:t>
            </a:r>
            <a:endParaRPr/>
          </a:p>
        </p:txBody>
      </p:sp>
      <p:sp>
        <p:nvSpPr>
          <p:cNvPr id="686" name="Google Shape;686;p106"/>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Criticize the following thank-you message from a college student to a professor who has sent her a job lead.</a:t>
            </a:r>
            <a:endParaRPr sz="1600">
              <a:solidFill>
                <a:schemeClr val="dk1"/>
              </a:solidFill>
            </a:endParaRPr>
          </a:p>
          <a:p>
            <a:pPr indent="0" lvl="0" marL="0" rtl="0" algn="just">
              <a:lnSpc>
                <a:spcPct val="115000"/>
              </a:lnSpc>
              <a:spcBef>
                <a:spcPts val="1000"/>
              </a:spcBef>
              <a:spcAft>
                <a:spcPts val="0"/>
              </a:spcAft>
              <a:buNone/>
            </a:pPr>
            <a:r>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Subject: Thanks</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Dear Prof. Smith,</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Thanks for the hot tip on the job! I’m interviewing there tomorrow!</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Sarah</a:t>
            </a:r>
            <a:endParaRPr sz="1600">
              <a:solidFill>
                <a:schemeClr val="dk1"/>
              </a:solidFill>
            </a:endParaRPr>
          </a:p>
          <a:p>
            <a:pPr indent="0" lvl="0" marL="0" rtl="0" algn="just">
              <a:lnSpc>
                <a:spcPct val="115000"/>
              </a:lnSpc>
              <a:spcBef>
                <a:spcPts val="1000"/>
              </a:spcBef>
              <a:spcAft>
                <a:spcPts val="1000"/>
              </a:spcAft>
              <a:buNone/>
            </a:pPr>
            <a:r>
              <a:t/>
            </a:r>
            <a:endParaRPr sz="1600">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7"/>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 - Q5</a:t>
            </a:r>
            <a:endParaRPr/>
          </a:p>
        </p:txBody>
      </p:sp>
      <p:sp>
        <p:nvSpPr>
          <p:cNvPr id="692" name="Google Shape;692;p107"/>
          <p:cNvSpPr txBox="1"/>
          <p:nvPr>
            <p:ph idx="1" type="body"/>
          </p:nvPr>
        </p:nvSpPr>
        <p:spPr>
          <a:xfrm>
            <a:off x="713225" y="1272925"/>
            <a:ext cx="77199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600">
                <a:solidFill>
                  <a:schemeClr val="dk1"/>
                </a:solidFill>
              </a:rPr>
              <a:t>Criticize the following operational message from a hotel manager:</a:t>
            </a:r>
            <a:endParaRPr sz="1600">
              <a:solidFill>
                <a:schemeClr val="dk1"/>
              </a:solidFill>
            </a:endParaRPr>
          </a:p>
          <a:p>
            <a:pPr indent="0" lvl="0" marL="0" rtl="0" algn="just">
              <a:lnSpc>
                <a:spcPct val="115000"/>
              </a:lnSpc>
              <a:spcBef>
                <a:spcPts val="1000"/>
              </a:spcBef>
              <a:spcAft>
                <a:spcPts val="0"/>
              </a:spcAft>
              <a:buNone/>
            </a:pPr>
            <a:r>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Housekeeping staff,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It has come to my attention that the cleanliness of our rooms is substandard. We will therefore hold mandatory training sessions over the next three weeks. See your shift supervisor to plan your work schedule so that you can attend. </a:t>
            </a:r>
            <a:endParaRPr sz="1600">
              <a:solidFill>
                <a:schemeClr val="dk1"/>
              </a:solidFill>
            </a:endParaRPr>
          </a:p>
          <a:p>
            <a:pPr indent="0" lvl="0" marL="0" rtl="0" algn="just">
              <a:lnSpc>
                <a:spcPct val="115000"/>
              </a:lnSpc>
              <a:spcBef>
                <a:spcPts val="1000"/>
              </a:spcBef>
              <a:spcAft>
                <a:spcPts val="0"/>
              </a:spcAft>
              <a:buNone/>
            </a:pPr>
            <a:r>
              <a:rPr lang="en" sz="1600">
                <a:solidFill>
                  <a:schemeClr val="dk1"/>
                </a:solidFill>
              </a:rPr>
              <a:t>Management</a:t>
            </a:r>
            <a:endParaRPr sz="1600">
              <a:solidFill>
                <a:schemeClr val="dk1"/>
              </a:solidFill>
            </a:endParaRPr>
          </a:p>
          <a:p>
            <a:pPr indent="0" lvl="0" marL="0" rtl="0" algn="just">
              <a:lnSpc>
                <a:spcPct val="115000"/>
              </a:lnSpc>
              <a:spcBef>
                <a:spcPts val="1000"/>
              </a:spcBef>
              <a:spcAft>
                <a:spcPts val="1000"/>
              </a:spcAft>
              <a:buNone/>
            </a:pPr>
            <a:r>
              <a:t/>
            </a:r>
            <a:endParaRPr sz="1600">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8"/>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2290475" y="291325"/>
            <a:ext cx="4571100" cy="45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Routine inquiries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713225" y="445025"/>
            <a:ext cx="629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Routine inquiries</a:t>
            </a:r>
            <a:endParaRPr/>
          </a:p>
        </p:txBody>
      </p:sp>
      <p:sp>
        <p:nvSpPr>
          <p:cNvPr id="292" name="Google Shape;292;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30200" lvl="0" marL="457200" rtl="0" algn="just">
              <a:spcBef>
                <a:spcPts val="1000"/>
              </a:spcBef>
              <a:spcAft>
                <a:spcPts val="0"/>
              </a:spcAft>
              <a:buSzPts val="1600"/>
              <a:buChar char="●"/>
            </a:pPr>
            <a:r>
              <a:rPr lang="en" sz="1600">
                <a:solidFill>
                  <a:schemeClr val="dk1"/>
                </a:solidFill>
              </a:rPr>
              <a:t>Assume you are the assistant to the vice president for administration of Pinnacle Manufacturing Company.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At the moment, your boss is working with a group of Pinnacle executives to select offices for a new regional headquarters. Of course, your boss has delegated much of the work to you. </a:t>
            </a:r>
            <a:endParaRPr sz="1600">
              <a:solidFill>
                <a:schemeClr val="dk1"/>
              </a:solidFill>
            </a:endParaRPr>
          </a:p>
          <a:p>
            <a:pPr indent="-330200" lvl="0" marL="457200" rtl="0" algn="just">
              <a:spcBef>
                <a:spcPts val="1000"/>
              </a:spcBef>
              <a:spcAft>
                <a:spcPts val="0"/>
              </a:spcAft>
              <a:buSzPts val="1600"/>
              <a:buChar char="●"/>
            </a:pPr>
            <a:r>
              <a:rPr lang="en" sz="1600">
                <a:solidFill>
                  <a:schemeClr val="dk1"/>
                </a:solidFill>
              </a:rPr>
              <a:t>You have found three possible office suites in the chosen city. The first of these </a:t>
            </a:r>
            <a:r>
              <a:rPr lang="en" sz="1600">
                <a:solidFill>
                  <a:schemeClr val="dk1"/>
                </a:solidFill>
              </a:rPr>
              <a:t>you found in the classified advertisements of the local newspaper. </a:t>
            </a:r>
            <a:endParaRPr sz="1600">
              <a:solidFill>
                <a:schemeClr val="dk1"/>
              </a:solidFill>
            </a:endParaRPr>
          </a:p>
          <a:p>
            <a:pPr indent="-330200" lvl="0" marL="457200" rtl="0" algn="just">
              <a:spcBef>
                <a:spcPts val="1000"/>
              </a:spcBef>
              <a:spcAft>
                <a:spcPts val="1000"/>
              </a:spcAft>
              <a:buSzPts val="1600"/>
              <a:buChar char="●"/>
            </a:pPr>
            <a:r>
              <a:rPr lang="en" sz="1600">
                <a:solidFill>
                  <a:schemeClr val="dk1"/>
                </a:solidFill>
              </a:rPr>
              <a:t>It </a:t>
            </a:r>
            <a:r>
              <a:rPr lang="en" sz="1600">
                <a:solidFill>
                  <a:schemeClr val="dk1"/>
                </a:solidFill>
              </a:rPr>
              <a:t>is a 3,200-square-foot office suite, but the ad tells little more. So now you must write the advertiser a routine inquiry seeking the information the management team needs.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