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1.xml" ContentType="application/vnd.openxmlformats-officedocument.presentationml.slide+xml"/>
  <Override PartName="/ppt/slides/slide59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2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slides/slide51.xml" ContentType="application/vnd.openxmlformats-officedocument.presentationml.slide+xml"/>
  <Override PartName="/ppt/slides/slide36.xml" ContentType="application/vnd.openxmlformats-officedocument.presentationml.slide+xml"/>
  <Override PartName="/ppt/slides/slide62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42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57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4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5.xml" ContentType="application/vnd.openxmlformats-officedocument.presentationml.slide+xml"/>
  <Override PartName="/ppt/slides/slide48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53.xml" ContentType="application/vnd.openxmlformats-officedocument.presentationml.slide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60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viewProps.xml" ContentType="application/vnd.openxmlformats-officedocument.presentationml.viewProps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s/slide38.xml" ContentType="application/vnd.openxmlformats-officedocument.presentationml.slide+xml"/>
  <Override PartName="/ppt/slides/slide34.xml" ContentType="application/vnd.openxmlformats-officedocument.presentationml.slide+xml"/>
  <Override PartName="/ppt/slides/slide54.xml" ContentType="application/vnd.openxmlformats-officedocument.presentationml.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presProps" Target="presProps.xml" /><Relationship Id="rId71" Type="http://schemas.openxmlformats.org/officeDocument/2006/relationships/tableStyles" Target="tableStyles.xml" /><Relationship Id="rId7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 bwMode="auto"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 bwMode="auto">
          <a:xfrm>
            <a:off x="0" y="489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 bwMode="auto"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 bwMode="auto"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 bwMode="auto"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 bwMode="auto">
            <a:xfrm flipH="1">
              <a:off x="652821" y="590034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 bwMode="auto"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17;p2"/>
          <p:cNvSpPr txBox="1"/>
          <p:nvPr>
            <p:ph type="subTitle" idx="1"/>
          </p:nvPr>
        </p:nvSpPr>
        <p:spPr bwMode="auto"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2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 bwMode="auto"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 bwMode="auto"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 bwMode="auto"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 bwMode="auto">
            <a:xfrm rot="-5400000">
              <a:off x="5618399" y="1236468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 bwMode="auto">
            <a:xfrm flipH="1">
              <a:off x="5849857" y="1443956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 bwMode="auto">
            <a:xfrm rot="-5400000">
              <a:off x="5987081" y="2469465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 bwMode="auto">
            <a:xfrm flipH="1">
              <a:off x="6222115" y="2676953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 bwMode="auto">
            <a:xfrm rot="-5400000">
              <a:off x="6675341" y="1862018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 bwMode="auto">
            <a:xfrm flipH="1">
              <a:off x="6908099" y="2069505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 bwMode="auto">
            <a:xfrm rot="-5400000">
              <a:off x="6861141" y="2477810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 bwMode="auto">
            <a:xfrm flipH="1">
              <a:off x="7965266" y="2692963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 bwMode="auto">
            <a:xfrm flipH="1">
              <a:off x="8145082" y="3308755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 bwMode="auto">
            <a:xfrm rot="-5400000">
              <a:off x="7047599" y="3095015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 bwMode="auto">
            <a:xfrm flipH="1">
              <a:off x="7276649" y="3302502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 bwMode="auto">
            <a:xfrm rot="-5400000">
              <a:off x="7227414" y="3710807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 bwMode="auto">
            <a:xfrm flipH="1">
              <a:off x="7462448" y="3918294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 bwMode="auto">
            <a:xfrm rot="-5400000">
              <a:off x="8102491" y="3718473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 bwMode="auto">
            <a:xfrm flipH="1">
              <a:off x="8334533" y="3925960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 bwMode="auto">
            <a:xfrm rot="-5400000">
              <a:off x="8288290" y="4334265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25" name="Google Shape;125;p11"/>
          <p:cNvSpPr txBox="1"/>
          <p:nvPr>
            <p:ph type="title" hasCustomPrompt="1"/>
          </p:nvPr>
        </p:nvSpPr>
        <p:spPr bwMode="auto"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26" name="Google Shape;126;p11"/>
          <p:cNvSpPr txBox="1"/>
          <p:nvPr>
            <p:ph type="body" idx="1"/>
          </p:nvPr>
        </p:nvSpPr>
        <p:spPr bwMode="auto"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7" name="Google Shape;127;p11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 bwMode="auto"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 bwMode="auto"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 bwMode="auto"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 bwMode="auto">
            <a:xfrm rot="-5400000">
              <a:off x="5618399" y="1236468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 bwMode="auto">
            <a:xfrm flipH="1">
              <a:off x="5849857" y="1443956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 bwMode="auto">
            <a:xfrm rot="-5400000">
              <a:off x="5987081" y="2469465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 bwMode="auto">
            <a:xfrm flipH="1">
              <a:off x="6222115" y="2676953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 bwMode="auto">
            <a:xfrm rot="-5400000">
              <a:off x="6675341" y="1862018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 bwMode="auto">
            <a:xfrm flipH="1">
              <a:off x="6908099" y="2069505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 bwMode="auto">
            <a:xfrm rot="-5400000">
              <a:off x="6861141" y="2477810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 bwMode="auto">
            <a:xfrm flipH="1">
              <a:off x="7965266" y="2692963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 bwMode="auto">
            <a:xfrm flipH="1">
              <a:off x="8145082" y="3308755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 bwMode="auto">
            <a:xfrm rot="-5400000">
              <a:off x="7047599" y="3095015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 bwMode="auto">
            <a:xfrm flipH="1">
              <a:off x="7276649" y="3302502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 bwMode="auto">
            <a:xfrm rot="-5400000">
              <a:off x="7227414" y="3710807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 bwMode="auto">
            <a:xfrm flipH="1">
              <a:off x="7462448" y="3918294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 bwMode="auto">
            <a:xfrm rot="-5400000">
              <a:off x="8102491" y="3718473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 bwMode="auto">
            <a:xfrm flipH="1">
              <a:off x="8334533" y="3925960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 bwMode="auto">
            <a:xfrm rot="-5400000">
              <a:off x="8288290" y="4334265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 bwMode="auto"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3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 bwMode="auto"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 bwMode="auto">
            <a:xfrm rot="-5400000">
              <a:off x="0" y="381001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 bwMode="auto">
            <a:xfrm flipH="1">
              <a:off x="229050" y="588489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 bwMode="auto"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46" name="Google Shape;46;p4"/>
          <p:cNvSpPr txBox="1"/>
          <p:nvPr>
            <p:ph type="body" idx="1"/>
          </p:nvPr>
        </p:nvSpPr>
        <p:spPr bwMode="auto">
          <a:xfrm>
            <a:off x="1297500" y="1567550"/>
            <a:ext cx="7038900" cy="2911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7" name="Google Shape;47;p4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 bwMode="auto"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 bwMode="auto">
            <a:xfrm rot="-5400000">
              <a:off x="0" y="381001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 bwMode="auto">
            <a:xfrm flipH="1">
              <a:off x="229050" y="588489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 bwMode="auto"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53" name="Google Shape;53;p5"/>
          <p:cNvSpPr txBox="1"/>
          <p:nvPr>
            <p:ph type="body" idx="1"/>
          </p:nvPr>
        </p:nvSpPr>
        <p:spPr bwMode="auto">
          <a:xfrm>
            <a:off x="1297500" y="1567550"/>
            <a:ext cx="3403200" cy="2911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4" name="Google Shape;54;p5"/>
          <p:cNvSpPr txBox="1"/>
          <p:nvPr>
            <p:ph type="body" idx="2"/>
          </p:nvPr>
        </p:nvSpPr>
        <p:spPr bwMode="auto">
          <a:xfrm>
            <a:off x="4933221" y="1567550"/>
            <a:ext cx="3403200" cy="2911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5" name="Google Shape;55;p5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 bwMode="auto"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 bwMode="auto">
            <a:xfrm rot="-5400000">
              <a:off x="0" y="381001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 bwMode="auto">
            <a:xfrm flipH="1">
              <a:off x="229050" y="588489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 bwMode="auto"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61" name="Google Shape;61;p6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 bwMode="auto"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 bwMode="auto">
            <a:xfrm rot="-5400000">
              <a:off x="0" y="381001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 bwMode="auto">
            <a:xfrm flipH="1">
              <a:off x="229050" y="588489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 bwMode="auto"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67" name="Google Shape;67;p7"/>
          <p:cNvSpPr txBox="1"/>
          <p:nvPr>
            <p:ph type="body" idx="1"/>
          </p:nvPr>
        </p:nvSpPr>
        <p:spPr bwMode="auto"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8" name="Google Shape;68;p7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 bwMode="auto"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 bwMode="auto"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 bwMode="auto"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 bwMode="auto">
            <a:xfrm rot="-5400000">
              <a:off x="5618399" y="1236641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 bwMode="auto">
            <a:xfrm flipH="1">
              <a:off x="5849857" y="1444078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 bwMode="auto">
            <a:xfrm rot="-5400000">
              <a:off x="5987081" y="2469743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 bwMode="auto">
            <a:xfrm flipH="1">
              <a:off x="6222115" y="2677179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 bwMode="auto">
            <a:xfrm rot="-5400000">
              <a:off x="6675341" y="1862244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 bwMode="auto">
            <a:xfrm flipH="1">
              <a:off x="6908099" y="2069680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 bwMode="auto">
            <a:xfrm rot="-5400000">
              <a:off x="6861141" y="2478088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 bwMode="auto">
            <a:xfrm flipH="1">
              <a:off x="7965266" y="2693191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 bwMode="auto">
            <a:xfrm flipH="1">
              <a:off x="8145082" y="3309036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 bwMode="auto">
            <a:xfrm rot="-5400000">
              <a:off x="7047599" y="3095345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 bwMode="auto">
            <a:xfrm flipH="1">
              <a:off x="7276649" y="3302781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 bwMode="auto">
            <a:xfrm rot="-5400000">
              <a:off x="7227414" y="3711189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 bwMode="auto">
            <a:xfrm flipH="1">
              <a:off x="7462448" y="3918625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 bwMode="auto">
            <a:xfrm rot="-5400000">
              <a:off x="8102491" y="3718856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 bwMode="auto">
            <a:xfrm flipH="1">
              <a:off x="8334533" y="3926292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 bwMode="auto">
            <a:xfrm rot="-5400000">
              <a:off x="8288290" y="4334700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 bwMode="auto"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0" name="Google Shape;90;p8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 bwMode="auto"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 bwMode="auto">
            <a:xfrm rot="-5400000">
              <a:off x="0" y="381001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 bwMode="auto">
            <a:xfrm flipH="1">
              <a:off x="229050" y="588489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 bwMode="auto"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96" name="Google Shape;96;p9"/>
          <p:cNvSpPr txBox="1"/>
          <p:nvPr>
            <p:ph type="subTitle" idx="1"/>
          </p:nvPr>
        </p:nvSpPr>
        <p:spPr bwMode="auto"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pPr>
              <a:defRPr/>
            </a:pPr>
            <a:endParaRPr/>
          </a:p>
        </p:txBody>
      </p:sp>
      <p:sp>
        <p:nvSpPr>
          <p:cNvPr id="97" name="Google Shape;97;p9"/>
          <p:cNvSpPr txBox="1"/>
          <p:nvPr>
            <p:ph type="body" idx="2"/>
          </p:nvPr>
        </p:nvSpPr>
        <p:spPr bwMode="auto"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8" name="Google Shape;98;p9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 bwMode="auto">
          <a:xfrm>
            <a:off x="0" y="4128572"/>
            <a:ext cx="698925" cy="684656"/>
            <a:chOff x="0" y="3785672"/>
            <a:chExt cx="698925" cy="684656"/>
          </a:xfrm>
        </p:grpSpPr>
        <p:sp>
          <p:nvSpPr>
            <p:cNvPr id="101" name="Google Shape;101;p10"/>
            <p:cNvSpPr/>
            <p:nvPr/>
          </p:nvSpPr>
          <p:spPr bwMode="auto"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 bwMode="auto"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03" name="Google Shape;103;p10"/>
          <p:cNvSpPr txBox="1"/>
          <p:nvPr>
            <p:ph type="body" idx="1"/>
          </p:nvPr>
        </p:nvSpPr>
        <p:spPr bwMode="auto"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4" name="Google Shape;104;p10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focus"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/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</a:defRPr>
            </a:lvl1pPr>
            <a:lvl2pPr marL="914400" lvl="1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</a:defRPr>
            </a:lvl2pPr>
            <a:lvl3pPr marL="1371600" lvl="2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</a:defRPr>
            </a:lvl3pPr>
            <a:lvl4pPr marL="1828800" lvl="3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</a:defRPr>
            </a:lvl4pPr>
            <a:lvl5pPr marL="2286000" lvl="4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</a:defRPr>
            </a:lvl5pPr>
            <a:lvl6pPr marL="2743200" lvl="5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</a:defRPr>
            </a:lvl6pPr>
            <a:lvl7pPr marL="3200400" lvl="6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</a:defRPr>
            </a:lvl7pPr>
            <a:lvl8pPr marL="3657600" lvl="7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</a:defRPr>
            </a:lvl8pPr>
            <a:lvl9pPr marL="4114800" lvl="8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atom.io/" TargetMode="Externa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png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png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png"/></Relationships>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w3resource.com/php-exercises/basic-algorithm/index.php" TargetMode="External"/><Relationship Id="rId3" Type="http://schemas.openxmlformats.org/officeDocument/2006/relationships/image" Target="../media/image36.png"/></Relationships>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7.png"/></Relationships>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.png"/></Relationships>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9.png"/></Relationships>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0.png"/></Relationships>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1.png"/></Relationships>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apachefriends.org/index.html" TargetMode="External"/><Relationship Id="rId3" Type="http://schemas.openxmlformats.org/officeDocument/2006/relationships/image" Target="../media/image3.png"/></Relationships>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3.png"/></Relationships>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4.png"/></Relationships>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5.png"/></Relationships>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6.png"/></Relationships>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 bwMode="auto"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Lecture 1: Introduction</a:t>
            </a:r>
            <a:endParaRPr/>
          </a:p>
        </p:txBody>
      </p:sp>
      <p:sp>
        <p:nvSpPr>
          <p:cNvPr id="135" name="Google Shape;135;p13"/>
          <p:cNvSpPr txBox="1"/>
          <p:nvPr>
            <p:ph type="subTitle" idx="1"/>
          </p:nvPr>
        </p:nvSpPr>
        <p:spPr bwMode="auto"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/>
              <a:t>Arafat Hassan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Setting up a local server</a:t>
            </a:r>
            <a:endParaRPr sz="2800"/>
          </a:p>
        </p:txBody>
      </p:sp>
      <p:sp>
        <p:nvSpPr>
          <p:cNvPr id="194" name="Google Shape;194;p22"/>
          <p:cNvSpPr txBox="1"/>
          <p:nvPr>
            <p:ph type="body" idx="1"/>
          </p:nvPr>
        </p:nvSpPr>
        <p:spPr bwMode="auto">
          <a:xfrm>
            <a:off x="1297500" y="1195450"/>
            <a:ext cx="7038900" cy="3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just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Go to your browser and and type localhost in the address bar. It should show you all the contents of the htdocs folder, which must only have a folder named php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Go to localhost/php to see the contents of index.php file.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In any directory, the index.php file is displayed in the browser by default. 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Note that if you turn of xampp, you will no longer see anything interesting in localhost.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  <a:defRPr/>
            </a:pPr>
            <a:r>
              <a:rPr lang="en" sz="1800"/>
              <a:t>Also, if you try opening the php file with your browser, you will see the raw php code instead of its output.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 bwMode="auto"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Setting up a text editor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Setting up a text editor</a:t>
            </a:r>
            <a:endParaRPr sz="2800"/>
          </a:p>
        </p:txBody>
      </p:sp>
      <p:sp>
        <p:nvSpPr>
          <p:cNvPr id="205" name="Google Shape;205;p24"/>
          <p:cNvSpPr txBox="1"/>
          <p:nvPr>
            <p:ph type="body" idx="1"/>
          </p:nvPr>
        </p:nvSpPr>
        <p:spPr bwMode="auto">
          <a:xfrm>
            <a:off x="1297500" y="1195450"/>
            <a:ext cx="7038900" cy="3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just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You will need a text editor to type the php code. 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You can use VS code, sublime text, notepad ++, etc.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I will use atom text editor throughout the course. 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To set up, download the software from </a:t>
            </a:r>
            <a:r>
              <a:rPr lang="en" sz="1800" u="sng">
                <a:solidFill>
                  <a:schemeClr val="hlink"/>
                </a:solidFill>
                <a:hlinkClick r:id="rId2" tooltip="https://atom.io/"/>
              </a:rPr>
              <a:t>https://atom.io/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Go to file-&gt;settings-&gt;install and install - Emmet and Atom Beautify. These will make your life easier.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To use Atom beautify,  go to plugins -&gt; atom beautify -&gt; beautify. This structures your code.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  <a:defRPr/>
            </a:pPr>
            <a:r>
              <a:rPr lang="en" sz="1800" b="1"/>
              <a:t>Remember to save your file with .php extension BEFORE writing any code</a:t>
            </a:r>
            <a:endParaRPr sz="1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 bwMode="auto"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Output in browser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Output in browser</a:t>
            </a:r>
            <a:endParaRPr sz="28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8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800"/>
          </a:p>
        </p:txBody>
      </p:sp>
      <p:sp>
        <p:nvSpPr>
          <p:cNvPr id="216" name="Google Shape;216;p26"/>
          <p:cNvSpPr txBox="1"/>
          <p:nvPr>
            <p:ph type="body" idx="1"/>
          </p:nvPr>
        </p:nvSpPr>
        <p:spPr bwMode="auto">
          <a:xfrm>
            <a:off x="1297500" y="1195450"/>
            <a:ext cx="7038900" cy="3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We have already seen the use of echo to output something in the browser. Print also does the same thing.</a:t>
            </a:r>
            <a:endParaRPr sz="1800"/>
          </a:p>
          <a:p>
            <a:pPr marL="0" lvl="0" indent="0" algn="just"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1800"/>
          </a:p>
          <a:p>
            <a:pPr marL="0" lvl="0" indent="0" algn="just"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1800"/>
          </a:p>
          <a:p>
            <a:pPr marL="0" lvl="0" indent="0" algn="just"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Notice that we don’t need inverted commas for numbers.</a:t>
            </a:r>
            <a:endParaRPr sz="1800"/>
          </a:p>
          <a:p>
            <a:pPr marL="0" lvl="0" indent="0" algn="just"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1800"/>
          </a:p>
          <a:p>
            <a:pPr marL="0" lvl="0" indent="0" algn="just">
              <a:spcBef>
                <a:spcPts val="1000"/>
              </a:spcBef>
              <a:spcAft>
                <a:spcPts val="1000"/>
              </a:spcAft>
              <a:buNone/>
              <a:defRPr/>
            </a:pPr>
            <a:endParaRPr sz="1800"/>
          </a:p>
        </p:txBody>
      </p:sp>
      <p:pic>
        <p:nvPicPr>
          <p:cNvPr id="217" name="Google Shape;217;p26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871750" y="2004900"/>
            <a:ext cx="2700250" cy="1026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902650" y="3830850"/>
            <a:ext cx="1914800" cy="8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 bwMode="auto"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Variables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Variables</a:t>
            </a:r>
            <a:endParaRPr sz="2800"/>
          </a:p>
        </p:txBody>
      </p:sp>
      <p:sp>
        <p:nvSpPr>
          <p:cNvPr id="229" name="Google Shape;229;p28"/>
          <p:cNvSpPr txBox="1"/>
          <p:nvPr>
            <p:ph type="body" idx="1"/>
          </p:nvPr>
        </p:nvSpPr>
        <p:spPr bwMode="auto">
          <a:xfrm>
            <a:off x="1297500" y="1185400"/>
            <a:ext cx="7038900" cy="3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Variables can be used to store values. Their names MUST start with a $ sign -</a:t>
            </a:r>
            <a:endParaRPr sz="1800"/>
          </a:p>
          <a:p>
            <a:pPr marL="0" lvl="0" indent="0" algn="just"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1800"/>
          </a:p>
          <a:p>
            <a:pPr marL="0" lvl="0" indent="0" algn="just"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1800"/>
          </a:p>
          <a:p>
            <a:pPr marL="0" lvl="0" indent="0" algn="just"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1800"/>
          </a:p>
          <a:p>
            <a:pPr marL="457200" lvl="0" indent="-342900" algn="just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This is how we can use variables with strings -</a:t>
            </a:r>
            <a:endParaRPr sz="1800"/>
          </a:p>
        </p:txBody>
      </p:sp>
      <p:pic>
        <p:nvPicPr>
          <p:cNvPr id="230" name="Google Shape;230;p28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861200" y="1945125"/>
            <a:ext cx="2710800" cy="1048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905225" y="3616100"/>
            <a:ext cx="5008000" cy="136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Variables</a:t>
            </a:r>
            <a:endParaRPr sz="2800"/>
          </a:p>
        </p:txBody>
      </p:sp>
      <p:sp>
        <p:nvSpPr>
          <p:cNvPr id="237" name="Google Shape;237;p29"/>
          <p:cNvSpPr txBox="1"/>
          <p:nvPr>
            <p:ph type="body" idx="1"/>
          </p:nvPr>
        </p:nvSpPr>
        <p:spPr bwMode="auto">
          <a:xfrm>
            <a:off x="1297500" y="1185400"/>
            <a:ext cx="7038900" cy="3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just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Rules for PHP variables names:</a:t>
            </a:r>
            <a:endParaRPr sz="1800"/>
          </a:p>
          <a:p>
            <a:pPr marL="914400" lvl="1" indent="-342900" algn="just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pPr>
            <a:r>
              <a:rPr lang="en" sz="1800"/>
              <a:t>A variable starts with the $ sign, followed by the name of the variable</a:t>
            </a:r>
            <a:endParaRPr sz="1800"/>
          </a:p>
          <a:p>
            <a:pPr marL="914400" lvl="1" indent="-342900" algn="just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pPr>
            <a:r>
              <a:rPr lang="en" sz="1800"/>
              <a:t>A variable name must start with a letter or the underscore character</a:t>
            </a:r>
            <a:endParaRPr sz="1800"/>
          </a:p>
          <a:p>
            <a:pPr marL="914400" lvl="1" indent="-342900" algn="just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pPr>
            <a:r>
              <a:rPr lang="en" sz="1800"/>
              <a:t>A variable name cannot start with a number</a:t>
            </a:r>
            <a:endParaRPr sz="1800"/>
          </a:p>
          <a:p>
            <a:pPr marL="914400" lvl="1" indent="-342900" algn="just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pPr>
            <a:r>
              <a:rPr lang="en" sz="1800"/>
              <a:t>A variable name can only contain alpha-numeric characters and underscores (A-z, 0-9, and _ )</a:t>
            </a:r>
            <a:endParaRPr sz="1800"/>
          </a:p>
          <a:p>
            <a:pPr marL="914400" lvl="1" indent="-342900" algn="just">
              <a:spcBef>
                <a:spcPts val="1000"/>
              </a:spcBef>
              <a:spcAft>
                <a:spcPts val="1000"/>
              </a:spcAft>
              <a:buSzPts val="1800"/>
              <a:buChar char="○"/>
              <a:defRPr/>
            </a:pPr>
            <a:r>
              <a:rPr lang="en" sz="1800"/>
              <a:t>Variable names are case-sensitive ($age and $AGE are two different variables)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 bwMode="auto"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Comments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Comments</a:t>
            </a:r>
            <a:endParaRPr sz="2800"/>
          </a:p>
        </p:txBody>
      </p:sp>
      <p:sp>
        <p:nvSpPr>
          <p:cNvPr id="248" name="Google Shape;248;p31"/>
          <p:cNvSpPr txBox="1"/>
          <p:nvPr>
            <p:ph type="body" idx="1"/>
          </p:nvPr>
        </p:nvSpPr>
        <p:spPr bwMode="auto">
          <a:xfrm>
            <a:off x="1297500" y="1195450"/>
            <a:ext cx="7038900" cy="3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>
              <a:spcBef>
                <a:spcPts val="0"/>
              </a:spcBef>
              <a:spcAft>
                <a:spcPts val="1000"/>
              </a:spcAft>
              <a:buSzPts val="1800"/>
              <a:buChar char="●"/>
              <a:defRPr/>
            </a:pPr>
            <a:r>
              <a:rPr lang="en" sz="1800"/>
              <a:t>This is all you need to know about comments -</a:t>
            </a:r>
            <a:endParaRPr sz="1800"/>
          </a:p>
        </p:txBody>
      </p:sp>
      <p:pic>
        <p:nvPicPr>
          <p:cNvPr id="249" name="Google Shape;249;p3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888850" y="1694475"/>
            <a:ext cx="5092900" cy="30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Introduction</a:t>
            </a:r>
            <a:endParaRPr sz="2800"/>
          </a:p>
        </p:txBody>
      </p:sp>
      <p:sp>
        <p:nvSpPr>
          <p:cNvPr id="141" name="Google Shape;141;p14"/>
          <p:cNvSpPr txBox="1"/>
          <p:nvPr>
            <p:ph type="body" idx="1"/>
          </p:nvPr>
        </p:nvSpPr>
        <p:spPr bwMode="auto">
          <a:xfrm>
            <a:off x="1297500" y="1195450"/>
            <a:ext cx="7038900" cy="32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>
              <a:spcBef>
                <a:spcPts val="0"/>
              </a:spcBef>
              <a:spcAft>
                <a:spcPts val="1000"/>
              </a:spcAft>
              <a:buSzPts val="1800"/>
              <a:buChar char="●"/>
              <a:defRPr/>
            </a:pPr>
            <a:r>
              <a:rPr lang="en" sz="1800"/>
              <a:t>Think of using your  favourite social media website. Ever wondered how it works?</a:t>
            </a:r>
            <a:endParaRPr sz="1800"/>
          </a:p>
        </p:txBody>
      </p:sp>
      <p:pic>
        <p:nvPicPr>
          <p:cNvPr id="142" name="Google Shape;142;p1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2286275" y="2116488"/>
            <a:ext cx="4940850" cy="295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2126888" y="2041138"/>
            <a:ext cx="5170575" cy="310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 bwMode="auto"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Internal Functions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Internal Functions</a:t>
            </a:r>
            <a:endParaRPr sz="2800"/>
          </a:p>
        </p:txBody>
      </p:sp>
      <p:sp>
        <p:nvSpPr>
          <p:cNvPr id="260" name="Google Shape;260;p33"/>
          <p:cNvSpPr txBox="1"/>
          <p:nvPr>
            <p:ph type="body" idx="1"/>
          </p:nvPr>
        </p:nvSpPr>
        <p:spPr bwMode="auto">
          <a:xfrm>
            <a:off x="1297500" y="1195450"/>
            <a:ext cx="7038900" cy="3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There are two types of </a:t>
            </a:r>
            <a:r>
              <a:rPr lang="en" sz="1800"/>
              <a:t>functions</a:t>
            </a:r>
            <a:r>
              <a:rPr lang="en" sz="1800"/>
              <a:t>. Predetermined functions and user defined functions. 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We are going to take a look at predetermined functions here. 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Functions are just clusters of code that does a particular task.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So predefined functions are functions are have already been defined to do a certain task.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Since they are predefined functions, we can start using them right away! 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  <a:defRPr/>
            </a:pPr>
            <a:r>
              <a:rPr lang="en" sz="1800"/>
              <a:t>These are also called internal or built-in functions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Internal Functions</a:t>
            </a:r>
            <a:endParaRPr sz="2800"/>
          </a:p>
        </p:txBody>
      </p:sp>
      <p:sp>
        <p:nvSpPr>
          <p:cNvPr id="266" name="Google Shape;266;p34"/>
          <p:cNvSpPr txBox="1"/>
          <p:nvPr>
            <p:ph type="body" idx="1"/>
          </p:nvPr>
        </p:nvSpPr>
        <p:spPr bwMode="auto">
          <a:xfrm>
            <a:off x="1297500" y="1195450"/>
            <a:ext cx="7038900" cy="3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>
              <a:spcBef>
                <a:spcPts val="0"/>
              </a:spcBef>
              <a:spcAft>
                <a:spcPts val="1000"/>
              </a:spcAft>
              <a:buSzPts val="1800"/>
              <a:buChar char="●"/>
              <a:defRPr/>
            </a:pPr>
            <a:r>
              <a:rPr lang="en" sz="1800"/>
              <a:t>Here are examples of some internal functions</a:t>
            </a:r>
            <a:endParaRPr sz="1800"/>
          </a:p>
        </p:txBody>
      </p:sp>
      <p:pic>
        <p:nvPicPr>
          <p:cNvPr id="267" name="Google Shape;267;p3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855425" y="2250264"/>
            <a:ext cx="5600074" cy="15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Internal Functions</a:t>
            </a:r>
            <a:endParaRPr sz="2800"/>
          </a:p>
        </p:txBody>
      </p:sp>
      <p:sp>
        <p:nvSpPr>
          <p:cNvPr id="273" name="Google Shape;273;p35"/>
          <p:cNvSpPr txBox="1"/>
          <p:nvPr>
            <p:ph type="body" idx="1"/>
          </p:nvPr>
        </p:nvSpPr>
        <p:spPr bwMode="auto">
          <a:xfrm>
            <a:off x="1297500" y="1195450"/>
            <a:ext cx="7038900" cy="3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>
              <a:spcBef>
                <a:spcPts val="0"/>
              </a:spcBef>
              <a:spcAft>
                <a:spcPts val="1000"/>
              </a:spcAft>
              <a:buSzPts val="1800"/>
              <a:buChar char="●"/>
              <a:defRPr/>
            </a:pPr>
            <a:r>
              <a:rPr lang="en" sz="1800"/>
              <a:t>Strrev and strpos -</a:t>
            </a:r>
            <a:endParaRPr sz="1800"/>
          </a:p>
        </p:txBody>
      </p:sp>
      <p:pic>
        <p:nvPicPr>
          <p:cNvPr id="274" name="Google Shape;274;p35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804128" y="1766875"/>
            <a:ext cx="6379725" cy="20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Internal Functions</a:t>
            </a:r>
            <a:endParaRPr sz="2800"/>
          </a:p>
        </p:txBody>
      </p:sp>
      <p:sp>
        <p:nvSpPr>
          <p:cNvPr id="280" name="Google Shape;280;p36"/>
          <p:cNvSpPr txBox="1"/>
          <p:nvPr>
            <p:ph type="body" idx="1"/>
          </p:nvPr>
        </p:nvSpPr>
        <p:spPr bwMode="auto">
          <a:xfrm>
            <a:off x="1297500" y="1195450"/>
            <a:ext cx="7038900" cy="3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str_replace</a:t>
            </a:r>
            <a:r>
              <a:rPr lang="en" sz="1800"/>
              <a:t> -</a:t>
            </a:r>
            <a:endParaRPr sz="1800"/>
          </a:p>
          <a:p>
            <a:pPr marL="0" lvl="0" indent="0" algn="just"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1800"/>
          </a:p>
          <a:p>
            <a:pPr marL="0" lvl="0" indent="0" algn="just"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1800"/>
          </a:p>
          <a:p>
            <a:pPr marL="0" lvl="0" indent="0" algn="just"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1800"/>
          </a:p>
          <a:p>
            <a:pPr marL="0" lvl="0" indent="0" algn="just"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  <a:defRPr/>
            </a:pPr>
            <a:r>
              <a:rPr lang="en" sz="1800"/>
              <a:t>Pro tip - There are many built-in functions in PHP. If you are in need of a particular function, Google it first to see if it already exists.</a:t>
            </a:r>
            <a:endParaRPr sz="1800"/>
          </a:p>
        </p:txBody>
      </p:sp>
      <p:pic>
        <p:nvPicPr>
          <p:cNvPr id="281" name="Google Shape;281;p36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834275" y="1774503"/>
            <a:ext cx="6275625" cy="146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type="title"/>
          </p:nvPr>
        </p:nvSpPr>
        <p:spPr bwMode="auto"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Data types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Data types</a:t>
            </a:r>
            <a:endParaRPr sz="2800"/>
          </a:p>
        </p:txBody>
      </p:sp>
      <p:sp>
        <p:nvSpPr>
          <p:cNvPr id="292" name="Google Shape;292;p38"/>
          <p:cNvSpPr txBox="1"/>
          <p:nvPr>
            <p:ph type="body" idx="1"/>
          </p:nvPr>
        </p:nvSpPr>
        <p:spPr bwMode="auto">
          <a:xfrm>
            <a:off x="1297500" y="1195450"/>
            <a:ext cx="7038900" cy="3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>
              <a:spcBef>
                <a:spcPts val="0"/>
              </a:spcBef>
              <a:spcAft>
                <a:spcPts val="1000"/>
              </a:spcAft>
              <a:buSzPts val="1800"/>
              <a:buChar char="●"/>
              <a:defRPr/>
            </a:pPr>
            <a:r>
              <a:rPr lang="en" sz="1800"/>
              <a:t>We have already seen strings -</a:t>
            </a:r>
            <a:endParaRPr sz="1800"/>
          </a:p>
        </p:txBody>
      </p:sp>
      <p:pic>
        <p:nvPicPr>
          <p:cNvPr id="293" name="Google Shape;293;p38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870900" y="1671650"/>
            <a:ext cx="4671050" cy="268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Data types</a:t>
            </a:r>
            <a:endParaRPr sz="2800"/>
          </a:p>
        </p:txBody>
      </p:sp>
      <p:sp>
        <p:nvSpPr>
          <p:cNvPr id="299" name="Google Shape;299;p39"/>
          <p:cNvSpPr txBox="1"/>
          <p:nvPr>
            <p:ph type="body" idx="1"/>
          </p:nvPr>
        </p:nvSpPr>
        <p:spPr bwMode="auto">
          <a:xfrm>
            <a:off x="1297500" y="1195450"/>
            <a:ext cx="7038900" cy="3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Notice how “\n” does not work with echo. You need to use &lt;br&gt; instead. 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This is because PHP is a server side language. Whatever it echoes, goes to the frontend as HTML. 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  <a:defRPr/>
            </a:pPr>
            <a:r>
              <a:rPr lang="en" sz="1800"/>
              <a:t>HTML does not </a:t>
            </a:r>
            <a:r>
              <a:rPr lang="en" sz="1800"/>
              <a:t>recognize</a:t>
            </a:r>
            <a:r>
              <a:rPr lang="en" sz="1800"/>
              <a:t> “\n”. But it does &lt;br&gt;.</a:t>
            </a:r>
            <a:endParaRPr sz="1800"/>
          </a:p>
        </p:txBody>
      </p:sp>
      <p:pic>
        <p:nvPicPr>
          <p:cNvPr id="300" name="Google Shape;300;p39"/>
          <p:cNvPicPr/>
          <p:nvPr/>
        </p:nvPicPr>
        <p:blipFill>
          <a:blip r:embed="rId2">
            <a:alphaModFix/>
          </a:blip>
          <a:srcRect l="0" t="57026" r="0" b="0"/>
          <a:stretch/>
        </p:blipFill>
        <p:spPr bwMode="auto">
          <a:xfrm>
            <a:off x="1890974" y="3254875"/>
            <a:ext cx="4671050" cy="11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Data types</a:t>
            </a:r>
            <a:endParaRPr sz="2800"/>
          </a:p>
        </p:txBody>
      </p:sp>
      <p:sp>
        <p:nvSpPr>
          <p:cNvPr id="306" name="Google Shape;306;p40"/>
          <p:cNvSpPr txBox="1"/>
          <p:nvPr>
            <p:ph type="body" idx="1"/>
          </p:nvPr>
        </p:nvSpPr>
        <p:spPr bwMode="auto">
          <a:xfrm>
            <a:off x="1297500" y="1195450"/>
            <a:ext cx="7038900" cy="3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>
              <a:spcBef>
                <a:spcPts val="0"/>
              </a:spcBef>
              <a:spcAft>
                <a:spcPts val="1000"/>
              </a:spcAft>
              <a:buSzPts val="1800"/>
              <a:buChar char="●"/>
              <a:defRPr/>
            </a:pPr>
            <a:r>
              <a:rPr lang="en" sz="1800"/>
              <a:t>Another difference between single and double quotes</a:t>
            </a:r>
            <a:endParaRPr sz="1800"/>
          </a:p>
        </p:txBody>
      </p:sp>
      <p:pic>
        <p:nvPicPr>
          <p:cNvPr id="307" name="Google Shape;307;p40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866825" y="1769125"/>
            <a:ext cx="5713350" cy="17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Data types</a:t>
            </a:r>
            <a:endParaRPr sz="2800"/>
          </a:p>
        </p:txBody>
      </p:sp>
      <p:sp>
        <p:nvSpPr>
          <p:cNvPr id="313" name="Google Shape;313;p41"/>
          <p:cNvSpPr txBox="1"/>
          <p:nvPr>
            <p:ph type="body" idx="1"/>
          </p:nvPr>
        </p:nvSpPr>
        <p:spPr bwMode="auto">
          <a:xfrm>
            <a:off x="1297500" y="1195450"/>
            <a:ext cx="7038900" cy="3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Integers and floats -</a:t>
            </a:r>
            <a:endParaRPr sz="1800"/>
          </a:p>
          <a:p>
            <a:pPr marL="0" lvl="0" indent="0" algn="just"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1800"/>
          </a:p>
          <a:p>
            <a:pPr marL="0" lvl="0" indent="0" algn="just"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1800"/>
          </a:p>
          <a:p>
            <a:pPr marL="0" lvl="0" indent="0" algn="just"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1800"/>
          </a:p>
          <a:p>
            <a:pPr marL="0" lvl="0" indent="0" algn="just"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You need to know the difference because we will need it when designing databases.</a:t>
            </a:r>
            <a:endParaRPr sz="1800"/>
          </a:p>
        </p:txBody>
      </p:sp>
      <p:pic>
        <p:nvPicPr>
          <p:cNvPr id="314" name="Google Shape;314;p4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868375" y="1653325"/>
            <a:ext cx="2277625" cy="16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Introduction</a:t>
            </a:r>
            <a:endParaRPr sz="2800"/>
          </a:p>
        </p:txBody>
      </p:sp>
      <p:sp>
        <p:nvSpPr>
          <p:cNvPr id="149" name="Google Shape;149;p15"/>
          <p:cNvSpPr txBox="1"/>
          <p:nvPr>
            <p:ph type="body" idx="1"/>
          </p:nvPr>
        </p:nvSpPr>
        <p:spPr bwMode="auto">
          <a:xfrm>
            <a:off x="1297500" y="1195450"/>
            <a:ext cx="7038900" cy="3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PHP - Hypertext Preprocessor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Allows users a variety of interactions with the server, for example, creating an account, storing and retrieving data from database, etc. 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It is a server-side language. 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  <a:defRPr/>
            </a:pPr>
            <a:r>
              <a:rPr lang="en" sz="1800"/>
              <a:t>This is in contrast to HTML, CSS, and JS which lie on the client side. They are concerned with what to show to the clients, i.e., the users.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Data types</a:t>
            </a:r>
            <a:endParaRPr sz="2800"/>
          </a:p>
        </p:txBody>
      </p:sp>
      <p:sp>
        <p:nvSpPr>
          <p:cNvPr id="320" name="Google Shape;320;p42"/>
          <p:cNvSpPr txBox="1"/>
          <p:nvPr>
            <p:ph type="body" idx="1"/>
          </p:nvPr>
        </p:nvSpPr>
        <p:spPr bwMode="auto">
          <a:xfrm>
            <a:off x="1297500" y="1195450"/>
            <a:ext cx="7038900" cy="3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Boolean</a:t>
            </a:r>
            <a:endParaRPr sz="1800"/>
          </a:p>
          <a:p>
            <a:pPr marL="0" lvl="0" indent="0" algn="just"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1800"/>
          </a:p>
          <a:p>
            <a:pPr marL="0" lvl="0" indent="0" algn="just"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1800"/>
          </a:p>
          <a:p>
            <a:pPr marL="0" lvl="0" indent="0" algn="just">
              <a:spcBef>
                <a:spcPts val="1000"/>
              </a:spcBef>
              <a:spcAft>
                <a:spcPts val="1000"/>
              </a:spcAft>
              <a:buNone/>
              <a:defRPr/>
            </a:pPr>
            <a:endParaRPr sz="1800"/>
          </a:p>
        </p:txBody>
      </p:sp>
      <p:pic>
        <p:nvPicPr>
          <p:cNvPr id="321" name="Google Shape;321;p42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824204" y="1862875"/>
            <a:ext cx="3293524" cy="11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/>
          <p:nvPr>
            <p:ph type="title"/>
          </p:nvPr>
        </p:nvSpPr>
        <p:spPr bwMode="auto"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Operators in PHP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1" name="Google Shape;331;p44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Arithmetic operators</a:t>
            </a:r>
            <a:endParaRPr sz="2800"/>
          </a:p>
        </p:txBody>
      </p:sp>
      <p:sp>
        <p:nvSpPr>
          <p:cNvPr id="332" name="Google Shape;332;p44"/>
          <p:cNvSpPr txBox="1"/>
          <p:nvPr>
            <p:ph type="body" idx="1"/>
          </p:nvPr>
        </p:nvSpPr>
        <p:spPr bwMode="auto">
          <a:xfrm>
            <a:off x="1297500" y="1195450"/>
            <a:ext cx="7038900" cy="3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We have the +, -, *, /, %, and ** operators. 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Division is always division by a float. For example -</a:t>
            </a:r>
            <a:endParaRPr sz="1800"/>
          </a:p>
          <a:p>
            <a:pPr marL="914400" lvl="1" indent="-342900" algn="just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pPr>
            <a:r>
              <a:rPr lang="en" sz="1800"/>
              <a:t>Echo </a:t>
            </a:r>
            <a:r>
              <a:rPr lang="en" sz="1800"/>
              <a:t>2/4</a:t>
            </a:r>
            <a:r>
              <a:rPr lang="en" sz="1800"/>
              <a:t>; 	// 0.5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** stands for “to the power of”. So 2**5 = 32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% stands for modulus. It gives the remainder of division. For ex -</a:t>
            </a:r>
            <a:endParaRPr sz="1800"/>
          </a:p>
          <a:p>
            <a:pPr marL="914400" lvl="1" indent="-342900" algn="just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pPr>
            <a:r>
              <a:rPr lang="en" sz="1800"/>
              <a:t>Echo 2%4;	// 2</a:t>
            </a:r>
            <a:endParaRPr sz="1800"/>
          </a:p>
          <a:p>
            <a:pPr marL="914400" lvl="1" indent="-342900" algn="just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pPr>
            <a:r>
              <a:rPr lang="en" sz="1800"/>
              <a:t>Echo 16%3; 	// 1</a:t>
            </a:r>
            <a:endParaRPr sz="1800"/>
          </a:p>
          <a:p>
            <a:pPr marL="914400" lvl="1" indent="-342900" algn="just">
              <a:spcBef>
                <a:spcPts val="1000"/>
              </a:spcBef>
              <a:spcAft>
                <a:spcPts val="1000"/>
              </a:spcAft>
              <a:buSzPts val="1800"/>
              <a:buChar char="○"/>
              <a:defRPr/>
            </a:pPr>
            <a:r>
              <a:rPr lang="en" sz="1800"/>
              <a:t>Echo 12%4;	// 0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7" name="Google Shape;337;p45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Assignment operators</a:t>
            </a:r>
            <a:endParaRPr sz="2800"/>
          </a:p>
        </p:txBody>
      </p:sp>
      <p:sp>
        <p:nvSpPr>
          <p:cNvPr id="338" name="Google Shape;338;p45"/>
          <p:cNvSpPr txBox="1"/>
          <p:nvPr>
            <p:ph type="body" idx="1"/>
          </p:nvPr>
        </p:nvSpPr>
        <p:spPr bwMode="auto">
          <a:xfrm>
            <a:off x="1297500" y="1195450"/>
            <a:ext cx="7038900" cy="3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= is the assignment operator. For ex, $x = 10;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Combining the arithmetic operators with = sign gives side effect assignment.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For ex, $x += 10; 	stands for: $x = $x + 10;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$x **= 2; 			stands for: </a:t>
            </a:r>
            <a:r>
              <a:rPr lang="en" sz="1800"/>
              <a:t>$x = $x ** 2;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  <a:defRPr/>
            </a:pPr>
            <a:r>
              <a:rPr lang="en" sz="1800"/>
              <a:t>This also works for all arithmetic operators.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More </a:t>
            </a:r>
            <a:r>
              <a:rPr lang="en" sz="2800"/>
              <a:t>operators</a:t>
            </a:r>
            <a:endParaRPr sz="2800"/>
          </a:p>
        </p:txBody>
      </p:sp>
      <p:sp>
        <p:nvSpPr>
          <p:cNvPr id="344" name="Google Shape;344;p46"/>
          <p:cNvSpPr txBox="1"/>
          <p:nvPr>
            <p:ph type="body" idx="1"/>
          </p:nvPr>
        </p:nvSpPr>
        <p:spPr bwMode="auto">
          <a:xfrm>
            <a:off x="1297500" y="1195450"/>
            <a:ext cx="7038900" cy="3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Increment / Decrement ( ++) ( -- ) 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String concatenation ( . )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Greater than / less than (&gt;) (&lt;)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Greater than or equal to / less than or equal to (&gt;=) (&lt;=)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Logical operators (and) (or) (&amp;&amp;) (||) (xor)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Equality ( == ) ( != ) 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Identity ( === ) ( !== ) 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  <a:defRPr/>
            </a:pPr>
            <a:r>
              <a:rPr lang="en" sz="1800"/>
              <a:t>Ternary ( ? : ) 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9" name="Google Shape;349;p47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Comparison operators</a:t>
            </a:r>
            <a:endParaRPr sz="2800"/>
          </a:p>
        </p:txBody>
      </p:sp>
      <p:sp>
        <p:nvSpPr>
          <p:cNvPr id="350" name="Google Shape;350;p47"/>
          <p:cNvSpPr txBox="1"/>
          <p:nvPr>
            <p:ph type="body" idx="1"/>
          </p:nvPr>
        </p:nvSpPr>
        <p:spPr bwMode="auto">
          <a:xfrm>
            <a:off x="1297500" y="1195450"/>
            <a:ext cx="7038900" cy="3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>
              <a:spcBef>
                <a:spcPts val="0"/>
              </a:spcBef>
              <a:spcAft>
                <a:spcPts val="1000"/>
              </a:spcAft>
              <a:buSzPts val="1800"/>
              <a:buChar char="●"/>
              <a:defRPr/>
            </a:pPr>
            <a:r>
              <a:rPr lang="en" sz="1800"/>
              <a:t>Equality and identity operators -</a:t>
            </a:r>
            <a:endParaRPr sz="1800"/>
          </a:p>
        </p:txBody>
      </p:sp>
      <p:pic>
        <p:nvPicPr>
          <p:cNvPr id="351" name="Google Shape;351;p47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822713" y="1682563"/>
            <a:ext cx="3609975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7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5536050" y="1834963"/>
            <a:ext cx="2800350" cy="189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7" name="Google Shape;357;p48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More </a:t>
            </a:r>
            <a:r>
              <a:rPr lang="en" sz="2800"/>
              <a:t>operators</a:t>
            </a:r>
            <a:endParaRPr sz="2800"/>
          </a:p>
        </p:txBody>
      </p:sp>
      <p:sp>
        <p:nvSpPr>
          <p:cNvPr id="358" name="Google Shape;358;p48"/>
          <p:cNvSpPr txBox="1"/>
          <p:nvPr>
            <p:ph type="body" idx="1"/>
          </p:nvPr>
        </p:nvSpPr>
        <p:spPr bwMode="auto">
          <a:xfrm>
            <a:off x="1297500" y="1195450"/>
            <a:ext cx="7038900" cy="3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Increment / decrement operators -</a:t>
            </a:r>
            <a:endParaRPr sz="1800"/>
          </a:p>
          <a:p>
            <a:pPr marL="914400" lvl="1" indent="-342900" algn="just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pPr>
            <a:r>
              <a:rPr lang="en" sz="1800"/>
              <a:t>$x++ and ++$x stands for $x = $x + 1.</a:t>
            </a:r>
            <a:endParaRPr sz="1800"/>
          </a:p>
          <a:p>
            <a:pPr marL="914400" lvl="1" indent="-342900" algn="just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pPr>
            <a:r>
              <a:rPr lang="en" sz="1800"/>
              <a:t>$x-- and --$x stands for $x = $x - 1.</a:t>
            </a:r>
            <a:endParaRPr sz="1800"/>
          </a:p>
          <a:p>
            <a:pPr marL="914400" lvl="1" indent="-342900" algn="just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pPr>
            <a:r>
              <a:rPr lang="en" sz="1800"/>
              <a:t>Echo $x++; 	// prints the old value, then makes increment.</a:t>
            </a:r>
            <a:endParaRPr sz="1800"/>
          </a:p>
          <a:p>
            <a:pPr marL="914400" lvl="1" indent="-342900" algn="just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pPr>
            <a:r>
              <a:rPr lang="en" sz="1800"/>
              <a:t>Echo ++$x; 	// makes increment, then prints the new value.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  <a:defRPr/>
            </a:pPr>
            <a:r>
              <a:rPr lang="en" sz="1800"/>
              <a:t>String concatenation - </a:t>
            </a:r>
            <a:endParaRPr sz="1800"/>
          </a:p>
        </p:txBody>
      </p:sp>
      <p:pic>
        <p:nvPicPr>
          <p:cNvPr id="359" name="Google Shape;359;p48"/>
          <p:cNvPicPr/>
          <p:nvPr/>
        </p:nvPicPr>
        <p:blipFill>
          <a:blip r:embed="rId2">
            <a:alphaModFix/>
          </a:blip>
          <a:srcRect l="0" t="0" r="0" b="53761"/>
          <a:stretch/>
        </p:blipFill>
        <p:spPr bwMode="auto">
          <a:xfrm>
            <a:off x="1877175" y="3949844"/>
            <a:ext cx="3495675" cy="6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4" name="Google Shape;364;p49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Ternary </a:t>
            </a:r>
            <a:r>
              <a:rPr lang="en" sz="2800"/>
              <a:t>operators</a:t>
            </a:r>
            <a:endParaRPr sz="2800"/>
          </a:p>
        </p:txBody>
      </p:sp>
      <p:sp>
        <p:nvSpPr>
          <p:cNvPr id="365" name="Google Shape;365;p49"/>
          <p:cNvSpPr txBox="1"/>
          <p:nvPr>
            <p:ph type="body" idx="1"/>
          </p:nvPr>
        </p:nvSpPr>
        <p:spPr bwMode="auto">
          <a:xfrm>
            <a:off x="1297500" y="1195450"/>
            <a:ext cx="7038900" cy="3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Ternary operators operate on 3 values, as opposed to binary operators that operate on 2 values.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  <a:defRPr/>
            </a:pPr>
            <a:r>
              <a:rPr lang="en" sz="1800"/>
              <a:t>The ternary operator comes from C. It allows conditional expressions. It is like a one-line if-then-else. 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0" name="Google Shape;370;p50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Ternary operators</a:t>
            </a:r>
            <a:endParaRPr sz="2800"/>
          </a:p>
        </p:txBody>
      </p:sp>
      <p:sp>
        <p:nvSpPr>
          <p:cNvPr id="371" name="Google Shape;371;p50"/>
          <p:cNvSpPr txBox="1"/>
          <p:nvPr>
            <p:ph type="body" idx="1"/>
          </p:nvPr>
        </p:nvSpPr>
        <p:spPr bwMode="auto">
          <a:xfrm>
            <a:off x="1297500" y="1195450"/>
            <a:ext cx="4569300" cy="3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Consider this code -&gt;</a:t>
            </a:r>
            <a:endParaRPr sz="1800"/>
          </a:p>
          <a:p>
            <a:pPr marL="45720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The ternary equivalent is going to be - </a:t>
            </a:r>
            <a:endParaRPr sz="1800"/>
          </a:p>
          <a:p>
            <a:pPr marL="45720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echo $x == $y ? "True":"False";</a:t>
            </a:r>
            <a:endParaRPr sz="1800"/>
          </a:p>
        </p:txBody>
      </p:sp>
      <p:pic>
        <p:nvPicPr>
          <p:cNvPr id="372" name="Google Shape;372;p50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958800" y="1195438"/>
            <a:ext cx="2697675" cy="291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7" name="Google Shape;377;p51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Ternary </a:t>
            </a:r>
            <a:r>
              <a:rPr lang="en" sz="2800"/>
              <a:t>operators</a:t>
            </a:r>
            <a:endParaRPr sz="2800"/>
          </a:p>
        </p:txBody>
      </p:sp>
      <p:sp>
        <p:nvSpPr>
          <p:cNvPr id="378" name="Google Shape;378;p51"/>
          <p:cNvSpPr txBox="1"/>
          <p:nvPr>
            <p:ph type="body" idx="1"/>
          </p:nvPr>
        </p:nvSpPr>
        <p:spPr bwMode="auto">
          <a:xfrm>
            <a:off x="1297500" y="1195450"/>
            <a:ext cx="7038900" cy="3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Example -</a:t>
            </a:r>
            <a:endParaRPr sz="1800"/>
          </a:p>
        </p:txBody>
      </p:sp>
      <p:sp>
        <p:nvSpPr>
          <p:cNvPr id="379" name="Google Shape;379;p51"/>
          <p:cNvSpPr/>
          <p:nvPr/>
        </p:nvSpPr>
        <p:spPr bwMode="auto">
          <a:xfrm>
            <a:off x="1859125" y="1768074"/>
            <a:ext cx="6699240" cy="2913138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53A5"/>
              </a:buClr>
              <a:buSzPts val="1800"/>
              <a:buFont typeface="Courier"/>
              <a:buNone/>
              <a:defRPr/>
            </a:pPr>
            <a:r>
              <a:rPr lang="en" sz="1800" i="0" u="none">
                <a:solidFill>
                  <a:srgbClr val="FFFFFF"/>
                </a:solidFill>
                <a:latin typeface="Lato"/>
                <a:ea typeface="Lato"/>
                <a:cs typeface="Lato"/>
              </a:rPr>
              <a:t>$www = 123;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</a:endParaRPr>
          </a:p>
          <a:p>
            <a:pPr marL="0" marR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53A5"/>
              </a:buClr>
              <a:buSzPts val="1800"/>
              <a:buFont typeface="Courier"/>
              <a:buNone/>
              <a:defRPr/>
            </a:pPr>
            <a:r>
              <a:rPr lang="en" sz="1800" i="0" u="none">
                <a:solidFill>
                  <a:srgbClr val="FFFFFF"/>
                </a:solidFill>
                <a:latin typeface="Lato"/>
                <a:ea typeface="Lato"/>
                <a:cs typeface="Lato"/>
              </a:rPr>
              <a:t>$msg = $www &gt; 100 ? "Large" : "Small" ;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</a:endParaRPr>
          </a:p>
          <a:p>
            <a:pPr marL="0" marR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53A5"/>
              </a:buClr>
              <a:buSzPts val="1800"/>
              <a:buFont typeface="Courier"/>
              <a:buNone/>
              <a:defRPr/>
            </a:pPr>
            <a:r>
              <a:rPr lang="en" sz="1800" i="0" u="none">
                <a:solidFill>
                  <a:srgbClr val="FFFFFF"/>
                </a:solidFill>
                <a:latin typeface="Lato"/>
                <a:ea typeface="Lato"/>
                <a:cs typeface="Lato"/>
              </a:rPr>
              <a:t>echo "First: $msg \n";		// 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</a:rPr>
              <a:t>First: L</a:t>
            </a:r>
            <a:r>
              <a:rPr lang="en" sz="1800" i="0" u="none">
                <a:solidFill>
                  <a:srgbClr val="FFFFFF"/>
                </a:solidFill>
                <a:latin typeface="Lato"/>
                <a:ea typeface="Lato"/>
                <a:cs typeface="Lato"/>
              </a:rPr>
              <a:t>arge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</a:endParaRPr>
          </a:p>
          <a:p>
            <a:pPr marL="0" marR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53A5"/>
              </a:buClr>
              <a:buSzPts val="1800"/>
              <a:buFont typeface="Courier"/>
              <a:buNone/>
              <a:defRPr/>
            </a:pPr>
            <a:r>
              <a:rPr lang="en" sz="1800" i="0" u="none">
                <a:solidFill>
                  <a:srgbClr val="FFFFFF"/>
                </a:solidFill>
                <a:latin typeface="Lato"/>
                <a:ea typeface="Lato"/>
                <a:cs typeface="Lato"/>
              </a:rPr>
              <a:t>$msg = ( $www % 2 == 0 ) ? "Even" : "Odd";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</a:endParaRPr>
          </a:p>
          <a:p>
            <a:pPr marL="0" marR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53A5"/>
              </a:buClr>
              <a:buSzPts val="1800"/>
              <a:buFont typeface="Courier"/>
              <a:buNone/>
              <a:defRPr/>
            </a:pPr>
            <a:r>
              <a:rPr lang="en" sz="1800" i="0" u="none">
                <a:solidFill>
                  <a:srgbClr val="FFFFFF"/>
                </a:solidFill>
                <a:latin typeface="Lato"/>
                <a:ea typeface="Lato"/>
                <a:cs typeface="Lato"/>
              </a:rPr>
              <a:t>echo "Second: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</a:rPr>
              <a:t> </a:t>
            </a:r>
            <a:r>
              <a:rPr lang="en" sz="1800" i="0" u="none">
                <a:solidFill>
                  <a:srgbClr val="FFFFFF"/>
                </a:solidFill>
                <a:latin typeface="Lato"/>
                <a:ea typeface="Lato"/>
                <a:cs typeface="Lato"/>
              </a:rPr>
              <a:t>$msg \n";	// 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</a:rPr>
              <a:t>Second: </a:t>
            </a:r>
            <a:r>
              <a:rPr lang="en" sz="1800" i="0" u="none">
                <a:solidFill>
                  <a:srgbClr val="FFFFFF"/>
                </a:solidFill>
                <a:latin typeface="Lato"/>
                <a:ea typeface="Lato"/>
                <a:cs typeface="Lato"/>
              </a:rPr>
              <a:t>Odd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</a:endParaRPr>
          </a:p>
          <a:p>
            <a:pPr marL="0" marR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53A5"/>
              </a:buClr>
              <a:buSzPts val="1800"/>
              <a:buFont typeface="Courier"/>
              <a:buNone/>
              <a:defRPr/>
            </a:pPr>
            <a:r>
              <a:rPr lang="en" sz="1800" i="0" u="none">
                <a:solidFill>
                  <a:srgbClr val="FFFFFF"/>
                </a:solidFill>
                <a:latin typeface="Lato"/>
                <a:ea typeface="Lato"/>
                <a:cs typeface="Lato"/>
              </a:rPr>
              <a:t>$msg = ( $www % 2 ) ? "Odd" : "Even";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</a:endParaRPr>
          </a:p>
          <a:p>
            <a:pPr marL="0" marR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53A5"/>
              </a:buClr>
              <a:buSzPts val="1800"/>
              <a:buFont typeface="Courier"/>
              <a:buNone/>
              <a:defRPr/>
            </a:pPr>
            <a:r>
              <a:rPr lang="en" sz="1800" i="0" u="none">
                <a:solidFill>
                  <a:srgbClr val="FFFFFF"/>
                </a:solidFill>
                <a:latin typeface="Lato"/>
                <a:ea typeface="Lato"/>
                <a:cs typeface="Lato"/>
              </a:rPr>
              <a:t>echo "Third: $msg \n";		// Third: Odd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Introduction</a:t>
            </a:r>
            <a:endParaRPr sz="2800"/>
          </a:p>
        </p:txBody>
      </p:sp>
      <p:sp>
        <p:nvSpPr>
          <p:cNvPr id="155" name="Google Shape;155;p16"/>
          <p:cNvSpPr txBox="1"/>
          <p:nvPr>
            <p:ph type="body" idx="1"/>
          </p:nvPr>
        </p:nvSpPr>
        <p:spPr bwMode="auto">
          <a:xfrm>
            <a:off x="1297500" y="1195450"/>
            <a:ext cx="7038900" cy="3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PHP files have the extension .php. 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The cool thing is that, you can write HTML and JS codes inside it as well, and it would work just fine!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That is why, programmers often don’t write files with the extension of .html. They save them as php files instead.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Since PHP is a server side language, you need a server for this course.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  <a:defRPr/>
            </a:pPr>
            <a:r>
              <a:rPr lang="en" sz="1800"/>
              <a:t>Fortunately, you can use your own machine as a  server. This is called local server.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4" name="Google Shape;384;p52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Logical operators</a:t>
            </a:r>
            <a:endParaRPr sz="2800"/>
          </a:p>
        </p:txBody>
      </p:sp>
      <p:sp>
        <p:nvSpPr>
          <p:cNvPr id="385" name="Google Shape;385;p52"/>
          <p:cNvSpPr txBox="1"/>
          <p:nvPr>
            <p:ph type="body" idx="1"/>
          </p:nvPr>
        </p:nvSpPr>
        <p:spPr bwMode="auto">
          <a:xfrm>
            <a:off x="1297500" y="1195450"/>
            <a:ext cx="7038900" cy="3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(&amp;&amp;), (and) are equivalent.</a:t>
            </a:r>
            <a:endParaRPr sz="1800"/>
          </a:p>
          <a:p>
            <a:pPr marL="457200" lvl="0" indent="-342900" algn="just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(||), (or) are equivalent.</a:t>
            </a:r>
            <a:endParaRPr sz="1800"/>
          </a:p>
        </p:txBody>
      </p:sp>
      <p:pic>
        <p:nvPicPr>
          <p:cNvPr id="386" name="Google Shape;386;p52"/>
          <p:cNvPicPr/>
          <p:nvPr/>
        </p:nvPicPr>
        <p:blipFill>
          <a:blip r:embed="rId2">
            <a:alphaModFix/>
          </a:blip>
          <a:srcRect l="0" t="0" r="44490" b="55488"/>
          <a:stretch/>
        </p:blipFill>
        <p:spPr bwMode="auto">
          <a:xfrm>
            <a:off x="2603450" y="2280375"/>
            <a:ext cx="3785725" cy="154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2"/>
          <p:cNvPicPr/>
          <p:nvPr/>
        </p:nvPicPr>
        <p:blipFill>
          <a:blip r:embed="rId2">
            <a:alphaModFix/>
          </a:blip>
          <a:srcRect l="0" t="67288" r="44490" b="9884"/>
          <a:stretch/>
        </p:blipFill>
        <p:spPr bwMode="auto">
          <a:xfrm>
            <a:off x="2603450" y="3827850"/>
            <a:ext cx="3785725" cy="7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2" name="Google Shape;392;p53"/>
          <p:cNvSpPr txBox="1"/>
          <p:nvPr>
            <p:ph type="title"/>
          </p:nvPr>
        </p:nvSpPr>
        <p:spPr bwMode="auto"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Loops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7" name="Google Shape;397;p54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While Loops</a:t>
            </a:r>
            <a:endParaRPr sz="2800"/>
          </a:p>
        </p:txBody>
      </p:sp>
      <p:sp>
        <p:nvSpPr>
          <p:cNvPr id="398" name="Google Shape;398;p54"/>
          <p:cNvSpPr txBox="1"/>
          <p:nvPr>
            <p:ph type="body" idx="1"/>
          </p:nvPr>
        </p:nvSpPr>
        <p:spPr bwMode="auto">
          <a:xfrm>
            <a:off x="1297500" y="1195450"/>
            <a:ext cx="7038900" cy="3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The while loop executes a block of code as long as the specified condition is true.</a:t>
            </a:r>
            <a:endParaRPr sz="1800"/>
          </a:p>
          <a:p>
            <a:pPr marL="457200" lvl="0" indent="-342900" algn="just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Syntax</a:t>
            </a:r>
            <a:endParaRPr sz="1800"/>
          </a:p>
          <a:p>
            <a:pPr marL="0" lvl="0" indent="0" algn="just"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1800"/>
          </a:p>
          <a:p>
            <a:pPr marL="0" lvl="0" indent="0" algn="just"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1800"/>
          </a:p>
          <a:p>
            <a:pPr marL="0" lvl="0" indent="0" algn="just"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Can you use a while loop to print numbers from 1-5?</a:t>
            </a:r>
            <a:endParaRPr sz="1800"/>
          </a:p>
        </p:txBody>
      </p:sp>
      <p:pic>
        <p:nvPicPr>
          <p:cNvPr id="399" name="Google Shape;399;p5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858130" y="2250500"/>
            <a:ext cx="3280950" cy="10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4" name="Google Shape;404;p55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While Loops</a:t>
            </a:r>
            <a:endParaRPr sz="2800"/>
          </a:p>
        </p:txBody>
      </p:sp>
      <p:sp>
        <p:nvSpPr>
          <p:cNvPr id="405" name="Google Shape;405;p55"/>
          <p:cNvSpPr txBox="1"/>
          <p:nvPr>
            <p:ph type="body" idx="1"/>
          </p:nvPr>
        </p:nvSpPr>
        <p:spPr bwMode="auto">
          <a:xfrm>
            <a:off x="1185425" y="1195450"/>
            <a:ext cx="3867600" cy="3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$x = 1; - Initialize the loop counter ($x), and set the start value to 1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$x &lt;= 5 - Continue the loop as long as $x is less than or equal to 5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  <a:defRPr/>
            </a:pPr>
            <a:r>
              <a:rPr lang="en" sz="1800"/>
              <a:t>$x++; - Increase the loop counter value by 1 for each iteration</a:t>
            </a:r>
            <a:endParaRPr sz="1800"/>
          </a:p>
        </p:txBody>
      </p:sp>
      <p:pic>
        <p:nvPicPr>
          <p:cNvPr id="406" name="Google Shape;406;p55"/>
          <p:cNvPicPr/>
          <p:nvPr/>
        </p:nvPicPr>
        <p:blipFill>
          <a:blip r:embed="rId2">
            <a:alphaModFix/>
          </a:blip>
          <a:srcRect l="0" t="0" r="7807" b="0"/>
          <a:stretch/>
        </p:blipFill>
        <p:spPr bwMode="auto">
          <a:xfrm>
            <a:off x="5354075" y="1690350"/>
            <a:ext cx="3616900" cy="23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1" name="Google Shape;411;p56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While Loops</a:t>
            </a:r>
            <a:endParaRPr sz="2800"/>
          </a:p>
        </p:txBody>
      </p:sp>
      <p:sp>
        <p:nvSpPr>
          <p:cNvPr id="412" name="Google Shape;412;p56"/>
          <p:cNvSpPr txBox="1"/>
          <p:nvPr>
            <p:ph type="body" idx="1"/>
          </p:nvPr>
        </p:nvSpPr>
        <p:spPr bwMode="auto">
          <a:xfrm>
            <a:off x="1185425" y="1195450"/>
            <a:ext cx="3867600" cy="3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>
              <a:spcBef>
                <a:spcPts val="0"/>
              </a:spcBef>
              <a:spcAft>
                <a:spcPts val="1000"/>
              </a:spcAft>
              <a:buSzPts val="1800"/>
              <a:buChar char="●"/>
              <a:defRPr/>
            </a:pPr>
            <a:r>
              <a:rPr lang="en" sz="1800"/>
              <a:t>This example counts to 100 by tens -&gt;</a:t>
            </a:r>
            <a:endParaRPr sz="1800"/>
          </a:p>
        </p:txBody>
      </p:sp>
      <p:pic>
        <p:nvPicPr>
          <p:cNvPr id="413" name="Google Shape;413;p56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396275" y="1457563"/>
            <a:ext cx="3505300" cy="22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" name="Google Shape;418;p57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Do </a:t>
            </a:r>
            <a:r>
              <a:rPr lang="en" sz="2800"/>
              <a:t>While Loops</a:t>
            </a:r>
            <a:endParaRPr sz="2800"/>
          </a:p>
        </p:txBody>
      </p:sp>
      <p:sp>
        <p:nvSpPr>
          <p:cNvPr id="419" name="Google Shape;419;p57"/>
          <p:cNvSpPr txBox="1"/>
          <p:nvPr>
            <p:ph type="body" idx="1"/>
          </p:nvPr>
        </p:nvSpPr>
        <p:spPr bwMode="auto">
          <a:xfrm>
            <a:off x="1185425" y="1195450"/>
            <a:ext cx="3867600" cy="3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Syntax</a:t>
            </a:r>
            <a:endParaRPr sz="1800"/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/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/>
          </a:p>
          <a:p>
            <a:pPr marL="0" lvl="0" indent="0" algn="just"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Example </a:t>
            </a:r>
            <a:endParaRPr sz="1800"/>
          </a:p>
        </p:txBody>
      </p:sp>
      <p:pic>
        <p:nvPicPr>
          <p:cNvPr id="420" name="Google Shape;420;p57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728076" y="1689550"/>
            <a:ext cx="3067500" cy="97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57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728075" y="3236600"/>
            <a:ext cx="3324950" cy="1656486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7"/>
          <p:cNvSpPr txBox="1"/>
          <p:nvPr>
            <p:ph type="body" idx="1"/>
          </p:nvPr>
        </p:nvSpPr>
        <p:spPr bwMode="auto">
          <a:xfrm>
            <a:off x="5213825" y="1689550"/>
            <a:ext cx="36483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 In a do...while loop the condition is tested AFTER executing the statements within the loop. 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This means that the do...while loop will execute its statements at least once, even if the condition is false. 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7" name="Google Shape;427;p58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For</a:t>
            </a:r>
            <a:r>
              <a:rPr lang="en" sz="2800"/>
              <a:t> Loops</a:t>
            </a:r>
            <a:endParaRPr sz="2800"/>
          </a:p>
        </p:txBody>
      </p:sp>
      <p:sp>
        <p:nvSpPr>
          <p:cNvPr id="428" name="Google Shape;428;p58"/>
          <p:cNvSpPr txBox="1"/>
          <p:nvPr>
            <p:ph type="body" idx="1"/>
          </p:nvPr>
        </p:nvSpPr>
        <p:spPr bwMode="auto">
          <a:xfrm>
            <a:off x="1185425" y="1195450"/>
            <a:ext cx="7233000" cy="37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Syntax</a:t>
            </a:r>
            <a:endParaRPr sz="1800"/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/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/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/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/>
          </a:p>
          <a:p>
            <a:pPr marL="457200" lvl="0" indent="-342900" algn="just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Parameters:</a:t>
            </a:r>
            <a:endParaRPr sz="1800"/>
          </a:p>
          <a:p>
            <a:pPr marL="914400" lvl="1" indent="-342900" algn="just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pPr>
            <a:r>
              <a:rPr lang="en" sz="1800"/>
              <a:t>init counter: Initialize the loop counter value</a:t>
            </a:r>
            <a:endParaRPr sz="1800"/>
          </a:p>
          <a:p>
            <a:pPr marL="914400" lvl="1" indent="-342900" algn="just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pPr>
            <a:r>
              <a:rPr lang="en" sz="1800"/>
              <a:t>test counter: Evaluated for each loop iteration. If it evaluates to TRUE, the loop continues. If it evaluates to FALSE, the loop ends.</a:t>
            </a:r>
            <a:endParaRPr sz="1800"/>
          </a:p>
          <a:p>
            <a:pPr marL="914400" lvl="1" indent="-342900" algn="just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pPr>
            <a:r>
              <a:rPr lang="en" sz="1800"/>
              <a:t>increment counter: Increases the loop counter value</a:t>
            </a:r>
            <a:endParaRPr sz="1800"/>
          </a:p>
        </p:txBody>
      </p:sp>
      <p:pic>
        <p:nvPicPr>
          <p:cNvPr id="429" name="Google Shape;429;p58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728075" y="1689550"/>
            <a:ext cx="6115850" cy="10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4" name="Google Shape;434;p59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For Loops</a:t>
            </a:r>
            <a:endParaRPr sz="2800"/>
          </a:p>
        </p:txBody>
      </p:sp>
      <p:sp>
        <p:nvSpPr>
          <p:cNvPr id="435" name="Google Shape;435;p59"/>
          <p:cNvSpPr txBox="1"/>
          <p:nvPr>
            <p:ph type="body" idx="1"/>
          </p:nvPr>
        </p:nvSpPr>
        <p:spPr bwMode="auto">
          <a:xfrm>
            <a:off x="1185425" y="1195450"/>
            <a:ext cx="7233000" cy="37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Examples</a:t>
            </a:r>
            <a:endParaRPr sz="1800"/>
          </a:p>
        </p:txBody>
      </p:sp>
      <p:pic>
        <p:nvPicPr>
          <p:cNvPr id="436" name="Google Shape;436;p59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760700" y="1831275"/>
            <a:ext cx="3645057" cy="91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59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742003" y="3217503"/>
            <a:ext cx="3682449" cy="9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2" name="Google Shape;442;p60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Break </a:t>
            </a:r>
            <a:endParaRPr sz="2800"/>
          </a:p>
        </p:txBody>
      </p:sp>
      <p:sp>
        <p:nvSpPr>
          <p:cNvPr id="443" name="Google Shape;443;p60"/>
          <p:cNvSpPr txBox="1"/>
          <p:nvPr>
            <p:ph type="body" idx="1"/>
          </p:nvPr>
        </p:nvSpPr>
        <p:spPr bwMode="auto">
          <a:xfrm>
            <a:off x="1185425" y="1195450"/>
            <a:ext cx="7233000" cy="37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The break statement can be used to jump out of a loop.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This example jumps out of the loop when x is equal to 4: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  <a:defRPr/>
            </a:pPr>
            <a:endParaRPr sz="1800"/>
          </a:p>
        </p:txBody>
      </p:sp>
      <p:pic>
        <p:nvPicPr>
          <p:cNvPr id="444" name="Google Shape;444;p60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776575" y="2286225"/>
            <a:ext cx="3562850" cy="17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9" name="Google Shape;449;p61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C</a:t>
            </a:r>
            <a:r>
              <a:rPr lang="en" sz="2800"/>
              <a:t>ontinue</a:t>
            </a:r>
            <a:endParaRPr sz="2800"/>
          </a:p>
        </p:txBody>
      </p:sp>
      <p:sp>
        <p:nvSpPr>
          <p:cNvPr id="450" name="Google Shape;450;p61"/>
          <p:cNvSpPr txBox="1"/>
          <p:nvPr>
            <p:ph type="body" idx="1"/>
          </p:nvPr>
        </p:nvSpPr>
        <p:spPr bwMode="auto">
          <a:xfrm>
            <a:off x="1185425" y="1195450"/>
            <a:ext cx="7233000" cy="37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The continue statement breaks one iteration (in the loop), if a specified condition occurs, and continues with the next iteration in the loop.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This example skips the value of 4: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  <a:defRPr/>
            </a:pPr>
            <a:endParaRPr sz="1800"/>
          </a:p>
        </p:txBody>
      </p:sp>
      <p:pic>
        <p:nvPicPr>
          <p:cNvPr id="451" name="Google Shape;451;p6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766025" y="2813375"/>
            <a:ext cx="3472250" cy="17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 bwMode="auto"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Setting up a local server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6" name="Google Shape;456;p62"/>
          <p:cNvSpPr txBox="1"/>
          <p:nvPr>
            <p:ph type="title"/>
          </p:nvPr>
        </p:nvSpPr>
        <p:spPr bwMode="auto"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Challenges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1" name="Google Shape;461;p63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Challenges</a:t>
            </a:r>
            <a:endParaRPr sz="2800"/>
          </a:p>
        </p:txBody>
      </p:sp>
      <p:sp>
        <p:nvSpPr>
          <p:cNvPr id="462" name="Google Shape;462;p63"/>
          <p:cNvSpPr txBox="1"/>
          <p:nvPr>
            <p:ph type="body" idx="1"/>
          </p:nvPr>
        </p:nvSpPr>
        <p:spPr bwMode="auto">
          <a:xfrm>
            <a:off x="1297500" y="1195450"/>
            <a:ext cx="7038900" cy="3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Print the following</a:t>
            </a:r>
            <a:endParaRPr sz="1800"/>
          </a:p>
        </p:txBody>
      </p:sp>
      <p:pic>
        <p:nvPicPr>
          <p:cNvPr id="463" name="Google Shape;463;p63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903450" y="1853025"/>
            <a:ext cx="3521325" cy="18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8" name="Google Shape;468;p64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Challenges</a:t>
            </a:r>
            <a:endParaRPr sz="2800"/>
          </a:p>
        </p:txBody>
      </p:sp>
      <p:sp>
        <p:nvSpPr>
          <p:cNvPr id="469" name="Google Shape;469;p64"/>
          <p:cNvSpPr txBox="1"/>
          <p:nvPr>
            <p:ph type="body" idx="1"/>
          </p:nvPr>
        </p:nvSpPr>
        <p:spPr bwMode="auto">
          <a:xfrm>
            <a:off x="1297500" y="1195450"/>
            <a:ext cx="7038900" cy="3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Print the following</a:t>
            </a:r>
            <a:endParaRPr sz="1800"/>
          </a:p>
        </p:txBody>
      </p:sp>
      <p:pic>
        <p:nvPicPr>
          <p:cNvPr id="470" name="Google Shape;470;p6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942038" y="1895050"/>
            <a:ext cx="5749825" cy="221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5" name="Google Shape;475;p65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Challenges</a:t>
            </a:r>
            <a:endParaRPr sz="2800"/>
          </a:p>
        </p:txBody>
      </p:sp>
      <p:sp>
        <p:nvSpPr>
          <p:cNvPr id="476" name="Google Shape;476;p65"/>
          <p:cNvSpPr txBox="1"/>
          <p:nvPr>
            <p:ph type="body" idx="1"/>
          </p:nvPr>
        </p:nvSpPr>
        <p:spPr bwMode="auto">
          <a:xfrm>
            <a:off x="1297500" y="1195450"/>
            <a:ext cx="7038900" cy="3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pPr>
            <a:r>
              <a:rPr lang="en" sz="1600"/>
              <a:t>Here are some challenges from - </a:t>
            </a:r>
            <a:r>
              <a:rPr lang="en" sz="1600" u="sng">
                <a:solidFill>
                  <a:schemeClr val="hlink"/>
                </a:solidFill>
                <a:hlinkClick r:id="rId2" tooltip="https://www.w3resource.com/php-exercises/basic-algorithm/index.php"/>
              </a:rPr>
              <a:t>https://www.w3resource.com/php-exercises/basic-algorithm/index.php</a:t>
            </a:r>
            <a:endParaRPr sz="1600"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endParaRPr sz="1800"/>
          </a:p>
        </p:txBody>
      </p:sp>
      <p:pic>
        <p:nvPicPr>
          <p:cNvPr id="477" name="Google Shape;477;p65"/>
          <p:cNvPicPr/>
          <p:nvPr/>
        </p:nvPicPr>
        <p:blipFill>
          <a:blip r:embed="rId3">
            <a:alphaModFix/>
          </a:blip>
          <a:srcRect l="0" t="0" r="0" b="11597"/>
          <a:stretch/>
        </p:blipFill>
        <p:spPr bwMode="auto">
          <a:xfrm>
            <a:off x="1856750" y="1944475"/>
            <a:ext cx="5175375" cy="277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2" name="Google Shape;482;p66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Challenges</a:t>
            </a:r>
            <a:endParaRPr sz="2800"/>
          </a:p>
        </p:txBody>
      </p:sp>
      <p:pic>
        <p:nvPicPr>
          <p:cNvPr id="483" name="Google Shape;483;p66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539363" y="1275800"/>
            <a:ext cx="6065276" cy="34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8" name="Google Shape;488;p67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Challenges</a:t>
            </a:r>
            <a:endParaRPr sz="2800"/>
          </a:p>
        </p:txBody>
      </p:sp>
      <p:pic>
        <p:nvPicPr>
          <p:cNvPr id="489" name="Google Shape;489;p67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767975" y="1177150"/>
            <a:ext cx="5608025" cy="36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4" name="Google Shape;494;p68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Challenges</a:t>
            </a:r>
            <a:endParaRPr sz="2800"/>
          </a:p>
        </p:txBody>
      </p:sp>
      <p:pic>
        <p:nvPicPr>
          <p:cNvPr id="495" name="Google Shape;495;p68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337825" y="1165425"/>
            <a:ext cx="6784650" cy="360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0" name="Google Shape;500;p69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Challenges</a:t>
            </a:r>
            <a:endParaRPr sz="2800"/>
          </a:p>
        </p:txBody>
      </p:sp>
      <p:pic>
        <p:nvPicPr>
          <p:cNvPr id="501" name="Google Shape;501;p69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704255" y="1014750"/>
            <a:ext cx="5954821" cy="37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6" name="Google Shape;506;p70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Challenges</a:t>
            </a:r>
            <a:endParaRPr sz="2800"/>
          </a:p>
        </p:txBody>
      </p:sp>
      <p:pic>
        <p:nvPicPr>
          <p:cNvPr id="507" name="Google Shape;507;p70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749675" y="1321303"/>
            <a:ext cx="6248850" cy="321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8" name="Google Shape;518;p72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Challenges</a:t>
            </a:r>
            <a:endParaRPr sz="2800"/>
          </a:p>
        </p:txBody>
      </p:sp>
      <p:pic>
        <p:nvPicPr>
          <p:cNvPr id="519" name="Google Shape;519;p72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2070263" y="1127000"/>
            <a:ext cx="5493374" cy="36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Setting up a local server</a:t>
            </a:r>
            <a:endParaRPr sz="2800"/>
          </a:p>
        </p:txBody>
      </p:sp>
      <p:sp>
        <p:nvSpPr>
          <p:cNvPr id="166" name="Google Shape;166;p18"/>
          <p:cNvSpPr txBox="1"/>
          <p:nvPr>
            <p:ph type="body" idx="1"/>
          </p:nvPr>
        </p:nvSpPr>
        <p:spPr bwMode="auto">
          <a:xfrm>
            <a:off x="1297500" y="1195450"/>
            <a:ext cx="7038900" cy="3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We use XAMPP to set up a local server.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Head over to </a:t>
            </a:r>
            <a:r>
              <a:rPr lang="en" sz="1800" u="sng">
                <a:solidFill>
                  <a:schemeClr val="hlink"/>
                </a:solidFill>
                <a:hlinkClick r:id="rId2" tooltip="https://www.apachefriends.org/index.html"/>
              </a:rPr>
              <a:t>https://www.apachefriends.org/index.html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Download XAMPP for your operating system, and install and run it.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  <a:defRPr/>
            </a:pPr>
            <a:r>
              <a:rPr lang="en" sz="1800"/>
              <a:t>Click these to start the service -</a:t>
            </a:r>
            <a:endParaRPr sz="1800"/>
          </a:p>
        </p:txBody>
      </p:sp>
      <p:pic>
        <p:nvPicPr>
          <p:cNvPr id="167" name="Google Shape;167;p18"/>
          <p:cNvPicPr/>
          <p:nvPr/>
        </p:nvPicPr>
        <p:blipFill>
          <a:blip r:embed="rId3">
            <a:alphaModFix/>
          </a:blip>
          <a:srcRect l="0" t="17992" r="14813" b="0"/>
          <a:stretch/>
        </p:blipFill>
        <p:spPr bwMode="auto">
          <a:xfrm>
            <a:off x="1780225" y="3335250"/>
            <a:ext cx="6758775" cy="16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4" name="Google Shape;524;p73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Challenges</a:t>
            </a:r>
            <a:endParaRPr sz="2800"/>
          </a:p>
        </p:txBody>
      </p:sp>
      <p:pic>
        <p:nvPicPr>
          <p:cNvPr id="525" name="Google Shape;525;p73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623000" y="1187225"/>
            <a:ext cx="5897999" cy="328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0" name="Google Shape;530;p74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Challenges</a:t>
            </a:r>
            <a:endParaRPr sz="2800"/>
          </a:p>
        </p:txBody>
      </p:sp>
      <p:pic>
        <p:nvPicPr>
          <p:cNvPr id="531" name="Google Shape;531;p7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769800" y="1014750"/>
            <a:ext cx="5935400" cy="36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6" name="Google Shape;536;p75"/>
          <p:cNvSpPr txBox="1"/>
          <p:nvPr>
            <p:ph type="title"/>
          </p:nvPr>
        </p:nvSpPr>
        <p:spPr bwMode="auto"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Challenges</a:t>
            </a:r>
            <a:endParaRPr sz="2800"/>
          </a:p>
        </p:txBody>
      </p:sp>
      <p:sp>
        <p:nvSpPr>
          <p:cNvPr id="537" name="Google Shape;537;p75"/>
          <p:cNvSpPr txBox="1"/>
          <p:nvPr>
            <p:ph type="body" idx="1"/>
          </p:nvPr>
        </p:nvSpPr>
        <p:spPr bwMode="auto">
          <a:xfrm>
            <a:off x="1297500" y="1245699"/>
            <a:ext cx="70389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Write a loop to print this triangle</a:t>
            </a:r>
            <a:endParaRPr sz="1800"/>
          </a:p>
        </p:txBody>
      </p:sp>
      <p:pic>
        <p:nvPicPr>
          <p:cNvPr id="538" name="Google Shape;538;p75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930500" y="1737175"/>
            <a:ext cx="992700" cy="1669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3" name="Google Shape;543;p76"/>
          <p:cNvSpPr txBox="1"/>
          <p:nvPr>
            <p:ph type="title"/>
          </p:nvPr>
        </p:nvSpPr>
        <p:spPr bwMode="auto"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Challenges</a:t>
            </a:r>
            <a:endParaRPr sz="2800"/>
          </a:p>
        </p:txBody>
      </p:sp>
      <p:sp>
        <p:nvSpPr>
          <p:cNvPr id="544" name="Google Shape;544;p76"/>
          <p:cNvSpPr txBox="1"/>
          <p:nvPr>
            <p:ph type="body" idx="1"/>
          </p:nvPr>
        </p:nvSpPr>
        <p:spPr bwMode="auto">
          <a:xfrm>
            <a:off x="1297500" y="1245699"/>
            <a:ext cx="70389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Write a loop to print this triangle</a:t>
            </a:r>
            <a:endParaRPr sz="1800"/>
          </a:p>
        </p:txBody>
      </p:sp>
      <p:pic>
        <p:nvPicPr>
          <p:cNvPr id="545" name="Google Shape;545;p76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297500" y="1307850"/>
            <a:ext cx="7428126" cy="28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7" name="Google Shape;557;p78"/>
          <p:cNvSpPr txBox="1"/>
          <p:nvPr>
            <p:ph type="title"/>
          </p:nvPr>
        </p:nvSpPr>
        <p:spPr bwMode="auto"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Challenges</a:t>
            </a:r>
            <a:endParaRPr sz="2800"/>
          </a:p>
        </p:txBody>
      </p:sp>
      <p:sp>
        <p:nvSpPr>
          <p:cNvPr id="558" name="Google Shape;558;p78"/>
          <p:cNvSpPr txBox="1"/>
          <p:nvPr>
            <p:ph type="body" idx="1"/>
          </p:nvPr>
        </p:nvSpPr>
        <p:spPr bwMode="auto">
          <a:xfrm>
            <a:off x="1297500" y="1245699"/>
            <a:ext cx="70389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Write a program that prints, in ascending order, -</a:t>
            </a:r>
            <a:endParaRPr sz="1800"/>
          </a:p>
          <a:p>
            <a:pPr marL="914400" lvl="1" indent="-3429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pPr>
            <a:r>
              <a:rPr lang="en" sz="1800"/>
              <a:t>all numbers from 1 - 50</a:t>
            </a:r>
            <a:endParaRPr sz="1800"/>
          </a:p>
          <a:p>
            <a:pPr marL="914400" lvl="1" indent="-3429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pPr>
            <a:r>
              <a:rPr lang="en" sz="1800"/>
              <a:t>all non negative numbers less than 25</a:t>
            </a:r>
            <a:endParaRPr sz="1800"/>
          </a:p>
          <a:p>
            <a:pPr marL="914400" lvl="1" indent="-3429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pPr>
            <a:r>
              <a:rPr lang="en" sz="1800"/>
              <a:t>all non negative odd numbers less than 25</a:t>
            </a:r>
            <a:endParaRPr sz="1800"/>
          </a:p>
          <a:p>
            <a:pPr marL="914400" lvl="1" indent="-3429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pPr>
            <a:r>
              <a:rPr lang="en" sz="1800"/>
              <a:t>all non negative numbers divisible by 3 that are less than 25</a:t>
            </a:r>
            <a:endParaRPr sz="1800"/>
          </a:p>
          <a:p>
            <a:pPr marL="914400" lvl="1" indent="-3429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pPr>
            <a:r>
              <a:rPr lang="en" sz="1800"/>
              <a:t>the multiples of 5 from 0 - 50</a:t>
            </a:r>
            <a:endParaRPr sz="1800"/>
          </a:p>
          <a:p>
            <a:pPr marL="914400" lvl="1" indent="-3429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pPr>
            <a:r>
              <a:rPr lang="en" sz="1800"/>
              <a:t>Multiples of 2 or multiples of 3, but not multiples of both 2 and 3. For example, it will print 2, 3, 4, 8, 10, 14… (up to 50)</a:t>
            </a:r>
            <a:endParaRPr sz="1800"/>
          </a:p>
          <a:p>
            <a:pPr marL="914400" lvl="1" indent="-3429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pPr>
            <a:r>
              <a:rPr lang="en" sz="1800"/>
              <a:t>Multiples of 2 and 3, but not multiples of 12 (up to 100). 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3" name="Google Shape;563;p79"/>
          <p:cNvSpPr txBox="1"/>
          <p:nvPr>
            <p:ph type="title"/>
          </p:nvPr>
        </p:nvSpPr>
        <p:spPr bwMode="auto"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Challenges</a:t>
            </a:r>
            <a:endParaRPr sz="2800"/>
          </a:p>
        </p:txBody>
      </p:sp>
      <p:sp>
        <p:nvSpPr>
          <p:cNvPr id="564" name="Google Shape;564;p79"/>
          <p:cNvSpPr txBox="1"/>
          <p:nvPr>
            <p:ph type="body" idx="1"/>
          </p:nvPr>
        </p:nvSpPr>
        <p:spPr bwMode="auto">
          <a:xfrm>
            <a:off x="1297500" y="1245699"/>
            <a:ext cx="70389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Write a program that prints, in DESCENDING order, -</a:t>
            </a:r>
            <a:endParaRPr sz="1800"/>
          </a:p>
          <a:p>
            <a:pPr marL="914400" lvl="1" indent="-3429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pPr>
            <a:r>
              <a:rPr lang="en" sz="1800"/>
              <a:t>all numbers from 1 - 50</a:t>
            </a:r>
            <a:endParaRPr sz="1800"/>
          </a:p>
          <a:p>
            <a:pPr marL="914400" lvl="1" indent="-3429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pPr>
            <a:r>
              <a:rPr lang="en" sz="1800"/>
              <a:t>all non negative numbers less than 25</a:t>
            </a:r>
            <a:endParaRPr sz="1800"/>
          </a:p>
          <a:p>
            <a:pPr marL="914400" lvl="1" indent="-3429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pPr>
            <a:r>
              <a:rPr lang="en" sz="1800"/>
              <a:t>all non negative odd numbers less than 25</a:t>
            </a:r>
            <a:endParaRPr sz="1800"/>
          </a:p>
          <a:p>
            <a:pPr marL="914400" lvl="1" indent="-3429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pPr>
            <a:r>
              <a:rPr lang="en" sz="1800"/>
              <a:t>all non negative numbers divisible by 3 that are less than 25</a:t>
            </a:r>
            <a:endParaRPr sz="1800"/>
          </a:p>
          <a:p>
            <a:pPr marL="914400" lvl="1" indent="-3429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pPr>
            <a:r>
              <a:rPr lang="en" sz="1800"/>
              <a:t>the multiples of 5 from 0 - 50</a:t>
            </a:r>
            <a:endParaRPr sz="1800"/>
          </a:p>
          <a:p>
            <a:pPr marL="914400" lvl="1" indent="-3429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pPr>
            <a:r>
              <a:rPr lang="en" sz="1800"/>
              <a:t>Multiples of 2 or multiples of 3, but not multiples of both 2 and 3. For example, it will print 2, 3, 4, 8, 10, 14… (up to 50)</a:t>
            </a:r>
            <a:endParaRPr sz="1800"/>
          </a:p>
          <a:p>
            <a:pPr marL="914400" lvl="1" indent="-3429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pPr>
            <a:r>
              <a:rPr lang="en" sz="1800"/>
              <a:t>Multiples of 2 and 3, but not multiples of 12 (up to 100). 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9" name="Google Shape;569;p80"/>
          <p:cNvSpPr txBox="1"/>
          <p:nvPr>
            <p:ph type="title"/>
          </p:nvPr>
        </p:nvSpPr>
        <p:spPr bwMode="auto"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Challenges</a:t>
            </a:r>
            <a:endParaRPr sz="2800"/>
          </a:p>
        </p:txBody>
      </p:sp>
      <p:sp>
        <p:nvSpPr>
          <p:cNvPr id="570" name="Google Shape;570;p80"/>
          <p:cNvSpPr txBox="1"/>
          <p:nvPr>
            <p:ph type="body" idx="1"/>
          </p:nvPr>
        </p:nvSpPr>
        <p:spPr bwMode="auto">
          <a:xfrm>
            <a:off x="1297500" y="1245699"/>
            <a:ext cx="70389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Write a program that prints the multiplication table of 3, from 1 to 10, in ascending order like so -</a:t>
            </a:r>
            <a:endParaRPr sz="1800"/>
          </a:p>
          <a:p>
            <a:pPr marL="914400" lvl="1" indent="-3429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pPr>
            <a:r>
              <a:rPr lang="en" sz="1800"/>
              <a:t>3*1 = 3</a:t>
            </a:r>
            <a:endParaRPr sz="1800"/>
          </a:p>
          <a:p>
            <a:pPr marL="914400" lvl="1" indent="-3429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pPr>
            <a:r>
              <a:rPr lang="en" sz="1800"/>
              <a:t>3*2 = 6</a:t>
            </a:r>
            <a:endParaRPr sz="1800"/>
          </a:p>
          <a:p>
            <a:pPr marL="914400" lvl="1" indent="-3429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pPr>
            <a:r>
              <a:rPr lang="en" sz="1800"/>
              <a:t>...</a:t>
            </a:r>
            <a:endParaRPr sz="1800"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Write a program that prints the multiplication table of 17, from 1 to 10, in ascending order, like so -</a:t>
            </a:r>
            <a:endParaRPr sz="1800"/>
          </a:p>
          <a:p>
            <a:pPr marL="914400" lvl="1" indent="-3429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pPr>
            <a:r>
              <a:rPr lang="en" sz="1800"/>
              <a:t>17*1 = 17</a:t>
            </a:r>
            <a:endParaRPr sz="1800"/>
          </a:p>
          <a:p>
            <a:pPr marL="914400" lvl="1" indent="-3429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pPr>
            <a:r>
              <a:rPr lang="en" sz="1800"/>
              <a:t>17*2 = 34</a:t>
            </a:r>
            <a:endParaRPr sz="1800"/>
          </a:p>
          <a:p>
            <a:pPr marL="914400" lvl="1" indent="-3429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pPr>
            <a:r>
              <a:rPr lang="en" sz="1800"/>
              <a:t>...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6" name="Google Shape;576;p81"/>
          <p:cNvSpPr txBox="1"/>
          <p:nvPr>
            <p:ph type="title"/>
          </p:nvPr>
        </p:nvSpPr>
        <p:spPr bwMode="auto"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Setting up a local server</a:t>
            </a:r>
            <a:endParaRPr sz="2800"/>
          </a:p>
        </p:txBody>
      </p:sp>
      <p:sp>
        <p:nvSpPr>
          <p:cNvPr id="173" name="Google Shape;173;p19"/>
          <p:cNvSpPr txBox="1"/>
          <p:nvPr>
            <p:ph type="body" idx="1"/>
          </p:nvPr>
        </p:nvSpPr>
        <p:spPr bwMode="auto">
          <a:xfrm>
            <a:off x="1297500" y="1195450"/>
            <a:ext cx="7038900" cy="3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>
              <a:spcBef>
                <a:spcPts val="0"/>
              </a:spcBef>
              <a:spcAft>
                <a:spcPts val="1000"/>
              </a:spcAft>
              <a:buSzPts val="1800"/>
              <a:buChar char="●"/>
              <a:defRPr/>
            </a:pPr>
            <a:r>
              <a:rPr lang="en" sz="1800"/>
              <a:t>Go to localhost/phpmyadmin. If you see something like this, then everything is working fine.</a:t>
            </a:r>
            <a:endParaRPr sz="1800"/>
          </a:p>
        </p:txBody>
      </p:sp>
      <p:pic>
        <p:nvPicPr>
          <p:cNvPr id="174" name="Google Shape;174;p19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2323800" y="1973550"/>
            <a:ext cx="4986301" cy="30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Setting up a local server</a:t>
            </a:r>
            <a:endParaRPr sz="2800"/>
          </a:p>
        </p:txBody>
      </p:sp>
      <p:sp>
        <p:nvSpPr>
          <p:cNvPr id="180" name="Google Shape;180;p20"/>
          <p:cNvSpPr txBox="1"/>
          <p:nvPr>
            <p:ph type="body" idx="1"/>
          </p:nvPr>
        </p:nvSpPr>
        <p:spPr bwMode="auto">
          <a:xfrm>
            <a:off x="1297500" y="1115100"/>
            <a:ext cx="7038900" cy="3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Now go to your xampp installation folder/htdocs and </a:t>
            </a:r>
            <a:r>
              <a:rPr lang="en" sz="1800" b="1"/>
              <a:t>delete </a:t>
            </a:r>
            <a:r>
              <a:rPr lang="en" sz="1800"/>
              <a:t>everything inside. 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  <a:defRPr/>
            </a:pPr>
            <a:r>
              <a:rPr lang="en" sz="1800"/>
              <a:t>Create a folder by the name of your choice. I am gonna name it ‘php’.</a:t>
            </a:r>
            <a:endParaRPr sz="1800"/>
          </a:p>
        </p:txBody>
      </p:sp>
      <p:pic>
        <p:nvPicPr>
          <p:cNvPr id="181" name="Google Shape;181;p20"/>
          <p:cNvPicPr/>
          <p:nvPr/>
        </p:nvPicPr>
        <p:blipFill>
          <a:blip r:embed="rId2">
            <a:alphaModFix/>
          </a:blip>
          <a:srcRect l="0" t="0" r="40670" b="0"/>
          <a:stretch/>
        </p:blipFill>
        <p:spPr bwMode="auto">
          <a:xfrm>
            <a:off x="1831800" y="2874175"/>
            <a:ext cx="5355174" cy="164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 bwMode="auto">
          <a:xfrm>
            <a:off x="1297500" y="393750"/>
            <a:ext cx="70389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Setting up a local server</a:t>
            </a:r>
            <a:endParaRPr sz="2800"/>
          </a:p>
        </p:txBody>
      </p:sp>
      <p:sp>
        <p:nvSpPr>
          <p:cNvPr id="187" name="Google Shape;187;p21"/>
          <p:cNvSpPr txBox="1"/>
          <p:nvPr>
            <p:ph type="body" idx="1"/>
          </p:nvPr>
        </p:nvSpPr>
        <p:spPr bwMode="auto">
          <a:xfrm>
            <a:off x="1297500" y="1195450"/>
            <a:ext cx="7038900" cy="3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Inside php folder, make an index.php file. </a:t>
            </a: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In this file, type this - </a:t>
            </a:r>
            <a:endParaRPr sz="1800"/>
          </a:p>
          <a:p>
            <a:pPr marL="0" lvl="0" indent="0" algn="just"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1800"/>
          </a:p>
          <a:p>
            <a:pPr marL="0" lvl="0" indent="0" algn="just"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1800"/>
          </a:p>
          <a:p>
            <a:pPr marL="457200" lvl="0" indent="-34290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Lines 1 and 3 mark the starting and closing of the block of php code. These tags tell that there is php code inside.</a:t>
            </a:r>
            <a:endParaRPr sz="1800"/>
          </a:p>
          <a:p>
            <a:pPr marL="457200" lvl="0" indent="-342900" algn="just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Echo is the print equivalent of php. It simply displays the text in browser</a:t>
            </a:r>
            <a:endParaRPr sz="1800"/>
          </a:p>
          <a:p>
            <a:pPr marL="457200" lvl="0" indent="-342900" algn="just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PHP code needs each line to end with a semicolon.</a:t>
            </a:r>
            <a:endParaRPr sz="1800"/>
          </a:p>
        </p:txBody>
      </p:sp>
      <p:pic>
        <p:nvPicPr>
          <p:cNvPr id="188" name="Google Shape;188;p2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865650" y="2107325"/>
            <a:ext cx="2825775" cy="8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ONLYOFFICE/7.4.1.36</Application>
  <PresentationFormat>On-screen Show (4:3)</PresentationFormat>
  <Paragraphs>0</Paragraphs>
  <Slides>67</Slides>
  <Notes>67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</cp:coreProperties>
</file>