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Lst>
  <p:sldSz cy="5143500" cx="9144000"/>
  <p:notesSz cx="6858000" cy="9144000"/>
  <p:embeddedFontLst>
    <p:embeddedFont>
      <p:font typeface="Montserrat SemiBold"/>
      <p:regular r:id="rId74"/>
      <p:bold r:id="rId75"/>
      <p:italic r:id="rId76"/>
      <p:boldItalic r:id="rId77"/>
    </p:embeddedFont>
    <p:embeddedFont>
      <p:font typeface="Proxima Nova"/>
      <p:regular r:id="rId78"/>
      <p:bold r:id="rId79"/>
      <p:italic r:id="rId80"/>
      <p:boldItalic r:id="rId81"/>
    </p:embeddedFont>
    <p:embeddedFont>
      <p:font typeface="Merriweather Light"/>
      <p:regular r:id="rId82"/>
      <p:bold r:id="rId83"/>
      <p:italic r:id="rId84"/>
      <p:boldItalic r:id="rId85"/>
    </p:embeddedFont>
    <p:embeddedFont>
      <p:font typeface="Montserrat"/>
      <p:regular r:id="rId86"/>
      <p:bold r:id="rId87"/>
      <p:italic r:id="rId88"/>
      <p:boldItalic r:id="rId89"/>
    </p:embeddedFont>
    <p:embeddedFont>
      <p:font typeface="Open Sans SemiBold"/>
      <p:regular r:id="rId90"/>
      <p:bold r:id="rId91"/>
      <p:italic r:id="rId92"/>
      <p:boldItalic r:id="rId93"/>
    </p:embeddedFont>
    <p:embeddedFont>
      <p:font typeface="Vidaloka"/>
      <p:regular r:id="rId94"/>
    </p:embeddedFont>
    <p:embeddedFont>
      <p:font typeface="Russo One"/>
      <p:regular r:id="rId95"/>
    </p:embeddedFont>
    <p:embeddedFont>
      <p:font typeface="Proxima Nova Semibold"/>
      <p:regular r:id="rId96"/>
      <p:bold r:id="rId97"/>
      <p:boldItalic r:id="rId98"/>
    </p:embeddedFont>
    <p:embeddedFont>
      <p:font typeface="Crimson Text"/>
      <p:regular r:id="rId99"/>
      <p:bold r:id="rId100"/>
      <p:italic r:id="rId101"/>
      <p:boldItalic r:id="rId102"/>
    </p:embeddedFont>
    <p:embeddedFont>
      <p:font typeface="Open Sans"/>
      <p:regular r:id="rId103"/>
      <p:bold r:id="rId104"/>
      <p:italic r:id="rId105"/>
      <p:boldItalic r:id="rId10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6" Type="http://schemas.openxmlformats.org/officeDocument/2006/relationships/font" Target="fonts/OpenSans-boldItalic.fntdata"/><Relationship Id="rId105" Type="http://schemas.openxmlformats.org/officeDocument/2006/relationships/font" Target="fonts/OpenSans-italic.fntdata"/><Relationship Id="rId104" Type="http://schemas.openxmlformats.org/officeDocument/2006/relationships/font" Target="fonts/OpenSans-bold.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font" Target="fonts/OpenSans-regular.fntdata"/><Relationship Id="rId102" Type="http://schemas.openxmlformats.org/officeDocument/2006/relationships/font" Target="fonts/CrimsonText-boldItalic.fntdata"/><Relationship Id="rId101" Type="http://schemas.openxmlformats.org/officeDocument/2006/relationships/font" Target="fonts/CrimsonText-italic.fntdata"/><Relationship Id="rId100" Type="http://schemas.openxmlformats.org/officeDocument/2006/relationships/font" Target="fonts/CrimsonText-bold.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font" Target="fonts/RussoOne-regular.fntdata"/><Relationship Id="rId94" Type="http://schemas.openxmlformats.org/officeDocument/2006/relationships/font" Target="fonts/Vidaloka-regular.fntdata"/><Relationship Id="rId97" Type="http://schemas.openxmlformats.org/officeDocument/2006/relationships/font" Target="fonts/ProximaNovaSemibold-bold.fntdata"/><Relationship Id="rId96" Type="http://schemas.openxmlformats.org/officeDocument/2006/relationships/font" Target="fonts/ProximaNovaSemibold-regular.fntdata"/><Relationship Id="rId11" Type="http://schemas.openxmlformats.org/officeDocument/2006/relationships/slide" Target="slides/slide6.xml"/><Relationship Id="rId99" Type="http://schemas.openxmlformats.org/officeDocument/2006/relationships/font" Target="fonts/CrimsonText-regular.fntdata"/><Relationship Id="rId10" Type="http://schemas.openxmlformats.org/officeDocument/2006/relationships/slide" Target="slides/slide5.xml"/><Relationship Id="rId98" Type="http://schemas.openxmlformats.org/officeDocument/2006/relationships/font" Target="fonts/ProximaNovaSemibold-boldItalic.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font" Target="fonts/OpenSansSemiBold-bold.fntdata"/><Relationship Id="rId90" Type="http://schemas.openxmlformats.org/officeDocument/2006/relationships/font" Target="fonts/OpenSansSemiBold-regular.fntdata"/><Relationship Id="rId93" Type="http://schemas.openxmlformats.org/officeDocument/2006/relationships/font" Target="fonts/OpenSansSemiBold-boldItalic.fntdata"/><Relationship Id="rId92" Type="http://schemas.openxmlformats.org/officeDocument/2006/relationships/font" Target="fonts/OpenSansSemi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font" Target="fonts/MerriweatherLight-italic.fntdata"/><Relationship Id="rId83" Type="http://schemas.openxmlformats.org/officeDocument/2006/relationships/font" Target="fonts/MerriweatherLight-bold.fntdata"/><Relationship Id="rId86" Type="http://schemas.openxmlformats.org/officeDocument/2006/relationships/font" Target="fonts/Montserrat-regular.fntdata"/><Relationship Id="rId85" Type="http://schemas.openxmlformats.org/officeDocument/2006/relationships/font" Target="fonts/MerriweatherLight-boldItalic.fntdata"/><Relationship Id="rId88" Type="http://schemas.openxmlformats.org/officeDocument/2006/relationships/font" Target="fonts/Montserrat-italic.fntdata"/><Relationship Id="rId87" Type="http://schemas.openxmlformats.org/officeDocument/2006/relationships/font" Target="fonts/Montserrat-bold.fntdata"/><Relationship Id="rId89" Type="http://schemas.openxmlformats.org/officeDocument/2006/relationships/font" Target="fonts/Montserrat-boldItalic.fntdata"/><Relationship Id="rId80" Type="http://schemas.openxmlformats.org/officeDocument/2006/relationships/font" Target="fonts/ProximaNova-italic.fntdata"/><Relationship Id="rId82" Type="http://schemas.openxmlformats.org/officeDocument/2006/relationships/font" Target="fonts/MerriweatherLight-regular.fntdata"/><Relationship Id="rId81"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font" Target="fonts/MontserratSemiBold-bold.fntdata"/><Relationship Id="rId74" Type="http://schemas.openxmlformats.org/officeDocument/2006/relationships/font" Target="fonts/MontserratSemiBold-regular.fntdata"/><Relationship Id="rId77" Type="http://schemas.openxmlformats.org/officeDocument/2006/relationships/font" Target="fonts/MontserratSemiBold-boldItalic.fntdata"/><Relationship Id="rId76" Type="http://schemas.openxmlformats.org/officeDocument/2006/relationships/font" Target="fonts/MontserratSemiBold-italic.fntdata"/><Relationship Id="rId79" Type="http://schemas.openxmlformats.org/officeDocument/2006/relationships/font" Target="fonts/ProximaNova-bold.fntdata"/><Relationship Id="rId78" Type="http://schemas.openxmlformats.org/officeDocument/2006/relationships/font" Target="fonts/ProximaNova-regular.fntdata"/><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f65c43feb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f65c43feb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f65c43feb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f65c43feb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f65c43f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f65c43f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f65c43feb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f65c43feb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f65c43feb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f65c43feb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f65c43feb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f65c43feb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65c43feb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f65c43feb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f65c43feb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f65c43feb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f65c43feb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f65c43feb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f65c43feb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f65c43feb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d59e1620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d59e1620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f65c43feb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f65c43feb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f65c43feb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f65c43feb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f65c43feb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f65c43feb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f65c43feb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f65c43feb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f65c43feb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f65c43feb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f65c43feb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f65c43feb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f65c43f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f65c43f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f65c43feb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f65c43feb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f65c43feb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f65c43feb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f65c43febd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f65c43febd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f65c43feb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f65c43feb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f65c43febd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f65c43febd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f65c43febd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f65c43feb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f65c43febd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f65c43febd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f65c43feb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f65c43feb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f65c43febd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f65c43febd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f65c43febd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f65c43febd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f65c43febd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f65c43febd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f65c43febd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f65c43febd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f65c43febd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f65c43febd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f65c43febd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f65c43febd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f65c43feb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f65c43feb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f65c43febd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f65c43feb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f65c43febd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f65c43febd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f65c43febd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f65c43febd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f65c43febd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f65c43febd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f65c43febd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f65c43febd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f65c43febd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f65c43febd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f65c43febd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f65c43febd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f65c43feb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f65c43feb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f65c43febd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f65c43febd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f65c43febd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f65c43febd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f65c43f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f65c43f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f65c43febd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f65c43febd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f65c43febd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f65c43febd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f65c43febd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f65c43febd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f65c43febd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f65c43febd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f65c43febd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f65c43febd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f65c43febd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f65c43febd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f65c43febd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f65c43febd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f65c43f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f65c43f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ed6669831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ed6669831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ed6669831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ed6669831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f65c43f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f65c43f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f65c43febd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f65c43febd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ed6669831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ed6669831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ed6669831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ed6669831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f65c43febd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f65c43febd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f65c43febd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f65c43febd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f65c43febd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f65c43febd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f65c43f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f65c43f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f65c43febd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f65c43febd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cc7554a049_0_16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cc7554a049_0_16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f65c43feb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f65c43feb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f7a3c50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cf7a3c50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65c43feb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f65c43feb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497763"/>
            <a:ext cx="7717500" cy="1644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27878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89" name="Shape 89"/>
        <p:cNvGrpSpPr/>
        <p:nvPr/>
      </p:nvGrpSpPr>
      <p:grpSpPr>
        <a:xfrm>
          <a:off x="0" y="0"/>
          <a:ext cx="0" cy="0"/>
          <a:chOff x="0" y="0"/>
          <a:chExt cx="0" cy="0"/>
        </a:xfrm>
      </p:grpSpPr>
      <p:sp>
        <p:nvSpPr>
          <p:cNvPr id="90" name="Google Shape;90;p14"/>
          <p:cNvSpPr txBox="1"/>
          <p:nvPr>
            <p:ph type="title"/>
          </p:nvPr>
        </p:nvSpPr>
        <p:spPr>
          <a:xfrm>
            <a:off x="2410500" y="2932775"/>
            <a:ext cx="4323000" cy="49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91" name="Google Shape;91;p14"/>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92" name="Google Shape;92;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3" name="Google Shape;93;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94" name="Shape 94"/>
        <p:cNvGrpSpPr/>
        <p:nvPr/>
      </p:nvGrpSpPr>
      <p:grpSpPr>
        <a:xfrm>
          <a:off x="0" y="0"/>
          <a:ext cx="0" cy="0"/>
          <a:chOff x="0" y="0"/>
          <a:chExt cx="0" cy="0"/>
        </a:xfrm>
      </p:grpSpPr>
      <p:sp>
        <p:nvSpPr>
          <p:cNvPr id="95" name="Google Shape;95;p15"/>
          <p:cNvSpPr txBox="1"/>
          <p:nvPr>
            <p:ph type="title"/>
          </p:nvPr>
        </p:nvSpPr>
        <p:spPr>
          <a:xfrm>
            <a:off x="1994850" y="1697488"/>
            <a:ext cx="5154300" cy="112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96" name="Google Shape;96;p15"/>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97" name="Google Shape;97;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8" name="Google Shape;98;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9" name="Shape 99"/>
        <p:cNvGrpSpPr/>
        <p:nvPr/>
      </p:nvGrpSpPr>
      <p:grpSpPr>
        <a:xfrm>
          <a:off x="0" y="0"/>
          <a:ext cx="0" cy="0"/>
          <a:chOff x="0" y="0"/>
          <a:chExt cx="0" cy="0"/>
        </a:xfrm>
      </p:grpSpPr>
      <p:sp>
        <p:nvSpPr>
          <p:cNvPr id="100" name="Google Shape;100;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1" name="Google Shape;10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2" name="Google Shape;10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3" name="Google Shape;103;p16"/>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4" name="Shape 104"/>
        <p:cNvGrpSpPr/>
        <p:nvPr/>
      </p:nvGrpSpPr>
      <p:grpSpPr>
        <a:xfrm>
          <a:off x="0" y="0"/>
          <a:ext cx="0" cy="0"/>
          <a:chOff x="0" y="0"/>
          <a:chExt cx="0" cy="0"/>
        </a:xfrm>
      </p:grpSpPr>
      <p:sp>
        <p:nvSpPr>
          <p:cNvPr id="105" name="Google Shape;105;p17"/>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06" name="Google Shape;106;p17"/>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07" name="Google Shape;107;p17"/>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08" name="Google Shape;10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9" name="Google Shape;10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7"/>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111" name="Shape 111"/>
        <p:cNvGrpSpPr/>
        <p:nvPr/>
      </p:nvGrpSpPr>
      <p:grpSpPr>
        <a:xfrm>
          <a:off x="0" y="0"/>
          <a:ext cx="0" cy="0"/>
          <a:chOff x="0" y="0"/>
          <a:chExt cx="0" cy="0"/>
        </a:xfrm>
      </p:grpSpPr>
      <p:sp>
        <p:nvSpPr>
          <p:cNvPr id="112" name="Google Shape;112;p18"/>
          <p:cNvSpPr txBox="1"/>
          <p:nvPr>
            <p:ph type="title"/>
          </p:nvPr>
        </p:nvSpPr>
        <p:spPr>
          <a:xfrm>
            <a:off x="1043725" y="1185550"/>
            <a:ext cx="3123000" cy="2019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3" name="Google Shape;113;p1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114" name="Google Shape;114;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5" name="Google Shape;115;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6" name="Google Shape;116;p1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17" name="Shape 117"/>
        <p:cNvGrpSpPr/>
        <p:nvPr/>
      </p:nvGrpSpPr>
      <p:grpSpPr>
        <a:xfrm>
          <a:off x="0" y="0"/>
          <a:ext cx="0" cy="0"/>
          <a:chOff x="0" y="0"/>
          <a:chExt cx="0" cy="0"/>
        </a:xfrm>
      </p:grpSpPr>
      <p:sp>
        <p:nvSpPr>
          <p:cNvPr id="118" name="Google Shape;118;p19"/>
          <p:cNvSpPr txBox="1"/>
          <p:nvPr>
            <p:ph idx="1" type="subTitle"/>
          </p:nvPr>
        </p:nvSpPr>
        <p:spPr>
          <a:xfrm>
            <a:off x="3509000"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19" name="Google Shape;119;p19"/>
          <p:cNvSpPr txBox="1"/>
          <p:nvPr>
            <p:ph idx="2" type="subTitle"/>
          </p:nvPr>
        </p:nvSpPr>
        <p:spPr>
          <a:xfrm>
            <a:off x="35090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0" name="Google Shape;120;p19"/>
          <p:cNvSpPr txBox="1"/>
          <p:nvPr>
            <p:ph idx="3" type="subTitle"/>
          </p:nvPr>
        </p:nvSpPr>
        <p:spPr>
          <a:xfrm>
            <a:off x="95302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1" name="Google Shape;121;p19"/>
          <p:cNvSpPr txBox="1"/>
          <p:nvPr>
            <p:ph idx="4" type="subTitle"/>
          </p:nvPr>
        </p:nvSpPr>
        <p:spPr>
          <a:xfrm>
            <a:off x="9531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2" name="Google Shape;122;p19"/>
          <p:cNvSpPr txBox="1"/>
          <p:nvPr>
            <p:ph idx="5" type="subTitle"/>
          </p:nvPr>
        </p:nvSpPr>
        <p:spPr>
          <a:xfrm>
            <a:off x="606487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3" name="Google Shape;123;p19"/>
          <p:cNvSpPr txBox="1"/>
          <p:nvPr>
            <p:ph idx="6" type="subTitle"/>
          </p:nvPr>
        </p:nvSpPr>
        <p:spPr>
          <a:xfrm>
            <a:off x="606487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 name="Google Shape;124;p19"/>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25" name="Google Shape;125;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6" name="Google Shape;126;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2_1">
    <p:spTree>
      <p:nvGrpSpPr>
        <p:cNvPr id="127" name="Shape 127"/>
        <p:cNvGrpSpPr/>
        <p:nvPr/>
      </p:nvGrpSpPr>
      <p:grpSpPr>
        <a:xfrm>
          <a:off x="0" y="0"/>
          <a:ext cx="0" cy="0"/>
          <a:chOff x="0" y="0"/>
          <a:chExt cx="0" cy="0"/>
        </a:xfrm>
      </p:grpSpPr>
      <p:sp>
        <p:nvSpPr>
          <p:cNvPr id="128" name="Google Shape;128;p20"/>
          <p:cNvSpPr txBox="1"/>
          <p:nvPr>
            <p:ph idx="1" type="subTitle"/>
          </p:nvPr>
        </p:nvSpPr>
        <p:spPr>
          <a:xfrm>
            <a:off x="37183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9" name="Google Shape;129;p20"/>
          <p:cNvSpPr txBox="1"/>
          <p:nvPr>
            <p:ph idx="2" type="subTitle"/>
          </p:nvPr>
        </p:nvSpPr>
        <p:spPr>
          <a:xfrm>
            <a:off x="3617675"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0" name="Google Shape;130;p20"/>
          <p:cNvSpPr txBox="1"/>
          <p:nvPr>
            <p:ph idx="3" type="subTitle"/>
          </p:nvPr>
        </p:nvSpPr>
        <p:spPr>
          <a:xfrm>
            <a:off x="13280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1" name="Google Shape;131;p20"/>
          <p:cNvSpPr txBox="1"/>
          <p:nvPr>
            <p:ph idx="4" type="subTitle"/>
          </p:nvPr>
        </p:nvSpPr>
        <p:spPr>
          <a:xfrm>
            <a:off x="1227426"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2" name="Google Shape;132;p20"/>
          <p:cNvSpPr txBox="1"/>
          <p:nvPr>
            <p:ph idx="5" type="subTitle"/>
          </p:nvPr>
        </p:nvSpPr>
        <p:spPr>
          <a:xfrm>
            <a:off x="6108550" y="3391775"/>
            <a:ext cx="1643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3" name="Google Shape;133;p20"/>
          <p:cNvSpPr txBox="1"/>
          <p:nvPr>
            <p:ph idx="6" type="subTitle"/>
          </p:nvPr>
        </p:nvSpPr>
        <p:spPr>
          <a:xfrm>
            <a:off x="6008050"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4" name="Google Shape;134;p20"/>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35" name="Google Shape;135;p2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2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543963"/>
            <a:ext cx="3714900" cy="64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478925"/>
            <a:ext cx="16509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279625"/>
            <a:ext cx="4561200" cy="39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
    <p:spTree>
      <p:nvGrpSpPr>
        <p:cNvPr id="137" name="Shape 137"/>
        <p:cNvGrpSpPr/>
        <p:nvPr/>
      </p:nvGrpSpPr>
      <p:grpSpPr>
        <a:xfrm>
          <a:off x="0" y="0"/>
          <a:ext cx="0" cy="0"/>
          <a:chOff x="0" y="0"/>
          <a:chExt cx="0" cy="0"/>
        </a:xfrm>
      </p:grpSpPr>
      <p:sp>
        <p:nvSpPr>
          <p:cNvPr id="138" name="Google Shape;138;p21"/>
          <p:cNvSpPr txBox="1"/>
          <p:nvPr>
            <p:ph idx="1" type="subTitle"/>
          </p:nvPr>
        </p:nvSpPr>
        <p:spPr>
          <a:xfrm>
            <a:off x="3414050"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39" name="Google Shape;139;p21"/>
          <p:cNvSpPr txBox="1"/>
          <p:nvPr>
            <p:ph idx="2" type="subTitle"/>
          </p:nvPr>
        </p:nvSpPr>
        <p:spPr>
          <a:xfrm>
            <a:off x="3564200"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0" name="Google Shape;140;p21"/>
          <p:cNvSpPr txBox="1"/>
          <p:nvPr>
            <p:ph idx="3" type="subTitle"/>
          </p:nvPr>
        </p:nvSpPr>
        <p:spPr>
          <a:xfrm>
            <a:off x="7057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1" name="Google Shape;141;p21"/>
          <p:cNvSpPr txBox="1"/>
          <p:nvPr>
            <p:ph idx="4" type="subTitle"/>
          </p:nvPr>
        </p:nvSpPr>
        <p:spPr>
          <a:xfrm>
            <a:off x="8558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2" name="Google Shape;142;p21"/>
          <p:cNvSpPr txBox="1"/>
          <p:nvPr>
            <p:ph idx="5" type="subTitle"/>
          </p:nvPr>
        </p:nvSpPr>
        <p:spPr>
          <a:xfrm>
            <a:off x="61223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3" name="Google Shape;143;p21"/>
          <p:cNvSpPr txBox="1"/>
          <p:nvPr>
            <p:ph idx="6" type="subTitle"/>
          </p:nvPr>
        </p:nvSpPr>
        <p:spPr>
          <a:xfrm>
            <a:off x="62724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4" name="Google Shape;144;p21"/>
          <p:cNvSpPr txBox="1"/>
          <p:nvPr>
            <p:ph idx="7" type="subTitle"/>
          </p:nvPr>
        </p:nvSpPr>
        <p:spPr>
          <a:xfrm>
            <a:off x="3414050"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5" name="Google Shape;145;p21"/>
          <p:cNvSpPr txBox="1"/>
          <p:nvPr>
            <p:ph idx="8" type="subTitle"/>
          </p:nvPr>
        </p:nvSpPr>
        <p:spPr>
          <a:xfrm>
            <a:off x="3564200"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6" name="Google Shape;146;p21"/>
          <p:cNvSpPr txBox="1"/>
          <p:nvPr>
            <p:ph idx="9" type="subTitle"/>
          </p:nvPr>
        </p:nvSpPr>
        <p:spPr>
          <a:xfrm>
            <a:off x="7057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7" name="Google Shape;147;p21"/>
          <p:cNvSpPr txBox="1"/>
          <p:nvPr>
            <p:ph idx="13" type="subTitle"/>
          </p:nvPr>
        </p:nvSpPr>
        <p:spPr>
          <a:xfrm>
            <a:off x="8558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8" name="Google Shape;148;p21"/>
          <p:cNvSpPr txBox="1"/>
          <p:nvPr>
            <p:ph idx="14" type="subTitle"/>
          </p:nvPr>
        </p:nvSpPr>
        <p:spPr>
          <a:xfrm>
            <a:off x="61223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9" name="Google Shape;149;p21"/>
          <p:cNvSpPr txBox="1"/>
          <p:nvPr>
            <p:ph idx="15" type="subTitle"/>
          </p:nvPr>
        </p:nvSpPr>
        <p:spPr>
          <a:xfrm>
            <a:off x="62724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0" name="Google Shape;150;p21"/>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51" name="Google Shape;151;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_1">
    <p:spTree>
      <p:nvGrpSpPr>
        <p:cNvPr id="153" name="Shape 153"/>
        <p:cNvGrpSpPr/>
        <p:nvPr/>
      </p:nvGrpSpPr>
      <p:grpSpPr>
        <a:xfrm>
          <a:off x="0" y="0"/>
          <a:ext cx="0" cy="0"/>
          <a:chOff x="0" y="0"/>
          <a:chExt cx="0" cy="0"/>
        </a:xfrm>
      </p:grpSpPr>
      <p:sp>
        <p:nvSpPr>
          <p:cNvPr id="154" name="Google Shape;154;p22"/>
          <p:cNvSpPr txBox="1"/>
          <p:nvPr>
            <p:ph idx="1" type="subTitle"/>
          </p:nvPr>
        </p:nvSpPr>
        <p:spPr>
          <a:xfrm>
            <a:off x="49168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5" name="Google Shape;155;p22"/>
          <p:cNvSpPr txBox="1"/>
          <p:nvPr>
            <p:ph idx="2" type="subTitle"/>
          </p:nvPr>
        </p:nvSpPr>
        <p:spPr>
          <a:xfrm>
            <a:off x="50589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6" name="Google Shape;156;p22"/>
          <p:cNvSpPr txBox="1"/>
          <p:nvPr>
            <p:ph idx="3" type="subTitle"/>
          </p:nvPr>
        </p:nvSpPr>
        <p:spPr>
          <a:xfrm>
            <a:off x="19111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7" name="Google Shape;157;p22"/>
          <p:cNvSpPr txBox="1"/>
          <p:nvPr>
            <p:ph idx="4" type="subTitle"/>
          </p:nvPr>
        </p:nvSpPr>
        <p:spPr>
          <a:xfrm>
            <a:off x="20533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8" name="Google Shape;158;p22"/>
          <p:cNvSpPr txBox="1"/>
          <p:nvPr>
            <p:ph idx="5" type="subTitle"/>
          </p:nvPr>
        </p:nvSpPr>
        <p:spPr>
          <a:xfrm>
            <a:off x="49168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9" name="Google Shape;159;p22"/>
          <p:cNvSpPr txBox="1"/>
          <p:nvPr>
            <p:ph idx="6" type="subTitle"/>
          </p:nvPr>
        </p:nvSpPr>
        <p:spPr>
          <a:xfrm>
            <a:off x="50589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0" name="Google Shape;160;p22"/>
          <p:cNvSpPr txBox="1"/>
          <p:nvPr>
            <p:ph idx="7" type="subTitle"/>
          </p:nvPr>
        </p:nvSpPr>
        <p:spPr>
          <a:xfrm>
            <a:off x="19111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1" name="Google Shape;161;p22"/>
          <p:cNvSpPr txBox="1"/>
          <p:nvPr>
            <p:ph idx="8" type="subTitle"/>
          </p:nvPr>
        </p:nvSpPr>
        <p:spPr>
          <a:xfrm>
            <a:off x="20532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2" name="Google Shape;162;p22"/>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63" name="Google Shape;163;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4" name="Google Shape;164;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2">
    <p:spTree>
      <p:nvGrpSpPr>
        <p:cNvPr id="165" name="Shape 165"/>
        <p:cNvGrpSpPr/>
        <p:nvPr/>
      </p:nvGrpSpPr>
      <p:grpSpPr>
        <a:xfrm>
          <a:off x="0" y="0"/>
          <a:ext cx="0" cy="0"/>
          <a:chOff x="0" y="0"/>
          <a:chExt cx="0" cy="0"/>
        </a:xfrm>
      </p:grpSpPr>
      <p:sp>
        <p:nvSpPr>
          <p:cNvPr id="166" name="Google Shape;166;p23"/>
          <p:cNvSpPr txBox="1"/>
          <p:nvPr>
            <p:ph idx="1" type="subTitle"/>
          </p:nvPr>
        </p:nvSpPr>
        <p:spPr>
          <a:xfrm>
            <a:off x="3568125"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7" name="Google Shape;167;p23"/>
          <p:cNvSpPr txBox="1"/>
          <p:nvPr>
            <p:ph idx="2" type="subTitle"/>
          </p:nvPr>
        </p:nvSpPr>
        <p:spPr>
          <a:xfrm>
            <a:off x="3568125"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8" name="Google Shape;168;p23"/>
          <p:cNvSpPr txBox="1"/>
          <p:nvPr>
            <p:ph idx="3" type="subTitle"/>
          </p:nvPr>
        </p:nvSpPr>
        <p:spPr>
          <a:xfrm>
            <a:off x="10883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9" name="Google Shape;169;p23"/>
          <p:cNvSpPr txBox="1"/>
          <p:nvPr>
            <p:ph idx="4" type="subTitle"/>
          </p:nvPr>
        </p:nvSpPr>
        <p:spPr>
          <a:xfrm>
            <a:off x="1088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0" name="Google Shape;170;p23"/>
          <p:cNvSpPr txBox="1"/>
          <p:nvPr>
            <p:ph idx="5" type="subTitle"/>
          </p:nvPr>
        </p:nvSpPr>
        <p:spPr>
          <a:xfrm>
            <a:off x="60554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1" name="Google Shape;171;p23"/>
          <p:cNvSpPr txBox="1"/>
          <p:nvPr>
            <p:ph idx="6" type="subTitle"/>
          </p:nvPr>
        </p:nvSpPr>
        <p:spPr>
          <a:xfrm>
            <a:off x="6055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2" name="Google Shape;172;p23"/>
          <p:cNvSpPr txBox="1"/>
          <p:nvPr>
            <p:ph type="title"/>
          </p:nvPr>
        </p:nvSpPr>
        <p:spPr>
          <a:xfrm>
            <a:off x="713225" y="445025"/>
            <a:ext cx="476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73" name="Google Shape;173;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4" name="Google Shape;174;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5" name="Google Shape;175;p23"/>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
    <p:spTree>
      <p:nvGrpSpPr>
        <p:cNvPr id="176" name="Shape 176"/>
        <p:cNvGrpSpPr/>
        <p:nvPr/>
      </p:nvGrpSpPr>
      <p:grpSpPr>
        <a:xfrm>
          <a:off x="0" y="0"/>
          <a:ext cx="0" cy="0"/>
          <a:chOff x="0" y="0"/>
          <a:chExt cx="0" cy="0"/>
        </a:xfrm>
      </p:grpSpPr>
      <p:sp>
        <p:nvSpPr>
          <p:cNvPr id="177" name="Google Shape;177;p24"/>
          <p:cNvSpPr txBox="1"/>
          <p:nvPr>
            <p:ph idx="1" type="subTitle"/>
          </p:nvPr>
        </p:nvSpPr>
        <p:spPr>
          <a:xfrm>
            <a:off x="4750187" y="1722900"/>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8" name="Google Shape;178;p24"/>
          <p:cNvSpPr txBox="1"/>
          <p:nvPr>
            <p:ph idx="2" type="subTitle"/>
          </p:nvPr>
        </p:nvSpPr>
        <p:spPr>
          <a:xfrm>
            <a:off x="4750184" y="206290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9" name="Google Shape;179;p24"/>
          <p:cNvSpPr txBox="1"/>
          <p:nvPr>
            <p:ph idx="3" type="subTitle"/>
          </p:nvPr>
        </p:nvSpPr>
        <p:spPr>
          <a:xfrm>
            <a:off x="2306462" y="1722900"/>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0" name="Google Shape;180;p24"/>
          <p:cNvSpPr txBox="1"/>
          <p:nvPr>
            <p:ph idx="4" type="subTitle"/>
          </p:nvPr>
        </p:nvSpPr>
        <p:spPr>
          <a:xfrm>
            <a:off x="2306462" y="2062900"/>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1" name="Google Shape;181;p24"/>
          <p:cNvSpPr txBox="1"/>
          <p:nvPr>
            <p:ph idx="5" type="subTitle"/>
          </p:nvPr>
        </p:nvSpPr>
        <p:spPr>
          <a:xfrm>
            <a:off x="4750187" y="3158925"/>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2" name="Google Shape;182;p24"/>
          <p:cNvSpPr txBox="1"/>
          <p:nvPr>
            <p:ph idx="6" type="subTitle"/>
          </p:nvPr>
        </p:nvSpPr>
        <p:spPr>
          <a:xfrm>
            <a:off x="4750184" y="3498925"/>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3" name="Google Shape;183;p24"/>
          <p:cNvSpPr txBox="1"/>
          <p:nvPr>
            <p:ph idx="7" type="subTitle"/>
          </p:nvPr>
        </p:nvSpPr>
        <p:spPr>
          <a:xfrm>
            <a:off x="2306462" y="3158925"/>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4" name="Google Shape;184;p24"/>
          <p:cNvSpPr txBox="1"/>
          <p:nvPr>
            <p:ph idx="8" type="subTitle"/>
          </p:nvPr>
        </p:nvSpPr>
        <p:spPr>
          <a:xfrm>
            <a:off x="2306462" y="3498925"/>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5" name="Google Shape;185;p24"/>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86" name="Google Shape;186;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7" name="Google Shape;187;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188" name="Shape 188"/>
        <p:cNvGrpSpPr/>
        <p:nvPr/>
      </p:nvGrpSpPr>
      <p:grpSpPr>
        <a:xfrm>
          <a:off x="0" y="0"/>
          <a:ext cx="0" cy="0"/>
          <a:chOff x="0" y="0"/>
          <a:chExt cx="0" cy="0"/>
        </a:xfrm>
      </p:grpSpPr>
      <p:sp>
        <p:nvSpPr>
          <p:cNvPr id="189" name="Google Shape;189;p25"/>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0" name="Google Shape;190;p25"/>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1" name="Google Shape;191;p25"/>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2" name="Google Shape;192;p25"/>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3" name="Google Shape;193;p25"/>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4" name="Google Shape;194;p25"/>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5" name="Google Shape;195;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6" name="Google Shape;196;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_1">
    <p:spTree>
      <p:nvGrpSpPr>
        <p:cNvPr id="197" name="Shape 197"/>
        <p:cNvGrpSpPr/>
        <p:nvPr/>
      </p:nvGrpSpPr>
      <p:grpSpPr>
        <a:xfrm>
          <a:off x="0" y="0"/>
          <a:ext cx="0" cy="0"/>
          <a:chOff x="0" y="0"/>
          <a:chExt cx="0" cy="0"/>
        </a:xfrm>
      </p:grpSpPr>
      <p:sp>
        <p:nvSpPr>
          <p:cNvPr id="198" name="Google Shape;198;p26"/>
          <p:cNvSpPr txBox="1"/>
          <p:nvPr>
            <p:ph type="title"/>
          </p:nvPr>
        </p:nvSpPr>
        <p:spPr>
          <a:xfrm>
            <a:off x="803750" y="2025800"/>
            <a:ext cx="4087500" cy="673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9" name="Google Shape;199;p26"/>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0" name="Google Shape;200;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1" name="Google Shape;201;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7_2">
    <p:spTree>
      <p:nvGrpSpPr>
        <p:cNvPr id="202" name="Shape 202"/>
        <p:cNvGrpSpPr/>
        <p:nvPr/>
      </p:nvGrpSpPr>
      <p:grpSpPr>
        <a:xfrm>
          <a:off x="0" y="0"/>
          <a:ext cx="0" cy="0"/>
          <a:chOff x="0" y="0"/>
          <a:chExt cx="0" cy="0"/>
        </a:xfrm>
      </p:grpSpPr>
      <p:sp>
        <p:nvSpPr>
          <p:cNvPr id="203" name="Google Shape;203;p27"/>
          <p:cNvSpPr txBox="1"/>
          <p:nvPr>
            <p:ph type="title"/>
          </p:nvPr>
        </p:nvSpPr>
        <p:spPr>
          <a:xfrm>
            <a:off x="4490150" y="2047725"/>
            <a:ext cx="3364200" cy="628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204" name="Google Shape;204;p27"/>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205" name="Google Shape;205;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6" name="Google Shape;206;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8">
    <p:spTree>
      <p:nvGrpSpPr>
        <p:cNvPr id="207" name="Shape 207"/>
        <p:cNvGrpSpPr/>
        <p:nvPr/>
      </p:nvGrpSpPr>
      <p:grpSpPr>
        <a:xfrm>
          <a:off x="0" y="0"/>
          <a:ext cx="0" cy="0"/>
          <a:chOff x="0" y="0"/>
          <a:chExt cx="0" cy="0"/>
        </a:xfrm>
      </p:grpSpPr>
      <p:sp>
        <p:nvSpPr>
          <p:cNvPr id="208" name="Google Shape;208;p28"/>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209" name="Google Shape;209;p28"/>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0" name="Google Shape;210;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1" name="Google Shape;211;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2" name="Google Shape;212;p28"/>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9">
    <p:spTree>
      <p:nvGrpSpPr>
        <p:cNvPr id="213" name="Shape 213"/>
        <p:cNvGrpSpPr/>
        <p:nvPr/>
      </p:nvGrpSpPr>
      <p:grpSpPr>
        <a:xfrm>
          <a:off x="0" y="0"/>
          <a:ext cx="0" cy="0"/>
          <a:chOff x="0" y="0"/>
          <a:chExt cx="0" cy="0"/>
        </a:xfrm>
      </p:grpSpPr>
      <p:sp>
        <p:nvSpPr>
          <p:cNvPr id="214" name="Google Shape;214;p29"/>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5" name="Google Shape;215;p29"/>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6" name="Google Shape;216;p29"/>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7" name="Google Shape;217;p29"/>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8" name="Google Shape;218;p29"/>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9" name="Google Shape;219;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221" name="Shape 221"/>
        <p:cNvGrpSpPr/>
        <p:nvPr/>
      </p:nvGrpSpPr>
      <p:grpSpPr>
        <a:xfrm>
          <a:off x="0" y="0"/>
          <a:ext cx="0" cy="0"/>
          <a:chOff x="0" y="0"/>
          <a:chExt cx="0" cy="0"/>
        </a:xfrm>
      </p:grpSpPr>
      <p:sp>
        <p:nvSpPr>
          <p:cNvPr id="222" name="Google Shape;222;p30"/>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223" name="Google Shape;223;p30"/>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4" name="Google Shape;224;p30"/>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latin typeface="Montserrat"/>
                <a:ea typeface="Montserrat"/>
                <a:cs typeface="Montserrat"/>
                <a:sym typeface="Montserrat"/>
              </a:rPr>
              <a:t>CREDITS</a:t>
            </a:r>
            <a:r>
              <a:rPr lang="en" sz="1000">
                <a:solidFill>
                  <a:schemeClr val="dk2"/>
                </a:solidFill>
                <a:latin typeface="Montserrat"/>
                <a:ea typeface="Montserrat"/>
                <a:cs typeface="Montserrat"/>
                <a:sym typeface="Montserrat"/>
              </a:rPr>
              <a:t>: This presentation template was created by </a:t>
            </a:r>
            <a:r>
              <a:rPr b="1" lang="en" sz="10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000">
                <a:solidFill>
                  <a:schemeClr val="dk2"/>
                </a:solidFill>
                <a:latin typeface="Montserrat"/>
                <a:ea typeface="Montserrat"/>
                <a:cs typeface="Montserrat"/>
                <a:sym typeface="Montserrat"/>
              </a:rPr>
              <a:t>, including icons by </a:t>
            </a:r>
            <a:r>
              <a:rPr b="1" lang="en" sz="10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000">
                <a:solidFill>
                  <a:schemeClr val="dk2"/>
                </a:solidFill>
                <a:latin typeface="Montserrat"/>
                <a:ea typeface="Montserrat"/>
                <a:cs typeface="Montserrat"/>
                <a:sym typeface="Montserrat"/>
              </a:rPr>
              <a:t>,and infographics &amp; images by </a:t>
            </a:r>
            <a:r>
              <a:rPr b="1" lang="en" sz="10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000">
              <a:solidFill>
                <a:schemeClr val="dk2"/>
              </a:solidFill>
              <a:latin typeface="Montserrat"/>
              <a:ea typeface="Montserrat"/>
              <a:cs typeface="Montserrat"/>
              <a:sym typeface="Montserrat"/>
            </a:endParaRPr>
          </a:p>
        </p:txBody>
      </p:sp>
      <p:cxnSp>
        <p:nvCxnSpPr>
          <p:cNvPr id="225" name="Google Shape;225;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6" name="Google Shape;226;p30"/>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7" name="Google Shape;227;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8" name="Google Shape;228;p30"/>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229"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1" name="Google Shape;231;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232"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4" name="Google Shape;234;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5" name="Google Shape;235;p32"/>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6" name="Google Shape;236;p32"/>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237"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9" name="Google Shape;239;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0" name="Google Shape;240;p33"/>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44" name="Shape 24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360375" y="1433050"/>
            <a:ext cx="17253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4021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225400"/>
            <a:ext cx="6899100" cy="269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539500"/>
            <a:ext cx="3557100" cy="977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241" name="Shape 241"/>
        <p:cNvGrpSpPr/>
        <p:nvPr/>
      </p:nvGrpSpPr>
      <p:grpSpPr>
        <a:xfrm>
          <a:off x="0" y="0"/>
          <a:ext cx="0" cy="0"/>
          <a:chOff x="0" y="0"/>
          <a:chExt cx="0" cy="0"/>
        </a:xfrm>
      </p:grpSpPr>
      <p:sp>
        <p:nvSpPr>
          <p:cNvPr id="242" name="Google Shape;242;p34"/>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243" name="Google Shape;243;p34"/>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8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ctrTitle"/>
          </p:nvPr>
        </p:nvSpPr>
        <p:spPr>
          <a:xfrm>
            <a:off x="1039975" y="1324500"/>
            <a:ext cx="7064100" cy="243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500"/>
              <a:t>Lecture 07</a:t>
            </a:r>
            <a:endParaRPr sz="5500"/>
          </a:p>
          <a:p>
            <a:pPr indent="0" lvl="0" marL="0" rtl="0" algn="ctr">
              <a:spcBef>
                <a:spcPts val="0"/>
              </a:spcBef>
              <a:spcAft>
                <a:spcPts val="0"/>
              </a:spcAft>
              <a:buNone/>
            </a:pPr>
            <a:r>
              <a:rPr lang="en" sz="5500"/>
              <a:t>Oral and interpersonal communication</a:t>
            </a:r>
            <a:endParaRPr sz="5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5"/>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Meetings</a:t>
            </a:r>
            <a:endParaRPr/>
          </a:p>
        </p:txBody>
      </p:sp>
      <p:sp>
        <p:nvSpPr>
          <p:cNvPr id="302" name="Google Shape;302;p45"/>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Char char="●"/>
            </a:pPr>
            <a:r>
              <a:rPr lang="en" sz="1800">
                <a:solidFill>
                  <a:schemeClr val="dk1"/>
                </a:solidFill>
              </a:rPr>
              <a:t>How you conduct a meeting depends on the formality of the occasion.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Meetings of such groups as formal committees, boards of directors, and professional organizations usually follow generally accepted rules of conduct called parliamentary procedure. </a:t>
            </a:r>
            <a:endParaRPr sz="1800">
              <a:solidFill>
                <a:schemeClr val="dk1"/>
              </a:solidFill>
            </a:endParaRPr>
          </a:p>
          <a:p>
            <a:pPr indent="-342900" lvl="0" marL="457200" rtl="0" algn="just">
              <a:spcBef>
                <a:spcPts val="1000"/>
              </a:spcBef>
              <a:spcAft>
                <a:spcPts val="1000"/>
              </a:spcAft>
              <a:buClr>
                <a:schemeClr val="dk1"/>
              </a:buClr>
              <a:buSzPts val="1800"/>
              <a:buChar char="●"/>
            </a:pPr>
            <a:r>
              <a:rPr lang="en" sz="1800">
                <a:solidFill>
                  <a:schemeClr val="dk1"/>
                </a:solidFill>
              </a:rPr>
              <a:t>These very specific rules are too detailed for review here. When you are involved in a formal meeting, you would do well to study one of the many books covering parliamentary procedure before the meeting so that you know, for example, what it means to make a motion or call for a vote.</a:t>
            </a: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Conducting a meeting</a:t>
            </a:r>
            <a:endParaRPr/>
          </a:p>
        </p:txBody>
      </p:sp>
      <p:sp>
        <p:nvSpPr>
          <p:cNvPr id="308" name="Google Shape;308;p46"/>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800">
                <a:solidFill>
                  <a:schemeClr val="dk1"/>
                </a:solidFill>
              </a:rPr>
              <a:t>1. 	Plan the items to be covered -</a:t>
            </a:r>
            <a:r>
              <a:rPr lang="en" sz="1800">
                <a:solidFill>
                  <a:schemeClr val="dk1"/>
                </a:solidFill>
              </a:rPr>
              <a:t> A key to conducting a successful meeting is to plan it thoroughly. </a:t>
            </a:r>
            <a:endParaRPr sz="1800">
              <a:solidFill>
                <a:schemeClr val="dk1"/>
              </a:solidFill>
            </a:endParaRPr>
          </a:p>
          <a:p>
            <a:pPr indent="0" lvl="0" marL="0" rtl="0" algn="just">
              <a:spcBef>
                <a:spcPts val="1000"/>
              </a:spcBef>
              <a:spcAft>
                <a:spcPts val="0"/>
              </a:spcAft>
              <a:buNone/>
            </a:pPr>
            <a:r>
              <a:rPr lang="en" sz="1800">
                <a:solidFill>
                  <a:schemeClr val="dk1"/>
                </a:solidFill>
              </a:rPr>
              <a:t>That is, you develop an agenda, a list of topics to be covered to achieve the goals of the meeting. </a:t>
            </a:r>
            <a:endParaRPr sz="1800">
              <a:solidFill>
                <a:schemeClr val="dk1"/>
              </a:solidFill>
            </a:endParaRPr>
          </a:p>
          <a:p>
            <a:pPr indent="0" lvl="0" marL="0" rtl="0" algn="just">
              <a:spcBef>
                <a:spcPts val="1000"/>
              </a:spcBef>
              <a:spcAft>
                <a:spcPts val="0"/>
              </a:spcAft>
              <a:buNone/>
            </a:pPr>
            <a:r>
              <a:rPr lang="en" sz="1800">
                <a:solidFill>
                  <a:schemeClr val="dk1"/>
                </a:solidFill>
              </a:rPr>
              <a:t>Then arrange these items in the most logical order. Items that explain or lead to other items should come before the items that they explain or lead to. </a:t>
            </a:r>
            <a:endParaRPr sz="1800">
              <a:solidFill>
                <a:schemeClr val="dk1"/>
              </a:solidFill>
            </a:endParaRPr>
          </a:p>
          <a:p>
            <a:pPr indent="0" lvl="0" marL="0" rtl="0" algn="just">
              <a:spcBef>
                <a:spcPts val="1000"/>
              </a:spcBef>
              <a:spcAft>
                <a:spcPts val="0"/>
              </a:spcAft>
              <a:buNone/>
            </a:pPr>
            <a:r>
              <a:rPr lang="en" sz="1800">
                <a:solidFill>
                  <a:schemeClr val="dk1"/>
                </a:solidFill>
              </a:rPr>
              <a:t>After preparing the agenda, make it available to those who will attend. </a:t>
            </a:r>
            <a:endParaRPr sz="1800">
              <a:solidFill>
                <a:schemeClr val="dk1"/>
              </a:solidFill>
            </a:endParaRPr>
          </a:p>
          <a:p>
            <a:pPr indent="0" lvl="0" marL="0" rtl="0" algn="just">
              <a:spcBef>
                <a:spcPts val="1000"/>
              </a:spcBef>
              <a:spcAft>
                <a:spcPts val="1000"/>
              </a:spcAft>
              <a:buNone/>
            </a:pPr>
            <a:r>
              <a:rPr lang="en" sz="1800">
                <a:solidFill>
                  <a:schemeClr val="dk1"/>
                </a:solidFill>
              </a:rPr>
              <a:t>For informal meetings, you may </a:t>
            </a:r>
            <a:r>
              <a:rPr lang="en" sz="1800">
                <a:solidFill>
                  <a:schemeClr val="dk1"/>
                </a:solidFill>
              </a:rPr>
              <a:t>find</a:t>
            </a:r>
            <a:r>
              <a:rPr lang="en" sz="1800">
                <a:solidFill>
                  <a:schemeClr val="dk1"/>
                </a:solidFill>
              </a:rPr>
              <a:t> having a mental agenda satisfactory.</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7"/>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agenda</a:t>
            </a:r>
            <a:endParaRPr/>
          </a:p>
        </p:txBody>
      </p:sp>
      <p:sp>
        <p:nvSpPr>
          <p:cNvPr id="314" name="Google Shape;314;p47"/>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800">
                <a:solidFill>
                  <a:schemeClr val="dk1"/>
                </a:solidFill>
              </a:rPr>
              <a:t>1. 	Plan the items to be covered -</a:t>
            </a:r>
            <a:r>
              <a:rPr lang="en" sz="1800">
                <a:solidFill>
                  <a:schemeClr val="dk1"/>
                </a:solidFill>
              </a:rPr>
              <a:t> A key to conducting a successful meeting is to plan it thoroughly. </a:t>
            </a:r>
            <a:endParaRPr sz="1800">
              <a:solidFill>
                <a:schemeClr val="dk1"/>
              </a:solidFill>
            </a:endParaRPr>
          </a:p>
          <a:p>
            <a:pPr indent="0" lvl="0" marL="0" rtl="0" algn="just">
              <a:spcBef>
                <a:spcPts val="1000"/>
              </a:spcBef>
              <a:spcAft>
                <a:spcPts val="0"/>
              </a:spcAft>
              <a:buNone/>
            </a:pPr>
            <a:r>
              <a:rPr lang="en" sz="1800">
                <a:solidFill>
                  <a:schemeClr val="dk1"/>
                </a:solidFill>
              </a:rPr>
              <a:t>That is, you develop an agenda, a list of topics to be covered to achieve the goals of the meeting. </a:t>
            </a:r>
            <a:endParaRPr sz="1800">
              <a:solidFill>
                <a:schemeClr val="dk1"/>
              </a:solidFill>
            </a:endParaRPr>
          </a:p>
          <a:p>
            <a:pPr indent="0" lvl="0" marL="0" rtl="0" algn="just">
              <a:spcBef>
                <a:spcPts val="1000"/>
              </a:spcBef>
              <a:spcAft>
                <a:spcPts val="0"/>
              </a:spcAft>
              <a:buNone/>
            </a:pPr>
            <a:r>
              <a:rPr lang="en" sz="1800">
                <a:solidFill>
                  <a:schemeClr val="dk1"/>
                </a:solidFill>
              </a:rPr>
              <a:t>Then arrange these items in the most logical order. Items that explain or lead to other items should come before the items that they explain or lead to. </a:t>
            </a:r>
            <a:endParaRPr sz="1800">
              <a:solidFill>
                <a:schemeClr val="dk1"/>
              </a:solidFill>
            </a:endParaRPr>
          </a:p>
          <a:p>
            <a:pPr indent="0" lvl="0" marL="0" rtl="0" algn="just">
              <a:spcBef>
                <a:spcPts val="1000"/>
              </a:spcBef>
              <a:spcAft>
                <a:spcPts val="0"/>
              </a:spcAft>
              <a:buNone/>
            </a:pPr>
            <a:r>
              <a:rPr lang="en" sz="1800">
                <a:solidFill>
                  <a:schemeClr val="dk1"/>
                </a:solidFill>
              </a:rPr>
              <a:t>After preparing the agenda, make it available to those who will attend. </a:t>
            </a:r>
            <a:endParaRPr sz="1800">
              <a:solidFill>
                <a:schemeClr val="dk1"/>
              </a:solidFill>
            </a:endParaRPr>
          </a:p>
          <a:p>
            <a:pPr indent="0" lvl="0" marL="0" rtl="0" algn="just">
              <a:spcBef>
                <a:spcPts val="1000"/>
              </a:spcBef>
              <a:spcAft>
                <a:spcPts val="1000"/>
              </a:spcAft>
              <a:buNone/>
            </a:pPr>
            <a:r>
              <a:rPr lang="en" sz="1800">
                <a:solidFill>
                  <a:schemeClr val="dk1"/>
                </a:solidFill>
              </a:rPr>
              <a:t>For informal meetings, you may find having a mental agenda satisfactory.</a:t>
            </a:r>
            <a:endParaRPr sz="1800">
              <a:solidFill>
                <a:schemeClr val="dk1"/>
              </a:solidFill>
            </a:endParaRPr>
          </a:p>
        </p:txBody>
      </p:sp>
      <p:pic>
        <p:nvPicPr>
          <p:cNvPr id="315" name="Google Shape;315;p47"/>
          <p:cNvPicPr preferRelativeResize="0"/>
          <p:nvPr/>
        </p:nvPicPr>
        <p:blipFill rotWithShape="1">
          <a:blip r:embed="rId3">
            <a:alphaModFix/>
          </a:blip>
          <a:srcRect b="24670" l="0" r="0" t="0"/>
          <a:stretch/>
        </p:blipFill>
        <p:spPr>
          <a:xfrm>
            <a:off x="603400" y="1144238"/>
            <a:ext cx="7937200" cy="38746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8"/>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Conducting a meeting</a:t>
            </a:r>
            <a:endParaRPr/>
          </a:p>
        </p:txBody>
      </p:sp>
      <p:sp>
        <p:nvSpPr>
          <p:cNvPr id="321" name="Google Shape;321;p48"/>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800">
                <a:solidFill>
                  <a:schemeClr val="dk1"/>
                </a:solidFill>
              </a:rPr>
              <a:t>1. 	Plan the items to be covered -</a:t>
            </a:r>
            <a:r>
              <a:rPr lang="en" sz="1800">
                <a:solidFill>
                  <a:schemeClr val="dk1"/>
                </a:solidFill>
              </a:rPr>
              <a:t> A key to conducting a successful meeting is to plan it thoroughly. </a:t>
            </a:r>
            <a:endParaRPr sz="1800">
              <a:solidFill>
                <a:schemeClr val="dk1"/>
              </a:solidFill>
            </a:endParaRPr>
          </a:p>
          <a:p>
            <a:pPr indent="0" lvl="0" marL="0" rtl="0" algn="just">
              <a:spcBef>
                <a:spcPts val="1000"/>
              </a:spcBef>
              <a:spcAft>
                <a:spcPts val="0"/>
              </a:spcAft>
              <a:buNone/>
            </a:pPr>
            <a:r>
              <a:rPr lang="en" sz="1800">
                <a:solidFill>
                  <a:schemeClr val="dk1"/>
                </a:solidFill>
              </a:rPr>
              <a:t>That is, you develop an agenda, a list of topics to be covered to achieve the goals of the meeting. </a:t>
            </a:r>
            <a:endParaRPr sz="1800">
              <a:solidFill>
                <a:schemeClr val="dk1"/>
              </a:solidFill>
            </a:endParaRPr>
          </a:p>
          <a:p>
            <a:pPr indent="0" lvl="0" marL="0" rtl="0" algn="just">
              <a:spcBef>
                <a:spcPts val="1000"/>
              </a:spcBef>
              <a:spcAft>
                <a:spcPts val="0"/>
              </a:spcAft>
              <a:buNone/>
            </a:pPr>
            <a:r>
              <a:rPr lang="en" sz="1800">
                <a:solidFill>
                  <a:schemeClr val="dk1"/>
                </a:solidFill>
              </a:rPr>
              <a:t>Then arrange these items in the most logical order. Items that explain or lead to other items should come before the items that they explain or lead to. </a:t>
            </a:r>
            <a:endParaRPr sz="1800">
              <a:solidFill>
                <a:schemeClr val="dk1"/>
              </a:solidFill>
            </a:endParaRPr>
          </a:p>
          <a:p>
            <a:pPr indent="0" lvl="0" marL="0" rtl="0" algn="just">
              <a:spcBef>
                <a:spcPts val="1000"/>
              </a:spcBef>
              <a:spcAft>
                <a:spcPts val="0"/>
              </a:spcAft>
              <a:buNone/>
            </a:pPr>
            <a:r>
              <a:rPr lang="en" sz="1800">
                <a:solidFill>
                  <a:schemeClr val="dk1"/>
                </a:solidFill>
              </a:rPr>
              <a:t>After preparing the agenda, make it available to those who will attend. </a:t>
            </a:r>
            <a:endParaRPr sz="1800">
              <a:solidFill>
                <a:schemeClr val="dk1"/>
              </a:solidFill>
            </a:endParaRPr>
          </a:p>
          <a:p>
            <a:pPr indent="0" lvl="0" marL="0" rtl="0" algn="just">
              <a:spcBef>
                <a:spcPts val="1000"/>
              </a:spcBef>
              <a:spcAft>
                <a:spcPts val="1000"/>
              </a:spcAft>
              <a:buNone/>
            </a:pPr>
            <a:r>
              <a:rPr lang="en" sz="1800">
                <a:solidFill>
                  <a:schemeClr val="dk1"/>
                </a:solidFill>
              </a:rPr>
              <a:t>For informal meetings, you may find having a mental agenda satisfactory.</a:t>
            </a:r>
            <a:endParaRPr sz="1800">
              <a:solidFill>
                <a:schemeClr val="dk1"/>
              </a:solidFill>
            </a:endParaRPr>
          </a:p>
        </p:txBody>
      </p:sp>
      <p:pic>
        <p:nvPicPr>
          <p:cNvPr id="322" name="Google Shape;322;p48"/>
          <p:cNvPicPr preferRelativeResize="0"/>
          <p:nvPr/>
        </p:nvPicPr>
        <p:blipFill>
          <a:blip r:embed="rId3">
            <a:alphaModFix/>
          </a:blip>
          <a:stretch>
            <a:fillRect/>
          </a:stretch>
        </p:blipFill>
        <p:spPr>
          <a:xfrm>
            <a:off x="298310" y="0"/>
            <a:ext cx="871623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9"/>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Conducting a meeting</a:t>
            </a:r>
            <a:endParaRPr/>
          </a:p>
        </p:txBody>
      </p:sp>
      <p:sp>
        <p:nvSpPr>
          <p:cNvPr id="328" name="Google Shape;328;p49"/>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800">
                <a:solidFill>
                  <a:schemeClr val="dk1"/>
                </a:solidFill>
              </a:rPr>
              <a:t>2. Follow the Plan - </a:t>
            </a:r>
            <a:r>
              <a:rPr lang="en" sz="1800">
                <a:solidFill>
                  <a:schemeClr val="dk1"/>
                </a:solidFill>
              </a:rPr>
              <a:t>You should follow the plan for the meeting item by item.  In most meetings the discussion tends to stray and new items tend to come up. </a:t>
            </a:r>
            <a:endParaRPr sz="1800">
              <a:solidFill>
                <a:schemeClr val="dk1"/>
              </a:solidFill>
            </a:endParaRPr>
          </a:p>
          <a:p>
            <a:pPr indent="0" lvl="0" marL="0" rtl="0" algn="just">
              <a:spcBef>
                <a:spcPts val="1000"/>
              </a:spcBef>
              <a:spcAft>
                <a:spcPts val="0"/>
              </a:spcAft>
              <a:buNone/>
            </a:pPr>
            <a:r>
              <a:rPr lang="en" sz="1800">
                <a:solidFill>
                  <a:schemeClr val="dk1"/>
                </a:solidFill>
              </a:rPr>
              <a:t>As leader, you should keep the discussion on track. If new items come up during the meeting, you can take them up at the end or perhaps postpone them for a future meeting.</a:t>
            </a:r>
            <a:endParaRPr sz="1800">
              <a:solidFill>
                <a:schemeClr val="dk1"/>
              </a:solidFill>
            </a:endParaRPr>
          </a:p>
          <a:p>
            <a:pPr indent="0" lvl="0" marL="0" rtl="0" algn="just">
              <a:spcBef>
                <a:spcPts val="1000"/>
              </a:spcBef>
              <a:spcAft>
                <a:spcPts val="0"/>
              </a:spcAft>
              <a:buClr>
                <a:schemeClr val="dk1"/>
              </a:buClr>
              <a:buSzPts val="1100"/>
              <a:buFont typeface="Arial"/>
              <a:buNone/>
            </a:pPr>
            <a:r>
              <a:rPr b="1" lang="en" sz="1800">
                <a:solidFill>
                  <a:schemeClr val="dk1"/>
                </a:solidFill>
              </a:rPr>
              <a:t>3. Move the Discussion Along - </a:t>
            </a:r>
            <a:r>
              <a:rPr lang="en" sz="1800">
                <a:solidFill>
                  <a:schemeClr val="dk1"/>
                </a:solidFill>
              </a:rPr>
              <a:t>As leader, you should control the agenda. After one item has been covered, bring up the next item. </a:t>
            </a:r>
            <a:endParaRPr sz="1800">
              <a:solidFill>
                <a:schemeClr val="dk1"/>
              </a:solidFill>
            </a:endParaRPr>
          </a:p>
          <a:p>
            <a:pPr indent="0" lvl="0" marL="0" rtl="0" algn="just">
              <a:spcBef>
                <a:spcPts val="1000"/>
              </a:spcBef>
              <a:spcAft>
                <a:spcPts val="0"/>
              </a:spcAft>
              <a:buClr>
                <a:schemeClr val="dk1"/>
              </a:buClr>
              <a:buSzPts val="1100"/>
              <a:buFont typeface="Arial"/>
              <a:buNone/>
            </a:pPr>
            <a:r>
              <a:rPr lang="en" sz="1800">
                <a:solidFill>
                  <a:schemeClr val="dk1"/>
                </a:solidFill>
              </a:rPr>
              <a:t>Your goal is to permit complete discussion on the one hand and to avoid repetition, excessive details, and off-topic comments on the other.</a:t>
            </a:r>
            <a:endParaRPr sz="1800">
              <a:solidFill>
                <a:schemeClr val="dk1"/>
              </a:solidFill>
            </a:endParaRPr>
          </a:p>
          <a:p>
            <a:pPr indent="0" lvl="0" marL="0" rtl="0" algn="just">
              <a:spcBef>
                <a:spcPts val="1000"/>
              </a:spcBef>
              <a:spcAft>
                <a:spcPts val="1000"/>
              </a:spcAft>
              <a:buNone/>
            </a:pPr>
            <a:r>
              <a:t/>
            </a:r>
            <a:endParaRPr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0"/>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Conducting a meeting</a:t>
            </a:r>
            <a:endParaRPr/>
          </a:p>
        </p:txBody>
      </p:sp>
      <p:sp>
        <p:nvSpPr>
          <p:cNvPr id="334" name="Google Shape;334;p50"/>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800">
                <a:solidFill>
                  <a:schemeClr val="dk1"/>
                </a:solidFill>
              </a:rPr>
              <a:t>4. Control Those Who Talk Too Much -</a:t>
            </a:r>
            <a:r>
              <a:rPr lang="en" sz="1800">
                <a:solidFill>
                  <a:schemeClr val="dk1"/>
                </a:solidFill>
              </a:rPr>
              <a:t> A few people usually tend to dominate the discussion. </a:t>
            </a:r>
            <a:endParaRPr sz="1800">
              <a:solidFill>
                <a:schemeClr val="dk1"/>
              </a:solidFill>
            </a:endParaRPr>
          </a:p>
          <a:p>
            <a:pPr indent="0" lvl="0" marL="0" rtl="0" algn="just">
              <a:spcBef>
                <a:spcPts val="1000"/>
              </a:spcBef>
              <a:spcAft>
                <a:spcPts val="0"/>
              </a:spcAft>
              <a:buNone/>
            </a:pPr>
            <a:r>
              <a:rPr lang="en" sz="1800">
                <a:solidFill>
                  <a:schemeClr val="dk1"/>
                </a:solidFill>
              </a:rPr>
              <a:t>Of course, you will need to let these people talk as long as they are contributing to the goals of the meeting. </a:t>
            </a:r>
            <a:endParaRPr sz="1800">
              <a:solidFill>
                <a:schemeClr val="dk1"/>
              </a:solidFill>
            </a:endParaRPr>
          </a:p>
          <a:p>
            <a:pPr indent="0" lvl="0" marL="0" rtl="0" algn="just">
              <a:spcBef>
                <a:spcPts val="1000"/>
              </a:spcBef>
              <a:spcAft>
                <a:spcPts val="0"/>
              </a:spcAft>
              <a:buNone/>
            </a:pPr>
            <a:r>
              <a:rPr lang="en" sz="1800">
                <a:solidFill>
                  <a:schemeClr val="dk1"/>
                </a:solidFill>
              </a:rPr>
              <a:t>However, when they begin to stray, duplicate, or bring in irrelevant matter, you should step in. </a:t>
            </a:r>
            <a:endParaRPr sz="1800">
              <a:solidFill>
                <a:schemeClr val="dk1"/>
              </a:solidFill>
            </a:endParaRPr>
          </a:p>
          <a:p>
            <a:pPr indent="0" lvl="0" marL="0" rtl="0" algn="just">
              <a:spcBef>
                <a:spcPts val="1000"/>
              </a:spcBef>
              <a:spcAft>
                <a:spcPts val="0"/>
              </a:spcAft>
              <a:buNone/>
            </a:pPr>
            <a:r>
              <a:rPr lang="en" sz="1800">
                <a:solidFill>
                  <a:schemeClr val="dk1"/>
                </a:solidFill>
              </a:rPr>
              <a:t>You can do this tactfully by asking for other viewpoints or by summarizing the discussion and moving on to the next topic.</a:t>
            </a:r>
            <a:endParaRPr sz="1800">
              <a:solidFill>
                <a:schemeClr val="dk1"/>
              </a:solidFill>
            </a:endParaRPr>
          </a:p>
          <a:p>
            <a:pPr indent="0" lvl="0" marL="0" rtl="0" algn="just">
              <a:spcBef>
                <a:spcPts val="1000"/>
              </a:spcBef>
              <a:spcAft>
                <a:spcPts val="1000"/>
              </a:spcAft>
              <a:buNone/>
            </a:pPr>
            <a:r>
              <a:t/>
            </a: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1"/>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Conducting a meeting</a:t>
            </a:r>
            <a:endParaRPr/>
          </a:p>
        </p:txBody>
      </p:sp>
      <p:sp>
        <p:nvSpPr>
          <p:cNvPr id="340" name="Google Shape;340;p51"/>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800">
                <a:solidFill>
                  <a:schemeClr val="dk1"/>
                </a:solidFill>
              </a:rPr>
              <a:t>5. Encourage Participation from Those Who Talk Too Little - </a:t>
            </a:r>
            <a:r>
              <a:rPr lang="en" sz="1800">
                <a:solidFill>
                  <a:schemeClr val="dk1"/>
                </a:solidFill>
              </a:rPr>
              <a:t> </a:t>
            </a:r>
            <a:endParaRPr sz="1800">
              <a:solidFill>
                <a:schemeClr val="dk1"/>
              </a:solidFill>
            </a:endParaRPr>
          </a:p>
          <a:p>
            <a:pPr indent="0" lvl="0" marL="0" rtl="0" algn="just">
              <a:spcBef>
                <a:spcPts val="1000"/>
              </a:spcBef>
              <a:spcAft>
                <a:spcPts val="0"/>
              </a:spcAft>
              <a:buNone/>
            </a:pPr>
            <a:r>
              <a:rPr lang="en" sz="1800">
                <a:solidFill>
                  <a:schemeClr val="dk1"/>
                </a:solidFill>
              </a:rPr>
              <a:t>Just as some people talk too much, some talk too little. Your job as leader is to encourage these people to participate by asking them for their viewpoints and by showing respect for the comments they make.</a:t>
            </a:r>
            <a:endParaRPr sz="1800">
              <a:solidFill>
                <a:schemeClr val="dk1"/>
              </a:solidFill>
            </a:endParaRPr>
          </a:p>
          <a:p>
            <a:pPr indent="0" lvl="0" marL="0" rtl="0" algn="just">
              <a:spcBef>
                <a:spcPts val="1000"/>
              </a:spcBef>
              <a:spcAft>
                <a:spcPts val="0"/>
              </a:spcAft>
              <a:buNone/>
            </a:pPr>
            <a:r>
              <a:rPr b="1" lang="en" sz="1800">
                <a:solidFill>
                  <a:schemeClr val="dk1"/>
                </a:solidFill>
              </a:rPr>
              <a:t>6. Control Time -</a:t>
            </a:r>
            <a:r>
              <a:rPr lang="en" sz="1800">
                <a:solidFill>
                  <a:schemeClr val="dk1"/>
                </a:solidFill>
              </a:rPr>
              <a:t> When your meeting time is limited, you need to determine in advance how much time will be needed to cover each item. </a:t>
            </a:r>
            <a:endParaRPr sz="1800">
              <a:solidFill>
                <a:schemeClr val="dk1"/>
              </a:solidFill>
            </a:endParaRPr>
          </a:p>
          <a:p>
            <a:pPr indent="0" lvl="0" marL="0" rtl="0" algn="just">
              <a:spcBef>
                <a:spcPts val="1000"/>
              </a:spcBef>
              <a:spcAft>
                <a:spcPts val="1000"/>
              </a:spcAft>
              <a:buNone/>
            </a:pPr>
            <a:r>
              <a:rPr lang="en" sz="1800">
                <a:solidFill>
                  <a:schemeClr val="dk1"/>
                </a:solidFill>
              </a:rPr>
              <a:t>Then, at the appropriate times, you should end discussion of the items. </a:t>
            </a:r>
            <a:endParaRPr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2"/>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Conducting a meeting</a:t>
            </a:r>
            <a:endParaRPr/>
          </a:p>
        </p:txBody>
      </p:sp>
      <p:sp>
        <p:nvSpPr>
          <p:cNvPr id="346" name="Google Shape;346;p52"/>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800">
                <a:solidFill>
                  <a:schemeClr val="dk1"/>
                </a:solidFill>
              </a:rPr>
              <a:t>7. Summarize at Appropriate Places - </a:t>
            </a:r>
            <a:r>
              <a:rPr lang="en" sz="1800">
                <a:solidFill>
                  <a:schemeClr val="dk1"/>
                </a:solidFill>
              </a:rPr>
              <a:t>After a key item has been discussed, you should summarize what the group has covered and concluded.</a:t>
            </a:r>
            <a:endParaRPr sz="1800">
              <a:solidFill>
                <a:schemeClr val="dk1"/>
              </a:solidFill>
            </a:endParaRPr>
          </a:p>
          <a:p>
            <a:pPr indent="0" lvl="0" marL="0" rtl="0" algn="just">
              <a:spcBef>
                <a:spcPts val="1000"/>
              </a:spcBef>
              <a:spcAft>
                <a:spcPts val="0"/>
              </a:spcAft>
              <a:buNone/>
            </a:pPr>
            <a:r>
              <a:rPr b="1" lang="en" sz="1800">
                <a:solidFill>
                  <a:schemeClr val="dk1"/>
                </a:solidFill>
              </a:rPr>
              <a:t>8. Take Minutes - </a:t>
            </a:r>
            <a:r>
              <a:rPr lang="en" sz="1800">
                <a:solidFill>
                  <a:schemeClr val="dk1"/>
                </a:solidFill>
              </a:rPr>
              <a:t>What is said and what is heard in a meeting may not be remembered consistently by participants. </a:t>
            </a:r>
            <a:endParaRPr sz="1800">
              <a:solidFill>
                <a:schemeClr val="dk1"/>
              </a:solidFill>
            </a:endParaRPr>
          </a:p>
          <a:p>
            <a:pPr indent="0" lvl="0" marL="0" rtl="0" algn="just">
              <a:spcBef>
                <a:spcPts val="1000"/>
              </a:spcBef>
              <a:spcAft>
                <a:spcPts val="1000"/>
              </a:spcAft>
              <a:buNone/>
            </a:pPr>
            <a:r>
              <a:rPr lang="en" sz="1800">
                <a:solidFill>
                  <a:schemeClr val="dk1"/>
                </a:solidFill>
              </a:rPr>
              <a:t>To ensure you have an accurate, objective account of the topics covered and decisions made at a meeting, assign the task of recording the meeting events (taking minutes) to someone. </a:t>
            </a:r>
            <a:endParaRPr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3"/>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Conducting a meeting</a:t>
            </a:r>
            <a:endParaRPr/>
          </a:p>
        </p:txBody>
      </p:sp>
      <p:sp>
        <p:nvSpPr>
          <p:cNvPr id="352" name="Google Shape;352;p53"/>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Minutes can be written many ways. For example, If there is an agenda, the minutes will usually summarize the discussion of each agenda topic. </a:t>
            </a:r>
            <a:endParaRPr sz="1800">
              <a:solidFill>
                <a:schemeClr val="dk1"/>
              </a:solidFill>
            </a:endParaRPr>
          </a:p>
          <a:p>
            <a:pPr indent="0" lvl="0" marL="0" rtl="0" algn="just">
              <a:spcBef>
                <a:spcPts val="1000"/>
              </a:spcBef>
              <a:spcAft>
                <a:spcPts val="0"/>
              </a:spcAft>
              <a:buNone/>
            </a:pPr>
            <a:r>
              <a:rPr lang="en" sz="1800">
                <a:solidFill>
                  <a:schemeClr val="dk1"/>
                </a:solidFill>
              </a:rPr>
              <a:t>Regardless of their format, the minutes must be accurate and reliable.</a:t>
            </a:r>
            <a:endParaRPr sz="1800">
              <a:solidFill>
                <a:schemeClr val="dk1"/>
              </a:solidFill>
            </a:endParaRPr>
          </a:p>
          <a:p>
            <a:pPr indent="0" lvl="0" marL="0" rtl="0" algn="just">
              <a:spcBef>
                <a:spcPts val="1000"/>
              </a:spcBef>
              <a:spcAft>
                <a:spcPts val="1000"/>
              </a:spcAft>
              <a:buNone/>
            </a:pPr>
            <a:r>
              <a:rPr lang="en" sz="1800">
                <a:solidFill>
                  <a:schemeClr val="dk1"/>
                </a:solidFill>
              </a:rPr>
              <a:t>Sample minutes - </a:t>
            </a:r>
            <a:endParaRPr sz="1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4"/>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Conducting a meeting</a:t>
            </a:r>
            <a:endParaRPr/>
          </a:p>
        </p:txBody>
      </p:sp>
      <p:sp>
        <p:nvSpPr>
          <p:cNvPr id="358" name="Google Shape;358;p54"/>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Minutes can be written many ways. For example, If there is an agenda, the minutes will usually summarize the discussion of each agenda topic. </a:t>
            </a:r>
            <a:endParaRPr sz="1800">
              <a:solidFill>
                <a:schemeClr val="dk1"/>
              </a:solidFill>
            </a:endParaRPr>
          </a:p>
          <a:p>
            <a:pPr indent="0" lvl="0" marL="0" rtl="0" algn="just">
              <a:spcBef>
                <a:spcPts val="1000"/>
              </a:spcBef>
              <a:spcAft>
                <a:spcPts val="1000"/>
              </a:spcAft>
              <a:buNone/>
            </a:pPr>
            <a:r>
              <a:rPr lang="en" sz="1800">
                <a:solidFill>
                  <a:schemeClr val="dk1"/>
                </a:solidFill>
              </a:rPr>
              <a:t>Regardless of their format, the minutes must be accurate and reliable.</a:t>
            </a:r>
            <a:endParaRPr sz="1800">
              <a:solidFill>
                <a:schemeClr val="dk1"/>
              </a:solidFill>
            </a:endParaRPr>
          </a:p>
        </p:txBody>
      </p:sp>
      <p:pic>
        <p:nvPicPr>
          <p:cNvPr id="359" name="Google Shape;359;p54"/>
          <p:cNvPicPr preferRelativeResize="0"/>
          <p:nvPr/>
        </p:nvPicPr>
        <p:blipFill>
          <a:blip r:embed="rId3">
            <a:alphaModFix/>
          </a:blip>
          <a:stretch>
            <a:fillRect/>
          </a:stretch>
        </p:blipFill>
        <p:spPr>
          <a:xfrm>
            <a:off x="0" y="459000"/>
            <a:ext cx="9144000" cy="4548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7"/>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communication</a:t>
            </a:r>
            <a:endParaRPr/>
          </a:p>
        </p:txBody>
      </p:sp>
      <p:sp>
        <p:nvSpPr>
          <p:cNvPr id="255" name="Google Shape;255;p37"/>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solidFill>
                  <a:schemeClr val="dk1"/>
                </a:solidFill>
              </a:rPr>
              <a:t>You will spend more time talking than writing in business.</a:t>
            </a:r>
            <a:endParaRPr sz="1800">
              <a:solidFill>
                <a:schemeClr val="dk1"/>
              </a:solidFill>
            </a:endParaRPr>
          </a:p>
          <a:p>
            <a:pPr indent="-342900" lvl="0" marL="457200" rtl="0" algn="l">
              <a:spcBef>
                <a:spcPts val="1000"/>
              </a:spcBef>
              <a:spcAft>
                <a:spcPts val="0"/>
              </a:spcAft>
              <a:buSzPts val="1800"/>
              <a:buChar char="●"/>
            </a:pPr>
            <a:r>
              <a:rPr lang="en" sz="1800">
                <a:solidFill>
                  <a:schemeClr val="dk1"/>
                </a:solidFill>
              </a:rPr>
              <a:t>Most of your oral communication will be informal. </a:t>
            </a:r>
            <a:endParaRPr sz="1800">
              <a:solidFill>
                <a:schemeClr val="dk1"/>
              </a:solidFill>
            </a:endParaRPr>
          </a:p>
          <a:p>
            <a:pPr indent="-342900" lvl="0" marL="457200" rtl="0" algn="l">
              <a:spcBef>
                <a:spcPts val="1000"/>
              </a:spcBef>
              <a:spcAft>
                <a:spcPts val="0"/>
              </a:spcAft>
              <a:buSzPts val="1800"/>
              <a:buChar char="●"/>
            </a:pPr>
            <a:r>
              <a:rPr lang="en" sz="1800">
                <a:solidFill>
                  <a:schemeClr val="dk1"/>
                </a:solidFill>
              </a:rPr>
              <a:t>But some of it will be formal, as in meetings, phone calls, dictation, speeches, and oral reports. </a:t>
            </a:r>
            <a:endParaRPr sz="1800">
              <a:solidFill>
                <a:schemeClr val="dk1"/>
              </a:solidFill>
            </a:endParaRPr>
          </a:p>
          <a:p>
            <a:pPr indent="-342900" lvl="0" marL="457200" rtl="0" algn="l">
              <a:spcBef>
                <a:spcPts val="1000"/>
              </a:spcBef>
              <a:spcAft>
                <a:spcPts val="0"/>
              </a:spcAft>
              <a:buSzPts val="1800"/>
              <a:buChar char="●"/>
            </a:pPr>
            <a:r>
              <a:rPr lang="en" sz="1800">
                <a:solidFill>
                  <a:schemeClr val="dk1"/>
                </a:solidFill>
              </a:rPr>
              <a:t>This and the following lecture  cover these types of oral communication. </a:t>
            </a:r>
            <a:endParaRPr sz="1800">
              <a:solidFill>
                <a:schemeClr val="dk1"/>
              </a:solidFill>
            </a:endParaRPr>
          </a:p>
          <a:p>
            <a:pPr indent="0" lvl="0" marL="0" rtl="0" algn="l">
              <a:spcBef>
                <a:spcPts val="1000"/>
              </a:spcBef>
              <a:spcAft>
                <a:spcPts val="1000"/>
              </a:spcAft>
              <a:buNone/>
            </a:pPr>
            <a:r>
              <a:t/>
            </a:r>
            <a:endParaRPr sz="1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5"/>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minutes</a:t>
            </a:r>
            <a:endParaRPr/>
          </a:p>
        </p:txBody>
      </p:sp>
      <p:sp>
        <p:nvSpPr>
          <p:cNvPr id="365" name="Google Shape;365;p55"/>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Minutes can be written many ways. For example, If there is an agenda, the minutes will usually summarize the discussion of each agenda topic. </a:t>
            </a:r>
            <a:endParaRPr sz="1800">
              <a:solidFill>
                <a:schemeClr val="dk1"/>
              </a:solidFill>
            </a:endParaRPr>
          </a:p>
          <a:p>
            <a:pPr indent="0" lvl="0" marL="0" rtl="0" algn="just">
              <a:spcBef>
                <a:spcPts val="1000"/>
              </a:spcBef>
              <a:spcAft>
                <a:spcPts val="1000"/>
              </a:spcAft>
              <a:buNone/>
            </a:pPr>
            <a:r>
              <a:rPr lang="en" sz="1800">
                <a:solidFill>
                  <a:schemeClr val="dk1"/>
                </a:solidFill>
              </a:rPr>
              <a:t>Regardless of their format, the minutes must be accurate and reliable.</a:t>
            </a:r>
            <a:endParaRPr sz="1800">
              <a:solidFill>
                <a:schemeClr val="dk1"/>
              </a:solidFill>
            </a:endParaRPr>
          </a:p>
        </p:txBody>
      </p:sp>
      <p:pic>
        <p:nvPicPr>
          <p:cNvPr id="366" name="Google Shape;366;p55"/>
          <p:cNvPicPr preferRelativeResize="0"/>
          <p:nvPr/>
        </p:nvPicPr>
        <p:blipFill>
          <a:blip r:embed="rId3">
            <a:alphaModFix/>
          </a:blip>
          <a:stretch>
            <a:fillRect/>
          </a:stretch>
        </p:blipFill>
        <p:spPr>
          <a:xfrm>
            <a:off x="0" y="1178876"/>
            <a:ext cx="9144000" cy="27857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6"/>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minutes</a:t>
            </a:r>
            <a:endParaRPr/>
          </a:p>
        </p:txBody>
      </p:sp>
      <p:sp>
        <p:nvSpPr>
          <p:cNvPr id="372" name="Google Shape;372;p56"/>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Minutes can be written many ways. For example, If there is an agenda, the minutes will usually summarize the discussion of each agenda topic. </a:t>
            </a:r>
            <a:endParaRPr sz="1800">
              <a:solidFill>
                <a:schemeClr val="dk1"/>
              </a:solidFill>
            </a:endParaRPr>
          </a:p>
          <a:p>
            <a:pPr indent="0" lvl="0" marL="0" rtl="0" algn="just">
              <a:spcBef>
                <a:spcPts val="1000"/>
              </a:spcBef>
              <a:spcAft>
                <a:spcPts val="1000"/>
              </a:spcAft>
              <a:buNone/>
            </a:pPr>
            <a:r>
              <a:rPr lang="en" sz="1800">
                <a:solidFill>
                  <a:schemeClr val="dk1"/>
                </a:solidFill>
              </a:rPr>
              <a:t>Regardless of their format, the minutes must be accurate and reliable.</a:t>
            </a:r>
            <a:endParaRPr sz="1800">
              <a:solidFill>
                <a:schemeClr val="dk1"/>
              </a:solidFill>
            </a:endParaRPr>
          </a:p>
        </p:txBody>
      </p:sp>
      <p:pic>
        <p:nvPicPr>
          <p:cNvPr id="373" name="Google Shape;373;p56"/>
          <p:cNvPicPr preferRelativeResize="0"/>
          <p:nvPr/>
        </p:nvPicPr>
        <p:blipFill>
          <a:blip r:embed="rId3">
            <a:alphaModFix/>
          </a:blip>
          <a:stretch>
            <a:fillRect/>
          </a:stretch>
        </p:blipFill>
        <p:spPr>
          <a:xfrm>
            <a:off x="0" y="460699"/>
            <a:ext cx="9144000" cy="422210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7"/>
          <p:cNvSpPr txBox="1"/>
          <p:nvPr>
            <p:ph type="title"/>
          </p:nvPr>
        </p:nvSpPr>
        <p:spPr>
          <a:xfrm>
            <a:off x="1828350" y="2129725"/>
            <a:ext cx="54951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Participating in a meeting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8"/>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Participating in meetings</a:t>
            </a:r>
            <a:endParaRPr/>
          </a:p>
        </p:txBody>
      </p:sp>
      <p:sp>
        <p:nvSpPr>
          <p:cNvPr id="384" name="Google Shape;384;p58"/>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From the preceding discussion of the techniques that a leader should use, you can infer some of the things that a participant should do. </a:t>
            </a:r>
            <a:endParaRPr sz="1800">
              <a:solidFill>
                <a:schemeClr val="dk1"/>
              </a:solidFill>
            </a:endParaRPr>
          </a:p>
          <a:p>
            <a:pPr indent="-342900" lvl="0" marL="457200" rtl="0" algn="just">
              <a:spcBef>
                <a:spcPts val="1000"/>
              </a:spcBef>
              <a:spcAft>
                <a:spcPts val="0"/>
              </a:spcAft>
              <a:buClr>
                <a:schemeClr val="dk1"/>
              </a:buClr>
              <a:buSzPts val="1800"/>
              <a:buAutoNum type="arabicPeriod"/>
            </a:pPr>
            <a:r>
              <a:rPr b="1" lang="en" sz="1800">
                <a:solidFill>
                  <a:schemeClr val="dk1"/>
                </a:solidFill>
              </a:rPr>
              <a:t>Follow the Agenda.</a:t>
            </a:r>
            <a:r>
              <a:rPr lang="en" sz="1800">
                <a:solidFill>
                  <a:schemeClr val="dk1"/>
                </a:solidFill>
              </a:rPr>
              <a:t> When an agenda exists, you should follow it. </a:t>
            </a:r>
            <a:endParaRPr sz="1800">
              <a:solidFill>
                <a:schemeClr val="dk1"/>
              </a:solidFill>
            </a:endParaRPr>
          </a:p>
          <a:p>
            <a:pPr indent="0" lvl="0" marL="457200" rtl="0" algn="just">
              <a:spcBef>
                <a:spcPts val="1000"/>
              </a:spcBef>
              <a:spcAft>
                <a:spcPts val="0"/>
              </a:spcAft>
              <a:buNone/>
            </a:pPr>
            <a:r>
              <a:rPr lang="en" sz="1800">
                <a:solidFill>
                  <a:schemeClr val="dk1"/>
                </a:solidFill>
              </a:rPr>
              <a:t>Specifically, you should not bring up items not on the agenda or comment on such items if others bring them up. </a:t>
            </a:r>
            <a:endParaRPr sz="1800">
              <a:solidFill>
                <a:schemeClr val="dk1"/>
              </a:solidFill>
            </a:endParaRPr>
          </a:p>
          <a:p>
            <a:pPr indent="0" lvl="0" marL="457200" rtl="0" algn="just">
              <a:spcBef>
                <a:spcPts val="1000"/>
              </a:spcBef>
              <a:spcAft>
                <a:spcPts val="1000"/>
              </a:spcAft>
              <a:buNone/>
            </a:pPr>
            <a:r>
              <a:rPr lang="en" sz="1800">
                <a:solidFill>
                  <a:schemeClr val="dk1"/>
                </a:solidFill>
              </a:rPr>
              <a:t>When there is no agenda, you should stay within the general limits of the goal for the meeting.</a:t>
            </a:r>
            <a:endParaRPr sz="18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9"/>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Participating in meetings</a:t>
            </a:r>
            <a:endParaRPr/>
          </a:p>
        </p:txBody>
      </p:sp>
      <p:sp>
        <p:nvSpPr>
          <p:cNvPr id="390" name="Google Shape;390;p59"/>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800">
                <a:solidFill>
                  <a:schemeClr val="dk1"/>
                </a:solidFill>
              </a:rPr>
              <a:t>2. Participate. </a:t>
            </a:r>
            <a:r>
              <a:rPr lang="en" sz="1800">
                <a:solidFill>
                  <a:schemeClr val="dk1"/>
                </a:solidFill>
              </a:rPr>
              <a:t>The purpose of meetings is to get the input of everybody concerned. Thus, you should participate. </a:t>
            </a:r>
            <a:endParaRPr sz="1800">
              <a:solidFill>
                <a:schemeClr val="dk1"/>
              </a:solidFill>
            </a:endParaRPr>
          </a:p>
          <a:p>
            <a:pPr indent="0" lvl="0" marL="0" rtl="0" algn="just">
              <a:spcBef>
                <a:spcPts val="1000"/>
              </a:spcBef>
              <a:spcAft>
                <a:spcPts val="0"/>
              </a:spcAft>
              <a:buClr>
                <a:schemeClr val="dk1"/>
              </a:buClr>
              <a:buSzPts val="1100"/>
              <a:buFont typeface="Arial"/>
              <a:buNone/>
            </a:pPr>
            <a:r>
              <a:rPr lang="en" sz="1800">
                <a:solidFill>
                  <a:schemeClr val="dk1"/>
                </a:solidFill>
              </a:rPr>
              <a:t>Your participation, however, should be meaningful. You should talk only when you have something to contribute</a:t>
            </a:r>
            <a:endParaRPr sz="1800">
              <a:solidFill>
                <a:schemeClr val="dk1"/>
              </a:solidFill>
            </a:endParaRPr>
          </a:p>
          <a:p>
            <a:pPr indent="0" lvl="0" marL="0" rtl="0" algn="just">
              <a:spcBef>
                <a:spcPts val="1000"/>
              </a:spcBef>
              <a:spcAft>
                <a:spcPts val="0"/>
              </a:spcAft>
              <a:buNone/>
            </a:pPr>
            <a:r>
              <a:rPr b="1" lang="en" sz="1800">
                <a:solidFill>
                  <a:schemeClr val="dk1"/>
                </a:solidFill>
              </a:rPr>
              <a:t>3. Do Not Talk Too Much.</a:t>
            </a:r>
            <a:r>
              <a:rPr lang="en" sz="1800">
                <a:solidFill>
                  <a:schemeClr val="dk1"/>
                </a:solidFill>
              </a:rPr>
              <a:t> As you participate in the meeting, be aware that other people are attending. </a:t>
            </a:r>
            <a:endParaRPr sz="1800">
              <a:solidFill>
                <a:schemeClr val="dk1"/>
              </a:solidFill>
            </a:endParaRPr>
          </a:p>
          <a:p>
            <a:pPr indent="0" lvl="0" marL="0" rtl="0" algn="just">
              <a:spcBef>
                <a:spcPts val="1000"/>
              </a:spcBef>
              <a:spcAft>
                <a:spcPts val="0"/>
              </a:spcAft>
              <a:buClr>
                <a:schemeClr val="dk1"/>
              </a:buClr>
              <a:buSzPts val="1100"/>
              <a:buFont typeface="Arial"/>
              <a:buNone/>
            </a:pPr>
            <a:r>
              <a:rPr lang="en" sz="1800">
                <a:solidFill>
                  <a:schemeClr val="dk1"/>
                </a:solidFill>
              </a:rPr>
              <a:t>You should speak up whenever you have something to say, but do not get carried away. As in all matters of etiquette, always respect the rights of others</a:t>
            </a:r>
            <a:endParaRPr sz="1800">
              <a:solidFill>
                <a:schemeClr val="dk1"/>
              </a:solidFill>
            </a:endParaRPr>
          </a:p>
          <a:p>
            <a:pPr indent="0" lvl="0" marL="0" rtl="0" algn="just">
              <a:spcBef>
                <a:spcPts val="1000"/>
              </a:spcBef>
              <a:spcAft>
                <a:spcPts val="1000"/>
              </a:spcAft>
              <a:buNone/>
            </a:pPr>
            <a:r>
              <a:t/>
            </a:r>
            <a:endParaRPr sz="18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0"/>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Participating in meetings</a:t>
            </a:r>
            <a:endParaRPr/>
          </a:p>
        </p:txBody>
      </p:sp>
      <p:sp>
        <p:nvSpPr>
          <p:cNvPr id="396" name="Google Shape;396;p60"/>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800">
                <a:solidFill>
                  <a:schemeClr val="dk1"/>
                </a:solidFill>
              </a:rPr>
              <a:t>4. Cooperate. </a:t>
            </a:r>
            <a:r>
              <a:rPr lang="en" sz="1800">
                <a:solidFill>
                  <a:schemeClr val="dk1"/>
                </a:solidFill>
              </a:rPr>
              <a:t>A meeting by its very nature requires cooperation from all the participants. </a:t>
            </a:r>
            <a:endParaRPr sz="1800">
              <a:solidFill>
                <a:schemeClr val="dk1"/>
              </a:solidFill>
            </a:endParaRPr>
          </a:p>
          <a:p>
            <a:pPr indent="0" lvl="0" marL="0" rtl="0" algn="just">
              <a:spcBef>
                <a:spcPts val="1000"/>
              </a:spcBef>
              <a:spcAft>
                <a:spcPts val="0"/>
              </a:spcAft>
              <a:buClr>
                <a:schemeClr val="dk1"/>
              </a:buClr>
              <a:buSzPts val="1100"/>
              <a:buFont typeface="Arial"/>
              <a:buNone/>
            </a:pPr>
            <a:r>
              <a:rPr lang="en" sz="1800">
                <a:solidFill>
                  <a:schemeClr val="dk1"/>
                </a:solidFill>
              </a:rPr>
              <a:t>Respect the leader and her or his efforts to make progress. </a:t>
            </a:r>
            <a:endParaRPr sz="1800">
              <a:solidFill>
                <a:schemeClr val="dk1"/>
              </a:solidFill>
            </a:endParaRPr>
          </a:p>
          <a:p>
            <a:pPr indent="0" lvl="0" marL="0" rtl="0" algn="just">
              <a:spcBef>
                <a:spcPts val="1000"/>
              </a:spcBef>
              <a:spcAft>
                <a:spcPts val="0"/>
              </a:spcAft>
              <a:buNone/>
            </a:pPr>
            <a:r>
              <a:rPr b="1" lang="en" sz="1800">
                <a:solidFill>
                  <a:schemeClr val="dk1"/>
                </a:solidFill>
              </a:rPr>
              <a:t>5. Be Courteous.</a:t>
            </a:r>
            <a:r>
              <a:rPr lang="en" sz="1800">
                <a:solidFill>
                  <a:schemeClr val="dk1"/>
                </a:solidFill>
              </a:rPr>
              <a:t> Perhaps being courteous is a part of being cooperative. </a:t>
            </a:r>
            <a:endParaRPr sz="1800">
              <a:solidFill>
                <a:schemeClr val="dk1"/>
              </a:solidFill>
            </a:endParaRPr>
          </a:p>
          <a:p>
            <a:pPr indent="0" lvl="0" marL="0" rtl="0" algn="just">
              <a:spcBef>
                <a:spcPts val="1000"/>
              </a:spcBef>
              <a:spcAft>
                <a:spcPts val="0"/>
              </a:spcAft>
              <a:buNone/>
            </a:pPr>
            <a:r>
              <a:rPr lang="en" sz="1800">
                <a:solidFill>
                  <a:schemeClr val="dk1"/>
                </a:solidFill>
              </a:rPr>
              <a:t>In any event, you should be courteous to the other group members. </a:t>
            </a:r>
            <a:endParaRPr sz="1800">
              <a:solidFill>
                <a:schemeClr val="dk1"/>
              </a:solidFill>
            </a:endParaRPr>
          </a:p>
          <a:p>
            <a:pPr indent="0" lvl="0" marL="0" rtl="0" algn="just">
              <a:spcBef>
                <a:spcPts val="1000"/>
              </a:spcBef>
              <a:spcAft>
                <a:spcPts val="0"/>
              </a:spcAft>
              <a:buClr>
                <a:schemeClr val="dk1"/>
              </a:buClr>
              <a:buSzPts val="1100"/>
              <a:buFont typeface="Arial"/>
              <a:buNone/>
            </a:pPr>
            <a:r>
              <a:rPr lang="en" sz="1800">
                <a:solidFill>
                  <a:schemeClr val="dk1"/>
                </a:solidFill>
              </a:rPr>
              <a:t>Specifically</a:t>
            </a:r>
            <a:r>
              <a:rPr lang="en" sz="1800">
                <a:solidFill>
                  <a:schemeClr val="dk1"/>
                </a:solidFill>
              </a:rPr>
              <a:t>, you should respect their rights and opinions, and you should permit them to speak.</a:t>
            </a:r>
            <a:endParaRPr sz="1800">
              <a:solidFill>
                <a:schemeClr val="dk1"/>
              </a:solidFill>
            </a:endParaRPr>
          </a:p>
          <a:p>
            <a:pPr indent="0" lvl="0" marL="0" rtl="0" algn="just">
              <a:spcBef>
                <a:spcPts val="1000"/>
              </a:spcBef>
              <a:spcAft>
                <a:spcPts val="1000"/>
              </a:spcAft>
              <a:buNone/>
            </a:pPr>
            <a:r>
              <a:t/>
            </a:r>
            <a:endParaRPr sz="18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1"/>
          <p:cNvSpPr txBox="1"/>
          <p:nvPr>
            <p:ph type="title"/>
          </p:nvPr>
        </p:nvSpPr>
        <p:spPr>
          <a:xfrm>
            <a:off x="1828350" y="2129725"/>
            <a:ext cx="54951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Using the phone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2"/>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phone</a:t>
            </a:r>
            <a:endParaRPr/>
          </a:p>
        </p:txBody>
      </p:sp>
      <p:sp>
        <p:nvSpPr>
          <p:cNvPr id="407" name="Google Shape;407;p62"/>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At first thought, a discussion of business phone techniques may appear to be unnecessary. </a:t>
            </a:r>
            <a:endParaRPr sz="1800">
              <a:solidFill>
                <a:schemeClr val="dk1"/>
              </a:solidFill>
            </a:endParaRPr>
          </a:p>
          <a:p>
            <a:pPr indent="0" lvl="0" marL="0" rtl="0" algn="just">
              <a:spcBef>
                <a:spcPts val="1000"/>
              </a:spcBef>
              <a:spcAft>
                <a:spcPts val="0"/>
              </a:spcAft>
              <a:buNone/>
            </a:pPr>
            <a:r>
              <a:rPr lang="en" sz="1800">
                <a:solidFill>
                  <a:schemeClr val="dk1"/>
                </a:solidFill>
              </a:rPr>
              <a:t>After all, most of us have had long experience in using the phone and may feel that we have little to learn about it. </a:t>
            </a:r>
            <a:endParaRPr sz="1800">
              <a:solidFill>
                <a:schemeClr val="dk1"/>
              </a:solidFill>
            </a:endParaRPr>
          </a:p>
          <a:p>
            <a:pPr indent="0" lvl="0" marL="0" rtl="0" algn="just">
              <a:spcBef>
                <a:spcPts val="1000"/>
              </a:spcBef>
              <a:spcAft>
                <a:spcPts val="0"/>
              </a:spcAft>
              <a:buNone/>
            </a:pPr>
            <a:r>
              <a:rPr lang="en" sz="1800">
                <a:solidFill>
                  <a:schemeClr val="dk1"/>
                </a:solidFill>
              </a:rPr>
              <a:t>No doubt, some of us have excellent phone skills. </a:t>
            </a:r>
            <a:endParaRPr sz="1800">
              <a:solidFill>
                <a:schemeClr val="dk1"/>
              </a:solidFill>
            </a:endParaRPr>
          </a:p>
          <a:p>
            <a:pPr indent="0" lvl="0" marL="0" rtl="0" algn="just">
              <a:spcBef>
                <a:spcPts val="1000"/>
              </a:spcBef>
              <a:spcAft>
                <a:spcPts val="1000"/>
              </a:spcAft>
              <a:buNone/>
            </a:pPr>
            <a:r>
              <a:rPr lang="en" sz="1800">
                <a:solidFill>
                  <a:schemeClr val="dk1"/>
                </a:solidFill>
              </a:rPr>
              <a:t>But you have only to call a few randomly selected businesses to learn that not everyone who talks on the phone does so proficiently. </a:t>
            </a:r>
            <a:endParaRPr sz="18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3"/>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phone</a:t>
            </a:r>
            <a:endParaRPr/>
          </a:p>
        </p:txBody>
      </p:sp>
      <p:sp>
        <p:nvSpPr>
          <p:cNvPr id="413" name="Google Shape;413;p63"/>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You will get some gruff, cold greetings, and you will be subjected to a variety of discourtesies. And you will find instances of inefficient use of time (which, of course, is costly). </a:t>
            </a:r>
            <a:endParaRPr sz="1800">
              <a:solidFill>
                <a:schemeClr val="dk1"/>
              </a:solidFill>
            </a:endParaRPr>
          </a:p>
          <a:p>
            <a:pPr indent="0" lvl="0" marL="0" rtl="0" algn="just">
              <a:spcBef>
                <a:spcPts val="1000"/>
              </a:spcBef>
              <a:spcAft>
                <a:spcPts val="0"/>
              </a:spcAft>
              <a:buNone/>
            </a:pPr>
            <a:r>
              <a:rPr b="1" lang="en" sz="1800">
                <a:solidFill>
                  <a:schemeClr val="dk1"/>
                </a:solidFill>
              </a:rPr>
              <a:t>Professional Voice Quality</a:t>
            </a:r>
            <a:r>
              <a:rPr lang="en" sz="1800">
                <a:solidFill>
                  <a:schemeClr val="dk1"/>
                </a:solidFill>
              </a:rPr>
              <a:t> </a:t>
            </a:r>
            <a:r>
              <a:rPr b="1" lang="en" sz="1800">
                <a:solidFill>
                  <a:schemeClr val="dk1"/>
                </a:solidFill>
              </a:rPr>
              <a:t>- </a:t>
            </a:r>
            <a:r>
              <a:rPr lang="en" sz="1800">
                <a:solidFill>
                  <a:schemeClr val="dk1"/>
                </a:solidFill>
              </a:rPr>
              <a:t>In reviewing good phone techniques, keep in mind that a phone conversation is a unique form of oral communication. </a:t>
            </a:r>
            <a:endParaRPr sz="1800">
              <a:solidFill>
                <a:schemeClr val="dk1"/>
              </a:solidFill>
            </a:endParaRPr>
          </a:p>
          <a:p>
            <a:pPr indent="0" lvl="0" marL="0" rtl="0" algn="just">
              <a:spcBef>
                <a:spcPts val="1000"/>
              </a:spcBef>
              <a:spcAft>
                <a:spcPts val="0"/>
              </a:spcAft>
              <a:buNone/>
            </a:pPr>
            <a:r>
              <a:rPr lang="en" sz="1800">
                <a:solidFill>
                  <a:schemeClr val="dk1"/>
                </a:solidFill>
              </a:rPr>
              <a:t>Only voices are heard; the speakers are not seen. Impressions are received only from the words and the quality of the voices. </a:t>
            </a:r>
            <a:endParaRPr sz="1800">
              <a:solidFill>
                <a:schemeClr val="dk1"/>
              </a:solidFill>
            </a:endParaRPr>
          </a:p>
          <a:p>
            <a:pPr indent="0" lvl="0" marL="0" rtl="0" algn="just">
              <a:spcBef>
                <a:spcPts val="1000"/>
              </a:spcBef>
              <a:spcAft>
                <a:spcPts val="1000"/>
              </a:spcAft>
              <a:buNone/>
            </a:pPr>
            <a:r>
              <a:rPr lang="en" sz="1800">
                <a:solidFill>
                  <a:schemeClr val="dk1"/>
                </a:solidFill>
              </a:rPr>
              <a:t>Thus, when speaking by phone, you must work to make your voice sound pleasant and friendly. </a:t>
            </a:r>
            <a:endParaRPr sz="18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4"/>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phone</a:t>
            </a:r>
            <a:endParaRPr/>
          </a:p>
        </p:txBody>
      </p:sp>
      <p:sp>
        <p:nvSpPr>
          <p:cNvPr id="419" name="Google Shape;419;p64"/>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One often-suggested way of improving your phone voice is to talk as if you were face-to-face with the other person—even smiling and gesturing as you talk if this helps you be more natural. </a:t>
            </a:r>
            <a:endParaRPr sz="1800">
              <a:solidFill>
                <a:schemeClr val="dk1"/>
              </a:solidFill>
            </a:endParaRPr>
          </a:p>
          <a:p>
            <a:pPr indent="0" lvl="0" marL="0" rtl="0" algn="just">
              <a:spcBef>
                <a:spcPts val="1000"/>
              </a:spcBef>
              <a:spcAft>
                <a:spcPts val="0"/>
              </a:spcAft>
              <a:buNone/>
            </a:pPr>
            <a:r>
              <a:rPr lang="en" sz="1800">
                <a:solidFill>
                  <a:schemeClr val="dk1"/>
                </a:solidFill>
              </a:rPr>
              <a:t>Perhaps the best advice is to record one of your phone conversations. </a:t>
            </a:r>
            <a:endParaRPr sz="1800">
              <a:solidFill>
                <a:schemeClr val="dk1"/>
              </a:solidFill>
            </a:endParaRPr>
          </a:p>
          <a:p>
            <a:pPr indent="0" lvl="0" marL="0" rtl="0" algn="just">
              <a:spcBef>
                <a:spcPts val="1000"/>
              </a:spcBef>
              <a:spcAft>
                <a:spcPts val="1000"/>
              </a:spcAft>
              <a:buNone/>
            </a:pPr>
            <a:r>
              <a:rPr lang="en" sz="1800">
                <a:solidFill>
                  <a:schemeClr val="dk1"/>
                </a:solidFill>
              </a:rPr>
              <a:t>Then judge for yourself how you come across and what you need to do to improve.</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communication</a:t>
            </a:r>
            <a:endParaRPr/>
          </a:p>
        </p:txBody>
      </p:sp>
      <p:sp>
        <p:nvSpPr>
          <p:cNvPr id="261" name="Google Shape;261;p38"/>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Char char="●"/>
            </a:pPr>
            <a:r>
              <a:rPr lang="en" sz="1800">
                <a:solidFill>
                  <a:schemeClr val="dk1"/>
                </a:solidFill>
              </a:rPr>
              <a:t>Most of us do a reasonably good job of informal talking.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In fact, we do such a good job that we often take talking for granted and overlook the need for improving our talking ability.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To improve our talking, we need to be aware of its nature and qualities. Then we need to work to overcome our shortcomings.</a:t>
            </a:r>
            <a:endParaRPr sz="1800">
              <a:solidFill>
                <a:schemeClr val="dk1"/>
              </a:solidFill>
            </a:endParaRPr>
          </a:p>
          <a:p>
            <a:pPr indent="-342900" lvl="0" marL="457200" rtl="0" algn="just">
              <a:spcBef>
                <a:spcPts val="1000"/>
              </a:spcBef>
              <a:spcAft>
                <a:spcPts val="1000"/>
              </a:spcAft>
              <a:buClr>
                <a:schemeClr val="dk1"/>
              </a:buClr>
              <a:buSzPts val="1800"/>
              <a:buChar char="●"/>
            </a:pPr>
            <a:r>
              <a:rPr lang="en" sz="1800">
                <a:solidFill>
                  <a:schemeClr val="dk1"/>
                </a:solidFill>
              </a:rPr>
              <a:t>Think about the best and worst speakers you can imagine. This contrast should give you the qualities of good talking: voice quality, speaking style, word choice, adaptation.</a:t>
            </a:r>
            <a:endParaRPr sz="18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5"/>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phone</a:t>
            </a:r>
            <a:endParaRPr/>
          </a:p>
        </p:txBody>
      </p:sp>
      <p:sp>
        <p:nvSpPr>
          <p:cNvPr id="425" name="Google Shape;425;p65"/>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800">
                <a:solidFill>
                  <a:schemeClr val="dk1"/>
                </a:solidFill>
              </a:rPr>
              <a:t>Courtesy - </a:t>
            </a:r>
            <a:r>
              <a:rPr lang="en" sz="1800">
                <a:solidFill>
                  <a:schemeClr val="dk1"/>
                </a:solidFill>
              </a:rPr>
              <a:t>Be courteous. </a:t>
            </a:r>
            <a:endParaRPr sz="1800">
              <a:solidFill>
                <a:schemeClr val="dk1"/>
              </a:solidFill>
            </a:endParaRPr>
          </a:p>
          <a:p>
            <a:pPr indent="0" lvl="0" marL="0" rtl="0" algn="just">
              <a:spcBef>
                <a:spcPts val="1000"/>
              </a:spcBef>
              <a:spcAft>
                <a:spcPts val="0"/>
              </a:spcAft>
              <a:buNone/>
            </a:pPr>
            <a:r>
              <a:rPr lang="en" sz="1800">
                <a:solidFill>
                  <a:schemeClr val="dk1"/>
                </a:solidFill>
              </a:rPr>
              <a:t>The recommended procedure when you are calling is to introduce yourself immediately and then to ask for the person with whom you want to talk: </a:t>
            </a:r>
            <a:endParaRPr sz="1800">
              <a:solidFill>
                <a:schemeClr val="dk1"/>
              </a:solidFill>
            </a:endParaRPr>
          </a:p>
          <a:p>
            <a:pPr indent="0" lvl="0" marL="0" rtl="0" algn="just">
              <a:spcBef>
                <a:spcPts val="1000"/>
              </a:spcBef>
              <a:spcAft>
                <a:spcPts val="0"/>
              </a:spcAft>
              <a:buNone/>
            </a:pPr>
            <a:r>
              <a:rPr i="1" lang="en" sz="1800">
                <a:solidFill>
                  <a:schemeClr val="dk1"/>
                </a:solidFill>
              </a:rPr>
              <a:t>“This is Wanda Tidwell of Tioga Milling Company. May I speak with Mr. José Martinez?” </a:t>
            </a:r>
            <a:endParaRPr i="1" sz="1800">
              <a:solidFill>
                <a:schemeClr val="dk1"/>
              </a:solidFill>
            </a:endParaRPr>
          </a:p>
          <a:p>
            <a:pPr indent="0" lvl="0" marL="0" rtl="0" algn="just">
              <a:spcBef>
                <a:spcPts val="1000"/>
              </a:spcBef>
              <a:spcAft>
                <a:spcPts val="0"/>
              </a:spcAft>
              <a:buNone/>
            </a:pPr>
            <a:r>
              <a:rPr lang="en" sz="1800">
                <a:solidFill>
                  <a:schemeClr val="dk1"/>
                </a:solidFill>
              </a:rPr>
              <a:t>If you are not certain with whom you should talk, explain the purpose of your call: </a:t>
            </a:r>
            <a:endParaRPr sz="1800">
              <a:solidFill>
                <a:schemeClr val="dk1"/>
              </a:solidFill>
            </a:endParaRPr>
          </a:p>
          <a:p>
            <a:pPr indent="0" lvl="0" marL="0" rtl="0" algn="just">
              <a:spcBef>
                <a:spcPts val="1000"/>
              </a:spcBef>
              <a:spcAft>
                <a:spcPts val="1000"/>
              </a:spcAft>
              <a:buNone/>
            </a:pPr>
            <a:r>
              <a:rPr i="1" lang="en" sz="1800">
                <a:solidFill>
                  <a:schemeClr val="dk1"/>
                </a:solidFill>
              </a:rPr>
              <a:t>“This is Wanda Tidwell of Tioga Milling Company. We have a question about your service warranty. May I speak with someone who can help me?”</a:t>
            </a:r>
            <a:endParaRPr i="1" sz="18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6"/>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phone</a:t>
            </a:r>
            <a:endParaRPr/>
          </a:p>
        </p:txBody>
      </p:sp>
      <p:sp>
        <p:nvSpPr>
          <p:cNvPr id="431" name="Google Shape;431;p66"/>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When an administrative assistant or someone else who is screening calls answers the phone, the recommended procedure is to </a:t>
            </a:r>
            <a:r>
              <a:rPr lang="en" sz="1800">
                <a:solidFill>
                  <a:schemeClr val="dk1"/>
                </a:solidFill>
              </a:rPr>
              <a:t>first</a:t>
            </a:r>
            <a:r>
              <a:rPr lang="en" sz="1800">
                <a:solidFill>
                  <a:schemeClr val="dk1"/>
                </a:solidFill>
              </a:rPr>
              <a:t> identify the company or </a:t>
            </a:r>
            <a:r>
              <a:rPr lang="en" sz="1800">
                <a:solidFill>
                  <a:schemeClr val="dk1"/>
                </a:solidFill>
              </a:rPr>
              <a:t>office</a:t>
            </a:r>
            <a:r>
              <a:rPr lang="en" sz="1800">
                <a:solidFill>
                  <a:schemeClr val="dk1"/>
                </a:solidFill>
              </a:rPr>
              <a:t> and then to offer assistance: </a:t>
            </a:r>
            <a:endParaRPr sz="1800">
              <a:solidFill>
                <a:schemeClr val="dk1"/>
              </a:solidFill>
            </a:endParaRPr>
          </a:p>
          <a:p>
            <a:pPr indent="0" lvl="0" marL="0" rtl="0" algn="just">
              <a:spcBef>
                <a:spcPts val="1000"/>
              </a:spcBef>
              <a:spcAft>
                <a:spcPts val="0"/>
              </a:spcAft>
              <a:buNone/>
            </a:pPr>
            <a:r>
              <a:rPr i="1" lang="en" sz="1800">
                <a:solidFill>
                  <a:schemeClr val="dk1"/>
                </a:solidFill>
              </a:rPr>
              <a:t>“Rowan Insurance Company. How may I help you?” </a:t>
            </a:r>
            <a:endParaRPr i="1" sz="1800">
              <a:solidFill>
                <a:schemeClr val="dk1"/>
              </a:solidFill>
            </a:endParaRPr>
          </a:p>
          <a:p>
            <a:pPr indent="0" lvl="0" marL="0" rtl="0" algn="just">
              <a:spcBef>
                <a:spcPts val="1000"/>
              </a:spcBef>
              <a:spcAft>
                <a:spcPts val="0"/>
              </a:spcAft>
              <a:buNone/>
            </a:pPr>
            <a:r>
              <a:rPr i="1" lang="en" sz="1800">
                <a:solidFill>
                  <a:schemeClr val="dk1"/>
                </a:solidFill>
              </a:rPr>
              <a:t>“Ms. Santo’s office. May I help you?” </a:t>
            </a:r>
            <a:endParaRPr i="1" sz="1800">
              <a:solidFill>
                <a:schemeClr val="dk1"/>
              </a:solidFill>
            </a:endParaRPr>
          </a:p>
          <a:p>
            <a:pPr indent="0" lvl="0" marL="0" rtl="0" algn="just">
              <a:spcBef>
                <a:spcPts val="1000"/>
              </a:spcBef>
              <a:spcAft>
                <a:spcPts val="0"/>
              </a:spcAft>
              <a:buNone/>
            </a:pPr>
            <a:r>
              <a:rPr lang="en" sz="1800">
                <a:solidFill>
                  <a:schemeClr val="dk1"/>
                </a:solidFill>
              </a:rPr>
              <a:t>When a call goes directly into the </a:t>
            </a:r>
            <a:r>
              <a:rPr lang="en" sz="1800">
                <a:solidFill>
                  <a:schemeClr val="dk1"/>
                </a:solidFill>
              </a:rPr>
              <a:t>office</a:t>
            </a:r>
            <a:r>
              <a:rPr lang="en" sz="1800">
                <a:solidFill>
                  <a:schemeClr val="dk1"/>
                </a:solidFill>
              </a:rPr>
              <a:t> of the executive, the procedure is much the same, except that the executive </a:t>
            </a:r>
            <a:r>
              <a:rPr lang="en" sz="1800">
                <a:solidFill>
                  <a:schemeClr val="dk1"/>
                </a:solidFill>
              </a:rPr>
              <a:t>identifies</a:t>
            </a:r>
            <a:r>
              <a:rPr lang="en" sz="1800">
                <a:solidFill>
                  <a:schemeClr val="dk1"/>
                </a:solidFill>
              </a:rPr>
              <a:t> herself or himself: </a:t>
            </a:r>
            <a:endParaRPr sz="1800">
              <a:solidFill>
                <a:schemeClr val="dk1"/>
              </a:solidFill>
            </a:endParaRPr>
          </a:p>
          <a:p>
            <a:pPr indent="0" lvl="0" marL="0" rtl="0" algn="just">
              <a:spcBef>
                <a:spcPts val="1000"/>
              </a:spcBef>
              <a:spcAft>
                <a:spcPts val="1000"/>
              </a:spcAft>
              <a:buNone/>
            </a:pPr>
            <a:r>
              <a:rPr i="1" lang="en" sz="1800">
                <a:solidFill>
                  <a:schemeClr val="dk1"/>
                </a:solidFill>
              </a:rPr>
              <a:t>“Bartosh Realty. Toby Bartosh speaking. May I help you?”</a:t>
            </a:r>
            <a:endParaRPr i="1" sz="18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7"/>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phone</a:t>
            </a:r>
            <a:endParaRPr/>
          </a:p>
        </p:txBody>
      </p:sp>
      <p:sp>
        <p:nvSpPr>
          <p:cNvPr id="437" name="Google Shape;437;p67"/>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Special care should be taken not to offend the caller. </a:t>
            </a:r>
            <a:endParaRPr sz="1800">
              <a:solidFill>
                <a:schemeClr val="dk1"/>
              </a:solidFill>
            </a:endParaRPr>
          </a:p>
          <a:p>
            <a:pPr indent="0" lvl="0" marL="0" rtl="0" algn="just">
              <a:spcBef>
                <a:spcPts val="1000"/>
              </a:spcBef>
              <a:spcAft>
                <a:spcPts val="0"/>
              </a:spcAft>
              <a:buNone/>
            </a:pPr>
            <a:r>
              <a:rPr lang="en" sz="1800">
                <a:solidFill>
                  <a:schemeClr val="dk1"/>
                </a:solidFill>
              </a:rPr>
              <a:t>Following a question like “Who is calling?” by “I am sorry, but Mr. Gordon is not in” leaves the impression that Gordon may be in but does not want to talk with this particular caller. </a:t>
            </a:r>
            <a:endParaRPr sz="1800">
              <a:solidFill>
                <a:schemeClr val="dk1"/>
              </a:solidFill>
            </a:endParaRPr>
          </a:p>
          <a:p>
            <a:pPr indent="0" lvl="0" marL="0" rtl="0" algn="just">
              <a:spcBef>
                <a:spcPts val="1000"/>
              </a:spcBef>
              <a:spcAft>
                <a:spcPts val="1000"/>
              </a:spcAft>
              <a:buNone/>
            </a:pPr>
            <a:r>
              <a:rPr lang="en" sz="1800">
                <a:solidFill>
                  <a:schemeClr val="dk1"/>
                </a:solidFill>
              </a:rPr>
              <a:t>A better procedure would be to state directly “Mr. Gordon is not in right now. May I ask him to return your call?” Or perhaps “May I tell him who called?”</a:t>
            </a:r>
            <a:endParaRPr sz="18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8"/>
          <p:cNvSpPr txBox="1"/>
          <p:nvPr>
            <p:ph type="title"/>
          </p:nvPr>
        </p:nvSpPr>
        <p:spPr>
          <a:xfrm>
            <a:off x="1828350" y="2129725"/>
            <a:ext cx="54951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Effective voicemail technique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9"/>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Voicemails</a:t>
            </a:r>
            <a:endParaRPr/>
          </a:p>
        </p:txBody>
      </p:sp>
      <p:sp>
        <p:nvSpPr>
          <p:cNvPr id="448" name="Google Shape;448;p69"/>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Sometimes when the person you are calling is not available, you will be able to leave a voice message in an electronic voice mailbox. </a:t>
            </a:r>
            <a:endParaRPr sz="1800">
              <a:solidFill>
                <a:schemeClr val="dk1"/>
              </a:solidFill>
            </a:endParaRPr>
          </a:p>
          <a:p>
            <a:pPr indent="0" lvl="0" marL="0" rtl="0" algn="just">
              <a:spcBef>
                <a:spcPts val="1000"/>
              </a:spcBef>
              <a:spcAft>
                <a:spcPts val="0"/>
              </a:spcAft>
              <a:buNone/>
            </a:pPr>
            <a:r>
              <a:rPr lang="en" sz="1800">
                <a:solidFill>
                  <a:schemeClr val="dk1"/>
                </a:solidFill>
              </a:rPr>
              <a:t>You begin the message nearly the same way you would a telephone call. Be as courteous as you would on the telephone and speak as clearly and distinctly as you can. </a:t>
            </a:r>
            <a:endParaRPr sz="1800">
              <a:solidFill>
                <a:schemeClr val="dk1"/>
              </a:solidFill>
            </a:endParaRPr>
          </a:p>
          <a:p>
            <a:pPr indent="0" lvl="0" marL="0" rtl="0" algn="just">
              <a:spcBef>
                <a:spcPts val="1000"/>
              </a:spcBef>
              <a:spcAft>
                <a:spcPts val="1000"/>
              </a:spcAft>
              <a:buNone/>
            </a:pPr>
            <a:r>
              <a:rPr lang="en" sz="1800">
                <a:solidFill>
                  <a:schemeClr val="dk1"/>
                </a:solidFill>
              </a:rPr>
              <a:t>Tell the listener in a natural way your name and </a:t>
            </a:r>
            <a:r>
              <a:rPr lang="en" sz="1800">
                <a:solidFill>
                  <a:schemeClr val="dk1"/>
                </a:solidFill>
              </a:rPr>
              <a:t>affiliation</a:t>
            </a:r>
            <a:r>
              <a:rPr lang="en" sz="1800">
                <a:solidFill>
                  <a:schemeClr val="dk1"/>
                </a:solidFill>
              </a:rPr>
              <a:t>. Begin with an overview of the message and continue with details.</a:t>
            </a:r>
            <a:endParaRPr sz="18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70"/>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Voicemails</a:t>
            </a:r>
            <a:endParaRPr/>
          </a:p>
        </p:txBody>
      </p:sp>
      <p:sp>
        <p:nvSpPr>
          <p:cNvPr id="454" name="Google Shape;454;p70"/>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If you want the listener to take action, call for it at the end. </a:t>
            </a:r>
            <a:endParaRPr sz="1800">
              <a:solidFill>
                <a:schemeClr val="dk1"/>
              </a:solidFill>
            </a:endParaRPr>
          </a:p>
          <a:p>
            <a:pPr indent="0" lvl="0" marL="0" rtl="0" algn="just">
              <a:spcBef>
                <a:spcPts val="1000"/>
              </a:spcBef>
              <a:spcAft>
                <a:spcPts val="0"/>
              </a:spcAft>
              <a:buNone/>
            </a:pPr>
            <a:r>
              <a:rPr lang="en" sz="1800">
                <a:solidFill>
                  <a:schemeClr val="dk1"/>
                </a:solidFill>
              </a:rPr>
              <a:t>If you want the listener to return your call, state that precisely, including when you can be reached. </a:t>
            </a:r>
            <a:endParaRPr sz="1800">
              <a:solidFill>
                <a:schemeClr val="dk1"/>
              </a:solidFill>
            </a:endParaRPr>
          </a:p>
          <a:p>
            <a:pPr indent="0" lvl="0" marL="0" rtl="0" algn="just">
              <a:spcBef>
                <a:spcPts val="1000"/>
              </a:spcBef>
              <a:spcAft>
                <a:spcPts val="0"/>
              </a:spcAft>
              <a:buNone/>
            </a:pPr>
            <a:r>
              <a:rPr lang="en" sz="1800">
                <a:solidFill>
                  <a:schemeClr val="dk1"/>
                </a:solidFill>
              </a:rPr>
              <a:t>Slowly give the number where your call can be returned. </a:t>
            </a:r>
            <a:endParaRPr sz="1800">
              <a:solidFill>
                <a:schemeClr val="dk1"/>
              </a:solidFill>
            </a:endParaRPr>
          </a:p>
          <a:p>
            <a:pPr indent="0" lvl="0" marL="0" rtl="0" algn="just">
              <a:spcBef>
                <a:spcPts val="1000"/>
              </a:spcBef>
              <a:spcAft>
                <a:spcPts val="0"/>
              </a:spcAft>
              <a:buNone/>
            </a:pPr>
            <a:r>
              <a:rPr lang="en" sz="1800">
                <a:solidFill>
                  <a:schemeClr val="dk1"/>
                </a:solidFill>
              </a:rPr>
              <a:t>Close with a brief goodwill message. </a:t>
            </a:r>
            <a:endParaRPr sz="1800">
              <a:solidFill>
                <a:schemeClr val="dk1"/>
              </a:solidFill>
            </a:endParaRPr>
          </a:p>
          <a:p>
            <a:pPr indent="0" lvl="0" marL="0" rtl="0" algn="just">
              <a:spcBef>
                <a:spcPts val="1000"/>
              </a:spcBef>
              <a:spcAft>
                <a:spcPts val="1000"/>
              </a:spcAft>
              <a:buNone/>
            </a:pPr>
            <a:r>
              <a:rPr lang="en" sz="1800">
                <a:solidFill>
                  <a:schemeClr val="dk1"/>
                </a:solidFill>
              </a:rPr>
              <a:t>For example, as a program coordinator for a professional training organization, you might leave this message in the voice mailbox of one of your participants:</a:t>
            </a:r>
            <a:endParaRPr sz="18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71"/>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Voicemails</a:t>
            </a:r>
            <a:endParaRPr/>
          </a:p>
        </p:txBody>
      </p:sp>
      <p:sp>
        <p:nvSpPr>
          <p:cNvPr id="460" name="Google Shape;460;p71"/>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1000"/>
              </a:spcAft>
              <a:buNone/>
            </a:pPr>
            <a:r>
              <a:rPr i="1" lang="en" sz="1800">
                <a:solidFill>
                  <a:schemeClr val="dk1"/>
                </a:solidFill>
              </a:rPr>
              <a:t>This is Ron Ivy from Metroplex Development Institute. I’m calling to remind Ms. Melanie Wilson about the Chief Executive Round Table (CERT) meeting next week (Wednesday, July 20) at the Crescent Hotel in Dallas. Dr. Ken Cooper of the Dallas Aerobics Center will present the program on Executive Health in the 21st Century. We will begin with breakfast at 7:30 AM and conclude with lunch at noon. Some of the CERT members will play golf in the afternoon at Dallas Country Club. If Ms. Wilson would like to join them, I will be glad to make a tee time for her. She can contact me at 940-240-1003 before 5:00 PM this Friday. We look forward to seeing her at our Chief Executive Round Table meeting next Wednesday. Thank you.</a:t>
            </a:r>
            <a:endParaRPr i="1" sz="18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2"/>
          <p:cNvSpPr txBox="1"/>
          <p:nvPr>
            <p:ph type="title"/>
          </p:nvPr>
        </p:nvSpPr>
        <p:spPr>
          <a:xfrm>
            <a:off x="1828350" y="2129725"/>
            <a:ext cx="54951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Cell Phones and Their Courteous Use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3"/>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Cell Phones and Their Courteous Use </a:t>
            </a:r>
            <a:endParaRPr/>
          </a:p>
        </p:txBody>
      </p:sp>
      <p:sp>
        <p:nvSpPr>
          <p:cNvPr id="471" name="Google Shape;471;p73"/>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Cell phones are widely used. Their use can be annoying. Each of us should be aware of these annoyances and do what we can to reduce them. </a:t>
            </a:r>
            <a:endParaRPr sz="1800">
              <a:solidFill>
                <a:schemeClr val="dk1"/>
              </a:solidFill>
            </a:endParaRPr>
          </a:p>
          <a:p>
            <a:pPr indent="0" lvl="0" marL="457200" rtl="0" algn="just">
              <a:spcBef>
                <a:spcPts val="1000"/>
              </a:spcBef>
              <a:spcAft>
                <a:spcPts val="0"/>
              </a:spcAft>
              <a:buNone/>
            </a:pPr>
            <a:r>
              <a:rPr lang="en" sz="1800">
                <a:solidFill>
                  <a:schemeClr val="dk1"/>
                </a:solidFill>
              </a:rPr>
              <a:t>1. Turn off the ringer in meetings and other places where it would be disruptive. </a:t>
            </a:r>
            <a:endParaRPr sz="1800">
              <a:solidFill>
                <a:schemeClr val="dk1"/>
              </a:solidFill>
            </a:endParaRPr>
          </a:p>
          <a:p>
            <a:pPr indent="0" lvl="0" marL="457200" rtl="0" algn="just">
              <a:spcBef>
                <a:spcPts val="0"/>
              </a:spcBef>
              <a:spcAft>
                <a:spcPts val="0"/>
              </a:spcAft>
              <a:buNone/>
            </a:pPr>
            <a:r>
              <a:rPr lang="en" sz="1800">
                <a:solidFill>
                  <a:schemeClr val="dk1"/>
                </a:solidFill>
              </a:rPr>
              <a:t>2. Do not use the cell phone at social gatherings. </a:t>
            </a:r>
            <a:endParaRPr sz="1800">
              <a:solidFill>
                <a:schemeClr val="dk1"/>
              </a:solidFill>
            </a:endParaRPr>
          </a:p>
          <a:p>
            <a:pPr indent="0" lvl="0" marL="457200" rtl="0" algn="just">
              <a:spcBef>
                <a:spcPts val="0"/>
              </a:spcBef>
              <a:spcAft>
                <a:spcPts val="0"/>
              </a:spcAft>
              <a:buNone/>
            </a:pPr>
            <a:r>
              <a:rPr lang="en" sz="1800">
                <a:solidFill>
                  <a:schemeClr val="dk1"/>
                </a:solidFill>
              </a:rPr>
              <a:t>3. Do not place the phone on the table while eating. </a:t>
            </a:r>
            <a:endParaRPr sz="1800">
              <a:solidFill>
                <a:schemeClr val="dk1"/>
              </a:solidFill>
            </a:endParaRPr>
          </a:p>
          <a:p>
            <a:pPr indent="0" lvl="0" marL="457200" rtl="0" algn="just">
              <a:spcBef>
                <a:spcPts val="0"/>
              </a:spcBef>
              <a:spcAft>
                <a:spcPts val="0"/>
              </a:spcAft>
              <a:buNone/>
            </a:pPr>
            <a:r>
              <a:rPr lang="en" sz="1800">
                <a:solidFill>
                  <a:schemeClr val="dk1"/>
                </a:solidFill>
              </a:rPr>
              <a:t>4. Avoid talking whenever it will annoy others. Usually this means when within earshot of others. </a:t>
            </a:r>
            <a:endParaRPr sz="1800">
              <a:solidFill>
                <a:schemeClr val="dk1"/>
              </a:solidFill>
            </a:endParaRPr>
          </a:p>
          <a:p>
            <a:pPr indent="0" lvl="0" marL="457200" rtl="0" algn="just">
              <a:spcBef>
                <a:spcPts val="0"/>
              </a:spcBef>
              <a:spcAft>
                <a:spcPts val="0"/>
              </a:spcAft>
              <a:buNone/>
            </a:pPr>
            <a:r>
              <a:rPr lang="en" sz="1800">
                <a:solidFill>
                  <a:schemeClr val="dk1"/>
                </a:solidFill>
              </a:rPr>
              <a:t>5. Avoid discussing personal or confidential matters when others can hear you. </a:t>
            </a:r>
            <a:endParaRPr sz="1800">
              <a:solidFill>
                <a:schemeClr val="dk1"/>
              </a:solidFill>
            </a:endParaRPr>
          </a:p>
          <a:p>
            <a:pPr indent="0" lvl="0" marL="457200" rtl="0" algn="just">
              <a:spcBef>
                <a:spcPts val="0"/>
              </a:spcBef>
              <a:spcAft>
                <a:spcPts val="0"/>
              </a:spcAft>
              <a:buNone/>
            </a:pPr>
            <a:r>
              <a:rPr lang="en" sz="1800">
                <a:solidFill>
                  <a:schemeClr val="dk1"/>
                </a:solidFill>
              </a:rPr>
              <a:t>6. Do not talk in an excessively loud voice.</a:t>
            </a:r>
            <a:endParaRPr sz="1800">
              <a:solidFill>
                <a:schemeClr val="dk1"/>
              </a:solidFill>
            </a:endParaRPr>
          </a:p>
          <a:p>
            <a:pPr indent="0" lvl="0" marL="457200" rtl="0" algn="just">
              <a:spcBef>
                <a:spcPts val="0"/>
              </a:spcBef>
              <a:spcAft>
                <a:spcPts val="0"/>
              </a:spcAft>
              <a:buNone/>
            </a:pPr>
            <a:r>
              <a:t/>
            </a:r>
            <a:endParaRPr sz="18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74"/>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Cell Phones and Their Courteous Use </a:t>
            </a:r>
            <a:endParaRPr/>
          </a:p>
        </p:txBody>
      </p:sp>
      <p:sp>
        <p:nvSpPr>
          <p:cNvPr id="477" name="Google Shape;477;p74"/>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1800">
                <a:solidFill>
                  <a:schemeClr val="dk1"/>
                </a:solidFill>
              </a:rPr>
              <a:t>7. Preferably call from a quiet place, away from other people. </a:t>
            </a:r>
            <a:endParaRPr sz="1800">
              <a:solidFill>
                <a:schemeClr val="dk1"/>
              </a:solidFill>
            </a:endParaRPr>
          </a:p>
          <a:p>
            <a:pPr indent="0" lvl="0" marL="457200" rtl="0" algn="just">
              <a:spcBef>
                <a:spcPts val="0"/>
              </a:spcBef>
              <a:spcAft>
                <a:spcPts val="0"/>
              </a:spcAft>
              <a:buNone/>
            </a:pPr>
            <a:r>
              <a:rPr lang="en" sz="1800">
                <a:solidFill>
                  <a:schemeClr val="dk1"/>
                </a:solidFill>
              </a:rPr>
              <a:t>8. If you must talk while around people, be conscious of them. Don’t hold up lines or get in the way of others. </a:t>
            </a:r>
            <a:endParaRPr sz="1800">
              <a:solidFill>
                <a:schemeClr val="dk1"/>
              </a:solidFill>
            </a:endParaRPr>
          </a:p>
          <a:p>
            <a:pPr indent="0" lvl="0" marL="457200" rtl="0" algn="just">
              <a:spcBef>
                <a:spcPts val="0"/>
              </a:spcBef>
              <a:spcAft>
                <a:spcPts val="0"/>
              </a:spcAft>
              <a:buNone/>
            </a:pPr>
            <a:r>
              <a:rPr lang="en" sz="1800">
                <a:solidFill>
                  <a:schemeClr val="dk1"/>
                </a:solidFill>
              </a:rPr>
              <a:t>9. Avoid using the phone while driving (the law in some states). </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9"/>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communication</a:t>
            </a:r>
            <a:endParaRPr/>
          </a:p>
        </p:txBody>
      </p:sp>
      <p:sp>
        <p:nvSpPr>
          <p:cNvPr id="267" name="Google Shape;267;p39"/>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800">
                <a:solidFill>
                  <a:schemeClr val="dk1"/>
                </a:solidFill>
              </a:rPr>
              <a:t>Voice quality -  </a:t>
            </a:r>
            <a:r>
              <a:rPr lang="en" sz="1800">
                <a:solidFill>
                  <a:schemeClr val="dk1"/>
                </a:solidFill>
              </a:rPr>
              <a:t>Good voice quality helps one communicate. It involves pitch, delivery speed, and volume. </a:t>
            </a:r>
            <a:endParaRPr sz="1800">
              <a:solidFill>
                <a:schemeClr val="dk1"/>
              </a:solidFill>
            </a:endParaRPr>
          </a:p>
          <a:p>
            <a:pPr indent="457200" lvl="0" marL="0" rtl="0" algn="just">
              <a:spcBef>
                <a:spcPts val="1000"/>
              </a:spcBef>
              <a:spcAft>
                <a:spcPts val="0"/>
              </a:spcAft>
              <a:buNone/>
            </a:pPr>
            <a:r>
              <a:rPr lang="en" sz="1800">
                <a:solidFill>
                  <a:schemeClr val="dk1"/>
                </a:solidFill>
              </a:rPr>
              <a:t>Study the quality of your voice and compare it with what experience tells you is good. </a:t>
            </a:r>
            <a:endParaRPr sz="1800">
              <a:solidFill>
                <a:schemeClr val="dk1"/>
              </a:solidFill>
            </a:endParaRPr>
          </a:p>
          <a:p>
            <a:pPr indent="457200" lvl="0" marL="0" rtl="0" algn="just">
              <a:spcBef>
                <a:spcPts val="1000"/>
              </a:spcBef>
              <a:spcAft>
                <a:spcPts val="0"/>
              </a:spcAft>
              <a:buNone/>
            </a:pPr>
            <a:r>
              <a:rPr lang="en" sz="1800">
                <a:solidFill>
                  <a:schemeClr val="dk1"/>
                </a:solidFill>
              </a:rPr>
              <a:t>For example, You know the effect of talking that is too fast or too slow, talking in a monotone, in a high-pitched voice, a guttural voice, a monotone voice, etc. </a:t>
            </a:r>
            <a:endParaRPr sz="1800">
              <a:solidFill>
                <a:schemeClr val="dk1"/>
              </a:solidFill>
            </a:endParaRPr>
          </a:p>
          <a:p>
            <a:pPr indent="457200" lvl="0" marL="0" rtl="0" algn="just">
              <a:spcBef>
                <a:spcPts val="1000"/>
              </a:spcBef>
              <a:spcAft>
                <a:spcPts val="1000"/>
              </a:spcAft>
              <a:buNone/>
            </a:pPr>
            <a:r>
              <a:rPr lang="en" sz="1800">
                <a:solidFill>
                  <a:schemeClr val="dk1"/>
                </a:solidFill>
              </a:rPr>
              <a:t>With this knowledge in mind, you should analyze your own voice, perhaps with the assistance of a recorder. Listen carefully to yourself. Then make a conscious effort to improve what you hear.</a:t>
            </a:r>
            <a:endParaRPr sz="18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5"/>
          <p:cNvSpPr txBox="1"/>
          <p:nvPr>
            <p:ph type="title"/>
          </p:nvPr>
        </p:nvSpPr>
        <p:spPr>
          <a:xfrm>
            <a:off x="1828350" y="2129725"/>
            <a:ext cx="54951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Using speech </a:t>
            </a:r>
            <a:r>
              <a:rPr lang="en"/>
              <a:t>recognition</a:t>
            </a:r>
            <a:r>
              <a:rPr lang="en"/>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6"/>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Speech recognition</a:t>
            </a:r>
            <a:endParaRPr/>
          </a:p>
        </p:txBody>
      </p:sp>
      <p:sp>
        <p:nvSpPr>
          <p:cNvPr id="488" name="Google Shape;488;p76"/>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chemeClr val="dk1"/>
                </a:solidFill>
              </a:rPr>
              <a:t>Dictating messages and reports is probably one of the most underutilized input methods for writers today. Recently, speech recognition softwares have heavily been improved in accuracy and ease of use. </a:t>
            </a:r>
            <a:endParaRPr sz="1800">
              <a:solidFill>
                <a:schemeClr val="dk1"/>
              </a:solidFill>
            </a:endParaRPr>
          </a:p>
          <a:p>
            <a:pPr indent="0" lvl="0" marL="0" rtl="0" algn="just">
              <a:spcBef>
                <a:spcPts val="1000"/>
              </a:spcBef>
              <a:spcAft>
                <a:spcPts val="0"/>
              </a:spcAft>
              <a:buNone/>
            </a:pPr>
            <a:r>
              <a:rPr lang="en" sz="1800">
                <a:solidFill>
                  <a:schemeClr val="dk1"/>
                </a:solidFill>
              </a:rPr>
              <a:t>It is generally faster for most people than writing by hand or keying information because most people can speak 140 to 160 words per minute. </a:t>
            </a:r>
            <a:endParaRPr sz="1800">
              <a:solidFill>
                <a:schemeClr val="dk1"/>
              </a:solidFill>
            </a:endParaRPr>
          </a:p>
          <a:p>
            <a:pPr indent="0" lvl="0" marL="0" rtl="0" algn="just">
              <a:spcBef>
                <a:spcPts val="1000"/>
              </a:spcBef>
              <a:spcAft>
                <a:spcPts val="0"/>
              </a:spcAft>
              <a:buNone/>
            </a:pPr>
            <a:r>
              <a:rPr lang="en" sz="1800">
                <a:solidFill>
                  <a:schemeClr val="dk1"/>
                </a:solidFill>
              </a:rPr>
              <a:t>Although proofreading dictated documents is a bit different because it involves looking for homophones (words that sound alike) rather than misspelled or misused words. There are many free speech recognition softwares like Microsoft Dictate, Google Docs Voice Typing, etc. </a:t>
            </a:r>
            <a:endParaRPr sz="18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7"/>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Speech recognition</a:t>
            </a:r>
            <a:endParaRPr/>
          </a:p>
        </p:txBody>
      </p:sp>
      <p:sp>
        <p:nvSpPr>
          <p:cNvPr id="494" name="Google Shape;494;p77"/>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800">
                <a:solidFill>
                  <a:schemeClr val="dk1"/>
                </a:solidFill>
              </a:rPr>
              <a:t>Techniques of Dictating -</a:t>
            </a:r>
            <a:r>
              <a:rPr lang="en" sz="1800">
                <a:solidFill>
                  <a:schemeClr val="dk1"/>
                </a:solidFill>
              </a:rPr>
              <a:t> You should </a:t>
            </a:r>
            <a:endParaRPr sz="1800">
              <a:solidFill>
                <a:schemeClr val="dk1"/>
              </a:solidFill>
            </a:endParaRPr>
          </a:p>
          <a:p>
            <a:pPr indent="0" lvl="0" marL="0" rtl="0" algn="just">
              <a:spcBef>
                <a:spcPts val="1000"/>
              </a:spcBef>
              <a:spcAft>
                <a:spcPts val="0"/>
              </a:spcAft>
              <a:buNone/>
            </a:pPr>
            <a:r>
              <a:rPr lang="en" sz="1800">
                <a:solidFill>
                  <a:schemeClr val="dk1"/>
                </a:solidFill>
              </a:rPr>
              <a:t>(1) get all the information you need to avoid interruption later; </a:t>
            </a:r>
            <a:endParaRPr sz="1800">
              <a:solidFill>
                <a:schemeClr val="dk1"/>
              </a:solidFill>
            </a:endParaRPr>
          </a:p>
          <a:p>
            <a:pPr indent="0" lvl="0" marL="0" rtl="0" algn="just">
              <a:spcBef>
                <a:spcPts val="1000"/>
              </a:spcBef>
              <a:spcAft>
                <a:spcPts val="0"/>
              </a:spcAft>
              <a:buNone/>
            </a:pPr>
            <a:r>
              <a:rPr lang="en" sz="1800">
                <a:solidFill>
                  <a:schemeClr val="dk1"/>
                </a:solidFill>
              </a:rPr>
              <a:t>(2) plan the message following the processes described in preceding chapters; </a:t>
            </a:r>
            <a:endParaRPr sz="1800">
              <a:solidFill>
                <a:schemeClr val="dk1"/>
              </a:solidFill>
            </a:endParaRPr>
          </a:p>
          <a:p>
            <a:pPr indent="0" lvl="0" marL="0" rtl="0" algn="just">
              <a:spcBef>
                <a:spcPts val="1000"/>
              </a:spcBef>
              <a:spcAft>
                <a:spcPts val="0"/>
              </a:spcAft>
              <a:buNone/>
            </a:pPr>
            <a:r>
              <a:rPr lang="en" sz="1800">
                <a:solidFill>
                  <a:schemeClr val="dk1"/>
                </a:solidFill>
              </a:rPr>
              <a:t>(3) make the words flow - Your next step is to talk through the message. Simple as this step appears, you are likely to have problems with it. </a:t>
            </a:r>
            <a:endParaRPr sz="1800">
              <a:solidFill>
                <a:schemeClr val="dk1"/>
              </a:solidFill>
            </a:endParaRPr>
          </a:p>
          <a:p>
            <a:pPr indent="457200" lvl="0" marL="0" rtl="0" algn="just">
              <a:spcBef>
                <a:spcPts val="1000"/>
              </a:spcBef>
              <a:spcAft>
                <a:spcPts val="0"/>
              </a:spcAft>
              <a:buNone/>
            </a:pPr>
            <a:r>
              <a:rPr lang="en" sz="1800">
                <a:solidFill>
                  <a:schemeClr val="dk1"/>
                </a:solidFill>
              </a:rPr>
              <a:t>Thinking out loud even to the computer frightens most of us at </a:t>
            </a:r>
            <a:r>
              <a:rPr lang="en" sz="1800">
                <a:solidFill>
                  <a:schemeClr val="dk1"/>
                </a:solidFill>
              </a:rPr>
              <a:t>first</a:t>
            </a:r>
            <a:r>
              <a:rPr lang="en" sz="1800">
                <a:solidFill>
                  <a:schemeClr val="dk1"/>
                </a:solidFill>
              </a:rPr>
              <a:t>. The result is likely to be slow and awkward dictation. </a:t>
            </a:r>
            <a:endParaRPr sz="18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78"/>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Speech recognition</a:t>
            </a:r>
            <a:endParaRPr/>
          </a:p>
        </p:txBody>
      </p:sp>
      <p:sp>
        <p:nvSpPr>
          <p:cNvPr id="500" name="Google Shape;500;p78"/>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457200" lvl="0" marL="0" rtl="0" algn="just">
              <a:spcBef>
                <a:spcPts val="1000"/>
              </a:spcBef>
              <a:spcAft>
                <a:spcPts val="0"/>
              </a:spcAft>
              <a:buNone/>
            </a:pPr>
            <a:r>
              <a:rPr lang="en" sz="1800">
                <a:solidFill>
                  <a:schemeClr val="dk1"/>
                </a:solidFill>
              </a:rPr>
              <a:t>Overcoming this problem requires self-discipline and practice. You should force yourself to concentrate and to make the words flow. </a:t>
            </a:r>
            <a:endParaRPr sz="1800">
              <a:solidFill>
                <a:schemeClr val="dk1"/>
              </a:solidFill>
            </a:endParaRPr>
          </a:p>
          <a:p>
            <a:pPr indent="457200" lvl="0" marL="0" rtl="0" algn="just">
              <a:spcBef>
                <a:spcPts val="1000"/>
              </a:spcBef>
              <a:spcAft>
                <a:spcPts val="0"/>
              </a:spcAft>
              <a:buNone/>
            </a:pPr>
            <a:r>
              <a:rPr lang="en" sz="1800">
                <a:solidFill>
                  <a:schemeClr val="dk1"/>
                </a:solidFill>
              </a:rPr>
              <a:t>Your goal should be to get the words out—to talk through the message. You need not be too concerned about producing a polished work on the first effort. </a:t>
            </a:r>
            <a:endParaRPr sz="1800">
              <a:solidFill>
                <a:schemeClr val="dk1"/>
              </a:solidFill>
            </a:endParaRPr>
          </a:p>
          <a:p>
            <a:pPr indent="457200" lvl="0" marL="0" rtl="0" algn="just">
              <a:spcBef>
                <a:spcPts val="1000"/>
              </a:spcBef>
              <a:spcAft>
                <a:spcPts val="0"/>
              </a:spcAft>
              <a:buNone/>
            </a:pPr>
            <a:r>
              <a:rPr lang="en" sz="1800">
                <a:solidFill>
                  <a:schemeClr val="dk1"/>
                </a:solidFill>
              </a:rPr>
              <a:t>You will probably need to revise, perhaps several times. After you have forced your way through several messages, your need to revise will decrease, and the speed and quality of your dictation will improve.</a:t>
            </a:r>
            <a:endParaRPr sz="1800">
              <a:solidFill>
                <a:schemeClr val="dk1"/>
              </a:solidFill>
            </a:endParaRPr>
          </a:p>
          <a:p>
            <a:pPr indent="457200" lvl="0" marL="0" rtl="0" algn="just">
              <a:spcBef>
                <a:spcPts val="1000"/>
              </a:spcBef>
              <a:spcAft>
                <a:spcPts val="0"/>
              </a:spcAft>
              <a:buNone/>
            </a:pPr>
            <a:r>
              <a:t/>
            </a:r>
            <a:endParaRPr b="1" sz="18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9"/>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Speech recognition</a:t>
            </a:r>
            <a:endParaRPr/>
          </a:p>
        </p:txBody>
      </p:sp>
      <p:sp>
        <p:nvSpPr>
          <p:cNvPr id="506" name="Google Shape;506;p79"/>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(4) speak distinctly for improved accuracy; </a:t>
            </a:r>
            <a:endParaRPr sz="1800">
              <a:solidFill>
                <a:schemeClr val="dk1"/>
              </a:solidFill>
            </a:endParaRPr>
          </a:p>
          <a:p>
            <a:pPr indent="0" lvl="0" marL="0" rtl="0" algn="just">
              <a:spcBef>
                <a:spcPts val="1000"/>
              </a:spcBef>
              <a:spcAft>
                <a:spcPts val="0"/>
              </a:spcAft>
              <a:buNone/>
            </a:pPr>
            <a:r>
              <a:rPr lang="en" sz="1800">
                <a:solidFill>
                  <a:schemeClr val="dk1"/>
                </a:solidFill>
              </a:rPr>
              <a:t>(5) give the paragraphing, punctuation, and other instructions as the system needs - </a:t>
            </a:r>
            <a:endParaRPr sz="1800">
              <a:solidFill>
                <a:schemeClr val="dk1"/>
              </a:solidFill>
            </a:endParaRPr>
          </a:p>
          <a:p>
            <a:pPr indent="457200" lvl="0" marL="0" rtl="0" algn="just">
              <a:spcBef>
                <a:spcPts val="1000"/>
              </a:spcBef>
              <a:spcAft>
                <a:spcPts val="0"/>
              </a:spcAft>
              <a:buNone/>
            </a:pPr>
            <a:r>
              <a:rPr lang="en" sz="1800">
                <a:solidFill>
                  <a:schemeClr val="dk1"/>
                </a:solidFill>
              </a:rPr>
              <a:t>How much of the paragraphing, spelling, punctuation, and other mechanics you dictate depends on how well trained your system is. The more often you use the software, the more it knows your dictation style and the fewer instructions it will need. </a:t>
            </a:r>
            <a:endParaRPr sz="1800">
              <a:solidFill>
                <a:schemeClr val="dk1"/>
              </a:solidFill>
            </a:endParaRPr>
          </a:p>
          <a:p>
            <a:pPr indent="0" lvl="0" marL="0" rtl="0" algn="just">
              <a:spcBef>
                <a:spcPts val="1000"/>
              </a:spcBef>
              <a:spcAft>
                <a:spcPts val="0"/>
              </a:spcAft>
              <a:buNone/>
            </a:pPr>
            <a:r>
              <a:rPr lang="en" sz="1800">
                <a:solidFill>
                  <a:schemeClr val="dk1"/>
                </a:solidFill>
              </a:rPr>
              <a:t>(6) Proofread for Accuracy.</a:t>
            </a:r>
            <a:endParaRPr sz="18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80"/>
          <p:cNvSpPr txBox="1"/>
          <p:nvPr>
            <p:ph type="title"/>
          </p:nvPr>
        </p:nvSpPr>
        <p:spPr>
          <a:xfrm>
            <a:off x="1828350" y="2129725"/>
            <a:ext cx="54951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Listening</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81"/>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Listening</a:t>
            </a:r>
            <a:endParaRPr/>
          </a:p>
        </p:txBody>
      </p:sp>
      <p:sp>
        <p:nvSpPr>
          <p:cNvPr id="517" name="Google Shape;517;p81"/>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Poor listening is a major cause of miscommunication. </a:t>
            </a:r>
            <a:endParaRPr sz="1800">
              <a:solidFill>
                <a:schemeClr val="dk1"/>
              </a:solidFill>
            </a:endParaRPr>
          </a:p>
          <a:p>
            <a:pPr indent="0" lvl="0" marL="0" rtl="0" algn="just">
              <a:spcBef>
                <a:spcPts val="1000"/>
              </a:spcBef>
              <a:spcAft>
                <a:spcPts val="0"/>
              </a:spcAft>
              <a:buNone/>
            </a:pPr>
            <a:r>
              <a:rPr b="1" lang="en" sz="1800">
                <a:solidFill>
                  <a:schemeClr val="dk1"/>
                </a:solidFill>
              </a:rPr>
              <a:t>Sensing </a:t>
            </a:r>
            <a:r>
              <a:rPr lang="en" sz="1800">
                <a:solidFill>
                  <a:schemeClr val="dk1"/>
                </a:solidFill>
              </a:rPr>
              <a:t>- How well we sense spoken words is determined by </a:t>
            </a:r>
            <a:endParaRPr sz="1800">
              <a:solidFill>
                <a:schemeClr val="dk1"/>
              </a:solidFill>
            </a:endParaRPr>
          </a:p>
          <a:p>
            <a:pPr indent="457200" lvl="0" marL="0" rtl="0" algn="just">
              <a:spcBef>
                <a:spcPts val="1000"/>
              </a:spcBef>
              <a:spcAft>
                <a:spcPts val="0"/>
              </a:spcAft>
              <a:buNone/>
            </a:pPr>
            <a:r>
              <a:rPr lang="en" sz="1800">
                <a:solidFill>
                  <a:schemeClr val="dk1"/>
                </a:solidFill>
              </a:rPr>
              <a:t>(1) our ability to sense sounds and </a:t>
            </a:r>
            <a:endParaRPr sz="1800">
              <a:solidFill>
                <a:schemeClr val="dk1"/>
              </a:solidFill>
            </a:endParaRPr>
          </a:p>
          <a:p>
            <a:pPr indent="457200" lvl="0" marL="0" rtl="0" algn="just">
              <a:spcBef>
                <a:spcPts val="1000"/>
              </a:spcBef>
              <a:spcAft>
                <a:spcPts val="0"/>
              </a:spcAft>
              <a:buNone/>
            </a:pPr>
            <a:r>
              <a:rPr lang="en" sz="1800">
                <a:solidFill>
                  <a:schemeClr val="dk1"/>
                </a:solidFill>
              </a:rPr>
              <a:t>(2) our attentiveness.</a:t>
            </a:r>
            <a:endParaRPr sz="1800">
              <a:solidFill>
                <a:schemeClr val="dk1"/>
              </a:solidFill>
            </a:endParaRPr>
          </a:p>
          <a:p>
            <a:pPr indent="0" lvl="0" marL="0" rtl="0" algn="just">
              <a:spcBef>
                <a:spcPts val="1000"/>
              </a:spcBef>
              <a:spcAft>
                <a:spcPts val="0"/>
              </a:spcAft>
              <a:buNone/>
            </a:pPr>
            <a:r>
              <a:rPr b="1" lang="en" sz="1800">
                <a:solidFill>
                  <a:schemeClr val="dk1"/>
                </a:solidFill>
              </a:rPr>
              <a:t>Filtering -</a:t>
            </a:r>
            <a:r>
              <a:rPr lang="en" sz="1800">
                <a:solidFill>
                  <a:schemeClr val="dk1"/>
                </a:solidFill>
              </a:rPr>
              <a:t> Filtering is the process of giving symbols meanings through the unique contents of each person’s mind. </a:t>
            </a:r>
            <a:endParaRPr sz="1800">
              <a:solidFill>
                <a:schemeClr val="dk1"/>
              </a:solidFill>
            </a:endParaRPr>
          </a:p>
          <a:p>
            <a:pPr indent="457200" lvl="0" marL="0" rtl="0" algn="just">
              <a:spcBef>
                <a:spcPts val="1000"/>
              </a:spcBef>
              <a:spcAft>
                <a:spcPts val="0"/>
              </a:spcAft>
              <a:buNone/>
            </a:pPr>
            <a:r>
              <a:rPr lang="en" sz="1800">
                <a:solidFill>
                  <a:schemeClr val="dk1"/>
                </a:solidFill>
              </a:rPr>
              <a:t>This </a:t>
            </a:r>
            <a:r>
              <a:rPr lang="en" sz="1800">
                <a:solidFill>
                  <a:schemeClr val="dk1"/>
                </a:solidFill>
              </a:rPr>
              <a:t>filter</a:t>
            </a:r>
            <a:r>
              <a:rPr lang="en" sz="1800">
                <a:solidFill>
                  <a:schemeClr val="dk1"/>
                </a:solidFill>
              </a:rPr>
              <a:t> is formed by the unique contents of your mind: your knowledge, emotions, beliefs, biases, experiences, and expectations. </a:t>
            </a:r>
            <a:endParaRPr sz="18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82"/>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Listening</a:t>
            </a:r>
            <a:endParaRPr/>
          </a:p>
        </p:txBody>
      </p:sp>
      <p:sp>
        <p:nvSpPr>
          <p:cNvPr id="523" name="Google Shape;523;p82"/>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Thus, you sometimes give messages meanings that are different from the meanings that others give them. </a:t>
            </a:r>
            <a:endParaRPr sz="1800">
              <a:solidFill>
                <a:schemeClr val="dk1"/>
              </a:solidFill>
            </a:endParaRPr>
          </a:p>
          <a:p>
            <a:pPr indent="0" lvl="0" marL="0" rtl="0" algn="just">
              <a:spcBef>
                <a:spcPts val="1000"/>
              </a:spcBef>
              <a:spcAft>
                <a:spcPts val="0"/>
              </a:spcAft>
              <a:buNone/>
            </a:pPr>
            <a:r>
              <a:rPr b="1" lang="en" sz="1800">
                <a:solidFill>
                  <a:schemeClr val="dk1"/>
                </a:solidFill>
              </a:rPr>
              <a:t>Remembering </a:t>
            </a:r>
            <a:r>
              <a:rPr lang="en" sz="1800">
                <a:solidFill>
                  <a:schemeClr val="dk1"/>
                </a:solidFill>
              </a:rPr>
              <a:t>- Remembering what we hear is the third activity involved in listening. Unfortunately, we retain little of what we hear. </a:t>
            </a:r>
            <a:endParaRPr sz="1800">
              <a:solidFill>
                <a:schemeClr val="dk1"/>
              </a:solidFill>
            </a:endParaRPr>
          </a:p>
          <a:p>
            <a:pPr indent="0" lvl="0" marL="0" rtl="0" algn="just">
              <a:spcBef>
                <a:spcPts val="1000"/>
              </a:spcBef>
              <a:spcAft>
                <a:spcPts val="0"/>
              </a:spcAft>
              <a:buNone/>
            </a:pPr>
            <a:r>
              <a:t/>
            </a:r>
            <a:endParaRPr sz="1800">
              <a:solidFill>
                <a:schemeClr val="dk1"/>
              </a:solidFill>
            </a:endParaRPr>
          </a:p>
          <a:p>
            <a:pPr indent="457200" lvl="0" marL="0" rtl="0" algn="just">
              <a:spcBef>
                <a:spcPts val="1000"/>
              </a:spcBef>
              <a:spcAft>
                <a:spcPts val="0"/>
              </a:spcAft>
              <a:buNone/>
            </a:pPr>
            <a:r>
              <a:t/>
            </a:r>
            <a:endParaRPr sz="18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83"/>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Listening</a:t>
            </a:r>
            <a:endParaRPr/>
          </a:p>
        </p:txBody>
      </p:sp>
      <p:sp>
        <p:nvSpPr>
          <p:cNvPr id="529" name="Google Shape;529;p83"/>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800">
                <a:solidFill>
                  <a:schemeClr val="dk1"/>
                </a:solidFill>
              </a:rPr>
              <a:t>Improving your listening skills </a:t>
            </a:r>
            <a:endParaRPr sz="1800">
              <a:solidFill>
                <a:schemeClr val="dk1"/>
              </a:solidFill>
            </a:endParaRPr>
          </a:p>
          <a:p>
            <a:pPr indent="0" lvl="0" marL="0" rtl="0" algn="just">
              <a:spcBef>
                <a:spcPts val="1000"/>
              </a:spcBef>
              <a:spcAft>
                <a:spcPts val="0"/>
              </a:spcAft>
              <a:buNone/>
            </a:pPr>
            <a:r>
              <a:rPr lang="en" sz="1800">
                <a:solidFill>
                  <a:schemeClr val="dk1"/>
                </a:solidFill>
              </a:rPr>
              <a:t>Improving your listening is largely a matter of mental conditioning—of concentrating on the activity of sensing. If you are like most of us, you are often tempted not to listen or you just </a:t>
            </a:r>
            <a:r>
              <a:rPr lang="en" sz="1800">
                <a:solidFill>
                  <a:schemeClr val="dk1"/>
                </a:solidFill>
              </a:rPr>
              <a:t>find</a:t>
            </a:r>
            <a:r>
              <a:rPr lang="en" sz="1800">
                <a:solidFill>
                  <a:schemeClr val="dk1"/>
                </a:solidFill>
              </a:rPr>
              <a:t> it easier not to listen. </a:t>
            </a:r>
            <a:endParaRPr sz="1800">
              <a:solidFill>
                <a:schemeClr val="dk1"/>
              </a:solidFill>
            </a:endParaRPr>
          </a:p>
          <a:p>
            <a:pPr indent="0" lvl="0" marL="0" rtl="0" algn="just">
              <a:spcBef>
                <a:spcPts val="1000"/>
              </a:spcBef>
              <a:spcAft>
                <a:spcPts val="0"/>
              </a:spcAft>
              <a:buNone/>
            </a:pPr>
            <a:r>
              <a:rPr lang="en" sz="1800">
                <a:solidFill>
                  <a:schemeClr val="dk1"/>
                </a:solidFill>
              </a:rPr>
              <a:t>Force yourself to be alert, to pay attention to all the words spoken. </a:t>
            </a:r>
            <a:r>
              <a:rPr b="1" lang="en" sz="1800">
                <a:solidFill>
                  <a:schemeClr val="dk1"/>
                </a:solidFill>
              </a:rPr>
              <a:t>Active listening</a:t>
            </a:r>
            <a:r>
              <a:rPr lang="en" sz="1800">
                <a:solidFill>
                  <a:schemeClr val="dk1"/>
                </a:solidFill>
              </a:rPr>
              <a:t> is one technique individuals can use successfully. It involves focusing on what is being said and reserving judgment. </a:t>
            </a:r>
            <a:endParaRPr sz="1800">
              <a:solidFill>
                <a:schemeClr val="dk1"/>
              </a:solidFill>
            </a:endParaRPr>
          </a:p>
          <a:p>
            <a:pPr indent="0" lvl="0" marL="0" rtl="0" algn="just">
              <a:spcBef>
                <a:spcPts val="1000"/>
              </a:spcBef>
              <a:spcAft>
                <a:spcPts val="0"/>
              </a:spcAft>
              <a:buNone/>
            </a:pPr>
            <a:r>
              <a:rPr lang="en" sz="1800">
                <a:solidFill>
                  <a:schemeClr val="dk1"/>
                </a:solidFill>
              </a:rPr>
              <a:t>Other components include sitting forward and acknowledging with “um-hm” and nodding. </a:t>
            </a:r>
            <a:endParaRPr sz="18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84"/>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Listening</a:t>
            </a:r>
            <a:endParaRPr/>
          </a:p>
        </p:txBody>
      </p:sp>
      <p:sp>
        <p:nvSpPr>
          <p:cNvPr id="535" name="Google Shape;535;p84"/>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800">
                <a:solidFill>
                  <a:schemeClr val="dk1"/>
                </a:solidFill>
              </a:rPr>
              <a:t>Back-channeling</a:t>
            </a:r>
            <a:r>
              <a:rPr lang="en" sz="1800">
                <a:solidFill>
                  <a:schemeClr val="dk1"/>
                </a:solidFill>
              </a:rPr>
              <a:t> (repeating what you think you heard) is a variation of this technique that groups can use. </a:t>
            </a:r>
            <a:endParaRPr sz="1800">
              <a:solidFill>
                <a:schemeClr val="dk1"/>
              </a:solidFill>
            </a:endParaRPr>
          </a:p>
          <a:p>
            <a:pPr indent="0" lvl="0" marL="0" rtl="0" algn="just">
              <a:spcBef>
                <a:spcPts val="1000"/>
              </a:spcBef>
              <a:spcAft>
                <a:spcPts val="0"/>
              </a:spcAft>
              <a:buNone/>
            </a:pPr>
            <a:r>
              <a:rPr b="1" lang="en" sz="1800">
                <a:solidFill>
                  <a:schemeClr val="dk1"/>
                </a:solidFill>
              </a:rPr>
              <a:t>Concentrate on improving your interpreting. </a:t>
            </a:r>
            <a:endParaRPr b="1" sz="1800">
              <a:solidFill>
                <a:schemeClr val="dk1"/>
              </a:solidFill>
            </a:endParaRPr>
          </a:p>
          <a:p>
            <a:pPr indent="0" lvl="0" marL="0" rtl="0" algn="just">
              <a:spcBef>
                <a:spcPts val="1000"/>
              </a:spcBef>
              <a:spcAft>
                <a:spcPts val="0"/>
              </a:spcAft>
              <a:buNone/>
            </a:pPr>
            <a:r>
              <a:rPr b="1" lang="en" sz="1800">
                <a:solidFill>
                  <a:schemeClr val="dk1"/>
                </a:solidFill>
              </a:rPr>
              <a:t>Think from the speaker’s viewpoint. </a:t>
            </a:r>
            <a:endParaRPr b="1" sz="1800">
              <a:solidFill>
                <a:schemeClr val="dk1"/>
              </a:solidFill>
            </a:endParaRPr>
          </a:p>
          <a:p>
            <a:pPr indent="0" lvl="0" marL="0" rtl="0" algn="just">
              <a:spcBef>
                <a:spcPts val="1000"/>
              </a:spcBef>
              <a:spcAft>
                <a:spcPts val="0"/>
              </a:spcAft>
              <a:buNone/>
            </a:pPr>
            <a:r>
              <a:rPr b="1" lang="en" sz="1800">
                <a:solidFill>
                  <a:schemeClr val="dk1"/>
                </a:solidFill>
              </a:rPr>
              <a:t>Consciously try to remember - </a:t>
            </a:r>
            <a:r>
              <a:rPr lang="en" sz="1800">
                <a:solidFill>
                  <a:schemeClr val="dk1"/>
                </a:solidFill>
              </a:rPr>
              <a:t> Remembering what you hear also requires conscious effort. Certainly, there are limits to what the mind can retain, but authorities agree that few of us come close to them. </a:t>
            </a:r>
            <a:endParaRPr sz="1800">
              <a:solidFill>
                <a:schemeClr val="dk1"/>
              </a:solidFill>
            </a:endParaRPr>
          </a:p>
          <a:p>
            <a:pPr indent="0" lvl="0" marL="0" rtl="0" algn="just">
              <a:spcBef>
                <a:spcPts val="1000"/>
              </a:spcBef>
              <a:spcAft>
                <a:spcPts val="0"/>
              </a:spcAft>
              <a:buNone/>
            </a:pPr>
            <a:r>
              <a:rPr lang="en" sz="1800">
                <a:solidFill>
                  <a:schemeClr val="dk1"/>
                </a:solidFill>
              </a:rPr>
              <a:t>By taking care to hear what is said and by working to make your interpreting process give more accurate meanings to the words you hear, you hear more accurately.</a:t>
            </a:r>
            <a:endParaRPr sz="1800">
              <a:solidFill>
                <a:schemeClr val="dk1"/>
              </a:solidFill>
            </a:endParaRPr>
          </a:p>
          <a:p>
            <a:pPr indent="0" lvl="0" marL="0" rtl="0" algn="just">
              <a:spcBef>
                <a:spcPts val="1000"/>
              </a:spcBef>
              <a:spcAft>
                <a:spcPts val="0"/>
              </a:spcAft>
              <a:buNone/>
            </a:pPr>
            <a:r>
              <a:t/>
            </a:r>
            <a:endParaRPr b="1"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communication</a:t>
            </a:r>
            <a:endParaRPr/>
          </a:p>
        </p:txBody>
      </p:sp>
      <p:sp>
        <p:nvSpPr>
          <p:cNvPr id="273" name="Google Shape;273;p40"/>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800">
                <a:solidFill>
                  <a:schemeClr val="dk1"/>
                </a:solidFill>
              </a:rPr>
              <a:t>Style -</a:t>
            </a:r>
            <a:r>
              <a:rPr lang="en" sz="1800">
                <a:solidFill>
                  <a:schemeClr val="dk1"/>
                </a:solidFill>
              </a:rPr>
              <a:t> Style refers to a set of voice behaviors that give each person a unique voice. It is the way that pitch, speed, and volume combine to give personality to one’s oral expression. </a:t>
            </a:r>
            <a:endParaRPr sz="1800">
              <a:solidFill>
                <a:schemeClr val="dk1"/>
              </a:solidFill>
            </a:endParaRPr>
          </a:p>
          <a:p>
            <a:pPr indent="457200" lvl="0" marL="0" rtl="0" algn="just">
              <a:spcBef>
                <a:spcPts val="1000"/>
              </a:spcBef>
              <a:spcAft>
                <a:spcPts val="0"/>
              </a:spcAft>
              <a:buNone/>
            </a:pPr>
            <a:r>
              <a:rPr lang="en" sz="1800">
                <a:solidFill>
                  <a:schemeClr val="dk1"/>
                </a:solidFill>
              </a:rPr>
              <a:t>From the self-analysis described previously, you also should have a good idea of your talking style. </a:t>
            </a:r>
            <a:endParaRPr sz="1800">
              <a:solidFill>
                <a:schemeClr val="dk1"/>
              </a:solidFill>
            </a:endParaRPr>
          </a:p>
          <a:p>
            <a:pPr indent="457200" lvl="0" marL="0" rtl="0" algn="just">
              <a:spcBef>
                <a:spcPts val="1000"/>
              </a:spcBef>
              <a:spcAft>
                <a:spcPts val="0"/>
              </a:spcAft>
              <a:buClr>
                <a:schemeClr val="dk1"/>
              </a:buClr>
              <a:buSzPts val="1100"/>
              <a:buFont typeface="Arial"/>
              <a:buNone/>
            </a:pPr>
            <a:r>
              <a:rPr lang="en" sz="1800">
                <a:solidFill>
                  <a:schemeClr val="dk1"/>
                </a:solidFill>
              </a:rPr>
              <a:t>What is the image your talking projects? Does it project sincerity? Is it polished? Smooth? Rough? Dull? After your honest assessment, you should be able to determine your style </a:t>
            </a:r>
            <a:r>
              <a:rPr lang="en" sz="1800">
                <a:solidFill>
                  <a:schemeClr val="dk1"/>
                </a:solidFill>
              </a:rPr>
              <a:t>deficiencies</a:t>
            </a:r>
            <a:r>
              <a:rPr lang="en" sz="1800">
                <a:solidFill>
                  <a:schemeClr val="dk1"/>
                </a:solidFill>
              </a:rPr>
              <a:t> so that you can improve.</a:t>
            </a:r>
            <a:endParaRPr sz="1800">
              <a:solidFill>
                <a:schemeClr val="dk1"/>
              </a:solidFill>
            </a:endParaRPr>
          </a:p>
          <a:p>
            <a:pPr indent="457200" lvl="0" marL="0" rtl="0" algn="just">
              <a:spcBef>
                <a:spcPts val="1000"/>
              </a:spcBef>
              <a:spcAft>
                <a:spcPts val="0"/>
              </a:spcAft>
              <a:buClr>
                <a:schemeClr val="dk1"/>
              </a:buClr>
              <a:buSzPts val="1100"/>
              <a:buFont typeface="Arial"/>
              <a:buNone/>
            </a:pPr>
            <a:r>
              <a:t/>
            </a:r>
            <a:endParaRPr b="1" sz="1800">
              <a:solidFill>
                <a:schemeClr val="dk1"/>
              </a:solidFill>
            </a:endParaRPr>
          </a:p>
          <a:p>
            <a:pPr indent="457200" lvl="0" marL="0" rtl="0" algn="just">
              <a:spcBef>
                <a:spcPts val="1000"/>
              </a:spcBef>
              <a:spcAft>
                <a:spcPts val="1000"/>
              </a:spcAft>
              <a:buNone/>
            </a:pPr>
            <a:r>
              <a:t/>
            </a:r>
            <a:endParaRPr b="1" sz="1800">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85"/>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Listening</a:t>
            </a:r>
            <a:endParaRPr/>
          </a:p>
        </p:txBody>
      </p:sp>
      <p:sp>
        <p:nvSpPr>
          <p:cNvPr id="541" name="Google Shape;541;p85"/>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In addition, follow these practical guidelines (summarized in italics).</a:t>
            </a:r>
            <a:endParaRPr sz="1800">
              <a:solidFill>
                <a:schemeClr val="dk1"/>
              </a:solidFill>
            </a:endParaRPr>
          </a:p>
          <a:p>
            <a:pPr indent="0" lvl="0" marL="0" rtl="0" algn="just">
              <a:spcBef>
                <a:spcPts val="1000"/>
              </a:spcBef>
              <a:spcAft>
                <a:spcPts val="0"/>
              </a:spcAft>
              <a:buNone/>
            </a:pPr>
            <a:r>
              <a:rPr lang="en" sz="1800">
                <a:solidFill>
                  <a:schemeClr val="dk1"/>
                </a:solidFill>
              </a:rPr>
              <a:t>1. Stop talking - Even when we are not talking, we are inclined to concentrate on what to say next rather than on listening to others. </a:t>
            </a:r>
            <a:endParaRPr sz="1800">
              <a:solidFill>
                <a:schemeClr val="dk1"/>
              </a:solidFill>
            </a:endParaRPr>
          </a:p>
          <a:p>
            <a:pPr indent="0" lvl="0" marL="0" rtl="0" algn="just">
              <a:spcBef>
                <a:spcPts val="1000"/>
              </a:spcBef>
              <a:spcAft>
                <a:spcPts val="0"/>
              </a:spcAft>
              <a:buNone/>
            </a:pPr>
            <a:r>
              <a:rPr lang="en" sz="1800">
                <a:solidFill>
                  <a:schemeClr val="dk1"/>
                </a:solidFill>
              </a:rPr>
              <a:t>2. Put the talker at ease. </a:t>
            </a:r>
            <a:endParaRPr sz="1800">
              <a:solidFill>
                <a:schemeClr val="dk1"/>
              </a:solidFill>
            </a:endParaRPr>
          </a:p>
          <a:p>
            <a:pPr indent="0" lvl="0" marL="0" rtl="0" algn="just">
              <a:spcBef>
                <a:spcPts val="1000"/>
              </a:spcBef>
              <a:spcAft>
                <a:spcPts val="0"/>
              </a:spcAft>
              <a:buNone/>
            </a:pPr>
            <a:r>
              <a:rPr lang="en" sz="1800">
                <a:solidFill>
                  <a:schemeClr val="dk1"/>
                </a:solidFill>
              </a:rPr>
              <a:t>3. Show the talker you want to listen- You should look and act interested. Doing such things as reading, looking at your watch, and looking away distracts the talker. </a:t>
            </a:r>
            <a:endParaRPr sz="1800">
              <a:solidFill>
                <a:schemeClr val="dk1"/>
              </a:solidFill>
            </a:endParaRPr>
          </a:p>
          <a:p>
            <a:pPr indent="0" lvl="0" marL="0" rtl="0" algn="just">
              <a:spcBef>
                <a:spcPts val="1000"/>
              </a:spcBef>
              <a:spcAft>
                <a:spcPts val="0"/>
              </a:spcAft>
              <a:buNone/>
            </a:pPr>
            <a:r>
              <a:rPr lang="en" sz="1800">
                <a:solidFill>
                  <a:schemeClr val="dk1"/>
                </a:solidFill>
              </a:rPr>
              <a:t>4. Remove distractions - Other things you do also can distract the talker. So don’t doodle, tap with your pencil, or </a:t>
            </a:r>
            <a:r>
              <a:rPr lang="en" sz="1800">
                <a:solidFill>
                  <a:schemeClr val="dk1"/>
                </a:solidFill>
              </a:rPr>
              <a:t>shuffle</a:t>
            </a:r>
            <a:r>
              <a:rPr lang="en" sz="1800">
                <a:solidFill>
                  <a:schemeClr val="dk1"/>
                </a:solidFill>
              </a:rPr>
              <a:t> papers. </a:t>
            </a:r>
            <a:endParaRPr sz="1800">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86"/>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Listening</a:t>
            </a:r>
            <a:endParaRPr/>
          </a:p>
        </p:txBody>
      </p:sp>
      <p:sp>
        <p:nvSpPr>
          <p:cNvPr id="547" name="Google Shape;547;p86"/>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5. Empathize with the talker. </a:t>
            </a:r>
            <a:endParaRPr sz="1800">
              <a:solidFill>
                <a:schemeClr val="dk1"/>
              </a:solidFill>
            </a:endParaRPr>
          </a:p>
          <a:p>
            <a:pPr indent="0" lvl="0" marL="0" rtl="0" algn="just">
              <a:spcBef>
                <a:spcPts val="1000"/>
              </a:spcBef>
              <a:spcAft>
                <a:spcPts val="0"/>
              </a:spcAft>
              <a:buNone/>
            </a:pPr>
            <a:r>
              <a:rPr lang="en" sz="1800">
                <a:solidFill>
                  <a:schemeClr val="dk1"/>
                </a:solidFill>
              </a:rPr>
              <a:t>6. Be patient - You will need to allow the talker plenty of time. Remember that not everyone can get to the point as quickly and clearly as you. And do not interrupt. Interruptions are barriers to the exchange of information. </a:t>
            </a:r>
            <a:endParaRPr sz="1800">
              <a:solidFill>
                <a:schemeClr val="dk1"/>
              </a:solidFill>
            </a:endParaRPr>
          </a:p>
          <a:p>
            <a:pPr indent="0" lvl="0" marL="0" rtl="0" algn="just">
              <a:spcBef>
                <a:spcPts val="1000"/>
              </a:spcBef>
              <a:spcAft>
                <a:spcPts val="0"/>
              </a:spcAft>
              <a:buNone/>
            </a:pPr>
            <a:r>
              <a:rPr lang="en" sz="1800">
                <a:solidFill>
                  <a:schemeClr val="dk1"/>
                </a:solidFill>
              </a:rPr>
              <a:t>7. Hold your temper. </a:t>
            </a:r>
            <a:endParaRPr sz="1800">
              <a:solidFill>
                <a:schemeClr val="dk1"/>
              </a:solidFill>
            </a:endParaRPr>
          </a:p>
          <a:p>
            <a:pPr indent="0" lvl="0" marL="0" rtl="0" algn="just">
              <a:spcBef>
                <a:spcPts val="1000"/>
              </a:spcBef>
              <a:spcAft>
                <a:spcPts val="0"/>
              </a:spcAft>
              <a:buNone/>
            </a:pPr>
            <a:r>
              <a:rPr lang="en" sz="1800">
                <a:solidFill>
                  <a:schemeClr val="dk1"/>
                </a:solidFill>
              </a:rPr>
              <a:t>8. Go easy on argument and criticism. </a:t>
            </a:r>
            <a:endParaRPr sz="1800">
              <a:solidFill>
                <a:schemeClr val="dk1"/>
              </a:solidFill>
            </a:endParaRPr>
          </a:p>
          <a:p>
            <a:pPr indent="0" lvl="0" marL="0" rtl="0" algn="just">
              <a:spcBef>
                <a:spcPts val="1000"/>
              </a:spcBef>
              <a:spcAft>
                <a:spcPts val="0"/>
              </a:spcAft>
              <a:buNone/>
            </a:pPr>
            <a:r>
              <a:rPr lang="en" sz="1800">
                <a:solidFill>
                  <a:schemeClr val="dk1"/>
                </a:solidFill>
              </a:rPr>
              <a:t>9. Ask questions - There are no silly questions as long as you are listening carefully! </a:t>
            </a:r>
            <a:endParaRPr sz="1800">
              <a:solidFill>
                <a:schemeClr val="dk1"/>
              </a:solidFill>
            </a:endParaRPr>
          </a:p>
          <a:p>
            <a:pPr indent="0" lvl="0" marL="0" rtl="0" algn="just">
              <a:spcBef>
                <a:spcPts val="1000"/>
              </a:spcBef>
              <a:spcAft>
                <a:spcPts val="0"/>
              </a:spcAft>
              <a:buNone/>
            </a:pPr>
            <a:r>
              <a:rPr lang="en" sz="1800">
                <a:solidFill>
                  <a:schemeClr val="dk1"/>
                </a:solidFill>
              </a:rPr>
              <a:t>10. Stop talking! </a:t>
            </a:r>
            <a:endParaRPr sz="1800">
              <a:solidFill>
                <a:schemeClr val="dk1"/>
              </a:solidFill>
            </a:endParaRPr>
          </a:p>
          <a:p>
            <a:pPr indent="0" lvl="0" marL="0" rtl="0" algn="just">
              <a:spcBef>
                <a:spcPts val="1000"/>
              </a:spcBef>
              <a:spcAft>
                <a:spcPts val="0"/>
              </a:spcAft>
              <a:buNone/>
            </a:pPr>
            <a:r>
              <a:t/>
            </a:r>
            <a:endParaRPr sz="1800">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87"/>
          <p:cNvSpPr txBox="1"/>
          <p:nvPr>
            <p:ph type="title"/>
          </p:nvPr>
        </p:nvSpPr>
        <p:spPr>
          <a:xfrm>
            <a:off x="1828350" y="2129725"/>
            <a:ext cx="54951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Nonverbal communication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88"/>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Nonverbal communication</a:t>
            </a:r>
            <a:endParaRPr/>
          </a:p>
        </p:txBody>
      </p:sp>
      <p:sp>
        <p:nvSpPr>
          <p:cNvPr id="558" name="Google Shape;558;p88"/>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Nonverbal (nonword) communication means all communication without words. It is broad and imprecise. </a:t>
            </a:r>
            <a:endParaRPr sz="1800">
              <a:solidFill>
                <a:schemeClr val="dk1"/>
              </a:solidFill>
            </a:endParaRPr>
          </a:p>
          <a:p>
            <a:pPr indent="0" lvl="0" marL="0" rtl="0" algn="just">
              <a:spcBef>
                <a:spcPts val="1000"/>
              </a:spcBef>
              <a:spcAft>
                <a:spcPts val="0"/>
              </a:spcAft>
              <a:buNone/>
            </a:pPr>
            <a:r>
              <a:rPr lang="en" sz="1800">
                <a:solidFill>
                  <a:schemeClr val="dk1"/>
                </a:solidFill>
              </a:rPr>
              <a:t>For instance, a frown on someone’s forehead is sometimes interpreted to mean worry. But could it be that the person has a headache? Or is the person in deep thought? </a:t>
            </a:r>
            <a:endParaRPr sz="1800">
              <a:solidFill>
                <a:schemeClr val="dk1"/>
              </a:solidFill>
            </a:endParaRPr>
          </a:p>
          <a:p>
            <a:pPr indent="0" lvl="0" marL="0" rtl="0" algn="just">
              <a:spcBef>
                <a:spcPts val="1000"/>
              </a:spcBef>
              <a:spcAft>
                <a:spcPts val="0"/>
              </a:spcAft>
              <a:buNone/>
            </a:pPr>
            <a:r>
              <a:rPr lang="en" sz="1800">
                <a:solidFill>
                  <a:schemeClr val="dk1"/>
                </a:solidFill>
              </a:rPr>
              <a:t>The number of possible meanings is multiplied even more when we consider the cross-cultural side of communication. </a:t>
            </a:r>
            <a:endParaRPr sz="1800">
              <a:solidFill>
                <a:schemeClr val="dk1"/>
              </a:solidFill>
            </a:endParaRPr>
          </a:p>
          <a:p>
            <a:pPr indent="0" lvl="0" marL="0" rtl="0" algn="just">
              <a:spcBef>
                <a:spcPts val="1000"/>
              </a:spcBef>
              <a:spcAft>
                <a:spcPts val="0"/>
              </a:spcAft>
              <a:buNone/>
            </a:pPr>
            <a:r>
              <a:rPr lang="en" sz="1800">
                <a:solidFill>
                  <a:schemeClr val="dk1"/>
                </a:solidFill>
              </a:rPr>
              <a:t>Because of these numerous meanings, you need to be sensitive to what others intend with nonverbal communication, and what they make of your nonverbal cues. </a:t>
            </a:r>
            <a:endParaRPr sz="1800">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89"/>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Nonverbal communication</a:t>
            </a:r>
            <a:endParaRPr/>
          </a:p>
        </p:txBody>
      </p:sp>
      <p:sp>
        <p:nvSpPr>
          <p:cNvPr id="564" name="Google Shape;564;p89"/>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There are four common types of nonverbal communication </a:t>
            </a:r>
            <a:endParaRPr sz="1800">
              <a:solidFill>
                <a:schemeClr val="dk1"/>
              </a:solidFill>
            </a:endParaRPr>
          </a:p>
          <a:p>
            <a:pPr indent="0" lvl="0" marL="0" rtl="0" algn="just">
              <a:spcBef>
                <a:spcPts val="1000"/>
              </a:spcBef>
              <a:spcAft>
                <a:spcPts val="0"/>
              </a:spcAft>
              <a:buNone/>
            </a:pPr>
            <a:r>
              <a:rPr b="1" lang="en" sz="1800">
                <a:solidFill>
                  <a:schemeClr val="dk1"/>
                </a:solidFill>
              </a:rPr>
              <a:t>1. Body language -</a:t>
            </a:r>
            <a:r>
              <a:rPr lang="en" sz="1800">
                <a:solidFill>
                  <a:schemeClr val="dk1"/>
                </a:solidFill>
              </a:rPr>
              <a:t> Our bodies send nonword messages through arms, </a:t>
            </a:r>
            <a:r>
              <a:rPr lang="en" sz="1800">
                <a:solidFill>
                  <a:schemeClr val="dk1"/>
                </a:solidFill>
              </a:rPr>
              <a:t>fingers</a:t>
            </a:r>
            <a:r>
              <a:rPr lang="en" sz="1800">
                <a:solidFill>
                  <a:schemeClr val="dk1"/>
                </a:solidFill>
              </a:rPr>
              <a:t>, expressions, posture, and so on. </a:t>
            </a:r>
            <a:endParaRPr sz="1800">
              <a:solidFill>
                <a:schemeClr val="dk1"/>
              </a:solidFill>
            </a:endParaRPr>
          </a:p>
          <a:p>
            <a:pPr indent="0" lvl="0" marL="0" rtl="0" algn="just">
              <a:spcBef>
                <a:spcPts val="1000"/>
              </a:spcBef>
              <a:spcAft>
                <a:spcPts val="0"/>
              </a:spcAft>
              <a:buNone/>
            </a:pPr>
            <a:r>
              <a:rPr lang="en" sz="1800">
                <a:solidFill>
                  <a:schemeClr val="dk1"/>
                </a:solidFill>
              </a:rPr>
              <a:t>In particular, the face and eyes are the most important as they convey feelings of happiness, surprise, fear, anger, sadness, etc. </a:t>
            </a:r>
            <a:endParaRPr sz="1800">
              <a:solidFill>
                <a:schemeClr val="dk1"/>
              </a:solidFill>
            </a:endParaRPr>
          </a:p>
          <a:p>
            <a:pPr indent="0" lvl="0" marL="0" rtl="0" algn="just">
              <a:spcBef>
                <a:spcPts val="1000"/>
              </a:spcBef>
              <a:spcAft>
                <a:spcPts val="0"/>
              </a:spcAft>
              <a:buNone/>
            </a:pPr>
            <a:r>
              <a:rPr b="1" lang="en" sz="1800">
                <a:solidFill>
                  <a:schemeClr val="dk1"/>
                </a:solidFill>
              </a:rPr>
              <a:t>Gestures </a:t>
            </a:r>
            <a:r>
              <a:rPr lang="en" sz="1800">
                <a:solidFill>
                  <a:schemeClr val="dk1"/>
                </a:solidFill>
              </a:rPr>
              <a:t>(physical movements of the arms, legs, torso, and head) can accent and reinforce our verbal messages. </a:t>
            </a:r>
            <a:endParaRPr sz="1800">
              <a:solidFill>
                <a:schemeClr val="dk1"/>
              </a:solidFill>
            </a:endParaRPr>
          </a:p>
          <a:p>
            <a:pPr indent="0" lvl="0" marL="0" rtl="0" algn="just">
              <a:spcBef>
                <a:spcPts val="1000"/>
              </a:spcBef>
              <a:spcAft>
                <a:spcPts val="0"/>
              </a:spcAft>
              <a:buNone/>
            </a:pPr>
            <a:r>
              <a:rPr b="1" lang="en" sz="1800">
                <a:solidFill>
                  <a:schemeClr val="dk1"/>
                </a:solidFill>
              </a:rPr>
              <a:t>Physical appearance</a:t>
            </a:r>
            <a:r>
              <a:rPr lang="en" sz="1800">
                <a:solidFill>
                  <a:schemeClr val="dk1"/>
                </a:solidFill>
              </a:rPr>
              <a:t>— clothing, hair, jewelry, cosmetics, and so on—also communicates. Everything the speaker says or does would be perceived in relation to this attire. </a:t>
            </a:r>
            <a:endParaRPr sz="1800">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90"/>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Nonverbal communication</a:t>
            </a:r>
            <a:endParaRPr/>
          </a:p>
        </p:txBody>
      </p:sp>
      <p:sp>
        <p:nvSpPr>
          <p:cNvPr id="570" name="Google Shape;570;p90"/>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800">
                <a:solidFill>
                  <a:schemeClr val="dk1"/>
                </a:solidFill>
              </a:rPr>
              <a:t>2. Space -</a:t>
            </a:r>
            <a:r>
              <a:rPr lang="en" sz="1800">
                <a:solidFill>
                  <a:schemeClr val="dk1"/>
                </a:solidFill>
              </a:rPr>
              <a:t> Authorities tell us that we create four different types of space: intimate (physical contact to 18 inches); personal (18 inches to 4 feet); social (4 to 12 feet); and public (12 feet to the outer range of seeing and hearing). </a:t>
            </a:r>
            <a:endParaRPr sz="1800">
              <a:solidFill>
                <a:schemeClr val="dk1"/>
              </a:solidFill>
            </a:endParaRPr>
          </a:p>
          <a:p>
            <a:pPr indent="0" lvl="0" marL="0" rtl="0" algn="just">
              <a:spcBef>
                <a:spcPts val="1000"/>
              </a:spcBef>
              <a:spcAft>
                <a:spcPts val="0"/>
              </a:spcAft>
              <a:buNone/>
            </a:pPr>
            <a:r>
              <a:rPr lang="en" sz="1800">
                <a:solidFill>
                  <a:schemeClr val="dk1"/>
                </a:solidFill>
              </a:rPr>
              <a:t>In each of these spaces, our communication behaviors differ and convey different meanings. </a:t>
            </a:r>
            <a:endParaRPr sz="1800">
              <a:solidFill>
                <a:schemeClr val="dk1"/>
              </a:solidFill>
            </a:endParaRPr>
          </a:p>
          <a:p>
            <a:pPr indent="0" lvl="0" marL="0" rtl="0" algn="just">
              <a:spcBef>
                <a:spcPts val="1000"/>
              </a:spcBef>
              <a:spcAft>
                <a:spcPts val="0"/>
              </a:spcAft>
              <a:buNone/>
            </a:pPr>
            <a:r>
              <a:rPr lang="en" sz="1800">
                <a:solidFill>
                  <a:schemeClr val="dk1"/>
                </a:solidFill>
              </a:rPr>
              <a:t>You will need to be sensitive to the spaces of others—especially those from different cultures. </a:t>
            </a:r>
            <a:endParaRPr sz="1800">
              <a:solidFill>
                <a:schemeClr val="dk1"/>
              </a:solidFill>
            </a:endParaRPr>
          </a:p>
          <a:p>
            <a:pPr indent="0" lvl="0" marL="0" rtl="0" algn="just">
              <a:spcBef>
                <a:spcPts val="1000"/>
              </a:spcBef>
              <a:spcAft>
                <a:spcPts val="0"/>
              </a:spcAft>
              <a:buNone/>
            </a:pPr>
            <a:r>
              <a:rPr lang="en" sz="1800">
                <a:solidFill>
                  <a:schemeClr val="dk1"/>
                </a:solidFill>
              </a:rPr>
              <a:t>When people’s attitudes toward space are different, their actions are likely to be misinterpreted.</a:t>
            </a:r>
            <a:endParaRPr sz="1800">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91"/>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Nonverbal communication</a:t>
            </a:r>
            <a:endParaRPr/>
          </a:p>
        </p:txBody>
      </p:sp>
      <p:sp>
        <p:nvSpPr>
          <p:cNvPr id="576" name="Google Shape;576;p91"/>
          <p:cNvSpPr txBox="1"/>
          <p:nvPr>
            <p:ph idx="1" type="body"/>
          </p:nvPr>
        </p:nvSpPr>
        <p:spPr>
          <a:xfrm>
            <a:off x="713250" y="1064950"/>
            <a:ext cx="7717500" cy="35037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800">
                <a:solidFill>
                  <a:schemeClr val="dk1"/>
                </a:solidFill>
              </a:rPr>
              <a:t>3. Paralanguage - </a:t>
            </a:r>
            <a:r>
              <a:rPr lang="en" sz="1800">
                <a:solidFill>
                  <a:schemeClr val="dk1"/>
                </a:solidFill>
              </a:rPr>
              <a:t>Paralanguage involves how we say something. </a:t>
            </a:r>
            <a:endParaRPr sz="1800">
              <a:solidFill>
                <a:schemeClr val="dk1"/>
              </a:solidFill>
            </a:endParaRPr>
          </a:p>
          <a:p>
            <a:pPr indent="0" lvl="0" marL="0" rtl="0" algn="just">
              <a:spcBef>
                <a:spcPts val="1000"/>
              </a:spcBef>
              <a:spcAft>
                <a:spcPts val="0"/>
              </a:spcAft>
              <a:buNone/>
            </a:pPr>
            <a:r>
              <a:rPr lang="en" sz="1800">
                <a:solidFill>
                  <a:schemeClr val="dk1"/>
                </a:solidFill>
              </a:rPr>
              <a:t>Paralanguage creates meanings because of speed, pitch, volume, and connection of words. To illustrate, read the following series of statements, emphasizing the underscored word in each. </a:t>
            </a:r>
            <a:endParaRPr sz="1800">
              <a:solidFill>
                <a:schemeClr val="dk1"/>
              </a:solidFill>
            </a:endParaRPr>
          </a:p>
          <a:p>
            <a:pPr indent="0" lvl="0" marL="0" rtl="0" algn="just">
              <a:spcBef>
                <a:spcPts val="1000"/>
              </a:spcBef>
              <a:spcAft>
                <a:spcPts val="0"/>
              </a:spcAft>
              <a:buNone/>
            </a:pPr>
            <a:r>
              <a:rPr lang="en" sz="1800" u="sng">
                <a:solidFill>
                  <a:schemeClr val="dk1"/>
                </a:solidFill>
              </a:rPr>
              <a:t>I</a:t>
            </a:r>
            <a:r>
              <a:rPr lang="en" sz="1800">
                <a:solidFill>
                  <a:schemeClr val="dk1"/>
                </a:solidFill>
              </a:rPr>
              <a:t> am a good communicator. </a:t>
            </a:r>
            <a:endParaRPr sz="1800">
              <a:solidFill>
                <a:schemeClr val="dk1"/>
              </a:solidFill>
            </a:endParaRPr>
          </a:p>
          <a:p>
            <a:pPr indent="0" lvl="0" marL="0" rtl="0" algn="just">
              <a:spcBef>
                <a:spcPts val="0"/>
              </a:spcBef>
              <a:spcAft>
                <a:spcPts val="0"/>
              </a:spcAft>
              <a:buNone/>
            </a:pPr>
            <a:r>
              <a:rPr lang="en" sz="1800">
                <a:solidFill>
                  <a:schemeClr val="dk1"/>
                </a:solidFill>
              </a:rPr>
              <a:t>I </a:t>
            </a:r>
            <a:r>
              <a:rPr lang="en" sz="1800" u="sng">
                <a:solidFill>
                  <a:schemeClr val="dk1"/>
                </a:solidFill>
              </a:rPr>
              <a:t>am </a:t>
            </a:r>
            <a:r>
              <a:rPr lang="en" sz="1800">
                <a:solidFill>
                  <a:schemeClr val="dk1"/>
                </a:solidFill>
              </a:rPr>
              <a:t>a good communicator. </a:t>
            </a:r>
            <a:endParaRPr sz="1800">
              <a:solidFill>
                <a:schemeClr val="dk1"/>
              </a:solidFill>
            </a:endParaRPr>
          </a:p>
          <a:p>
            <a:pPr indent="0" lvl="0" marL="0" rtl="0" algn="just">
              <a:spcBef>
                <a:spcPts val="0"/>
              </a:spcBef>
              <a:spcAft>
                <a:spcPts val="0"/>
              </a:spcAft>
              <a:buNone/>
            </a:pPr>
            <a:r>
              <a:rPr lang="en" sz="1800">
                <a:solidFill>
                  <a:schemeClr val="dk1"/>
                </a:solidFill>
              </a:rPr>
              <a:t>I am </a:t>
            </a:r>
            <a:r>
              <a:rPr lang="en" sz="1800" u="sng">
                <a:solidFill>
                  <a:schemeClr val="dk1"/>
                </a:solidFill>
              </a:rPr>
              <a:t>a </a:t>
            </a:r>
            <a:r>
              <a:rPr lang="en" sz="1800">
                <a:solidFill>
                  <a:schemeClr val="dk1"/>
                </a:solidFill>
              </a:rPr>
              <a:t>good communicator. </a:t>
            </a:r>
            <a:endParaRPr sz="1800">
              <a:solidFill>
                <a:schemeClr val="dk1"/>
              </a:solidFill>
            </a:endParaRPr>
          </a:p>
          <a:p>
            <a:pPr indent="0" lvl="0" marL="0" rtl="0" algn="just">
              <a:spcBef>
                <a:spcPts val="0"/>
              </a:spcBef>
              <a:spcAft>
                <a:spcPts val="0"/>
              </a:spcAft>
              <a:buNone/>
            </a:pPr>
            <a:r>
              <a:rPr lang="en" sz="1800">
                <a:solidFill>
                  <a:schemeClr val="dk1"/>
                </a:solidFill>
              </a:rPr>
              <a:t>I am a </a:t>
            </a:r>
            <a:r>
              <a:rPr lang="en" sz="1800" u="sng">
                <a:solidFill>
                  <a:schemeClr val="dk1"/>
                </a:solidFill>
              </a:rPr>
              <a:t>good </a:t>
            </a:r>
            <a:r>
              <a:rPr lang="en" sz="1800">
                <a:solidFill>
                  <a:schemeClr val="dk1"/>
                </a:solidFill>
              </a:rPr>
              <a:t>communicator. </a:t>
            </a:r>
            <a:endParaRPr sz="1800">
              <a:solidFill>
                <a:schemeClr val="dk1"/>
              </a:solidFill>
            </a:endParaRPr>
          </a:p>
          <a:p>
            <a:pPr indent="0" lvl="0" marL="0" rtl="0" algn="just">
              <a:spcBef>
                <a:spcPts val="0"/>
              </a:spcBef>
              <a:spcAft>
                <a:spcPts val="0"/>
              </a:spcAft>
              <a:buNone/>
            </a:pPr>
            <a:r>
              <a:rPr lang="en" sz="1800">
                <a:solidFill>
                  <a:schemeClr val="dk1"/>
                </a:solidFill>
              </a:rPr>
              <a:t>I am a good </a:t>
            </a:r>
            <a:r>
              <a:rPr lang="en" sz="1800" u="sng">
                <a:solidFill>
                  <a:schemeClr val="dk1"/>
                </a:solidFill>
              </a:rPr>
              <a:t>communicator</a:t>
            </a:r>
            <a:r>
              <a:rPr lang="en" sz="1800">
                <a:solidFill>
                  <a:schemeClr val="dk1"/>
                </a:solidFill>
              </a:rPr>
              <a:t>. </a:t>
            </a:r>
            <a:endParaRPr sz="1800">
              <a:solidFill>
                <a:schemeClr val="dk1"/>
              </a:solidFill>
            </a:endParaRPr>
          </a:p>
          <a:p>
            <a:pPr indent="0" lvl="0" marL="0" rtl="0" algn="just">
              <a:spcBef>
                <a:spcPts val="1000"/>
              </a:spcBef>
              <a:spcAft>
                <a:spcPts val="0"/>
              </a:spcAft>
              <a:buNone/>
            </a:pPr>
            <a:r>
              <a:rPr lang="en" sz="1800">
                <a:solidFill>
                  <a:schemeClr val="dk1"/>
                </a:solidFill>
              </a:rPr>
              <a:t>By emphasizing the underscored word in each statement, you change the meaning of that statement from the others even though you used the same words.</a:t>
            </a:r>
            <a:endParaRPr sz="1800">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92"/>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Nonverbal communication</a:t>
            </a:r>
            <a:endParaRPr/>
          </a:p>
        </p:txBody>
      </p:sp>
      <p:sp>
        <p:nvSpPr>
          <p:cNvPr id="582" name="Google Shape;582;p92"/>
          <p:cNvSpPr txBox="1"/>
          <p:nvPr>
            <p:ph idx="1" type="body"/>
          </p:nvPr>
        </p:nvSpPr>
        <p:spPr>
          <a:xfrm>
            <a:off x="713250" y="1144250"/>
            <a:ext cx="7717500" cy="34245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800">
                <a:solidFill>
                  <a:schemeClr val="dk1"/>
                </a:solidFill>
              </a:rPr>
              <a:t>4. Time - </a:t>
            </a:r>
            <a:r>
              <a:rPr lang="en" sz="1800">
                <a:solidFill>
                  <a:schemeClr val="dk1"/>
                </a:solidFill>
              </a:rPr>
              <a:t>Think about how you manage your daily schedule. </a:t>
            </a:r>
            <a:endParaRPr sz="1800">
              <a:solidFill>
                <a:schemeClr val="dk1"/>
              </a:solidFill>
            </a:endParaRPr>
          </a:p>
          <a:p>
            <a:pPr indent="0" lvl="0" marL="0" rtl="0" algn="just">
              <a:spcBef>
                <a:spcPts val="1000"/>
              </a:spcBef>
              <a:spcAft>
                <a:spcPts val="0"/>
              </a:spcAft>
              <a:buNone/>
            </a:pPr>
            <a:r>
              <a:rPr lang="en" sz="1800">
                <a:solidFill>
                  <a:schemeClr val="dk1"/>
                </a:solidFill>
              </a:rPr>
              <a:t>Do you arrive early for most appointments? Do you prioritize phone calls? Do you prepare agendas for meetings? </a:t>
            </a:r>
            <a:endParaRPr sz="1800">
              <a:solidFill>
                <a:schemeClr val="dk1"/>
              </a:solidFill>
            </a:endParaRPr>
          </a:p>
          <a:p>
            <a:pPr indent="0" lvl="0" marL="0" rtl="0" algn="just">
              <a:spcBef>
                <a:spcPts val="1000"/>
              </a:spcBef>
              <a:spcAft>
                <a:spcPts val="0"/>
              </a:spcAft>
              <a:buNone/>
            </a:pPr>
            <a:r>
              <a:rPr lang="en" sz="1800">
                <a:solidFill>
                  <a:schemeClr val="dk1"/>
                </a:solidFill>
              </a:rPr>
              <a:t>Your response to time in these ways communicates to others, and, of course, others’ use of time communicates to you.</a:t>
            </a:r>
            <a:endParaRPr sz="1800">
              <a:solidFill>
                <a:schemeClr val="dk1"/>
              </a:solidFill>
            </a:endParaRPr>
          </a:p>
          <a:p>
            <a:pPr indent="0" lvl="0" marL="0" rtl="0" algn="just">
              <a:spcBef>
                <a:spcPts val="1000"/>
              </a:spcBef>
              <a:spcAft>
                <a:spcPts val="0"/>
              </a:spcAft>
              <a:buNone/>
            </a:pPr>
            <a:r>
              <a:rPr b="1" lang="en" sz="1800">
                <a:solidFill>
                  <a:schemeClr val="dk1"/>
                </a:solidFill>
              </a:rPr>
              <a:t>O</a:t>
            </a:r>
            <a:r>
              <a:rPr b="1" lang="en" sz="1800">
                <a:solidFill>
                  <a:schemeClr val="dk1"/>
                </a:solidFill>
              </a:rPr>
              <a:t>ther nonverbal types</a:t>
            </a:r>
            <a:r>
              <a:rPr lang="en" sz="1800">
                <a:solidFill>
                  <a:schemeClr val="dk1"/>
                </a:solidFill>
              </a:rPr>
              <a:t> exist, but they are minor. For example, color. What meanings do you get from red, yellow, black, blue? </a:t>
            </a:r>
            <a:endParaRPr sz="1800">
              <a:solidFill>
                <a:schemeClr val="dk1"/>
              </a:solidFill>
            </a:endParaRPr>
          </a:p>
          <a:p>
            <a:pPr indent="0" lvl="0" marL="0" rtl="0" algn="just">
              <a:spcBef>
                <a:spcPts val="1000"/>
              </a:spcBef>
              <a:spcAft>
                <a:spcPts val="0"/>
              </a:spcAft>
              <a:buNone/>
            </a:pPr>
            <a:r>
              <a:rPr lang="en" sz="1800">
                <a:solidFill>
                  <a:schemeClr val="dk1"/>
                </a:solidFill>
              </a:rPr>
              <a:t>Another is physical context—furniture carpeting, decorations, and other features. </a:t>
            </a:r>
            <a:endParaRPr sz="1800">
              <a:solidFill>
                <a:schemeClr val="dk1"/>
              </a:solidFill>
            </a:endParaRPr>
          </a:p>
          <a:p>
            <a:pPr indent="0" lvl="0" marL="0" rtl="0" algn="just">
              <a:spcBef>
                <a:spcPts val="1000"/>
              </a:spcBef>
              <a:spcAft>
                <a:spcPts val="0"/>
              </a:spcAft>
              <a:buNone/>
            </a:pPr>
            <a:r>
              <a:rPr lang="en" sz="1800">
                <a:solidFill>
                  <a:schemeClr val="dk1"/>
                </a:solidFill>
              </a:rPr>
              <a:t>We should therefore consider them as part of the messages we send and receive as well.</a:t>
            </a:r>
            <a:endParaRPr sz="1800">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93"/>
          <p:cNvSpPr txBox="1"/>
          <p:nvPr>
            <p:ph type="title"/>
          </p:nvPr>
        </p:nvSpPr>
        <p:spPr>
          <a:xfrm>
            <a:off x="2714550" y="1747990"/>
            <a:ext cx="3714900" cy="144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Discussion &amp; debate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94"/>
          <p:cNvSpPr txBox="1"/>
          <p:nvPr>
            <p:ph type="title"/>
          </p:nvPr>
        </p:nvSpPr>
        <p:spPr>
          <a:xfrm>
            <a:off x="729600" y="334550"/>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&amp; debate</a:t>
            </a:r>
            <a:endParaRPr/>
          </a:p>
        </p:txBody>
      </p:sp>
      <p:sp>
        <p:nvSpPr>
          <p:cNvPr id="593" name="Google Shape;593;p94"/>
          <p:cNvSpPr txBox="1"/>
          <p:nvPr>
            <p:ph idx="1" type="body"/>
          </p:nvPr>
        </p:nvSpPr>
        <p:spPr>
          <a:xfrm>
            <a:off x="713250" y="907250"/>
            <a:ext cx="7717500" cy="39147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AutoNum type="arabicPeriod"/>
            </a:pPr>
            <a:r>
              <a:rPr lang="en" sz="1800">
                <a:solidFill>
                  <a:schemeClr val="dk1"/>
                </a:solidFill>
              </a:rPr>
              <a:t>Talking is a natural occurrence, so we should give it little attention. Discuss.</a:t>
            </a:r>
            <a:endParaRPr sz="1800">
              <a:solidFill>
                <a:schemeClr val="dk1"/>
              </a:solidFill>
            </a:endParaRPr>
          </a:p>
          <a:p>
            <a:pPr indent="-342900" lvl="0" marL="457200" rtl="0" algn="just">
              <a:spcBef>
                <a:spcPts val="1000"/>
              </a:spcBef>
              <a:spcAft>
                <a:spcPts val="0"/>
              </a:spcAft>
              <a:buSzPts val="1800"/>
              <a:buAutoNum type="arabicPeriod"/>
            </a:pPr>
            <a:r>
              <a:rPr lang="en" sz="1800">
                <a:solidFill>
                  <a:schemeClr val="dk1"/>
                </a:solidFill>
              </a:rPr>
              <a:t>How can being conscious of the elements of talking help us communicate better? </a:t>
            </a:r>
            <a:endParaRPr sz="1800">
              <a:solidFill>
                <a:schemeClr val="dk1"/>
              </a:solidFill>
            </a:endParaRPr>
          </a:p>
          <a:p>
            <a:pPr indent="-342900" lvl="0" marL="457200" rtl="0" algn="just">
              <a:spcBef>
                <a:spcPts val="1000"/>
              </a:spcBef>
              <a:spcAft>
                <a:spcPts val="0"/>
              </a:spcAft>
              <a:buClr>
                <a:schemeClr val="dk1"/>
              </a:buClr>
              <a:buSzPts val="1800"/>
              <a:buAutoNum type="arabicPeriod"/>
            </a:pPr>
            <a:r>
              <a:rPr lang="en" sz="1800">
                <a:solidFill>
                  <a:schemeClr val="dk1"/>
                </a:solidFill>
              </a:rPr>
              <a:t>Being able to start a conversation is especially important when meeting clients in social settings. Discuss the types of topics that would and would not be appropriate.</a:t>
            </a:r>
            <a:endParaRPr sz="1800">
              <a:solidFill>
                <a:schemeClr val="dk1"/>
              </a:solidFill>
            </a:endParaRPr>
          </a:p>
          <a:p>
            <a:pPr indent="-342900" lvl="0" marL="457200" rtl="0" algn="just">
              <a:spcBef>
                <a:spcPts val="1000"/>
              </a:spcBef>
              <a:spcAft>
                <a:spcPts val="0"/>
              </a:spcAft>
              <a:buClr>
                <a:schemeClr val="dk1"/>
              </a:buClr>
              <a:buSzPts val="1800"/>
              <a:buAutoNum type="arabicPeriod"/>
            </a:pPr>
            <a:r>
              <a:rPr lang="en" sz="1800">
                <a:solidFill>
                  <a:schemeClr val="dk1"/>
                </a:solidFill>
              </a:rPr>
              <a:t>The people attending a meeting—not the leader— should determine the agenda. Discuss.</a:t>
            </a:r>
            <a:endParaRPr sz="1800">
              <a:solidFill>
                <a:schemeClr val="dk1"/>
              </a:solidFill>
            </a:endParaRPr>
          </a:p>
          <a:p>
            <a:pPr indent="-342900" lvl="0" marL="457200" rtl="0" algn="just">
              <a:spcBef>
                <a:spcPts val="1000"/>
              </a:spcBef>
              <a:spcAft>
                <a:spcPts val="1000"/>
              </a:spcAft>
              <a:buSzPts val="1800"/>
              <a:buAutoNum type="arabicPeriod"/>
            </a:pPr>
            <a:r>
              <a:rPr lang="en" sz="1800">
                <a:solidFill>
                  <a:schemeClr val="dk1"/>
                </a:solidFill>
              </a:rPr>
              <a:t>As meetings should be democratic, everyone present should be permitted to talk as much as he or she wants without interference from the leader. Discuss. </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communication</a:t>
            </a:r>
            <a:endParaRPr/>
          </a:p>
        </p:txBody>
      </p:sp>
      <p:sp>
        <p:nvSpPr>
          <p:cNvPr id="279" name="Google Shape;279;p41"/>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800">
                <a:solidFill>
                  <a:schemeClr val="dk1"/>
                </a:solidFill>
              </a:rPr>
              <a:t>Word Choice -</a:t>
            </a:r>
            <a:r>
              <a:rPr lang="en" sz="1800">
                <a:solidFill>
                  <a:schemeClr val="dk1"/>
                </a:solidFill>
              </a:rPr>
              <a:t> Choose words that you know your audience will understand. I.e., make sure that your choice of words are not too difficult or too easy for your audience.</a:t>
            </a:r>
            <a:endParaRPr sz="1800">
              <a:solidFill>
                <a:schemeClr val="dk1"/>
              </a:solidFill>
            </a:endParaRPr>
          </a:p>
          <a:p>
            <a:pPr indent="457200" lvl="0" marL="0" rtl="0" algn="just">
              <a:spcBef>
                <a:spcPts val="1000"/>
              </a:spcBef>
              <a:spcAft>
                <a:spcPts val="0"/>
              </a:spcAft>
              <a:buNone/>
            </a:pPr>
            <a:r>
              <a:rPr lang="en" sz="1800">
                <a:solidFill>
                  <a:schemeClr val="dk1"/>
                </a:solidFill>
              </a:rPr>
              <a:t>Select those that appropriately convey courtesy and respect for the listener’s knowledge. </a:t>
            </a:r>
            <a:endParaRPr sz="1800">
              <a:solidFill>
                <a:schemeClr val="dk1"/>
              </a:solidFill>
            </a:endParaRPr>
          </a:p>
          <a:p>
            <a:pPr indent="457200" lvl="0" marL="0" rtl="0" algn="just">
              <a:spcBef>
                <a:spcPts val="1000"/>
              </a:spcBef>
              <a:spcAft>
                <a:spcPts val="0"/>
              </a:spcAft>
              <a:buClr>
                <a:schemeClr val="dk1"/>
              </a:buClr>
              <a:buSzPts val="1100"/>
              <a:buFont typeface="Arial"/>
              <a:buNone/>
            </a:pPr>
            <a:r>
              <a:rPr lang="en" sz="1800">
                <a:solidFill>
                  <a:schemeClr val="dk1"/>
                </a:solidFill>
              </a:rPr>
              <a:t>Consider, too, that the vocabulary you use with your friends outside the workplace may not be professionally appropriate for use in the workplace—no matter how friendly you are with your co-workers, superiors, or subordinates.</a:t>
            </a:r>
            <a:endParaRPr sz="1800">
              <a:solidFill>
                <a:schemeClr val="dk1"/>
              </a:solidFill>
            </a:endParaRPr>
          </a:p>
          <a:p>
            <a:pPr indent="457200" lvl="0" marL="0" rtl="0" algn="just">
              <a:spcBef>
                <a:spcPts val="1000"/>
              </a:spcBef>
              <a:spcAft>
                <a:spcPts val="1000"/>
              </a:spcAft>
              <a:buNone/>
            </a:pPr>
            <a:r>
              <a:t/>
            </a:r>
            <a:endParaRPr sz="18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95"/>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&amp; debate</a:t>
            </a:r>
            <a:endParaRPr/>
          </a:p>
        </p:txBody>
      </p:sp>
      <p:sp>
        <p:nvSpPr>
          <p:cNvPr id="599" name="Google Shape;599;p95"/>
          <p:cNvSpPr txBox="1"/>
          <p:nvPr>
            <p:ph idx="1" type="body"/>
          </p:nvPr>
        </p:nvSpPr>
        <p:spPr>
          <a:xfrm>
            <a:off x="713250" y="1121600"/>
            <a:ext cx="7717500" cy="37002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AutoNum type="arabicPeriod" startAt="6"/>
            </a:pPr>
            <a:r>
              <a:rPr lang="en" sz="1800">
                <a:solidFill>
                  <a:schemeClr val="dk1"/>
                </a:solidFill>
              </a:rPr>
              <a:t>Describe an annoying phone practice that you have experienced or know about (other than the ones discussed today). Explain and/or demonstrate how it should be corrected. </a:t>
            </a:r>
            <a:endParaRPr sz="1800">
              <a:solidFill>
                <a:schemeClr val="dk1"/>
              </a:solidFill>
            </a:endParaRPr>
          </a:p>
          <a:p>
            <a:pPr indent="-342900" lvl="0" marL="457200" rtl="0" algn="just">
              <a:spcBef>
                <a:spcPts val="1000"/>
              </a:spcBef>
              <a:spcAft>
                <a:spcPts val="0"/>
              </a:spcAft>
              <a:buSzPts val="1800"/>
              <a:buAutoNum type="arabicPeriod" startAt="6"/>
            </a:pPr>
            <a:r>
              <a:rPr lang="en" sz="1800">
                <a:solidFill>
                  <a:schemeClr val="dk1"/>
                </a:solidFill>
              </a:rPr>
              <a:t>Describe the strengths and weaknesses of voice mail systems with which you are familiar.</a:t>
            </a:r>
            <a:endParaRPr sz="1800">
              <a:solidFill>
                <a:schemeClr val="dk1"/>
              </a:solidFill>
            </a:endParaRPr>
          </a:p>
          <a:p>
            <a:pPr indent="-342900" lvl="0" marL="457200" rtl="0" algn="just">
              <a:spcBef>
                <a:spcPts val="1000"/>
              </a:spcBef>
              <a:spcAft>
                <a:spcPts val="0"/>
              </a:spcAft>
              <a:buSzPts val="1800"/>
              <a:buAutoNum type="arabicPeriod" startAt="6"/>
            </a:pPr>
            <a:r>
              <a:rPr lang="en" sz="1800">
                <a:solidFill>
                  <a:schemeClr val="dk1"/>
                </a:solidFill>
              </a:rPr>
              <a:t>Discuss why we have difficulty listening well.</a:t>
            </a:r>
            <a:endParaRPr sz="1800">
              <a:solidFill>
                <a:schemeClr val="dk1"/>
              </a:solidFill>
            </a:endParaRPr>
          </a:p>
          <a:p>
            <a:pPr indent="-342900" lvl="0" marL="457200" rtl="0" algn="just">
              <a:spcBef>
                <a:spcPts val="1000"/>
              </a:spcBef>
              <a:spcAft>
                <a:spcPts val="0"/>
              </a:spcAft>
              <a:buClr>
                <a:schemeClr val="dk1"/>
              </a:buClr>
              <a:buSzPts val="1800"/>
              <a:buAutoNum type="arabicPeriod" startAt="6"/>
            </a:pPr>
            <a:r>
              <a:rPr lang="en" sz="1800">
                <a:solidFill>
                  <a:schemeClr val="dk1"/>
                </a:solidFill>
              </a:rPr>
              <a:t>What can you do to improve your listening?</a:t>
            </a:r>
            <a:endParaRPr sz="1800">
              <a:solidFill>
                <a:schemeClr val="dk1"/>
              </a:solidFill>
            </a:endParaRPr>
          </a:p>
          <a:p>
            <a:pPr indent="-342900" lvl="0" marL="457200" rtl="0" algn="just">
              <a:spcBef>
                <a:spcPts val="1000"/>
              </a:spcBef>
              <a:spcAft>
                <a:spcPts val="1000"/>
              </a:spcAft>
              <a:buSzPts val="1800"/>
              <a:buAutoNum type="arabicPeriod" startAt="6"/>
            </a:pPr>
            <a:r>
              <a:rPr lang="en" sz="1800">
                <a:solidFill>
                  <a:schemeClr val="dk1"/>
                </a:solidFill>
              </a:rPr>
              <a:t>Explain how each type of nonverbal communication relates to speaking and to listening.</a:t>
            </a:r>
            <a:endParaRPr sz="1800">
              <a:solidFill>
                <a:schemeClr val="dk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96"/>
          <p:cNvSpPr txBox="1"/>
          <p:nvPr>
            <p:ph type="title"/>
          </p:nvPr>
        </p:nvSpPr>
        <p:spPr>
          <a:xfrm>
            <a:off x="2714550" y="1747990"/>
            <a:ext cx="3714900" cy="144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Activities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97"/>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Activities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10" name="Google Shape;610;p97"/>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AutoNum type="arabicPeriod"/>
            </a:pPr>
            <a:r>
              <a:rPr lang="en" sz="1800">
                <a:solidFill>
                  <a:schemeClr val="dk1"/>
                </a:solidFill>
              </a:rPr>
              <a:t>Record an example of talking done by someone you think has good voice quality and someone you think has poor voice quality. </a:t>
            </a:r>
            <a:endParaRPr sz="1800">
              <a:solidFill>
                <a:schemeClr val="dk1"/>
              </a:solidFill>
            </a:endParaRPr>
          </a:p>
          <a:p>
            <a:pPr indent="0" lvl="0" marL="457200" rtl="0" algn="just">
              <a:spcBef>
                <a:spcPts val="1000"/>
              </a:spcBef>
              <a:spcAft>
                <a:spcPts val="0"/>
              </a:spcAft>
              <a:buNone/>
            </a:pPr>
            <a:r>
              <a:rPr lang="en" sz="1800">
                <a:solidFill>
                  <a:schemeClr val="dk1"/>
                </a:solidFill>
              </a:rPr>
              <a:t>You may </a:t>
            </a:r>
            <a:r>
              <a:rPr lang="en" sz="1800">
                <a:solidFill>
                  <a:schemeClr val="dk1"/>
                </a:solidFill>
              </a:rPr>
              <a:t>find</a:t>
            </a:r>
            <a:r>
              <a:rPr lang="en" sz="1800">
                <a:solidFill>
                  <a:schemeClr val="dk1"/>
                </a:solidFill>
              </a:rPr>
              <a:t> talk shows or news programs helpful sources. You may also be able to think of a movie in which someone speaks poorly or speaks well. </a:t>
            </a:r>
            <a:endParaRPr sz="1800">
              <a:solidFill>
                <a:schemeClr val="dk1"/>
              </a:solidFill>
            </a:endParaRPr>
          </a:p>
          <a:p>
            <a:pPr indent="0" lvl="0" marL="457200" rtl="0" algn="just">
              <a:spcBef>
                <a:spcPts val="1000"/>
              </a:spcBef>
              <a:spcAft>
                <a:spcPts val="1000"/>
              </a:spcAft>
              <a:buNone/>
            </a:pPr>
            <a:r>
              <a:rPr lang="en" sz="1800">
                <a:solidFill>
                  <a:schemeClr val="dk1"/>
                </a:solidFill>
              </a:rPr>
              <a:t>Analyze the speaker’s voice quality in terms of the features discussed in this lecture. </a:t>
            </a:r>
            <a:r>
              <a:rPr lang="en" sz="1800">
                <a:solidFill>
                  <a:schemeClr val="dk1"/>
                </a:solidFill>
              </a:rPr>
              <a:t>A Present</a:t>
            </a:r>
            <a:r>
              <a:rPr lang="en" sz="1800">
                <a:solidFill>
                  <a:schemeClr val="dk1"/>
                </a:solidFill>
              </a:rPr>
              <a:t> your analysis to your class.</a:t>
            </a:r>
            <a:endParaRPr sz="1800">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98"/>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Activities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16" name="Google Shape;616;p98"/>
          <p:cNvSpPr txBox="1"/>
          <p:nvPr>
            <p:ph idx="1" type="body"/>
          </p:nvPr>
        </p:nvSpPr>
        <p:spPr>
          <a:xfrm>
            <a:off x="713250" y="13491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AutoNum type="arabicPeriod" startAt="2"/>
            </a:pPr>
            <a:r>
              <a:rPr lang="en" sz="1800">
                <a:solidFill>
                  <a:schemeClr val="dk1"/>
                </a:solidFill>
              </a:rPr>
              <a:t>For one of the topics on the next slide, develop a specific problem that would warrant a group meeting. (Example: For student government, the problem might be “To determine the weaknesses of student government on this campus and what should be done to correct them.”) </a:t>
            </a:r>
            <a:endParaRPr sz="1800">
              <a:solidFill>
                <a:schemeClr val="dk1"/>
              </a:solidFill>
            </a:endParaRPr>
          </a:p>
          <a:p>
            <a:pPr indent="0" lvl="0" marL="457200" rtl="0" algn="just">
              <a:spcBef>
                <a:spcPts val="1000"/>
              </a:spcBef>
              <a:spcAft>
                <a:spcPts val="1000"/>
              </a:spcAft>
              <a:buNone/>
            </a:pPr>
            <a:r>
              <a:rPr lang="en" sz="1800">
                <a:solidFill>
                  <a:schemeClr val="dk1"/>
                </a:solidFill>
              </a:rPr>
              <a:t>Then lead the class (or participate) in a meeting on the topic. Class discussion following the meeting should reinforce the text material and bring out the effective and ineffective parts of the meeting.</a:t>
            </a:r>
            <a:endParaRPr sz="1800">
              <a:solidFill>
                <a:schemeClr val="dk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99"/>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Activities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22" name="Google Shape;622;p99"/>
          <p:cNvSpPr txBox="1"/>
          <p:nvPr>
            <p:ph idx="1" type="body"/>
          </p:nvPr>
        </p:nvSpPr>
        <p:spPr>
          <a:xfrm>
            <a:off x="713250" y="1272925"/>
            <a:ext cx="3886500" cy="35490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Clr>
                <a:schemeClr val="dk1"/>
              </a:buClr>
              <a:buSzPts val="1100"/>
              <a:buFont typeface="Arial"/>
              <a:buNone/>
            </a:pPr>
            <a:r>
              <a:rPr lang="en" sz="1800">
                <a:solidFill>
                  <a:schemeClr val="dk1"/>
                </a:solidFill>
              </a:rPr>
              <a:t>a. Student drinking</a:t>
            </a:r>
            <a:endParaRPr sz="1800">
              <a:solidFill>
                <a:schemeClr val="dk1"/>
              </a:solidFill>
            </a:endParaRPr>
          </a:p>
          <a:p>
            <a:pPr indent="0" lvl="0" marL="0" rtl="0" algn="just">
              <a:spcBef>
                <a:spcPts val="1000"/>
              </a:spcBef>
              <a:spcAft>
                <a:spcPts val="0"/>
              </a:spcAft>
              <a:buClr>
                <a:schemeClr val="dk1"/>
              </a:buClr>
              <a:buSzPts val="1100"/>
              <a:buFont typeface="Arial"/>
              <a:buNone/>
            </a:pPr>
            <a:r>
              <a:rPr lang="en" sz="1800">
                <a:solidFill>
                  <a:schemeClr val="dk1"/>
                </a:solidFill>
              </a:rPr>
              <a:t>b. Scholastic dishonesty</a:t>
            </a:r>
            <a:endParaRPr sz="1800">
              <a:solidFill>
                <a:schemeClr val="dk1"/>
              </a:solidFill>
            </a:endParaRPr>
          </a:p>
          <a:p>
            <a:pPr indent="0" lvl="0" marL="0" rtl="0" algn="just">
              <a:spcBef>
                <a:spcPts val="1000"/>
              </a:spcBef>
              <a:spcAft>
                <a:spcPts val="0"/>
              </a:spcAft>
              <a:buClr>
                <a:schemeClr val="dk1"/>
              </a:buClr>
              <a:buSzPts val="1100"/>
              <a:buFont typeface="Arial"/>
              <a:buNone/>
            </a:pPr>
            <a:r>
              <a:rPr lang="en" sz="1800">
                <a:solidFill>
                  <a:schemeClr val="dk1"/>
                </a:solidFill>
              </a:rPr>
              <a:t>c. Housing regulations</a:t>
            </a:r>
            <a:endParaRPr sz="1800">
              <a:solidFill>
                <a:schemeClr val="dk1"/>
              </a:solidFill>
            </a:endParaRPr>
          </a:p>
          <a:p>
            <a:pPr indent="0" lvl="0" marL="0" rtl="0" algn="just">
              <a:spcBef>
                <a:spcPts val="1000"/>
              </a:spcBef>
              <a:spcAft>
                <a:spcPts val="0"/>
              </a:spcAft>
              <a:buClr>
                <a:schemeClr val="dk1"/>
              </a:buClr>
              <a:buSzPts val="1100"/>
              <a:buFont typeface="Arial"/>
              <a:buNone/>
            </a:pPr>
            <a:r>
              <a:rPr lang="en" sz="1800">
                <a:solidFill>
                  <a:schemeClr val="dk1"/>
                </a:solidFill>
              </a:rPr>
              <a:t>d. Student–faculty relations</a:t>
            </a:r>
            <a:endParaRPr sz="1800">
              <a:solidFill>
                <a:schemeClr val="dk1"/>
              </a:solidFill>
            </a:endParaRPr>
          </a:p>
          <a:p>
            <a:pPr indent="0" lvl="0" marL="0" rtl="0" algn="just">
              <a:spcBef>
                <a:spcPts val="1000"/>
              </a:spcBef>
              <a:spcAft>
                <a:spcPts val="0"/>
              </a:spcAft>
              <a:buClr>
                <a:schemeClr val="dk1"/>
              </a:buClr>
              <a:buSzPts val="1100"/>
              <a:buFont typeface="Arial"/>
              <a:buNone/>
            </a:pPr>
            <a:r>
              <a:rPr lang="en" sz="1800">
                <a:solidFill>
                  <a:schemeClr val="dk1"/>
                </a:solidFill>
              </a:rPr>
              <a:t>e. Student government</a:t>
            </a:r>
            <a:endParaRPr sz="1800">
              <a:solidFill>
                <a:schemeClr val="dk1"/>
              </a:solidFill>
            </a:endParaRPr>
          </a:p>
          <a:p>
            <a:pPr indent="0" lvl="0" marL="0" rtl="0" algn="just">
              <a:spcBef>
                <a:spcPts val="1000"/>
              </a:spcBef>
              <a:spcAft>
                <a:spcPts val="0"/>
              </a:spcAft>
              <a:buClr>
                <a:schemeClr val="dk1"/>
              </a:buClr>
              <a:buSzPts val="1100"/>
              <a:buFont typeface="Arial"/>
              <a:buNone/>
            </a:pPr>
            <a:r>
              <a:rPr lang="en" sz="1800">
                <a:solidFill>
                  <a:schemeClr val="dk1"/>
                </a:solidFill>
              </a:rPr>
              <a:t>f. Library</a:t>
            </a:r>
            <a:endParaRPr sz="1800">
              <a:solidFill>
                <a:schemeClr val="dk1"/>
              </a:solidFill>
            </a:endParaRPr>
          </a:p>
          <a:p>
            <a:pPr indent="0" lvl="0" marL="0" rtl="0" algn="just">
              <a:spcBef>
                <a:spcPts val="1000"/>
              </a:spcBef>
              <a:spcAft>
                <a:spcPts val="0"/>
              </a:spcAft>
              <a:buClr>
                <a:schemeClr val="dk1"/>
              </a:buClr>
              <a:buSzPts val="1100"/>
              <a:buFont typeface="Arial"/>
              <a:buNone/>
            </a:pPr>
            <a:r>
              <a:rPr lang="en" sz="1800">
                <a:solidFill>
                  <a:schemeClr val="dk1"/>
                </a:solidFill>
              </a:rPr>
              <a:t>g. Grading standards</a:t>
            </a:r>
            <a:endParaRPr sz="1800">
              <a:solidFill>
                <a:schemeClr val="dk1"/>
              </a:solidFill>
            </a:endParaRPr>
          </a:p>
          <a:p>
            <a:pPr indent="0" lvl="0" marL="0" rtl="0" algn="just">
              <a:spcBef>
                <a:spcPts val="1000"/>
              </a:spcBef>
              <a:spcAft>
                <a:spcPts val="0"/>
              </a:spcAft>
              <a:buClr>
                <a:schemeClr val="dk1"/>
              </a:buClr>
              <a:buSzPts val="1100"/>
              <a:buFont typeface="Arial"/>
              <a:buNone/>
            </a:pPr>
            <a:r>
              <a:rPr lang="en" sz="1800">
                <a:solidFill>
                  <a:schemeClr val="dk1"/>
                </a:solidFill>
              </a:rPr>
              <a:t>h. Attendance policies</a:t>
            </a:r>
            <a:endParaRPr sz="1800">
              <a:solidFill>
                <a:schemeClr val="dk1"/>
              </a:solidFill>
            </a:endParaRPr>
          </a:p>
          <a:p>
            <a:pPr indent="0" lvl="0" marL="0" rtl="0" algn="just">
              <a:spcBef>
                <a:spcPts val="1000"/>
              </a:spcBef>
              <a:spcAft>
                <a:spcPts val="1000"/>
              </a:spcAft>
              <a:buNone/>
            </a:pPr>
            <a:r>
              <a:rPr lang="en" sz="1800">
                <a:solidFill>
                  <a:schemeClr val="dk1"/>
                </a:solidFill>
              </a:rPr>
              <a:t>i. Varsity athletics</a:t>
            </a:r>
            <a:endParaRPr sz="1800">
              <a:solidFill>
                <a:schemeClr val="dk1"/>
              </a:solidFill>
            </a:endParaRPr>
          </a:p>
        </p:txBody>
      </p:sp>
      <p:sp>
        <p:nvSpPr>
          <p:cNvPr id="623" name="Google Shape;623;p99"/>
          <p:cNvSpPr txBox="1"/>
          <p:nvPr>
            <p:ph idx="1" type="body"/>
          </p:nvPr>
        </p:nvSpPr>
        <p:spPr>
          <a:xfrm>
            <a:off x="4774250" y="1242042"/>
            <a:ext cx="3886500" cy="35490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j. Intramural athletics</a:t>
            </a:r>
            <a:endParaRPr sz="1800">
              <a:solidFill>
                <a:schemeClr val="dk1"/>
              </a:solidFill>
            </a:endParaRPr>
          </a:p>
          <a:p>
            <a:pPr indent="0" lvl="0" marL="0" rtl="0" algn="just">
              <a:spcBef>
                <a:spcPts val="1000"/>
              </a:spcBef>
              <a:spcAft>
                <a:spcPts val="0"/>
              </a:spcAft>
              <a:buNone/>
            </a:pPr>
            <a:r>
              <a:rPr lang="en" sz="1800">
                <a:solidFill>
                  <a:schemeClr val="dk1"/>
                </a:solidFill>
              </a:rPr>
              <a:t>k. Degree requirements</a:t>
            </a:r>
            <a:endParaRPr sz="1800">
              <a:solidFill>
                <a:schemeClr val="dk1"/>
              </a:solidFill>
            </a:endParaRPr>
          </a:p>
          <a:p>
            <a:pPr indent="0" lvl="0" marL="0" rtl="0" algn="just">
              <a:spcBef>
                <a:spcPts val="1000"/>
              </a:spcBef>
              <a:spcAft>
                <a:spcPts val="0"/>
              </a:spcAft>
              <a:buNone/>
            </a:pPr>
            <a:r>
              <a:rPr lang="en" sz="1800">
                <a:solidFill>
                  <a:schemeClr val="dk1"/>
                </a:solidFill>
              </a:rPr>
              <a:t>l. Parking</a:t>
            </a:r>
            <a:endParaRPr sz="1800">
              <a:solidFill>
                <a:schemeClr val="dk1"/>
              </a:solidFill>
            </a:endParaRPr>
          </a:p>
          <a:p>
            <a:pPr indent="0" lvl="0" marL="0" rtl="0" algn="just">
              <a:spcBef>
                <a:spcPts val="1000"/>
              </a:spcBef>
              <a:spcAft>
                <a:spcPts val="0"/>
              </a:spcAft>
              <a:buNone/>
            </a:pPr>
            <a:r>
              <a:rPr lang="en" sz="1800">
                <a:solidFill>
                  <a:schemeClr val="dk1"/>
                </a:solidFill>
              </a:rPr>
              <a:t>m. Examination scheduling</a:t>
            </a:r>
            <a:endParaRPr sz="1800">
              <a:solidFill>
                <a:schemeClr val="dk1"/>
              </a:solidFill>
            </a:endParaRPr>
          </a:p>
          <a:p>
            <a:pPr indent="0" lvl="0" marL="0" rtl="0" algn="just">
              <a:spcBef>
                <a:spcPts val="1000"/>
              </a:spcBef>
              <a:spcAft>
                <a:spcPts val="0"/>
              </a:spcAft>
              <a:buNone/>
            </a:pPr>
            <a:r>
              <a:rPr lang="en" sz="1800">
                <a:solidFill>
                  <a:schemeClr val="dk1"/>
                </a:solidFill>
              </a:rPr>
              <a:t>n. Administrative policies</a:t>
            </a:r>
            <a:endParaRPr sz="1800">
              <a:solidFill>
                <a:schemeClr val="dk1"/>
              </a:solidFill>
            </a:endParaRPr>
          </a:p>
          <a:p>
            <a:pPr indent="0" lvl="0" marL="0" rtl="0" algn="just">
              <a:spcBef>
                <a:spcPts val="1000"/>
              </a:spcBef>
              <a:spcAft>
                <a:spcPts val="0"/>
              </a:spcAft>
              <a:buNone/>
            </a:pPr>
            <a:r>
              <a:rPr lang="en" sz="1800">
                <a:solidFill>
                  <a:schemeClr val="dk1"/>
                </a:solidFill>
              </a:rPr>
              <a:t>o. University calendar</a:t>
            </a:r>
            <a:endParaRPr sz="1800">
              <a:solidFill>
                <a:schemeClr val="dk1"/>
              </a:solidFill>
            </a:endParaRPr>
          </a:p>
          <a:p>
            <a:pPr indent="0" lvl="0" marL="0" rtl="0" algn="just">
              <a:spcBef>
                <a:spcPts val="1000"/>
              </a:spcBef>
              <a:spcAft>
                <a:spcPts val="0"/>
              </a:spcAft>
              <a:buNone/>
            </a:pPr>
            <a:r>
              <a:rPr lang="en" sz="1800">
                <a:solidFill>
                  <a:schemeClr val="dk1"/>
                </a:solidFill>
              </a:rPr>
              <a:t>p. Homework requirements</a:t>
            </a:r>
            <a:endParaRPr sz="1800">
              <a:solidFill>
                <a:schemeClr val="dk1"/>
              </a:solidFill>
            </a:endParaRPr>
          </a:p>
          <a:p>
            <a:pPr indent="0" lvl="0" marL="0" rtl="0" algn="just">
              <a:spcBef>
                <a:spcPts val="1000"/>
              </a:spcBef>
              <a:spcAft>
                <a:spcPts val="0"/>
              </a:spcAft>
              <a:buNone/>
            </a:pPr>
            <a:r>
              <a:rPr lang="en" sz="1800">
                <a:solidFill>
                  <a:schemeClr val="dk1"/>
                </a:solidFill>
              </a:rPr>
              <a:t>q. Tuition and fees</a:t>
            </a:r>
            <a:endParaRPr sz="1800">
              <a:solidFill>
                <a:schemeClr val="dk1"/>
              </a:solidFill>
            </a:endParaRPr>
          </a:p>
          <a:p>
            <a:pPr indent="0" lvl="0" marL="0" rtl="0" algn="just">
              <a:spcBef>
                <a:spcPts val="1000"/>
              </a:spcBef>
              <a:spcAft>
                <a:spcPts val="1000"/>
              </a:spcAft>
              <a:buNone/>
            </a:pPr>
            <a:r>
              <a:rPr lang="en" sz="1800">
                <a:solidFill>
                  <a:schemeClr val="dk1"/>
                </a:solidFill>
              </a:rPr>
              <a:t>r. Student evaluation of faculty</a:t>
            </a:r>
            <a:endParaRPr sz="1800">
              <a:solidFill>
                <a:schemeClr val="dk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00"/>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Activities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29" name="Google Shape;629;p100"/>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AutoNum type="arabicPeriod" startAt="3"/>
            </a:pPr>
            <a:r>
              <a:rPr lang="en" sz="1800">
                <a:solidFill>
                  <a:schemeClr val="dk1"/>
                </a:solidFill>
              </a:rPr>
              <a:t>Make a list of bad phone practices that you have experienced or heard about. With a classmate, fi rst demonstrate the bad practice and then demonstrate how you would handle it. Some possibilities: putting a caller on hold tactlessly, harsh greeting, unfriendly voice quality, insulting comments (unintended), attitude of unconcern, cold and formal treatment.</a:t>
            </a:r>
            <a:endParaRPr sz="1800">
              <a:solidFill>
                <a:schemeClr val="dk1"/>
              </a:solidFill>
            </a:endParaRPr>
          </a:p>
          <a:p>
            <a:pPr indent="-342900" lvl="0" marL="457200" rtl="0" algn="just">
              <a:spcBef>
                <a:spcPts val="1000"/>
              </a:spcBef>
              <a:spcAft>
                <a:spcPts val="1000"/>
              </a:spcAft>
              <a:buClr>
                <a:schemeClr val="dk1"/>
              </a:buClr>
              <a:buSzPts val="1800"/>
              <a:buAutoNum type="arabicPeriod" startAt="3"/>
            </a:pPr>
            <a:r>
              <a:rPr lang="en" sz="1800">
                <a:solidFill>
                  <a:schemeClr val="dk1"/>
                </a:solidFill>
              </a:rPr>
              <a:t>Use the Internet to gather information and present a report on recent developments in voice-recognition technology.</a:t>
            </a:r>
            <a:endParaRPr sz="1800">
              <a:solidFill>
                <a:schemeClr val="dk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01"/>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Activities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35" name="Google Shape;635;p101"/>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AutoNum type="arabicPeriod" startAt="5"/>
            </a:pPr>
            <a:r>
              <a:rPr lang="en" sz="1800">
                <a:solidFill>
                  <a:schemeClr val="dk1"/>
                </a:solidFill>
              </a:rPr>
              <a:t>After the class has been divided into two (or more) teams, the instructor reads some factual information (newspaper article, short story, or the like) to only one member of each team. </a:t>
            </a:r>
            <a:endParaRPr sz="1800">
              <a:solidFill>
                <a:schemeClr val="dk1"/>
              </a:solidFill>
            </a:endParaRPr>
          </a:p>
          <a:p>
            <a:pPr indent="0" lvl="0" marL="457200" rtl="0" algn="just">
              <a:spcBef>
                <a:spcPts val="1000"/>
              </a:spcBef>
              <a:spcAft>
                <a:spcPts val="0"/>
              </a:spcAft>
              <a:buNone/>
            </a:pPr>
            <a:r>
              <a:rPr lang="en" sz="1800">
                <a:solidFill>
                  <a:schemeClr val="dk1"/>
                </a:solidFill>
              </a:rPr>
              <a:t>Each of these team members tells what he or she has heard to a second team member, who in turn tells it to a third team member—and so on until the last member of each team has heard the information. The last person receiving the information reports what she or he has heard to the instructor, who checks it against the original message. </a:t>
            </a:r>
            <a:endParaRPr sz="1800">
              <a:solidFill>
                <a:schemeClr val="dk1"/>
              </a:solidFill>
            </a:endParaRPr>
          </a:p>
          <a:p>
            <a:pPr indent="0" lvl="0" marL="457200" rtl="0" algn="just">
              <a:spcBef>
                <a:spcPts val="1000"/>
              </a:spcBef>
              <a:spcAft>
                <a:spcPts val="1000"/>
              </a:spcAft>
              <a:buNone/>
            </a:pPr>
            <a:r>
              <a:rPr lang="en" sz="1800">
                <a:solidFill>
                  <a:schemeClr val="dk1"/>
                </a:solidFill>
              </a:rPr>
              <a:t>The team able to report the information with the greatest accuracy wins.</a:t>
            </a:r>
            <a:endParaRPr sz="1800">
              <a:solidFill>
                <a:schemeClr val="dk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02"/>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Activities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41" name="Google Shape;641;p102"/>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AutoNum type="arabicPeriod" startAt="6"/>
            </a:pPr>
            <a:r>
              <a:rPr lang="en" sz="1800">
                <a:solidFill>
                  <a:schemeClr val="dk1"/>
                </a:solidFill>
              </a:rPr>
              <a:t>Go to a public place (e.g., your school’s cafeteria, the library, a park, or a mall). Observe the interaction between two people whom you can see but whom you cannot hear. </a:t>
            </a:r>
            <a:endParaRPr sz="1800">
              <a:solidFill>
                <a:schemeClr val="dk1"/>
              </a:solidFill>
            </a:endParaRPr>
          </a:p>
          <a:p>
            <a:pPr indent="0" lvl="0" marL="457200" rtl="0" algn="just">
              <a:spcBef>
                <a:spcPts val="1000"/>
              </a:spcBef>
              <a:spcAft>
                <a:spcPts val="0"/>
              </a:spcAft>
              <a:buNone/>
            </a:pPr>
            <a:r>
              <a:rPr lang="en" sz="1800">
                <a:solidFill>
                  <a:schemeClr val="dk1"/>
                </a:solidFill>
              </a:rPr>
              <a:t>In a short memo, describe the setting, the participants, the interaction, and the nonverbal behaviors. </a:t>
            </a:r>
            <a:endParaRPr sz="1800">
              <a:solidFill>
                <a:schemeClr val="dk1"/>
              </a:solidFill>
            </a:endParaRPr>
          </a:p>
          <a:p>
            <a:pPr indent="0" lvl="0" marL="457200" rtl="0" algn="just">
              <a:spcBef>
                <a:spcPts val="1000"/>
              </a:spcBef>
              <a:spcAft>
                <a:spcPts val="0"/>
              </a:spcAft>
              <a:buNone/>
            </a:pPr>
            <a:r>
              <a:rPr lang="en" sz="1800">
                <a:solidFill>
                  <a:schemeClr val="dk1"/>
                </a:solidFill>
              </a:rPr>
              <a:t>Analyze their nonverbal communication and present two possible interpretations of these behaviors. </a:t>
            </a:r>
            <a:endParaRPr sz="1800">
              <a:solidFill>
                <a:schemeClr val="dk1"/>
              </a:solidFill>
            </a:endParaRPr>
          </a:p>
          <a:p>
            <a:pPr indent="0" lvl="0" marL="457200" rtl="0" algn="just">
              <a:spcBef>
                <a:spcPts val="1000"/>
              </a:spcBef>
              <a:spcAft>
                <a:spcPts val="1000"/>
              </a:spcAft>
              <a:buNone/>
            </a:pPr>
            <a:r>
              <a:rPr lang="en" sz="1800">
                <a:solidFill>
                  <a:schemeClr val="dk1"/>
                </a:solidFill>
              </a:rPr>
              <a:t>Be sure to justify your interpretations with evidence from your observation.</a:t>
            </a:r>
            <a:endParaRPr sz="1800">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645" name="Shape 645"/>
        <p:cNvGrpSpPr/>
        <p:nvPr/>
      </p:nvGrpSpPr>
      <p:grpSpPr>
        <a:xfrm>
          <a:off x="0" y="0"/>
          <a:ext cx="0" cy="0"/>
          <a:chOff x="0" y="0"/>
          <a:chExt cx="0" cy="0"/>
        </a:xfrm>
      </p:grpSpPr>
      <p:sp>
        <p:nvSpPr>
          <p:cNvPr id="646" name="Google Shape;646;p103"/>
          <p:cNvSpPr txBox="1"/>
          <p:nvPr/>
        </p:nvSpPr>
        <p:spPr>
          <a:xfrm>
            <a:off x="3055050" y="2248500"/>
            <a:ext cx="3033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Montserrat SemiBold"/>
                <a:ea typeface="Montserrat SemiBold"/>
                <a:cs typeface="Montserrat SemiBold"/>
                <a:sym typeface="Montserrat SemiBold"/>
              </a:rPr>
              <a:t>Thank you!</a:t>
            </a:r>
            <a:endParaRPr sz="3000">
              <a:solidFill>
                <a:schemeClr val="lt1"/>
              </a:solidFill>
              <a:latin typeface="Montserrat SemiBold"/>
              <a:ea typeface="Montserrat SemiBold"/>
              <a:cs typeface="Montserrat SemiBold"/>
              <a:sym typeface="Montserrat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2"/>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communication</a:t>
            </a:r>
            <a:endParaRPr/>
          </a:p>
        </p:txBody>
      </p:sp>
      <p:sp>
        <p:nvSpPr>
          <p:cNvPr id="285" name="Google Shape;285;p42"/>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800">
                <a:solidFill>
                  <a:schemeClr val="dk1"/>
                </a:solidFill>
              </a:rPr>
              <a:t>Adaptation -</a:t>
            </a:r>
            <a:r>
              <a:rPr lang="en" sz="1800">
                <a:solidFill>
                  <a:schemeClr val="dk1"/>
                </a:solidFill>
              </a:rPr>
              <a:t> Adaptation is fitting the message to the listener. </a:t>
            </a:r>
            <a:endParaRPr sz="1800">
              <a:solidFill>
                <a:schemeClr val="dk1"/>
              </a:solidFill>
            </a:endParaRPr>
          </a:p>
          <a:p>
            <a:pPr indent="457200" lvl="0" marL="0" rtl="0" algn="just">
              <a:spcBef>
                <a:spcPts val="1000"/>
              </a:spcBef>
              <a:spcAft>
                <a:spcPts val="0"/>
              </a:spcAft>
              <a:buNone/>
            </a:pPr>
            <a:r>
              <a:rPr lang="en" sz="1800">
                <a:solidFill>
                  <a:schemeClr val="dk1"/>
                </a:solidFill>
              </a:rPr>
              <a:t>It includes word selection, but here we refer to the combined effect of words, voice, and style. </a:t>
            </a:r>
            <a:endParaRPr sz="1800">
              <a:solidFill>
                <a:schemeClr val="dk1"/>
              </a:solidFill>
            </a:endParaRPr>
          </a:p>
          <a:p>
            <a:pPr indent="457200" lvl="0" marL="0" rtl="0" algn="just">
              <a:spcBef>
                <a:spcPts val="1000"/>
              </a:spcBef>
              <a:spcAft>
                <a:spcPts val="1000"/>
              </a:spcAft>
              <a:buNone/>
            </a:pPr>
            <a:r>
              <a:rPr lang="en" sz="1800">
                <a:solidFill>
                  <a:schemeClr val="dk1"/>
                </a:solidFill>
              </a:rPr>
              <a:t>To illustrate, the voice, style, and words in an oral message aimed at children would be different for the same message aimed at adults. </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3"/>
          <p:cNvSpPr txBox="1"/>
          <p:nvPr>
            <p:ph type="title"/>
          </p:nvPr>
        </p:nvSpPr>
        <p:spPr>
          <a:xfrm>
            <a:off x="1828350" y="2129725"/>
            <a:ext cx="54951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Meetings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4"/>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Meetings</a:t>
            </a:r>
            <a:endParaRPr/>
          </a:p>
        </p:txBody>
      </p:sp>
      <p:sp>
        <p:nvSpPr>
          <p:cNvPr id="296" name="Google Shape;296;p4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Char char="●"/>
            </a:pPr>
            <a:r>
              <a:rPr lang="en" sz="1800">
                <a:solidFill>
                  <a:schemeClr val="dk1"/>
                </a:solidFill>
              </a:rPr>
              <a:t>Conduction and participating in meetings From time to time, you will participate in business meetings.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These will range from extreme formality to extreme informality.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On the formal end will be conferences and committee meetings, while discussions with groups of fellow workers will be at the informal end. </a:t>
            </a:r>
            <a:endParaRPr sz="1800">
              <a:solidFill>
                <a:schemeClr val="dk1"/>
              </a:solidFill>
            </a:endParaRPr>
          </a:p>
          <a:p>
            <a:pPr indent="-342900" lvl="0" marL="457200" rtl="0" algn="just">
              <a:spcBef>
                <a:spcPts val="1000"/>
              </a:spcBef>
              <a:spcAft>
                <a:spcPts val="1000"/>
              </a:spcAft>
              <a:buClr>
                <a:schemeClr val="dk1"/>
              </a:buClr>
              <a:buSzPts val="1800"/>
              <a:buChar char="●"/>
            </a:pPr>
            <a:r>
              <a:rPr lang="en" sz="1800">
                <a:solidFill>
                  <a:schemeClr val="dk1"/>
                </a:solidFill>
              </a:rPr>
              <a:t>Whether formal or informal, the meetings will obviously involve communication, and the quality of the communication will determine their success.</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