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3"/>
    <p:sldMasterId id="214748368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Lst>
  <p:sldSz cy="5143500" cx="9144000"/>
  <p:notesSz cx="6858000" cy="9144000"/>
  <p:embeddedFontLst>
    <p:embeddedFont>
      <p:font typeface="Montserrat SemiBold"/>
      <p:regular r:id="rId70"/>
      <p:bold r:id="rId71"/>
      <p:italic r:id="rId72"/>
      <p:boldItalic r:id="rId73"/>
    </p:embeddedFont>
    <p:embeddedFont>
      <p:font typeface="Proxima Nova"/>
      <p:regular r:id="rId74"/>
      <p:bold r:id="rId75"/>
      <p:italic r:id="rId76"/>
      <p:boldItalic r:id="rId77"/>
    </p:embeddedFont>
    <p:embeddedFont>
      <p:font typeface="Merriweather Light"/>
      <p:regular r:id="rId78"/>
      <p:bold r:id="rId79"/>
      <p:italic r:id="rId80"/>
      <p:boldItalic r:id="rId81"/>
    </p:embeddedFont>
    <p:embeddedFont>
      <p:font typeface="Montserrat"/>
      <p:regular r:id="rId82"/>
      <p:bold r:id="rId83"/>
      <p:italic r:id="rId84"/>
      <p:boldItalic r:id="rId85"/>
    </p:embeddedFont>
    <p:embeddedFont>
      <p:font typeface="Open Sans SemiBold"/>
      <p:regular r:id="rId86"/>
      <p:bold r:id="rId87"/>
      <p:italic r:id="rId88"/>
      <p:boldItalic r:id="rId89"/>
    </p:embeddedFont>
    <p:embeddedFont>
      <p:font typeface="Vidaloka"/>
      <p:regular r:id="rId90"/>
    </p:embeddedFont>
    <p:embeddedFont>
      <p:font typeface="Russo One"/>
      <p:regular r:id="rId91"/>
    </p:embeddedFont>
    <p:embeddedFont>
      <p:font typeface="Proxima Nova Semibold"/>
      <p:regular r:id="rId92"/>
      <p:bold r:id="rId93"/>
      <p:boldItalic r:id="rId94"/>
    </p:embeddedFont>
    <p:embeddedFont>
      <p:font typeface="Crimson Text"/>
      <p:regular r:id="rId95"/>
      <p:bold r:id="rId96"/>
      <p:italic r:id="rId97"/>
      <p:boldItalic r:id="rId98"/>
    </p:embeddedFont>
    <p:embeddedFont>
      <p:font typeface="Open Sans"/>
      <p:regular r:id="rId99"/>
      <p:bold r:id="rId100"/>
      <p:italic r:id="rId101"/>
      <p:boldItalic r:id="rId10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2" Type="http://schemas.openxmlformats.org/officeDocument/2006/relationships/font" Target="fonts/OpenSans-boldItalic.fntdata"/><Relationship Id="rId101" Type="http://schemas.openxmlformats.org/officeDocument/2006/relationships/font" Target="fonts/OpenSans-italic.fntdata"/><Relationship Id="rId100" Type="http://schemas.openxmlformats.org/officeDocument/2006/relationships/font" Target="fonts/OpenSans-bold.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font" Target="fonts/CrimsonText-regular.fntdata"/><Relationship Id="rId94" Type="http://schemas.openxmlformats.org/officeDocument/2006/relationships/font" Target="fonts/ProximaNovaSemibold-boldItalic.fntdata"/><Relationship Id="rId97" Type="http://schemas.openxmlformats.org/officeDocument/2006/relationships/font" Target="fonts/CrimsonText-italic.fntdata"/><Relationship Id="rId96" Type="http://schemas.openxmlformats.org/officeDocument/2006/relationships/font" Target="fonts/CrimsonText-bold.fntdata"/><Relationship Id="rId11" Type="http://schemas.openxmlformats.org/officeDocument/2006/relationships/slide" Target="slides/slide6.xml"/><Relationship Id="rId99" Type="http://schemas.openxmlformats.org/officeDocument/2006/relationships/font" Target="fonts/OpenSans-regular.fntdata"/><Relationship Id="rId10" Type="http://schemas.openxmlformats.org/officeDocument/2006/relationships/slide" Target="slides/slide5.xml"/><Relationship Id="rId98" Type="http://schemas.openxmlformats.org/officeDocument/2006/relationships/font" Target="fonts/CrimsonText-boldItalic.fntdata"/><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font" Target="fonts/RussoOne-regular.fntdata"/><Relationship Id="rId90" Type="http://schemas.openxmlformats.org/officeDocument/2006/relationships/font" Target="fonts/Vidaloka-regular.fntdata"/><Relationship Id="rId93" Type="http://schemas.openxmlformats.org/officeDocument/2006/relationships/font" Target="fonts/ProximaNovaSemibold-bold.fntdata"/><Relationship Id="rId92" Type="http://schemas.openxmlformats.org/officeDocument/2006/relationships/font" Target="fonts/ProximaNovaSemibold-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font" Target="fonts/Montserrat-italic.fntdata"/><Relationship Id="rId83" Type="http://schemas.openxmlformats.org/officeDocument/2006/relationships/font" Target="fonts/Montserrat-bold.fntdata"/><Relationship Id="rId86" Type="http://schemas.openxmlformats.org/officeDocument/2006/relationships/font" Target="fonts/OpenSansSemiBold-regular.fntdata"/><Relationship Id="rId85" Type="http://schemas.openxmlformats.org/officeDocument/2006/relationships/font" Target="fonts/Montserrat-boldItalic.fntdata"/><Relationship Id="rId88" Type="http://schemas.openxmlformats.org/officeDocument/2006/relationships/font" Target="fonts/OpenSansSemiBold-italic.fntdata"/><Relationship Id="rId87" Type="http://schemas.openxmlformats.org/officeDocument/2006/relationships/font" Target="fonts/OpenSansSemiBold-bold.fntdata"/><Relationship Id="rId89" Type="http://schemas.openxmlformats.org/officeDocument/2006/relationships/font" Target="fonts/OpenSansSemiBold-boldItalic.fntdata"/><Relationship Id="rId80" Type="http://schemas.openxmlformats.org/officeDocument/2006/relationships/font" Target="fonts/MerriweatherLight-italic.fntdata"/><Relationship Id="rId82" Type="http://schemas.openxmlformats.org/officeDocument/2006/relationships/font" Target="fonts/Montserrat-regular.fntdata"/><Relationship Id="rId81" Type="http://schemas.openxmlformats.org/officeDocument/2006/relationships/font" Target="fonts/MerriweatherLight-bold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MontserratSemiBold-boldItalic.fntdata"/><Relationship Id="rId72" Type="http://schemas.openxmlformats.org/officeDocument/2006/relationships/font" Target="fonts/MontserratSemiBold-italic.fntdata"/><Relationship Id="rId75" Type="http://schemas.openxmlformats.org/officeDocument/2006/relationships/font" Target="fonts/ProximaNova-bold.fntdata"/><Relationship Id="rId74" Type="http://schemas.openxmlformats.org/officeDocument/2006/relationships/font" Target="fonts/ProximaNova-regular.fntdata"/><Relationship Id="rId77" Type="http://schemas.openxmlformats.org/officeDocument/2006/relationships/font" Target="fonts/ProximaNova-boldItalic.fntdata"/><Relationship Id="rId76" Type="http://schemas.openxmlformats.org/officeDocument/2006/relationships/font" Target="fonts/ProximaNova-italic.fntdata"/><Relationship Id="rId79" Type="http://schemas.openxmlformats.org/officeDocument/2006/relationships/font" Target="fonts/MerriweatherLight-bold.fntdata"/><Relationship Id="rId78" Type="http://schemas.openxmlformats.org/officeDocument/2006/relationships/font" Target="fonts/MerriweatherLight-regular.fntdata"/><Relationship Id="rId71" Type="http://schemas.openxmlformats.org/officeDocument/2006/relationships/font" Target="fonts/MontserratSemiBold-bold.fntdata"/><Relationship Id="rId70" Type="http://schemas.openxmlformats.org/officeDocument/2006/relationships/font" Target="fonts/MontserratSemiBold-regular.fntdata"/><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fd003cd1a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fd003cd1a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fd003cd1a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fd003cd1a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fd003cd1a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fd003cd1a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fd003cd1a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fd003cd1a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fd003cd1a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fd003cd1a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fd003cd1a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fd003cd1a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fd003cd1a4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fd003cd1a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fd003cd1a4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fd003cd1a4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fd003cd1a4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fd003cd1a4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fd003cd1a4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fd003cd1a4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ed59e1620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ed59e1620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fd003cd1a4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fd003cd1a4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fd003cd1a4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fd003cd1a4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fd003cd1a4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fd003cd1a4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fd003cd1a4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fd003cd1a4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fd003cd1a4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fd003cd1a4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fd003cd1a4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fd003cd1a4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fd003cd1a4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fd003cd1a4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fd003cd1a4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fd003cd1a4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fd003cd1a4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fd003cd1a4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ed6669831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ed6669831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cf7a3c503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cf7a3c503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fd003cd1a4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fd003cd1a4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fd003cd1a4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fd003cd1a4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fd003cd1a4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fd003cd1a4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fd003cd1a4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fd003cd1a4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fd003cd1a4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fd003cd1a4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fd003cd1a4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fd003cd1a4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fd003cd1a4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fd003cd1a4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fd003cd1a4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fd003cd1a4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fd003cd1a4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fd003cd1a4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fd003cd1a4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fd003cd1a4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fd003cd1a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fd003cd1a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fd003cd1a4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fd003cd1a4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fd003cd1a4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fd003cd1a4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fd003cd1a4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fd003cd1a4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fd003cd1a4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fd003cd1a4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fd003cd1a4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fd003cd1a4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fd003cd1a4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fd003cd1a4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fd003cd1a4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fd003cd1a4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fd003cd1a4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fd003cd1a4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fd003cd1a4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fd003cd1a4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fd003cd1a4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fd003cd1a4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fd003cd1a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fd003cd1a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fd003cd1a4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fd003cd1a4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fd003cd1a4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fd003cd1a4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fd003cd1a4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fd003cd1a4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ed6669831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ed6669831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fd003cd1a4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fd003cd1a4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fd003cd1a4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fd003cd1a4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fd003cd1a4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fd003cd1a4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fd003cd1a4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fd003cd1a4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fd003cd1a4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fd003cd1a4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fd003cd1a4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fd003cd1a4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fd003cd1a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fd003cd1a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fd003cd1a4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fd003cd1a4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fd003cd1a4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fd003cd1a4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fd003cd1a4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fd003cd1a4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fd003cd1a4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fd003cd1a4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cc7554a049_0_16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cc7554a049_0_16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fd003cd1a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fd003cd1a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fd003cd1a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fd003cd1a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fd003cd1a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fd003cd1a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040000" y="3377100"/>
            <a:ext cx="7064100" cy="441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1" name="Google Shape;11;p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 name="Google Shape;12;p2"/>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 name="Google Shape;13;p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 name="Google Shape;14;p2"/>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 name="Shape 65"/>
        <p:cNvGrpSpPr/>
        <p:nvPr/>
      </p:nvGrpSpPr>
      <p:grpSpPr>
        <a:xfrm>
          <a:off x="0" y="0"/>
          <a:ext cx="0" cy="0"/>
          <a:chOff x="0" y="0"/>
          <a:chExt cx="0" cy="0"/>
        </a:xfrm>
      </p:grpSpPr>
      <p:sp>
        <p:nvSpPr>
          <p:cNvPr id="66" name="Google Shape;66;p11"/>
          <p:cNvSpPr txBox="1"/>
          <p:nvPr>
            <p:ph hasCustomPrompt="1" type="title"/>
          </p:nvPr>
        </p:nvSpPr>
        <p:spPr>
          <a:xfrm>
            <a:off x="713225" y="1497763"/>
            <a:ext cx="7717500" cy="16443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p:nvPr>
            <p:ph idx="1" type="subTitle"/>
          </p:nvPr>
        </p:nvSpPr>
        <p:spPr>
          <a:xfrm>
            <a:off x="1514325" y="3278788"/>
            <a:ext cx="6120300" cy="3750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cxnSp>
        <p:nvCxnSpPr>
          <p:cNvPr id="68" name="Google Shape;68;p1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9" name="Google Shape;69;p1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0" name="Google Shape;70;p1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1" name="Google Shape;71;p1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2" name="Shape 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CUSTOM">
    <p:spTree>
      <p:nvGrpSpPr>
        <p:cNvPr id="73" name="Shape 73"/>
        <p:cNvGrpSpPr/>
        <p:nvPr/>
      </p:nvGrpSpPr>
      <p:grpSpPr>
        <a:xfrm>
          <a:off x="0" y="0"/>
          <a:ext cx="0" cy="0"/>
          <a:chOff x="0" y="0"/>
          <a:chExt cx="0" cy="0"/>
        </a:xfrm>
      </p:grpSpPr>
      <p:sp>
        <p:nvSpPr>
          <p:cNvPr id="74" name="Google Shape;74;p13"/>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5" name="Google Shape;75;p13"/>
          <p:cNvSpPr txBox="1"/>
          <p:nvPr>
            <p:ph idx="1" type="subTitle"/>
          </p:nvPr>
        </p:nvSpPr>
        <p:spPr>
          <a:xfrm>
            <a:off x="50010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6" name="Google Shape;76;p13"/>
          <p:cNvSpPr txBox="1"/>
          <p:nvPr>
            <p:ph idx="2" type="subTitle"/>
          </p:nvPr>
        </p:nvSpPr>
        <p:spPr>
          <a:xfrm>
            <a:off x="50010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7" name="Google Shape;77;p13"/>
          <p:cNvSpPr txBox="1"/>
          <p:nvPr>
            <p:ph idx="3" type="subTitle"/>
          </p:nvPr>
        </p:nvSpPr>
        <p:spPr>
          <a:xfrm>
            <a:off x="16552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8" name="Google Shape;78;p13"/>
          <p:cNvSpPr txBox="1"/>
          <p:nvPr>
            <p:ph idx="4" type="subTitle"/>
          </p:nvPr>
        </p:nvSpPr>
        <p:spPr>
          <a:xfrm>
            <a:off x="16552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9" name="Google Shape;79;p13"/>
          <p:cNvSpPr txBox="1"/>
          <p:nvPr>
            <p:ph idx="5" type="subTitle"/>
          </p:nvPr>
        </p:nvSpPr>
        <p:spPr>
          <a:xfrm>
            <a:off x="50010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0" name="Google Shape;80;p13"/>
          <p:cNvSpPr txBox="1"/>
          <p:nvPr>
            <p:ph idx="6" type="subTitle"/>
          </p:nvPr>
        </p:nvSpPr>
        <p:spPr>
          <a:xfrm>
            <a:off x="500100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 name="Google Shape;81;p13"/>
          <p:cNvSpPr txBox="1"/>
          <p:nvPr>
            <p:ph idx="7" type="subTitle"/>
          </p:nvPr>
        </p:nvSpPr>
        <p:spPr>
          <a:xfrm>
            <a:off x="16552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2" name="Google Shape;82;p13"/>
          <p:cNvSpPr txBox="1"/>
          <p:nvPr>
            <p:ph idx="8" type="subTitle"/>
          </p:nvPr>
        </p:nvSpPr>
        <p:spPr>
          <a:xfrm>
            <a:off x="165525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 name="Google Shape;83;p13"/>
          <p:cNvSpPr txBox="1"/>
          <p:nvPr>
            <p:ph hasCustomPrompt="1" idx="9" type="title"/>
          </p:nvPr>
        </p:nvSpPr>
        <p:spPr>
          <a:xfrm>
            <a:off x="23786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p:nvPr>
            <p:ph hasCustomPrompt="1" idx="13" type="title"/>
          </p:nvPr>
        </p:nvSpPr>
        <p:spPr>
          <a:xfrm>
            <a:off x="57244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p:nvPr>
            <p:ph hasCustomPrompt="1" idx="14" type="title"/>
          </p:nvPr>
        </p:nvSpPr>
        <p:spPr>
          <a:xfrm>
            <a:off x="237870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p:nvPr>
            <p:ph hasCustomPrompt="1" idx="15" type="title"/>
          </p:nvPr>
        </p:nvSpPr>
        <p:spPr>
          <a:xfrm>
            <a:off x="572445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8" name="Google Shape;88;p1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89" name="Shape 89"/>
        <p:cNvGrpSpPr/>
        <p:nvPr/>
      </p:nvGrpSpPr>
      <p:grpSpPr>
        <a:xfrm>
          <a:off x="0" y="0"/>
          <a:ext cx="0" cy="0"/>
          <a:chOff x="0" y="0"/>
          <a:chExt cx="0" cy="0"/>
        </a:xfrm>
      </p:grpSpPr>
      <p:sp>
        <p:nvSpPr>
          <p:cNvPr id="90" name="Google Shape;90;p14"/>
          <p:cNvSpPr txBox="1"/>
          <p:nvPr>
            <p:ph type="title"/>
          </p:nvPr>
        </p:nvSpPr>
        <p:spPr>
          <a:xfrm>
            <a:off x="2410500" y="2932775"/>
            <a:ext cx="4323000" cy="49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91" name="Google Shape;91;p14"/>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92" name="Google Shape;92;p1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3" name="Google Shape;93;p1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
    <p:spTree>
      <p:nvGrpSpPr>
        <p:cNvPr id="94" name="Shape 94"/>
        <p:cNvGrpSpPr/>
        <p:nvPr/>
      </p:nvGrpSpPr>
      <p:grpSpPr>
        <a:xfrm>
          <a:off x="0" y="0"/>
          <a:ext cx="0" cy="0"/>
          <a:chOff x="0" y="0"/>
          <a:chExt cx="0" cy="0"/>
        </a:xfrm>
      </p:grpSpPr>
      <p:sp>
        <p:nvSpPr>
          <p:cNvPr id="95" name="Google Shape;95;p15"/>
          <p:cNvSpPr txBox="1"/>
          <p:nvPr>
            <p:ph type="title"/>
          </p:nvPr>
        </p:nvSpPr>
        <p:spPr>
          <a:xfrm>
            <a:off x="1994850" y="1697488"/>
            <a:ext cx="5154300" cy="112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96" name="Google Shape;96;p15"/>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97" name="Google Shape;97;p1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8" name="Google Shape;98;p1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99" name="Shape 99"/>
        <p:cNvGrpSpPr/>
        <p:nvPr/>
      </p:nvGrpSpPr>
      <p:grpSpPr>
        <a:xfrm>
          <a:off x="0" y="0"/>
          <a:ext cx="0" cy="0"/>
          <a:chOff x="0" y="0"/>
          <a:chExt cx="0" cy="0"/>
        </a:xfrm>
      </p:grpSpPr>
      <p:sp>
        <p:nvSpPr>
          <p:cNvPr id="100" name="Google Shape;100;p1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01" name="Google Shape;101;p1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2" name="Google Shape;102;p1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3" name="Google Shape;103;p16"/>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04" name="Shape 104"/>
        <p:cNvGrpSpPr/>
        <p:nvPr/>
      </p:nvGrpSpPr>
      <p:grpSpPr>
        <a:xfrm>
          <a:off x="0" y="0"/>
          <a:ext cx="0" cy="0"/>
          <a:chOff x="0" y="0"/>
          <a:chExt cx="0" cy="0"/>
        </a:xfrm>
      </p:grpSpPr>
      <p:sp>
        <p:nvSpPr>
          <p:cNvPr id="105" name="Google Shape;105;p17"/>
          <p:cNvSpPr txBox="1"/>
          <p:nvPr>
            <p:ph type="title"/>
          </p:nvPr>
        </p:nvSpPr>
        <p:spPr>
          <a:xfrm>
            <a:off x="4956100" y="2467375"/>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06" name="Google Shape;106;p17"/>
          <p:cNvSpPr txBox="1"/>
          <p:nvPr>
            <p:ph hasCustomPrompt="1" idx="2" type="title"/>
          </p:nvPr>
        </p:nvSpPr>
        <p:spPr>
          <a:xfrm>
            <a:off x="4956100" y="1402325"/>
            <a:ext cx="1650900" cy="97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107" name="Google Shape;107;p17"/>
          <p:cNvSpPr txBox="1"/>
          <p:nvPr>
            <p:ph idx="1" type="subTitle"/>
          </p:nvPr>
        </p:nvSpPr>
        <p:spPr>
          <a:xfrm>
            <a:off x="4956100" y="3116275"/>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08" name="Google Shape;108;p1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9" name="Google Shape;109;p1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0" name="Google Shape;110;p17"/>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_1">
    <p:spTree>
      <p:nvGrpSpPr>
        <p:cNvPr id="111" name="Shape 111"/>
        <p:cNvGrpSpPr/>
        <p:nvPr/>
      </p:nvGrpSpPr>
      <p:grpSpPr>
        <a:xfrm>
          <a:off x="0" y="0"/>
          <a:ext cx="0" cy="0"/>
          <a:chOff x="0" y="0"/>
          <a:chExt cx="0" cy="0"/>
        </a:xfrm>
      </p:grpSpPr>
      <p:sp>
        <p:nvSpPr>
          <p:cNvPr id="112" name="Google Shape;112;p18"/>
          <p:cNvSpPr txBox="1"/>
          <p:nvPr>
            <p:ph type="title"/>
          </p:nvPr>
        </p:nvSpPr>
        <p:spPr>
          <a:xfrm>
            <a:off x="1043725" y="1185550"/>
            <a:ext cx="3123000" cy="2019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3" name="Google Shape;113;p18"/>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114" name="Google Shape;114;p1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5" name="Google Shape;115;p1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6" name="Google Shape;116;p18"/>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117" name="Shape 117"/>
        <p:cNvGrpSpPr/>
        <p:nvPr/>
      </p:nvGrpSpPr>
      <p:grpSpPr>
        <a:xfrm>
          <a:off x="0" y="0"/>
          <a:ext cx="0" cy="0"/>
          <a:chOff x="0" y="0"/>
          <a:chExt cx="0" cy="0"/>
        </a:xfrm>
      </p:grpSpPr>
      <p:sp>
        <p:nvSpPr>
          <p:cNvPr id="118" name="Google Shape;118;p19"/>
          <p:cNvSpPr txBox="1"/>
          <p:nvPr>
            <p:ph idx="1" type="subTitle"/>
          </p:nvPr>
        </p:nvSpPr>
        <p:spPr>
          <a:xfrm>
            <a:off x="3509000" y="2636125"/>
            <a:ext cx="212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19" name="Google Shape;119;p19"/>
          <p:cNvSpPr txBox="1"/>
          <p:nvPr>
            <p:ph idx="2" type="subTitle"/>
          </p:nvPr>
        </p:nvSpPr>
        <p:spPr>
          <a:xfrm>
            <a:off x="3509025" y="2976125"/>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0" name="Google Shape;120;p19"/>
          <p:cNvSpPr txBox="1"/>
          <p:nvPr>
            <p:ph idx="3" type="subTitle"/>
          </p:nvPr>
        </p:nvSpPr>
        <p:spPr>
          <a:xfrm>
            <a:off x="953025" y="2636125"/>
            <a:ext cx="212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21" name="Google Shape;121;p19"/>
          <p:cNvSpPr txBox="1"/>
          <p:nvPr>
            <p:ph idx="4" type="subTitle"/>
          </p:nvPr>
        </p:nvSpPr>
        <p:spPr>
          <a:xfrm>
            <a:off x="953125" y="2976125"/>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2" name="Google Shape;122;p19"/>
          <p:cNvSpPr txBox="1"/>
          <p:nvPr>
            <p:ph idx="5" type="subTitle"/>
          </p:nvPr>
        </p:nvSpPr>
        <p:spPr>
          <a:xfrm>
            <a:off x="6064875" y="2636125"/>
            <a:ext cx="212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23" name="Google Shape;123;p19"/>
          <p:cNvSpPr txBox="1"/>
          <p:nvPr>
            <p:ph idx="6" type="subTitle"/>
          </p:nvPr>
        </p:nvSpPr>
        <p:spPr>
          <a:xfrm>
            <a:off x="6064875" y="2976125"/>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 name="Google Shape;124;p19"/>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25" name="Google Shape;125;p1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6" name="Google Shape;126;p1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4_2_1">
    <p:spTree>
      <p:nvGrpSpPr>
        <p:cNvPr id="127" name="Shape 127"/>
        <p:cNvGrpSpPr/>
        <p:nvPr/>
      </p:nvGrpSpPr>
      <p:grpSpPr>
        <a:xfrm>
          <a:off x="0" y="0"/>
          <a:ext cx="0" cy="0"/>
          <a:chOff x="0" y="0"/>
          <a:chExt cx="0" cy="0"/>
        </a:xfrm>
      </p:grpSpPr>
      <p:sp>
        <p:nvSpPr>
          <p:cNvPr id="128" name="Google Shape;128;p20"/>
          <p:cNvSpPr txBox="1"/>
          <p:nvPr>
            <p:ph idx="1" type="subTitle"/>
          </p:nvPr>
        </p:nvSpPr>
        <p:spPr>
          <a:xfrm>
            <a:off x="3718325" y="3391775"/>
            <a:ext cx="16428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29" name="Google Shape;129;p20"/>
          <p:cNvSpPr txBox="1"/>
          <p:nvPr>
            <p:ph idx="2" type="subTitle"/>
          </p:nvPr>
        </p:nvSpPr>
        <p:spPr>
          <a:xfrm>
            <a:off x="3617675" y="3731775"/>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1400"/>
              <a:buNone/>
              <a:defRPr sz="1400">
                <a:solidFill>
                  <a:srgbClr val="020202"/>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130" name="Google Shape;130;p20"/>
          <p:cNvSpPr txBox="1"/>
          <p:nvPr>
            <p:ph idx="3" type="subTitle"/>
          </p:nvPr>
        </p:nvSpPr>
        <p:spPr>
          <a:xfrm>
            <a:off x="1328025" y="3391775"/>
            <a:ext cx="16428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31" name="Google Shape;131;p20"/>
          <p:cNvSpPr txBox="1"/>
          <p:nvPr>
            <p:ph idx="4" type="subTitle"/>
          </p:nvPr>
        </p:nvSpPr>
        <p:spPr>
          <a:xfrm>
            <a:off x="1227426" y="3731775"/>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1400"/>
              <a:buNone/>
              <a:defRPr sz="1400">
                <a:solidFill>
                  <a:srgbClr val="020202"/>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132" name="Google Shape;132;p20"/>
          <p:cNvSpPr txBox="1"/>
          <p:nvPr>
            <p:ph idx="5" type="subTitle"/>
          </p:nvPr>
        </p:nvSpPr>
        <p:spPr>
          <a:xfrm>
            <a:off x="6108550" y="3391775"/>
            <a:ext cx="1643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33" name="Google Shape;133;p20"/>
          <p:cNvSpPr txBox="1"/>
          <p:nvPr>
            <p:ph idx="6" type="subTitle"/>
          </p:nvPr>
        </p:nvSpPr>
        <p:spPr>
          <a:xfrm>
            <a:off x="6008050" y="3731775"/>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1400"/>
              <a:buNone/>
              <a:defRPr sz="1400">
                <a:solidFill>
                  <a:srgbClr val="020202"/>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134" name="Google Shape;134;p20"/>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35" name="Google Shape;135;p2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6" name="Google Shape;136;p2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2714550" y="2543963"/>
            <a:ext cx="3714900" cy="648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 name="Google Shape;17;p3"/>
          <p:cNvSpPr txBox="1"/>
          <p:nvPr>
            <p:ph hasCustomPrompt="1" idx="2" type="title"/>
          </p:nvPr>
        </p:nvSpPr>
        <p:spPr>
          <a:xfrm>
            <a:off x="3746550" y="1478925"/>
            <a:ext cx="1650900" cy="9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8" name="Google Shape;18;p3"/>
          <p:cNvSpPr txBox="1"/>
          <p:nvPr>
            <p:ph idx="1" type="subTitle"/>
          </p:nvPr>
        </p:nvSpPr>
        <p:spPr>
          <a:xfrm>
            <a:off x="2291400" y="3279625"/>
            <a:ext cx="4561200" cy="39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 name="Google Shape;19;p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 name="Google Shape;20;p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 name="Google Shape;21;p3"/>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 name="Google Shape;22;p3"/>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_1">
    <p:spTree>
      <p:nvGrpSpPr>
        <p:cNvPr id="137" name="Shape 137"/>
        <p:cNvGrpSpPr/>
        <p:nvPr/>
      </p:nvGrpSpPr>
      <p:grpSpPr>
        <a:xfrm>
          <a:off x="0" y="0"/>
          <a:ext cx="0" cy="0"/>
          <a:chOff x="0" y="0"/>
          <a:chExt cx="0" cy="0"/>
        </a:xfrm>
      </p:grpSpPr>
      <p:sp>
        <p:nvSpPr>
          <p:cNvPr id="138" name="Google Shape;138;p21"/>
          <p:cNvSpPr txBox="1"/>
          <p:nvPr>
            <p:ph idx="1" type="subTitle"/>
          </p:nvPr>
        </p:nvSpPr>
        <p:spPr>
          <a:xfrm>
            <a:off x="3414050" y="181198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39" name="Google Shape;139;p21"/>
          <p:cNvSpPr txBox="1"/>
          <p:nvPr>
            <p:ph idx="2" type="subTitle"/>
          </p:nvPr>
        </p:nvSpPr>
        <p:spPr>
          <a:xfrm>
            <a:off x="3564200" y="2152000"/>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0" name="Google Shape;140;p21"/>
          <p:cNvSpPr txBox="1"/>
          <p:nvPr>
            <p:ph idx="3" type="subTitle"/>
          </p:nvPr>
        </p:nvSpPr>
        <p:spPr>
          <a:xfrm>
            <a:off x="705725" y="181198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1" name="Google Shape;141;p21"/>
          <p:cNvSpPr txBox="1"/>
          <p:nvPr>
            <p:ph idx="4" type="subTitle"/>
          </p:nvPr>
        </p:nvSpPr>
        <p:spPr>
          <a:xfrm>
            <a:off x="855875" y="2152000"/>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2" name="Google Shape;142;p21"/>
          <p:cNvSpPr txBox="1"/>
          <p:nvPr>
            <p:ph idx="5" type="subTitle"/>
          </p:nvPr>
        </p:nvSpPr>
        <p:spPr>
          <a:xfrm>
            <a:off x="6122325" y="181198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3" name="Google Shape;143;p21"/>
          <p:cNvSpPr txBox="1"/>
          <p:nvPr>
            <p:ph idx="6" type="subTitle"/>
          </p:nvPr>
        </p:nvSpPr>
        <p:spPr>
          <a:xfrm>
            <a:off x="6272475" y="2152000"/>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4" name="Google Shape;144;p21"/>
          <p:cNvSpPr txBox="1"/>
          <p:nvPr>
            <p:ph idx="7" type="subTitle"/>
          </p:nvPr>
        </p:nvSpPr>
        <p:spPr>
          <a:xfrm>
            <a:off x="3414050" y="3543463"/>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5" name="Google Shape;145;p21"/>
          <p:cNvSpPr txBox="1"/>
          <p:nvPr>
            <p:ph idx="8" type="subTitle"/>
          </p:nvPr>
        </p:nvSpPr>
        <p:spPr>
          <a:xfrm>
            <a:off x="3564200" y="3883475"/>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6" name="Google Shape;146;p21"/>
          <p:cNvSpPr txBox="1"/>
          <p:nvPr>
            <p:ph idx="9" type="subTitle"/>
          </p:nvPr>
        </p:nvSpPr>
        <p:spPr>
          <a:xfrm>
            <a:off x="705725" y="3543463"/>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7" name="Google Shape;147;p21"/>
          <p:cNvSpPr txBox="1"/>
          <p:nvPr>
            <p:ph idx="13" type="subTitle"/>
          </p:nvPr>
        </p:nvSpPr>
        <p:spPr>
          <a:xfrm>
            <a:off x="855875" y="3883475"/>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8" name="Google Shape;148;p21"/>
          <p:cNvSpPr txBox="1"/>
          <p:nvPr>
            <p:ph idx="14" type="subTitle"/>
          </p:nvPr>
        </p:nvSpPr>
        <p:spPr>
          <a:xfrm>
            <a:off x="6122325" y="3543463"/>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9" name="Google Shape;149;p21"/>
          <p:cNvSpPr txBox="1"/>
          <p:nvPr>
            <p:ph idx="15" type="subTitle"/>
          </p:nvPr>
        </p:nvSpPr>
        <p:spPr>
          <a:xfrm>
            <a:off x="6272475" y="3883475"/>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0" name="Google Shape;150;p21"/>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51" name="Google Shape;151;p2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2" name="Google Shape;152;p2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4_1_1">
    <p:spTree>
      <p:nvGrpSpPr>
        <p:cNvPr id="153" name="Shape 153"/>
        <p:cNvGrpSpPr/>
        <p:nvPr/>
      </p:nvGrpSpPr>
      <p:grpSpPr>
        <a:xfrm>
          <a:off x="0" y="0"/>
          <a:ext cx="0" cy="0"/>
          <a:chOff x="0" y="0"/>
          <a:chExt cx="0" cy="0"/>
        </a:xfrm>
      </p:grpSpPr>
      <p:sp>
        <p:nvSpPr>
          <p:cNvPr id="154" name="Google Shape;154;p22"/>
          <p:cNvSpPr txBox="1"/>
          <p:nvPr>
            <p:ph idx="1" type="subTitle"/>
          </p:nvPr>
        </p:nvSpPr>
        <p:spPr>
          <a:xfrm>
            <a:off x="4916850" y="1970400"/>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55" name="Google Shape;155;p22"/>
          <p:cNvSpPr txBox="1"/>
          <p:nvPr>
            <p:ph idx="2" type="subTitle"/>
          </p:nvPr>
        </p:nvSpPr>
        <p:spPr>
          <a:xfrm>
            <a:off x="5058900" y="231041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6" name="Google Shape;156;p22"/>
          <p:cNvSpPr txBox="1"/>
          <p:nvPr>
            <p:ph idx="3" type="subTitle"/>
          </p:nvPr>
        </p:nvSpPr>
        <p:spPr>
          <a:xfrm>
            <a:off x="1911150" y="1970400"/>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57" name="Google Shape;157;p22"/>
          <p:cNvSpPr txBox="1"/>
          <p:nvPr>
            <p:ph idx="4" type="subTitle"/>
          </p:nvPr>
        </p:nvSpPr>
        <p:spPr>
          <a:xfrm>
            <a:off x="2053300" y="231041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8" name="Google Shape;158;p22"/>
          <p:cNvSpPr txBox="1"/>
          <p:nvPr>
            <p:ph idx="5" type="subTitle"/>
          </p:nvPr>
        </p:nvSpPr>
        <p:spPr>
          <a:xfrm>
            <a:off x="4916850" y="362553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59" name="Google Shape;159;p22"/>
          <p:cNvSpPr txBox="1"/>
          <p:nvPr>
            <p:ph idx="6" type="subTitle"/>
          </p:nvPr>
        </p:nvSpPr>
        <p:spPr>
          <a:xfrm>
            <a:off x="5058900" y="3965550"/>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0" name="Google Shape;160;p22"/>
          <p:cNvSpPr txBox="1"/>
          <p:nvPr>
            <p:ph idx="7" type="subTitle"/>
          </p:nvPr>
        </p:nvSpPr>
        <p:spPr>
          <a:xfrm>
            <a:off x="1911150" y="362553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61" name="Google Shape;161;p22"/>
          <p:cNvSpPr txBox="1"/>
          <p:nvPr>
            <p:ph idx="8" type="subTitle"/>
          </p:nvPr>
        </p:nvSpPr>
        <p:spPr>
          <a:xfrm>
            <a:off x="2053200" y="3965550"/>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2" name="Google Shape;162;p22"/>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63" name="Google Shape;163;p2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4" name="Google Shape;164;p2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2">
    <p:spTree>
      <p:nvGrpSpPr>
        <p:cNvPr id="165" name="Shape 165"/>
        <p:cNvGrpSpPr/>
        <p:nvPr/>
      </p:nvGrpSpPr>
      <p:grpSpPr>
        <a:xfrm>
          <a:off x="0" y="0"/>
          <a:ext cx="0" cy="0"/>
          <a:chOff x="0" y="0"/>
          <a:chExt cx="0" cy="0"/>
        </a:xfrm>
      </p:grpSpPr>
      <p:sp>
        <p:nvSpPr>
          <p:cNvPr id="166" name="Google Shape;166;p23"/>
          <p:cNvSpPr txBox="1"/>
          <p:nvPr>
            <p:ph idx="1" type="subTitle"/>
          </p:nvPr>
        </p:nvSpPr>
        <p:spPr>
          <a:xfrm>
            <a:off x="3568125" y="2994600"/>
            <a:ext cx="20154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67" name="Google Shape;167;p23"/>
          <p:cNvSpPr txBox="1"/>
          <p:nvPr>
            <p:ph idx="2" type="subTitle"/>
          </p:nvPr>
        </p:nvSpPr>
        <p:spPr>
          <a:xfrm>
            <a:off x="3568125" y="3334600"/>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8" name="Google Shape;168;p23"/>
          <p:cNvSpPr txBox="1"/>
          <p:nvPr>
            <p:ph idx="3" type="subTitle"/>
          </p:nvPr>
        </p:nvSpPr>
        <p:spPr>
          <a:xfrm>
            <a:off x="1088350" y="2994600"/>
            <a:ext cx="20154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69" name="Google Shape;169;p23"/>
          <p:cNvSpPr txBox="1"/>
          <p:nvPr>
            <p:ph idx="4" type="subTitle"/>
          </p:nvPr>
        </p:nvSpPr>
        <p:spPr>
          <a:xfrm>
            <a:off x="1088450" y="3334600"/>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0" name="Google Shape;170;p23"/>
          <p:cNvSpPr txBox="1"/>
          <p:nvPr>
            <p:ph idx="5" type="subTitle"/>
          </p:nvPr>
        </p:nvSpPr>
        <p:spPr>
          <a:xfrm>
            <a:off x="6055450" y="2994600"/>
            <a:ext cx="20154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71" name="Google Shape;171;p23"/>
          <p:cNvSpPr txBox="1"/>
          <p:nvPr>
            <p:ph idx="6" type="subTitle"/>
          </p:nvPr>
        </p:nvSpPr>
        <p:spPr>
          <a:xfrm>
            <a:off x="6055450" y="3334600"/>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2" name="Google Shape;172;p23"/>
          <p:cNvSpPr txBox="1"/>
          <p:nvPr>
            <p:ph type="title"/>
          </p:nvPr>
        </p:nvSpPr>
        <p:spPr>
          <a:xfrm>
            <a:off x="713225" y="445025"/>
            <a:ext cx="4763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73" name="Google Shape;173;p2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4" name="Google Shape;174;p2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5" name="Google Shape;175;p23"/>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5">
    <p:spTree>
      <p:nvGrpSpPr>
        <p:cNvPr id="176" name="Shape 176"/>
        <p:cNvGrpSpPr/>
        <p:nvPr/>
      </p:nvGrpSpPr>
      <p:grpSpPr>
        <a:xfrm>
          <a:off x="0" y="0"/>
          <a:ext cx="0" cy="0"/>
          <a:chOff x="0" y="0"/>
          <a:chExt cx="0" cy="0"/>
        </a:xfrm>
      </p:grpSpPr>
      <p:sp>
        <p:nvSpPr>
          <p:cNvPr id="177" name="Google Shape;177;p24"/>
          <p:cNvSpPr txBox="1"/>
          <p:nvPr>
            <p:ph idx="1" type="subTitle"/>
          </p:nvPr>
        </p:nvSpPr>
        <p:spPr>
          <a:xfrm>
            <a:off x="4750187" y="1722900"/>
            <a:ext cx="2014800" cy="357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78" name="Google Shape;178;p24"/>
          <p:cNvSpPr txBox="1"/>
          <p:nvPr>
            <p:ph idx="2" type="subTitle"/>
          </p:nvPr>
        </p:nvSpPr>
        <p:spPr>
          <a:xfrm>
            <a:off x="4750184" y="2062900"/>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9" name="Google Shape;179;p24"/>
          <p:cNvSpPr txBox="1"/>
          <p:nvPr>
            <p:ph idx="3" type="subTitle"/>
          </p:nvPr>
        </p:nvSpPr>
        <p:spPr>
          <a:xfrm>
            <a:off x="2306462" y="1722900"/>
            <a:ext cx="20148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0" name="Google Shape;180;p24"/>
          <p:cNvSpPr txBox="1"/>
          <p:nvPr>
            <p:ph idx="4" type="subTitle"/>
          </p:nvPr>
        </p:nvSpPr>
        <p:spPr>
          <a:xfrm>
            <a:off x="2306462" y="2062900"/>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1" name="Google Shape;181;p24"/>
          <p:cNvSpPr txBox="1"/>
          <p:nvPr>
            <p:ph idx="5" type="subTitle"/>
          </p:nvPr>
        </p:nvSpPr>
        <p:spPr>
          <a:xfrm>
            <a:off x="4750187" y="3158925"/>
            <a:ext cx="2014800" cy="357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2" name="Google Shape;182;p24"/>
          <p:cNvSpPr txBox="1"/>
          <p:nvPr>
            <p:ph idx="6" type="subTitle"/>
          </p:nvPr>
        </p:nvSpPr>
        <p:spPr>
          <a:xfrm>
            <a:off x="4750184" y="3498925"/>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3" name="Google Shape;183;p24"/>
          <p:cNvSpPr txBox="1"/>
          <p:nvPr>
            <p:ph idx="7" type="subTitle"/>
          </p:nvPr>
        </p:nvSpPr>
        <p:spPr>
          <a:xfrm>
            <a:off x="2306462" y="3158925"/>
            <a:ext cx="20148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4" name="Google Shape;184;p24"/>
          <p:cNvSpPr txBox="1"/>
          <p:nvPr>
            <p:ph idx="8" type="subTitle"/>
          </p:nvPr>
        </p:nvSpPr>
        <p:spPr>
          <a:xfrm>
            <a:off x="2306462" y="3498925"/>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5" name="Google Shape;185;p24"/>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86" name="Google Shape;186;p2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7" name="Google Shape;187;p2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188" name="Shape 188"/>
        <p:cNvGrpSpPr/>
        <p:nvPr/>
      </p:nvGrpSpPr>
      <p:grpSpPr>
        <a:xfrm>
          <a:off x="0" y="0"/>
          <a:ext cx="0" cy="0"/>
          <a:chOff x="0" y="0"/>
          <a:chExt cx="0" cy="0"/>
        </a:xfrm>
      </p:grpSpPr>
      <p:sp>
        <p:nvSpPr>
          <p:cNvPr id="189" name="Google Shape;189;p25"/>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190" name="Google Shape;190;p25"/>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1" name="Google Shape;191;p25"/>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192" name="Google Shape;192;p25"/>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3" name="Google Shape;193;p25"/>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194" name="Google Shape;194;p25"/>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5" name="Google Shape;195;p2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6" name="Google Shape;196;p2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7_1">
    <p:spTree>
      <p:nvGrpSpPr>
        <p:cNvPr id="197" name="Shape 197"/>
        <p:cNvGrpSpPr/>
        <p:nvPr/>
      </p:nvGrpSpPr>
      <p:grpSpPr>
        <a:xfrm>
          <a:off x="0" y="0"/>
          <a:ext cx="0" cy="0"/>
          <a:chOff x="0" y="0"/>
          <a:chExt cx="0" cy="0"/>
        </a:xfrm>
      </p:grpSpPr>
      <p:sp>
        <p:nvSpPr>
          <p:cNvPr id="198" name="Google Shape;198;p26"/>
          <p:cNvSpPr txBox="1"/>
          <p:nvPr>
            <p:ph type="title"/>
          </p:nvPr>
        </p:nvSpPr>
        <p:spPr>
          <a:xfrm>
            <a:off x="803750" y="2025800"/>
            <a:ext cx="4087500" cy="673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9" name="Google Shape;199;p26"/>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00" name="Google Shape;200;p2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1" name="Google Shape;201;p2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7_2">
    <p:spTree>
      <p:nvGrpSpPr>
        <p:cNvPr id="202" name="Shape 202"/>
        <p:cNvGrpSpPr/>
        <p:nvPr/>
      </p:nvGrpSpPr>
      <p:grpSpPr>
        <a:xfrm>
          <a:off x="0" y="0"/>
          <a:ext cx="0" cy="0"/>
          <a:chOff x="0" y="0"/>
          <a:chExt cx="0" cy="0"/>
        </a:xfrm>
      </p:grpSpPr>
      <p:sp>
        <p:nvSpPr>
          <p:cNvPr id="203" name="Google Shape;203;p27"/>
          <p:cNvSpPr txBox="1"/>
          <p:nvPr>
            <p:ph type="title"/>
          </p:nvPr>
        </p:nvSpPr>
        <p:spPr>
          <a:xfrm>
            <a:off x="4490150" y="2047725"/>
            <a:ext cx="3364200" cy="628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204" name="Google Shape;204;p27"/>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4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205" name="Google Shape;205;p2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6" name="Google Shape;206;p2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8">
    <p:spTree>
      <p:nvGrpSpPr>
        <p:cNvPr id="207" name="Shape 207"/>
        <p:cNvGrpSpPr/>
        <p:nvPr/>
      </p:nvGrpSpPr>
      <p:grpSpPr>
        <a:xfrm>
          <a:off x="0" y="0"/>
          <a:ext cx="0" cy="0"/>
          <a:chOff x="0" y="0"/>
          <a:chExt cx="0" cy="0"/>
        </a:xfrm>
      </p:grpSpPr>
      <p:sp>
        <p:nvSpPr>
          <p:cNvPr id="208" name="Google Shape;208;p28"/>
          <p:cNvSpPr txBox="1"/>
          <p:nvPr>
            <p:ph idx="1" type="subTitle"/>
          </p:nvPr>
        </p:nvSpPr>
        <p:spPr>
          <a:xfrm>
            <a:off x="4166800" y="1453525"/>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209" name="Google Shape;209;p28"/>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10" name="Google Shape;210;p2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1" name="Google Shape;211;p2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2" name="Google Shape;212;p28"/>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9">
    <p:spTree>
      <p:nvGrpSpPr>
        <p:cNvPr id="213" name="Shape 213"/>
        <p:cNvGrpSpPr/>
        <p:nvPr/>
      </p:nvGrpSpPr>
      <p:grpSpPr>
        <a:xfrm>
          <a:off x="0" y="0"/>
          <a:ext cx="0" cy="0"/>
          <a:chOff x="0" y="0"/>
          <a:chExt cx="0" cy="0"/>
        </a:xfrm>
      </p:grpSpPr>
      <p:sp>
        <p:nvSpPr>
          <p:cNvPr id="214" name="Google Shape;214;p29"/>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15" name="Google Shape;215;p29"/>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6" name="Google Shape;216;p29"/>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17" name="Google Shape;217;p29"/>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8" name="Google Shape;218;p29"/>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19" name="Google Shape;219;p2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0" name="Google Shape;220;p2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221" name="Shape 221"/>
        <p:cNvGrpSpPr/>
        <p:nvPr/>
      </p:nvGrpSpPr>
      <p:grpSpPr>
        <a:xfrm>
          <a:off x="0" y="0"/>
          <a:ext cx="0" cy="0"/>
          <a:chOff x="0" y="0"/>
          <a:chExt cx="0" cy="0"/>
        </a:xfrm>
      </p:grpSpPr>
      <p:sp>
        <p:nvSpPr>
          <p:cNvPr id="222" name="Google Shape;222;p30"/>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70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223" name="Google Shape;223;p30"/>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4" name="Google Shape;224;p30"/>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dk2"/>
                </a:solidFill>
                <a:latin typeface="Montserrat"/>
                <a:ea typeface="Montserrat"/>
                <a:cs typeface="Montserrat"/>
                <a:sym typeface="Montserrat"/>
              </a:rPr>
              <a:t>CREDITS</a:t>
            </a:r>
            <a:r>
              <a:rPr lang="en" sz="1000">
                <a:solidFill>
                  <a:schemeClr val="dk2"/>
                </a:solidFill>
                <a:latin typeface="Montserrat"/>
                <a:ea typeface="Montserrat"/>
                <a:cs typeface="Montserrat"/>
                <a:sym typeface="Montserrat"/>
              </a:rPr>
              <a:t>: This presentation template was created by </a:t>
            </a:r>
            <a:r>
              <a:rPr b="1" lang="en" sz="10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000">
                <a:solidFill>
                  <a:schemeClr val="dk2"/>
                </a:solidFill>
                <a:latin typeface="Montserrat"/>
                <a:ea typeface="Montserrat"/>
                <a:cs typeface="Montserrat"/>
                <a:sym typeface="Montserrat"/>
              </a:rPr>
              <a:t>, including icons by </a:t>
            </a:r>
            <a:r>
              <a:rPr b="1" lang="en" sz="10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000">
                <a:solidFill>
                  <a:schemeClr val="dk2"/>
                </a:solidFill>
                <a:latin typeface="Montserrat"/>
                <a:ea typeface="Montserrat"/>
                <a:cs typeface="Montserrat"/>
                <a:sym typeface="Montserrat"/>
              </a:rPr>
              <a:t>,and infographics &amp; images by </a:t>
            </a:r>
            <a:r>
              <a:rPr b="1" lang="en" sz="10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000">
              <a:solidFill>
                <a:schemeClr val="dk2"/>
              </a:solidFill>
              <a:latin typeface="Montserrat"/>
              <a:ea typeface="Montserrat"/>
              <a:cs typeface="Montserrat"/>
              <a:sym typeface="Montserrat"/>
            </a:endParaRPr>
          </a:p>
        </p:txBody>
      </p:sp>
      <p:cxnSp>
        <p:nvCxnSpPr>
          <p:cNvPr id="225" name="Google Shape;225;p3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6" name="Google Shape;226;p30"/>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7" name="Google Shape;227;p3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8" name="Google Shape;228;p30"/>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4"/>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Lato"/>
              <a:buChar char="●"/>
              <a:defRPr sz="1100"/>
            </a:lvl1pPr>
            <a:lvl2pPr indent="-317500" lvl="1" marL="914400">
              <a:spcBef>
                <a:spcPts val="0"/>
              </a:spcBef>
              <a:spcAft>
                <a:spcPts val="0"/>
              </a:spcAft>
              <a:buClr>
                <a:schemeClr val="dk1"/>
              </a:buClr>
              <a:buSzPts val="1400"/>
              <a:buFont typeface="Lato"/>
              <a:buChar char="○"/>
              <a:defRPr/>
            </a:lvl2pPr>
            <a:lvl3pPr indent="-317500" lvl="2" marL="1371600">
              <a:spcBef>
                <a:spcPts val="0"/>
              </a:spcBef>
              <a:spcAft>
                <a:spcPts val="0"/>
              </a:spcAft>
              <a:buClr>
                <a:schemeClr val="dk1"/>
              </a:buClr>
              <a:buSzPts val="1400"/>
              <a:buFont typeface="Lato"/>
              <a:buChar char="■"/>
              <a:defRPr/>
            </a:lvl3pPr>
            <a:lvl4pPr indent="-317500" lvl="3" marL="1828800">
              <a:spcBef>
                <a:spcPts val="0"/>
              </a:spcBef>
              <a:spcAft>
                <a:spcPts val="0"/>
              </a:spcAft>
              <a:buClr>
                <a:schemeClr val="dk1"/>
              </a:buClr>
              <a:buSzPts val="1400"/>
              <a:buFont typeface="Lato"/>
              <a:buChar char="●"/>
              <a:defRPr/>
            </a:lvl4pPr>
            <a:lvl5pPr indent="-317500" lvl="4" marL="2286000">
              <a:spcBef>
                <a:spcPts val="0"/>
              </a:spcBef>
              <a:spcAft>
                <a:spcPts val="0"/>
              </a:spcAft>
              <a:buClr>
                <a:schemeClr val="dk1"/>
              </a:buClr>
              <a:buSzPts val="1400"/>
              <a:buFont typeface="Lato"/>
              <a:buChar char="○"/>
              <a:defRPr/>
            </a:lvl5pPr>
            <a:lvl6pPr indent="-317500" lvl="5" marL="2743200">
              <a:spcBef>
                <a:spcPts val="0"/>
              </a:spcBef>
              <a:spcAft>
                <a:spcPts val="0"/>
              </a:spcAft>
              <a:buClr>
                <a:schemeClr val="dk1"/>
              </a:buClr>
              <a:buSzPts val="1400"/>
              <a:buFont typeface="Lato"/>
              <a:buChar char="■"/>
              <a:defRPr/>
            </a:lvl6pPr>
            <a:lvl7pPr indent="-317500" lvl="6" marL="3200400">
              <a:spcBef>
                <a:spcPts val="0"/>
              </a:spcBef>
              <a:spcAft>
                <a:spcPts val="0"/>
              </a:spcAft>
              <a:buClr>
                <a:schemeClr val="dk1"/>
              </a:buClr>
              <a:buSzPts val="1400"/>
              <a:buFont typeface="Lato"/>
              <a:buChar char="●"/>
              <a:defRPr/>
            </a:lvl7pPr>
            <a:lvl8pPr indent="-317500" lvl="7" marL="3657600">
              <a:spcBef>
                <a:spcPts val="0"/>
              </a:spcBef>
              <a:spcAft>
                <a:spcPts val="0"/>
              </a:spcAft>
              <a:buClr>
                <a:schemeClr val="dk1"/>
              </a:buClr>
              <a:buSzPts val="1400"/>
              <a:buFont typeface="Lato"/>
              <a:buChar char="○"/>
              <a:defRPr/>
            </a:lvl8pPr>
            <a:lvl9pPr indent="-317500" lvl="8" marL="4114800">
              <a:spcBef>
                <a:spcPts val="0"/>
              </a:spcBef>
              <a:spcAft>
                <a:spcPts val="0"/>
              </a:spcAft>
              <a:buClr>
                <a:schemeClr val="dk1"/>
              </a:buClr>
              <a:buSzPts val="1400"/>
              <a:buFont typeface="Lato"/>
              <a:buChar char="■"/>
              <a:defRPr/>
            </a:lvl9pPr>
          </a:lstStyle>
          <a:p/>
        </p:txBody>
      </p:sp>
      <p:cxnSp>
        <p:nvCxnSpPr>
          <p:cNvPr id="26" name="Google Shape;26;p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 name="Google Shape;27;p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 name="Google Shape;28;p4"/>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229" name="Shape 229"/>
        <p:cNvGrpSpPr/>
        <p:nvPr/>
      </p:nvGrpSpPr>
      <p:grpSpPr>
        <a:xfrm>
          <a:off x="0" y="0"/>
          <a:ext cx="0" cy="0"/>
          <a:chOff x="0" y="0"/>
          <a:chExt cx="0" cy="0"/>
        </a:xfrm>
      </p:grpSpPr>
      <p:cxnSp>
        <p:nvCxnSpPr>
          <p:cNvPr id="230" name="Google Shape;230;p3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1" name="Google Shape;231;p3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232" name="Shape 232"/>
        <p:cNvGrpSpPr/>
        <p:nvPr/>
      </p:nvGrpSpPr>
      <p:grpSpPr>
        <a:xfrm>
          <a:off x="0" y="0"/>
          <a:ext cx="0" cy="0"/>
          <a:chOff x="0" y="0"/>
          <a:chExt cx="0" cy="0"/>
        </a:xfrm>
      </p:grpSpPr>
      <p:cxnSp>
        <p:nvCxnSpPr>
          <p:cNvPr id="233" name="Google Shape;233;p3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4" name="Google Shape;234;p3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5" name="Google Shape;235;p32"/>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36" name="Google Shape;236;p32"/>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237" name="Shape 237"/>
        <p:cNvGrpSpPr/>
        <p:nvPr/>
      </p:nvGrpSpPr>
      <p:grpSpPr>
        <a:xfrm>
          <a:off x="0" y="0"/>
          <a:ext cx="0" cy="0"/>
          <a:chOff x="0" y="0"/>
          <a:chExt cx="0" cy="0"/>
        </a:xfrm>
      </p:grpSpPr>
      <p:cxnSp>
        <p:nvCxnSpPr>
          <p:cNvPr id="238" name="Google Shape;238;p3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9" name="Google Shape;239;p3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0" name="Google Shape;240;p33"/>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44" name="Shape 24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5"/>
          <p:cNvSpPr txBox="1"/>
          <p:nvPr>
            <p:ph idx="1" type="subTitle"/>
          </p:nvPr>
        </p:nvSpPr>
        <p:spPr>
          <a:xfrm>
            <a:off x="5038975" y="26490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2" name="Google Shape;32;p5"/>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 name="Google Shape;33;p5"/>
          <p:cNvSpPr txBox="1"/>
          <p:nvPr>
            <p:ph idx="3" type="subTitle"/>
          </p:nvPr>
        </p:nvSpPr>
        <p:spPr>
          <a:xfrm>
            <a:off x="1693175" y="26490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4" name="Google Shape;34;p5"/>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5" name="Google Shape;35;p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 name="Google Shape;36;p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 name="Google Shape;37;p5"/>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40" name="Google Shape;40;p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 name="Google Shape;41;p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7"/>
          <p:cNvSpPr txBox="1"/>
          <p:nvPr>
            <p:ph idx="1" type="subTitle"/>
          </p:nvPr>
        </p:nvSpPr>
        <p:spPr>
          <a:xfrm>
            <a:off x="2360375" y="1433050"/>
            <a:ext cx="17253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44" name="Google Shape;44;p7"/>
          <p:cNvSpPr txBox="1"/>
          <p:nvPr>
            <p:ph idx="2" type="subTitle"/>
          </p:nvPr>
        </p:nvSpPr>
        <p:spPr>
          <a:xfrm>
            <a:off x="2247500" y="1790050"/>
            <a:ext cx="5160300" cy="24021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solidFill>
                  <a:srgbClr val="374957"/>
                </a:solidFil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45" name="Google Shape;45;p7"/>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46" name="Google Shape;46;p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7" name="Google Shape;47;p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 name="Shape 48"/>
        <p:cNvGrpSpPr/>
        <p:nvPr/>
      </p:nvGrpSpPr>
      <p:grpSpPr>
        <a:xfrm>
          <a:off x="0" y="0"/>
          <a:ext cx="0" cy="0"/>
          <a:chOff x="0" y="0"/>
          <a:chExt cx="0" cy="0"/>
        </a:xfrm>
      </p:grpSpPr>
      <p:sp>
        <p:nvSpPr>
          <p:cNvPr id="49" name="Google Shape;49;p8"/>
          <p:cNvSpPr txBox="1"/>
          <p:nvPr>
            <p:ph type="title"/>
          </p:nvPr>
        </p:nvSpPr>
        <p:spPr>
          <a:xfrm>
            <a:off x="1122500" y="1225400"/>
            <a:ext cx="6899100" cy="269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50" name="Google Shape;50;p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 name="Google Shape;51;p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2" name="Google Shape;52;p8"/>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3" name="Google Shape;53;p8"/>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 name="Shape 54"/>
        <p:cNvGrpSpPr/>
        <p:nvPr/>
      </p:nvGrpSpPr>
      <p:grpSpPr>
        <a:xfrm>
          <a:off x="0" y="0"/>
          <a:ext cx="0" cy="0"/>
          <a:chOff x="0" y="0"/>
          <a:chExt cx="0" cy="0"/>
        </a:xfrm>
      </p:grpSpPr>
      <p:sp>
        <p:nvSpPr>
          <p:cNvPr id="55" name="Google Shape;55;p9"/>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56" name="Google Shape;56;p9"/>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7" name="Google Shape;57;p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8" name="Google Shape;58;p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 name="Google Shape;59;p9"/>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 name="Shape 60"/>
        <p:cNvGrpSpPr/>
        <p:nvPr/>
      </p:nvGrpSpPr>
      <p:grpSpPr>
        <a:xfrm>
          <a:off x="0" y="0"/>
          <a:ext cx="0" cy="0"/>
          <a:chOff x="0" y="0"/>
          <a:chExt cx="0" cy="0"/>
        </a:xfrm>
      </p:grpSpPr>
      <p:sp>
        <p:nvSpPr>
          <p:cNvPr id="61" name="Google Shape;61;p10"/>
          <p:cNvSpPr txBox="1"/>
          <p:nvPr>
            <p:ph idx="1" type="body"/>
          </p:nvPr>
        </p:nvSpPr>
        <p:spPr>
          <a:xfrm>
            <a:off x="713225" y="539500"/>
            <a:ext cx="3557100" cy="977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62" name="Google Shape;62;p1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3" name="Google Shape;63;p1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4" name="Google Shape;64;p10"/>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i="1" sz="3000">
                <a:solidFill>
                  <a:schemeClr val="dk1"/>
                </a:solidFill>
              </a:defRPr>
            </a:lvl2pPr>
            <a:lvl3pPr lvl="2">
              <a:spcBef>
                <a:spcPts val="0"/>
              </a:spcBef>
              <a:spcAft>
                <a:spcPts val="0"/>
              </a:spcAft>
              <a:buClr>
                <a:schemeClr val="dk1"/>
              </a:buClr>
              <a:buSzPts val="3000"/>
              <a:buNone/>
              <a:defRPr i="1" sz="3000">
                <a:solidFill>
                  <a:schemeClr val="dk1"/>
                </a:solidFill>
              </a:defRPr>
            </a:lvl3pPr>
            <a:lvl4pPr lvl="3">
              <a:spcBef>
                <a:spcPts val="0"/>
              </a:spcBef>
              <a:spcAft>
                <a:spcPts val="0"/>
              </a:spcAft>
              <a:buClr>
                <a:schemeClr val="dk1"/>
              </a:buClr>
              <a:buSzPts val="3000"/>
              <a:buNone/>
              <a:defRPr i="1" sz="3000">
                <a:solidFill>
                  <a:schemeClr val="dk1"/>
                </a:solidFill>
              </a:defRPr>
            </a:lvl4pPr>
            <a:lvl5pPr lvl="4">
              <a:spcBef>
                <a:spcPts val="0"/>
              </a:spcBef>
              <a:spcAft>
                <a:spcPts val="0"/>
              </a:spcAft>
              <a:buClr>
                <a:schemeClr val="dk1"/>
              </a:buClr>
              <a:buSzPts val="3000"/>
              <a:buNone/>
              <a:defRPr i="1" sz="3000">
                <a:solidFill>
                  <a:schemeClr val="dk1"/>
                </a:solidFill>
              </a:defRPr>
            </a:lvl5pPr>
            <a:lvl6pPr lvl="5">
              <a:spcBef>
                <a:spcPts val="0"/>
              </a:spcBef>
              <a:spcAft>
                <a:spcPts val="0"/>
              </a:spcAft>
              <a:buClr>
                <a:schemeClr val="dk1"/>
              </a:buClr>
              <a:buSzPts val="3000"/>
              <a:buNone/>
              <a:defRPr i="1" sz="3000">
                <a:solidFill>
                  <a:schemeClr val="dk1"/>
                </a:solidFill>
              </a:defRPr>
            </a:lvl6pPr>
            <a:lvl7pPr lvl="6">
              <a:spcBef>
                <a:spcPts val="0"/>
              </a:spcBef>
              <a:spcAft>
                <a:spcPts val="0"/>
              </a:spcAft>
              <a:buClr>
                <a:schemeClr val="dk1"/>
              </a:buClr>
              <a:buSzPts val="3000"/>
              <a:buNone/>
              <a:defRPr i="1" sz="3000">
                <a:solidFill>
                  <a:schemeClr val="dk1"/>
                </a:solidFill>
              </a:defRPr>
            </a:lvl7pPr>
            <a:lvl8pPr lvl="7">
              <a:spcBef>
                <a:spcPts val="0"/>
              </a:spcBef>
              <a:spcAft>
                <a:spcPts val="0"/>
              </a:spcAft>
              <a:buClr>
                <a:schemeClr val="dk1"/>
              </a:buClr>
              <a:buSzPts val="3000"/>
              <a:buNone/>
              <a:defRPr i="1" sz="3000">
                <a:solidFill>
                  <a:schemeClr val="dk1"/>
                </a:solidFill>
              </a:defRPr>
            </a:lvl8pPr>
            <a:lvl9pPr lvl="8">
              <a:spcBef>
                <a:spcPts val="0"/>
              </a:spcBef>
              <a:spcAft>
                <a:spcPts val="0"/>
              </a:spcAft>
              <a:buClr>
                <a:schemeClr val="dk1"/>
              </a:buClr>
              <a:buSzPts val="3000"/>
              <a:buNone/>
              <a:defRPr i="1" sz="3000">
                <a:solidFill>
                  <a:schemeClr val="dk1"/>
                </a:solidFill>
              </a:defRPr>
            </a:lvl9pPr>
          </a:lstStyle>
          <a:p/>
        </p:txBody>
      </p:sp>
      <p:sp>
        <p:nvSpPr>
          <p:cNvPr id="7" name="Google Shape;7;p1"/>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241" name="Shape 241"/>
        <p:cNvGrpSpPr/>
        <p:nvPr/>
      </p:nvGrpSpPr>
      <p:grpSpPr>
        <a:xfrm>
          <a:off x="0" y="0"/>
          <a:ext cx="0" cy="0"/>
          <a:chOff x="0" y="0"/>
          <a:chExt cx="0" cy="0"/>
        </a:xfrm>
      </p:grpSpPr>
      <p:sp>
        <p:nvSpPr>
          <p:cNvPr id="242" name="Google Shape;242;p34"/>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243" name="Google Shape;243;p34"/>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8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png"/><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6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6"/>
          <p:cNvSpPr txBox="1"/>
          <p:nvPr>
            <p:ph type="ctrTitle"/>
          </p:nvPr>
        </p:nvSpPr>
        <p:spPr>
          <a:xfrm>
            <a:off x="1039975" y="1324500"/>
            <a:ext cx="7064100" cy="249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200"/>
              <a:t>Lecture 08</a:t>
            </a:r>
            <a:endParaRPr sz="5200"/>
          </a:p>
          <a:p>
            <a:pPr indent="0" lvl="0" marL="0" rtl="0" algn="ctr">
              <a:spcBef>
                <a:spcPts val="0"/>
              </a:spcBef>
              <a:spcAft>
                <a:spcPts val="0"/>
              </a:spcAft>
              <a:buNone/>
            </a:pPr>
            <a:r>
              <a:rPr lang="en" sz="5200"/>
              <a:t>Oral reporting and public speaking</a:t>
            </a:r>
            <a:endParaRPr sz="5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5"/>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Oral reporting</a:t>
            </a:r>
            <a:endParaRPr/>
          </a:p>
        </p:txBody>
      </p:sp>
      <p:sp>
        <p:nvSpPr>
          <p:cNvPr id="302" name="Google Shape;302;p45"/>
          <p:cNvSpPr txBox="1"/>
          <p:nvPr>
            <p:ph idx="1" type="body"/>
          </p:nvPr>
        </p:nvSpPr>
        <p:spPr>
          <a:xfrm>
            <a:off x="713250" y="1272925"/>
            <a:ext cx="7986600" cy="32958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Clr>
                <a:schemeClr val="dk1"/>
              </a:buClr>
              <a:buSzPts val="1800"/>
              <a:buAutoNum type="arabicPeriod" startAt="2"/>
            </a:pPr>
            <a:r>
              <a:rPr b="1" lang="en" sz="1800">
                <a:solidFill>
                  <a:schemeClr val="dk1"/>
                </a:solidFill>
              </a:rPr>
              <a:t>Organizing the Content - </a:t>
            </a:r>
            <a:r>
              <a:rPr lang="en" sz="1800">
                <a:solidFill>
                  <a:schemeClr val="dk1"/>
                </a:solidFill>
              </a:rPr>
              <a:t>You have the choice of using either the direct or indirect order. Sometimes, direct order may be chosen because of time pressure. </a:t>
            </a:r>
            <a:endParaRPr sz="1800">
              <a:solidFill>
                <a:schemeClr val="dk1"/>
              </a:solidFill>
            </a:endParaRPr>
          </a:p>
          <a:p>
            <a:pPr indent="0" lvl="0" marL="457200" rtl="0" algn="just">
              <a:spcBef>
                <a:spcPts val="1000"/>
              </a:spcBef>
              <a:spcAft>
                <a:spcPts val="0"/>
              </a:spcAft>
              <a:buNone/>
            </a:pPr>
            <a:r>
              <a:rPr lang="en" sz="1800">
                <a:solidFill>
                  <a:schemeClr val="dk1"/>
                </a:solidFill>
              </a:rPr>
              <a:t>But in general, oral reports are more likely to be delivered indirectly. </a:t>
            </a:r>
            <a:endParaRPr sz="1800">
              <a:solidFill>
                <a:schemeClr val="dk1"/>
              </a:solidFill>
            </a:endParaRPr>
          </a:p>
          <a:p>
            <a:pPr indent="0" lvl="0" marL="457200" rtl="0" algn="just">
              <a:spcBef>
                <a:spcPts val="1000"/>
              </a:spcBef>
              <a:spcAft>
                <a:spcPts val="0"/>
              </a:spcAft>
              <a:buNone/>
            </a:pPr>
            <a:r>
              <a:rPr lang="en" sz="1800">
                <a:solidFill>
                  <a:schemeClr val="dk1"/>
                </a:solidFill>
              </a:rPr>
              <a:t>In an oral presentation, you will usually state the purpose, give any helpful background information, present the facts and analysis, and then give the conclusions or recommendations. </a:t>
            </a:r>
            <a:endParaRPr sz="1800">
              <a:solidFill>
                <a:schemeClr val="dk1"/>
              </a:solidFill>
            </a:endParaRPr>
          </a:p>
          <a:p>
            <a:pPr indent="0" lvl="0" marL="457200" rtl="0" algn="just">
              <a:spcBef>
                <a:spcPts val="1000"/>
              </a:spcBef>
              <a:spcAft>
                <a:spcPts val="1000"/>
              </a:spcAft>
              <a:buNone/>
            </a:pPr>
            <a:r>
              <a:rPr lang="en" sz="1800">
                <a:solidFill>
                  <a:schemeClr val="dk1"/>
                </a:solidFill>
              </a:rPr>
              <a:t>Even when an oral report is in the direct order, you will probably need to preface your presentation with introductory remarks that provide the context for what you’re about to say.</a:t>
            </a:r>
            <a:endParaRPr sz="18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6"/>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Oral reporting</a:t>
            </a:r>
            <a:endParaRPr/>
          </a:p>
        </p:txBody>
      </p:sp>
      <p:sp>
        <p:nvSpPr>
          <p:cNvPr id="308" name="Google Shape;308;p46"/>
          <p:cNvSpPr txBox="1"/>
          <p:nvPr>
            <p:ph idx="1" type="body"/>
          </p:nvPr>
        </p:nvSpPr>
        <p:spPr>
          <a:xfrm>
            <a:off x="713250" y="1272925"/>
            <a:ext cx="7986600" cy="3295800"/>
          </a:xfrm>
          <a:prstGeom prst="rect">
            <a:avLst/>
          </a:prstGeom>
        </p:spPr>
        <p:txBody>
          <a:bodyPr anchorCtr="0" anchor="t" bIns="91425" lIns="91425" spcFirstLastPara="1" rIns="91425" wrap="square" tIns="91425">
            <a:noAutofit/>
          </a:bodyPr>
          <a:lstStyle/>
          <a:p>
            <a:pPr indent="0" lvl="0" marL="457200" rtl="0" algn="just">
              <a:spcBef>
                <a:spcPts val="1000"/>
              </a:spcBef>
              <a:spcAft>
                <a:spcPts val="0"/>
              </a:spcAft>
              <a:buNone/>
            </a:pPr>
            <a:r>
              <a:rPr lang="en" sz="1800">
                <a:solidFill>
                  <a:schemeClr val="dk1"/>
                </a:solidFill>
              </a:rPr>
              <a:t>In the body of the oral report, as with written reports, you should use a logical structure. </a:t>
            </a:r>
            <a:endParaRPr sz="1800">
              <a:solidFill>
                <a:schemeClr val="dk1"/>
              </a:solidFill>
            </a:endParaRPr>
          </a:p>
          <a:p>
            <a:pPr indent="0" lvl="0" marL="457200" rtl="0" algn="just">
              <a:spcBef>
                <a:spcPts val="1000"/>
              </a:spcBef>
              <a:spcAft>
                <a:spcPts val="0"/>
              </a:spcAft>
              <a:buNone/>
            </a:pPr>
            <a:r>
              <a:rPr lang="en" sz="1800">
                <a:solidFill>
                  <a:schemeClr val="dk1"/>
                </a:solidFill>
              </a:rPr>
              <a:t>Dividing the subject matter logically, preparing a helpful introduction, and constructing an appropriate conclusion are equally important to both forms. </a:t>
            </a:r>
            <a:endParaRPr sz="1800">
              <a:solidFill>
                <a:schemeClr val="dk1"/>
              </a:solidFill>
            </a:endParaRPr>
          </a:p>
          <a:p>
            <a:pPr indent="0" lvl="0" marL="457200" rtl="0" algn="just">
              <a:spcBef>
                <a:spcPts val="1000"/>
              </a:spcBef>
              <a:spcAft>
                <a:spcPts val="0"/>
              </a:spcAft>
              <a:buNone/>
            </a:pPr>
            <a:r>
              <a:rPr lang="en" sz="1800">
                <a:solidFill>
                  <a:schemeClr val="dk1"/>
                </a:solidFill>
              </a:rPr>
              <a:t>A major difference in the organization of the written and the oral report is in the </a:t>
            </a:r>
            <a:r>
              <a:rPr b="1" lang="en" sz="1800">
                <a:solidFill>
                  <a:schemeClr val="dk1"/>
                </a:solidFill>
              </a:rPr>
              <a:t>ending</a:t>
            </a:r>
            <a:r>
              <a:rPr lang="en" sz="1800">
                <a:solidFill>
                  <a:schemeClr val="dk1"/>
                </a:solidFill>
              </a:rPr>
              <a:t>. </a:t>
            </a:r>
            <a:endParaRPr sz="1800">
              <a:solidFill>
                <a:schemeClr val="dk1"/>
              </a:solidFill>
            </a:endParaRPr>
          </a:p>
          <a:p>
            <a:pPr indent="0" lvl="0" marL="457200" rtl="0" algn="just">
              <a:spcBef>
                <a:spcPts val="1000"/>
              </a:spcBef>
              <a:spcAft>
                <a:spcPts val="1000"/>
              </a:spcAft>
              <a:buNone/>
            </a:pPr>
            <a:r>
              <a:rPr lang="en" sz="1800">
                <a:solidFill>
                  <a:schemeClr val="dk1"/>
                </a:solidFill>
              </a:rPr>
              <a:t>Both forms may end with a conclusion, a recommendation, a summary, or a combination of the three. But the oral report is likely to have a final summary, whether or not it has a conclusion or a recommendation. </a:t>
            </a:r>
            <a:endParaRPr sz="18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7"/>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Oral reporting</a:t>
            </a:r>
            <a:endParaRPr/>
          </a:p>
        </p:txBody>
      </p:sp>
      <p:sp>
        <p:nvSpPr>
          <p:cNvPr id="314" name="Google Shape;314;p47"/>
          <p:cNvSpPr txBox="1"/>
          <p:nvPr>
            <p:ph idx="1" type="body"/>
          </p:nvPr>
        </p:nvSpPr>
        <p:spPr>
          <a:xfrm>
            <a:off x="713250" y="1272925"/>
            <a:ext cx="7986600" cy="3295800"/>
          </a:xfrm>
          <a:prstGeom prst="rect">
            <a:avLst/>
          </a:prstGeom>
        </p:spPr>
        <p:txBody>
          <a:bodyPr anchorCtr="0" anchor="t" bIns="91425" lIns="91425" spcFirstLastPara="1" rIns="91425" wrap="square" tIns="91425">
            <a:noAutofit/>
          </a:bodyPr>
          <a:lstStyle/>
          <a:p>
            <a:pPr indent="0" lvl="0" marL="457200" rtl="0" algn="just">
              <a:spcBef>
                <a:spcPts val="1000"/>
              </a:spcBef>
              <a:spcAft>
                <a:spcPts val="0"/>
              </a:spcAft>
              <a:buClr>
                <a:schemeClr val="dk1"/>
              </a:buClr>
              <a:buSzPts val="1100"/>
              <a:buFont typeface="Arial"/>
              <a:buNone/>
            </a:pPr>
            <a:r>
              <a:rPr lang="en" sz="1800">
                <a:solidFill>
                  <a:schemeClr val="dk1"/>
                </a:solidFill>
              </a:rPr>
              <a:t>This final brings together all the really important information, analyses, conclusions, and recommendations in the report. It also assists the memory by emphasizing the points that should stand out.</a:t>
            </a:r>
            <a:endParaRPr sz="1800">
              <a:solidFill>
                <a:schemeClr val="dk1"/>
              </a:solidFill>
            </a:endParaRPr>
          </a:p>
          <a:p>
            <a:pPr indent="0" lvl="0" marL="0" rtl="0" algn="just">
              <a:spcBef>
                <a:spcPts val="1000"/>
              </a:spcBef>
              <a:spcAft>
                <a:spcPts val="0"/>
              </a:spcAft>
              <a:buClr>
                <a:schemeClr val="dk1"/>
              </a:buClr>
              <a:buSzPts val="1100"/>
              <a:buFont typeface="Arial"/>
              <a:buNone/>
            </a:pPr>
            <a:r>
              <a:rPr b="1" lang="en" sz="1800">
                <a:solidFill>
                  <a:schemeClr val="dk1"/>
                </a:solidFill>
              </a:rPr>
              <a:t>MAKING FORMAL SPEECHES</a:t>
            </a:r>
            <a:endParaRPr b="1" sz="1800">
              <a:solidFill>
                <a:schemeClr val="dk1"/>
              </a:solidFill>
            </a:endParaRPr>
          </a:p>
          <a:p>
            <a:pPr indent="0" lvl="0" marL="0" rtl="0" algn="just">
              <a:spcBef>
                <a:spcPts val="1000"/>
              </a:spcBef>
              <a:spcAft>
                <a:spcPts val="0"/>
              </a:spcAft>
              <a:buNone/>
            </a:pPr>
            <a:r>
              <a:rPr lang="en" sz="1800">
                <a:solidFill>
                  <a:schemeClr val="dk1"/>
                </a:solidFill>
              </a:rPr>
              <a:t>The first step is to select a topic. </a:t>
            </a:r>
            <a:endParaRPr sz="1800">
              <a:solidFill>
                <a:schemeClr val="dk1"/>
              </a:solidFill>
            </a:endParaRPr>
          </a:p>
          <a:p>
            <a:pPr indent="0" lvl="0" marL="0" rtl="0" algn="just">
              <a:spcBef>
                <a:spcPts val="1000"/>
              </a:spcBef>
              <a:spcAft>
                <a:spcPts val="1000"/>
              </a:spcAft>
              <a:buNone/>
            </a:pPr>
            <a:r>
              <a:rPr lang="en" sz="1800">
                <a:solidFill>
                  <a:schemeClr val="dk1"/>
                </a:solidFill>
              </a:rPr>
              <a:t>You may be given a topic, or you may select one consider (1) your knowledge, (2) your audience, and (3) the occasion. Then you conduct research to get the information you need.</a:t>
            </a:r>
            <a:endParaRPr sz="18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8"/>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Oral reporting</a:t>
            </a:r>
            <a:endParaRPr/>
          </a:p>
        </p:txBody>
      </p:sp>
      <p:sp>
        <p:nvSpPr>
          <p:cNvPr id="320" name="Google Shape;320;p48"/>
          <p:cNvSpPr txBox="1"/>
          <p:nvPr>
            <p:ph idx="1" type="body"/>
          </p:nvPr>
        </p:nvSpPr>
        <p:spPr>
          <a:xfrm>
            <a:off x="713250" y="1272925"/>
            <a:ext cx="7986600" cy="34989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800">
                <a:solidFill>
                  <a:schemeClr val="dk1"/>
                </a:solidFill>
              </a:rPr>
              <a:t>Start your speech with greetings. A simple “good morning” or “good evening” may suffice. </a:t>
            </a:r>
            <a:endParaRPr sz="1800">
              <a:solidFill>
                <a:schemeClr val="dk1"/>
              </a:solidFill>
            </a:endParaRPr>
          </a:p>
          <a:p>
            <a:pPr indent="0" lvl="0" marL="0" rtl="0" algn="just">
              <a:spcBef>
                <a:spcPts val="1000"/>
              </a:spcBef>
              <a:spcAft>
                <a:spcPts val="0"/>
              </a:spcAft>
              <a:buNone/>
            </a:pPr>
            <a:r>
              <a:rPr lang="en" sz="1800">
                <a:solidFill>
                  <a:schemeClr val="dk1"/>
                </a:solidFill>
              </a:rPr>
              <a:t>If you have not been introduced to your audience, be sure to introduce yourself. </a:t>
            </a:r>
            <a:endParaRPr sz="1800">
              <a:solidFill>
                <a:schemeClr val="dk1"/>
              </a:solidFill>
            </a:endParaRPr>
          </a:p>
          <a:p>
            <a:pPr indent="0" lvl="0" marL="0" rtl="0" algn="just">
              <a:spcBef>
                <a:spcPts val="1000"/>
              </a:spcBef>
              <a:spcAft>
                <a:spcPts val="0"/>
              </a:spcAft>
              <a:buNone/>
            </a:pPr>
            <a:r>
              <a:rPr b="1" lang="en" sz="1800">
                <a:solidFill>
                  <a:schemeClr val="dk1"/>
                </a:solidFill>
              </a:rPr>
              <a:t>Introduction -</a:t>
            </a:r>
            <a:r>
              <a:rPr lang="en" sz="1800">
                <a:solidFill>
                  <a:schemeClr val="dk1"/>
                </a:solidFill>
              </a:rPr>
              <a:t> The introduction of a speech has much the same goal as the introduction of a written report: to prepare the listeners (or readers) to receive the message. </a:t>
            </a:r>
            <a:endParaRPr sz="1800">
              <a:solidFill>
                <a:schemeClr val="dk1"/>
              </a:solidFill>
            </a:endParaRPr>
          </a:p>
          <a:p>
            <a:pPr indent="0" lvl="0" marL="0" rtl="0" algn="just">
              <a:spcBef>
                <a:spcPts val="1000"/>
              </a:spcBef>
              <a:spcAft>
                <a:spcPts val="1000"/>
              </a:spcAft>
              <a:buNone/>
            </a:pPr>
            <a:r>
              <a:rPr lang="en" sz="1800">
                <a:solidFill>
                  <a:schemeClr val="dk1"/>
                </a:solidFill>
              </a:rPr>
              <a:t>But it usually has the additional goal of arousing interest. Unless you arouse interest at the beginning, your presentation is likely to fail. </a:t>
            </a:r>
            <a:endParaRPr sz="18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9"/>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Oral reporting</a:t>
            </a:r>
            <a:endParaRPr/>
          </a:p>
        </p:txBody>
      </p:sp>
      <p:sp>
        <p:nvSpPr>
          <p:cNvPr id="326" name="Google Shape;326;p49"/>
          <p:cNvSpPr txBox="1"/>
          <p:nvPr>
            <p:ph idx="1" type="body"/>
          </p:nvPr>
        </p:nvSpPr>
        <p:spPr>
          <a:xfrm>
            <a:off x="713250" y="1272925"/>
            <a:ext cx="7986600" cy="34989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800">
                <a:solidFill>
                  <a:schemeClr val="dk1"/>
                </a:solidFill>
              </a:rPr>
              <a:t>The situation is somewhat like that of the sales message. </a:t>
            </a:r>
            <a:endParaRPr sz="1800">
              <a:solidFill>
                <a:schemeClr val="dk1"/>
              </a:solidFill>
            </a:endParaRPr>
          </a:p>
          <a:p>
            <a:pPr indent="0" lvl="0" marL="0" rtl="0" algn="just">
              <a:spcBef>
                <a:spcPts val="1000"/>
              </a:spcBef>
              <a:spcAft>
                <a:spcPts val="0"/>
              </a:spcAft>
              <a:buNone/>
            </a:pPr>
            <a:r>
              <a:rPr lang="en" sz="1800">
                <a:solidFill>
                  <a:schemeClr val="dk1"/>
                </a:solidFill>
              </a:rPr>
              <a:t>At least some of the people with whom you want to communicate are not likely to be interested in receiving your message. </a:t>
            </a:r>
            <a:endParaRPr sz="1800">
              <a:solidFill>
                <a:schemeClr val="dk1"/>
              </a:solidFill>
            </a:endParaRPr>
          </a:p>
          <a:p>
            <a:pPr indent="0" lvl="0" marL="0" rtl="0" algn="just">
              <a:spcBef>
                <a:spcPts val="1000"/>
              </a:spcBef>
              <a:spcAft>
                <a:spcPts val="0"/>
              </a:spcAft>
              <a:buNone/>
            </a:pPr>
            <a:r>
              <a:rPr lang="en" sz="1800">
                <a:solidFill>
                  <a:schemeClr val="dk1"/>
                </a:solidFill>
              </a:rPr>
              <a:t>Speakers can easily lose the audience’s attention. You, the speaker, will have to work to gain and hold the attention of your audience.</a:t>
            </a:r>
            <a:endParaRPr sz="1800">
              <a:solidFill>
                <a:schemeClr val="dk1"/>
              </a:solidFill>
            </a:endParaRPr>
          </a:p>
          <a:p>
            <a:pPr indent="0" lvl="0" marL="0" rtl="0" algn="just">
              <a:spcBef>
                <a:spcPts val="1000"/>
              </a:spcBef>
              <a:spcAft>
                <a:spcPts val="0"/>
              </a:spcAft>
              <a:buNone/>
            </a:pPr>
            <a:r>
              <a:rPr lang="en" sz="1800">
                <a:solidFill>
                  <a:schemeClr val="dk1"/>
                </a:solidFill>
              </a:rPr>
              <a:t>The techniques of arousing interest are limited only by the imagination. One possibility is a </a:t>
            </a:r>
            <a:r>
              <a:rPr b="1" lang="en" sz="1800">
                <a:solidFill>
                  <a:schemeClr val="dk1"/>
                </a:solidFill>
              </a:rPr>
              <a:t>human-interest story</a:t>
            </a:r>
            <a:r>
              <a:rPr lang="en" sz="1800">
                <a:solidFill>
                  <a:schemeClr val="dk1"/>
                </a:solidFill>
              </a:rPr>
              <a:t>. </a:t>
            </a:r>
            <a:endParaRPr sz="1800">
              <a:solidFill>
                <a:schemeClr val="dk1"/>
              </a:solidFill>
            </a:endParaRPr>
          </a:p>
          <a:p>
            <a:pPr indent="0" lvl="0" marL="0" rtl="0" algn="just">
              <a:spcBef>
                <a:spcPts val="1000"/>
              </a:spcBef>
              <a:spcAft>
                <a:spcPts val="1000"/>
              </a:spcAft>
              <a:buNone/>
            </a:pPr>
            <a:r>
              <a:rPr lang="en" sz="1800">
                <a:solidFill>
                  <a:schemeClr val="dk1"/>
                </a:solidFill>
              </a:rPr>
              <a:t>For example, a speaker presenting a message about the opportunities available to people with original ideas might open this way:</a:t>
            </a:r>
            <a:endParaRPr sz="18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0"/>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Oral reporting</a:t>
            </a:r>
            <a:endParaRPr/>
          </a:p>
        </p:txBody>
      </p:sp>
      <p:sp>
        <p:nvSpPr>
          <p:cNvPr id="332" name="Google Shape;332;p50"/>
          <p:cNvSpPr txBox="1"/>
          <p:nvPr>
            <p:ph idx="1" type="body"/>
          </p:nvPr>
        </p:nvSpPr>
        <p:spPr>
          <a:xfrm>
            <a:off x="713250" y="1272925"/>
            <a:ext cx="7986600" cy="34989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800">
                <a:solidFill>
                  <a:schemeClr val="dk1"/>
                </a:solidFill>
              </a:rPr>
              <a:t> </a:t>
            </a:r>
            <a:r>
              <a:rPr i="1" lang="en" sz="1800">
                <a:solidFill>
                  <a:schemeClr val="dk1"/>
                </a:solidFill>
              </a:rPr>
              <a:t>“Nearly 150 years ago, an immigrant boy of 17 walked the streets of our town. He had no food, no money, no belongings except the shabby clothes he wore. He had only a strong will to work—and an idea."</a:t>
            </a:r>
            <a:endParaRPr i="1" sz="1800">
              <a:solidFill>
                <a:schemeClr val="dk1"/>
              </a:solidFill>
            </a:endParaRPr>
          </a:p>
          <a:p>
            <a:pPr indent="0" lvl="0" marL="0" rtl="0" algn="just">
              <a:spcBef>
                <a:spcPts val="1000"/>
              </a:spcBef>
              <a:spcAft>
                <a:spcPts val="0"/>
              </a:spcAft>
              <a:buNone/>
            </a:pPr>
            <a:r>
              <a:rPr b="1" lang="en" sz="1800">
                <a:solidFill>
                  <a:schemeClr val="dk1"/>
                </a:solidFill>
              </a:rPr>
              <a:t>Humor</a:t>
            </a:r>
            <a:r>
              <a:rPr lang="en" sz="1800">
                <a:solidFill>
                  <a:schemeClr val="dk1"/>
                </a:solidFill>
              </a:rPr>
              <a:t>, another possibility, is probably the most widely used technique. To illustrate, an investment broker might begin a speech on investment strategy as follows: </a:t>
            </a:r>
            <a:endParaRPr sz="1800">
              <a:solidFill>
                <a:schemeClr val="dk1"/>
              </a:solidFill>
            </a:endParaRPr>
          </a:p>
          <a:p>
            <a:pPr indent="0" lvl="0" marL="0" rtl="0" algn="just">
              <a:spcBef>
                <a:spcPts val="1000"/>
              </a:spcBef>
              <a:spcAft>
                <a:spcPts val="0"/>
              </a:spcAft>
              <a:buNone/>
            </a:pPr>
            <a:r>
              <a:rPr i="1" lang="en" sz="1800">
                <a:solidFill>
                  <a:schemeClr val="dk1"/>
                </a:solidFill>
              </a:rPr>
              <a:t>“What you want me to give you today is some ‘tried and trusted’ advice on how to make money in the stock market. This reminds me of the proverbial ‘tried and trusted’ bank teller. He was trusted; and when they caught him, he was tried.”</a:t>
            </a:r>
            <a:r>
              <a:rPr lang="en" sz="1800">
                <a:solidFill>
                  <a:schemeClr val="dk1"/>
                </a:solidFill>
              </a:rPr>
              <a:t> </a:t>
            </a:r>
            <a:endParaRPr sz="1800">
              <a:solidFill>
                <a:schemeClr val="dk1"/>
              </a:solidFill>
            </a:endParaRPr>
          </a:p>
          <a:p>
            <a:pPr indent="0" lvl="0" marL="0" rtl="0" algn="just">
              <a:spcBef>
                <a:spcPts val="1000"/>
              </a:spcBef>
              <a:spcAft>
                <a:spcPts val="1000"/>
              </a:spcAft>
              <a:buNone/>
            </a:pPr>
            <a:r>
              <a:t/>
            </a:r>
            <a:endParaRPr sz="18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1"/>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Oral reporting</a:t>
            </a:r>
            <a:endParaRPr/>
          </a:p>
        </p:txBody>
      </p:sp>
      <p:sp>
        <p:nvSpPr>
          <p:cNvPr id="338" name="Google Shape;338;p51"/>
          <p:cNvSpPr txBox="1"/>
          <p:nvPr>
            <p:ph idx="1" type="body"/>
          </p:nvPr>
        </p:nvSpPr>
        <p:spPr>
          <a:xfrm>
            <a:off x="713250" y="1272925"/>
            <a:ext cx="7986600" cy="34989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800">
                <a:solidFill>
                  <a:schemeClr val="dk1"/>
                </a:solidFill>
              </a:rPr>
              <a:t>Humor works best and is safest when it is closely related to the subject of your presentation.</a:t>
            </a:r>
            <a:endParaRPr sz="1800">
              <a:solidFill>
                <a:schemeClr val="dk1"/>
              </a:solidFill>
            </a:endParaRPr>
          </a:p>
          <a:p>
            <a:pPr indent="0" lvl="0" marL="0" rtl="0" algn="just">
              <a:spcBef>
                <a:spcPts val="1000"/>
              </a:spcBef>
              <a:spcAft>
                <a:spcPts val="0"/>
              </a:spcAft>
              <a:buNone/>
            </a:pPr>
            <a:r>
              <a:rPr lang="en" sz="1800">
                <a:solidFill>
                  <a:schemeClr val="dk1"/>
                </a:solidFill>
              </a:rPr>
              <a:t>Other effective ways for gaining attention at the opening are by using quotations and questions. By quoting someone the audience would know and view as credible, you build interest in your topic. </a:t>
            </a:r>
            <a:endParaRPr sz="1800">
              <a:solidFill>
                <a:schemeClr val="dk1"/>
              </a:solidFill>
            </a:endParaRPr>
          </a:p>
          <a:p>
            <a:pPr indent="0" lvl="0" marL="0" rtl="0" algn="just">
              <a:spcBef>
                <a:spcPts val="1000"/>
              </a:spcBef>
              <a:spcAft>
                <a:spcPts val="0"/>
              </a:spcAft>
              <a:buNone/>
            </a:pPr>
            <a:r>
              <a:rPr lang="en" sz="1800">
                <a:solidFill>
                  <a:schemeClr val="dk1"/>
                </a:solidFill>
              </a:rPr>
              <a:t>You also can ask questions. One kind of question is the rhetorical question—the one everyone answers the same, such as “Who wants to be freed of burdensome financial responsibilities?”</a:t>
            </a:r>
            <a:endParaRPr sz="1800">
              <a:solidFill>
                <a:schemeClr val="dk1"/>
              </a:solidFill>
            </a:endParaRPr>
          </a:p>
          <a:p>
            <a:pPr indent="0" lvl="0" marL="0" rtl="0" algn="just">
              <a:spcBef>
                <a:spcPts val="1000"/>
              </a:spcBef>
              <a:spcAft>
                <a:spcPts val="1000"/>
              </a:spcAft>
              <a:buClr>
                <a:schemeClr val="dk1"/>
              </a:buClr>
              <a:buSzPts val="1100"/>
              <a:buFont typeface="Arial"/>
              <a:buNone/>
            </a:pPr>
            <a:r>
              <a:rPr lang="en" sz="1800">
                <a:solidFill>
                  <a:schemeClr val="dk1"/>
                </a:solidFill>
              </a:rPr>
              <a:t>Another kind of question gives you background information on how much to talk about different aspects of your subject.</a:t>
            </a:r>
            <a:endParaRPr sz="18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2"/>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Oral reporting</a:t>
            </a:r>
            <a:endParaRPr/>
          </a:p>
        </p:txBody>
      </p:sp>
      <p:sp>
        <p:nvSpPr>
          <p:cNvPr id="344" name="Google Shape;344;p52"/>
          <p:cNvSpPr txBox="1"/>
          <p:nvPr>
            <p:ph idx="1" type="body"/>
          </p:nvPr>
        </p:nvSpPr>
        <p:spPr>
          <a:xfrm>
            <a:off x="713250" y="1272925"/>
            <a:ext cx="7986600" cy="34989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800">
                <a:solidFill>
                  <a:schemeClr val="dk1"/>
                </a:solidFill>
              </a:rPr>
              <a:t>With this kind of question, you must follow through by basing your presentation on the response. </a:t>
            </a:r>
            <a:endParaRPr sz="1800">
              <a:solidFill>
                <a:schemeClr val="dk1"/>
              </a:solidFill>
            </a:endParaRPr>
          </a:p>
          <a:p>
            <a:pPr indent="0" lvl="0" marL="0" rtl="0" algn="just">
              <a:spcBef>
                <a:spcPts val="1000"/>
              </a:spcBef>
              <a:spcAft>
                <a:spcPts val="0"/>
              </a:spcAft>
              <a:buNone/>
            </a:pPr>
            <a:r>
              <a:rPr lang="en" sz="1800">
                <a:solidFill>
                  <a:schemeClr val="dk1"/>
                </a:solidFill>
              </a:rPr>
              <a:t>If you asked “How many of you have IRAs?” and nearly everyone raised a hand, you wouldn’t want to talk about the importance of IRAs. </a:t>
            </a:r>
            <a:endParaRPr sz="1800">
              <a:solidFill>
                <a:schemeClr val="dk1"/>
              </a:solidFill>
            </a:endParaRPr>
          </a:p>
          <a:p>
            <a:pPr indent="0" lvl="0" marL="0" rtl="0" algn="just">
              <a:spcBef>
                <a:spcPts val="1000"/>
              </a:spcBef>
              <a:spcAft>
                <a:spcPts val="0"/>
              </a:spcAft>
              <a:buNone/>
            </a:pPr>
            <a:r>
              <a:rPr lang="en" sz="1800">
                <a:solidFill>
                  <a:schemeClr val="dk1"/>
                </a:solidFill>
              </a:rPr>
              <a:t>You could skip that part of your presentation, spending more time on another aspect, such as managing an IRA effectively.</a:t>
            </a:r>
            <a:endParaRPr sz="1800">
              <a:solidFill>
                <a:schemeClr val="dk1"/>
              </a:solidFill>
            </a:endParaRPr>
          </a:p>
          <a:p>
            <a:pPr indent="0" lvl="0" marL="0" rtl="0" algn="just">
              <a:spcBef>
                <a:spcPts val="1000"/>
              </a:spcBef>
              <a:spcAft>
                <a:spcPts val="1000"/>
              </a:spcAft>
              <a:buNone/>
            </a:pPr>
            <a:r>
              <a:rPr lang="en" sz="1800">
                <a:solidFill>
                  <a:schemeClr val="dk1"/>
                </a:solidFill>
              </a:rPr>
              <a:t>Yet another possibility is the startling statement. </a:t>
            </a:r>
            <a:r>
              <a:rPr i="1" lang="en" sz="1800">
                <a:solidFill>
                  <a:schemeClr val="dk1"/>
                </a:solidFill>
              </a:rPr>
              <a:t>“Last year, right here in our city, in your stores, shoplifters stole over $3.5 million of your merchandise! And most of you did nothing about it.”</a:t>
            </a:r>
            <a:endParaRPr i="1" sz="18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3"/>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Oral reporting</a:t>
            </a:r>
            <a:endParaRPr/>
          </a:p>
        </p:txBody>
      </p:sp>
      <p:sp>
        <p:nvSpPr>
          <p:cNvPr id="350" name="Google Shape;350;p53"/>
          <p:cNvSpPr txBox="1"/>
          <p:nvPr>
            <p:ph idx="1" type="body"/>
          </p:nvPr>
        </p:nvSpPr>
        <p:spPr>
          <a:xfrm>
            <a:off x="713250" y="1272925"/>
            <a:ext cx="7986600" cy="34989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800">
                <a:solidFill>
                  <a:schemeClr val="dk1"/>
                </a:solidFill>
              </a:rPr>
              <a:t>Because of the nature of your subject (as when you must persuade or deliver negative news), you may find it undesirable to reveal a position early. </a:t>
            </a:r>
            <a:endParaRPr sz="1800">
              <a:solidFill>
                <a:schemeClr val="dk1"/>
              </a:solidFill>
            </a:endParaRPr>
          </a:p>
          <a:p>
            <a:pPr indent="0" lvl="0" marL="0" rtl="0" algn="just">
              <a:spcBef>
                <a:spcPts val="1000"/>
              </a:spcBef>
              <a:spcAft>
                <a:spcPts val="0"/>
              </a:spcAft>
              <a:buNone/>
            </a:pPr>
            <a:r>
              <a:rPr lang="en" sz="1800">
                <a:solidFill>
                  <a:schemeClr val="dk1"/>
                </a:solidFill>
              </a:rPr>
              <a:t>In such cases, you may prefer to move into your subject indirectly—to build up your case before revealing your position. </a:t>
            </a:r>
            <a:endParaRPr sz="1800">
              <a:solidFill>
                <a:schemeClr val="dk1"/>
              </a:solidFill>
            </a:endParaRPr>
          </a:p>
          <a:p>
            <a:pPr indent="0" lvl="0" marL="0" rtl="0" algn="just">
              <a:spcBef>
                <a:spcPts val="1000"/>
              </a:spcBef>
              <a:spcAft>
                <a:spcPts val="0"/>
              </a:spcAft>
              <a:buNone/>
            </a:pPr>
            <a:r>
              <a:rPr b="1" lang="en" sz="1800">
                <a:solidFill>
                  <a:schemeClr val="dk1"/>
                </a:solidFill>
              </a:rPr>
              <a:t>Body -</a:t>
            </a:r>
            <a:r>
              <a:rPr lang="en" sz="1800">
                <a:solidFill>
                  <a:schemeClr val="dk1"/>
                </a:solidFill>
              </a:rPr>
              <a:t> Organizing the body of your speech is much like organizing the body of a report. </a:t>
            </a:r>
            <a:endParaRPr sz="1800">
              <a:solidFill>
                <a:schemeClr val="dk1"/>
              </a:solidFill>
            </a:endParaRPr>
          </a:p>
          <a:p>
            <a:pPr indent="0" lvl="0" marL="0" rtl="0" algn="just">
              <a:spcBef>
                <a:spcPts val="1000"/>
              </a:spcBef>
              <a:spcAft>
                <a:spcPts val="0"/>
              </a:spcAft>
              <a:buNone/>
            </a:pPr>
            <a:r>
              <a:rPr lang="en" sz="1800">
                <a:solidFill>
                  <a:schemeClr val="dk1"/>
                </a:solidFill>
              </a:rPr>
              <a:t>You take the whole and divide it into comparable parts. Then you take those parts and divide them. You continue to divide as far as it is practical to do so.</a:t>
            </a:r>
            <a:endParaRPr sz="1800">
              <a:solidFill>
                <a:schemeClr val="dk1"/>
              </a:solidFill>
            </a:endParaRPr>
          </a:p>
          <a:p>
            <a:pPr indent="0" lvl="0" marL="0" rtl="0" algn="just">
              <a:spcBef>
                <a:spcPts val="1000"/>
              </a:spcBef>
              <a:spcAft>
                <a:spcPts val="1000"/>
              </a:spcAft>
              <a:buNone/>
            </a:pPr>
            <a:r>
              <a:t/>
            </a:r>
            <a:endParaRPr sz="18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4"/>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Oral reporting</a:t>
            </a:r>
            <a:endParaRPr/>
          </a:p>
        </p:txBody>
      </p:sp>
      <p:sp>
        <p:nvSpPr>
          <p:cNvPr id="356" name="Google Shape;356;p54"/>
          <p:cNvSpPr txBox="1"/>
          <p:nvPr>
            <p:ph idx="1" type="body"/>
          </p:nvPr>
        </p:nvSpPr>
        <p:spPr>
          <a:xfrm>
            <a:off x="713250" y="1272925"/>
            <a:ext cx="7986600" cy="34989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800">
                <a:solidFill>
                  <a:schemeClr val="dk1"/>
                </a:solidFill>
              </a:rPr>
              <a:t>Next you need to emphasize the transitions between the divisions because, unlike the reader who can see them, the listener may miss them if they are not stressed adequately. </a:t>
            </a:r>
            <a:endParaRPr sz="1800">
              <a:solidFill>
                <a:schemeClr val="dk1"/>
              </a:solidFill>
            </a:endParaRPr>
          </a:p>
          <a:p>
            <a:pPr indent="0" lvl="0" marL="0" rtl="0" algn="just">
              <a:spcBef>
                <a:spcPts val="1000"/>
              </a:spcBef>
              <a:spcAft>
                <a:spcPts val="0"/>
              </a:spcAft>
              <a:buNone/>
            </a:pPr>
            <a:r>
              <a:rPr lang="en" sz="1800">
                <a:solidFill>
                  <a:schemeClr val="dk1"/>
                </a:solidFill>
              </a:rPr>
              <a:t>Without clear transitions, you may be talking about one point, and your listener may think you are still on the previous point.</a:t>
            </a:r>
            <a:endParaRPr sz="1800">
              <a:solidFill>
                <a:schemeClr val="dk1"/>
              </a:solidFill>
            </a:endParaRPr>
          </a:p>
          <a:p>
            <a:pPr indent="0" lvl="0" marL="0" rtl="0" algn="just">
              <a:spcBef>
                <a:spcPts val="1000"/>
              </a:spcBef>
              <a:spcAft>
                <a:spcPts val="0"/>
              </a:spcAft>
              <a:buNone/>
            </a:pPr>
            <a:r>
              <a:rPr b="1" lang="en" sz="1800">
                <a:solidFill>
                  <a:schemeClr val="dk1"/>
                </a:solidFill>
              </a:rPr>
              <a:t>Conclusion -</a:t>
            </a:r>
            <a:r>
              <a:rPr lang="en" sz="1800">
                <a:solidFill>
                  <a:schemeClr val="dk1"/>
                </a:solidFill>
              </a:rPr>
              <a:t> Like most reports, the speech usually ends by drawing a conclusion. </a:t>
            </a:r>
            <a:endParaRPr sz="1800">
              <a:solidFill>
                <a:schemeClr val="dk1"/>
              </a:solidFill>
            </a:endParaRPr>
          </a:p>
          <a:p>
            <a:pPr indent="0" lvl="0" marL="0" rtl="0" algn="just">
              <a:spcBef>
                <a:spcPts val="1000"/>
              </a:spcBef>
              <a:spcAft>
                <a:spcPts val="1000"/>
              </a:spcAft>
              <a:buNone/>
            </a:pPr>
            <a:r>
              <a:rPr lang="en" sz="1800">
                <a:solidFill>
                  <a:schemeClr val="dk1"/>
                </a:solidFill>
              </a:rPr>
              <a:t>Here you bring all that you have presented to a head and achieve whatever goal the speech has. </a:t>
            </a:r>
            <a:endParaRPr sz="1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7"/>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Oral reporting and public speaking</a:t>
            </a:r>
            <a:endParaRPr/>
          </a:p>
        </p:txBody>
      </p:sp>
      <p:sp>
        <p:nvSpPr>
          <p:cNvPr id="255" name="Google Shape;255;p37"/>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MASTERING FORMAL SPEAKING</a:t>
            </a:r>
            <a:endParaRPr b="1" sz="1800">
              <a:solidFill>
                <a:schemeClr val="dk1"/>
              </a:solidFill>
            </a:endParaRPr>
          </a:p>
          <a:p>
            <a:pPr indent="0" lvl="0" marL="0" rtl="0" algn="just">
              <a:spcBef>
                <a:spcPts val="1000"/>
              </a:spcBef>
              <a:spcAft>
                <a:spcPts val="0"/>
              </a:spcAft>
              <a:buNone/>
            </a:pPr>
            <a:r>
              <a:rPr lang="en" sz="1800">
                <a:solidFill>
                  <a:schemeClr val="dk1"/>
                </a:solidFill>
              </a:rPr>
              <a:t>While the previous lecture addressed the informal, interpersonal types of oral communication you might encounter in business, this lecture addresses the more formal types of oral communication—oral reports and speeches—that you will be likely to prepare in any professional setting.</a:t>
            </a:r>
            <a:endParaRPr sz="1800">
              <a:solidFill>
                <a:schemeClr val="dk1"/>
              </a:solidFill>
            </a:endParaRPr>
          </a:p>
          <a:p>
            <a:pPr indent="0" lvl="0" marL="0" rtl="0" algn="l">
              <a:spcBef>
                <a:spcPts val="1000"/>
              </a:spcBef>
              <a:spcAft>
                <a:spcPts val="1000"/>
              </a:spcAft>
              <a:buNone/>
            </a:pPr>
            <a:r>
              <a:t/>
            </a:r>
            <a:endParaRPr sz="18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5"/>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Oral reporting</a:t>
            </a:r>
            <a:endParaRPr/>
          </a:p>
        </p:txBody>
      </p:sp>
      <p:sp>
        <p:nvSpPr>
          <p:cNvPr id="362" name="Google Shape;362;p55"/>
          <p:cNvSpPr txBox="1"/>
          <p:nvPr>
            <p:ph idx="1" type="body"/>
          </p:nvPr>
        </p:nvSpPr>
        <p:spPr>
          <a:xfrm>
            <a:off x="713250" y="1272925"/>
            <a:ext cx="7986600" cy="34989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800">
                <a:solidFill>
                  <a:schemeClr val="dk1"/>
                </a:solidFill>
              </a:rPr>
              <a:t>You should consider including these three elements in your close: </a:t>
            </a:r>
            <a:endParaRPr sz="1800">
              <a:solidFill>
                <a:schemeClr val="dk1"/>
              </a:solidFill>
            </a:endParaRPr>
          </a:p>
          <a:p>
            <a:pPr indent="0" lvl="0" marL="0" rtl="0" algn="just">
              <a:spcBef>
                <a:spcPts val="1000"/>
              </a:spcBef>
              <a:spcAft>
                <a:spcPts val="0"/>
              </a:spcAft>
              <a:buNone/>
            </a:pPr>
            <a:r>
              <a:rPr lang="en" sz="1800">
                <a:solidFill>
                  <a:schemeClr val="dk1"/>
                </a:solidFill>
              </a:rPr>
              <a:t>(1) a restatement of the subject, (2) a summary of the key points developed in the presentation, and (3) a statement of the conclusion (or main message). </a:t>
            </a:r>
            <a:endParaRPr sz="1800">
              <a:solidFill>
                <a:schemeClr val="dk1"/>
              </a:solidFill>
            </a:endParaRPr>
          </a:p>
          <a:p>
            <a:pPr indent="0" lvl="0" marL="0" rtl="0" algn="just">
              <a:spcBef>
                <a:spcPts val="1000"/>
              </a:spcBef>
              <a:spcAft>
                <a:spcPts val="0"/>
              </a:spcAft>
              <a:buNone/>
            </a:pPr>
            <a:r>
              <a:rPr lang="en" sz="1800">
                <a:solidFill>
                  <a:schemeClr val="dk1"/>
                </a:solidFill>
              </a:rPr>
              <a:t>Bringing the speech to a climactic close—that is, making the conclusion the high point of the speech—is usually effective. </a:t>
            </a:r>
            <a:endParaRPr sz="1800">
              <a:solidFill>
                <a:schemeClr val="dk1"/>
              </a:solidFill>
            </a:endParaRPr>
          </a:p>
          <a:p>
            <a:pPr indent="0" lvl="0" marL="0" rtl="0" algn="just">
              <a:spcBef>
                <a:spcPts val="1000"/>
              </a:spcBef>
              <a:spcAft>
                <a:spcPts val="0"/>
              </a:spcAft>
              <a:buNone/>
            </a:pPr>
            <a:r>
              <a:rPr lang="en" sz="1800">
                <a:solidFill>
                  <a:schemeClr val="dk1"/>
                </a:solidFill>
              </a:rPr>
              <a:t>Present the concluding message in strong language— in words that gain attention and will be remembered. </a:t>
            </a:r>
            <a:endParaRPr sz="1800">
              <a:solidFill>
                <a:schemeClr val="dk1"/>
              </a:solidFill>
            </a:endParaRPr>
          </a:p>
          <a:p>
            <a:pPr indent="0" lvl="0" marL="0" rtl="0" algn="just">
              <a:spcBef>
                <a:spcPts val="1000"/>
              </a:spcBef>
              <a:spcAft>
                <a:spcPts val="1000"/>
              </a:spcAft>
              <a:buNone/>
            </a:pPr>
            <a:r>
              <a:rPr lang="en" sz="1800">
                <a:solidFill>
                  <a:schemeClr val="dk1"/>
                </a:solidFill>
              </a:rPr>
              <a:t>In addition to concluding with a summary, you can give an appropriate quote, use humor, or call for action.</a:t>
            </a:r>
            <a:endParaRPr sz="18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6"/>
          <p:cNvSpPr txBox="1"/>
          <p:nvPr>
            <p:ph type="title"/>
          </p:nvPr>
        </p:nvSpPr>
        <p:spPr>
          <a:xfrm>
            <a:off x="1828350" y="2129725"/>
            <a:ext cx="5495100" cy="106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Presentation method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7"/>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Oral reporting</a:t>
            </a:r>
            <a:endParaRPr/>
          </a:p>
        </p:txBody>
      </p:sp>
      <p:sp>
        <p:nvSpPr>
          <p:cNvPr id="373" name="Google Shape;373;p57"/>
          <p:cNvSpPr txBox="1"/>
          <p:nvPr>
            <p:ph idx="1" type="body"/>
          </p:nvPr>
        </p:nvSpPr>
        <p:spPr>
          <a:xfrm>
            <a:off x="713250" y="1215550"/>
            <a:ext cx="7986600" cy="35562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b="1" lang="en" sz="1800">
                <a:solidFill>
                  <a:schemeClr val="dk1"/>
                </a:solidFill>
              </a:rPr>
              <a:t>Choosing the Presentation Method</a:t>
            </a:r>
            <a:endParaRPr b="1" sz="1800">
              <a:solidFill>
                <a:schemeClr val="dk1"/>
              </a:solidFill>
            </a:endParaRPr>
          </a:p>
          <a:p>
            <a:pPr indent="-342900" lvl="0" marL="457200" rtl="0" algn="just">
              <a:spcBef>
                <a:spcPts val="1000"/>
              </a:spcBef>
              <a:spcAft>
                <a:spcPts val="0"/>
              </a:spcAft>
              <a:buClr>
                <a:schemeClr val="dk1"/>
              </a:buClr>
              <a:buSzPts val="1800"/>
              <a:buAutoNum type="arabicPeriod"/>
            </a:pPr>
            <a:r>
              <a:rPr b="1" lang="en" sz="1800">
                <a:solidFill>
                  <a:schemeClr val="dk1"/>
                </a:solidFill>
              </a:rPr>
              <a:t>Presenting Extemporaneously -</a:t>
            </a:r>
            <a:r>
              <a:rPr lang="en" sz="1800">
                <a:solidFill>
                  <a:schemeClr val="dk1"/>
                </a:solidFill>
              </a:rPr>
              <a:t> Extemporaneous presentation is by far the most popular and effective method. </a:t>
            </a:r>
            <a:endParaRPr sz="1800">
              <a:solidFill>
                <a:schemeClr val="dk1"/>
              </a:solidFill>
            </a:endParaRPr>
          </a:p>
          <a:p>
            <a:pPr indent="0" lvl="0" marL="457200" rtl="0" algn="just">
              <a:spcBef>
                <a:spcPts val="1000"/>
              </a:spcBef>
              <a:spcAft>
                <a:spcPts val="0"/>
              </a:spcAft>
              <a:buNone/>
            </a:pPr>
            <a:r>
              <a:rPr lang="en" sz="1800">
                <a:solidFill>
                  <a:schemeClr val="dk1"/>
                </a:solidFill>
              </a:rPr>
              <a:t>With this method, you first thoroughly prepare your speech, as outlined above. Then you prepare notes and present the speech from them. </a:t>
            </a:r>
            <a:endParaRPr sz="1800">
              <a:solidFill>
                <a:schemeClr val="dk1"/>
              </a:solidFill>
            </a:endParaRPr>
          </a:p>
          <a:p>
            <a:pPr indent="0" lvl="0" marL="457200" rtl="0" algn="just">
              <a:spcBef>
                <a:spcPts val="1000"/>
              </a:spcBef>
              <a:spcAft>
                <a:spcPts val="0"/>
              </a:spcAft>
              <a:buNone/>
            </a:pPr>
            <a:r>
              <a:rPr lang="en" sz="1800">
                <a:solidFill>
                  <a:schemeClr val="dk1"/>
                </a:solidFill>
              </a:rPr>
              <a:t>You usually rehearse, making sure you have all the parts clearly in mind, but you make no attempt to memorize. </a:t>
            </a:r>
            <a:endParaRPr sz="1800">
              <a:solidFill>
                <a:schemeClr val="dk1"/>
              </a:solidFill>
            </a:endParaRPr>
          </a:p>
          <a:p>
            <a:pPr indent="0" lvl="0" marL="457200" rtl="0" algn="just">
              <a:spcBef>
                <a:spcPts val="1000"/>
              </a:spcBef>
              <a:spcAft>
                <a:spcPts val="1000"/>
              </a:spcAft>
              <a:buNone/>
            </a:pPr>
            <a:r>
              <a:rPr lang="en" sz="1800">
                <a:solidFill>
                  <a:schemeClr val="dk1"/>
                </a:solidFill>
              </a:rPr>
              <a:t>Extemporaneous presentations generally sound natural to the listeners, yet they are (or should be) the product of careful planning and practice.</a:t>
            </a:r>
            <a:endParaRPr sz="18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8"/>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Oral reporting</a:t>
            </a:r>
            <a:endParaRPr/>
          </a:p>
        </p:txBody>
      </p:sp>
      <p:sp>
        <p:nvSpPr>
          <p:cNvPr id="379" name="Google Shape;379;p58"/>
          <p:cNvSpPr txBox="1"/>
          <p:nvPr>
            <p:ph idx="1" type="body"/>
          </p:nvPr>
        </p:nvSpPr>
        <p:spPr>
          <a:xfrm>
            <a:off x="713250" y="1215550"/>
            <a:ext cx="7986600" cy="35562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Clr>
                <a:schemeClr val="dk1"/>
              </a:buClr>
              <a:buSzPts val="1800"/>
              <a:buAutoNum type="arabicPeriod" startAt="2"/>
            </a:pPr>
            <a:r>
              <a:rPr b="1" lang="en" sz="1800">
                <a:solidFill>
                  <a:schemeClr val="dk1"/>
                </a:solidFill>
              </a:rPr>
              <a:t>Memorizing</a:t>
            </a:r>
            <a:r>
              <a:rPr b="1" lang="en" sz="1800">
                <a:solidFill>
                  <a:schemeClr val="dk1"/>
                </a:solidFill>
              </a:rPr>
              <a:t> -</a:t>
            </a:r>
            <a:r>
              <a:rPr lang="en" sz="1800">
                <a:solidFill>
                  <a:schemeClr val="dk1"/>
                </a:solidFill>
              </a:rPr>
              <a:t> The most difficult method is memorizing. If you are like most people, you find it hard to memorize a long succession of words. </a:t>
            </a:r>
            <a:endParaRPr sz="1800">
              <a:solidFill>
                <a:schemeClr val="dk1"/>
              </a:solidFill>
            </a:endParaRPr>
          </a:p>
          <a:p>
            <a:pPr indent="0" lvl="0" marL="457200" rtl="0" algn="just">
              <a:spcBef>
                <a:spcPts val="1000"/>
              </a:spcBef>
              <a:spcAft>
                <a:spcPts val="0"/>
              </a:spcAft>
              <a:buNone/>
            </a:pPr>
            <a:r>
              <a:rPr lang="en" sz="1800">
                <a:solidFill>
                  <a:schemeClr val="dk1"/>
                </a:solidFill>
              </a:rPr>
              <a:t>Thus, when you make the speech, if you miss a word or two, you become confused—and so does your speech. You even may become panic-stricken. </a:t>
            </a:r>
            <a:endParaRPr sz="1800">
              <a:solidFill>
                <a:schemeClr val="dk1"/>
              </a:solidFill>
            </a:endParaRPr>
          </a:p>
          <a:p>
            <a:pPr indent="0" lvl="0" marL="457200" rtl="0" algn="just">
              <a:spcBef>
                <a:spcPts val="1000"/>
              </a:spcBef>
              <a:spcAft>
                <a:spcPts val="0"/>
              </a:spcAft>
              <a:buNone/>
            </a:pPr>
            <a:r>
              <a:rPr lang="en" sz="1800">
                <a:solidFill>
                  <a:schemeClr val="dk1"/>
                </a:solidFill>
              </a:rPr>
              <a:t>Few speakers who use this method likely memorize the entire speech. Instead, they memorize key passages and use notes to help them through the speech. </a:t>
            </a:r>
            <a:endParaRPr sz="1800">
              <a:solidFill>
                <a:schemeClr val="dk1"/>
              </a:solidFill>
            </a:endParaRPr>
          </a:p>
          <a:p>
            <a:pPr indent="0" lvl="0" marL="457200" rtl="0" algn="just">
              <a:spcBef>
                <a:spcPts val="1000"/>
              </a:spcBef>
              <a:spcAft>
                <a:spcPts val="1000"/>
              </a:spcAft>
              <a:buNone/>
            </a:pPr>
            <a:r>
              <a:rPr lang="en" sz="1800">
                <a:solidFill>
                  <a:schemeClr val="dk1"/>
                </a:solidFill>
              </a:rPr>
              <a:t>A delivery of this kind is a cross between an extemporaneous presentation and a memorized presentation.</a:t>
            </a:r>
            <a:endParaRPr sz="18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9"/>
          <p:cNvSpPr txBox="1"/>
          <p:nvPr>
            <p:ph type="title"/>
          </p:nvPr>
        </p:nvSpPr>
        <p:spPr>
          <a:xfrm>
            <a:off x="713225" y="381750"/>
            <a:ext cx="7373700" cy="63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Oral reporting</a:t>
            </a:r>
            <a:endParaRPr/>
          </a:p>
        </p:txBody>
      </p:sp>
      <p:sp>
        <p:nvSpPr>
          <p:cNvPr id="385" name="Google Shape;385;p59"/>
          <p:cNvSpPr txBox="1"/>
          <p:nvPr>
            <p:ph idx="1" type="body"/>
          </p:nvPr>
        </p:nvSpPr>
        <p:spPr>
          <a:xfrm>
            <a:off x="713250" y="1135175"/>
            <a:ext cx="7986600" cy="36366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Clr>
                <a:schemeClr val="dk1"/>
              </a:buClr>
              <a:buSzPts val="1800"/>
              <a:buAutoNum type="arabicPeriod" startAt="3"/>
            </a:pPr>
            <a:r>
              <a:rPr b="1" lang="en" sz="1800">
                <a:solidFill>
                  <a:schemeClr val="dk1"/>
                </a:solidFill>
              </a:rPr>
              <a:t>Reading - </a:t>
            </a:r>
            <a:r>
              <a:rPr lang="en" sz="1800">
                <a:solidFill>
                  <a:schemeClr val="dk1"/>
                </a:solidFill>
              </a:rPr>
              <a:t>Unfortunately, most of us tend to read aloud in a dull monotone. We also miss punctuation marks, fumble over words, lose our place, and so on. </a:t>
            </a:r>
            <a:endParaRPr sz="1800">
              <a:solidFill>
                <a:schemeClr val="dk1"/>
              </a:solidFill>
            </a:endParaRPr>
          </a:p>
          <a:p>
            <a:pPr indent="0" lvl="0" marL="457200" rtl="0" algn="just">
              <a:spcBef>
                <a:spcPts val="1000"/>
              </a:spcBef>
              <a:spcAft>
                <a:spcPts val="0"/>
              </a:spcAft>
              <a:buNone/>
            </a:pPr>
            <a:r>
              <a:rPr lang="en" sz="1800">
                <a:solidFill>
                  <a:schemeClr val="dk1"/>
                </a:solidFill>
              </a:rPr>
              <a:t>Of course, many speakers overcome these problems, and with effort you can, too. </a:t>
            </a:r>
            <a:endParaRPr sz="1800">
              <a:solidFill>
                <a:schemeClr val="dk1"/>
              </a:solidFill>
            </a:endParaRPr>
          </a:p>
          <a:p>
            <a:pPr indent="0" lvl="0" marL="457200" rtl="0" algn="just">
              <a:spcBef>
                <a:spcPts val="1000"/>
              </a:spcBef>
              <a:spcAft>
                <a:spcPts val="0"/>
              </a:spcAft>
              <a:buNone/>
            </a:pPr>
            <a:r>
              <a:rPr lang="en" sz="1800">
                <a:solidFill>
                  <a:schemeClr val="dk1"/>
                </a:solidFill>
              </a:rPr>
              <a:t>In most settings, it is a breach of etiquette to read. Your audience is likely to be insulted, and reading is unlikely to be as well received as an extemporaneous delivery. </a:t>
            </a:r>
            <a:endParaRPr sz="1800">
              <a:solidFill>
                <a:schemeClr val="dk1"/>
              </a:solidFill>
            </a:endParaRPr>
          </a:p>
          <a:p>
            <a:pPr indent="0" lvl="0" marL="457200" rtl="0" algn="just">
              <a:spcBef>
                <a:spcPts val="1000"/>
              </a:spcBef>
              <a:spcAft>
                <a:spcPts val="1000"/>
              </a:spcAft>
              <a:buNone/>
            </a:pPr>
            <a:r>
              <a:rPr lang="en" sz="1800">
                <a:solidFill>
                  <a:schemeClr val="dk1"/>
                </a:solidFill>
              </a:rPr>
              <a:t>However, when you are in a position where you will be quoted widely, such as president of the United States or the CEO of a major company, reading from a carefully prepared speech is recommended. </a:t>
            </a:r>
            <a:endParaRPr sz="18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0"/>
          <p:cNvSpPr txBox="1"/>
          <p:nvPr>
            <p:ph type="title"/>
          </p:nvPr>
        </p:nvSpPr>
        <p:spPr>
          <a:xfrm>
            <a:off x="713225" y="381750"/>
            <a:ext cx="7373700" cy="63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Oral reporting</a:t>
            </a:r>
            <a:endParaRPr/>
          </a:p>
        </p:txBody>
      </p:sp>
      <p:sp>
        <p:nvSpPr>
          <p:cNvPr id="391" name="Google Shape;391;p60"/>
          <p:cNvSpPr txBox="1"/>
          <p:nvPr>
            <p:ph idx="1" type="body"/>
          </p:nvPr>
        </p:nvSpPr>
        <p:spPr>
          <a:xfrm>
            <a:off x="713250" y="1135175"/>
            <a:ext cx="7986600" cy="36366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b="1" lang="en" sz="1800">
                <a:solidFill>
                  <a:schemeClr val="dk1"/>
                </a:solidFill>
              </a:rPr>
              <a:t>PREPARING TO SPEAK</a:t>
            </a:r>
            <a:r>
              <a:rPr lang="en" sz="1800">
                <a:solidFill>
                  <a:schemeClr val="dk1"/>
                </a:solidFill>
              </a:rPr>
              <a:t> </a:t>
            </a:r>
            <a:endParaRPr sz="1800">
              <a:solidFill>
                <a:schemeClr val="dk1"/>
              </a:solidFill>
            </a:endParaRPr>
          </a:p>
          <a:p>
            <a:pPr indent="0" lvl="0" marL="0" rtl="0" algn="just">
              <a:spcBef>
                <a:spcPts val="1000"/>
              </a:spcBef>
              <a:spcAft>
                <a:spcPts val="0"/>
              </a:spcAft>
              <a:buNone/>
            </a:pPr>
            <a:r>
              <a:rPr lang="en" sz="1800">
                <a:solidFill>
                  <a:schemeClr val="dk1"/>
                </a:solidFill>
              </a:rPr>
              <a:t>Whether you give your presentation or speech extemporaneously, memorize it, or read it, be sure you are prepared to deliver it. </a:t>
            </a:r>
            <a:endParaRPr sz="1800">
              <a:solidFill>
                <a:schemeClr val="dk1"/>
              </a:solidFill>
            </a:endParaRPr>
          </a:p>
          <a:p>
            <a:pPr indent="0" lvl="0" marL="0" rtl="0" algn="just">
              <a:spcBef>
                <a:spcPts val="1000"/>
              </a:spcBef>
              <a:spcAft>
                <a:spcPts val="0"/>
              </a:spcAft>
              <a:buNone/>
            </a:pPr>
            <a:r>
              <a:rPr lang="en" sz="1800">
                <a:solidFill>
                  <a:schemeClr val="dk1"/>
                </a:solidFill>
              </a:rPr>
              <a:t>Of course, the content of a message must be solid, but if your delivery is poor, people may ignore or simply miss your most important points. </a:t>
            </a:r>
            <a:endParaRPr sz="1800">
              <a:solidFill>
                <a:schemeClr val="dk1"/>
              </a:solidFill>
            </a:endParaRPr>
          </a:p>
          <a:p>
            <a:pPr indent="0" lvl="0" marL="0" rtl="0" algn="just">
              <a:spcBef>
                <a:spcPts val="1000"/>
              </a:spcBef>
              <a:spcAft>
                <a:spcPts val="1000"/>
              </a:spcAft>
              <a:buNone/>
            </a:pPr>
            <a:r>
              <a:rPr lang="en" sz="1800">
                <a:solidFill>
                  <a:schemeClr val="dk1"/>
                </a:solidFill>
              </a:rPr>
              <a:t>Let's</a:t>
            </a:r>
            <a:r>
              <a:rPr lang="en" sz="1800">
                <a:solidFill>
                  <a:schemeClr val="dk1"/>
                </a:solidFill>
              </a:rPr>
              <a:t> check out some strategies for ensuring that your audience receives and understands your message.</a:t>
            </a:r>
            <a:endParaRPr sz="18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1"/>
          <p:cNvSpPr txBox="1"/>
          <p:nvPr>
            <p:ph type="title"/>
          </p:nvPr>
        </p:nvSpPr>
        <p:spPr>
          <a:xfrm>
            <a:off x="713225" y="381750"/>
            <a:ext cx="7373700" cy="63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Oral reporting</a:t>
            </a:r>
            <a:endParaRPr/>
          </a:p>
        </p:txBody>
      </p:sp>
      <p:sp>
        <p:nvSpPr>
          <p:cNvPr id="397" name="Google Shape;397;p61"/>
          <p:cNvSpPr txBox="1"/>
          <p:nvPr>
            <p:ph idx="1" type="body"/>
          </p:nvPr>
        </p:nvSpPr>
        <p:spPr>
          <a:xfrm>
            <a:off x="713250" y="1135175"/>
            <a:ext cx="7986600" cy="36366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b="1" lang="en" sz="1800">
                <a:solidFill>
                  <a:schemeClr val="dk1"/>
                </a:solidFill>
              </a:rPr>
              <a:t>Audience Analysis</a:t>
            </a:r>
            <a:endParaRPr sz="1800">
              <a:solidFill>
                <a:schemeClr val="dk1"/>
              </a:solidFill>
            </a:endParaRPr>
          </a:p>
          <a:p>
            <a:pPr indent="0" lvl="0" marL="0" rtl="0" algn="just">
              <a:spcBef>
                <a:spcPts val="1000"/>
              </a:spcBef>
              <a:spcAft>
                <a:spcPts val="0"/>
              </a:spcAft>
              <a:buNone/>
            </a:pPr>
            <a:r>
              <a:rPr lang="en" sz="1800">
                <a:solidFill>
                  <a:schemeClr val="dk1"/>
                </a:solidFill>
              </a:rPr>
              <a:t>As with written messages and reports, a critical component of good presentations is knowing your audience. </a:t>
            </a:r>
            <a:endParaRPr sz="1800">
              <a:solidFill>
                <a:schemeClr val="dk1"/>
              </a:solidFill>
            </a:endParaRPr>
          </a:p>
          <a:p>
            <a:pPr indent="0" lvl="0" marL="0" rtl="0" algn="just">
              <a:spcBef>
                <a:spcPts val="1000"/>
              </a:spcBef>
              <a:spcAft>
                <a:spcPts val="0"/>
              </a:spcAft>
              <a:buNone/>
            </a:pPr>
            <a:r>
              <a:rPr lang="en" sz="1800">
                <a:solidFill>
                  <a:schemeClr val="dk1"/>
                </a:solidFill>
              </a:rPr>
              <a:t>You should study your audience both before and during the presentation.</a:t>
            </a:r>
            <a:endParaRPr sz="1800">
              <a:solidFill>
                <a:schemeClr val="dk1"/>
              </a:solidFill>
            </a:endParaRPr>
          </a:p>
          <a:p>
            <a:pPr indent="0" lvl="0" marL="0" rtl="0" algn="just">
              <a:spcBef>
                <a:spcPts val="1000"/>
              </a:spcBef>
              <a:spcAft>
                <a:spcPts val="0"/>
              </a:spcAft>
              <a:buNone/>
            </a:pPr>
            <a:r>
              <a:rPr b="1" lang="en" sz="1800">
                <a:solidFill>
                  <a:schemeClr val="dk1"/>
                </a:solidFill>
              </a:rPr>
              <a:t>Preliminary Analysis -</a:t>
            </a:r>
            <a:r>
              <a:rPr lang="en" sz="1800">
                <a:solidFill>
                  <a:schemeClr val="dk1"/>
                </a:solidFill>
              </a:rPr>
              <a:t> Analyzing your audience before the presentation requires that you size it up—that you search for audience characteristics that could affect how you should present your speech. </a:t>
            </a:r>
            <a:endParaRPr sz="1800">
              <a:solidFill>
                <a:schemeClr val="dk1"/>
              </a:solidFill>
            </a:endParaRPr>
          </a:p>
          <a:p>
            <a:pPr indent="0" lvl="0" marL="0" rtl="0" algn="just">
              <a:spcBef>
                <a:spcPts val="1000"/>
              </a:spcBef>
              <a:spcAft>
                <a:spcPts val="1000"/>
              </a:spcAft>
              <a:buNone/>
            </a:pPr>
            <a:r>
              <a:rPr lang="en" sz="1800">
                <a:solidFill>
                  <a:schemeClr val="dk1"/>
                </a:solidFill>
              </a:rPr>
              <a:t>For example, the size of your audience is likely to influence how formal or informal your speech should be. </a:t>
            </a:r>
            <a:endParaRPr sz="18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2"/>
          <p:cNvSpPr txBox="1"/>
          <p:nvPr>
            <p:ph type="title"/>
          </p:nvPr>
        </p:nvSpPr>
        <p:spPr>
          <a:xfrm>
            <a:off x="713225" y="381750"/>
            <a:ext cx="7373700" cy="63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Oral reporting</a:t>
            </a:r>
            <a:endParaRPr/>
          </a:p>
        </p:txBody>
      </p:sp>
      <p:sp>
        <p:nvSpPr>
          <p:cNvPr id="403" name="Google Shape;403;p62"/>
          <p:cNvSpPr txBox="1"/>
          <p:nvPr>
            <p:ph idx="1" type="body"/>
          </p:nvPr>
        </p:nvSpPr>
        <p:spPr>
          <a:xfrm>
            <a:off x="713250" y="1135175"/>
            <a:ext cx="7986600" cy="36366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800">
                <a:solidFill>
                  <a:schemeClr val="dk1"/>
                </a:solidFill>
              </a:rPr>
              <a:t>As a rule, large audiences require more formality. </a:t>
            </a:r>
            <a:endParaRPr sz="1800">
              <a:solidFill>
                <a:schemeClr val="dk1"/>
              </a:solidFill>
            </a:endParaRPr>
          </a:p>
          <a:p>
            <a:pPr indent="0" lvl="0" marL="0" rtl="0" algn="just">
              <a:spcBef>
                <a:spcPts val="1000"/>
              </a:spcBef>
              <a:spcAft>
                <a:spcPts val="0"/>
              </a:spcAft>
              <a:buNone/>
            </a:pPr>
            <a:r>
              <a:rPr lang="en" sz="1800">
                <a:solidFill>
                  <a:schemeClr val="dk1"/>
                </a:solidFill>
              </a:rPr>
              <a:t>Personal characteristics of your audience, such as age, gender, nationality, education, experience, and knowledge of subject matter, also should </a:t>
            </a:r>
            <a:r>
              <a:rPr lang="en" sz="1800">
                <a:solidFill>
                  <a:schemeClr val="dk1"/>
                </a:solidFill>
              </a:rPr>
              <a:t>influence</a:t>
            </a:r>
            <a:r>
              <a:rPr lang="en" sz="1800">
                <a:solidFill>
                  <a:schemeClr val="dk1"/>
                </a:solidFill>
              </a:rPr>
              <a:t> how you make your speech— affecting the words, illustrations, and level of detail you use. </a:t>
            </a:r>
            <a:endParaRPr sz="1800">
              <a:solidFill>
                <a:schemeClr val="dk1"/>
              </a:solidFill>
            </a:endParaRPr>
          </a:p>
          <a:p>
            <a:pPr indent="0" lvl="0" marL="0" rtl="0" algn="just">
              <a:spcBef>
                <a:spcPts val="1000"/>
              </a:spcBef>
              <a:spcAft>
                <a:spcPts val="0"/>
              </a:spcAft>
              <a:buNone/>
            </a:pPr>
            <a:r>
              <a:rPr lang="en" sz="1800">
                <a:solidFill>
                  <a:schemeClr val="dk1"/>
                </a:solidFill>
              </a:rPr>
              <a:t>Like writing, speeches should be adapted to the audience. And the more you know about the audience, the better you will adapt your presentation to them.</a:t>
            </a:r>
            <a:endParaRPr sz="1800">
              <a:solidFill>
                <a:schemeClr val="dk1"/>
              </a:solidFill>
            </a:endParaRPr>
          </a:p>
          <a:p>
            <a:pPr indent="0" lvl="0" marL="0" rtl="0" algn="just">
              <a:spcBef>
                <a:spcPts val="1000"/>
              </a:spcBef>
              <a:spcAft>
                <a:spcPts val="1000"/>
              </a:spcAft>
              <a:buClr>
                <a:schemeClr val="dk1"/>
              </a:buClr>
              <a:buSzPts val="1100"/>
              <a:buFont typeface="Arial"/>
              <a:buNone/>
            </a:pPr>
            <a:r>
              <a:rPr b="1" lang="en" sz="1800">
                <a:solidFill>
                  <a:schemeClr val="dk1"/>
                </a:solidFill>
              </a:rPr>
              <a:t>Analysis during the Presentation</a:t>
            </a:r>
            <a:r>
              <a:rPr lang="en" sz="1800">
                <a:solidFill>
                  <a:schemeClr val="dk1"/>
                </a:solidFill>
              </a:rPr>
              <a:t> - Your audience analysis should continue as you make the speech. </a:t>
            </a:r>
            <a:endParaRPr sz="18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3"/>
          <p:cNvSpPr txBox="1"/>
          <p:nvPr>
            <p:ph type="title"/>
          </p:nvPr>
        </p:nvSpPr>
        <p:spPr>
          <a:xfrm>
            <a:off x="713225" y="381750"/>
            <a:ext cx="7373700" cy="63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Oral reporting</a:t>
            </a:r>
            <a:endParaRPr/>
          </a:p>
        </p:txBody>
      </p:sp>
      <p:sp>
        <p:nvSpPr>
          <p:cNvPr id="409" name="Google Shape;409;p63"/>
          <p:cNvSpPr txBox="1"/>
          <p:nvPr>
            <p:ph idx="1" type="body"/>
          </p:nvPr>
        </p:nvSpPr>
        <p:spPr>
          <a:xfrm>
            <a:off x="713250" y="1135175"/>
            <a:ext cx="7986600" cy="36366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800">
                <a:solidFill>
                  <a:schemeClr val="dk1"/>
                </a:solidFill>
              </a:rPr>
              <a:t>Feedback is information about how your listeners are receiving your words. Armed with this information, you can adjust your presentation to improve the communication result. </a:t>
            </a:r>
            <a:endParaRPr sz="1800">
              <a:solidFill>
                <a:schemeClr val="dk1"/>
              </a:solidFill>
            </a:endParaRPr>
          </a:p>
          <a:p>
            <a:pPr indent="0" lvl="0" marL="0" rtl="0" algn="just">
              <a:spcBef>
                <a:spcPts val="1000"/>
              </a:spcBef>
              <a:spcAft>
                <a:spcPts val="0"/>
              </a:spcAft>
              <a:buNone/>
            </a:pPr>
            <a:r>
              <a:rPr lang="en" sz="1800">
                <a:solidFill>
                  <a:schemeClr val="dk1"/>
                </a:solidFill>
              </a:rPr>
              <a:t>For example, facial expressions will tell you how your listeners are reacting to your message. Smiles, blank stares, and movements will give you an indication of whether they understand, agree with, or accept it.</a:t>
            </a:r>
            <a:endParaRPr sz="1800">
              <a:solidFill>
                <a:schemeClr val="dk1"/>
              </a:solidFill>
            </a:endParaRPr>
          </a:p>
          <a:p>
            <a:pPr indent="0" lvl="0" marL="0" rtl="0" algn="just">
              <a:spcBef>
                <a:spcPts val="1000"/>
              </a:spcBef>
              <a:spcAft>
                <a:spcPts val="0"/>
              </a:spcAft>
              <a:buNone/>
            </a:pPr>
            <a:r>
              <a:rPr lang="en" sz="1800">
                <a:solidFill>
                  <a:schemeClr val="dk1"/>
                </a:solidFill>
              </a:rPr>
              <a:t>You can also detect from sounds coming (or not coming) from them whether they are listening. </a:t>
            </a:r>
            <a:endParaRPr sz="1800">
              <a:solidFill>
                <a:schemeClr val="dk1"/>
              </a:solidFill>
            </a:endParaRPr>
          </a:p>
          <a:p>
            <a:pPr indent="0" lvl="0" marL="0" rtl="0" algn="just">
              <a:spcBef>
                <a:spcPts val="1000"/>
              </a:spcBef>
              <a:spcAft>
                <a:spcPts val="1000"/>
              </a:spcAft>
              <a:buClr>
                <a:schemeClr val="dk1"/>
              </a:buClr>
              <a:buSzPts val="1100"/>
              <a:buFont typeface="Arial"/>
              <a:buNone/>
            </a:pPr>
            <a:r>
              <a:rPr lang="en" sz="1800">
                <a:solidFill>
                  <a:schemeClr val="dk1"/>
                </a:solidFill>
              </a:rPr>
              <a:t>In general, you can learn much from your audience by being alert, and what you learn can help you make a better speech.</a:t>
            </a:r>
            <a:endParaRPr sz="18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4"/>
          <p:cNvSpPr txBox="1"/>
          <p:nvPr>
            <p:ph type="title"/>
          </p:nvPr>
        </p:nvSpPr>
        <p:spPr>
          <a:xfrm>
            <a:off x="2714550" y="1747990"/>
            <a:ext cx="3714900" cy="144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Personal aspects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8"/>
          <p:cNvSpPr txBox="1"/>
          <p:nvPr>
            <p:ph type="title"/>
          </p:nvPr>
        </p:nvSpPr>
        <p:spPr>
          <a:xfrm>
            <a:off x="1828350" y="2129725"/>
            <a:ext cx="5495100" cy="106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Reporting orally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5"/>
          <p:cNvSpPr txBox="1"/>
          <p:nvPr>
            <p:ph type="title"/>
          </p:nvPr>
        </p:nvSpPr>
        <p:spPr>
          <a:xfrm>
            <a:off x="713225" y="381750"/>
            <a:ext cx="7373700" cy="63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Oral reporting</a:t>
            </a:r>
            <a:endParaRPr/>
          </a:p>
        </p:txBody>
      </p:sp>
      <p:sp>
        <p:nvSpPr>
          <p:cNvPr id="420" name="Google Shape;420;p65"/>
          <p:cNvSpPr txBox="1"/>
          <p:nvPr>
            <p:ph idx="1" type="body"/>
          </p:nvPr>
        </p:nvSpPr>
        <p:spPr>
          <a:xfrm>
            <a:off x="713250" y="1135175"/>
            <a:ext cx="7986600" cy="36366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b="1" lang="en" sz="1800">
                <a:solidFill>
                  <a:schemeClr val="dk1"/>
                </a:solidFill>
              </a:rPr>
              <a:t>Confidence -</a:t>
            </a:r>
            <a:r>
              <a:rPr lang="en" sz="1800">
                <a:solidFill>
                  <a:schemeClr val="dk1"/>
                </a:solidFill>
              </a:rPr>
              <a:t> A primary characteristic of effective oral reporting is confidence - your confidence in yourself and the confidence of your audience in you. </a:t>
            </a:r>
            <a:endParaRPr sz="1800">
              <a:solidFill>
                <a:schemeClr val="dk1"/>
              </a:solidFill>
            </a:endParaRPr>
          </a:p>
          <a:p>
            <a:pPr indent="0" lvl="0" marL="0" rtl="0" algn="just">
              <a:spcBef>
                <a:spcPts val="1000"/>
              </a:spcBef>
              <a:spcAft>
                <a:spcPts val="0"/>
              </a:spcAft>
              <a:buNone/>
            </a:pPr>
            <a:r>
              <a:rPr lang="en" sz="1800">
                <a:solidFill>
                  <a:schemeClr val="dk1"/>
                </a:solidFill>
              </a:rPr>
              <a:t>The two are complementary: Your confidence in yourself tends to produce an image that gives your audience confidence in you and your audience’s confidence in you can give you a sense of security that increases your confidence in yourself. </a:t>
            </a:r>
            <a:endParaRPr sz="1800">
              <a:solidFill>
                <a:schemeClr val="dk1"/>
              </a:solidFill>
            </a:endParaRPr>
          </a:p>
          <a:p>
            <a:pPr indent="0" lvl="0" marL="0" rtl="0" algn="just">
              <a:spcBef>
                <a:spcPts val="1000"/>
              </a:spcBef>
              <a:spcAft>
                <a:spcPts val="0"/>
              </a:spcAft>
              <a:buNone/>
            </a:pPr>
            <a:r>
              <a:rPr lang="en" sz="1800">
                <a:solidFill>
                  <a:schemeClr val="dk1"/>
                </a:solidFill>
              </a:rPr>
              <a:t>Preparing your presentation diligently and practicing it thoroughly gives you </a:t>
            </a:r>
            <a:r>
              <a:rPr lang="en" sz="1800">
                <a:solidFill>
                  <a:schemeClr val="dk1"/>
                </a:solidFill>
              </a:rPr>
              <a:t>confidence</a:t>
            </a:r>
            <a:r>
              <a:rPr lang="en" sz="1800">
                <a:solidFill>
                  <a:schemeClr val="dk1"/>
                </a:solidFill>
              </a:rPr>
              <a:t> in yourself. </a:t>
            </a:r>
            <a:endParaRPr sz="1800">
              <a:solidFill>
                <a:schemeClr val="dk1"/>
              </a:solidFill>
            </a:endParaRPr>
          </a:p>
          <a:p>
            <a:pPr indent="0" lvl="0" marL="0" rtl="0" algn="just">
              <a:spcBef>
                <a:spcPts val="1000"/>
              </a:spcBef>
              <a:spcAft>
                <a:spcPts val="0"/>
              </a:spcAft>
              <a:buClr>
                <a:schemeClr val="dk1"/>
              </a:buClr>
              <a:buSzPts val="1100"/>
              <a:buFont typeface="Arial"/>
              <a:buNone/>
            </a:pPr>
            <a:r>
              <a:rPr lang="en" sz="1800">
                <a:solidFill>
                  <a:schemeClr val="dk1"/>
                </a:solidFill>
              </a:rPr>
              <a:t>That </a:t>
            </a:r>
            <a:r>
              <a:rPr lang="en" sz="1800">
                <a:solidFill>
                  <a:schemeClr val="dk1"/>
                </a:solidFill>
              </a:rPr>
              <a:t>confidence</a:t>
            </a:r>
            <a:r>
              <a:rPr lang="en" sz="1800">
                <a:solidFill>
                  <a:schemeClr val="dk1"/>
                </a:solidFill>
              </a:rPr>
              <a:t> leads to more effective communication, which increases your listeners’ </a:t>
            </a:r>
            <a:r>
              <a:rPr lang="en" sz="1800">
                <a:solidFill>
                  <a:schemeClr val="dk1"/>
                </a:solidFill>
              </a:rPr>
              <a:t>confidence</a:t>
            </a:r>
            <a:r>
              <a:rPr lang="en" sz="1800">
                <a:solidFill>
                  <a:schemeClr val="dk1"/>
                </a:solidFill>
              </a:rPr>
              <a:t> in you. Hence you should analyze your audience you seek to reach. </a:t>
            </a:r>
            <a:endParaRPr sz="1800">
              <a:solidFill>
                <a:schemeClr val="dk1"/>
              </a:solidFill>
            </a:endParaRPr>
          </a:p>
          <a:p>
            <a:pPr indent="0" lvl="0" marL="0" rtl="0" algn="just">
              <a:spcBef>
                <a:spcPts val="1000"/>
              </a:spcBef>
              <a:spcAft>
                <a:spcPts val="1000"/>
              </a:spcAft>
              <a:buNone/>
            </a:pPr>
            <a:r>
              <a:t/>
            </a:r>
            <a:endParaRPr b="1" sz="18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6"/>
          <p:cNvSpPr txBox="1"/>
          <p:nvPr>
            <p:ph type="title"/>
          </p:nvPr>
        </p:nvSpPr>
        <p:spPr>
          <a:xfrm>
            <a:off x="713225" y="381750"/>
            <a:ext cx="7373700" cy="63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Oral reporting</a:t>
            </a:r>
            <a:endParaRPr/>
          </a:p>
        </p:txBody>
      </p:sp>
      <p:sp>
        <p:nvSpPr>
          <p:cNvPr id="426" name="Google Shape;426;p66"/>
          <p:cNvSpPr txBox="1"/>
          <p:nvPr>
            <p:ph idx="1" type="body"/>
          </p:nvPr>
        </p:nvSpPr>
        <p:spPr>
          <a:xfrm>
            <a:off x="713250" y="1135175"/>
            <a:ext cx="7986600" cy="36366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Clr>
                <a:schemeClr val="dk1"/>
              </a:buClr>
              <a:buSzPts val="1100"/>
              <a:buFont typeface="Arial"/>
              <a:buNone/>
            </a:pPr>
            <a:r>
              <a:rPr lang="en" sz="1800">
                <a:solidFill>
                  <a:schemeClr val="dk1"/>
                </a:solidFill>
              </a:rPr>
              <a:t>In addition, certain types of dress and hairstyles create strong images in people’s minds, ranging from highly favorable to highly unfavorable. </a:t>
            </a:r>
            <a:endParaRPr sz="1800">
              <a:solidFill>
                <a:schemeClr val="dk1"/>
              </a:solidFill>
            </a:endParaRPr>
          </a:p>
          <a:p>
            <a:pPr indent="0" lvl="0" marL="0" rtl="0" algn="just">
              <a:spcBef>
                <a:spcPts val="1000"/>
              </a:spcBef>
              <a:spcAft>
                <a:spcPts val="0"/>
              </a:spcAft>
              <a:buNone/>
            </a:pPr>
            <a:r>
              <a:rPr lang="en" sz="1800">
                <a:solidFill>
                  <a:schemeClr val="dk1"/>
                </a:solidFill>
              </a:rPr>
              <a:t>Yet another </a:t>
            </a:r>
            <a:r>
              <a:rPr lang="en" sz="1800">
                <a:solidFill>
                  <a:schemeClr val="dk1"/>
                </a:solidFill>
              </a:rPr>
              <a:t>confidence</a:t>
            </a:r>
            <a:r>
              <a:rPr lang="en" sz="1800">
                <a:solidFill>
                  <a:schemeClr val="dk1"/>
                </a:solidFill>
              </a:rPr>
              <a:t>-building technique is simply to talk in strong, clear tones. Although most people can do little to change their natural voice, they can use </a:t>
            </a:r>
            <a:r>
              <a:rPr lang="en" sz="1800">
                <a:solidFill>
                  <a:schemeClr val="dk1"/>
                </a:solidFill>
              </a:rPr>
              <a:t>sufficient</a:t>
            </a:r>
            <a:r>
              <a:rPr lang="en" sz="1800">
                <a:solidFill>
                  <a:schemeClr val="dk1"/>
                </a:solidFill>
              </a:rPr>
              <a:t> volume to project a </a:t>
            </a:r>
            <a:r>
              <a:rPr lang="en" sz="1800">
                <a:solidFill>
                  <a:schemeClr val="dk1"/>
                </a:solidFill>
              </a:rPr>
              <a:t>confident</a:t>
            </a:r>
            <a:r>
              <a:rPr lang="en" sz="1800">
                <a:solidFill>
                  <a:schemeClr val="dk1"/>
                </a:solidFill>
              </a:rPr>
              <a:t> tone.</a:t>
            </a:r>
            <a:endParaRPr sz="1800">
              <a:solidFill>
                <a:schemeClr val="dk1"/>
              </a:solidFill>
            </a:endParaRPr>
          </a:p>
          <a:p>
            <a:pPr indent="0" lvl="0" marL="0" rtl="0" algn="just">
              <a:spcBef>
                <a:spcPts val="1000"/>
              </a:spcBef>
              <a:spcAft>
                <a:spcPts val="0"/>
              </a:spcAft>
              <a:buNone/>
            </a:pPr>
            <a:r>
              <a:rPr b="1" lang="en" sz="1800">
                <a:solidFill>
                  <a:schemeClr val="dk1"/>
                </a:solidFill>
              </a:rPr>
              <a:t>Sincerity</a:t>
            </a:r>
            <a:r>
              <a:rPr lang="en" sz="1800">
                <a:solidFill>
                  <a:schemeClr val="dk1"/>
                </a:solidFill>
              </a:rPr>
              <a:t> </a:t>
            </a:r>
            <a:r>
              <a:rPr b="1" lang="en" sz="1800">
                <a:solidFill>
                  <a:schemeClr val="dk1"/>
                </a:solidFill>
              </a:rPr>
              <a:t>-</a:t>
            </a:r>
            <a:r>
              <a:rPr lang="en" sz="1800">
                <a:solidFill>
                  <a:schemeClr val="dk1"/>
                </a:solidFill>
              </a:rPr>
              <a:t> Your listeners are quick to detect insincerity. And if they detect it in you, they are likely to give little weight to what you say. </a:t>
            </a:r>
            <a:endParaRPr sz="1800">
              <a:solidFill>
                <a:schemeClr val="dk1"/>
              </a:solidFill>
            </a:endParaRPr>
          </a:p>
          <a:p>
            <a:pPr indent="0" lvl="0" marL="0" rtl="0" algn="just">
              <a:spcBef>
                <a:spcPts val="1000"/>
              </a:spcBef>
              <a:spcAft>
                <a:spcPts val="1000"/>
              </a:spcAft>
              <a:buNone/>
            </a:pPr>
            <a:r>
              <a:rPr lang="en" sz="1800">
                <a:solidFill>
                  <a:schemeClr val="dk1"/>
                </a:solidFill>
              </a:rPr>
              <a:t>On the other hand, sincerity is valuable to conviction, especially if the audience has </a:t>
            </a:r>
            <a:r>
              <a:rPr lang="en" sz="1800">
                <a:solidFill>
                  <a:schemeClr val="dk1"/>
                </a:solidFill>
              </a:rPr>
              <a:t>confidence</a:t>
            </a:r>
            <a:r>
              <a:rPr lang="en" sz="1800">
                <a:solidFill>
                  <a:schemeClr val="dk1"/>
                </a:solidFill>
              </a:rPr>
              <a:t> in your ability. </a:t>
            </a:r>
            <a:endParaRPr sz="180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7"/>
          <p:cNvSpPr txBox="1"/>
          <p:nvPr>
            <p:ph type="title"/>
          </p:nvPr>
        </p:nvSpPr>
        <p:spPr>
          <a:xfrm>
            <a:off x="713225" y="381750"/>
            <a:ext cx="7373700" cy="63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Oral reporting</a:t>
            </a:r>
            <a:endParaRPr/>
          </a:p>
        </p:txBody>
      </p:sp>
      <p:sp>
        <p:nvSpPr>
          <p:cNvPr id="432" name="Google Shape;432;p67"/>
          <p:cNvSpPr txBox="1"/>
          <p:nvPr>
            <p:ph idx="1" type="body"/>
          </p:nvPr>
        </p:nvSpPr>
        <p:spPr>
          <a:xfrm>
            <a:off x="713250" y="1135175"/>
            <a:ext cx="7986600" cy="36366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800">
                <a:solidFill>
                  <a:schemeClr val="dk1"/>
                </a:solidFill>
              </a:rPr>
              <a:t>The way to project an image of sincerity is clear and simple: You must be sincere. Pretense of sincerity is rarely successful.</a:t>
            </a:r>
            <a:endParaRPr b="1" sz="1800">
              <a:solidFill>
                <a:schemeClr val="dk1"/>
              </a:solidFill>
            </a:endParaRPr>
          </a:p>
          <a:p>
            <a:pPr indent="0" lvl="0" marL="0" rtl="0" algn="just">
              <a:spcBef>
                <a:spcPts val="1000"/>
              </a:spcBef>
              <a:spcAft>
                <a:spcPts val="0"/>
              </a:spcAft>
              <a:buNone/>
            </a:pPr>
            <a:r>
              <a:rPr b="1" lang="en" sz="1800">
                <a:solidFill>
                  <a:schemeClr val="dk1"/>
                </a:solidFill>
              </a:rPr>
              <a:t>Thoroughness -</a:t>
            </a:r>
            <a:r>
              <a:rPr lang="en" sz="1800">
                <a:solidFill>
                  <a:schemeClr val="dk1"/>
                </a:solidFill>
              </a:rPr>
              <a:t> Generally, a thorough presentation is better received than a scanty or hurried presentation. </a:t>
            </a:r>
            <a:endParaRPr sz="1800">
              <a:solidFill>
                <a:schemeClr val="dk1"/>
              </a:solidFill>
            </a:endParaRPr>
          </a:p>
          <a:p>
            <a:pPr indent="0" lvl="0" marL="0" rtl="0" algn="just">
              <a:spcBef>
                <a:spcPts val="1000"/>
              </a:spcBef>
              <a:spcAft>
                <a:spcPts val="0"/>
              </a:spcAft>
              <a:buNone/>
            </a:pPr>
            <a:r>
              <a:rPr lang="en" sz="1800">
                <a:solidFill>
                  <a:schemeClr val="dk1"/>
                </a:solidFill>
              </a:rPr>
              <a:t>Thorough coverage gives the impression that time and care have been taken, and this tends to make the presentation believable. </a:t>
            </a:r>
            <a:endParaRPr sz="1800">
              <a:solidFill>
                <a:schemeClr val="dk1"/>
              </a:solidFill>
            </a:endParaRPr>
          </a:p>
          <a:p>
            <a:pPr indent="0" lvl="0" marL="0" rtl="0" algn="just">
              <a:spcBef>
                <a:spcPts val="1000"/>
              </a:spcBef>
              <a:spcAft>
                <a:spcPts val="0"/>
              </a:spcAft>
              <a:buNone/>
            </a:pPr>
            <a:r>
              <a:rPr lang="en" sz="1800">
                <a:solidFill>
                  <a:schemeClr val="dk1"/>
                </a:solidFill>
              </a:rPr>
              <a:t>But thoroughness can be overdone. Too much detail can drown your listeners in a sea of information. </a:t>
            </a:r>
            <a:endParaRPr sz="1800">
              <a:solidFill>
                <a:schemeClr val="dk1"/>
              </a:solidFill>
            </a:endParaRPr>
          </a:p>
          <a:p>
            <a:pPr indent="0" lvl="0" marL="0" rtl="0" algn="just">
              <a:spcBef>
                <a:spcPts val="1000"/>
              </a:spcBef>
              <a:spcAft>
                <a:spcPts val="1000"/>
              </a:spcAft>
              <a:buNone/>
            </a:pPr>
            <a:r>
              <a:rPr lang="en" sz="1800">
                <a:solidFill>
                  <a:schemeClr val="dk1"/>
                </a:solidFill>
              </a:rPr>
              <a:t>The secret is to leave out unimportant information. This, of course, requires good judgment.</a:t>
            </a:r>
            <a:endParaRPr sz="180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8"/>
          <p:cNvSpPr txBox="1"/>
          <p:nvPr>
            <p:ph type="title"/>
          </p:nvPr>
        </p:nvSpPr>
        <p:spPr>
          <a:xfrm>
            <a:off x="713225" y="381750"/>
            <a:ext cx="7373700" cy="63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Oral reporting</a:t>
            </a:r>
            <a:endParaRPr/>
          </a:p>
        </p:txBody>
      </p:sp>
      <p:sp>
        <p:nvSpPr>
          <p:cNvPr id="438" name="Google Shape;438;p68"/>
          <p:cNvSpPr txBox="1"/>
          <p:nvPr>
            <p:ph idx="1" type="body"/>
          </p:nvPr>
        </p:nvSpPr>
        <p:spPr>
          <a:xfrm>
            <a:off x="713250" y="1135175"/>
            <a:ext cx="7986600" cy="36366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b="1" lang="en" sz="1800">
                <a:solidFill>
                  <a:schemeClr val="dk1"/>
                </a:solidFill>
              </a:rPr>
              <a:t>Friendliness -</a:t>
            </a:r>
            <a:r>
              <a:rPr lang="en" sz="1800">
                <a:solidFill>
                  <a:schemeClr val="dk1"/>
                </a:solidFill>
              </a:rPr>
              <a:t> A speaker who projects an image of friendliness has a </a:t>
            </a:r>
            <a:r>
              <a:rPr lang="en" sz="1800">
                <a:solidFill>
                  <a:schemeClr val="dk1"/>
                </a:solidFill>
              </a:rPr>
              <a:t>significant</a:t>
            </a:r>
            <a:r>
              <a:rPr lang="en" sz="1800">
                <a:solidFill>
                  <a:schemeClr val="dk1"/>
                </a:solidFill>
              </a:rPr>
              <a:t> advantage in communicating. People simply like friendly people, and they are generally receptive to what such people say. </a:t>
            </a:r>
            <a:endParaRPr sz="1800">
              <a:solidFill>
                <a:schemeClr val="dk1"/>
              </a:solidFill>
            </a:endParaRPr>
          </a:p>
          <a:p>
            <a:pPr indent="0" lvl="0" marL="0" rtl="0" algn="just">
              <a:spcBef>
                <a:spcPts val="1000"/>
              </a:spcBef>
              <a:spcAft>
                <a:spcPts val="0"/>
              </a:spcAft>
              <a:buNone/>
            </a:pPr>
            <a:r>
              <a:rPr lang="en" sz="1800">
                <a:solidFill>
                  <a:schemeClr val="dk1"/>
                </a:solidFill>
              </a:rPr>
              <a:t>Like sincerity, friendliness is hard to feign and must be honest to be effective. </a:t>
            </a:r>
            <a:endParaRPr sz="1800">
              <a:solidFill>
                <a:schemeClr val="dk1"/>
              </a:solidFill>
            </a:endParaRPr>
          </a:p>
          <a:p>
            <a:pPr indent="0" lvl="0" marL="0" rtl="0" algn="just">
              <a:spcBef>
                <a:spcPts val="1000"/>
              </a:spcBef>
              <a:spcAft>
                <a:spcPts val="0"/>
              </a:spcAft>
              <a:buClr>
                <a:schemeClr val="dk1"/>
              </a:buClr>
              <a:buSzPts val="1100"/>
              <a:buFont typeface="Arial"/>
              <a:buNone/>
            </a:pPr>
            <a:r>
              <a:rPr lang="en" sz="1800">
                <a:solidFill>
                  <a:schemeClr val="dk1"/>
                </a:solidFill>
              </a:rPr>
              <a:t>Most people are genuinely friendly, but some have trouble projecting a friendly image. By watching yourself as you practice speaking, you can </a:t>
            </a:r>
            <a:r>
              <a:rPr lang="en" sz="1800">
                <a:solidFill>
                  <a:schemeClr val="dk1"/>
                </a:solidFill>
              </a:rPr>
              <a:t>find</a:t>
            </a:r>
            <a:r>
              <a:rPr lang="en" sz="1800">
                <a:solidFill>
                  <a:schemeClr val="dk1"/>
                </a:solidFill>
              </a:rPr>
              <a:t> ways to improve your projection of friendliness.</a:t>
            </a:r>
            <a:endParaRPr sz="1800">
              <a:solidFill>
                <a:schemeClr val="dk1"/>
              </a:solidFill>
            </a:endParaRPr>
          </a:p>
          <a:p>
            <a:pPr indent="0" lvl="0" marL="0" rtl="0" algn="just">
              <a:spcBef>
                <a:spcPts val="1000"/>
              </a:spcBef>
              <a:spcAft>
                <a:spcPts val="1000"/>
              </a:spcAft>
              <a:buNone/>
            </a:pPr>
            <a:r>
              <a:t/>
            </a:r>
            <a:endParaRPr sz="180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69"/>
          <p:cNvSpPr txBox="1"/>
          <p:nvPr>
            <p:ph type="title"/>
          </p:nvPr>
        </p:nvSpPr>
        <p:spPr>
          <a:xfrm>
            <a:off x="2714550" y="1747990"/>
            <a:ext cx="3714900" cy="144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Appearance and </a:t>
            </a:r>
            <a:r>
              <a:rPr lang="en"/>
              <a:t>physical</a:t>
            </a:r>
            <a:r>
              <a:rPr lang="en"/>
              <a:t> actions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70"/>
          <p:cNvSpPr txBox="1"/>
          <p:nvPr>
            <p:ph type="title"/>
          </p:nvPr>
        </p:nvSpPr>
        <p:spPr>
          <a:xfrm>
            <a:off x="713225" y="381750"/>
            <a:ext cx="7373700" cy="63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Appearance and physical actions</a:t>
            </a:r>
            <a:endParaRPr/>
          </a:p>
        </p:txBody>
      </p:sp>
      <p:sp>
        <p:nvSpPr>
          <p:cNvPr id="449" name="Google Shape;449;p70"/>
          <p:cNvSpPr txBox="1"/>
          <p:nvPr>
            <p:ph idx="1" type="body"/>
          </p:nvPr>
        </p:nvSpPr>
        <p:spPr>
          <a:xfrm>
            <a:off x="713250" y="1135175"/>
            <a:ext cx="7986600" cy="36366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800">
                <a:solidFill>
                  <a:schemeClr val="dk1"/>
                </a:solidFill>
              </a:rPr>
              <a:t>As your listeners hear your words, they are looking at you. As I said, you are a part of the message, so what they see can affect the success of your speech. </a:t>
            </a:r>
            <a:endParaRPr sz="1800">
              <a:solidFill>
                <a:schemeClr val="dk1"/>
              </a:solidFill>
            </a:endParaRPr>
          </a:p>
          <a:p>
            <a:pPr indent="0" lvl="0" marL="0" rtl="0" algn="just">
              <a:spcBef>
                <a:spcPts val="1000"/>
              </a:spcBef>
              <a:spcAft>
                <a:spcPts val="0"/>
              </a:spcAft>
              <a:buNone/>
            </a:pPr>
            <a:r>
              <a:rPr lang="en" sz="1800">
                <a:solidFill>
                  <a:schemeClr val="dk1"/>
                </a:solidFill>
              </a:rPr>
              <a:t>Your audience forms impressions from these six factors:</a:t>
            </a:r>
            <a:endParaRPr sz="1800">
              <a:solidFill>
                <a:schemeClr val="dk1"/>
              </a:solidFill>
            </a:endParaRPr>
          </a:p>
          <a:p>
            <a:pPr indent="-342900" lvl="0" marL="457200" rtl="0" algn="just">
              <a:spcBef>
                <a:spcPts val="1000"/>
              </a:spcBef>
              <a:spcAft>
                <a:spcPts val="0"/>
              </a:spcAft>
              <a:buClr>
                <a:schemeClr val="dk1"/>
              </a:buClr>
              <a:buSzPts val="1800"/>
              <a:buAutoNum type="arabicPeriod"/>
            </a:pPr>
            <a:r>
              <a:rPr b="1" lang="en" sz="1800">
                <a:solidFill>
                  <a:schemeClr val="dk1"/>
                </a:solidFill>
              </a:rPr>
              <a:t>The Communication Environment -</a:t>
            </a:r>
            <a:r>
              <a:rPr lang="en" sz="1800">
                <a:solidFill>
                  <a:schemeClr val="dk1"/>
                </a:solidFill>
              </a:rPr>
              <a:t> Much of what your audience sees is the physical things that surround you as you speak: the stage, lighting, background, and so on. </a:t>
            </a:r>
            <a:endParaRPr sz="1800">
              <a:solidFill>
                <a:schemeClr val="dk1"/>
              </a:solidFill>
            </a:endParaRPr>
          </a:p>
          <a:p>
            <a:pPr indent="0" lvl="0" marL="457200" rtl="0" algn="just">
              <a:spcBef>
                <a:spcPts val="1000"/>
              </a:spcBef>
              <a:spcAft>
                <a:spcPts val="1000"/>
              </a:spcAft>
              <a:buNone/>
            </a:pPr>
            <a:r>
              <a:rPr lang="en" sz="1800">
                <a:solidFill>
                  <a:schemeClr val="dk1"/>
                </a:solidFill>
              </a:rPr>
              <a:t>These things tend to create a general impression. Although not visual, outside noises have a related </a:t>
            </a:r>
            <a:r>
              <a:rPr lang="en" sz="1800">
                <a:solidFill>
                  <a:schemeClr val="dk1"/>
                </a:solidFill>
              </a:rPr>
              <a:t>influence</a:t>
            </a:r>
            <a:r>
              <a:rPr lang="en" sz="1800">
                <a:solidFill>
                  <a:schemeClr val="dk1"/>
                </a:solidFill>
              </a:rPr>
              <a:t>. For the best communication results, the factors in your communication environment should contribute to your message, not detract from it. </a:t>
            </a:r>
            <a:endParaRPr sz="180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71"/>
          <p:cNvSpPr txBox="1"/>
          <p:nvPr>
            <p:ph type="title"/>
          </p:nvPr>
        </p:nvSpPr>
        <p:spPr>
          <a:xfrm>
            <a:off x="713225" y="381750"/>
            <a:ext cx="7373700" cy="63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Appearance and physical actions</a:t>
            </a:r>
            <a:endParaRPr/>
          </a:p>
        </p:txBody>
      </p:sp>
      <p:sp>
        <p:nvSpPr>
          <p:cNvPr id="455" name="Google Shape;455;p71"/>
          <p:cNvSpPr txBox="1"/>
          <p:nvPr>
            <p:ph idx="1" type="body"/>
          </p:nvPr>
        </p:nvSpPr>
        <p:spPr>
          <a:xfrm>
            <a:off x="713250" y="1135175"/>
            <a:ext cx="7986600" cy="3636600"/>
          </a:xfrm>
          <a:prstGeom prst="rect">
            <a:avLst/>
          </a:prstGeom>
        </p:spPr>
        <p:txBody>
          <a:bodyPr anchorCtr="0" anchor="t" bIns="91425" lIns="91425" spcFirstLastPara="1" rIns="91425" wrap="square" tIns="91425">
            <a:noAutofit/>
          </a:bodyPr>
          <a:lstStyle/>
          <a:p>
            <a:pPr indent="0" lvl="0" marL="457200" rtl="0" algn="just">
              <a:spcBef>
                <a:spcPts val="1000"/>
              </a:spcBef>
              <a:spcAft>
                <a:spcPts val="0"/>
              </a:spcAft>
              <a:buNone/>
            </a:pPr>
            <a:r>
              <a:rPr lang="en" sz="1800">
                <a:solidFill>
                  <a:schemeClr val="dk1"/>
                </a:solidFill>
              </a:rPr>
              <a:t>Your own experience as a listener will tell you what factors are important. </a:t>
            </a:r>
            <a:endParaRPr sz="1800">
              <a:solidFill>
                <a:schemeClr val="dk1"/>
              </a:solidFill>
            </a:endParaRPr>
          </a:p>
          <a:p>
            <a:pPr indent="-342900" lvl="0" marL="457200" rtl="0" algn="just">
              <a:spcBef>
                <a:spcPts val="1000"/>
              </a:spcBef>
              <a:spcAft>
                <a:spcPts val="0"/>
              </a:spcAft>
              <a:buClr>
                <a:schemeClr val="dk1"/>
              </a:buClr>
              <a:buSzPts val="1800"/>
              <a:buAutoNum type="arabicPeriod" startAt="2"/>
            </a:pPr>
            <a:r>
              <a:rPr b="1" lang="en" sz="1800">
                <a:solidFill>
                  <a:schemeClr val="dk1"/>
                </a:solidFill>
              </a:rPr>
              <a:t>Personal Appearance </a:t>
            </a:r>
            <a:r>
              <a:rPr b="1" lang="en" sz="1800">
                <a:solidFill>
                  <a:schemeClr val="dk1"/>
                </a:solidFill>
              </a:rPr>
              <a:t>-</a:t>
            </a:r>
            <a:r>
              <a:rPr lang="en" sz="1800">
                <a:solidFill>
                  <a:schemeClr val="dk1"/>
                </a:solidFill>
              </a:rPr>
              <a:t> </a:t>
            </a:r>
            <a:r>
              <a:rPr lang="en" sz="1800">
                <a:solidFill>
                  <a:schemeClr val="dk1"/>
                </a:solidFill>
              </a:rPr>
              <a:t>As I have said, your personal appearance is a part of the message your audience receives. </a:t>
            </a:r>
            <a:endParaRPr sz="1800">
              <a:solidFill>
                <a:schemeClr val="dk1"/>
              </a:solidFill>
            </a:endParaRPr>
          </a:p>
          <a:p>
            <a:pPr indent="0" lvl="0" marL="457200" rtl="0" algn="just">
              <a:spcBef>
                <a:spcPts val="1000"/>
              </a:spcBef>
              <a:spcAft>
                <a:spcPts val="0"/>
              </a:spcAft>
              <a:buNone/>
            </a:pPr>
            <a:r>
              <a:rPr lang="en" sz="1800">
                <a:solidFill>
                  <a:schemeClr val="dk1"/>
                </a:solidFill>
              </a:rPr>
              <a:t>You should dress in a manner appropriate for the audience and the occasion. You should also be sure that nothing about your appearance (e.g., hairstyle or jewelry) is distracting</a:t>
            </a:r>
            <a:endParaRPr sz="1800">
              <a:solidFill>
                <a:schemeClr val="dk1"/>
              </a:solidFill>
            </a:endParaRPr>
          </a:p>
          <a:p>
            <a:pPr indent="-342900" lvl="0" marL="457200" rtl="0" algn="just">
              <a:spcBef>
                <a:spcPts val="1000"/>
              </a:spcBef>
              <a:spcAft>
                <a:spcPts val="0"/>
              </a:spcAft>
              <a:buClr>
                <a:schemeClr val="dk1"/>
              </a:buClr>
              <a:buSzPts val="1800"/>
              <a:buAutoNum type="arabicPeriod" startAt="2"/>
            </a:pPr>
            <a:r>
              <a:rPr b="1" lang="en" sz="1800">
                <a:solidFill>
                  <a:schemeClr val="dk1"/>
                </a:solidFill>
              </a:rPr>
              <a:t>Posture - </a:t>
            </a:r>
            <a:r>
              <a:rPr lang="en" sz="1800">
                <a:solidFill>
                  <a:schemeClr val="dk1"/>
                </a:solidFill>
              </a:rPr>
              <a:t>Posture is likely to be the most obvious of the things that your audience sees in you. The trouble is that you are not likely to see it in yourself. </a:t>
            </a:r>
            <a:endParaRPr sz="1800">
              <a:solidFill>
                <a:schemeClr val="dk1"/>
              </a:solidFill>
            </a:endParaRPr>
          </a:p>
          <a:p>
            <a:pPr indent="0" lvl="0" marL="457200" rtl="0" algn="just">
              <a:spcBef>
                <a:spcPts val="1000"/>
              </a:spcBef>
              <a:spcAft>
                <a:spcPts val="0"/>
              </a:spcAft>
              <a:buNone/>
            </a:pPr>
            <a:r>
              <a:rPr lang="en" sz="1800">
                <a:solidFill>
                  <a:schemeClr val="dk1"/>
                </a:solidFill>
              </a:rPr>
              <a:t>.</a:t>
            </a:r>
            <a:endParaRPr sz="1800">
              <a:solidFill>
                <a:schemeClr val="dk1"/>
              </a:solidFill>
            </a:endParaRPr>
          </a:p>
          <a:p>
            <a:pPr indent="0" lvl="0" marL="457200" rtl="0" algn="just">
              <a:spcBef>
                <a:spcPts val="1000"/>
              </a:spcBef>
              <a:spcAft>
                <a:spcPts val="1000"/>
              </a:spcAft>
              <a:buNone/>
            </a:pPr>
            <a:r>
              <a:t/>
            </a:r>
            <a:endParaRPr sz="1800">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72"/>
          <p:cNvSpPr txBox="1"/>
          <p:nvPr>
            <p:ph type="title"/>
          </p:nvPr>
        </p:nvSpPr>
        <p:spPr>
          <a:xfrm>
            <a:off x="713225" y="381750"/>
            <a:ext cx="7373700" cy="63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Appearance and physical actions</a:t>
            </a:r>
            <a:endParaRPr/>
          </a:p>
        </p:txBody>
      </p:sp>
      <p:sp>
        <p:nvSpPr>
          <p:cNvPr id="461" name="Google Shape;461;p72"/>
          <p:cNvSpPr txBox="1"/>
          <p:nvPr>
            <p:ph idx="1" type="body"/>
          </p:nvPr>
        </p:nvSpPr>
        <p:spPr>
          <a:xfrm>
            <a:off x="713250" y="1135175"/>
            <a:ext cx="7986600" cy="3636600"/>
          </a:xfrm>
          <a:prstGeom prst="rect">
            <a:avLst/>
          </a:prstGeom>
        </p:spPr>
        <p:txBody>
          <a:bodyPr anchorCtr="0" anchor="t" bIns="91425" lIns="91425" spcFirstLastPara="1" rIns="91425" wrap="square" tIns="91425">
            <a:noAutofit/>
          </a:bodyPr>
          <a:lstStyle/>
          <a:p>
            <a:pPr indent="0" lvl="0" marL="457200" rtl="0" algn="just">
              <a:spcBef>
                <a:spcPts val="1000"/>
              </a:spcBef>
              <a:spcAft>
                <a:spcPts val="0"/>
              </a:spcAft>
              <a:buNone/>
            </a:pPr>
            <a:r>
              <a:rPr lang="en" sz="1800">
                <a:solidFill>
                  <a:schemeClr val="dk1"/>
                </a:solidFill>
              </a:rPr>
              <a:t>One solution is to have others tell you whether your posture needs improvement. </a:t>
            </a:r>
            <a:endParaRPr sz="1800">
              <a:solidFill>
                <a:schemeClr val="dk1"/>
              </a:solidFill>
            </a:endParaRPr>
          </a:p>
          <a:p>
            <a:pPr indent="0" lvl="0" marL="457200" rtl="0" algn="just">
              <a:spcBef>
                <a:spcPts val="1000"/>
              </a:spcBef>
              <a:spcAft>
                <a:spcPts val="0"/>
              </a:spcAft>
              <a:buNone/>
            </a:pPr>
            <a:r>
              <a:rPr lang="en" sz="1800">
                <a:solidFill>
                  <a:schemeClr val="dk1"/>
                </a:solidFill>
              </a:rPr>
              <a:t>Another is to practice speaking before a mirror or watch yourself on video. </a:t>
            </a:r>
            <a:endParaRPr sz="1800">
              <a:solidFill>
                <a:schemeClr val="dk1"/>
              </a:solidFill>
            </a:endParaRPr>
          </a:p>
          <a:p>
            <a:pPr indent="0" lvl="0" marL="457200" rtl="0" algn="just">
              <a:spcBef>
                <a:spcPts val="1000"/>
              </a:spcBef>
              <a:spcAft>
                <a:spcPts val="0"/>
              </a:spcAft>
              <a:buNone/>
            </a:pPr>
            <a:r>
              <a:rPr lang="en" sz="1800">
                <a:solidFill>
                  <a:schemeClr val="dk1"/>
                </a:solidFill>
              </a:rPr>
              <a:t>keep in mind what must go on within your body to form a good posture. You should keep your body erect without appearing stiff and comfortable without appearing limp. </a:t>
            </a:r>
            <a:endParaRPr sz="1800">
              <a:solidFill>
                <a:schemeClr val="dk1"/>
              </a:solidFill>
            </a:endParaRPr>
          </a:p>
          <a:p>
            <a:pPr indent="0" lvl="0" marL="457200" rtl="0" algn="just">
              <a:spcBef>
                <a:spcPts val="1000"/>
              </a:spcBef>
              <a:spcAft>
                <a:spcPts val="0"/>
              </a:spcAft>
              <a:buNone/>
            </a:pPr>
            <a:r>
              <a:rPr lang="en" sz="1800">
                <a:solidFill>
                  <a:schemeClr val="dk1"/>
                </a:solidFill>
              </a:rPr>
              <a:t>You should appear naturally poised and alert.</a:t>
            </a:r>
            <a:endParaRPr sz="1800">
              <a:solidFill>
                <a:schemeClr val="dk1"/>
              </a:solidFill>
            </a:endParaRPr>
          </a:p>
          <a:p>
            <a:pPr indent="-342900" lvl="0" marL="457200" rtl="0" algn="just">
              <a:spcBef>
                <a:spcPts val="1000"/>
              </a:spcBef>
              <a:spcAft>
                <a:spcPts val="0"/>
              </a:spcAft>
              <a:buClr>
                <a:schemeClr val="dk1"/>
              </a:buClr>
              <a:buSzPts val="1800"/>
              <a:buAutoNum type="arabicPeriod" startAt="4"/>
            </a:pPr>
            <a:r>
              <a:rPr b="1" lang="en" sz="1800">
                <a:solidFill>
                  <a:schemeClr val="dk1"/>
                </a:solidFill>
              </a:rPr>
              <a:t>Walking -</a:t>
            </a:r>
            <a:r>
              <a:rPr lang="en" sz="1800">
                <a:solidFill>
                  <a:schemeClr val="dk1"/>
                </a:solidFill>
              </a:rPr>
              <a:t> Your audience also forms an impression from the way you walk. </a:t>
            </a:r>
            <a:endParaRPr sz="1800">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73"/>
          <p:cNvSpPr txBox="1"/>
          <p:nvPr>
            <p:ph type="title"/>
          </p:nvPr>
        </p:nvSpPr>
        <p:spPr>
          <a:xfrm>
            <a:off x="713225" y="381750"/>
            <a:ext cx="7373700" cy="63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Appearance and physical actions</a:t>
            </a:r>
            <a:endParaRPr/>
          </a:p>
        </p:txBody>
      </p:sp>
      <p:sp>
        <p:nvSpPr>
          <p:cNvPr id="467" name="Google Shape;467;p73"/>
          <p:cNvSpPr txBox="1"/>
          <p:nvPr>
            <p:ph idx="1" type="body"/>
          </p:nvPr>
        </p:nvSpPr>
        <p:spPr>
          <a:xfrm>
            <a:off x="713250" y="1084950"/>
            <a:ext cx="7986600" cy="3686700"/>
          </a:xfrm>
          <a:prstGeom prst="rect">
            <a:avLst/>
          </a:prstGeom>
        </p:spPr>
        <p:txBody>
          <a:bodyPr anchorCtr="0" anchor="t" bIns="91425" lIns="91425" spcFirstLastPara="1" rIns="91425" wrap="square" tIns="91425">
            <a:noAutofit/>
          </a:bodyPr>
          <a:lstStyle/>
          <a:p>
            <a:pPr indent="0" lvl="0" marL="457200" rtl="0" algn="just">
              <a:spcBef>
                <a:spcPts val="1000"/>
              </a:spcBef>
              <a:spcAft>
                <a:spcPts val="0"/>
              </a:spcAft>
              <a:buNone/>
            </a:pPr>
            <a:r>
              <a:rPr lang="en" sz="1800">
                <a:solidFill>
                  <a:schemeClr val="dk1"/>
                </a:solidFill>
              </a:rPr>
              <a:t>A strong, sure walk to the speaker’s position conveys an impression of confidence. Hesitant, awkward steps convey the opposite impression. </a:t>
            </a:r>
            <a:endParaRPr sz="1800">
              <a:solidFill>
                <a:schemeClr val="dk1"/>
              </a:solidFill>
            </a:endParaRPr>
          </a:p>
          <a:p>
            <a:pPr indent="-342900" lvl="0" marL="457200" rtl="0" algn="just">
              <a:spcBef>
                <a:spcPts val="1000"/>
              </a:spcBef>
              <a:spcAft>
                <a:spcPts val="0"/>
              </a:spcAft>
              <a:buClr>
                <a:schemeClr val="dk1"/>
              </a:buClr>
              <a:buSzPts val="1800"/>
              <a:buAutoNum type="arabicPeriod" startAt="5"/>
            </a:pPr>
            <a:r>
              <a:rPr b="1" lang="en" sz="1800">
                <a:solidFill>
                  <a:schemeClr val="dk1"/>
                </a:solidFill>
              </a:rPr>
              <a:t>Facial Expression </a:t>
            </a:r>
            <a:r>
              <a:rPr b="1" lang="en" sz="1800">
                <a:solidFill>
                  <a:schemeClr val="dk1"/>
                </a:solidFill>
              </a:rPr>
              <a:t>-</a:t>
            </a:r>
            <a:r>
              <a:rPr lang="en" sz="1800">
                <a:solidFill>
                  <a:schemeClr val="dk1"/>
                </a:solidFill>
              </a:rPr>
              <a:t> </a:t>
            </a:r>
            <a:r>
              <a:rPr lang="en" sz="1800">
                <a:solidFill>
                  <a:schemeClr val="dk1"/>
                </a:solidFill>
              </a:rPr>
              <a:t>Probably the most apparent and communicative physical movements are facial expressions. </a:t>
            </a:r>
            <a:endParaRPr sz="1800">
              <a:solidFill>
                <a:schemeClr val="dk1"/>
              </a:solidFill>
            </a:endParaRPr>
          </a:p>
          <a:p>
            <a:pPr indent="0" lvl="0" marL="457200" rtl="0" algn="just">
              <a:spcBef>
                <a:spcPts val="1000"/>
              </a:spcBef>
              <a:spcAft>
                <a:spcPts val="0"/>
              </a:spcAft>
              <a:buNone/>
            </a:pPr>
            <a:r>
              <a:rPr b="1" lang="en" sz="1800">
                <a:solidFill>
                  <a:schemeClr val="dk1"/>
                </a:solidFill>
              </a:rPr>
              <a:t>Eye contact </a:t>
            </a:r>
            <a:r>
              <a:rPr lang="en" sz="1800">
                <a:solidFill>
                  <a:schemeClr val="dk1"/>
                </a:solidFill>
              </a:rPr>
              <a:t>is also very important. The eyes, which have long been considered “mirrors of the soul,” provide most listeners with information about the speaker’s sincerity, goodwill, and flexibility. </a:t>
            </a:r>
            <a:endParaRPr sz="1800">
              <a:solidFill>
                <a:schemeClr val="dk1"/>
              </a:solidFill>
            </a:endParaRPr>
          </a:p>
          <a:p>
            <a:pPr indent="0" lvl="0" marL="457200" rtl="0" algn="just">
              <a:spcBef>
                <a:spcPts val="1000"/>
              </a:spcBef>
              <a:spcAft>
                <a:spcPts val="1000"/>
              </a:spcAft>
              <a:buNone/>
            </a:pPr>
            <a:r>
              <a:rPr lang="en" sz="1800">
                <a:solidFill>
                  <a:schemeClr val="dk1"/>
                </a:solidFill>
              </a:rPr>
              <a:t>Some listeners tend to shun speakers who do not look at them.  On the other hand, discriminate eye contact tends to show that you have a genuine interest in your audience.</a:t>
            </a:r>
            <a:endParaRPr sz="1800">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74"/>
          <p:cNvSpPr txBox="1"/>
          <p:nvPr>
            <p:ph type="title"/>
          </p:nvPr>
        </p:nvSpPr>
        <p:spPr>
          <a:xfrm>
            <a:off x="713225" y="381750"/>
            <a:ext cx="7373700" cy="63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Appearance and physical actions</a:t>
            </a:r>
            <a:endParaRPr/>
          </a:p>
        </p:txBody>
      </p:sp>
      <p:sp>
        <p:nvSpPr>
          <p:cNvPr id="473" name="Google Shape;473;p74"/>
          <p:cNvSpPr txBox="1"/>
          <p:nvPr>
            <p:ph idx="1" type="body"/>
          </p:nvPr>
        </p:nvSpPr>
        <p:spPr>
          <a:xfrm>
            <a:off x="713250" y="1084950"/>
            <a:ext cx="7986600" cy="36867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Clr>
                <a:schemeClr val="dk1"/>
              </a:buClr>
              <a:buSzPts val="1800"/>
              <a:buAutoNum type="arabicPeriod" startAt="6"/>
            </a:pPr>
            <a:r>
              <a:rPr b="1" lang="en" sz="1800">
                <a:solidFill>
                  <a:schemeClr val="dk1"/>
                </a:solidFill>
              </a:rPr>
              <a:t>Gestures - </a:t>
            </a:r>
            <a:r>
              <a:rPr lang="en" sz="1800">
                <a:solidFill>
                  <a:schemeClr val="dk1"/>
                </a:solidFill>
              </a:rPr>
              <a:t>gestures are strong, natural aids to speaking. </a:t>
            </a:r>
            <a:endParaRPr sz="1800">
              <a:solidFill>
                <a:schemeClr val="dk1"/>
              </a:solidFill>
            </a:endParaRPr>
          </a:p>
          <a:p>
            <a:pPr indent="0" lvl="0" marL="457200" rtl="0" algn="just">
              <a:spcBef>
                <a:spcPts val="1000"/>
              </a:spcBef>
              <a:spcAft>
                <a:spcPts val="0"/>
              </a:spcAft>
              <a:buNone/>
            </a:pPr>
            <a:r>
              <a:rPr lang="en" sz="1800">
                <a:solidFill>
                  <a:schemeClr val="dk1"/>
                </a:solidFill>
              </a:rPr>
              <a:t>It appears natural, for example, to emphasize a plea with palms up and to show disagreement with palms down. </a:t>
            </a:r>
            <a:endParaRPr sz="1800">
              <a:solidFill>
                <a:schemeClr val="dk1"/>
              </a:solidFill>
            </a:endParaRPr>
          </a:p>
          <a:p>
            <a:pPr indent="0" lvl="0" marL="457200" rtl="0" algn="just">
              <a:spcBef>
                <a:spcPts val="1000"/>
              </a:spcBef>
              <a:spcAft>
                <a:spcPts val="0"/>
              </a:spcAft>
              <a:buNone/>
            </a:pPr>
            <a:r>
              <a:rPr lang="en" sz="1800">
                <a:solidFill>
                  <a:schemeClr val="dk1"/>
                </a:solidFill>
              </a:rPr>
              <a:t>Raising first one hand and then the other reinforces a division of points. </a:t>
            </a:r>
            <a:endParaRPr sz="1800">
              <a:solidFill>
                <a:schemeClr val="dk1"/>
              </a:solidFill>
            </a:endParaRPr>
          </a:p>
          <a:p>
            <a:pPr indent="0" lvl="0" marL="457200" rtl="0" algn="just">
              <a:spcBef>
                <a:spcPts val="1000"/>
              </a:spcBef>
              <a:spcAft>
                <a:spcPts val="0"/>
              </a:spcAft>
              <a:buNone/>
            </a:pPr>
            <a:r>
              <a:rPr lang="en" sz="1800">
                <a:solidFill>
                  <a:schemeClr val="dk1"/>
                </a:solidFill>
              </a:rPr>
              <a:t>Slicing the air with the hand shows several divisions. </a:t>
            </a:r>
            <a:endParaRPr sz="1800">
              <a:solidFill>
                <a:schemeClr val="dk1"/>
              </a:solidFill>
            </a:endParaRPr>
          </a:p>
          <a:p>
            <a:pPr indent="0" lvl="0" marL="457200" rtl="0" algn="just">
              <a:spcBef>
                <a:spcPts val="1000"/>
              </a:spcBef>
              <a:spcAft>
                <a:spcPts val="0"/>
              </a:spcAft>
              <a:buNone/>
            </a:pPr>
            <a:r>
              <a:rPr lang="en" sz="1800">
                <a:solidFill>
                  <a:schemeClr val="dk1"/>
                </a:solidFill>
              </a:rPr>
              <a:t>Although such gestures are generally clear, we do not all use them in exactly the same way.</a:t>
            </a:r>
            <a:endParaRPr sz="1800">
              <a:solidFill>
                <a:schemeClr val="dk1"/>
              </a:solidFill>
            </a:endParaRPr>
          </a:p>
          <a:p>
            <a:pPr indent="0" lvl="0" marL="457200" rtl="0" algn="just">
              <a:spcBef>
                <a:spcPts val="1000"/>
              </a:spcBef>
              <a:spcAft>
                <a:spcPts val="1000"/>
              </a:spcAft>
              <a:buNone/>
            </a:pPr>
            <a:r>
              <a:rPr lang="en" sz="1800">
                <a:solidFill>
                  <a:schemeClr val="dk1"/>
                </a:solidFill>
              </a:rPr>
              <a:t>Care must be taken so that the audience does not misunderstand the meaning of a particular gesture. </a:t>
            </a:r>
            <a:endParaRPr sz="1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9"/>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Oral reporting</a:t>
            </a:r>
            <a:endParaRPr/>
          </a:p>
        </p:txBody>
      </p:sp>
      <p:sp>
        <p:nvSpPr>
          <p:cNvPr id="266" name="Google Shape;266;p39"/>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Clr>
                <a:schemeClr val="dk1"/>
              </a:buClr>
              <a:buSzPts val="1800"/>
              <a:buChar char="●"/>
            </a:pPr>
            <a:r>
              <a:rPr lang="en" sz="1800">
                <a:solidFill>
                  <a:schemeClr val="dk1"/>
                </a:solidFill>
              </a:rPr>
              <a:t>Defining Oral Reports In its broadest sense, an oral report is any presentation of facts and their interpretation using the spoken word. </a:t>
            </a:r>
            <a:endParaRPr sz="1800">
              <a:solidFill>
                <a:schemeClr val="dk1"/>
              </a:solidFill>
            </a:endParaRPr>
          </a:p>
          <a:p>
            <a:pPr indent="-342900" lvl="0" marL="457200" rtl="0" algn="l">
              <a:spcBef>
                <a:spcPts val="1000"/>
              </a:spcBef>
              <a:spcAft>
                <a:spcPts val="0"/>
              </a:spcAft>
              <a:buClr>
                <a:schemeClr val="dk1"/>
              </a:buClr>
              <a:buSzPts val="1800"/>
              <a:buChar char="●"/>
            </a:pPr>
            <a:r>
              <a:rPr lang="en" sz="1800">
                <a:solidFill>
                  <a:schemeClr val="dk1"/>
                </a:solidFill>
              </a:rPr>
              <a:t>They vary widely in formality. </a:t>
            </a:r>
            <a:endParaRPr sz="1800">
              <a:solidFill>
                <a:schemeClr val="dk1"/>
              </a:solidFill>
            </a:endParaRPr>
          </a:p>
          <a:p>
            <a:pPr indent="-342900" lvl="0" marL="457200" rtl="0" algn="l">
              <a:spcBef>
                <a:spcPts val="1000"/>
              </a:spcBef>
              <a:spcAft>
                <a:spcPts val="0"/>
              </a:spcAft>
              <a:buClr>
                <a:schemeClr val="dk1"/>
              </a:buClr>
              <a:buSzPts val="1800"/>
              <a:buChar char="●"/>
            </a:pPr>
            <a:r>
              <a:rPr lang="en" sz="1800">
                <a:solidFill>
                  <a:schemeClr val="dk1"/>
                </a:solidFill>
              </a:rPr>
              <a:t>At one extreme, they cover the most routine and informal reporting situations. </a:t>
            </a:r>
            <a:endParaRPr sz="1800">
              <a:solidFill>
                <a:schemeClr val="dk1"/>
              </a:solidFill>
            </a:endParaRPr>
          </a:p>
          <a:p>
            <a:pPr indent="-342900" lvl="0" marL="457200" rtl="0" algn="l">
              <a:spcBef>
                <a:spcPts val="1000"/>
              </a:spcBef>
              <a:spcAft>
                <a:spcPts val="1000"/>
              </a:spcAft>
              <a:buClr>
                <a:schemeClr val="dk1"/>
              </a:buClr>
              <a:buSzPts val="1800"/>
              <a:buChar char="●"/>
            </a:pPr>
            <a:r>
              <a:rPr lang="en" sz="1800">
                <a:solidFill>
                  <a:schemeClr val="dk1"/>
                </a:solidFill>
              </a:rPr>
              <a:t>At the other, they include highly formal presentations. </a:t>
            </a:r>
            <a:endParaRPr sz="1800">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75"/>
          <p:cNvSpPr txBox="1"/>
          <p:nvPr>
            <p:ph type="title"/>
          </p:nvPr>
        </p:nvSpPr>
        <p:spPr>
          <a:xfrm>
            <a:off x="2714550" y="1747990"/>
            <a:ext cx="3714900" cy="144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Voice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76"/>
          <p:cNvSpPr txBox="1"/>
          <p:nvPr>
            <p:ph type="title"/>
          </p:nvPr>
        </p:nvSpPr>
        <p:spPr>
          <a:xfrm>
            <a:off x="713225" y="381750"/>
            <a:ext cx="7373700" cy="63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Voice</a:t>
            </a:r>
            <a:endParaRPr/>
          </a:p>
        </p:txBody>
      </p:sp>
      <p:sp>
        <p:nvSpPr>
          <p:cNvPr id="484" name="Google Shape;484;p76"/>
          <p:cNvSpPr txBox="1"/>
          <p:nvPr>
            <p:ph idx="1" type="body"/>
          </p:nvPr>
        </p:nvSpPr>
        <p:spPr>
          <a:xfrm>
            <a:off x="713250" y="1135175"/>
            <a:ext cx="7986600" cy="36366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800">
                <a:solidFill>
                  <a:schemeClr val="dk1"/>
                </a:solidFill>
              </a:rPr>
              <a:t>Good voice is an obvious requirement of good speaking. Like physical movements, the voice should not hinder the listener’s concentration on the message. </a:t>
            </a:r>
            <a:endParaRPr sz="1800">
              <a:solidFill>
                <a:schemeClr val="dk1"/>
              </a:solidFill>
            </a:endParaRPr>
          </a:p>
          <a:p>
            <a:pPr indent="0" lvl="0" marL="0" rtl="0" algn="just">
              <a:spcBef>
                <a:spcPts val="1000"/>
              </a:spcBef>
              <a:spcAft>
                <a:spcPts val="0"/>
              </a:spcAft>
              <a:buClr>
                <a:schemeClr val="dk1"/>
              </a:buClr>
              <a:buSzPts val="1100"/>
              <a:buFont typeface="Arial"/>
              <a:buNone/>
            </a:pPr>
            <a:r>
              <a:rPr lang="en" sz="1800">
                <a:solidFill>
                  <a:schemeClr val="dk1"/>
                </a:solidFill>
              </a:rPr>
              <a:t>More specifically, it should not detract attention from the message. Voices that cause such difficulties generally fall into these areas of fault:</a:t>
            </a:r>
            <a:endParaRPr sz="1800">
              <a:solidFill>
                <a:schemeClr val="dk1"/>
              </a:solidFill>
            </a:endParaRPr>
          </a:p>
          <a:p>
            <a:pPr indent="-342900" lvl="0" marL="457200" rtl="0" algn="just">
              <a:spcBef>
                <a:spcPts val="1000"/>
              </a:spcBef>
              <a:spcAft>
                <a:spcPts val="0"/>
              </a:spcAft>
              <a:buClr>
                <a:schemeClr val="dk1"/>
              </a:buClr>
              <a:buSzPts val="1800"/>
              <a:buAutoNum type="arabicPeriod"/>
            </a:pPr>
            <a:r>
              <a:rPr b="1" lang="en" sz="1800">
                <a:solidFill>
                  <a:schemeClr val="dk1"/>
                </a:solidFill>
              </a:rPr>
              <a:t>Lack of Pitch Variation - </a:t>
            </a:r>
            <a:r>
              <a:rPr lang="en" sz="1800">
                <a:solidFill>
                  <a:schemeClr val="dk1"/>
                </a:solidFill>
              </a:rPr>
              <a:t>Speakers who talk in monotone are not likely to hold the interest of their listeners for long. </a:t>
            </a:r>
            <a:endParaRPr sz="1800">
              <a:solidFill>
                <a:schemeClr val="dk1"/>
              </a:solidFill>
            </a:endParaRPr>
          </a:p>
          <a:p>
            <a:pPr indent="0" lvl="0" marL="457200" rtl="0" algn="just">
              <a:spcBef>
                <a:spcPts val="1000"/>
              </a:spcBef>
              <a:spcAft>
                <a:spcPts val="1000"/>
              </a:spcAft>
              <a:buNone/>
            </a:pPr>
            <a:r>
              <a:rPr lang="en" sz="1800">
                <a:solidFill>
                  <a:schemeClr val="dk1"/>
                </a:solidFill>
              </a:rPr>
              <a:t>Since most voices are capable of wide variations in pitch, the problem usually can be corrected.</a:t>
            </a:r>
            <a:endParaRPr sz="1800">
              <a:solidFill>
                <a:schemeClr val="dk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77"/>
          <p:cNvSpPr txBox="1"/>
          <p:nvPr>
            <p:ph type="title"/>
          </p:nvPr>
        </p:nvSpPr>
        <p:spPr>
          <a:xfrm>
            <a:off x="713225" y="381750"/>
            <a:ext cx="7373700" cy="63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Voice</a:t>
            </a:r>
            <a:endParaRPr/>
          </a:p>
        </p:txBody>
      </p:sp>
      <p:sp>
        <p:nvSpPr>
          <p:cNvPr id="490" name="Google Shape;490;p77"/>
          <p:cNvSpPr txBox="1"/>
          <p:nvPr>
            <p:ph idx="1" type="body"/>
          </p:nvPr>
        </p:nvSpPr>
        <p:spPr>
          <a:xfrm>
            <a:off x="713250" y="1135175"/>
            <a:ext cx="7986600" cy="36366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Clr>
                <a:schemeClr val="dk1"/>
              </a:buClr>
              <a:buSzPts val="1800"/>
              <a:buAutoNum type="arabicPeriod" startAt="2"/>
            </a:pPr>
            <a:r>
              <a:rPr b="1" lang="en" sz="1800">
                <a:solidFill>
                  <a:schemeClr val="dk1"/>
                </a:solidFill>
              </a:rPr>
              <a:t>Lack of Variation in Speaking Speed - </a:t>
            </a:r>
            <a:r>
              <a:rPr lang="en" sz="1800">
                <a:solidFill>
                  <a:schemeClr val="dk1"/>
                </a:solidFill>
              </a:rPr>
              <a:t>As a general rule, you should present the easy parts of your message at a fairly fast rate and the hard parts and the parts you want to emphasize at a slower rate. </a:t>
            </a:r>
            <a:endParaRPr sz="1800">
              <a:solidFill>
                <a:schemeClr val="dk1"/>
              </a:solidFill>
            </a:endParaRPr>
          </a:p>
          <a:p>
            <a:pPr indent="0" lvl="0" marL="457200" rtl="0" algn="just">
              <a:spcBef>
                <a:spcPts val="1000"/>
              </a:spcBef>
              <a:spcAft>
                <a:spcPts val="0"/>
              </a:spcAft>
              <a:buNone/>
            </a:pPr>
            <a:r>
              <a:rPr lang="en" sz="1800">
                <a:solidFill>
                  <a:schemeClr val="dk1"/>
                </a:solidFill>
              </a:rPr>
              <a:t>The reason for varying the speed of presentation should be apparent: it is more interesting. </a:t>
            </a:r>
            <a:endParaRPr sz="1800">
              <a:solidFill>
                <a:schemeClr val="dk1"/>
              </a:solidFill>
            </a:endParaRPr>
          </a:p>
          <a:p>
            <a:pPr indent="0" lvl="0" marL="457200" rtl="0" algn="just">
              <a:spcBef>
                <a:spcPts val="1000"/>
              </a:spcBef>
              <a:spcAft>
                <a:spcPts val="0"/>
              </a:spcAft>
              <a:buNone/>
            </a:pPr>
            <a:r>
              <a:rPr lang="en" sz="1800">
                <a:solidFill>
                  <a:schemeClr val="dk1"/>
                </a:solidFill>
              </a:rPr>
              <a:t>A slow presentation of easy information is irritating; hard information presented fast may be difficult to understand.</a:t>
            </a:r>
            <a:endParaRPr sz="1800">
              <a:solidFill>
                <a:schemeClr val="dk1"/>
              </a:solidFill>
            </a:endParaRPr>
          </a:p>
          <a:p>
            <a:pPr indent="0" lvl="0" marL="457200" rtl="0" algn="just">
              <a:spcBef>
                <a:spcPts val="1000"/>
              </a:spcBef>
              <a:spcAft>
                <a:spcPts val="1000"/>
              </a:spcAft>
              <a:buNone/>
            </a:pPr>
            <a:r>
              <a:rPr lang="en" sz="1800">
                <a:solidFill>
                  <a:schemeClr val="dk1"/>
                </a:solidFill>
              </a:rPr>
              <a:t>A problem related to the pace of speaking is the incorrect use of pauses. Properly used, pauses emphasize upcoming subject matter and are effective means of gaining attention. </a:t>
            </a:r>
            <a:endParaRPr sz="1800">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78"/>
          <p:cNvSpPr txBox="1"/>
          <p:nvPr>
            <p:ph type="title"/>
          </p:nvPr>
        </p:nvSpPr>
        <p:spPr>
          <a:xfrm>
            <a:off x="713225" y="381750"/>
            <a:ext cx="7373700" cy="63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Voice</a:t>
            </a:r>
            <a:endParaRPr/>
          </a:p>
        </p:txBody>
      </p:sp>
      <p:sp>
        <p:nvSpPr>
          <p:cNvPr id="496" name="Google Shape;496;p78"/>
          <p:cNvSpPr txBox="1"/>
          <p:nvPr>
            <p:ph idx="1" type="body"/>
          </p:nvPr>
        </p:nvSpPr>
        <p:spPr>
          <a:xfrm>
            <a:off x="713250" y="1135175"/>
            <a:ext cx="7986600" cy="3636600"/>
          </a:xfrm>
          <a:prstGeom prst="rect">
            <a:avLst/>
          </a:prstGeom>
        </p:spPr>
        <p:txBody>
          <a:bodyPr anchorCtr="0" anchor="t" bIns="91425" lIns="91425" spcFirstLastPara="1" rIns="91425" wrap="square" tIns="91425">
            <a:noAutofit/>
          </a:bodyPr>
          <a:lstStyle/>
          <a:p>
            <a:pPr indent="0" lvl="0" marL="457200" rtl="0" algn="just">
              <a:spcBef>
                <a:spcPts val="1000"/>
              </a:spcBef>
              <a:spcAft>
                <a:spcPts val="0"/>
              </a:spcAft>
              <a:buNone/>
            </a:pPr>
            <a:r>
              <a:rPr lang="en" sz="1800">
                <a:solidFill>
                  <a:schemeClr val="dk1"/>
                </a:solidFill>
              </a:rPr>
              <a:t>But frequent pauses for no reason are irritating and break the listeners’ concentration. </a:t>
            </a:r>
            <a:endParaRPr sz="1800">
              <a:solidFill>
                <a:schemeClr val="dk1"/>
              </a:solidFill>
            </a:endParaRPr>
          </a:p>
          <a:p>
            <a:pPr indent="0" lvl="0" marL="457200" rtl="0" algn="just">
              <a:spcBef>
                <a:spcPts val="1000"/>
              </a:spcBef>
              <a:spcAft>
                <a:spcPts val="0"/>
              </a:spcAft>
              <a:buClr>
                <a:schemeClr val="dk1"/>
              </a:buClr>
              <a:buSzPts val="1100"/>
              <a:buFont typeface="Arial"/>
              <a:buNone/>
            </a:pPr>
            <a:r>
              <a:rPr lang="en" sz="1800">
                <a:solidFill>
                  <a:schemeClr val="dk1"/>
                </a:solidFill>
              </a:rPr>
              <a:t>Pauses become even more irritating when the speaker uses fillers such as uh, like, you know, and OK.</a:t>
            </a:r>
            <a:endParaRPr sz="1800">
              <a:solidFill>
                <a:schemeClr val="dk1"/>
              </a:solidFill>
            </a:endParaRPr>
          </a:p>
          <a:p>
            <a:pPr indent="-342900" lvl="0" marL="457200" rtl="0" algn="just">
              <a:spcBef>
                <a:spcPts val="1000"/>
              </a:spcBef>
              <a:spcAft>
                <a:spcPts val="0"/>
              </a:spcAft>
              <a:buClr>
                <a:schemeClr val="dk1"/>
              </a:buClr>
              <a:buSzPts val="1800"/>
              <a:buAutoNum type="arabicPeriod" startAt="3"/>
            </a:pPr>
            <a:r>
              <a:rPr b="1" lang="en" sz="1800">
                <a:solidFill>
                  <a:schemeClr val="dk1"/>
                </a:solidFill>
              </a:rPr>
              <a:t>Lack of Vocal Emphasis -</a:t>
            </a:r>
            <a:r>
              <a:rPr lang="en" sz="1800">
                <a:solidFill>
                  <a:schemeClr val="dk1"/>
                </a:solidFill>
              </a:rPr>
              <a:t> A secret of good speaking is to give words their proper emphasis by varying the manner of speaking. </a:t>
            </a:r>
            <a:endParaRPr sz="1800">
              <a:solidFill>
                <a:schemeClr val="dk1"/>
              </a:solidFill>
            </a:endParaRPr>
          </a:p>
          <a:p>
            <a:pPr indent="0" lvl="0" marL="457200" rtl="0" algn="just">
              <a:spcBef>
                <a:spcPts val="1000"/>
              </a:spcBef>
              <a:spcAft>
                <a:spcPts val="1000"/>
              </a:spcAft>
              <a:buNone/>
            </a:pPr>
            <a:r>
              <a:rPr lang="en" sz="1800">
                <a:solidFill>
                  <a:schemeClr val="dk1"/>
                </a:solidFill>
              </a:rPr>
              <a:t>You can do this by (1) varying the pitch of your voice, (2) varying the pace of your presentation, and (3) varying the volume of your voice.</a:t>
            </a:r>
            <a:endParaRPr sz="1800">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79"/>
          <p:cNvSpPr txBox="1"/>
          <p:nvPr>
            <p:ph type="title"/>
          </p:nvPr>
        </p:nvSpPr>
        <p:spPr>
          <a:xfrm>
            <a:off x="713225" y="381750"/>
            <a:ext cx="7373700" cy="63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Voice</a:t>
            </a:r>
            <a:endParaRPr/>
          </a:p>
        </p:txBody>
      </p:sp>
      <p:sp>
        <p:nvSpPr>
          <p:cNvPr id="502" name="Google Shape;502;p79"/>
          <p:cNvSpPr txBox="1"/>
          <p:nvPr>
            <p:ph idx="1" type="body"/>
          </p:nvPr>
        </p:nvSpPr>
        <p:spPr>
          <a:xfrm>
            <a:off x="713250" y="1135175"/>
            <a:ext cx="7986600" cy="3636600"/>
          </a:xfrm>
          <a:prstGeom prst="rect">
            <a:avLst/>
          </a:prstGeom>
        </p:spPr>
        <p:txBody>
          <a:bodyPr anchorCtr="0" anchor="t" bIns="91425" lIns="91425" spcFirstLastPara="1" rIns="91425" wrap="square" tIns="91425">
            <a:noAutofit/>
          </a:bodyPr>
          <a:lstStyle/>
          <a:p>
            <a:pPr indent="0" lvl="0" marL="457200" rtl="0" algn="just">
              <a:spcBef>
                <a:spcPts val="1000"/>
              </a:spcBef>
              <a:spcAft>
                <a:spcPts val="0"/>
              </a:spcAft>
              <a:buNone/>
            </a:pPr>
            <a:r>
              <a:rPr lang="en" sz="1800">
                <a:solidFill>
                  <a:schemeClr val="dk1"/>
                </a:solidFill>
              </a:rPr>
              <a:t>Some speakers incorrectly believe that the only way to show emphasis is to get louder and louder. But you can also show emphasis by going from loud to soft. </a:t>
            </a:r>
            <a:endParaRPr sz="1800">
              <a:solidFill>
                <a:schemeClr val="dk1"/>
              </a:solidFill>
            </a:endParaRPr>
          </a:p>
          <a:p>
            <a:pPr indent="0" lvl="0" marL="457200" rtl="0" algn="just">
              <a:spcBef>
                <a:spcPts val="1000"/>
              </a:spcBef>
              <a:spcAft>
                <a:spcPts val="0"/>
              </a:spcAft>
              <a:buNone/>
            </a:pPr>
            <a:r>
              <a:rPr lang="en" sz="1800">
                <a:solidFill>
                  <a:schemeClr val="dk1"/>
                </a:solidFill>
              </a:rPr>
              <a:t>The contrast with what has gone on earlier provides the emphasis. Again, variety is the key to making the voice more effective.</a:t>
            </a:r>
            <a:endParaRPr sz="1800">
              <a:solidFill>
                <a:schemeClr val="dk1"/>
              </a:solidFill>
            </a:endParaRPr>
          </a:p>
          <a:p>
            <a:pPr indent="-342900" lvl="0" marL="457200" rtl="0" algn="just">
              <a:spcBef>
                <a:spcPts val="1000"/>
              </a:spcBef>
              <a:spcAft>
                <a:spcPts val="0"/>
              </a:spcAft>
              <a:buClr>
                <a:schemeClr val="dk1"/>
              </a:buClr>
              <a:buSzPts val="1800"/>
              <a:buAutoNum type="arabicPeriod" startAt="3"/>
            </a:pPr>
            <a:r>
              <a:rPr b="1" lang="en" sz="1800">
                <a:solidFill>
                  <a:schemeClr val="dk1"/>
                </a:solidFill>
              </a:rPr>
              <a:t>Unpleasant Voice Quality - </a:t>
            </a:r>
            <a:r>
              <a:rPr lang="en" sz="1800">
                <a:solidFill>
                  <a:schemeClr val="dk1"/>
                </a:solidFill>
              </a:rPr>
              <a:t>It is a hard fact of communication that some voices are more pleasant than others. Fortunately, most voices are reasonably pleasant. </a:t>
            </a:r>
            <a:endParaRPr sz="1800">
              <a:solidFill>
                <a:schemeClr val="dk1"/>
              </a:solidFill>
            </a:endParaRPr>
          </a:p>
          <a:p>
            <a:pPr indent="0" lvl="0" marL="457200" rtl="0" algn="just">
              <a:spcBef>
                <a:spcPts val="1000"/>
              </a:spcBef>
              <a:spcAft>
                <a:spcPts val="1000"/>
              </a:spcAft>
              <a:buNone/>
            </a:pPr>
            <a:r>
              <a:rPr lang="en" sz="1800">
                <a:solidFill>
                  <a:schemeClr val="dk1"/>
                </a:solidFill>
              </a:rPr>
              <a:t>And concentrating on variations in pitch, speed of delivery, and volume can make even the most unpleasant voice acceptable</a:t>
            </a:r>
            <a:endParaRPr sz="1800">
              <a:solidFill>
                <a:schemeClr val="dk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80"/>
          <p:cNvSpPr txBox="1"/>
          <p:nvPr>
            <p:ph type="title"/>
          </p:nvPr>
        </p:nvSpPr>
        <p:spPr>
          <a:xfrm>
            <a:off x="713225" y="381750"/>
            <a:ext cx="7373700" cy="63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Voice</a:t>
            </a:r>
            <a:endParaRPr/>
          </a:p>
        </p:txBody>
      </p:sp>
      <p:sp>
        <p:nvSpPr>
          <p:cNvPr id="508" name="Google Shape;508;p80"/>
          <p:cNvSpPr txBox="1"/>
          <p:nvPr>
            <p:ph idx="1" type="body"/>
          </p:nvPr>
        </p:nvSpPr>
        <p:spPr>
          <a:xfrm>
            <a:off x="713250" y="1135175"/>
            <a:ext cx="7986600" cy="36366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Clr>
                <a:schemeClr val="dk1"/>
              </a:buClr>
              <a:buSzPts val="1800"/>
              <a:buAutoNum type="arabicPeriod" startAt="4"/>
            </a:pPr>
            <a:r>
              <a:rPr b="1" lang="en" sz="1800">
                <a:solidFill>
                  <a:schemeClr val="dk1"/>
                </a:solidFill>
              </a:rPr>
              <a:t>Improvement through Self-Analysis and Imitation -</a:t>
            </a:r>
            <a:r>
              <a:rPr lang="en" sz="1800">
                <a:solidFill>
                  <a:schemeClr val="dk1"/>
                </a:solidFill>
              </a:rPr>
              <a:t> Listening to audio and video recordings of yourself, you will know how to improve your vocal presentation.</a:t>
            </a:r>
            <a:endParaRPr sz="1800">
              <a:solidFill>
                <a:schemeClr val="dk1"/>
              </a:solidFill>
            </a:endParaRPr>
          </a:p>
          <a:p>
            <a:pPr indent="0" lvl="0" marL="457200" rtl="0" algn="just">
              <a:spcBef>
                <a:spcPts val="1000"/>
              </a:spcBef>
              <a:spcAft>
                <a:spcPts val="0"/>
              </a:spcAft>
              <a:buNone/>
            </a:pPr>
            <a:r>
              <a:rPr lang="en" sz="1800">
                <a:solidFill>
                  <a:schemeClr val="dk1"/>
                </a:solidFill>
              </a:rPr>
              <a:t>One of the best ways to improve your presentation skills is through watching others. </a:t>
            </a:r>
            <a:endParaRPr sz="1800">
              <a:solidFill>
                <a:schemeClr val="dk1"/>
              </a:solidFill>
            </a:endParaRPr>
          </a:p>
          <a:p>
            <a:pPr indent="0" lvl="0" marL="457200" rtl="0" algn="just">
              <a:spcBef>
                <a:spcPts val="1000"/>
              </a:spcBef>
              <a:spcAft>
                <a:spcPts val="0"/>
              </a:spcAft>
              <a:buNone/>
            </a:pPr>
            <a:r>
              <a:rPr lang="en" sz="1800">
                <a:solidFill>
                  <a:schemeClr val="dk1"/>
                </a:solidFill>
              </a:rPr>
              <a:t>Watch your instructors, your peers, television personnel, professional speakers, and anyone else who gives you an opportunity. </a:t>
            </a:r>
            <a:endParaRPr sz="1800">
              <a:solidFill>
                <a:schemeClr val="dk1"/>
              </a:solidFill>
            </a:endParaRPr>
          </a:p>
          <a:p>
            <a:pPr indent="0" lvl="0" marL="457200" rtl="0" algn="just">
              <a:spcBef>
                <a:spcPts val="1000"/>
              </a:spcBef>
              <a:spcAft>
                <a:spcPts val="1000"/>
              </a:spcAft>
              <a:buNone/>
            </a:pPr>
            <a:r>
              <a:rPr lang="en" sz="1800">
                <a:solidFill>
                  <a:schemeClr val="dk1"/>
                </a:solidFill>
              </a:rPr>
              <a:t>Analyze these speakers to determine what works for them and what does not. Imitate those good techniques that you think would help you and avoid the bad ones.</a:t>
            </a:r>
            <a:endParaRPr sz="1800">
              <a:solidFill>
                <a:schemeClr val="dk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81"/>
          <p:cNvSpPr txBox="1"/>
          <p:nvPr>
            <p:ph type="title"/>
          </p:nvPr>
        </p:nvSpPr>
        <p:spPr>
          <a:xfrm>
            <a:off x="2714550" y="1747990"/>
            <a:ext cx="3714900" cy="144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Visuals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82"/>
          <p:cNvSpPr txBox="1"/>
          <p:nvPr>
            <p:ph type="title"/>
          </p:nvPr>
        </p:nvSpPr>
        <p:spPr>
          <a:xfrm>
            <a:off x="713225" y="381750"/>
            <a:ext cx="7373700" cy="63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Visuals</a:t>
            </a:r>
            <a:endParaRPr/>
          </a:p>
        </p:txBody>
      </p:sp>
      <p:sp>
        <p:nvSpPr>
          <p:cNvPr id="519" name="Google Shape;519;p82"/>
          <p:cNvSpPr txBox="1"/>
          <p:nvPr>
            <p:ph idx="1" type="body"/>
          </p:nvPr>
        </p:nvSpPr>
        <p:spPr>
          <a:xfrm>
            <a:off x="713250" y="1135175"/>
            <a:ext cx="7986600" cy="36366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800">
                <a:solidFill>
                  <a:schemeClr val="dk1"/>
                </a:solidFill>
              </a:rPr>
              <a:t>The spoken word is severely limited in communicating. Sound is here briefly and then gone. </a:t>
            </a:r>
            <a:endParaRPr sz="1800">
              <a:solidFill>
                <a:schemeClr val="dk1"/>
              </a:solidFill>
            </a:endParaRPr>
          </a:p>
          <a:p>
            <a:pPr indent="0" lvl="0" marL="0" rtl="0" algn="just">
              <a:spcBef>
                <a:spcPts val="1000"/>
              </a:spcBef>
              <a:spcAft>
                <a:spcPts val="0"/>
              </a:spcAft>
              <a:buNone/>
            </a:pPr>
            <a:r>
              <a:rPr lang="en" sz="1800">
                <a:solidFill>
                  <a:schemeClr val="dk1"/>
                </a:solidFill>
              </a:rPr>
              <a:t>A listener who misses the vocal message may not have a chance to hear it again. </a:t>
            </a:r>
            <a:endParaRPr sz="1800">
              <a:solidFill>
                <a:schemeClr val="dk1"/>
              </a:solidFill>
            </a:endParaRPr>
          </a:p>
          <a:p>
            <a:pPr indent="0" lvl="0" marL="0" rtl="0" algn="just">
              <a:spcBef>
                <a:spcPts val="1000"/>
              </a:spcBef>
              <a:spcAft>
                <a:spcPts val="0"/>
              </a:spcAft>
              <a:buNone/>
            </a:pPr>
            <a:r>
              <a:rPr lang="en" sz="1800">
                <a:solidFill>
                  <a:schemeClr val="dk1"/>
                </a:solidFill>
              </a:rPr>
              <a:t>Because of this limitation, speeches often need strong visual support: slides with talking points, charts, tables, film, and the like. </a:t>
            </a:r>
            <a:endParaRPr sz="1800">
              <a:solidFill>
                <a:schemeClr val="dk1"/>
              </a:solidFill>
            </a:endParaRPr>
          </a:p>
          <a:p>
            <a:pPr indent="0" lvl="0" marL="0" rtl="0" algn="just">
              <a:spcBef>
                <a:spcPts val="1000"/>
              </a:spcBef>
              <a:spcAft>
                <a:spcPts val="1000"/>
              </a:spcAft>
              <a:buNone/>
            </a:pPr>
            <a:r>
              <a:rPr lang="en" sz="1800">
                <a:solidFill>
                  <a:schemeClr val="dk1"/>
                </a:solidFill>
              </a:rPr>
              <a:t>Visuals may be as vital to the success of a speech as the words themselves.</a:t>
            </a:r>
            <a:endParaRPr sz="1800">
              <a:solidFill>
                <a:schemeClr val="dk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83"/>
          <p:cNvSpPr txBox="1"/>
          <p:nvPr>
            <p:ph type="title"/>
          </p:nvPr>
        </p:nvSpPr>
        <p:spPr>
          <a:xfrm>
            <a:off x="713225" y="381750"/>
            <a:ext cx="7373700" cy="63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Visuals</a:t>
            </a:r>
            <a:endParaRPr/>
          </a:p>
        </p:txBody>
      </p:sp>
      <p:sp>
        <p:nvSpPr>
          <p:cNvPr id="525" name="Google Shape;525;p83"/>
          <p:cNvSpPr txBox="1"/>
          <p:nvPr>
            <p:ph idx="1" type="body"/>
          </p:nvPr>
        </p:nvSpPr>
        <p:spPr>
          <a:xfrm>
            <a:off x="713250" y="1135175"/>
            <a:ext cx="7986600" cy="36366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b="1" lang="en" sz="1800">
                <a:solidFill>
                  <a:schemeClr val="dk1"/>
                </a:solidFill>
              </a:rPr>
              <a:t>Proper Use of Visuals -</a:t>
            </a:r>
            <a:r>
              <a:rPr lang="en" sz="1800">
                <a:solidFill>
                  <a:schemeClr val="dk1"/>
                </a:solidFill>
              </a:rPr>
              <a:t> Effective visuals are drawn from the message. They </a:t>
            </a:r>
            <a:r>
              <a:rPr lang="en" sz="1800">
                <a:solidFill>
                  <a:schemeClr val="dk1"/>
                </a:solidFill>
              </a:rPr>
              <a:t>fit</a:t>
            </a:r>
            <a:r>
              <a:rPr lang="en" sz="1800">
                <a:solidFill>
                  <a:schemeClr val="dk1"/>
                </a:solidFill>
              </a:rPr>
              <a:t> the one speech and the one audience. </a:t>
            </a:r>
            <a:endParaRPr sz="1800">
              <a:solidFill>
                <a:schemeClr val="dk1"/>
              </a:solidFill>
            </a:endParaRPr>
          </a:p>
          <a:p>
            <a:pPr indent="0" lvl="0" marL="0" rtl="0" algn="just">
              <a:spcBef>
                <a:spcPts val="1000"/>
              </a:spcBef>
              <a:spcAft>
                <a:spcPts val="0"/>
              </a:spcAft>
              <a:buNone/>
            </a:pPr>
            <a:r>
              <a:rPr lang="en" sz="1800">
                <a:solidFill>
                  <a:schemeClr val="dk1"/>
                </a:solidFill>
              </a:rPr>
              <a:t>In selecting visuals, you should search through your presentation for topics that appear vague or confusing. </a:t>
            </a:r>
            <a:endParaRPr sz="1800">
              <a:solidFill>
                <a:schemeClr val="dk1"/>
              </a:solidFill>
            </a:endParaRPr>
          </a:p>
          <a:p>
            <a:pPr indent="0" lvl="0" marL="0" rtl="0" algn="just">
              <a:spcBef>
                <a:spcPts val="1000"/>
              </a:spcBef>
              <a:spcAft>
                <a:spcPts val="0"/>
              </a:spcAft>
              <a:buNone/>
            </a:pPr>
            <a:r>
              <a:rPr lang="en" sz="1800">
                <a:solidFill>
                  <a:schemeClr val="dk1"/>
                </a:solidFill>
              </a:rPr>
              <a:t>Whenever a visual of some kind will help eliminate vagueness or confusion, you should use it.</a:t>
            </a:r>
            <a:endParaRPr sz="1800">
              <a:solidFill>
                <a:schemeClr val="dk1"/>
              </a:solidFill>
            </a:endParaRPr>
          </a:p>
          <a:p>
            <a:pPr indent="0" lvl="0" marL="0" rtl="0" algn="just">
              <a:spcBef>
                <a:spcPts val="1000"/>
              </a:spcBef>
              <a:spcAft>
                <a:spcPts val="0"/>
              </a:spcAft>
              <a:buNone/>
            </a:pPr>
            <a:r>
              <a:rPr b="1" lang="en" sz="1800">
                <a:solidFill>
                  <a:schemeClr val="dk1"/>
                </a:solidFill>
              </a:rPr>
              <a:t>Types to consider -</a:t>
            </a:r>
            <a:r>
              <a:rPr lang="en" sz="1800">
                <a:solidFill>
                  <a:schemeClr val="dk1"/>
                </a:solidFill>
              </a:rPr>
              <a:t> should the visual be an outline, a chart, a diagram, a picture, or what? </a:t>
            </a:r>
            <a:endParaRPr sz="1800">
              <a:solidFill>
                <a:schemeClr val="dk1"/>
              </a:solidFill>
            </a:endParaRPr>
          </a:p>
          <a:p>
            <a:pPr indent="0" lvl="0" marL="0" rtl="0" algn="just">
              <a:spcBef>
                <a:spcPts val="1000"/>
              </a:spcBef>
              <a:spcAft>
                <a:spcPts val="1000"/>
              </a:spcAft>
              <a:buNone/>
            </a:pPr>
            <a:r>
              <a:rPr lang="en" sz="1800">
                <a:solidFill>
                  <a:schemeClr val="dk1"/>
                </a:solidFill>
              </a:rPr>
              <a:t>You should select your visuals primarily on the basis of their ability to communicate content rather than for appearance and dramatic effect. </a:t>
            </a:r>
            <a:endParaRPr sz="1800">
              <a:solidFill>
                <a:schemeClr val="dk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84"/>
          <p:cNvSpPr txBox="1"/>
          <p:nvPr>
            <p:ph type="title"/>
          </p:nvPr>
        </p:nvSpPr>
        <p:spPr>
          <a:xfrm>
            <a:off x="713225" y="381750"/>
            <a:ext cx="7373700" cy="63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Visuals</a:t>
            </a:r>
            <a:endParaRPr/>
          </a:p>
        </p:txBody>
      </p:sp>
      <p:sp>
        <p:nvSpPr>
          <p:cNvPr id="531" name="Google Shape;531;p84"/>
          <p:cNvSpPr txBox="1"/>
          <p:nvPr>
            <p:ph idx="1" type="body"/>
          </p:nvPr>
        </p:nvSpPr>
        <p:spPr>
          <a:xfrm>
            <a:off x="713250" y="1135175"/>
            <a:ext cx="7986600" cy="36366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b="1" lang="en" sz="1800">
                <a:solidFill>
                  <a:schemeClr val="dk1"/>
                </a:solidFill>
              </a:rPr>
              <a:t>Use of powerpoint -</a:t>
            </a:r>
            <a:r>
              <a:rPr lang="en" sz="1800">
                <a:solidFill>
                  <a:schemeClr val="dk1"/>
                </a:solidFill>
              </a:rPr>
              <a:t> PowerPoint should supplement the content of a presentation. It is not a substitute for content. </a:t>
            </a:r>
            <a:endParaRPr sz="1800">
              <a:solidFill>
                <a:schemeClr val="dk1"/>
              </a:solidFill>
            </a:endParaRPr>
          </a:p>
          <a:p>
            <a:pPr indent="0" lvl="0" marL="0" rtl="0" algn="just">
              <a:spcBef>
                <a:spcPts val="1000"/>
              </a:spcBef>
              <a:spcAft>
                <a:spcPts val="0"/>
              </a:spcAft>
              <a:buNone/>
            </a:pPr>
            <a:r>
              <a:rPr lang="en" sz="1800">
                <a:solidFill>
                  <a:schemeClr val="dk1"/>
                </a:solidFill>
              </a:rPr>
              <a:t>Some say that</a:t>
            </a:r>
            <a:r>
              <a:rPr lang="en" sz="1800">
                <a:solidFill>
                  <a:schemeClr val="dk1"/>
                </a:solidFill>
              </a:rPr>
              <a:t> its purpose is to remind points to the presenter, which the presenter will present in his own way. </a:t>
            </a:r>
            <a:endParaRPr sz="1800">
              <a:solidFill>
                <a:schemeClr val="dk1"/>
              </a:solidFill>
            </a:endParaRPr>
          </a:p>
          <a:p>
            <a:pPr indent="0" lvl="0" marL="0" rtl="0" algn="just">
              <a:spcBef>
                <a:spcPts val="1000"/>
              </a:spcBef>
              <a:spcAft>
                <a:spcPts val="0"/>
              </a:spcAft>
              <a:buNone/>
            </a:pPr>
            <a:r>
              <a:rPr lang="en" sz="1800">
                <a:solidFill>
                  <a:schemeClr val="dk1"/>
                </a:solidFill>
              </a:rPr>
              <a:t>Remember that a good slide show helps the listener follow your presentation. </a:t>
            </a:r>
            <a:endParaRPr sz="1800">
              <a:solidFill>
                <a:schemeClr val="dk1"/>
              </a:solidFill>
            </a:endParaRPr>
          </a:p>
          <a:p>
            <a:pPr indent="0" lvl="0" marL="0" rtl="0" algn="just">
              <a:spcBef>
                <a:spcPts val="1000"/>
              </a:spcBef>
              <a:spcAft>
                <a:spcPts val="0"/>
              </a:spcAft>
              <a:buNone/>
            </a:pPr>
            <a:r>
              <a:rPr lang="en" sz="1800">
                <a:solidFill>
                  <a:schemeClr val="dk1"/>
                </a:solidFill>
              </a:rPr>
              <a:t>To do so, the listener needs clear, readable text. </a:t>
            </a:r>
            <a:endParaRPr sz="1800">
              <a:solidFill>
                <a:schemeClr val="dk1"/>
              </a:solidFill>
            </a:endParaRPr>
          </a:p>
          <a:p>
            <a:pPr indent="0" lvl="0" marL="0" rtl="0" algn="just">
              <a:spcBef>
                <a:spcPts val="1000"/>
              </a:spcBef>
              <a:spcAft>
                <a:spcPts val="1000"/>
              </a:spcAft>
              <a:buNone/>
            </a:pPr>
            <a:r>
              <a:rPr lang="en" sz="1800">
                <a:solidFill>
                  <a:schemeClr val="dk1"/>
                </a:solidFill>
              </a:rPr>
              <a:t>A readable slide will also have minimal text, and the text in slide and a graphic must be readable from the back of the room.)</a:t>
            </a:r>
            <a:endParaRPr sz="1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0"/>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Oral reporting</a:t>
            </a:r>
            <a:endParaRPr/>
          </a:p>
        </p:txBody>
      </p:sp>
      <p:sp>
        <p:nvSpPr>
          <p:cNvPr id="272" name="Google Shape;272;p40"/>
          <p:cNvSpPr txBox="1"/>
          <p:nvPr>
            <p:ph idx="1" type="body"/>
          </p:nvPr>
        </p:nvSpPr>
        <p:spPr>
          <a:xfrm>
            <a:off x="713250" y="1272925"/>
            <a:ext cx="7986600" cy="3295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b="1" lang="en" sz="1800">
                <a:solidFill>
                  <a:schemeClr val="dk1"/>
                </a:solidFill>
              </a:rPr>
              <a:t>Understanding the Differences between Oral and Written Reports - </a:t>
            </a:r>
            <a:endParaRPr b="1" sz="1800">
              <a:solidFill>
                <a:schemeClr val="dk1"/>
              </a:solidFill>
            </a:endParaRPr>
          </a:p>
          <a:p>
            <a:pPr indent="-342900" lvl="0" marL="457200" rtl="0" algn="just">
              <a:spcBef>
                <a:spcPts val="1000"/>
              </a:spcBef>
              <a:spcAft>
                <a:spcPts val="0"/>
              </a:spcAft>
              <a:buClr>
                <a:schemeClr val="dk1"/>
              </a:buClr>
              <a:buSzPts val="1800"/>
              <a:buAutoNum type="arabicPeriod"/>
            </a:pPr>
            <a:r>
              <a:rPr b="1" lang="en" sz="1800">
                <a:solidFill>
                  <a:schemeClr val="dk1"/>
                </a:solidFill>
              </a:rPr>
              <a:t>Visual and Verbal Cues -</a:t>
            </a:r>
            <a:r>
              <a:rPr lang="en" sz="1800">
                <a:solidFill>
                  <a:schemeClr val="dk1"/>
                </a:solidFill>
              </a:rPr>
              <a:t> For written reports, readers rely on visual cues to interpret written reports. To help them, you can use paragraphing to show the structure of the message and to make the thought units stand out. </a:t>
            </a:r>
            <a:endParaRPr sz="1800">
              <a:solidFill>
                <a:schemeClr val="dk1"/>
              </a:solidFill>
            </a:endParaRPr>
          </a:p>
          <a:p>
            <a:pPr indent="0" lvl="0" marL="457200" rtl="0" algn="just">
              <a:spcBef>
                <a:spcPts val="1000"/>
              </a:spcBef>
              <a:spcAft>
                <a:spcPts val="0"/>
              </a:spcAft>
              <a:buNone/>
            </a:pPr>
            <a:r>
              <a:rPr lang="en" sz="1800">
                <a:solidFill>
                  <a:schemeClr val="dk1"/>
                </a:solidFill>
              </a:rPr>
              <a:t>In addition, you can use punctuation to help show relationships, subordination, and qualification.</a:t>
            </a:r>
            <a:endParaRPr sz="1800">
              <a:solidFill>
                <a:schemeClr val="dk1"/>
              </a:solidFill>
            </a:endParaRPr>
          </a:p>
          <a:p>
            <a:pPr indent="0" lvl="0" marL="457200" rtl="0" algn="just">
              <a:spcBef>
                <a:spcPts val="1000"/>
              </a:spcBef>
              <a:spcAft>
                <a:spcPts val="1000"/>
              </a:spcAft>
              <a:buNone/>
            </a:pPr>
            <a:r>
              <a:rPr lang="en" sz="1800">
                <a:solidFill>
                  <a:schemeClr val="dk1"/>
                </a:solidFill>
              </a:rPr>
              <a:t>When you make an oral presentation, you cannot use many of these techniques.</a:t>
            </a:r>
            <a:endParaRPr sz="1800">
              <a:solidFill>
                <a:schemeClr val="dk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85"/>
          <p:cNvSpPr txBox="1"/>
          <p:nvPr>
            <p:ph type="title"/>
          </p:nvPr>
        </p:nvSpPr>
        <p:spPr>
          <a:xfrm>
            <a:off x="713225" y="381750"/>
            <a:ext cx="7373700" cy="63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Visuals</a:t>
            </a:r>
            <a:endParaRPr/>
          </a:p>
        </p:txBody>
      </p:sp>
      <p:sp>
        <p:nvSpPr>
          <p:cNvPr id="537" name="Google Shape;537;p85"/>
          <p:cNvSpPr txBox="1"/>
          <p:nvPr>
            <p:ph idx="1" type="body"/>
          </p:nvPr>
        </p:nvSpPr>
        <p:spPr>
          <a:xfrm>
            <a:off x="713250" y="1135175"/>
            <a:ext cx="7986600" cy="3636600"/>
          </a:xfrm>
          <a:prstGeom prst="rect">
            <a:avLst/>
          </a:prstGeom>
        </p:spPr>
        <p:txBody>
          <a:bodyPr anchorCtr="0" anchor="t" bIns="91425" lIns="91425" spcFirstLastPara="1" rIns="91425" wrap="square" tIns="91425">
            <a:noAutofit/>
          </a:bodyPr>
          <a:lstStyle/>
          <a:p>
            <a:pPr indent="0" lvl="0" marL="0" rtl="0" algn="just">
              <a:spcBef>
                <a:spcPts val="1000"/>
              </a:spcBef>
              <a:spcAft>
                <a:spcPts val="1000"/>
              </a:spcAft>
              <a:buNone/>
            </a:pPr>
            <a:r>
              <a:t/>
            </a:r>
            <a:endParaRPr sz="1800">
              <a:solidFill>
                <a:schemeClr val="dk1"/>
              </a:solidFill>
            </a:endParaRPr>
          </a:p>
        </p:txBody>
      </p:sp>
      <p:pic>
        <p:nvPicPr>
          <p:cNvPr id="538" name="Google Shape;538;p85"/>
          <p:cNvPicPr preferRelativeResize="0"/>
          <p:nvPr/>
        </p:nvPicPr>
        <p:blipFill>
          <a:blip r:embed="rId3">
            <a:alphaModFix/>
          </a:blip>
          <a:stretch>
            <a:fillRect/>
          </a:stretch>
        </p:blipFill>
        <p:spPr>
          <a:xfrm>
            <a:off x="0" y="1471147"/>
            <a:ext cx="9144000" cy="2964656"/>
          </a:xfrm>
          <a:prstGeom prst="rect">
            <a:avLst/>
          </a:prstGeom>
          <a:noFill/>
          <a:ln>
            <a:noFill/>
          </a:ln>
        </p:spPr>
      </p:pic>
      <p:pic>
        <p:nvPicPr>
          <p:cNvPr id="539" name="Google Shape;539;p85"/>
          <p:cNvPicPr preferRelativeResize="0"/>
          <p:nvPr/>
        </p:nvPicPr>
        <p:blipFill>
          <a:blip r:embed="rId4">
            <a:alphaModFix/>
          </a:blip>
          <a:stretch>
            <a:fillRect/>
          </a:stretch>
        </p:blipFill>
        <p:spPr>
          <a:xfrm>
            <a:off x="0" y="338964"/>
            <a:ext cx="9144000" cy="4589571"/>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86"/>
          <p:cNvSpPr txBox="1"/>
          <p:nvPr>
            <p:ph type="title"/>
          </p:nvPr>
        </p:nvSpPr>
        <p:spPr>
          <a:xfrm>
            <a:off x="713225" y="381750"/>
            <a:ext cx="7373700" cy="63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Visuals</a:t>
            </a:r>
            <a:endParaRPr/>
          </a:p>
        </p:txBody>
      </p:sp>
      <p:sp>
        <p:nvSpPr>
          <p:cNvPr id="545" name="Google Shape;545;p86"/>
          <p:cNvSpPr txBox="1"/>
          <p:nvPr>
            <p:ph idx="1" type="body"/>
          </p:nvPr>
        </p:nvSpPr>
        <p:spPr>
          <a:xfrm>
            <a:off x="713250" y="1135175"/>
            <a:ext cx="7986600" cy="3636600"/>
          </a:xfrm>
          <a:prstGeom prst="rect">
            <a:avLst/>
          </a:prstGeom>
        </p:spPr>
        <p:txBody>
          <a:bodyPr anchorCtr="0" anchor="t" bIns="91425" lIns="91425" spcFirstLastPara="1" rIns="91425" wrap="square" tIns="91425">
            <a:noAutofit/>
          </a:bodyPr>
          <a:lstStyle/>
          <a:p>
            <a:pPr indent="0" lvl="0" marL="0" rtl="0" algn="just">
              <a:spcBef>
                <a:spcPts val="1000"/>
              </a:spcBef>
              <a:spcAft>
                <a:spcPts val="1000"/>
              </a:spcAft>
              <a:buNone/>
            </a:pPr>
            <a:r>
              <a:t/>
            </a:r>
            <a:endParaRPr sz="1800">
              <a:solidFill>
                <a:schemeClr val="dk1"/>
              </a:solidFill>
            </a:endParaRPr>
          </a:p>
        </p:txBody>
      </p:sp>
      <p:pic>
        <p:nvPicPr>
          <p:cNvPr id="546" name="Google Shape;546;p86"/>
          <p:cNvPicPr preferRelativeResize="0"/>
          <p:nvPr/>
        </p:nvPicPr>
        <p:blipFill>
          <a:blip r:embed="rId3">
            <a:alphaModFix/>
          </a:blip>
          <a:stretch>
            <a:fillRect/>
          </a:stretch>
        </p:blipFill>
        <p:spPr>
          <a:xfrm>
            <a:off x="0" y="453530"/>
            <a:ext cx="9143999" cy="423644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87"/>
          <p:cNvSpPr txBox="1"/>
          <p:nvPr>
            <p:ph type="title"/>
          </p:nvPr>
        </p:nvSpPr>
        <p:spPr>
          <a:xfrm>
            <a:off x="1828350" y="1748000"/>
            <a:ext cx="5434800" cy="144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Group and virtual meetings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88"/>
          <p:cNvSpPr txBox="1"/>
          <p:nvPr>
            <p:ph type="title"/>
          </p:nvPr>
        </p:nvSpPr>
        <p:spPr>
          <a:xfrm>
            <a:off x="713250" y="459175"/>
            <a:ext cx="768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and virtual meetings</a:t>
            </a:r>
            <a:endParaRPr/>
          </a:p>
        </p:txBody>
      </p:sp>
      <p:sp>
        <p:nvSpPr>
          <p:cNvPr id="557" name="Google Shape;557;p88"/>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800">
                <a:solidFill>
                  <a:schemeClr val="dk1"/>
                </a:solidFill>
              </a:rPr>
              <a:t>Group presentations require individual speaking skills plus planning for collaboration. </a:t>
            </a:r>
            <a:endParaRPr sz="1800">
              <a:solidFill>
                <a:schemeClr val="dk1"/>
              </a:solidFill>
            </a:endParaRPr>
          </a:p>
          <a:p>
            <a:pPr indent="-342900" lvl="0" marL="457200" rtl="0" algn="just">
              <a:spcBef>
                <a:spcPts val="1000"/>
              </a:spcBef>
              <a:spcAft>
                <a:spcPts val="0"/>
              </a:spcAft>
              <a:buClr>
                <a:schemeClr val="dk1"/>
              </a:buClr>
              <a:buSzPts val="1800"/>
              <a:buAutoNum type="arabicPeriod"/>
            </a:pPr>
            <a:r>
              <a:rPr lang="en" sz="1800">
                <a:solidFill>
                  <a:schemeClr val="dk1"/>
                </a:solidFill>
              </a:rPr>
              <a:t>First, you will need to take special care to plan the presentation—to determine the sequence of the presentation as well as the content of each team member’s part. </a:t>
            </a:r>
            <a:endParaRPr sz="1800">
              <a:solidFill>
                <a:schemeClr val="dk1"/>
              </a:solidFill>
            </a:endParaRPr>
          </a:p>
          <a:p>
            <a:pPr indent="-342900" lvl="0" marL="457200" rtl="0" algn="just">
              <a:spcBef>
                <a:spcPts val="1000"/>
              </a:spcBef>
              <a:spcAft>
                <a:spcPts val="0"/>
              </a:spcAft>
              <a:buClr>
                <a:schemeClr val="dk1"/>
              </a:buClr>
              <a:buSzPts val="1800"/>
              <a:buAutoNum type="arabicPeriod"/>
            </a:pPr>
            <a:r>
              <a:rPr lang="en" sz="1800">
                <a:solidFill>
                  <a:schemeClr val="dk1"/>
                </a:solidFill>
              </a:rPr>
              <a:t>You also will need to select supporting examples carefully to build continuity from one part of the presentation to the next. </a:t>
            </a:r>
            <a:endParaRPr sz="1800">
              <a:solidFill>
                <a:schemeClr val="dk1"/>
              </a:solidFill>
            </a:endParaRPr>
          </a:p>
          <a:p>
            <a:pPr indent="0" lvl="0" marL="457200" rtl="0" algn="just">
              <a:spcBef>
                <a:spcPts val="1000"/>
              </a:spcBef>
              <a:spcAft>
                <a:spcPts val="1000"/>
              </a:spcAft>
              <a:buNone/>
            </a:pPr>
            <a:r>
              <a:rPr lang="en" sz="1800">
                <a:solidFill>
                  <a:schemeClr val="dk1"/>
                </a:solidFill>
              </a:rPr>
              <a:t>You should coordinate the type of delivery, use of notes, graphics, and attire to present a good image of competence and professionalism. </a:t>
            </a:r>
            <a:endParaRPr sz="1800">
              <a:solidFill>
                <a:schemeClr val="dk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89"/>
          <p:cNvSpPr txBox="1"/>
          <p:nvPr>
            <p:ph type="title"/>
          </p:nvPr>
        </p:nvSpPr>
        <p:spPr>
          <a:xfrm>
            <a:off x="713250" y="459175"/>
            <a:ext cx="768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and virtual meetings</a:t>
            </a:r>
            <a:endParaRPr/>
          </a:p>
        </p:txBody>
      </p:sp>
      <p:sp>
        <p:nvSpPr>
          <p:cNvPr id="563" name="Google Shape;563;p89"/>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800">
                <a:solidFill>
                  <a:schemeClr val="dk1"/>
                </a:solidFill>
              </a:rPr>
              <a:t>Group presentations require individual speaking skills plus </a:t>
            </a:r>
            <a:r>
              <a:rPr lang="en" sz="1800">
                <a:solidFill>
                  <a:schemeClr val="dk1"/>
                </a:solidFill>
              </a:rPr>
              <a:t>You should also plan transitions so that the team will appear coordinated. </a:t>
            </a:r>
            <a:endParaRPr sz="1800">
              <a:solidFill>
                <a:schemeClr val="dk1"/>
              </a:solidFill>
            </a:endParaRPr>
          </a:p>
          <a:p>
            <a:pPr indent="-342900" lvl="0" marL="457200" rtl="0" algn="just">
              <a:spcBef>
                <a:spcPts val="1000"/>
              </a:spcBef>
              <a:spcAft>
                <a:spcPts val="0"/>
              </a:spcAft>
              <a:buClr>
                <a:schemeClr val="dk1"/>
              </a:buClr>
              <a:buSzPts val="1800"/>
              <a:buAutoNum type="arabicPeriod" startAt="3"/>
            </a:pPr>
            <a:r>
              <a:rPr lang="en" sz="1800">
                <a:solidFill>
                  <a:schemeClr val="dk1"/>
                </a:solidFill>
              </a:rPr>
              <a:t>Another presentation aspect—physical staging—is important as well. </a:t>
            </a:r>
            <a:endParaRPr sz="1800">
              <a:solidFill>
                <a:schemeClr val="dk1"/>
              </a:solidFill>
            </a:endParaRPr>
          </a:p>
          <a:p>
            <a:pPr indent="0" lvl="0" marL="457200" rtl="0" algn="just">
              <a:spcBef>
                <a:spcPts val="1000"/>
              </a:spcBef>
              <a:spcAft>
                <a:spcPts val="0"/>
              </a:spcAft>
              <a:buNone/>
            </a:pPr>
            <a:r>
              <a:rPr lang="en" sz="1800">
                <a:solidFill>
                  <a:schemeClr val="dk1"/>
                </a:solidFill>
              </a:rPr>
              <a:t>Team members should know where to sit or stand, how visuals will be handled, how to change or adjust microphones, and how to enter and leave the speaking area.</a:t>
            </a:r>
            <a:endParaRPr sz="1800">
              <a:solidFill>
                <a:schemeClr val="dk1"/>
              </a:solidFill>
            </a:endParaRPr>
          </a:p>
          <a:p>
            <a:pPr indent="-342900" lvl="0" marL="457200" rtl="0" algn="just">
              <a:spcBef>
                <a:spcPts val="1000"/>
              </a:spcBef>
              <a:spcAft>
                <a:spcPts val="1000"/>
              </a:spcAft>
              <a:buClr>
                <a:schemeClr val="dk1"/>
              </a:buClr>
              <a:buSzPts val="1800"/>
              <a:buAutoNum type="arabicPeriod" startAt="3"/>
            </a:pPr>
            <a:r>
              <a:rPr lang="en" sz="1800">
                <a:solidFill>
                  <a:schemeClr val="dk1"/>
                </a:solidFill>
              </a:rPr>
              <a:t>If there is to be a question-and-answer session, the team should plan how to conduct it. </a:t>
            </a:r>
            <a:endParaRPr sz="1800">
              <a:solidFill>
                <a:schemeClr val="dk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90"/>
          <p:cNvSpPr txBox="1"/>
          <p:nvPr>
            <p:ph type="title"/>
          </p:nvPr>
        </p:nvSpPr>
        <p:spPr>
          <a:xfrm>
            <a:off x="713250" y="459175"/>
            <a:ext cx="768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and virtual meetings</a:t>
            </a:r>
            <a:endParaRPr/>
          </a:p>
        </p:txBody>
      </p:sp>
      <p:sp>
        <p:nvSpPr>
          <p:cNvPr id="569" name="Google Shape;569;p90"/>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0" lvl="0" marL="457200" rtl="0" algn="just">
              <a:spcBef>
                <a:spcPts val="1000"/>
              </a:spcBef>
              <a:spcAft>
                <a:spcPts val="0"/>
              </a:spcAft>
              <a:buNone/>
            </a:pPr>
            <a:r>
              <a:rPr lang="en" sz="1800">
                <a:solidFill>
                  <a:schemeClr val="dk1"/>
                </a:solidFill>
              </a:rPr>
              <a:t>For example, will one member take the questions and direct them to a specific team member? Or will the audience be permitted to ask questions to specific members? </a:t>
            </a:r>
            <a:endParaRPr sz="1800">
              <a:solidFill>
                <a:schemeClr val="dk1"/>
              </a:solidFill>
            </a:endParaRPr>
          </a:p>
          <a:p>
            <a:pPr indent="-342900" lvl="0" marL="457200" rtl="0" algn="just">
              <a:spcBef>
                <a:spcPts val="1000"/>
              </a:spcBef>
              <a:spcAft>
                <a:spcPts val="0"/>
              </a:spcAft>
              <a:buClr>
                <a:schemeClr val="dk1"/>
              </a:buClr>
              <a:buSzPts val="1800"/>
              <a:buAutoNum type="arabicPeriod" startAt="5"/>
            </a:pPr>
            <a:r>
              <a:rPr lang="en" sz="1800">
                <a:solidFill>
                  <a:schemeClr val="dk1"/>
                </a:solidFill>
              </a:rPr>
              <a:t>Some type of final note of appreciation or thanks needs to be planned with all the team nodding in agreement or acknowledging the final comment in some way.</a:t>
            </a:r>
            <a:endParaRPr sz="1800">
              <a:solidFill>
                <a:schemeClr val="dk1"/>
              </a:solidFill>
            </a:endParaRPr>
          </a:p>
          <a:p>
            <a:pPr indent="0" lvl="0" marL="0" rtl="0" algn="just">
              <a:spcBef>
                <a:spcPts val="1000"/>
              </a:spcBef>
              <a:spcAft>
                <a:spcPts val="1000"/>
              </a:spcAft>
              <a:buNone/>
            </a:pPr>
            <a:r>
              <a:rPr b="1" lang="en" sz="1800">
                <a:solidFill>
                  <a:schemeClr val="dk1"/>
                </a:solidFill>
              </a:rPr>
              <a:t>In all of their extra planning activities, teams should not overlook the need to plan for rehearsal time. </a:t>
            </a:r>
            <a:endParaRPr sz="1800">
              <a:solidFill>
                <a:schemeClr val="dk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91"/>
          <p:cNvSpPr txBox="1"/>
          <p:nvPr>
            <p:ph type="title"/>
          </p:nvPr>
        </p:nvSpPr>
        <p:spPr>
          <a:xfrm>
            <a:off x="713250" y="459175"/>
            <a:ext cx="768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and virtual meetings</a:t>
            </a:r>
            <a:endParaRPr/>
          </a:p>
        </p:txBody>
      </p:sp>
      <p:sp>
        <p:nvSpPr>
          <p:cNvPr id="575" name="Google Shape;575;p91"/>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Clr>
                <a:schemeClr val="dk1"/>
              </a:buClr>
              <a:buSzPts val="1100"/>
              <a:buFont typeface="Arial"/>
              <a:buNone/>
            </a:pPr>
            <a:r>
              <a:rPr b="1" lang="en" sz="1800">
                <a:solidFill>
                  <a:schemeClr val="dk1"/>
                </a:solidFill>
              </a:rPr>
              <a:t>PRESENTING VIRTUALLY</a:t>
            </a:r>
            <a:endParaRPr b="1" sz="1800">
              <a:solidFill>
                <a:schemeClr val="dk1"/>
              </a:solidFill>
            </a:endParaRPr>
          </a:p>
          <a:p>
            <a:pPr indent="0" lvl="0" marL="0" rtl="0" algn="just">
              <a:spcBef>
                <a:spcPts val="1000"/>
              </a:spcBef>
              <a:spcAft>
                <a:spcPts val="0"/>
              </a:spcAft>
              <a:buClr>
                <a:schemeClr val="dk1"/>
              </a:buClr>
              <a:buSzPts val="1100"/>
              <a:buFont typeface="Arial"/>
              <a:buNone/>
            </a:pPr>
            <a:r>
              <a:rPr lang="en" sz="1800">
                <a:solidFill>
                  <a:schemeClr val="dk1"/>
                </a:solidFill>
              </a:rPr>
              <a:t>Both organizational and technological factors are driving the growth of virtual presentations, specially during the recent pandemic. </a:t>
            </a:r>
            <a:endParaRPr sz="1800">
              <a:solidFill>
                <a:schemeClr val="dk1"/>
              </a:solidFill>
            </a:endParaRPr>
          </a:p>
          <a:p>
            <a:pPr indent="0" lvl="0" marL="0" rtl="0" algn="just">
              <a:spcBef>
                <a:spcPts val="1000"/>
              </a:spcBef>
              <a:spcAft>
                <a:spcPts val="0"/>
              </a:spcAft>
              <a:buNone/>
            </a:pPr>
            <a:r>
              <a:rPr lang="en" sz="1800">
                <a:solidFill>
                  <a:schemeClr val="dk1"/>
                </a:solidFill>
              </a:rPr>
              <a:t>The delivery virtual presentation will be much like that for other presentations, except you will be doing it from your desktop using a headphone. </a:t>
            </a:r>
            <a:endParaRPr sz="1800">
              <a:solidFill>
                <a:schemeClr val="dk1"/>
              </a:solidFill>
            </a:endParaRPr>
          </a:p>
          <a:p>
            <a:pPr indent="0" lvl="0" marL="0" rtl="0" algn="just">
              <a:spcBef>
                <a:spcPts val="1000"/>
              </a:spcBef>
              <a:spcAft>
                <a:spcPts val="1000"/>
              </a:spcAft>
              <a:buNone/>
            </a:pPr>
            <a:r>
              <a:rPr lang="en" sz="1800">
                <a:solidFill>
                  <a:schemeClr val="dk1"/>
                </a:solidFill>
              </a:rPr>
              <a:t>Turn on your video if possible, because there is so much you can add to a presentation with your physical appearance (as discussed earlier). </a:t>
            </a:r>
            <a:endParaRPr sz="1800">
              <a:solidFill>
                <a:schemeClr val="dk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92"/>
          <p:cNvSpPr txBox="1"/>
          <p:nvPr>
            <p:ph type="title"/>
          </p:nvPr>
        </p:nvSpPr>
        <p:spPr>
          <a:xfrm>
            <a:off x="713250" y="459175"/>
            <a:ext cx="768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and virtual meetings</a:t>
            </a:r>
            <a:endParaRPr/>
          </a:p>
        </p:txBody>
      </p:sp>
      <p:sp>
        <p:nvSpPr>
          <p:cNvPr id="581" name="Google Shape;581;p92"/>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Clr>
                <a:schemeClr val="dk1"/>
              </a:buClr>
              <a:buSzPts val="1100"/>
              <a:buFont typeface="Arial"/>
              <a:buNone/>
            </a:pPr>
            <a:r>
              <a:rPr lang="en" sz="1800">
                <a:solidFill>
                  <a:schemeClr val="dk1"/>
                </a:solidFill>
              </a:rPr>
              <a:t>You may want to use the highlighter or an animation effects tool in PowerPoint to help you emphasize key points that you would otherwise physically point to in a face-to-face presentation.</a:t>
            </a:r>
            <a:endParaRPr sz="1800">
              <a:solidFill>
                <a:schemeClr val="dk1"/>
              </a:solidFill>
            </a:endParaRPr>
          </a:p>
          <a:p>
            <a:pPr indent="0" lvl="0" marL="0" rtl="0" algn="just">
              <a:spcBef>
                <a:spcPts val="1000"/>
              </a:spcBef>
              <a:spcAft>
                <a:spcPts val="0"/>
              </a:spcAft>
              <a:buNone/>
            </a:pPr>
            <a:r>
              <a:rPr lang="en" sz="1800">
                <a:solidFill>
                  <a:schemeClr val="dk1"/>
                </a:solidFill>
              </a:rPr>
              <a:t>You will want to plan breaks where you will poll or quiz the audience or handle questions that have come in through the chat tool. </a:t>
            </a:r>
            <a:endParaRPr sz="1800">
              <a:solidFill>
                <a:schemeClr val="dk1"/>
              </a:solidFill>
            </a:endParaRPr>
          </a:p>
          <a:p>
            <a:pPr indent="0" lvl="0" marL="0" rtl="0" algn="just">
              <a:spcBef>
                <a:spcPts val="1000"/>
              </a:spcBef>
              <a:spcAft>
                <a:spcPts val="0"/>
              </a:spcAft>
              <a:buNone/>
            </a:pPr>
            <a:r>
              <a:rPr lang="en" sz="1800">
                <a:solidFill>
                  <a:schemeClr val="dk1"/>
                </a:solidFill>
              </a:rPr>
              <a:t>If you use the presenter’s view in PowerPoint, you can set the timer to help you do this at regular intervals as well as gauge the timing through the questions and speed feedback.</a:t>
            </a:r>
            <a:endParaRPr sz="1800">
              <a:solidFill>
                <a:schemeClr val="dk1"/>
              </a:solidFill>
            </a:endParaRPr>
          </a:p>
          <a:p>
            <a:pPr indent="0" lvl="0" marL="0" rtl="0" algn="just">
              <a:spcBef>
                <a:spcPts val="1000"/>
              </a:spcBef>
              <a:spcAft>
                <a:spcPts val="1000"/>
              </a:spcAft>
              <a:buNone/>
            </a:pPr>
            <a:r>
              <a:t/>
            </a:r>
            <a:endParaRPr sz="1800">
              <a:solidFill>
                <a:schemeClr val="dk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93"/>
          <p:cNvSpPr txBox="1"/>
          <p:nvPr>
            <p:ph type="title"/>
          </p:nvPr>
        </p:nvSpPr>
        <p:spPr>
          <a:xfrm>
            <a:off x="2714550" y="1747990"/>
            <a:ext cx="3714900" cy="144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Discussion &amp; debate</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94"/>
          <p:cNvSpPr txBox="1"/>
          <p:nvPr>
            <p:ph type="title"/>
          </p:nvPr>
        </p:nvSpPr>
        <p:spPr>
          <a:xfrm>
            <a:off x="713250" y="459175"/>
            <a:ext cx="768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&amp; debate</a:t>
            </a:r>
            <a:endParaRPr/>
          </a:p>
        </p:txBody>
      </p:sp>
      <p:sp>
        <p:nvSpPr>
          <p:cNvPr id="592" name="Google Shape;592;p94"/>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SzPts val="1800"/>
              <a:buAutoNum type="arabicPeriod"/>
            </a:pPr>
            <a:r>
              <a:rPr lang="en" sz="1800">
                <a:solidFill>
                  <a:schemeClr val="dk1"/>
                </a:solidFill>
              </a:rPr>
              <a:t>Explain the principal differences between written and oral reports.</a:t>
            </a:r>
            <a:endParaRPr sz="1800">
              <a:solidFill>
                <a:schemeClr val="dk1"/>
              </a:solidFill>
            </a:endParaRPr>
          </a:p>
          <a:p>
            <a:pPr indent="-342900" lvl="0" marL="457200" rtl="0" algn="just">
              <a:spcBef>
                <a:spcPts val="1000"/>
              </a:spcBef>
              <a:spcAft>
                <a:spcPts val="0"/>
              </a:spcAft>
              <a:buSzPts val="1800"/>
              <a:buAutoNum type="arabicPeriod"/>
            </a:pPr>
            <a:r>
              <a:rPr lang="en" sz="1800">
                <a:solidFill>
                  <a:schemeClr val="dk1"/>
                </a:solidFill>
              </a:rPr>
              <a:t>Compare the typical organization plans of oral and written reports. Note the major differences between the two kinds of plans.</a:t>
            </a:r>
            <a:endParaRPr sz="1800">
              <a:solidFill>
                <a:schemeClr val="dk1"/>
              </a:solidFill>
            </a:endParaRPr>
          </a:p>
          <a:p>
            <a:pPr indent="-342900" lvl="0" marL="457200" rtl="0" algn="just">
              <a:spcBef>
                <a:spcPts val="1000"/>
              </a:spcBef>
              <a:spcAft>
                <a:spcPts val="0"/>
              </a:spcAft>
              <a:buSzPts val="1800"/>
              <a:buAutoNum type="arabicPeriod"/>
            </a:pPr>
            <a:r>
              <a:rPr lang="en" sz="1800">
                <a:solidFill>
                  <a:schemeClr val="dk1"/>
                </a:solidFill>
              </a:rPr>
              <a:t>Assume that you must prepare a speech on the importance of making good grades for an audience of college students. Develop some attention-gaining ideas for the introduction of this speech. Do the same for a climactic close for the speech. </a:t>
            </a:r>
            <a:endParaRPr sz="1800">
              <a:solidFill>
                <a:schemeClr val="dk1"/>
              </a:solidFill>
            </a:endParaRPr>
          </a:p>
          <a:p>
            <a:pPr indent="-342900" lvl="0" marL="457200" rtl="0" algn="just">
              <a:spcBef>
                <a:spcPts val="1000"/>
              </a:spcBef>
              <a:spcAft>
                <a:spcPts val="1000"/>
              </a:spcAft>
              <a:buSzPts val="1800"/>
              <a:buAutoNum type="arabicPeriod"/>
            </a:pPr>
            <a:r>
              <a:rPr lang="en" sz="1800">
                <a:solidFill>
                  <a:schemeClr val="dk1"/>
                </a:solidFill>
              </a:rPr>
              <a:t>When is an extemporaneous presentation desirable? When should a speech be read? Discuss. </a:t>
            </a:r>
            <a:endParaRPr sz="1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1"/>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Oral reporting</a:t>
            </a:r>
            <a:endParaRPr/>
          </a:p>
        </p:txBody>
      </p:sp>
      <p:sp>
        <p:nvSpPr>
          <p:cNvPr id="278" name="Google Shape;278;p41"/>
          <p:cNvSpPr txBox="1"/>
          <p:nvPr>
            <p:ph idx="1" type="body"/>
          </p:nvPr>
        </p:nvSpPr>
        <p:spPr>
          <a:xfrm>
            <a:off x="713250" y="1272925"/>
            <a:ext cx="7986600" cy="3295800"/>
          </a:xfrm>
          <a:prstGeom prst="rect">
            <a:avLst/>
          </a:prstGeom>
        </p:spPr>
        <p:txBody>
          <a:bodyPr anchorCtr="0" anchor="t" bIns="91425" lIns="91425" spcFirstLastPara="1" rIns="91425" wrap="square" tIns="91425">
            <a:noAutofit/>
          </a:bodyPr>
          <a:lstStyle/>
          <a:p>
            <a:pPr indent="0" lvl="0" marL="457200" rtl="0" algn="just">
              <a:spcBef>
                <a:spcPts val="1000"/>
              </a:spcBef>
              <a:spcAft>
                <a:spcPts val="0"/>
              </a:spcAft>
              <a:buNone/>
            </a:pPr>
            <a:r>
              <a:rPr lang="en" sz="1800">
                <a:solidFill>
                  <a:schemeClr val="dk1"/>
                </a:solidFill>
              </a:rPr>
              <a:t>However, you can use </a:t>
            </a:r>
            <a:r>
              <a:rPr lang="en" sz="1800">
                <a:solidFill>
                  <a:schemeClr val="dk1"/>
                </a:solidFill>
              </a:rPr>
              <a:t>inflection</a:t>
            </a:r>
            <a:r>
              <a:rPr lang="en" sz="1800">
                <a:solidFill>
                  <a:schemeClr val="dk1"/>
                </a:solidFill>
              </a:rPr>
              <a:t>, pauses, volume emphasis, and changes in the rate of delivery. </a:t>
            </a:r>
            <a:endParaRPr sz="1800">
              <a:solidFill>
                <a:schemeClr val="dk1"/>
              </a:solidFill>
            </a:endParaRPr>
          </a:p>
          <a:p>
            <a:pPr indent="0" lvl="0" marL="457200" rtl="0" algn="just">
              <a:spcBef>
                <a:spcPts val="1000"/>
              </a:spcBef>
              <a:spcAft>
                <a:spcPts val="0"/>
              </a:spcAft>
              <a:buNone/>
            </a:pPr>
            <a:r>
              <a:rPr lang="en" sz="1800">
                <a:solidFill>
                  <a:schemeClr val="dk1"/>
                </a:solidFill>
              </a:rPr>
              <a:t>In addition, many speakers incorporate visual cues in their presentations by using slides, photos, and other supporting material.</a:t>
            </a:r>
            <a:endParaRPr sz="1800">
              <a:solidFill>
                <a:schemeClr val="dk1"/>
              </a:solidFill>
            </a:endParaRPr>
          </a:p>
          <a:p>
            <a:pPr indent="-342900" lvl="0" marL="457200" rtl="0" algn="just">
              <a:spcBef>
                <a:spcPts val="1000"/>
              </a:spcBef>
              <a:spcAft>
                <a:spcPts val="0"/>
              </a:spcAft>
              <a:buClr>
                <a:schemeClr val="dk1"/>
              </a:buClr>
              <a:buSzPts val="1800"/>
              <a:buAutoNum type="arabicPeriod" startAt="2"/>
            </a:pPr>
            <a:r>
              <a:rPr b="1" lang="en" sz="1800">
                <a:solidFill>
                  <a:schemeClr val="dk1"/>
                </a:solidFill>
              </a:rPr>
              <a:t>Degree of Reader Control </a:t>
            </a:r>
            <a:r>
              <a:rPr lang="en" sz="1800">
                <a:solidFill>
                  <a:schemeClr val="dk1"/>
                </a:solidFill>
              </a:rPr>
              <a:t>- The readers of a written report, unlike the listeners of an oral report, control the pace of the communication. </a:t>
            </a:r>
            <a:endParaRPr sz="1800">
              <a:solidFill>
                <a:schemeClr val="dk1"/>
              </a:solidFill>
            </a:endParaRPr>
          </a:p>
          <a:p>
            <a:pPr indent="0" lvl="0" marL="457200" rtl="0" algn="just">
              <a:spcBef>
                <a:spcPts val="1000"/>
              </a:spcBef>
              <a:spcAft>
                <a:spcPts val="1000"/>
              </a:spcAft>
              <a:buNone/>
            </a:pPr>
            <a:r>
              <a:rPr lang="en" sz="1800">
                <a:solidFill>
                  <a:schemeClr val="dk1"/>
                </a:solidFill>
              </a:rPr>
              <a:t>They can pause, reread, change their rate of reading, or stop as they choose.</a:t>
            </a:r>
            <a:endParaRPr sz="1800">
              <a:solidFill>
                <a:schemeClr val="dk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95"/>
          <p:cNvSpPr txBox="1"/>
          <p:nvPr>
            <p:ph type="title"/>
          </p:nvPr>
        </p:nvSpPr>
        <p:spPr>
          <a:xfrm>
            <a:off x="713250" y="459175"/>
            <a:ext cx="768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&amp; debate</a:t>
            </a:r>
            <a:endParaRPr/>
          </a:p>
        </p:txBody>
      </p:sp>
      <p:sp>
        <p:nvSpPr>
          <p:cNvPr id="598" name="Google Shape;598;p95"/>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SzPts val="1800"/>
              <a:buAutoNum type="arabicPeriod" startAt="5"/>
            </a:pPr>
            <a:r>
              <a:rPr lang="en" sz="1800">
                <a:solidFill>
                  <a:schemeClr val="dk1"/>
                </a:solidFill>
              </a:rPr>
              <a:t>Explain how a speaker’s personal characteristics infl uence the meanings of his or her spoken words. </a:t>
            </a:r>
            <a:endParaRPr sz="1800">
              <a:solidFill>
                <a:schemeClr val="dk1"/>
              </a:solidFill>
            </a:endParaRPr>
          </a:p>
          <a:p>
            <a:pPr indent="-342900" lvl="0" marL="457200" rtl="0" algn="just">
              <a:spcBef>
                <a:spcPts val="1000"/>
              </a:spcBef>
              <a:spcAft>
                <a:spcPts val="0"/>
              </a:spcAft>
              <a:buSzPts val="1800"/>
              <a:buAutoNum type="arabicPeriod" startAt="5"/>
            </a:pPr>
            <a:r>
              <a:rPr lang="en" sz="1800">
                <a:solidFill>
                  <a:schemeClr val="dk1"/>
                </a:solidFill>
              </a:rPr>
              <a:t>An employee presented an oral report to an audience of 27 middle- and upper-level administrators. Then she presented the same information to three top executives. Note some of the probable differences between the two presentations. </a:t>
            </a:r>
            <a:endParaRPr sz="1800">
              <a:solidFill>
                <a:schemeClr val="dk1"/>
              </a:solidFill>
            </a:endParaRPr>
          </a:p>
          <a:p>
            <a:pPr indent="-342900" lvl="0" marL="457200" rtl="0" algn="just">
              <a:spcBef>
                <a:spcPts val="1000"/>
              </a:spcBef>
              <a:spcAft>
                <a:spcPts val="0"/>
              </a:spcAft>
              <a:buSzPts val="1800"/>
              <a:buAutoNum type="arabicPeriod" startAt="5"/>
            </a:pPr>
            <a:r>
              <a:rPr lang="en" sz="1800">
                <a:solidFill>
                  <a:schemeClr val="dk1"/>
                </a:solidFill>
              </a:rPr>
              <a:t>Explain how feedback can be used in making a speech.</a:t>
            </a:r>
            <a:endParaRPr sz="1800">
              <a:solidFill>
                <a:schemeClr val="dk1"/>
              </a:solidFill>
            </a:endParaRPr>
          </a:p>
          <a:p>
            <a:pPr indent="-342900" lvl="0" marL="457200" rtl="0" algn="just">
              <a:spcBef>
                <a:spcPts val="1000"/>
              </a:spcBef>
              <a:spcAft>
                <a:spcPts val="1000"/>
              </a:spcAft>
              <a:buSzPts val="1800"/>
              <a:buAutoNum type="arabicPeriod" startAt="5"/>
            </a:pPr>
            <a:r>
              <a:rPr lang="en" sz="1800">
                <a:solidFill>
                  <a:schemeClr val="dk1"/>
                </a:solidFill>
              </a:rPr>
              <a:t>“One’s manner of dress, choice of hairstyle, physical characteristics, and the like are personal. They should have no influence on any form of oral communication.” Discuss</a:t>
            </a:r>
            <a:endParaRPr sz="1800">
              <a:solidFill>
                <a:schemeClr val="dk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96"/>
          <p:cNvSpPr txBox="1"/>
          <p:nvPr>
            <p:ph type="title"/>
          </p:nvPr>
        </p:nvSpPr>
        <p:spPr>
          <a:xfrm>
            <a:off x="713250" y="459175"/>
            <a:ext cx="768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&amp; debate</a:t>
            </a:r>
            <a:endParaRPr/>
          </a:p>
        </p:txBody>
      </p:sp>
      <p:sp>
        <p:nvSpPr>
          <p:cNvPr id="604" name="Google Shape;604;p96"/>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SzPts val="1800"/>
              <a:buAutoNum type="arabicPeriod" startAt="9"/>
            </a:pPr>
            <a:r>
              <a:rPr lang="en" sz="1800">
                <a:solidFill>
                  <a:schemeClr val="dk1"/>
                </a:solidFill>
              </a:rPr>
              <a:t>By description (or perhaps by example), identify good and bad postures and walking practices for speaking.</a:t>
            </a:r>
            <a:endParaRPr sz="1800">
              <a:solidFill>
                <a:schemeClr val="dk1"/>
              </a:solidFill>
            </a:endParaRPr>
          </a:p>
          <a:p>
            <a:pPr indent="-342900" lvl="0" marL="457200" rtl="0" algn="just">
              <a:spcBef>
                <a:spcPts val="1000"/>
              </a:spcBef>
              <a:spcAft>
                <a:spcPts val="0"/>
              </a:spcAft>
              <a:buSzPts val="1800"/>
              <a:buAutoNum type="arabicPeriod" startAt="9"/>
            </a:pPr>
            <a:r>
              <a:rPr lang="en" sz="1800">
                <a:solidFill>
                  <a:schemeClr val="dk1"/>
                </a:solidFill>
              </a:rPr>
              <a:t>Think of ways how facial expressions can miscommunicate.</a:t>
            </a:r>
            <a:endParaRPr sz="1800">
              <a:solidFill>
                <a:schemeClr val="dk1"/>
              </a:solidFill>
            </a:endParaRPr>
          </a:p>
          <a:p>
            <a:pPr indent="-342900" lvl="0" marL="457200" rtl="0" algn="just">
              <a:spcBef>
                <a:spcPts val="1000"/>
              </a:spcBef>
              <a:spcAft>
                <a:spcPts val="0"/>
              </a:spcAft>
              <a:buSzPts val="1800"/>
              <a:buAutoNum type="arabicPeriod" startAt="9"/>
            </a:pPr>
            <a:r>
              <a:rPr lang="en" sz="1800">
                <a:solidFill>
                  <a:schemeClr val="dk1"/>
                </a:solidFill>
              </a:rPr>
              <a:t>Give some illustrations of gestures that can be used to communicate more than one meaning. Demonstrate them.</a:t>
            </a:r>
            <a:endParaRPr sz="1800">
              <a:solidFill>
                <a:schemeClr val="dk1"/>
              </a:solidFill>
            </a:endParaRPr>
          </a:p>
          <a:p>
            <a:pPr indent="-342900" lvl="0" marL="457200" rtl="0" algn="just">
              <a:spcBef>
                <a:spcPts val="1000"/>
              </a:spcBef>
              <a:spcAft>
                <a:spcPts val="0"/>
              </a:spcAft>
              <a:buSzPts val="1800"/>
              <a:buAutoNum type="arabicPeriod" startAt="9"/>
            </a:pPr>
            <a:r>
              <a:rPr lang="en" sz="1800">
                <a:solidFill>
                  <a:schemeClr val="dk1"/>
                </a:solidFill>
              </a:rPr>
              <a:t>“We are born with voices—some good, some bad, and some in between. We have no choice but to accept what we have been given.” Comment. </a:t>
            </a:r>
            <a:endParaRPr sz="1800">
              <a:solidFill>
                <a:schemeClr val="dk1"/>
              </a:solidFill>
            </a:endParaRPr>
          </a:p>
          <a:p>
            <a:pPr indent="-342900" lvl="0" marL="457200" rtl="0" algn="just">
              <a:spcBef>
                <a:spcPts val="1000"/>
              </a:spcBef>
              <a:spcAft>
                <a:spcPts val="1000"/>
              </a:spcAft>
              <a:buSzPts val="1800"/>
              <a:buAutoNum type="arabicPeriod" startAt="9"/>
            </a:pPr>
            <a:r>
              <a:rPr lang="en" sz="1800">
                <a:solidFill>
                  <a:schemeClr val="dk1"/>
                </a:solidFill>
              </a:rPr>
              <a:t>What should be the determining factors in the use of visuals (graphics)? </a:t>
            </a:r>
            <a:endParaRPr sz="1800">
              <a:solidFill>
                <a:schemeClr val="dk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97"/>
          <p:cNvSpPr txBox="1"/>
          <p:nvPr>
            <p:ph type="title"/>
          </p:nvPr>
        </p:nvSpPr>
        <p:spPr>
          <a:xfrm>
            <a:off x="713250" y="459175"/>
            <a:ext cx="768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&amp; debate</a:t>
            </a:r>
            <a:endParaRPr/>
          </a:p>
        </p:txBody>
      </p:sp>
      <p:sp>
        <p:nvSpPr>
          <p:cNvPr id="610" name="Google Shape;610;p97"/>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SzPts val="1800"/>
              <a:buAutoNum type="arabicPeriod" startAt="14"/>
            </a:pPr>
            <a:r>
              <a:rPr lang="en" sz="1800">
                <a:solidFill>
                  <a:schemeClr val="dk1"/>
                </a:solidFill>
              </a:rPr>
              <a:t>Discuss (or demonstrate) some good and bad techniques of using visuals. </a:t>
            </a:r>
            <a:endParaRPr sz="1800">
              <a:solidFill>
                <a:schemeClr val="dk1"/>
              </a:solidFill>
            </a:endParaRPr>
          </a:p>
          <a:p>
            <a:pPr indent="-342900" lvl="0" marL="457200" rtl="0" algn="just">
              <a:spcBef>
                <a:spcPts val="1000"/>
              </a:spcBef>
              <a:spcAft>
                <a:spcPts val="0"/>
              </a:spcAft>
              <a:buSzPts val="1800"/>
              <a:buAutoNum type="arabicPeriod" startAt="14"/>
            </a:pPr>
            <a:r>
              <a:rPr lang="en" sz="1800">
                <a:solidFill>
                  <a:schemeClr val="dk1"/>
                </a:solidFill>
              </a:rPr>
              <a:t>In presenting an oral report to a group composed of fellow workers as well as some bosses, a worker is harassed by the questions of a fellow worker who is trying to embarrass him. </a:t>
            </a:r>
            <a:endParaRPr sz="1800">
              <a:solidFill>
                <a:schemeClr val="dk1"/>
              </a:solidFill>
            </a:endParaRPr>
          </a:p>
          <a:p>
            <a:pPr indent="0" lvl="0" marL="457200" rtl="0" algn="just">
              <a:spcBef>
                <a:spcPts val="1000"/>
              </a:spcBef>
              <a:spcAft>
                <a:spcPts val="0"/>
              </a:spcAft>
              <a:buNone/>
            </a:pPr>
            <a:r>
              <a:rPr lang="en" sz="1800">
                <a:solidFill>
                  <a:schemeClr val="dk1"/>
                </a:solidFill>
              </a:rPr>
              <a:t>What advice would you give the worker? Would your advice be different if the critic were one of the bosses? What if the speaker were a boss and the critic a worker? Discuss.</a:t>
            </a:r>
            <a:endParaRPr sz="1800">
              <a:solidFill>
                <a:schemeClr val="dk1"/>
              </a:solidFill>
            </a:endParaRPr>
          </a:p>
          <a:p>
            <a:pPr indent="-342900" lvl="0" marL="457200" rtl="0" algn="just">
              <a:spcBef>
                <a:spcPts val="1000"/>
              </a:spcBef>
              <a:spcAft>
                <a:spcPts val="1000"/>
              </a:spcAft>
              <a:buSzPts val="1800"/>
              <a:buAutoNum type="arabicPeriod" startAt="14"/>
            </a:pPr>
            <a:r>
              <a:rPr lang="en" sz="1800">
                <a:solidFill>
                  <a:schemeClr val="dk1"/>
                </a:solidFill>
              </a:rPr>
              <a:t>Give examples of ways a team could provide continuity between members through the use of supporting examples. Be specific.</a:t>
            </a:r>
            <a:endParaRPr sz="1800">
              <a:solidFill>
                <a:schemeClr val="dk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98"/>
          <p:cNvSpPr txBox="1"/>
          <p:nvPr>
            <p:ph type="title"/>
          </p:nvPr>
        </p:nvSpPr>
        <p:spPr>
          <a:xfrm>
            <a:off x="713250" y="459175"/>
            <a:ext cx="768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&amp; debate</a:t>
            </a:r>
            <a:endParaRPr/>
          </a:p>
        </p:txBody>
      </p:sp>
      <p:sp>
        <p:nvSpPr>
          <p:cNvPr id="616" name="Google Shape;616;p98"/>
          <p:cNvSpPr txBox="1"/>
          <p:nvPr>
            <p:ph idx="1" type="body"/>
          </p:nvPr>
        </p:nvSpPr>
        <p:spPr>
          <a:xfrm>
            <a:off x="713250" y="1272925"/>
            <a:ext cx="7717500" cy="35490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1000"/>
              </a:spcAft>
              <a:buSzPts val="1800"/>
              <a:buAutoNum type="arabicPeriod" startAt="17"/>
            </a:pPr>
            <a:r>
              <a:rPr lang="en" sz="1800">
                <a:solidFill>
                  <a:schemeClr val="dk1"/>
                </a:solidFill>
              </a:rPr>
              <a:t>Explain the principal differences between face-to-face and virtual presentations.</a:t>
            </a:r>
            <a:endParaRPr sz="1800">
              <a:solidFill>
                <a:schemeClr val="dk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620" name="Shape 620"/>
        <p:cNvGrpSpPr/>
        <p:nvPr/>
      </p:nvGrpSpPr>
      <p:grpSpPr>
        <a:xfrm>
          <a:off x="0" y="0"/>
          <a:ext cx="0" cy="0"/>
          <a:chOff x="0" y="0"/>
          <a:chExt cx="0" cy="0"/>
        </a:xfrm>
      </p:grpSpPr>
      <p:sp>
        <p:nvSpPr>
          <p:cNvPr id="621" name="Google Shape;621;p99"/>
          <p:cNvSpPr txBox="1"/>
          <p:nvPr/>
        </p:nvSpPr>
        <p:spPr>
          <a:xfrm>
            <a:off x="3055050" y="2248500"/>
            <a:ext cx="30339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Montserrat SemiBold"/>
                <a:ea typeface="Montserrat SemiBold"/>
                <a:cs typeface="Montserrat SemiBold"/>
                <a:sym typeface="Montserrat SemiBold"/>
              </a:rPr>
              <a:t>Thank you!</a:t>
            </a:r>
            <a:endParaRPr sz="3000">
              <a:solidFill>
                <a:schemeClr val="lt1"/>
              </a:solidFill>
              <a:latin typeface="Montserrat SemiBold"/>
              <a:ea typeface="Montserrat SemiBold"/>
              <a:cs typeface="Montserrat SemiBold"/>
              <a:sym typeface="Montserrat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2"/>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Oral reporting</a:t>
            </a:r>
            <a:endParaRPr/>
          </a:p>
        </p:txBody>
      </p:sp>
      <p:sp>
        <p:nvSpPr>
          <p:cNvPr id="284" name="Google Shape;284;p42"/>
          <p:cNvSpPr txBox="1"/>
          <p:nvPr>
            <p:ph idx="1" type="body"/>
          </p:nvPr>
        </p:nvSpPr>
        <p:spPr>
          <a:xfrm>
            <a:off x="713250" y="1272925"/>
            <a:ext cx="7986600" cy="3295800"/>
          </a:xfrm>
          <a:prstGeom prst="rect">
            <a:avLst/>
          </a:prstGeom>
        </p:spPr>
        <p:txBody>
          <a:bodyPr anchorCtr="0" anchor="t" bIns="91425" lIns="91425" spcFirstLastPara="1" rIns="91425" wrap="square" tIns="91425">
            <a:noAutofit/>
          </a:bodyPr>
          <a:lstStyle/>
          <a:p>
            <a:pPr indent="0" lvl="0" marL="457200" rtl="0" algn="just">
              <a:spcBef>
                <a:spcPts val="1000"/>
              </a:spcBef>
              <a:spcAft>
                <a:spcPts val="0"/>
              </a:spcAft>
              <a:buNone/>
            </a:pPr>
            <a:r>
              <a:rPr lang="en" sz="1800">
                <a:solidFill>
                  <a:schemeClr val="dk1"/>
                </a:solidFill>
              </a:rPr>
              <a:t>Since the readers set the pace, writing can be complex and still communicate. </a:t>
            </a:r>
            <a:endParaRPr sz="1800">
              <a:solidFill>
                <a:schemeClr val="dk1"/>
              </a:solidFill>
            </a:endParaRPr>
          </a:p>
          <a:p>
            <a:pPr indent="0" lvl="0" marL="457200" rtl="0" algn="just">
              <a:spcBef>
                <a:spcPts val="1000"/>
              </a:spcBef>
              <a:spcAft>
                <a:spcPts val="0"/>
              </a:spcAft>
              <a:buNone/>
            </a:pPr>
            <a:r>
              <a:rPr lang="en" sz="1800">
                <a:solidFill>
                  <a:schemeClr val="dk1"/>
                </a:solidFill>
              </a:rPr>
              <a:t>However, since the listeners for an oral report cannot control the pace of the presentation, they must grasp the intended meaning as the speaker presents the words. </a:t>
            </a:r>
            <a:endParaRPr sz="1800">
              <a:solidFill>
                <a:schemeClr val="dk1"/>
              </a:solidFill>
            </a:endParaRPr>
          </a:p>
          <a:p>
            <a:pPr indent="0" lvl="0" marL="457200" rtl="0" algn="just">
              <a:spcBef>
                <a:spcPts val="1000"/>
              </a:spcBef>
              <a:spcAft>
                <a:spcPts val="1000"/>
              </a:spcAft>
              <a:buNone/>
            </a:pPr>
            <a:r>
              <a:rPr lang="en" sz="1800">
                <a:solidFill>
                  <a:schemeClr val="dk1"/>
                </a:solidFill>
              </a:rPr>
              <a:t>For this reason, good presenters keep their reports concise and use handouts or other written material for detailed information that might need careful review.</a:t>
            </a:r>
            <a:endParaRPr sz="1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3"/>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Oral reporting</a:t>
            </a:r>
            <a:endParaRPr/>
          </a:p>
        </p:txBody>
      </p:sp>
      <p:sp>
        <p:nvSpPr>
          <p:cNvPr id="290" name="Google Shape;290;p43"/>
          <p:cNvSpPr txBox="1"/>
          <p:nvPr>
            <p:ph idx="1" type="body"/>
          </p:nvPr>
        </p:nvSpPr>
        <p:spPr>
          <a:xfrm>
            <a:off x="713250" y="1272925"/>
            <a:ext cx="7986600" cy="3295800"/>
          </a:xfrm>
          <a:prstGeom prst="rect">
            <a:avLst/>
          </a:prstGeom>
        </p:spPr>
        <p:txBody>
          <a:bodyPr anchorCtr="0" anchor="t" bIns="91425" lIns="91425" spcFirstLastPara="1" rIns="91425" wrap="square" tIns="91425">
            <a:noAutofit/>
          </a:bodyPr>
          <a:lstStyle/>
          <a:p>
            <a:pPr indent="-342900" lvl="0" marL="457200" rtl="0" algn="just">
              <a:spcBef>
                <a:spcPts val="1000"/>
              </a:spcBef>
              <a:spcAft>
                <a:spcPts val="0"/>
              </a:spcAft>
              <a:buClr>
                <a:schemeClr val="dk1"/>
              </a:buClr>
              <a:buSzPts val="1800"/>
              <a:buAutoNum type="arabicPeriod" startAt="3"/>
            </a:pPr>
            <a:r>
              <a:rPr b="1" lang="en" sz="1800">
                <a:solidFill>
                  <a:schemeClr val="dk1"/>
                </a:solidFill>
              </a:rPr>
              <a:t>Formality in Oral and Written Reports</a:t>
            </a:r>
            <a:r>
              <a:rPr b="1" lang="en" sz="1800">
                <a:solidFill>
                  <a:schemeClr val="dk1"/>
                </a:solidFill>
              </a:rPr>
              <a:t> </a:t>
            </a:r>
            <a:r>
              <a:rPr lang="en" sz="1800">
                <a:solidFill>
                  <a:schemeClr val="dk1"/>
                </a:solidFill>
              </a:rPr>
              <a:t>- </a:t>
            </a:r>
            <a:r>
              <a:rPr lang="en" sz="1800">
                <a:solidFill>
                  <a:schemeClr val="dk1"/>
                </a:solidFill>
              </a:rPr>
              <a:t>As with written reports, your use of correct grammar in oral reports is a reflection of your competence. </a:t>
            </a:r>
            <a:endParaRPr sz="1800">
              <a:solidFill>
                <a:schemeClr val="dk1"/>
              </a:solidFill>
            </a:endParaRPr>
          </a:p>
          <a:p>
            <a:pPr indent="0" lvl="0" marL="457200" rtl="0" algn="just">
              <a:spcBef>
                <a:spcPts val="1000"/>
              </a:spcBef>
              <a:spcAft>
                <a:spcPts val="0"/>
              </a:spcAft>
              <a:buNone/>
            </a:pPr>
            <a:r>
              <a:rPr lang="en" sz="1800">
                <a:solidFill>
                  <a:schemeClr val="dk1"/>
                </a:solidFill>
              </a:rPr>
              <a:t>However, it is often acceptable to use a less formal style in oral reports. </a:t>
            </a:r>
            <a:endParaRPr sz="1800">
              <a:solidFill>
                <a:schemeClr val="dk1"/>
              </a:solidFill>
            </a:endParaRPr>
          </a:p>
          <a:p>
            <a:pPr indent="0" lvl="0" marL="457200" rtl="0" algn="just">
              <a:spcBef>
                <a:spcPts val="1000"/>
              </a:spcBef>
              <a:spcAft>
                <a:spcPts val="0"/>
              </a:spcAft>
              <a:buNone/>
            </a:pPr>
            <a:r>
              <a:rPr lang="en" sz="1800">
                <a:solidFill>
                  <a:schemeClr val="dk1"/>
                </a:solidFill>
              </a:rPr>
              <a:t>Colloquialisms, contractions, and even slang can be effective with certain audiences. </a:t>
            </a:r>
            <a:endParaRPr sz="1800">
              <a:solidFill>
                <a:schemeClr val="dk1"/>
              </a:solidFill>
            </a:endParaRPr>
          </a:p>
          <a:p>
            <a:pPr indent="0" lvl="0" marL="457200" rtl="0" algn="just">
              <a:spcBef>
                <a:spcPts val="1000"/>
              </a:spcBef>
              <a:spcAft>
                <a:spcPts val="1000"/>
              </a:spcAft>
              <a:buNone/>
            </a:pPr>
            <a:r>
              <a:rPr lang="en" sz="1800">
                <a:solidFill>
                  <a:schemeClr val="dk1"/>
                </a:solidFill>
              </a:rPr>
              <a:t>But do not make the mistake of lapsing into incorrectness in your effort to be engaging.</a:t>
            </a:r>
            <a:endParaRPr sz="1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4"/>
          <p:cNvSpPr txBox="1"/>
          <p:nvPr>
            <p:ph type="title"/>
          </p:nvPr>
        </p:nvSpPr>
        <p:spPr>
          <a:xfrm>
            <a:off x="713225" y="445025"/>
            <a:ext cx="73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Oral reporting</a:t>
            </a:r>
            <a:endParaRPr/>
          </a:p>
        </p:txBody>
      </p:sp>
      <p:sp>
        <p:nvSpPr>
          <p:cNvPr id="296" name="Google Shape;296;p44"/>
          <p:cNvSpPr txBox="1"/>
          <p:nvPr>
            <p:ph idx="1" type="body"/>
          </p:nvPr>
        </p:nvSpPr>
        <p:spPr>
          <a:xfrm>
            <a:off x="713250" y="1272925"/>
            <a:ext cx="7986600" cy="3295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b="1" lang="en" sz="1800">
                <a:solidFill>
                  <a:schemeClr val="dk1"/>
                </a:solidFill>
              </a:rPr>
              <a:t>Planning the Oral Report</a:t>
            </a:r>
            <a:r>
              <a:rPr b="1" lang="en" sz="1800">
                <a:solidFill>
                  <a:schemeClr val="dk1"/>
                </a:solidFill>
              </a:rPr>
              <a:t> - </a:t>
            </a:r>
            <a:endParaRPr b="1" sz="1800">
              <a:solidFill>
                <a:schemeClr val="dk1"/>
              </a:solidFill>
            </a:endParaRPr>
          </a:p>
          <a:p>
            <a:pPr indent="-342900" lvl="0" marL="457200" rtl="0" algn="just">
              <a:spcBef>
                <a:spcPts val="1000"/>
              </a:spcBef>
              <a:spcAft>
                <a:spcPts val="0"/>
              </a:spcAft>
              <a:buClr>
                <a:schemeClr val="dk1"/>
              </a:buClr>
              <a:buSzPts val="1800"/>
              <a:buAutoNum type="arabicPeriod"/>
            </a:pPr>
            <a:r>
              <a:rPr b="1" lang="en" sz="1800">
                <a:solidFill>
                  <a:schemeClr val="dk1"/>
                </a:solidFill>
              </a:rPr>
              <a:t>Determining the Report Objective - </a:t>
            </a:r>
            <a:r>
              <a:rPr lang="en" sz="1800">
                <a:solidFill>
                  <a:schemeClr val="dk1"/>
                </a:solidFill>
              </a:rPr>
              <a:t>This procedure gives you a guide to the information you must gather and to the framework around which you will build your presentation. </a:t>
            </a:r>
            <a:endParaRPr sz="1800">
              <a:solidFill>
                <a:schemeClr val="dk1"/>
              </a:solidFill>
            </a:endParaRPr>
          </a:p>
          <a:p>
            <a:pPr indent="0" lvl="0" marL="457200" rtl="0" algn="just">
              <a:spcBef>
                <a:spcPts val="1000"/>
              </a:spcBef>
              <a:spcAft>
                <a:spcPts val="0"/>
              </a:spcAft>
              <a:buNone/>
            </a:pPr>
            <a:r>
              <a:rPr lang="en" sz="1800">
                <a:solidFill>
                  <a:schemeClr val="dk1"/>
                </a:solidFill>
              </a:rPr>
              <a:t>In determining your report objective, you must be aware of your general objective. Is it to persuade? To inform? To recommend? </a:t>
            </a:r>
            <a:endParaRPr sz="1800">
              <a:solidFill>
                <a:schemeClr val="dk1"/>
              </a:solidFill>
            </a:endParaRPr>
          </a:p>
          <a:p>
            <a:pPr indent="0" lvl="0" marL="457200" rtl="0" algn="just">
              <a:spcBef>
                <a:spcPts val="1000"/>
              </a:spcBef>
              <a:spcAft>
                <a:spcPts val="1000"/>
              </a:spcAft>
              <a:buNone/>
            </a:pPr>
            <a:r>
              <a:rPr lang="en" sz="1800">
                <a:solidFill>
                  <a:schemeClr val="dk1"/>
                </a:solidFill>
              </a:rPr>
              <a:t>This decision will have a major influence on your development of material for presentation and perhaps even on the presentation itself.</a:t>
            </a:r>
            <a:endParaRPr sz="1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inimalist Business Slides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