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erriweather Light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pen Sans SemiBold"/>
      <p:regular r:id="rId34"/>
      <p:bold r:id="rId35"/>
      <p:italic r:id="rId36"/>
      <p:boldItalic r:id="rId37"/>
    </p:embeddedFont>
    <p:embeddedFont>
      <p:font typeface="Vidaloka"/>
      <p:regular r:id="rId38"/>
    </p:embeddedFont>
    <p:embeddedFont>
      <p:font typeface="Russo One"/>
      <p:regular r:id="rId39"/>
    </p:embeddedFont>
    <p:embeddedFont>
      <p:font typeface="Crimson Tex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DCA7BB-4D25-4F5D-8375-5FF22A21FAE1}">
  <a:tblStyle styleId="{48DCA7BB-4D25-4F5D-8375-5FF22A21FA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regular.fntdata"/><Relationship Id="rId20" Type="http://schemas.openxmlformats.org/officeDocument/2006/relationships/slide" Target="slides/slide15.xml"/><Relationship Id="rId42" Type="http://schemas.openxmlformats.org/officeDocument/2006/relationships/font" Target="fonts/CrimsonText-italic.fntdata"/><Relationship Id="rId41" Type="http://schemas.openxmlformats.org/officeDocument/2006/relationships/font" Target="fonts/CrimsonText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CrimsonText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Light-regular.fntdata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font" Target="fonts/MerriweatherLight-italic.fntdata"/><Relationship Id="rId27" Type="http://schemas.openxmlformats.org/officeDocument/2006/relationships/font" Target="fonts/Merriweather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penSansSemiBold-bold.fntdata"/><Relationship Id="rId12" Type="http://schemas.openxmlformats.org/officeDocument/2006/relationships/slide" Target="slides/slide7.xml"/><Relationship Id="rId34" Type="http://schemas.openxmlformats.org/officeDocument/2006/relationships/font" Target="fonts/OpenSans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RussoOne-regular.fntdata"/><Relationship Id="rId16" Type="http://schemas.openxmlformats.org/officeDocument/2006/relationships/slide" Target="slides/slide11.xml"/><Relationship Id="rId38" Type="http://schemas.openxmlformats.org/officeDocument/2006/relationships/font" Target="fonts/Vidalok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930e3642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930e364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930e3642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930e3642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930e364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930e364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930e3642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930e3642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930e3642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930e3642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930e3642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930e3642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930e3642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930e3642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930e3642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930e3642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930e3642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930e3642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930e3642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930e3642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930e364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930e364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930e3642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930e3642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930e364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930e364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930e364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930e364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30e364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930e364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930e364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930e364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930e3642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930e3642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930e3642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930e3642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039950" y="154545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Writing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or words</a:t>
            </a:r>
            <a:endParaRPr/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Prefer active verbs - Of all parts of speech, verbs do the most to make your writing interesting and lively, for a good reason: they contain the action of the sentence.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But not all verbs add vigor to your writing. Overuse of the verb “to be” and passive voice can sap the energy from your sentences.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2835701"/>
            <a:ext cx="7850251" cy="19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or words</a:t>
            </a:r>
            <a:endParaRPr/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713250" y="1272925"/>
            <a:ext cx="78258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But sometimes, passive voice is </a:t>
            </a:r>
            <a:r>
              <a:rPr lang="en" sz="1600">
                <a:solidFill>
                  <a:schemeClr val="dk1"/>
                </a:solidFill>
              </a:rPr>
              <a:t>preferable</a:t>
            </a:r>
            <a:r>
              <a:rPr lang="en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Passive voice is better when the does of the action is </a:t>
            </a:r>
            <a:r>
              <a:rPr lang="en" sz="1600">
                <a:solidFill>
                  <a:schemeClr val="dk1"/>
                </a:solidFill>
              </a:rPr>
              <a:t>not</a:t>
            </a:r>
            <a:r>
              <a:rPr lang="en" sz="1600">
                <a:solidFill>
                  <a:schemeClr val="dk1"/>
                </a:solidFill>
              </a:rPr>
              <a:t> important.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Advertising is often criticized for </a:t>
            </a:r>
            <a:r>
              <a:rPr lang="en" sz="1600">
                <a:solidFill>
                  <a:schemeClr val="dk1"/>
                </a:solidFill>
              </a:rPr>
              <a:t>its</a:t>
            </a:r>
            <a:r>
              <a:rPr lang="en" sz="1600">
                <a:solidFill>
                  <a:schemeClr val="dk1"/>
                </a:solidFill>
              </a:rPr>
              <a:t> effect on price.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Passive voice helps to avoid accusing the reader. Ex-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damage was caused by exposing the material to sunlight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You damaged the product by exposing it to sunlight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Passive is better when the performer is not known or must be kept a secret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During the past year, the </a:t>
            </a:r>
            <a:r>
              <a:rPr lang="en" sz="1600">
                <a:solidFill>
                  <a:schemeClr val="dk1"/>
                </a:solidFill>
              </a:rPr>
              <a:t>equipment</a:t>
            </a:r>
            <a:r>
              <a:rPr lang="en" sz="1600">
                <a:solidFill>
                  <a:schemeClr val="dk1"/>
                </a:solidFill>
              </a:rPr>
              <a:t> has been sabotaged 7 times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or words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713250" y="1272925"/>
            <a:ext cx="78258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Avoid camouflaged verbs - An awkward construction that should be avoided is the </a:t>
            </a:r>
            <a:r>
              <a:rPr lang="en" sz="1600">
                <a:solidFill>
                  <a:schemeClr val="dk1"/>
                </a:solidFill>
              </a:rPr>
              <a:t>camouflaged</a:t>
            </a:r>
            <a:r>
              <a:rPr lang="en" sz="1600">
                <a:solidFill>
                  <a:schemeClr val="dk1"/>
                </a:solidFill>
              </a:rPr>
              <a:t> verb.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When a verb is </a:t>
            </a:r>
            <a:r>
              <a:rPr lang="en" sz="1600">
                <a:solidFill>
                  <a:schemeClr val="dk1"/>
                </a:solidFill>
              </a:rPr>
              <a:t>camouflaged</a:t>
            </a:r>
            <a:r>
              <a:rPr lang="en" sz="1600">
                <a:solidFill>
                  <a:schemeClr val="dk1"/>
                </a:solidFill>
              </a:rPr>
              <a:t>, the verb describing the action in a sentence takes the form of a noun. Then other verbs have to be added. For example - 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315" name="Google Shape;315;p45"/>
          <p:cNvGraphicFramePr/>
          <p:nvPr/>
        </p:nvGraphicFramePr>
        <p:xfrm>
          <a:off x="1207550" y="282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{48DCA7BB-4D25-4F5D-8375-5FF22A21FAE1}</a:tableStyleId>
              </a:tblPr>
              <a:tblGrid>
                <a:gridCol w="3870650"/>
                <a:gridCol w="336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Camouflaged verb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Clear verb form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</a:t>
                      </a:r>
                      <a:r>
                        <a:rPr i="1" lang="en"/>
                        <a:t>arrangement </a:t>
                      </a:r>
                      <a:r>
                        <a:rPr lang="en"/>
                        <a:t>was made to meet for breakfast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arranged to meet for breakfast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Amortization of the account was </a:t>
                      </a:r>
                      <a:r>
                        <a:rPr i="1" lang="en"/>
                        <a:t>effected </a:t>
                      </a:r>
                      <a:r>
                        <a:rPr lang="en"/>
                        <a:t>by the staff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staff amortized the account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Application </a:t>
                      </a:r>
                      <a:r>
                        <a:rPr lang="en"/>
                        <a:t>of the mixture was </a:t>
                      </a:r>
                      <a:r>
                        <a:rPr i="1" lang="en"/>
                        <a:t>accomplished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They applied the mixture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Nondiscriminatory</a:t>
            </a:r>
            <a:r>
              <a:rPr lang="en"/>
              <a:t> writing</a:t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713250" y="1272925"/>
            <a:ext cx="78258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Avoid words that discriminate on the basis of gender, race, nationality, age, sexual orientation, or disability.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While we often use discriminatory words without bad intent, they still can have negative effects.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example, you should avoid words or expressions that imply discrimination by gender or stereotyping by race, nationality, sexual orientation, age, etc.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neutral words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713250" y="1272925"/>
            <a:ext cx="78258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Take care not to use words that discriminate by gender (“sexist” words). Although this form of discrimination can be directed against men, most instances involve discrimination against women.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Avoid using the masculine pronouns (he, him, his) for both sexes.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You can do this by rewording the sentence -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328" name="Google Shape;328;p47"/>
          <p:cNvGraphicFramePr/>
          <p:nvPr/>
        </p:nvGraphicFramePr>
        <p:xfrm>
          <a:off x="1117125" y="305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{48DCA7BB-4D25-4F5D-8375-5FF22A21FAE1}</a:tableStyleId>
              </a:tblPr>
              <a:tblGrid>
                <a:gridCol w="3870650"/>
                <a:gridCol w="336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Sexist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 neutral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a customer pays promptly, </a:t>
                      </a:r>
                      <a:r>
                        <a:rPr i="1" lang="en"/>
                        <a:t>he</a:t>
                      </a:r>
                      <a:r>
                        <a:rPr lang="en"/>
                        <a:t> is placed on our preferred list.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customer who pays promptly is placed on our preferred list.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When an unauthorized employee enters the security area, </a:t>
                      </a:r>
                      <a:r>
                        <a:rPr i="1" lang="en"/>
                        <a:t>he </a:t>
                      </a:r>
                      <a:r>
                        <a:rPr lang="en"/>
                        <a:t>is subject to dismissal.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unauthorized employee who enters the security area is subject to dismissal.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neutral words</a:t>
            </a:r>
            <a:endParaRPr/>
          </a:p>
        </p:txBody>
      </p:sp>
      <p:sp>
        <p:nvSpPr>
          <p:cNvPr id="334" name="Google Shape;334;p48"/>
          <p:cNvSpPr txBox="1"/>
          <p:nvPr>
            <p:ph idx="1" type="body"/>
          </p:nvPr>
        </p:nvSpPr>
        <p:spPr>
          <a:xfrm>
            <a:off x="713250" y="1272925"/>
            <a:ext cx="78258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Or by making the reference plural</a:t>
            </a:r>
            <a:r>
              <a:rPr lang="en" sz="1600">
                <a:solidFill>
                  <a:schemeClr val="dk1"/>
                </a:solidFill>
              </a:rPr>
              <a:t> -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If customers pay promptly, </a:t>
            </a:r>
            <a:r>
              <a:rPr i="1" lang="en" sz="1600">
                <a:solidFill>
                  <a:schemeClr val="dk1"/>
                </a:solidFill>
              </a:rPr>
              <a:t>they </a:t>
            </a:r>
            <a:r>
              <a:rPr lang="en" sz="1600">
                <a:solidFill>
                  <a:schemeClr val="dk1"/>
                </a:solidFill>
              </a:rPr>
              <a:t>are placed on our preferred list.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When unauthorized employees enter the security area, </a:t>
            </a:r>
            <a:r>
              <a:rPr i="1" lang="en" sz="1600">
                <a:solidFill>
                  <a:schemeClr val="dk1"/>
                </a:solidFill>
              </a:rPr>
              <a:t>they </a:t>
            </a:r>
            <a:r>
              <a:rPr lang="en" sz="1600">
                <a:solidFill>
                  <a:schemeClr val="dk1"/>
                </a:solidFill>
              </a:rPr>
              <a:t>are subject to dismissal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Or by using neutral expressions like </a:t>
            </a:r>
            <a:r>
              <a:rPr i="1" lang="en" sz="1600">
                <a:solidFill>
                  <a:schemeClr val="dk1"/>
                </a:solidFill>
              </a:rPr>
              <a:t>he or she, he/she, s/he, one, person, </a:t>
            </a:r>
            <a:r>
              <a:rPr lang="en" sz="1600">
                <a:solidFill>
                  <a:schemeClr val="dk1"/>
                </a:solidFill>
              </a:rPr>
              <a:t>etc.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neutral words</a:t>
            </a:r>
            <a:endParaRPr/>
          </a:p>
        </p:txBody>
      </p:sp>
      <p:sp>
        <p:nvSpPr>
          <p:cNvPr id="340" name="Google Shape;340;p49"/>
          <p:cNvSpPr txBox="1"/>
          <p:nvPr>
            <p:ph idx="1" type="body"/>
          </p:nvPr>
        </p:nvSpPr>
        <p:spPr>
          <a:xfrm>
            <a:off x="713250" y="1272925"/>
            <a:ext cx="78258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Avoid words derived from masculine words. Take chairman, for example. This word can refer to both sexes, yet it does not sound that way.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chairperson instead of chairman, salesperson or salesclerk for salesman, etc.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Then there are the many female forms for words that refer to work roles. In this group are lady lawyer, authoress, sculptress, and poetess.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You should refer to women in these work roles by the same words that you would use for men: lawyer, author, sculptor, poet. Using words such as male nurse or male teacher can be demeaning as well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1024675" y="2159875"/>
            <a:ext cx="70725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Debate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Debate</a:t>
            </a:r>
            <a:endParaRPr/>
          </a:p>
        </p:txBody>
      </p:sp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713250" y="1272925"/>
            <a:ext cx="78258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Evaluate this comment: “I’m not going to simplify my writing for my readers. That would be talking down to them. Plus, if they can’t understand clear English, that’s their problem.”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Some short words are hard, and some long words are easy. Thus, the suggestion to prefer short words doesn’t make sense.” Discuss.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“It’s important to use business clichés like cutting edge and state of the art to sound professional.” Discuss.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“As technical language typically consists of acronyms and long, hard words, it contributes to miscommunication. Thus, it should be avoided in all business communication.” Discuss.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r>
              <a:rPr lang="en"/>
              <a:t>&amp; Debate</a:t>
            </a:r>
            <a:endParaRPr/>
          </a:p>
        </p:txBody>
      </p:sp>
      <p:sp>
        <p:nvSpPr>
          <p:cNvPr id="357" name="Google Shape;357;p52"/>
          <p:cNvSpPr txBox="1"/>
          <p:nvPr>
            <p:ph idx="1" type="body"/>
          </p:nvPr>
        </p:nvSpPr>
        <p:spPr>
          <a:xfrm>
            <a:off x="713250" y="1272925"/>
            <a:ext cx="78258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5"/>
            </a:pPr>
            <a:r>
              <a:rPr lang="en" sz="1600">
                <a:solidFill>
                  <a:schemeClr val="dk1"/>
                </a:solidFill>
              </a:rPr>
              <a:t>Define and give examples of active and passive voice. Explain when each should be used.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5"/>
            </a:pPr>
            <a:r>
              <a:rPr lang="en" sz="1600">
                <a:solidFill>
                  <a:schemeClr val="dk1"/>
                </a:solidFill>
              </a:rPr>
              <a:t>Discuss this statement: “When I use he, him, or his as a generic pronoun, I am not discriminating against women. For many years these words have been accepted as generic. They refer to both sexes, and that’s the meaning I have in mind when I use them.”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 further practice, please access lecture_02_Exercises.pdf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024675" y="2159875"/>
            <a:ext cx="70725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Adaptation and selection of words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>
            <p:ph type="title"/>
          </p:nvPr>
        </p:nvSpPr>
        <p:spPr>
          <a:xfrm>
            <a:off x="1024675" y="2159875"/>
            <a:ext cx="70725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Adaptation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writing to be clear, it must be adapted to your readers.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They do not all have the same kind or level of vocabulary, knowledge, or values. And you do not have the same relationship with all of them.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Writing to multiple readers can be a challenge. How can you write your message in such a way that you communicate to everyone?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solution is to write in such a way that everyone can </a:t>
            </a:r>
            <a:r>
              <a:rPr lang="en" sz="1600">
                <a:solidFill>
                  <a:schemeClr val="dk1"/>
                </a:solidFill>
              </a:rPr>
              <a:t>find</a:t>
            </a:r>
            <a:r>
              <a:rPr lang="en" sz="1600">
                <a:solidFill>
                  <a:schemeClr val="dk1"/>
                </a:solidFill>
              </a:rPr>
              <a:t> and follow the parts of your message that are of value to them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or words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familiar words. Familiar words readily communicate.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general, using familiar words means using the language that most of us use in everyday conversation.  Use your judgment to determine what words are familiar.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suggestion to use familiar words does not rule out some use of more </a:t>
            </a:r>
            <a:r>
              <a:rPr lang="en" sz="1600">
                <a:solidFill>
                  <a:schemeClr val="dk1"/>
                </a:solidFill>
              </a:rPr>
              <a:t>difficult</a:t>
            </a:r>
            <a:r>
              <a:rPr lang="en" sz="1600">
                <a:solidFill>
                  <a:schemeClr val="dk1"/>
                </a:solidFill>
              </a:rPr>
              <a:t> words. You should use them whenever their meanings </a:t>
            </a:r>
            <a:r>
              <a:rPr lang="en" sz="1600">
                <a:solidFill>
                  <a:schemeClr val="dk1"/>
                </a:solidFill>
              </a:rPr>
              <a:t>fit</a:t>
            </a:r>
            <a:r>
              <a:rPr lang="en" sz="1600">
                <a:solidFill>
                  <a:schemeClr val="dk1"/>
                </a:solidFill>
              </a:rPr>
              <a:t> your purpose best and your readers understand them clearly.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mistake that many of us make is to overwork the more </a:t>
            </a:r>
            <a:r>
              <a:rPr lang="en" sz="1600">
                <a:solidFill>
                  <a:schemeClr val="dk1"/>
                </a:solidFill>
              </a:rPr>
              <a:t>difficult</a:t>
            </a:r>
            <a:r>
              <a:rPr lang="en" sz="1600">
                <a:solidFill>
                  <a:schemeClr val="dk1"/>
                </a:solidFill>
              </a:rPr>
              <a:t> words. We use them so much that they interfere with our communication.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or words</a:t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713250" y="1272925"/>
            <a:ext cx="38577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Unfamiliar words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machine has a tendency to develop excessive and unpleasant audio symptoms when operating at elevated temperatures.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Purchase of a new fleet is not actionable at this juncture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must leverage our core competencies to maximize our competitiveness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4570950" y="1272925"/>
            <a:ext cx="38577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Familiar words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machine tends to get noisy when it runs hot.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Buying new trucks is not practical now.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Relying on what we do best will make us the most competitive.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or words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short words. Generally, short words communicate better. A heavy use of long words—even long words that are understood—leaves an impression of </a:t>
            </a:r>
            <a:r>
              <a:rPr lang="en" sz="1600">
                <a:solidFill>
                  <a:schemeClr val="dk1"/>
                </a:solidFill>
              </a:rPr>
              <a:t>difficulty</a:t>
            </a:r>
            <a:r>
              <a:rPr lang="en" sz="1600">
                <a:solidFill>
                  <a:schemeClr val="dk1"/>
                </a:solidFill>
              </a:rPr>
              <a:t> that hinders communication.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Many exceptions exist. Not everyone knows such one-syllable words as gybe, verd , and id, whereas even children know such long words as hippopotamus, automobile, and bicycle.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On the whole, however, word length and word </a:t>
            </a:r>
            <a:r>
              <a:rPr lang="en" sz="1600">
                <a:solidFill>
                  <a:schemeClr val="dk1"/>
                </a:solidFill>
              </a:rPr>
              <a:t>difficulty</a:t>
            </a:r>
            <a:r>
              <a:rPr lang="en" sz="1600">
                <a:solidFill>
                  <a:schemeClr val="dk1"/>
                </a:solidFill>
              </a:rPr>
              <a:t> are related. Thus, you should rely mostly on short words and use long ones with caution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or words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713250" y="1272925"/>
            <a:ext cx="38577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Long </a:t>
            </a:r>
            <a:r>
              <a:rPr b="1" lang="en" sz="1600">
                <a:solidFill>
                  <a:schemeClr val="dk1"/>
                </a:solidFill>
              </a:rPr>
              <a:t>words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implementation of the proposed enhancement is under consideration.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They acceded to the proposition to undertake a collaborative venture.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Prior to accelerating productive operation, the supervisor inspected the machinery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4570950" y="1272925"/>
            <a:ext cx="40686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Short </a:t>
            </a:r>
            <a:r>
              <a:rPr b="1" lang="en" sz="1600">
                <a:solidFill>
                  <a:schemeClr val="dk1"/>
                </a:solidFill>
              </a:rPr>
              <a:t>words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are considering your suggestion.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They agreed to work with us.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Before speeding up production, the supervisor inspected the machinery.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or words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popular slang and clichés only when appropriate.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Slang and clichés may achieve a desired effect in a certain context, but they run the risk of sounding stale and out of date.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They can also create problems in cross-cultural communication. Use such expressions sparingly, and only in informal communication with people who will understand and appreciate them.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same applies for technical words and </a:t>
            </a:r>
            <a:r>
              <a:rPr lang="en" sz="1600">
                <a:solidFill>
                  <a:schemeClr val="dk1"/>
                </a:solidFill>
              </a:rPr>
              <a:t>acronyms</a:t>
            </a:r>
            <a:r>
              <a:rPr lang="en" sz="1600">
                <a:solidFill>
                  <a:schemeClr val="dk1"/>
                </a:solidFill>
              </a:rPr>
              <a:t>. They are useful when you communicate with people in your field. But they do not communicate with outsiders. Use them with caution.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or words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Good business communication uses words that tend to form sharp, clear meanings in readers’ minds. These are the concrete words.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Concrete words generate more interest because readers can relate them to actual experience.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295" name="Google Shape;295;p42"/>
          <p:cNvGraphicFramePr/>
          <p:nvPr/>
        </p:nvGraphicFramePr>
        <p:xfrm>
          <a:off x="952500" y="29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{48DCA7BB-4D25-4F5D-8375-5FF22A21FAE1}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Abstract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Concrete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</a:t>
                      </a:r>
                      <a:r>
                        <a:rPr lang="en"/>
                        <a:t>significant</a:t>
                      </a:r>
                      <a:r>
                        <a:rPr lang="en"/>
                        <a:t>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53 percent 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attendance record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 percent attendance record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leading company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among 3,212 companies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