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6" r:id="rId9"/>
    <p:sldId id="265" r:id="rId10"/>
    <p:sldId id="267" r:id="rId11"/>
    <p:sldId id="268" r:id="rId12"/>
    <p:sldId id="269" r:id="rId13"/>
    <p:sldId id="270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4138D2-AA79-70B4-076C-51842CF89E75}" v="306" dt="2023-10-18T22:39:23.255"/>
    <p1510:client id="{D7CD0586-03D3-4911-94EE-A43DFFB12773}" v="23" dt="2023-10-18T17:11:26.7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04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46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Thursday, October 19,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2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Thursday, October 19,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59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Thursday, October 19,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38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Thursday, October 19,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37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Thursday, October 19,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35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Thursday, October 19,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678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Thursday, October 19,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74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Thursday, October 19,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356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Thursday, October 19,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434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Thursday, October 19,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38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Thursday, October 19,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20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Thursday, October 19,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074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9D89EBB-72B3-43C9-BAA0-C3D3A97AD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A6BA549-E7EA-4091-94B3-7B2B3044E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9567" y="619199"/>
            <a:ext cx="9492866" cy="576000"/>
          </a:xfrm>
        </p:spPr>
        <p:txBody>
          <a:bodyPr wrap="square" anchor="t">
            <a:normAutofit/>
          </a:bodyPr>
          <a:lstStyle/>
          <a:p>
            <a:r>
              <a:rPr lang="en-US" sz="3200" dirty="0">
                <a:cs typeface="Calibri Light"/>
              </a:rPr>
              <a:t>Persuasive Messages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568" y="1265256"/>
            <a:ext cx="9492866" cy="340414"/>
          </a:xfrm>
        </p:spPr>
        <p:txBody>
          <a:bodyPr wrap="square">
            <a:normAutofit/>
          </a:bodyPr>
          <a:lstStyle/>
          <a:p>
            <a:r>
              <a:rPr lang="en-US" sz="2000" dirty="0"/>
              <a:t>An Unexpected Presentation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8F3AECA-1E28-4DB0-901D-747B82759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9400" y="406270"/>
            <a:ext cx="684878" cy="1449344"/>
            <a:chOff x="643527" y="1187494"/>
            <a:chExt cx="1434178" cy="3035022"/>
          </a:xfrm>
        </p:grpSpPr>
        <p:sp>
          <p:nvSpPr>
            <p:cNvPr id="14" name="Freeform 78">
              <a:extLst>
                <a:ext uri="{FF2B5EF4-FFF2-40B4-BE49-F238E27FC236}">
                  <a16:creationId xmlns:a16="http://schemas.microsoft.com/office/drawing/2014/main" id="{F137E6B0-A1AA-47FF-AAB8-9E5D6B701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6" name="Freeform 79">
              <a:extLst>
                <a:ext uri="{FF2B5EF4-FFF2-40B4-BE49-F238E27FC236}">
                  <a16:creationId xmlns:a16="http://schemas.microsoft.com/office/drawing/2014/main" id="{F72FB821-5AF0-4EA1-B84B-D5E12D833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6" name="Freeform 85">
              <a:extLst>
                <a:ext uri="{FF2B5EF4-FFF2-40B4-BE49-F238E27FC236}">
                  <a16:creationId xmlns:a16="http://schemas.microsoft.com/office/drawing/2014/main" id="{DFE0F740-8A45-42B9-BEF6-A75329504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214C51D-3B74-4CCB-82B8-A184460FC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25210" y="268794"/>
            <a:ext cx="632305" cy="1606552"/>
            <a:chOff x="10224385" y="954724"/>
            <a:chExt cx="1324087" cy="3364228"/>
          </a:xfrm>
        </p:grpSpPr>
        <p:sp>
          <p:nvSpPr>
            <p:cNvPr id="19" name="Freeform 80">
              <a:extLst>
                <a:ext uri="{FF2B5EF4-FFF2-40B4-BE49-F238E27FC236}">
                  <a16:creationId xmlns:a16="http://schemas.microsoft.com/office/drawing/2014/main" id="{66CD91DA-BDB8-476E-8111-2918188D6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0" name="Freeform 84">
              <a:extLst>
                <a:ext uri="{FF2B5EF4-FFF2-40B4-BE49-F238E27FC236}">
                  <a16:creationId xmlns:a16="http://schemas.microsoft.com/office/drawing/2014/main" id="{576CF7BA-63E8-47BF-AB8E-E9134BE8E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1" name="Freeform 87">
              <a:extLst>
                <a:ext uri="{FF2B5EF4-FFF2-40B4-BE49-F238E27FC236}">
                  <a16:creationId xmlns:a16="http://schemas.microsoft.com/office/drawing/2014/main" id="{C0C95E2B-D068-4E18-85DE-266A42E6C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613F3963-915E-4812-8B39-BE6EA7CC8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4524375" y="-809624"/>
            <a:ext cx="3143251" cy="12192001"/>
          </a:xfrm>
          <a:custGeom>
            <a:avLst/>
            <a:gdLst>
              <a:gd name="connsiteX0" fmla="*/ 508 w 2932134"/>
              <a:gd name="connsiteY0" fmla="*/ 4431100 h 12192000"/>
              <a:gd name="connsiteX1" fmla="*/ 137030 w 2932134"/>
              <a:gd name="connsiteY1" fmla="*/ 177371 h 12192000"/>
              <a:gd name="connsiteX2" fmla="*/ 145443 w 2932134"/>
              <a:gd name="connsiteY2" fmla="*/ 0 h 12192000"/>
              <a:gd name="connsiteX3" fmla="*/ 2932134 w 2932134"/>
              <a:gd name="connsiteY3" fmla="*/ 0 h 12192000"/>
              <a:gd name="connsiteX4" fmla="*/ 2932133 w 2932134"/>
              <a:gd name="connsiteY4" fmla="*/ 12192000 h 12192000"/>
              <a:gd name="connsiteX5" fmla="*/ 172151 w 2932134"/>
              <a:gd name="connsiteY5" fmla="*/ 12192000 h 12192000"/>
              <a:gd name="connsiteX6" fmla="*/ 169761 w 2932134"/>
              <a:gd name="connsiteY6" fmla="*/ 12180928 h 12192000"/>
              <a:gd name="connsiteX7" fmla="*/ 169761 w 2932134"/>
              <a:gd name="connsiteY7" fmla="*/ 7234593 h 12192000"/>
              <a:gd name="connsiteX8" fmla="*/ 508 w 2932134"/>
              <a:gd name="connsiteY8" fmla="*/ 44311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32134" h="12192000">
                <a:moveTo>
                  <a:pt x="508" y="4431100"/>
                </a:moveTo>
                <a:cubicBezTo>
                  <a:pt x="-7698" y="2846728"/>
                  <a:pt x="85554" y="1238574"/>
                  <a:pt x="137030" y="177371"/>
                </a:cubicBezTo>
                <a:lnTo>
                  <a:pt x="145443" y="0"/>
                </a:lnTo>
                <a:lnTo>
                  <a:pt x="2932134" y="0"/>
                </a:lnTo>
                <a:lnTo>
                  <a:pt x="2932133" y="12192000"/>
                </a:lnTo>
                <a:lnTo>
                  <a:pt x="172151" y="12192000"/>
                </a:lnTo>
                <a:lnTo>
                  <a:pt x="169761" y="12180928"/>
                </a:lnTo>
                <a:cubicBezTo>
                  <a:pt x="169761" y="11800439"/>
                  <a:pt x="169761" y="10278492"/>
                  <a:pt x="169761" y="7234593"/>
                </a:cubicBezTo>
                <a:cubicBezTo>
                  <a:pt x="50398" y="6402277"/>
                  <a:pt x="5637" y="5421334"/>
                  <a:pt x="508" y="4431100"/>
                </a:cubicBez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27" name="Picture 26" descr="3D Dialogue Boxes">
            <a:extLst>
              <a:ext uri="{FF2B5EF4-FFF2-40B4-BE49-F238E27FC236}">
                <a16:creationId xmlns:a16="http://schemas.microsoft.com/office/drawing/2014/main" id="{359D1A1C-6FAC-9CFD-0FE5-E9CCBA9032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276" r="-2" b="25277"/>
          <a:stretch/>
        </p:blipFill>
        <p:spPr>
          <a:xfrm>
            <a:off x="20" y="2124079"/>
            <a:ext cx="12191980" cy="4008527"/>
          </a:xfrm>
          <a:custGeom>
            <a:avLst/>
            <a:gdLst/>
            <a:ahLst/>
            <a:cxnLst/>
            <a:rect l="l" t="t" r="r" b="b"/>
            <a:pathLst>
              <a:path w="12192000" h="4008527">
                <a:moveTo>
                  <a:pt x="4189346" y="67"/>
                </a:moveTo>
                <a:cubicBezTo>
                  <a:pt x="6609616" y="-2813"/>
                  <a:pt x="11142685" y="89351"/>
                  <a:pt x="11767395" y="89351"/>
                </a:cubicBezTo>
                <a:cubicBezTo>
                  <a:pt x="11866707" y="89351"/>
                  <a:pt x="11953607" y="89351"/>
                  <a:pt x="12029645" y="89351"/>
                </a:cubicBezTo>
                <a:lnTo>
                  <a:pt x="12192000" y="89351"/>
                </a:lnTo>
                <a:lnTo>
                  <a:pt x="12192000" y="3985854"/>
                </a:lnTo>
                <a:lnTo>
                  <a:pt x="12191997" y="3985854"/>
                </a:lnTo>
                <a:lnTo>
                  <a:pt x="12191997" y="3974419"/>
                </a:lnTo>
                <a:lnTo>
                  <a:pt x="12184243" y="3974470"/>
                </a:lnTo>
                <a:cubicBezTo>
                  <a:pt x="11170126" y="3981070"/>
                  <a:pt x="9547540" y="3991630"/>
                  <a:pt x="6951408" y="4008527"/>
                </a:cubicBezTo>
                <a:cubicBezTo>
                  <a:pt x="6951408" y="4008527"/>
                  <a:pt x="6951408" y="4008527"/>
                  <a:pt x="3941397" y="3963467"/>
                </a:cubicBezTo>
                <a:cubicBezTo>
                  <a:pt x="3941397" y="3963467"/>
                  <a:pt x="3941397" y="3963467"/>
                  <a:pt x="1332721" y="3963467"/>
                </a:cubicBezTo>
                <a:cubicBezTo>
                  <a:pt x="1232387" y="3963467"/>
                  <a:pt x="831053" y="3963467"/>
                  <a:pt x="329384" y="3963467"/>
                </a:cubicBezTo>
                <a:lnTo>
                  <a:pt x="0" y="3969926"/>
                </a:lnTo>
                <a:lnTo>
                  <a:pt x="0" y="40691"/>
                </a:lnTo>
                <a:lnTo>
                  <a:pt x="20858" y="40713"/>
                </a:lnTo>
                <a:cubicBezTo>
                  <a:pt x="1271033" y="41633"/>
                  <a:pt x="2406326" y="39179"/>
                  <a:pt x="2925316" y="19546"/>
                </a:cubicBezTo>
                <a:cubicBezTo>
                  <a:pt x="3184813" y="6458"/>
                  <a:pt x="3630821" y="732"/>
                  <a:pt x="4189346" y="6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173AA7E-FB13-4C7C-BE86-ECAD9E590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6EC153-DED3-475F-9AE0-D69887DF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8756A1B-6950-48DF-9439-2314515C3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0"/>
            <a:ext cx="4789061" cy="6858000"/>
          </a:xfrm>
          <a:custGeom>
            <a:avLst/>
            <a:gdLst>
              <a:gd name="connsiteX0" fmla="*/ 0 w 4789061"/>
              <a:gd name="connsiteY0" fmla="*/ 0 h 6858000"/>
              <a:gd name="connsiteX1" fmla="*/ 4248416 w 4789061"/>
              <a:gd name="connsiteY1" fmla="*/ 0 h 6858000"/>
              <a:gd name="connsiteX2" fmla="*/ 4442571 w 4789061"/>
              <a:gd name="connsiteY2" fmla="*/ 413260 h 6858000"/>
              <a:gd name="connsiteX3" fmla="*/ 4652176 w 4789061"/>
              <a:gd name="connsiteY3" fmla="*/ 4153439 h 6858000"/>
              <a:gd name="connsiteX4" fmla="*/ 3478386 w 4789061"/>
              <a:gd name="connsiteY4" fmla="*/ 6758958 h 6858000"/>
              <a:gd name="connsiteX5" fmla="*/ 3423920 w 4789061"/>
              <a:gd name="connsiteY5" fmla="*/ 6858000 h 6858000"/>
              <a:gd name="connsiteX6" fmla="*/ 0 w 478906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89061" h="6858000">
                <a:moveTo>
                  <a:pt x="0" y="0"/>
                </a:moveTo>
                <a:lnTo>
                  <a:pt x="4248416" y="0"/>
                </a:lnTo>
                <a:lnTo>
                  <a:pt x="4442571" y="413260"/>
                </a:lnTo>
                <a:cubicBezTo>
                  <a:pt x="5071387" y="1505896"/>
                  <a:pt x="4652176" y="3775219"/>
                  <a:pt x="4652176" y="4153439"/>
                </a:cubicBezTo>
                <a:cubicBezTo>
                  <a:pt x="4652176" y="5624297"/>
                  <a:pt x="3855675" y="6170615"/>
                  <a:pt x="3478386" y="6758958"/>
                </a:cubicBezTo>
                <a:lnTo>
                  <a:pt x="342392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5846DE-0038-FB00-4F36-332A7D7AD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3241599"/>
          </a:xfrm>
        </p:spPr>
        <p:txBody>
          <a:bodyPr>
            <a:normAutofit/>
          </a:bodyPr>
          <a:lstStyle/>
          <a:p>
            <a:r>
              <a:rPr lang="en-US" dirty="0"/>
              <a:t>Some more general tips</a:t>
            </a:r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F85A6BBD-7399-450C-8FA5-F8AE24156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4394617">
            <a:off x="2970833" y="4308884"/>
            <a:ext cx="2069886" cy="1937439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B2D55-381D-4D54-5E54-7BDE4864C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4000" y="633600"/>
            <a:ext cx="4991962" cy="5135374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Remain clear and concise (avoid unnecessarily articulate language)</a:t>
            </a:r>
          </a:p>
          <a:p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When writing, use correct spelling and grammar</a:t>
            </a:r>
          </a:p>
          <a:p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Don't talk down to your audience</a:t>
            </a:r>
          </a:p>
          <a:p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Make it easy to comply</a:t>
            </a:r>
          </a:p>
          <a:p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Finish the message with a reminder of what is appealing to the reader</a:t>
            </a:r>
          </a:p>
          <a:p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Some forms of bribery are legal</a:t>
            </a:r>
          </a:p>
        </p:txBody>
      </p:sp>
    </p:spTree>
    <p:extLst>
      <p:ext uri="{BB962C8B-B14F-4D97-AF65-F5344CB8AC3E}">
        <p14:creationId xmlns:p14="http://schemas.microsoft.com/office/powerpoint/2010/main" val="3305065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149A9F6-B857-488C-AC3A-007B78165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49EFD05-C377-44BE-91F0-1D17C1D9B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445514-68F5-38CE-64F4-0E728B534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449389"/>
            <a:ext cx="5015638" cy="2075012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/>
            <a:r>
              <a:rPr lang="en-US" sz="5600" spc="-100"/>
              <a:t>Why it works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65602" y="317452"/>
            <a:ext cx="2088038" cy="719230"/>
            <a:chOff x="4532666" y="505937"/>
            <a:chExt cx="2981730" cy="1027064"/>
          </a:xfrm>
        </p:grpSpPr>
        <p:sp>
          <p:nvSpPr>
            <p:cNvPr id="35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6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7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17356" y="5503147"/>
            <a:ext cx="2117174" cy="588806"/>
            <a:chOff x="4549904" y="5078157"/>
            <a:chExt cx="3023338" cy="840818"/>
          </a:xfrm>
        </p:grpSpPr>
        <p:sp>
          <p:nvSpPr>
            <p:cNvPr id="40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1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2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5" name="Picture 4" descr="Firework display over waterfront city views">
            <a:extLst>
              <a:ext uri="{FF2B5EF4-FFF2-40B4-BE49-F238E27FC236}">
                <a16:creationId xmlns:a16="http://schemas.microsoft.com/office/drawing/2014/main" id="{FEC79B0F-E250-6D82-5637-E3964140E6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02" r="7987" b="2"/>
          <a:stretch/>
        </p:blipFill>
        <p:spPr>
          <a:xfrm>
            <a:off x="6313088" y="602657"/>
            <a:ext cx="5326462" cy="5250743"/>
          </a:xfrm>
          <a:custGeom>
            <a:avLst/>
            <a:gdLst/>
            <a:ahLst/>
            <a:cxnLst/>
            <a:rect l="l" t="t" r="r" b="b"/>
            <a:pathLst>
              <a:path w="5326462" h="5250743">
                <a:moveTo>
                  <a:pt x="2576092" y="0"/>
                </a:moveTo>
                <a:cubicBezTo>
                  <a:pt x="2650583" y="0"/>
                  <a:pt x="2726041" y="967"/>
                  <a:pt x="2803435" y="967"/>
                </a:cubicBezTo>
                <a:cubicBezTo>
                  <a:pt x="3020137" y="967"/>
                  <a:pt x="3205881" y="967"/>
                  <a:pt x="3329710" y="47407"/>
                </a:cubicBezTo>
                <a:cubicBezTo>
                  <a:pt x="3732156" y="124807"/>
                  <a:pt x="4088166" y="387966"/>
                  <a:pt x="4304868" y="573726"/>
                </a:cubicBezTo>
                <a:cubicBezTo>
                  <a:pt x="4537048" y="744005"/>
                  <a:pt x="4893058" y="1069084"/>
                  <a:pt x="5109760" y="1471563"/>
                </a:cubicBezTo>
                <a:cubicBezTo>
                  <a:pt x="5202632" y="2090761"/>
                  <a:pt x="5326462" y="2477760"/>
                  <a:pt x="5326462" y="2694480"/>
                </a:cubicBezTo>
                <a:cubicBezTo>
                  <a:pt x="5326462" y="3267238"/>
                  <a:pt x="5249068" y="3329158"/>
                  <a:pt x="5249068" y="3329158"/>
                </a:cubicBezTo>
                <a:cubicBezTo>
                  <a:pt x="5109760" y="3824516"/>
                  <a:pt x="4784708" y="4288915"/>
                  <a:pt x="4506091" y="4613994"/>
                </a:cubicBezTo>
                <a:cubicBezTo>
                  <a:pt x="4242954" y="4877153"/>
                  <a:pt x="3825029" y="5016473"/>
                  <a:pt x="3329710" y="5233192"/>
                </a:cubicBezTo>
                <a:cubicBezTo>
                  <a:pt x="3020137" y="5233192"/>
                  <a:pt x="2199766" y="5310592"/>
                  <a:pt x="1704448" y="5140313"/>
                </a:cubicBezTo>
                <a:cubicBezTo>
                  <a:pt x="1224608" y="4908113"/>
                  <a:pt x="1069821" y="4861674"/>
                  <a:pt x="667375" y="4505635"/>
                </a:cubicBezTo>
                <a:cubicBezTo>
                  <a:pt x="311365" y="4103156"/>
                  <a:pt x="48228" y="3329158"/>
                  <a:pt x="17270" y="2880239"/>
                </a:cubicBezTo>
                <a:cubicBezTo>
                  <a:pt x="-29166" y="2617080"/>
                  <a:pt x="32749" y="2183641"/>
                  <a:pt x="32749" y="2090761"/>
                </a:cubicBezTo>
                <a:cubicBezTo>
                  <a:pt x="32749" y="1610883"/>
                  <a:pt x="342323" y="1254844"/>
                  <a:pt x="605461" y="929765"/>
                </a:cubicBezTo>
                <a:cubicBezTo>
                  <a:pt x="884077" y="620166"/>
                  <a:pt x="1147215" y="341526"/>
                  <a:pt x="1549661" y="248646"/>
                </a:cubicBezTo>
                <a:cubicBezTo>
                  <a:pt x="1905671" y="78367"/>
                  <a:pt x="1905671" y="78367"/>
                  <a:pt x="1905671" y="78367"/>
                </a:cubicBezTo>
                <a:cubicBezTo>
                  <a:pt x="2137851" y="8707"/>
                  <a:pt x="2352618" y="0"/>
                  <a:pt x="2576092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60915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5D95E-A062-FE78-4BD5-52B1DC5BC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43468"/>
            <a:ext cx="10728322" cy="694266"/>
          </a:xfrm>
        </p:spPr>
        <p:txBody>
          <a:bodyPr/>
          <a:lstStyle/>
          <a:p>
            <a:r>
              <a:rPr lang="en-US" dirty="0"/>
              <a:t>It just does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F4C4B-D739-BC05-5B41-DFA8AEB62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710267"/>
            <a:ext cx="10728325" cy="5748867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People often look to others for guidance</a:t>
            </a:r>
          </a:p>
          <a:p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The word of authoritative individuals carries a lot of weight</a:t>
            </a:r>
          </a:p>
          <a:p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Messages make people feel as though the presenter can relate to them</a:t>
            </a:r>
          </a:p>
          <a:p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The idea that the reader/listener is getting something out of it</a:t>
            </a:r>
          </a:p>
          <a:p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People like to feel like they’re part of something bigger</a:t>
            </a:r>
          </a:p>
          <a:p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Doesn’t require infiltration of their dreams </a:t>
            </a:r>
          </a:p>
          <a:p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Or a dream within a dream </a:t>
            </a:r>
          </a:p>
          <a:p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Or a dream within a dream within a dream </a:t>
            </a:r>
          </a:p>
          <a:p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Or a dream within a dream within a dream within a dream </a:t>
            </a:r>
          </a:p>
          <a:p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Or a dream within a dream within a dream within a dream within a dream</a:t>
            </a:r>
          </a:p>
          <a:p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Or a dream within a dream within a dream within a dream within a dream within a dream</a:t>
            </a:r>
          </a:p>
          <a:p>
            <a:endParaRPr lang="en-US" dirty="0">
              <a:solidFill>
                <a:srgbClr val="FFFFFF">
                  <a:alpha val="58000"/>
                </a:srgbClr>
              </a:solidFill>
            </a:endParaRPr>
          </a:p>
          <a:p>
            <a:endParaRPr lang="en-US" dirty="0">
              <a:solidFill>
                <a:srgbClr val="FFFFFF">
                  <a:alpha val="58000"/>
                </a:srgbClr>
              </a:solidFill>
            </a:endParaRPr>
          </a:p>
        </p:txBody>
      </p:sp>
      <p:pic>
        <p:nvPicPr>
          <p:cNvPr id="1026" name="Picture 2" descr="Shades Inception GIF - Shades Inception More Shades GIFs">
            <a:extLst>
              <a:ext uri="{FF2B5EF4-FFF2-40B4-BE49-F238E27FC236}">
                <a16:creationId xmlns:a16="http://schemas.microsoft.com/office/drawing/2014/main" id="{04E5636F-D79F-569B-5C59-E6497AF31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0517" y="3582458"/>
            <a:ext cx="2952750" cy="2227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9678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2E2836-9095-4D3C-85DB-A013CBD51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2B8916-626C-4C83-B808-82B7DF02C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14DAEE6D-D7E7-4E31-9E45-96B6E2F6E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4896809 h 6858000"/>
              <a:gd name="connsiteX3" fmla="*/ 12035397 w 12192000"/>
              <a:gd name="connsiteY3" fmla="*/ 5061653 h 6858000"/>
              <a:gd name="connsiteX4" fmla="*/ 9984875 w 12192000"/>
              <a:gd name="connsiteY4" fmla="*/ 6788992 h 6858000"/>
              <a:gd name="connsiteX5" fmla="*/ 9851219 w 12192000"/>
              <a:gd name="connsiteY5" fmla="*/ 6858000 h 6858000"/>
              <a:gd name="connsiteX6" fmla="*/ 3573504 w 12192000"/>
              <a:gd name="connsiteY6" fmla="*/ 6858000 h 6858000"/>
              <a:gd name="connsiteX7" fmla="*/ 3556746 w 12192000"/>
              <a:gd name="connsiteY7" fmla="*/ 6850756 h 6858000"/>
              <a:gd name="connsiteX8" fmla="*/ 3261231 w 12192000"/>
              <a:gd name="connsiteY8" fmla="*/ 6719645 h 6858000"/>
              <a:gd name="connsiteX9" fmla="*/ 956496 w 12192000"/>
              <a:gd name="connsiteY9" fmla="*/ 4131559 h 6858000"/>
              <a:gd name="connsiteX10" fmla="*/ 26515 w 12192000"/>
              <a:gd name="connsiteY10" fmla="*/ 2316866 h 6858000"/>
              <a:gd name="connsiteX11" fmla="*/ 0 w 12192000"/>
              <a:gd name="connsiteY11" fmla="*/ 2231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4896809"/>
                </a:lnTo>
                <a:lnTo>
                  <a:pt x="12035397" y="5061653"/>
                </a:lnTo>
                <a:cubicBezTo>
                  <a:pt x="11302532" y="5870430"/>
                  <a:pt x="10648639" y="6426464"/>
                  <a:pt x="9984875" y="6788992"/>
                </a:cubicBezTo>
                <a:lnTo>
                  <a:pt x="9851219" y="6858000"/>
                </a:lnTo>
                <a:lnTo>
                  <a:pt x="3573504" y="6858000"/>
                </a:lnTo>
                <a:lnTo>
                  <a:pt x="3556746" y="6850756"/>
                </a:lnTo>
                <a:cubicBezTo>
                  <a:pt x="3450765" y="6804314"/>
                  <a:pt x="3352207" y="6760084"/>
                  <a:pt x="3261231" y="6719645"/>
                </a:cubicBezTo>
                <a:cubicBezTo>
                  <a:pt x="2573854" y="6234379"/>
                  <a:pt x="1765175" y="5425602"/>
                  <a:pt x="956496" y="4131559"/>
                </a:cubicBezTo>
                <a:cubicBezTo>
                  <a:pt x="552156" y="3565416"/>
                  <a:pt x="238793" y="2958833"/>
                  <a:pt x="26515" y="2316866"/>
                </a:cubicBezTo>
                <a:lnTo>
                  <a:pt x="0" y="2231000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EDF8B6-96D0-404A-B378-25515962F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1"/>
            <a:ext cx="3217000" cy="3238964"/>
          </a:xfrm>
        </p:spPr>
        <p:txBody>
          <a:bodyPr>
            <a:normAutofit/>
          </a:bodyPr>
          <a:lstStyle/>
          <a:p>
            <a:r>
              <a:rPr lang="en-US" dirty="0"/>
              <a:t>Ways that you (the student) might use persuasive messaging</a:t>
            </a:r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5D976E54-F014-4833-9EB7-2588113E1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5824556">
            <a:off x="607106" y="4045531"/>
            <a:ext cx="2158648" cy="2020521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B4EB2-10EE-410F-5A12-5460A5EE6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8188" y="2057400"/>
            <a:ext cx="6900137" cy="3711574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Requesting an extension of an assignment's deadline</a:t>
            </a:r>
          </a:p>
          <a:p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Scholarship applications</a:t>
            </a:r>
          </a:p>
          <a:p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Internship interviews</a:t>
            </a:r>
          </a:p>
          <a:p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Asking for the help of another student</a:t>
            </a:r>
          </a:p>
          <a:p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Tutoring</a:t>
            </a:r>
          </a:p>
          <a:p>
            <a:endParaRPr lang="en-US" dirty="0">
              <a:solidFill>
                <a:srgbClr val="FFFFFF">
                  <a:alpha val="58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627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FAE2A12-140C-4527-B721-72C1DD3F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B43FC7-6A19-4DF3-8506-485B55500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689040-6301-4CD3-A20F-EA809EAD5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0344100 w 12192000"/>
              <a:gd name="connsiteY1" fmla="*/ 0 h 6858000"/>
              <a:gd name="connsiteX2" fmla="*/ 10628041 w 12192000"/>
              <a:gd name="connsiteY2" fmla="*/ 181981 h 6858000"/>
              <a:gd name="connsiteX3" fmla="*/ 10890786 w 12192000"/>
              <a:gd name="connsiteY3" fmla="*/ 404196 h 6858000"/>
              <a:gd name="connsiteX4" fmla="*/ 12140703 w 12192000"/>
              <a:gd name="connsiteY4" fmla="*/ 2501275 h 6858000"/>
              <a:gd name="connsiteX5" fmla="*/ 12192000 w 12192000"/>
              <a:gd name="connsiteY5" fmla="*/ 2695497 h 6858000"/>
              <a:gd name="connsiteX6" fmla="*/ 12192000 w 12192000"/>
              <a:gd name="connsiteY6" fmla="*/ 5699618 h 6858000"/>
              <a:gd name="connsiteX7" fmla="*/ 12152883 w 12192000"/>
              <a:gd name="connsiteY7" fmla="*/ 5839731 h 6858000"/>
              <a:gd name="connsiteX8" fmla="*/ 11693517 w 12192000"/>
              <a:gd name="connsiteY8" fmla="*/ 6719283 h 6858000"/>
              <a:gd name="connsiteX9" fmla="*/ 11571478 w 12192000"/>
              <a:gd name="connsiteY9" fmla="*/ 6858000 h 6858000"/>
              <a:gd name="connsiteX10" fmla="*/ 0 w 12192000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0344100" y="0"/>
                </a:lnTo>
                <a:lnTo>
                  <a:pt x="10628041" y="181981"/>
                </a:lnTo>
                <a:cubicBezTo>
                  <a:pt x="10728383" y="255277"/>
                  <a:pt x="10816544" y="329736"/>
                  <a:pt x="10890786" y="404196"/>
                </a:cubicBezTo>
                <a:cubicBezTo>
                  <a:pt x="11447593" y="962641"/>
                  <a:pt x="11888399" y="1637430"/>
                  <a:pt x="12140703" y="2501275"/>
                </a:cubicBezTo>
                <a:lnTo>
                  <a:pt x="12192000" y="2695497"/>
                </a:lnTo>
                <a:lnTo>
                  <a:pt x="12192000" y="5699618"/>
                </a:lnTo>
                <a:lnTo>
                  <a:pt x="12152883" y="5839731"/>
                </a:lnTo>
                <a:cubicBezTo>
                  <a:pt x="12041522" y="6174798"/>
                  <a:pt x="11888399" y="6467982"/>
                  <a:pt x="11693517" y="6719283"/>
                </a:cubicBezTo>
                <a:lnTo>
                  <a:pt x="1157147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CE224F-F416-F7EE-7823-75F0BD680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6923813" cy="578559"/>
          </a:xfrm>
        </p:spPr>
        <p:txBody>
          <a:bodyPr>
            <a:normAutofit/>
          </a:bodyPr>
          <a:lstStyle/>
          <a:p>
            <a:r>
              <a:rPr lang="en-US" dirty="0"/>
              <a:t>In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31832-FCE1-155C-FDB4-57D3287A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676231"/>
            <a:ext cx="10745795" cy="4092744"/>
          </a:xfrm>
        </p:spPr>
        <p:txBody>
          <a:bodyPr>
            <a:normAutofit fontScale="70000" lnSpcReduction="20000"/>
          </a:bodyPr>
          <a:lstStyle/>
          <a:p>
            <a:r>
              <a:rPr lang="en-US" sz="4800" dirty="0"/>
              <a:t>Persuasive messaging aims to change the thoughts and beliefs of others</a:t>
            </a:r>
          </a:p>
          <a:p>
            <a:r>
              <a:rPr lang="en-US" sz="4800" dirty="0"/>
              <a:t>It is used in many areas of everyday life</a:t>
            </a:r>
          </a:p>
          <a:p>
            <a:r>
              <a:rPr lang="en-US" sz="4800" dirty="0"/>
              <a:t>Effective persuasion involves using credibility, logic, emotions, and an audience’s understanding</a:t>
            </a:r>
          </a:p>
          <a:p>
            <a:r>
              <a:rPr lang="en-US" sz="4800" dirty="0"/>
              <a:t>It works because of trust, emotion, and perceived value</a:t>
            </a:r>
          </a:p>
        </p:txBody>
      </p:sp>
    </p:spTree>
    <p:extLst>
      <p:ext uri="{BB962C8B-B14F-4D97-AF65-F5344CB8AC3E}">
        <p14:creationId xmlns:p14="http://schemas.microsoft.com/office/powerpoint/2010/main" val="3844678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A10F56-4600-4E72-882F-DF9A3D7054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E7C649-57E0-4A93-B134-67101C072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A35AF4F-B82E-435B-8949-29173A055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5412222" cy="3734405"/>
          </a:xfrm>
          <a:custGeom>
            <a:avLst/>
            <a:gdLst>
              <a:gd name="connsiteX0" fmla="*/ 1441992 w 5412222"/>
              <a:gd name="connsiteY0" fmla="*/ 2504513 h 3734405"/>
              <a:gd name="connsiteX1" fmla="*/ 1566499 w 5412222"/>
              <a:gd name="connsiteY1" fmla="*/ 2518404 h 3734405"/>
              <a:gd name="connsiteX2" fmla="*/ 1750954 w 5412222"/>
              <a:gd name="connsiteY2" fmla="*/ 2629527 h 3734405"/>
              <a:gd name="connsiteX3" fmla="*/ 1714063 w 5412222"/>
              <a:gd name="connsiteY3" fmla="*/ 3370350 h 3734405"/>
              <a:gd name="connsiteX4" fmla="*/ 1548053 w 5412222"/>
              <a:gd name="connsiteY4" fmla="*/ 3703720 h 3734405"/>
              <a:gd name="connsiteX5" fmla="*/ 1345153 w 5412222"/>
              <a:gd name="connsiteY5" fmla="*/ 3722241 h 3734405"/>
              <a:gd name="connsiteX6" fmla="*/ 1142252 w 5412222"/>
              <a:gd name="connsiteY6" fmla="*/ 3611117 h 3734405"/>
              <a:gd name="connsiteX7" fmla="*/ 1123807 w 5412222"/>
              <a:gd name="connsiteY7" fmla="*/ 3388870 h 3734405"/>
              <a:gd name="connsiteX8" fmla="*/ 1160697 w 5412222"/>
              <a:gd name="connsiteY8" fmla="*/ 3018459 h 3734405"/>
              <a:gd name="connsiteX9" fmla="*/ 1179143 w 5412222"/>
              <a:gd name="connsiteY9" fmla="*/ 2851774 h 3734405"/>
              <a:gd name="connsiteX10" fmla="*/ 1197589 w 5412222"/>
              <a:gd name="connsiteY10" fmla="*/ 2722130 h 3734405"/>
              <a:gd name="connsiteX11" fmla="*/ 1345153 w 5412222"/>
              <a:gd name="connsiteY11" fmla="*/ 2518404 h 3734405"/>
              <a:gd name="connsiteX12" fmla="*/ 1441992 w 5412222"/>
              <a:gd name="connsiteY12" fmla="*/ 2504513 h 3734405"/>
              <a:gd name="connsiteX13" fmla="*/ 2975080 w 5412222"/>
              <a:gd name="connsiteY13" fmla="*/ 2484443 h 3734405"/>
              <a:gd name="connsiteX14" fmla="*/ 3097382 w 5412222"/>
              <a:gd name="connsiteY14" fmla="*/ 2507883 h 3734405"/>
              <a:gd name="connsiteX15" fmla="*/ 3189904 w 5412222"/>
              <a:gd name="connsiteY15" fmla="*/ 2581966 h 3734405"/>
              <a:gd name="connsiteX16" fmla="*/ 3263922 w 5412222"/>
              <a:gd name="connsiteY16" fmla="*/ 2730130 h 3734405"/>
              <a:gd name="connsiteX17" fmla="*/ 3356443 w 5412222"/>
              <a:gd name="connsiteY17" fmla="*/ 3322788 h 3734405"/>
              <a:gd name="connsiteX18" fmla="*/ 3337939 w 5412222"/>
              <a:gd name="connsiteY18" fmla="*/ 3545035 h 3734405"/>
              <a:gd name="connsiteX19" fmla="*/ 3282426 w 5412222"/>
              <a:gd name="connsiteY19" fmla="*/ 3637638 h 3734405"/>
              <a:gd name="connsiteX20" fmla="*/ 3171400 w 5412222"/>
              <a:gd name="connsiteY20" fmla="*/ 3674679 h 3734405"/>
              <a:gd name="connsiteX21" fmla="*/ 3115887 w 5412222"/>
              <a:gd name="connsiteY21" fmla="*/ 3693200 h 3734405"/>
              <a:gd name="connsiteX22" fmla="*/ 2967852 w 5412222"/>
              <a:gd name="connsiteY22" fmla="*/ 3674679 h 3734405"/>
              <a:gd name="connsiteX23" fmla="*/ 2838321 w 5412222"/>
              <a:gd name="connsiteY23" fmla="*/ 3563556 h 3734405"/>
              <a:gd name="connsiteX24" fmla="*/ 2782808 w 5412222"/>
              <a:gd name="connsiteY24" fmla="*/ 3359829 h 3734405"/>
              <a:gd name="connsiteX25" fmla="*/ 2764304 w 5412222"/>
              <a:gd name="connsiteY25" fmla="*/ 3156103 h 3734405"/>
              <a:gd name="connsiteX26" fmla="*/ 2708791 w 5412222"/>
              <a:gd name="connsiteY26" fmla="*/ 2878295 h 3734405"/>
              <a:gd name="connsiteX27" fmla="*/ 2690286 w 5412222"/>
              <a:gd name="connsiteY27" fmla="*/ 2637527 h 3734405"/>
              <a:gd name="connsiteX28" fmla="*/ 2912339 w 5412222"/>
              <a:gd name="connsiteY28" fmla="*/ 2489363 h 3734405"/>
              <a:gd name="connsiteX29" fmla="*/ 2975080 w 5412222"/>
              <a:gd name="connsiteY29" fmla="*/ 2484443 h 3734405"/>
              <a:gd name="connsiteX30" fmla="*/ 4122198 w 5412222"/>
              <a:gd name="connsiteY30" fmla="*/ 1964873 h 3734405"/>
              <a:gd name="connsiteX31" fmla="*/ 4289154 w 5412222"/>
              <a:gd name="connsiteY31" fmla="*/ 2020607 h 3734405"/>
              <a:gd name="connsiteX32" fmla="*/ 4437557 w 5412222"/>
              <a:gd name="connsiteY32" fmla="*/ 2169233 h 3734405"/>
              <a:gd name="connsiteX33" fmla="*/ 4567411 w 5412222"/>
              <a:gd name="connsiteY33" fmla="*/ 2336436 h 3734405"/>
              <a:gd name="connsiteX34" fmla="*/ 4752916 w 5412222"/>
              <a:gd name="connsiteY34" fmla="*/ 2540795 h 3734405"/>
              <a:gd name="connsiteX35" fmla="*/ 4882769 w 5412222"/>
              <a:gd name="connsiteY35" fmla="*/ 2763733 h 3734405"/>
              <a:gd name="connsiteX36" fmla="*/ 4771467 w 5412222"/>
              <a:gd name="connsiteY36" fmla="*/ 2986671 h 3734405"/>
              <a:gd name="connsiteX37" fmla="*/ 4567411 w 5412222"/>
              <a:gd name="connsiteY37" fmla="*/ 3060983 h 3734405"/>
              <a:gd name="connsiteX38" fmla="*/ 4474659 w 5412222"/>
              <a:gd name="connsiteY38" fmla="*/ 3042405 h 3734405"/>
              <a:gd name="connsiteX39" fmla="*/ 4344804 w 5412222"/>
              <a:gd name="connsiteY39" fmla="*/ 2949514 h 3734405"/>
              <a:gd name="connsiteX40" fmla="*/ 3955244 w 5412222"/>
              <a:gd name="connsiteY40" fmla="*/ 2466483 h 3734405"/>
              <a:gd name="connsiteX41" fmla="*/ 3862491 w 5412222"/>
              <a:gd name="connsiteY41" fmla="*/ 2280701 h 3734405"/>
              <a:gd name="connsiteX42" fmla="*/ 3881042 w 5412222"/>
              <a:gd name="connsiteY42" fmla="*/ 2169233 h 3734405"/>
              <a:gd name="connsiteX43" fmla="*/ 3936693 w 5412222"/>
              <a:gd name="connsiteY43" fmla="*/ 2076342 h 3734405"/>
              <a:gd name="connsiteX44" fmla="*/ 3992345 w 5412222"/>
              <a:gd name="connsiteY44" fmla="*/ 2039186 h 3734405"/>
              <a:gd name="connsiteX45" fmla="*/ 4122198 w 5412222"/>
              <a:gd name="connsiteY45" fmla="*/ 1964873 h 3734405"/>
              <a:gd name="connsiteX46" fmla="*/ 146310 w 5412222"/>
              <a:gd name="connsiteY46" fmla="*/ 1953889 h 3734405"/>
              <a:gd name="connsiteX47" fmla="*/ 350366 w 5412222"/>
              <a:gd name="connsiteY47" fmla="*/ 2046733 h 3734405"/>
              <a:gd name="connsiteX48" fmla="*/ 443118 w 5412222"/>
              <a:gd name="connsiteY48" fmla="*/ 2232420 h 3734405"/>
              <a:gd name="connsiteX49" fmla="*/ 368916 w 5412222"/>
              <a:gd name="connsiteY49" fmla="*/ 2455245 h 3734405"/>
              <a:gd name="connsiteX50" fmla="*/ 55877 w 5412222"/>
              <a:gd name="connsiteY50" fmla="*/ 2823429 h 3734405"/>
              <a:gd name="connsiteX51" fmla="*/ 0 w 5412222"/>
              <a:gd name="connsiteY51" fmla="*/ 2890207 h 3734405"/>
              <a:gd name="connsiteX52" fmla="*/ 0 w 5412222"/>
              <a:gd name="connsiteY52" fmla="*/ 2010548 h 3734405"/>
              <a:gd name="connsiteX53" fmla="*/ 48920 w 5412222"/>
              <a:gd name="connsiteY53" fmla="*/ 1981743 h 3734405"/>
              <a:gd name="connsiteX54" fmla="*/ 146310 w 5412222"/>
              <a:gd name="connsiteY54" fmla="*/ 1953889 h 3734405"/>
              <a:gd name="connsiteX55" fmla="*/ 4987001 w 5412222"/>
              <a:gd name="connsiteY55" fmla="*/ 730996 h 3734405"/>
              <a:gd name="connsiteX56" fmla="*/ 5079441 w 5412222"/>
              <a:gd name="connsiteY56" fmla="*/ 730996 h 3734405"/>
              <a:gd name="connsiteX57" fmla="*/ 5338271 w 5412222"/>
              <a:gd name="connsiteY57" fmla="*/ 804801 h 3734405"/>
              <a:gd name="connsiteX58" fmla="*/ 5412222 w 5412222"/>
              <a:gd name="connsiteY58" fmla="*/ 970860 h 3734405"/>
              <a:gd name="connsiteX59" fmla="*/ 5412222 w 5412222"/>
              <a:gd name="connsiteY59" fmla="*/ 1100017 h 3734405"/>
              <a:gd name="connsiteX60" fmla="*/ 5338271 w 5412222"/>
              <a:gd name="connsiteY60" fmla="*/ 1266077 h 3734405"/>
              <a:gd name="connsiteX61" fmla="*/ 5171880 w 5412222"/>
              <a:gd name="connsiteY61" fmla="*/ 1339881 h 3734405"/>
              <a:gd name="connsiteX62" fmla="*/ 4913050 w 5412222"/>
              <a:gd name="connsiteY62" fmla="*/ 1339881 h 3734405"/>
              <a:gd name="connsiteX63" fmla="*/ 4580268 w 5412222"/>
              <a:gd name="connsiteY63" fmla="*/ 1339881 h 3734405"/>
              <a:gd name="connsiteX64" fmla="*/ 4413877 w 5412222"/>
              <a:gd name="connsiteY64" fmla="*/ 1321430 h 3734405"/>
              <a:gd name="connsiteX65" fmla="*/ 4247486 w 5412222"/>
              <a:gd name="connsiteY65" fmla="*/ 1247626 h 3734405"/>
              <a:gd name="connsiteX66" fmla="*/ 4192022 w 5412222"/>
              <a:gd name="connsiteY66" fmla="*/ 1118468 h 3734405"/>
              <a:gd name="connsiteX67" fmla="*/ 4192022 w 5412222"/>
              <a:gd name="connsiteY67" fmla="*/ 1026213 h 3734405"/>
              <a:gd name="connsiteX68" fmla="*/ 4247486 w 5412222"/>
              <a:gd name="connsiteY68" fmla="*/ 860154 h 3734405"/>
              <a:gd name="connsiteX69" fmla="*/ 4395389 w 5412222"/>
              <a:gd name="connsiteY69" fmla="*/ 786350 h 3734405"/>
              <a:gd name="connsiteX70" fmla="*/ 4617243 w 5412222"/>
              <a:gd name="connsiteY70" fmla="*/ 767899 h 3734405"/>
              <a:gd name="connsiteX71" fmla="*/ 4987001 w 5412222"/>
              <a:gd name="connsiteY71" fmla="*/ 730996 h 3734405"/>
              <a:gd name="connsiteX72" fmla="*/ 3807960 w 5412222"/>
              <a:gd name="connsiteY72" fmla="*/ 0 h 3734405"/>
              <a:gd name="connsiteX73" fmla="*/ 4404064 w 5412222"/>
              <a:gd name="connsiteY73" fmla="*/ 0 h 3734405"/>
              <a:gd name="connsiteX74" fmla="*/ 4368291 w 5412222"/>
              <a:gd name="connsiteY74" fmla="*/ 41360 h 3734405"/>
              <a:gd name="connsiteX75" fmla="*/ 4329548 w 5412222"/>
              <a:gd name="connsiteY75" fmla="*/ 87787 h 3734405"/>
              <a:gd name="connsiteX76" fmla="*/ 4107495 w 5412222"/>
              <a:gd name="connsiteY76" fmla="*/ 198776 h 3734405"/>
              <a:gd name="connsiteX77" fmla="*/ 3885443 w 5412222"/>
              <a:gd name="connsiteY77" fmla="*/ 106285 h 3734405"/>
              <a:gd name="connsiteX78" fmla="*/ 3818365 w 5412222"/>
              <a:gd name="connsiteY78" fmla="*/ 23043 h 3734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5412222" h="3734405">
                <a:moveTo>
                  <a:pt x="1441992" y="2504513"/>
                </a:moveTo>
                <a:cubicBezTo>
                  <a:pt x="1478883" y="2504513"/>
                  <a:pt x="1520385" y="2509143"/>
                  <a:pt x="1566499" y="2518404"/>
                </a:cubicBezTo>
                <a:cubicBezTo>
                  <a:pt x="1658726" y="2536924"/>
                  <a:pt x="1732509" y="2573965"/>
                  <a:pt x="1750954" y="2629527"/>
                </a:cubicBezTo>
                <a:cubicBezTo>
                  <a:pt x="1787845" y="2703609"/>
                  <a:pt x="1714063" y="3296268"/>
                  <a:pt x="1714063" y="3370350"/>
                </a:cubicBezTo>
                <a:cubicBezTo>
                  <a:pt x="1695617" y="3555556"/>
                  <a:pt x="1658726" y="3666679"/>
                  <a:pt x="1548053" y="3703720"/>
                </a:cubicBezTo>
                <a:cubicBezTo>
                  <a:pt x="1492717" y="3740761"/>
                  <a:pt x="1418935" y="3740761"/>
                  <a:pt x="1345153" y="3722241"/>
                </a:cubicBezTo>
                <a:cubicBezTo>
                  <a:pt x="1252925" y="3722241"/>
                  <a:pt x="1179143" y="3685199"/>
                  <a:pt x="1142252" y="3611117"/>
                </a:cubicBezTo>
                <a:cubicBezTo>
                  <a:pt x="1123807" y="3555556"/>
                  <a:pt x="1105361" y="3481473"/>
                  <a:pt x="1123807" y="3388870"/>
                </a:cubicBezTo>
                <a:cubicBezTo>
                  <a:pt x="1123807" y="3388870"/>
                  <a:pt x="1160697" y="3055500"/>
                  <a:pt x="1160697" y="3018459"/>
                </a:cubicBezTo>
                <a:cubicBezTo>
                  <a:pt x="1160697" y="2962897"/>
                  <a:pt x="1179143" y="2870294"/>
                  <a:pt x="1179143" y="2851774"/>
                </a:cubicBezTo>
                <a:cubicBezTo>
                  <a:pt x="1197589" y="2722130"/>
                  <a:pt x="1197589" y="2722130"/>
                  <a:pt x="1197589" y="2722130"/>
                </a:cubicBezTo>
                <a:cubicBezTo>
                  <a:pt x="1234480" y="2611007"/>
                  <a:pt x="1289816" y="2555445"/>
                  <a:pt x="1345153" y="2518404"/>
                </a:cubicBezTo>
                <a:cubicBezTo>
                  <a:pt x="1372821" y="2509143"/>
                  <a:pt x="1405101" y="2504513"/>
                  <a:pt x="1441992" y="2504513"/>
                </a:cubicBezTo>
                <a:close/>
                <a:moveTo>
                  <a:pt x="2975080" y="2484443"/>
                </a:moveTo>
                <a:cubicBezTo>
                  <a:pt x="3031460" y="2487048"/>
                  <a:pt x="3069626" y="2507883"/>
                  <a:pt x="3097382" y="2507883"/>
                </a:cubicBezTo>
                <a:cubicBezTo>
                  <a:pt x="3134391" y="2526404"/>
                  <a:pt x="3152895" y="2544924"/>
                  <a:pt x="3189904" y="2581966"/>
                </a:cubicBezTo>
                <a:cubicBezTo>
                  <a:pt x="3208409" y="2619007"/>
                  <a:pt x="3226913" y="2656048"/>
                  <a:pt x="3263922" y="2730130"/>
                </a:cubicBezTo>
                <a:cubicBezTo>
                  <a:pt x="3282426" y="2804212"/>
                  <a:pt x="3356443" y="3322788"/>
                  <a:pt x="3356443" y="3322788"/>
                </a:cubicBezTo>
                <a:cubicBezTo>
                  <a:pt x="3374948" y="3433912"/>
                  <a:pt x="3356443" y="3507994"/>
                  <a:pt x="3337939" y="3545035"/>
                </a:cubicBezTo>
                <a:cubicBezTo>
                  <a:pt x="3319435" y="3582076"/>
                  <a:pt x="3300930" y="3619117"/>
                  <a:pt x="3282426" y="3637638"/>
                </a:cubicBezTo>
                <a:cubicBezTo>
                  <a:pt x="3245417" y="3656158"/>
                  <a:pt x="3208409" y="3656158"/>
                  <a:pt x="3171400" y="3674679"/>
                </a:cubicBezTo>
                <a:cubicBezTo>
                  <a:pt x="3152895" y="3674679"/>
                  <a:pt x="3134391" y="3693200"/>
                  <a:pt x="3115887" y="3693200"/>
                </a:cubicBezTo>
                <a:cubicBezTo>
                  <a:pt x="3060374" y="3711720"/>
                  <a:pt x="3004860" y="3711720"/>
                  <a:pt x="2967852" y="3674679"/>
                </a:cubicBezTo>
                <a:cubicBezTo>
                  <a:pt x="2912339" y="3656158"/>
                  <a:pt x="2875330" y="3619117"/>
                  <a:pt x="2838321" y="3563556"/>
                </a:cubicBezTo>
                <a:cubicBezTo>
                  <a:pt x="2801312" y="3507994"/>
                  <a:pt x="2782808" y="3433912"/>
                  <a:pt x="2782808" y="3359829"/>
                </a:cubicBezTo>
                <a:cubicBezTo>
                  <a:pt x="2764304" y="3156103"/>
                  <a:pt x="2764304" y="3156103"/>
                  <a:pt x="2764304" y="3156103"/>
                </a:cubicBezTo>
                <a:cubicBezTo>
                  <a:pt x="2708791" y="2878295"/>
                  <a:pt x="2708791" y="2878295"/>
                  <a:pt x="2708791" y="2878295"/>
                </a:cubicBezTo>
                <a:cubicBezTo>
                  <a:pt x="2671782" y="2767171"/>
                  <a:pt x="2671782" y="2693089"/>
                  <a:pt x="2690286" y="2637527"/>
                </a:cubicBezTo>
                <a:cubicBezTo>
                  <a:pt x="2727295" y="2563445"/>
                  <a:pt x="2801312" y="2489363"/>
                  <a:pt x="2912339" y="2489363"/>
                </a:cubicBezTo>
                <a:cubicBezTo>
                  <a:pt x="2935469" y="2484733"/>
                  <a:pt x="2956286" y="2483575"/>
                  <a:pt x="2975080" y="2484443"/>
                </a:cubicBezTo>
                <a:close/>
                <a:moveTo>
                  <a:pt x="4122198" y="1964873"/>
                </a:moveTo>
                <a:cubicBezTo>
                  <a:pt x="4177850" y="1964873"/>
                  <a:pt x="4233502" y="1983451"/>
                  <a:pt x="4289154" y="2020607"/>
                </a:cubicBezTo>
                <a:cubicBezTo>
                  <a:pt x="4344804" y="2039186"/>
                  <a:pt x="4400456" y="2094920"/>
                  <a:pt x="4437557" y="2169233"/>
                </a:cubicBezTo>
                <a:cubicBezTo>
                  <a:pt x="4567411" y="2336436"/>
                  <a:pt x="4567411" y="2336436"/>
                  <a:pt x="4567411" y="2336436"/>
                </a:cubicBezTo>
                <a:cubicBezTo>
                  <a:pt x="4752916" y="2540795"/>
                  <a:pt x="4752916" y="2540795"/>
                  <a:pt x="4752916" y="2540795"/>
                </a:cubicBezTo>
                <a:cubicBezTo>
                  <a:pt x="4827118" y="2633686"/>
                  <a:pt x="4864220" y="2707999"/>
                  <a:pt x="4882769" y="2763733"/>
                </a:cubicBezTo>
                <a:cubicBezTo>
                  <a:pt x="4882769" y="2838046"/>
                  <a:pt x="4864220" y="2930936"/>
                  <a:pt x="4771467" y="2986671"/>
                </a:cubicBezTo>
                <a:cubicBezTo>
                  <a:pt x="4697264" y="3042405"/>
                  <a:pt x="4623063" y="3060983"/>
                  <a:pt x="4567411" y="3060983"/>
                </a:cubicBezTo>
                <a:cubicBezTo>
                  <a:pt x="4548860" y="3060983"/>
                  <a:pt x="4511759" y="3060983"/>
                  <a:pt x="4474659" y="3042405"/>
                </a:cubicBezTo>
                <a:cubicBezTo>
                  <a:pt x="4437557" y="3023827"/>
                  <a:pt x="4400456" y="2986671"/>
                  <a:pt x="4344804" y="2949514"/>
                </a:cubicBezTo>
                <a:cubicBezTo>
                  <a:pt x="4289154" y="2893780"/>
                  <a:pt x="3955244" y="2466483"/>
                  <a:pt x="3955244" y="2466483"/>
                </a:cubicBezTo>
                <a:cubicBezTo>
                  <a:pt x="3899592" y="2392170"/>
                  <a:pt x="3862491" y="2317858"/>
                  <a:pt x="3862491" y="2280701"/>
                </a:cubicBezTo>
                <a:cubicBezTo>
                  <a:pt x="3862491" y="2224967"/>
                  <a:pt x="3862491" y="2187811"/>
                  <a:pt x="3881042" y="2169233"/>
                </a:cubicBezTo>
                <a:cubicBezTo>
                  <a:pt x="3899592" y="2132076"/>
                  <a:pt x="3918143" y="2113498"/>
                  <a:pt x="3936693" y="2076342"/>
                </a:cubicBezTo>
                <a:cubicBezTo>
                  <a:pt x="3973794" y="2057764"/>
                  <a:pt x="3992345" y="2039186"/>
                  <a:pt x="3992345" y="2039186"/>
                </a:cubicBezTo>
                <a:cubicBezTo>
                  <a:pt x="4029446" y="2002029"/>
                  <a:pt x="4085097" y="1983451"/>
                  <a:pt x="4122198" y="1964873"/>
                </a:cubicBezTo>
                <a:close/>
                <a:moveTo>
                  <a:pt x="146310" y="1953889"/>
                </a:moveTo>
                <a:cubicBezTo>
                  <a:pt x="201962" y="1953889"/>
                  <a:pt x="276164" y="1991027"/>
                  <a:pt x="350366" y="2046733"/>
                </a:cubicBezTo>
                <a:cubicBezTo>
                  <a:pt x="424568" y="2102439"/>
                  <a:pt x="443118" y="2176714"/>
                  <a:pt x="443118" y="2232420"/>
                </a:cubicBezTo>
                <a:cubicBezTo>
                  <a:pt x="443118" y="2288126"/>
                  <a:pt x="424568" y="2362401"/>
                  <a:pt x="368916" y="2455245"/>
                </a:cubicBezTo>
                <a:cubicBezTo>
                  <a:pt x="368916" y="2455245"/>
                  <a:pt x="181092" y="2674589"/>
                  <a:pt x="55877" y="2823429"/>
                </a:cubicBezTo>
                <a:lnTo>
                  <a:pt x="0" y="2890207"/>
                </a:lnTo>
                <a:lnTo>
                  <a:pt x="0" y="2010548"/>
                </a:lnTo>
                <a:lnTo>
                  <a:pt x="48920" y="1981743"/>
                </a:lnTo>
                <a:cubicBezTo>
                  <a:pt x="86021" y="1963174"/>
                  <a:pt x="118485" y="1953889"/>
                  <a:pt x="146310" y="1953889"/>
                </a:cubicBezTo>
                <a:close/>
                <a:moveTo>
                  <a:pt x="4987001" y="730996"/>
                </a:moveTo>
                <a:cubicBezTo>
                  <a:pt x="5079441" y="730996"/>
                  <a:pt x="5079441" y="730996"/>
                  <a:pt x="5079441" y="730996"/>
                </a:cubicBezTo>
                <a:cubicBezTo>
                  <a:pt x="5190368" y="749448"/>
                  <a:pt x="5282808" y="786350"/>
                  <a:pt x="5338271" y="804801"/>
                </a:cubicBezTo>
                <a:cubicBezTo>
                  <a:pt x="5393734" y="841703"/>
                  <a:pt x="5412222" y="897056"/>
                  <a:pt x="5412222" y="970860"/>
                </a:cubicBezTo>
                <a:cubicBezTo>
                  <a:pt x="5412222" y="1007762"/>
                  <a:pt x="5412222" y="1044664"/>
                  <a:pt x="5412222" y="1100017"/>
                </a:cubicBezTo>
                <a:cubicBezTo>
                  <a:pt x="5393734" y="1155371"/>
                  <a:pt x="5375246" y="1210724"/>
                  <a:pt x="5338271" y="1266077"/>
                </a:cubicBezTo>
                <a:cubicBezTo>
                  <a:pt x="5301295" y="1302979"/>
                  <a:pt x="5245832" y="1321430"/>
                  <a:pt x="5171880" y="1339881"/>
                </a:cubicBezTo>
                <a:cubicBezTo>
                  <a:pt x="5060954" y="1339881"/>
                  <a:pt x="5171880" y="1358332"/>
                  <a:pt x="4913050" y="1339881"/>
                </a:cubicBezTo>
                <a:cubicBezTo>
                  <a:pt x="4635731" y="1339881"/>
                  <a:pt x="4580268" y="1339881"/>
                  <a:pt x="4580268" y="1339881"/>
                </a:cubicBezTo>
                <a:cubicBezTo>
                  <a:pt x="4413877" y="1321430"/>
                  <a:pt x="4413877" y="1321430"/>
                  <a:pt x="4413877" y="1321430"/>
                </a:cubicBezTo>
                <a:cubicBezTo>
                  <a:pt x="4321437" y="1302979"/>
                  <a:pt x="4265974" y="1284528"/>
                  <a:pt x="4247486" y="1247626"/>
                </a:cubicBezTo>
                <a:cubicBezTo>
                  <a:pt x="4210510" y="1210724"/>
                  <a:pt x="4192022" y="1173821"/>
                  <a:pt x="4192022" y="1118468"/>
                </a:cubicBezTo>
                <a:cubicBezTo>
                  <a:pt x="4192022" y="1118468"/>
                  <a:pt x="4192022" y="1081566"/>
                  <a:pt x="4192022" y="1026213"/>
                </a:cubicBezTo>
                <a:cubicBezTo>
                  <a:pt x="4192022" y="970860"/>
                  <a:pt x="4210510" y="915507"/>
                  <a:pt x="4247486" y="860154"/>
                </a:cubicBezTo>
                <a:cubicBezTo>
                  <a:pt x="4265974" y="823252"/>
                  <a:pt x="4321437" y="786350"/>
                  <a:pt x="4395389" y="786350"/>
                </a:cubicBezTo>
                <a:cubicBezTo>
                  <a:pt x="4487828" y="767899"/>
                  <a:pt x="4561780" y="767899"/>
                  <a:pt x="4617243" y="767899"/>
                </a:cubicBezTo>
                <a:cubicBezTo>
                  <a:pt x="4783634" y="749448"/>
                  <a:pt x="4876074" y="730996"/>
                  <a:pt x="4987001" y="730996"/>
                </a:cubicBezTo>
                <a:close/>
                <a:moveTo>
                  <a:pt x="3807960" y="0"/>
                </a:moveTo>
                <a:lnTo>
                  <a:pt x="4404064" y="0"/>
                </a:lnTo>
                <a:lnTo>
                  <a:pt x="4368291" y="41360"/>
                </a:lnTo>
                <a:cubicBezTo>
                  <a:pt x="4352100" y="60329"/>
                  <a:pt x="4338800" y="76226"/>
                  <a:pt x="4329548" y="87787"/>
                </a:cubicBezTo>
                <a:cubicBezTo>
                  <a:pt x="4255530" y="161780"/>
                  <a:pt x="4181513" y="198776"/>
                  <a:pt x="4107495" y="198776"/>
                </a:cubicBezTo>
                <a:cubicBezTo>
                  <a:pt x="4033478" y="217275"/>
                  <a:pt x="3959460" y="180278"/>
                  <a:pt x="3885443" y="106285"/>
                </a:cubicBezTo>
                <a:cubicBezTo>
                  <a:pt x="3857687" y="78538"/>
                  <a:pt x="3834556" y="50790"/>
                  <a:pt x="3818365" y="2304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052CB7-B43A-D09F-8BAD-A380B750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" y="448733"/>
            <a:ext cx="2952026" cy="1647796"/>
          </a:xfrm>
        </p:spPr>
        <p:txBody>
          <a:bodyPr>
            <a:normAutofit/>
          </a:bodyPr>
          <a:lstStyle/>
          <a:p>
            <a:r>
              <a:rPr lang="en-US" sz="4000" dirty="0"/>
              <a:t>What the heck is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59C10-9131-620B-9158-7200ECCC6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4000" y="1536700"/>
            <a:ext cx="4991962" cy="42322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Persuasive messaging is an effort to influence others to change their thoughts and behaviors towards something</a:t>
            </a:r>
          </a:p>
        </p:txBody>
      </p:sp>
    </p:spTree>
    <p:extLst>
      <p:ext uri="{BB962C8B-B14F-4D97-AF65-F5344CB8AC3E}">
        <p14:creationId xmlns:p14="http://schemas.microsoft.com/office/powerpoint/2010/main" val="32508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7069E-ED33-D53C-63DF-957421E50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50800"/>
          </a:xfrm>
        </p:spPr>
        <p:txBody>
          <a:bodyPr>
            <a:normAutofit/>
          </a:bodyPr>
          <a:lstStyle/>
          <a:p>
            <a:r>
              <a:rPr lang="en-US" sz="3600" dirty="0"/>
              <a:t>Common Uses of Persuasive Messaging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5F494-FADF-7664-486A-EE47CA8D63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0000" y="1787236"/>
            <a:ext cx="5003800" cy="3988939"/>
          </a:xfrm>
        </p:spPr>
        <p:txBody>
          <a:bodyPr>
            <a:normAutofit/>
          </a:bodyPr>
          <a:lstStyle/>
          <a:p>
            <a:r>
              <a:rPr lang="en-US" sz="3200" dirty="0"/>
              <a:t>Education</a:t>
            </a:r>
          </a:p>
          <a:p>
            <a:r>
              <a:rPr lang="en-US" sz="3200" dirty="0"/>
              <a:t>Sales and Marketing</a:t>
            </a:r>
          </a:p>
          <a:p>
            <a:r>
              <a:rPr lang="en-US" sz="3200" dirty="0"/>
              <a:t>Politics</a:t>
            </a:r>
          </a:p>
          <a:p>
            <a:r>
              <a:rPr lang="en-US" sz="3200" dirty="0"/>
              <a:t>Customer Service</a:t>
            </a:r>
          </a:p>
          <a:p>
            <a:r>
              <a:rPr lang="en-US" sz="3200" dirty="0"/>
              <a:t>Leadership Roles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9590E7-FCE7-160F-68AA-ECCD0ED46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58400" y="1787236"/>
            <a:ext cx="5003801" cy="3988940"/>
          </a:xfrm>
        </p:spPr>
        <p:txBody>
          <a:bodyPr>
            <a:normAutofit/>
          </a:bodyPr>
          <a:lstStyle/>
          <a:p>
            <a:r>
              <a:rPr lang="en-US" sz="3200" dirty="0"/>
              <a:t>Social Activism</a:t>
            </a:r>
          </a:p>
          <a:p>
            <a:r>
              <a:rPr lang="en-US" sz="3200" dirty="0"/>
              <a:t>Job Interviews</a:t>
            </a:r>
          </a:p>
          <a:p>
            <a:r>
              <a:rPr lang="en-US" sz="3200" dirty="0"/>
              <a:t>Debates</a:t>
            </a:r>
          </a:p>
          <a:p>
            <a:r>
              <a:rPr lang="en-US" sz="3200" dirty="0"/>
              <a:t>Dating</a:t>
            </a:r>
          </a:p>
          <a:p>
            <a:r>
              <a:rPr lang="en-US" sz="3200" dirty="0"/>
              <a:t>Working in a Team</a:t>
            </a:r>
          </a:p>
        </p:txBody>
      </p:sp>
    </p:spTree>
    <p:extLst>
      <p:ext uri="{BB962C8B-B14F-4D97-AF65-F5344CB8AC3E}">
        <p14:creationId xmlns:p14="http://schemas.microsoft.com/office/powerpoint/2010/main" val="792961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7EFF05-A8DA-4B3E-9C21-7A04283D4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4CA1620-2C02-4B4E-97C8-06FCE85EE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57DE79-27F8-4881-BE3B-5321D1801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B733608-1322-485D-B942-B827E6997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3527" y="954724"/>
            <a:ext cx="10904945" cy="3364228"/>
            <a:chOff x="643527" y="954724"/>
            <a:chExt cx="10904945" cy="3364228"/>
          </a:xfrm>
        </p:grpSpPr>
        <p:sp>
          <p:nvSpPr>
            <p:cNvPr id="16" name="Freeform 78">
              <a:extLst>
                <a:ext uri="{FF2B5EF4-FFF2-40B4-BE49-F238E27FC236}">
                  <a16:creationId xmlns:a16="http://schemas.microsoft.com/office/drawing/2014/main" id="{7975F1CD-7143-447F-AC1A-8D3EA46ECA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7" name="Freeform 79">
              <a:extLst>
                <a:ext uri="{FF2B5EF4-FFF2-40B4-BE49-F238E27FC236}">
                  <a16:creationId xmlns:a16="http://schemas.microsoft.com/office/drawing/2014/main" id="{501A6B8C-11DF-404A-89DD-354DA4C19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8" name="Freeform 85">
              <a:extLst>
                <a:ext uri="{FF2B5EF4-FFF2-40B4-BE49-F238E27FC236}">
                  <a16:creationId xmlns:a16="http://schemas.microsoft.com/office/drawing/2014/main" id="{14D1F65C-CD34-4E1F-8743-D3879A8712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9" name="Freeform 80">
              <a:extLst>
                <a:ext uri="{FF2B5EF4-FFF2-40B4-BE49-F238E27FC236}">
                  <a16:creationId xmlns:a16="http://schemas.microsoft.com/office/drawing/2014/main" id="{E5C58F66-1B6C-4935-9BB4-583D612CD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0" name="Freeform 84">
              <a:extLst>
                <a:ext uri="{FF2B5EF4-FFF2-40B4-BE49-F238E27FC236}">
                  <a16:creationId xmlns:a16="http://schemas.microsoft.com/office/drawing/2014/main" id="{F41F116D-556B-4BC2-9DCD-46DA7CCC0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1" name="Freeform 87">
              <a:extLst>
                <a:ext uri="{FF2B5EF4-FFF2-40B4-BE49-F238E27FC236}">
                  <a16:creationId xmlns:a16="http://schemas.microsoft.com/office/drawing/2014/main" id="{DE46F0F4-2435-4BDC-A92C-EB1360880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019808-C94E-DC78-849F-0F6D158E6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0014" y="1106329"/>
            <a:ext cx="6911974" cy="3031534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 algn="ctr"/>
            <a:r>
              <a:rPr lang="en-US" sz="5600" spc="-100" dirty="0"/>
              <a:t>Delivery</a:t>
            </a:r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085AB271-571D-4C19-9FCC-C760834A8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226" y="359229"/>
            <a:ext cx="805544" cy="12191999"/>
          </a:xfrm>
          <a:custGeom>
            <a:avLst/>
            <a:gdLst>
              <a:gd name="connsiteX0" fmla="*/ 0 w 1214924"/>
              <a:gd name="connsiteY0" fmla="*/ 12191999 h 12191999"/>
              <a:gd name="connsiteX1" fmla="*/ 32 w 1214924"/>
              <a:gd name="connsiteY1" fmla="*/ 12166053 h 12191999"/>
              <a:gd name="connsiteX2" fmla="*/ 59979 w 1214924"/>
              <a:gd name="connsiteY2" fmla="*/ 9224089 h 12191999"/>
              <a:gd name="connsiteX3" fmla="*/ 120877 w 1214924"/>
              <a:gd name="connsiteY3" fmla="*/ 8004225 h 12191999"/>
              <a:gd name="connsiteX4" fmla="*/ 59979 w 1214924"/>
              <a:gd name="connsiteY4" fmla="*/ 7211315 h 12191999"/>
              <a:gd name="connsiteX5" fmla="*/ 59979 w 1214924"/>
              <a:gd name="connsiteY5" fmla="*/ 6601383 h 12191999"/>
              <a:gd name="connsiteX6" fmla="*/ 59979 w 1214924"/>
              <a:gd name="connsiteY6" fmla="*/ 5015562 h 12191999"/>
              <a:gd name="connsiteX7" fmla="*/ 120877 w 1214924"/>
              <a:gd name="connsiteY7" fmla="*/ 3185768 h 12191999"/>
              <a:gd name="connsiteX8" fmla="*/ 74847 w 1214924"/>
              <a:gd name="connsiteY8" fmla="*/ 4714 h 12191999"/>
              <a:gd name="connsiteX9" fmla="*/ 74778 w 1214924"/>
              <a:gd name="connsiteY9" fmla="*/ 0 h 12191999"/>
              <a:gd name="connsiteX10" fmla="*/ 1214924 w 1214924"/>
              <a:gd name="connsiteY10" fmla="*/ 0 h 12191999"/>
              <a:gd name="connsiteX11" fmla="*/ 1214924 w 1214924"/>
              <a:gd name="connsiteY11" fmla="*/ 12191999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4924" h="12191999">
                <a:moveTo>
                  <a:pt x="0" y="12191999"/>
                </a:moveTo>
                <a:lnTo>
                  <a:pt x="32" y="12166053"/>
                </a:lnTo>
                <a:cubicBezTo>
                  <a:pt x="2886" y="11339787"/>
                  <a:pt x="14305" y="10367710"/>
                  <a:pt x="59979" y="9224089"/>
                </a:cubicBezTo>
                <a:cubicBezTo>
                  <a:pt x="120877" y="8004225"/>
                  <a:pt x="120877" y="8004225"/>
                  <a:pt x="120877" y="8004225"/>
                </a:cubicBezTo>
                <a:cubicBezTo>
                  <a:pt x="120877" y="7760253"/>
                  <a:pt x="59979" y="7516280"/>
                  <a:pt x="59979" y="7211315"/>
                </a:cubicBezTo>
                <a:cubicBezTo>
                  <a:pt x="59979" y="6906349"/>
                  <a:pt x="59979" y="6662377"/>
                  <a:pt x="59979" y="6601383"/>
                </a:cubicBezTo>
                <a:cubicBezTo>
                  <a:pt x="59979" y="5015562"/>
                  <a:pt x="59979" y="5015562"/>
                  <a:pt x="59979" y="5015562"/>
                </a:cubicBezTo>
                <a:cubicBezTo>
                  <a:pt x="120877" y="3185768"/>
                  <a:pt x="120877" y="3185768"/>
                  <a:pt x="120877" y="3185768"/>
                </a:cubicBezTo>
                <a:cubicBezTo>
                  <a:pt x="98040" y="1607571"/>
                  <a:pt x="83767" y="621197"/>
                  <a:pt x="74847" y="4714"/>
                </a:cubicBezTo>
                <a:lnTo>
                  <a:pt x="74778" y="0"/>
                </a:lnTo>
                <a:lnTo>
                  <a:pt x="1214924" y="0"/>
                </a:lnTo>
                <a:lnTo>
                  <a:pt x="1214924" y="12191999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297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FAE2A12-140C-4527-B721-72C1DD3F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B43FC7-6A19-4DF3-8506-485B55500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689040-6301-4CD3-A20F-EA809EAD5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0344100 w 12192000"/>
              <a:gd name="connsiteY1" fmla="*/ 0 h 6858000"/>
              <a:gd name="connsiteX2" fmla="*/ 10628041 w 12192000"/>
              <a:gd name="connsiteY2" fmla="*/ 181981 h 6858000"/>
              <a:gd name="connsiteX3" fmla="*/ 10890786 w 12192000"/>
              <a:gd name="connsiteY3" fmla="*/ 404196 h 6858000"/>
              <a:gd name="connsiteX4" fmla="*/ 12140703 w 12192000"/>
              <a:gd name="connsiteY4" fmla="*/ 2501275 h 6858000"/>
              <a:gd name="connsiteX5" fmla="*/ 12192000 w 12192000"/>
              <a:gd name="connsiteY5" fmla="*/ 2695497 h 6858000"/>
              <a:gd name="connsiteX6" fmla="*/ 12192000 w 12192000"/>
              <a:gd name="connsiteY6" fmla="*/ 5699618 h 6858000"/>
              <a:gd name="connsiteX7" fmla="*/ 12152883 w 12192000"/>
              <a:gd name="connsiteY7" fmla="*/ 5839731 h 6858000"/>
              <a:gd name="connsiteX8" fmla="*/ 11693517 w 12192000"/>
              <a:gd name="connsiteY8" fmla="*/ 6719283 h 6858000"/>
              <a:gd name="connsiteX9" fmla="*/ 11571478 w 12192000"/>
              <a:gd name="connsiteY9" fmla="*/ 6858000 h 6858000"/>
              <a:gd name="connsiteX10" fmla="*/ 0 w 12192000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0344100" y="0"/>
                </a:lnTo>
                <a:lnTo>
                  <a:pt x="10628041" y="181981"/>
                </a:lnTo>
                <a:cubicBezTo>
                  <a:pt x="10728383" y="255277"/>
                  <a:pt x="10816544" y="329736"/>
                  <a:pt x="10890786" y="404196"/>
                </a:cubicBezTo>
                <a:cubicBezTo>
                  <a:pt x="11447593" y="962641"/>
                  <a:pt x="11888399" y="1637430"/>
                  <a:pt x="12140703" y="2501275"/>
                </a:cubicBezTo>
                <a:lnTo>
                  <a:pt x="12192000" y="2695497"/>
                </a:lnTo>
                <a:lnTo>
                  <a:pt x="12192000" y="5699618"/>
                </a:lnTo>
                <a:lnTo>
                  <a:pt x="12152883" y="5839731"/>
                </a:lnTo>
                <a:cubicBezTo>
                  <a:pt x="12041522" y="6174798"/>
                  <a:pt x="11888399" y="6467982"/>
                  <a:pt x="11693517" y="6719283"/>
                </a:cubicBezTo>
                <a:lnTo>
                  <a:pt x="1157147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CE224F-F416-F7EE-7823-75F0BD680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6923813" cy="578559"/>
          </a:xfrm>
        </p:spPr>
        <p:txBody>
          <a:bodyPr>
            <a:normAutofit/>
          </a:bodyPr>
          <a:lstStyle/>
          <a:p>
            <a:r>
              <a:rPr lang="en-US" dirty="0"/>
              <a:t>Three Types of Persuasion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31832-FCE1-155C-FDB4-57D3287A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82333"/>
            <a:ext cx="2539667" cy="3656466"/>
          </a:xfrm>
        </p:spPr>
        <p:txBody>
          <a:bodyPr>
            <a:normAutofit/>
          </a:bodyPr>
          <a:lstStyle/>
          <a:p>
            <a:r>
              <a:rPr lang="en-US" sz="1800" dirty="0"/>
              <a:t>Proof of credentials</a:t>
            </a:r>
          </a:p>
          <a:p>
            <a:r>
              <a:rPr lang="en-US" sz="1800" dirty="0"/>
              <a:t>Use of reputable sources</a:t>
            </a:r>
          </a:p>
          <a:p>
            <a:r>
              <a:rPr lang="en-US" sz="1800" dirty="0"/>
              <a:t>Must come across as trustworthy</a:t>
            </a:r>
          </a:p>
          <a:p>
            <a:r>
              <a:rPr lang="en-US" sz="1800" dirty="0"/>
              <a:t>Often presented in a very professional way</a:t>
            </a:r>
          </a:p>
          <a:p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C6BD8C-AEB3-BAAD-5A8A-82CCB7B4CB1C}"/>
              </a:ext>
            </a:extLst>
          </p:cNvPr>
          <p:cNvSpPr txBox="1"/>
          <p:nvPr/>
        </p:nvSpPr>
        <p:spPr>
          <a:xfrm>
            <a:off x="720000" y="1530492"/>
            <a:ext cx="253966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cap="small" dirty="0"/>
              <a:t>Ethos </a:t>
            </a:r>
            <a:r>
              <a:rPr lang="en-US" cap="small" dirty="0"/>
              <a:t>(credibility)</a:t>
            </a:r>
            <a:endParaRPr lang="en-US" sz="3200" cap="small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3D6411A-141E-7859-C61F-8CD38436C398}"/>
              </a:ext>
            </a:extLst>
          </p:cNvPr>
          <p:cNvSpPr txBox="1">
            <a:spLocks/>
          </p:cNvSpPr>
          <p:nvPr/>
        </p:nvSpPr>
        <p:spPr>
          <a:xfrm>
            <a:off x="4181906" y="2582333"/>
            <a:ext cx="2539667" cy="365646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Use of examples and anecdotes that evoke emotion</a:t>
            </a:r>
          </a:p>
          <a:p>
            <a:r>
              <a:rPr lang="en-US" sz="1800" dirty="0"/>
              <a:t>Use of emotionally charged language</a:t>
            </a:r>
          </a:p>
          <a:p>
            <a:r>
              <a:rPr lang="en-US" sz="1800" dirty="0"/>
              <a:t>Very deliberate word choices</a:t>
            </a:r>
          </a:p>
          <a:p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CC31A2-7C75-85D8-5EF5-C987D3B82C4A}"/>
              </a:ext>
            </a:extLst>
          </p:cNvPr>
          <p:cNvSpPr txBox="1"/>
          <p:nvPr/>
        </p:nvSpPr>
        <p:spPr>
          <a:xfrm>
            <a:off x="4181906" y="1530492"/>
            <a:ext cx="253966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cap="small" dirty="0"/>
              <a:t>Pathos </a:t>
            </a:r>
            <a:r>
              <a:rPr lang="en-US" cap="small" dirty="0"/>
              <a:t>(Emotional)</a:t>
            </a:r>
            <a:endParaRPr lang="en-US" sz="3200" cap="smal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26EC223-D9D2-13AE-03B1-07C7E182C971}"/>
              </a:ext>
            </a:extLst>
          </p:cNvPr>
          <p:cNvSpPr txBox="1">
            <a:spLocks/>
          </p:cNvSpPr>
          <p:nvPr/>
        </p:nvSpPr>
        <p:spPr>
          <a:xfrm>
            <a:off x="7643813" y="2582333"/>
            <a:ext cx="2539667" cy="365646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Use of facts and statistics</a:t>
            </a:r>
          </a:p>
          <a:p>
            <a:r>
              <a:rPr lang="en-US" sz="1800" dirty="0"/>
              <a:t>Explanation of why exactly their idea is correct</a:t>
            </a:r>
          </a:p>
          <a:p>
            <a:r>
              <a:rPr lang="en-US" sz="1800" dirty="0"/>
              <a:t>Must avoid logical fallacies</a:t>
            </a:r>
          </a:p>
          <a:p>
            <a:r>
              <a:rPr lang="en-US" sz="1800" dirty="0"/>
              <a:t>Destroy them with facts and logic</a:t>
            </a:r>
          </a:p>
          <a:p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496FAF-7A14-63D1-CC92-8361A641F3B6}"/>
              </a:ext>
            </a:extLst>
          </p:cNvPr>
          <p:cNvSpPr txBox="1"/>
          <p:nvPr/>
        </p:nvSpPr>
        <p:spPr>
          <a:xfrm>
            <a:off x="7643813" y="1530492"/>
            <a:ext cx="253966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cap="small" dirty="0"/>
              <a:t>Logos </a:t>
            </a:r>
            <a:r>
              <a:rPr lang="en-US" cap="small" dirty="0"/>
              <a:t>(Rationality)</a:t>
            </a:r>
            <a:endParaRPr lang="en-US" sz="3200" cap="small" dirty="0"/>
          </a:p>
        </p:txBody>
      </p:sp>
    </p:spTree>
    <p:extLst>
      <p:ext uri="{BB962C8B-B14F-4D97-AF65-F5344CB8AC3E}">
        <p14:creationId xmlns:p14="http://schemas.microsoft.com/office/powerpoint/2010/main" val="2453788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DE63055-C438-4977-B234-872D73E6C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range ball in sea of white bouncing balls">
            <a:extLst>
              <a:ext uri="{FF2B5EF4-FFF2-40B4-BE49-F238E27FC236}">
                <a16:creationId xmlns:a16="http://schemas.microsoft.com/office/drawing/2014/main" id="{165E94C9-AC5E-520D-C1B6-E764CC9CBC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24" r="6" b="7565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97BC505-FE0C-4637-A29D-B71DFBBBA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852794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9E91CF-5A85-2EC6-8F6C-42B922383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0" y="1449387"/>
            <a:ext cx="5015638" cy="2089679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/>
            <a:r>
              <a:rPr lang="en-US" sz="5600" spc="-100" dirty="0"/>
              <a:t>Call to Action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13952" y="317452"/>
            <a:ext cx="2088038" cy="719230"/>
            <a:chOff x="4532666" y="505937"/>
            <a:chExt cx="2981730" cy="1027064"/>
          </a:xfrm>
        </p:grpSpPr>
        <p:sp>
          <p:nvSpPr>
            <p:cNvPr id="16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7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8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5706" y="5503147"/>
            <a:ext cx="2117174" cy="588806"/>
            <a:chOff x="4549904" y="5078157"/>
            <a:chExt cx="3023338" cy="840818"/>
          </a:xfrm>
        </p:grpSpPr>
        <p:sp>
          <p:nvSpPr>
            <p:cNvPr id="21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2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3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E2B0556-E9D1-F7AB-19B8-9311AD85AB5D}"/>
              </a:ext>
            </a:extLst>
          </p:cNvPr>
          <p:cNvSpPr txBox="1"/>
          <p:nvPr/>
        </p:nvSpPr>
        <p:spPr>
          <a:xfrm>
            <a:off x="965199" y="677333"/>
            <a:ext cx="4436533" cy="6140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message that pushes the audience to take 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Leaves no room for questions like “okay but how am I supposed to do this”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Best to use at the end of the message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Short and direct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800" dirty="0"/>
          </a:p>
          <a:p>
            <a:r>
              <a:rPr lang="en-US" sz="700" dirty="0"/>
              <a:t>please give me bonus points for using a picture of ping pong balls</a:t>
            </a:r>
          </a:p>
        </p:txBody>
      </p:sp>
    </p:spTree>
    <p:extLst>
      <p:ext uri="{BB962C8B-B14F-4D97-AF65-F5344CB8AC3E}">
        <p14:creationId xmlns:p14="http://schemas.microsoft.com/office/powerpoint/2010/main" val="3692764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F58D3F4-AD3E-4263-85BF-7EB712458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83AC10-A272-4982-A610-DDA728D78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6FDED66-1461-4834-9923-329986747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95815" y="0"/>
            <a:ext cx="11196185" cy="6858000"/>
          </a:xfrm>
          <a:custGeom>
            <a:avLst/>
            <a:gdLst>
              <a:gd name="connsiteX0" fmla="*/ 678180 w 11196185"/>
              <a:gd name="connsiteY0" fmla="*/ 0 h 6858000"/>
              <a:gd name="connsiteX1" fmla="*/ 10577581 w 11196185"/>
              <a:gd name="connsiteY1" fmla="*/ 0 h 6858000"/>
              <a:gd name="connsiteX2" fmla="*/ 10716113 w 11196185"/>
              <a:gd name="connsiteY2" fmla="*/ 294338 h 6858000"/>
              <a:gd name="connsiteX3" fmla="*/ 11040720 w 11196185"/>
              <a:gd name="connsiteY3" fmla="*/ 992736 h 6858000"/>
              <a:gd name="connsiteX4" fmla="*/ 11188414 w 11196185"/>
              <a:gd name="connsiteY4" fmla="*/ 1350314 h 6858000"/>
              <a:gd name="connsiteX5" fmla="*/ 11196185 w 11196185"/>
              <a:gd name="connsiteY5" fmla="*/ 1382182 h 6858000"/>
              <a:gd name="connsiteX6" fmla="*/ 11196185 w 11196185"/>
              <a:gd name="connsiteY6" fmla="*/ 4121434 h 6858000"/>
              <a:gd name="connsiteX7" fmla="*/ 11176802 w 11196185"/>
              <a:gd name="connsiteY7" fmla="*/ 4304566 h 6858000"/>
              <a:gd name="connsiteX8" fmla="*/ 10289429 w 11196185"/>
              <a:gd name="connsiteY8" fmla="*/ 5937296 h 6858000"/>
              <a:gd name="connsiteX9" fmla="*/ 9411880 w 11196185"/>
              <a:gd name="connsiteY9" fmla="*/ 6851146 h 6858000"/>
              <a:gd name="connsiteX10" fmla="*/ 9402883 w 11196185"/>
              <a:gd name="connsiteY10" fmla="*/ 6858000 h 6858000"/>
              <a:gd name="connsiteX11" fmla="*/ 1880709 w 11196185"/>
              <a:gd name="connsiteY11" fmla="*/ 6858000 h 6858000"/>
              <a:gd name="connsiteX12" fmla="*/ 1838993 w 11196185"/>
              <a:gd name="connsiteY12" fmla="*/ 6821023 h 6858000"/>
              <a:gd name="connsiteX13" fmla="*/ 1110605 w 11196185"/>
              <a:gd name="connsiteY13" fmla="*/ 6101023 h 6858000"/>
              <a:gd name="connsiteX14" fmla="*/ 0 w 11196185"/>
              <a:gd name="connsiteY14" fmla="*/ 3022953 h 6858000"/>
              <a:gd name="connsiteX15" fmla="*/ 653297 w 11196185"/>
              <a:gd name="connsiteY15" fmla="*/ 4311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196185" h="6858000">
                <a:moveTo>
                  <a:pt x="678180" y="0"/>
                </a:moveTo>
                <a:lnTo>
                  <a:pt x="10577581" y="0"/>
                </a:lnTo>
                <a:lnTo>
                  <a:pt x="10716113" y="294338"/>
                </a:lnTo>
                <a:cubicBezTo>
                  <a:pt x="10820232" y="519974"/>
                  <a:pt x="10926393" y="755332"/>
                  <a:pt x="11040720" y="992736"/>
                </a:cubicBezTo>
                <a:cubicBezTo>
                  <a:pt x="11101967" y="1099159"/>
                  <a:pt x="11150454" y="1219908"/>
                  <a:pt x="11188414" y="1350314"/>
                </a:cubicBezTo>
                <a:lnTo>
                  <a:pt x="11196185" y="1382182"/>
                </a:lnTo>
                <a:lnTo>
                  <a:pt x="11196185" y="4121434"/>
                </a:lnTo>
                <a:lnTo>
                  <a:pt x="11176802" y="4304566"/>
                </a:lnTo>
                <a:cubicBezTo>
                  <a:pt x="11053990" y="5160104"/>
                  <a:pt x="10546664" y="5536165"/>
                  <a:pt x="10289429" y="5937296"/>
                </a:cubicBezTo>
                <a:cubicBezTo>
                  <a:pt x="10175102" y="6195166"/>
                  <a:pt x="9816937" y="6534516"/>
                  <a:pt x="9411880" y="6851146"/>
                </a:cubicBezTo>
                <a:lnTo>
                  <a:pt x="9402883" y="6858000"/>
                </a:lnTo>
                <a:lnTo>
                  <a:pt x="1880709" y="6858000"/>
                </a:lnTo>
                <a:lnTo>
                  <a:pt x="1838993" y="6821023"/>
                </a:lnTo>
                <a:cubicBezTo>
                  <a:pt x="1404461" y="6426943"/>
                  <a:pt x="1110605" y="6101023"/>
                  <a:pt x="1110605" y="6101023"/>
                </a:cubicBezTo>
                <a:cubicBezTo>
                  <a:pt x="816622" y="5544351"/>
                  <a:pt x="0" y="3776098"/>
                  <a:pt x="0" y="3022953"/>
                </a:cubicBezTo>
                <a:cubicBezTo>
                  <a:pt x="0" y="2171572"/>
                  <a:pt x="195989" y="894500"/>
                  <a:pt x="653297" y="4311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DF65C0-77DD-B7F8-4AE5-CD247C0DB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12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Counterarguments</a:t>
            </a:r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1607CD53-0FF9-47E9-94AD-2BF64BA80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5824556">
            <a:off x="198004" y="426519"/>
            <a:ext cx="2955087" cy="2765998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5A8C1-41E5-AE74-BAA6-38AB9A631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0026" y="2541600"/>
            <a:ext cx="4991962" cy="3216273"/>
          </a:xfrm>
        </p:spPr>
        <p:txBody>
          <a:bodyPr>
            <a:normAutofit/>
          </a:bodyPr>
          <a:lstStyle/>
          <a:p>
            <a:r>
              <a:rPr lang="en-US" dirty="0"/>
              <a:t>Think up potential objections that your audience might have</a:t>
            </a:r>
          </a:p>
          <a:p>
            <a:r>
              <a:rPr lang="en-US" dirty="0"/>
              <a:t>Acknowledge these doubts and provide counterarguments</a:t>
            </a:r>
          </a:p>
          <a:p>
            <a:r>
              <a:rPr lang="en-US" dirty="0"/>
              <a:t>This shows that you have considered other views, which gains credibility</a:t>
            </a:r>
          </a:p>
        </p:txBody>
      </p:sp>
    </p:spTree>
    <p:extLst>
      <p:ext uri="{BB962C8B-B14F-4D97-AF65-F5344CB8AC3E}">
        <p14:creationId xmlns:p14="http://schemas.microsoft.com/office/powerpoint/2010/main" val="2273003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E9D6223-8D87-4038-BE74-D5224B024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6FBF49-EC0D-4E09-A77B-DB4E8257E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3AA13D0-BF0A-4B8F-9FD6-CAE2DCD93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0"/>
            <a:ext cx="9705717" cy="6858000"/>
          </a:xfrm>
          <a:custGeom>
            <a:avLst/>
            <a:gdLst>
              <a:gd name="connsiteX0" fmla="*/ 0 w 9705717"/>
              <a:gd name="connsiteY0" fmla="*/ 0 h 6858000"/>
              <a:gd name="connsiteX1" fmla="*/ 8892014 w 9705717"/>
              <a:gd name="connsiteY1" fmla="*/ 0 h 6858000"/>
              <a:gd name="connsiteX2" fmla="*/ 8948109 w 9705717"/>
              <a:gd name="connsiteY2" fmla="*/ 119185 h 6858000"/>
              <a:gd name="connsiteX3" fmla="*/ 9361712 w 9705717"/>
              <a:gd name="connsiteY3" fmla="*/ 1009060 h 6858000"/>
              <a:gd name="connsiteX4" fmla="*/ 9569814 w 9705717"/>
              <a:gd name="connsiteY4" fmla="*/ 4722415 h 6858000"/>
              <a:gd name="connsiteX5" fmla="*/ 8937785 w 9705717"/>
              <a:gd name="connsiteY5" fmla="*/ 6619105 h 6858000"/>
              <a:gd name="connsiteX6" fmla="*/ 8749280 w 9705717"/>
              <a:gd name="connsiteY6" fmla="*/ 6858000 h 6858000"/>
              <a:gd name="connsiteX7" fmla="*/ 0 w 9705717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05717" h="6858000">
                <a:moveTo>
                  <a:pt x="0" y="0"/>
                </a:moveTo>
                <a:lnTo>
                  <a:pt x="8892014" y="0"/>
                </a:lnTo>
                <a:lnTo>
                  <a:pt x="8948109" y="119185"/>
                </a:lnTo>
                <a:cubicBezTo>
                  <a:pt x="9080774" y="406683"/>
                  <a:pt x="9216041" y="706568"/>
                  <a:pt x="9361712" y="1009060"/>
                </a:cubicBezTo>
                <a:cubicBezTo>
                  <a:pt x="9986018" y="2093861"/>
                  <a:pt x="9569814" y="4346908"/>
                  <a:pt x="9569814" y="4722415"/>
                </a:cubicBezTo>
                <a:cubicBezTo>
                  <a:pt x="9569814" y="5635108"/>
                  <a:pt x="9260912" y="6189243"/>
                  <a:pt x="8937785" y="6619105"/>
                </a:cubicBezTo>
                <a:lnTo>
                  <a:pt x="874928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055998-AC5B-F881-AAEB-8181D7F31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21734"/>
            <a:ext cx="6911974" cy="16002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Know your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ABD9D-F22B-0956-120E-DA90F1286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921933"/>
            <a:ext cx="6911975" cy="3856925"/>
          </a:xfrm>
        </p:spPr>
        <p:txBody>
          <a:bodyPr>
            <a:normAutofit/>
          </a:bodyPr>
          <a:lstStyle/>
          <a:p>
            <a:r>
              <a:rPr lang="en-US" dirty="0"/>
              <a:t>Being able to put yourself in the shoes of others helps develop better appeals</a:t>
            </a:r>
          </a:p>
          <a:p>
            <a:r>
              <a:rPr lang="en-US" dirty="0"/>
              <a:t>There are many ways to learn about your audience, such as socializing, surveys or researching the demographics</a:t>
            </a:r>
          </a:p>
          <a:p>
            <a:r>
              <a:rPr lang="en-US" dirty="0"/>
              <a:t>Learn as much as you can about their opinions, beliefs, interests, etc.</a:t>
            </a:r>
          </a:p>
          <a:p>
            <a:r>
              <a:rPr lang="en-US" dirty="0"/>
              <a:t>Try to figure out if they would prefer intrinsic gain, such as personal growth, or extrinsic gain, such as gifts</a:t>
            </a:r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15BE2CF8-7196-4BC3-B312-B0EE486D9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5824556">
            <a:off x="8226571" y="2916066"/>
            <a:ext cx="3518890" cy="3293724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462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1F4D251-B7D8-402D-950A-F9D15396E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A44EBE-E247-AFEB-AFCD-0E11DC6E7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1" y="872066"/>
            <a:ext cx="5015638" cy="1888068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/>
            <a:r>
              <a:rPr lang="en-US" sz="5600" spc="-100" dirty="0"/>
              <a:t>Scenario Painting</a:t>
            </a:r>
          </a:p>
        </p:txBody>
      </p:sp>
      <p:pic>
        <p:nvPicPr>
          <p:cNvPr id="5" name="Picture 4" descr="A painted surface and a brush stroking the orange paint">
            <a:extLst>
              <a:ext uri="{FF2B5EF4-FFF2-40B4-BE49-F238E27FC236}">
                <a16:creationId xmlns:a16="http://schemas.microsoft.com/office/drawing/2014/main" id="{FCAC9D62-375F-F223-6D4A-AF9C093D02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60" r="15203" b="-3"/>
          <a:stretch/>
        </p:blipFill>
        <p:spPr>
          <a:xfrm>
            <a:off x="1" y="10"/>
            <a:ext cx="5662934" cy="6857990"/>
          </a:xfrm>
          <a:custGeom>
            <a:avLst/>
            <a:gdLst/>
            <a:ahLst/>
            <a:cxnLst/>
            <a:rect l="l" t="t" r="r" b="b"/>
            <a:pathLst>
              <a:path w="5662934" h="6858000">
                <a:moveTo>
                  <a:pt x="0" y="0"/>
                </a:moveTo>
                <a:lnTo>
                  <a:pt x="5064602" y="0"/>
                </a:lnTo>
                <a:lnTo>
                  <a:pt x="4889880" y="279455"/>
                </a:lnTo>
                <a:cubicBezTo>
                  <a:pt x="4472355" y="1021447"/>
                  <a:pt x="4263593" y="1948936"/>
                  <a:pt x="4263593" y="3061922"/>
                </a:cubicBezTo>
                <a:cubicBezTo>
                  <a:pt x="4263593" y="3516203"/>
                  <a:pt x="4324186" y="3970483"/>
                  <a:pt x="4445372" y="4515619"/>
                </a:cubicBezTo>
                <a:cubicBezTo>
                  <a:pt x="4596855" y="5030470"/>
                  <a:pt x="4748338" y="5515036"/>
                  <a:pt x="4990710" y="5969316"/>
                </a:cubicBezTo>
                <a:cubicBezTo>
                  <a:pt x="5172489" y="6275955"/>
                  <a:pt x="5371310" y="6544265"/>
                  <a:pt x="5583977" y="6777438"/>
                </a:cubicBezTo>
                <a:lnTo>
                  <a:pt x="566293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3" name="Freeform 10">
            <a:extLst>
              <a:ext uri="{FF2B5EF4-FFF2-40B4-BE49-F238E27FC236}">
                <a16:creationId xmlns:a16="http://schemas.microsoft.com/office/drawing/2014/main" id="{E67870A8-BE17-461C-AD58-035AD7FA0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7291575">
            <a:off x="3479502" y="491434"/>
            <a:ext cx="2397877" cy="2244442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3BD842-7303-6D3B-F2FE-849E0BCCAFBA}"/>
              </a:ext>
            </a:extLst>
          </p:cNvPr>
          <p:cNvSpPr txBox="1"/>
          <p:nvPr/>
        </p:nvSpPr>
        <p:spPr>
          <a:xfrm>
            <a:off x="6480000" y="3632200"/>
            <a:ext cx="5015639" cy="2038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20000"/>
              </a:lnSpc>
              <a:spcBef>
                <a:spcPts val="10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</a:pPr>
            <a:r>
              <a:rPr lang="en-US" sz="2000" spc="20" dirty="0">
                <a:solidFill>
                  <a:schemeClr val="tx1">
                    <a:alpha val="58000"/>
                  </a:schemeClr>
                </a:solidFill>
              </a:rPr>
              <a:t>Build a story that puts the reader in a hypothetical situation where they can see how they would benefit</a:t>
            </a:r>
          </a:p>
          <a:p>
            <a:pPr marL="228600" indent="-228600">
              <a:lnSpc>
                <a:spcPct val="120000"/>
              </a:lnSpc>
              <a:spcBef>
                <a:spcPts val="10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</a:pPr>
            <a:r>
              <a:rPr lang="en-US" sz="2000" spc="20" dirty="0">
                <a:solidFill>
                  <a:schemeClr val="tx1">
                    <a:alpha val="58000"/>
                  </a:schemeClr>
                </a:solidFill>
              </a:rPr>
              <a:t>Be very descriptive so that it paints a vivid picture for the audience</a:t>
            </a:r>
          </a:p>
        </p:txBody>
      </p:sp>
    </p:spTree>
    <p:extLst>
      <p:ext uri="{BB962C8B-B14F-4D97-AF65-F5344CB8AC3E}">
        <p14:creationId xmlns:p14="http://schemas.microsoft.com/office/powerpoint/2010/main" val="2178658514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LightSeed_2SEEDS">
      <a:dk1>
        <a:srgbClr val="000000"/>
      </a:dk1>
      <a:lt1>
        <a:srgbClr val="FFFFFF"/>
      </a:lt1>
      <a:dk2>
        <a:srgbClr val="243441"/>
      </a:dk2>
      <a:lt2>
        <a:srgbClr val="E8E5E2"/>
      </a:lt2>
      <a:accent1>
        <a:srgbClr val="7F99BA"/>
      </a:accent1>
      <a:accent2>
        <a:srgbClr val="7EA9B0"/>
      </a:accent2>
      <a:accent3>
        <a:srgbClr val="9697C6"/>
      </a:accent3>
      <a:accent4>
        <a:srgbClr val="BA7F84"/>
      </a:accent4>
      <a:accent5>
        <a:srgbClr val="BE9A87"/>
      </a:accent5>
      <a:accent6>
        <a:srgbClr val="B1A379"/>
      </a:accent6>
      <a:hlink>
        <a:srgbClr val="997E5D"/>
      </a:hlink>
      <a:folHlink>
        <a:srgbClr val="7F7F7F"/>
      </a:folHlink>
    </a:clrScheme>
    <a:fontScheme name="Blob">
      <a:majorFont>
        <a:latin typeface="Rockwell Nova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758</TotalTime>
  <Words>570</Words>
  <Application>Microsoft Office PowerPoint</Application>
  <PresentationFormat>Widescreen</PresentationFormat>
  <Paragraphs>95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Avenir Next LT Pro</vt:lpstr>
      <vt:lpstr>Rockwell Nova Light</vt:lpstr>
      <vt:lpstr>The Hand Extrablack</vt:lpstr>
      <vt:lpstr>BlobVTI</vt:lpstr>
      <vt:lpstr>Persuasive Messages</vt:lpstr>
      <vt:lpstr>What the heck is it</vt:lpstr>
      <vt:lpstr>Common Uses of Persuasive Messaging</vt:lpstr>
      <vt:lpstr>Delivery</vt:lpstr>
      <vt:lpstr>Three Types of Persuasion</vt:lpstr>
      <vt:lpstr>Call to Action</vt:lpstr>
      <vt:lpstr>Counterarguments</vt:lpstr>
      <vt:lpstr>Know your audience</vt:lpstr>
      <vt:lpstr>Scenario Painting</vt:lpstr>
      <vt:lpstr>Some more general tips</vt:lpstr>
      <vt:lpstr>Why it works</vt:lpstr>
      <vt:lpstr>It just does</vt:lpstr>
      <vt:lpstr>Ways that you (the student) might use persuasive messaging</vt:lpstr>
      <vt:lpstr>In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David Leach</cp:lastModifiedBy>
  <cp:revision>121</cp:revision>
  <dcterms:created xsi:type="dcterms:W3CDTF">2023-10-18T17:01:38Z</dcterms:created>
  <dcterms:modified xsi:type="dcterms:W3CDTF">2023-10-19T21:27:59Z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a65e3ec-2057-4a1c-aac9-900f17f24dd1_Enabled">
    <vt:lpwstr>true</vt:lpwstr>
  </property>
  <property fmtid="{D5CDD505-2E9C-101B-9397-08002B2CF9AE}" pid="3" name="MSIP_Label_ba65e3ec-2057-4a1c-aac9-900f17f24dd1_SetDate">
    <vt:lpwstr>2023-10-18T17:01:45Z</vt:lpwstr>
  </property>
  <property fmtid="{D5CDD505-2E9C-101B-9397-08002B2CF9AE}" pid="4" name="MSIP_Label_ba65e3ec-2057-4a1c-aac9-900f17f24dd1_Method">
    <vt:lpwstr>Standard</vt:lpwstr>
  </property>
  <property fmtid="{D5CDD505-2E9C-101B-9397-08002B2CF9AE}" pid="5" name="MSIP_Label_ba65e3ec-2057-4a1c-aac9-900f17f24dd1_Name">
    <vt:lpwstr>defa4170-0d19-0005-0004-bc88714345d2</vt:lpwstr>
  </property>
  <property fmtid="{D5CDD505-2E9C-101B-9397-08002B2CF9AE}" pid="6" name="MSIP_Label_ba65e3ec-2057-4a1c-aac9-900f17f24dd1_SiteId">
    <vt:lpwstr>61f86c18-3283-4e11-ac6e-accd12e10ed4</vt:lpwstr>
  </property>
  <property fmtid="{D5CDD505-2E9C-101B-9397-08002B2CF9AE}" pid="7" name="MSIP_Label_ba65e3ec-2057-4a1c-aac9-900f17f24dd1_ActionId">
    <vt:lpwstr>d6923b70-c793-44d8-b8a3-dc4019d13b92</vt:lpwstr>
  </property>
  <property fmtid="{D5CDD505-2E9C-101B-9397-08002B2CF9AE}" pid="8" name="MSIP_Label_ba65e3ec-2057-4a1c-aac9-900f17f24dd1_ContentBits">
    <vt:lpwstr>0</vt:lpwstr>
  </property>
</Properties>
</file>