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Lst>
  <p:sldSz cx="9144000" cy="5143500" type="screen16x9"/>
  <p:notesSz cx="6858000" cy="9144000"/>
  <p:embeddedFontLst>
    <p:embeddedFont>
      <p:font typeface="Gill Sans" panose="020B0604020202020204" charset="0"/>
      <p:regular r:id="rId48"/>
      <p:bold r:id="rId49"/>
    </p:embeddedFont>
    <p:embeddedFont>
      <p:font typeface="Lato" panose="020F0502020204030203" pitchFamily="34" charset="0"/>
      <p:regular r:id="rId50"/>
      <p:bold r:id="rId51"/>
      <p:italic r:id="rId52"/>
      <p:boldItalic r:id="rId53"/>
    </p:embeddedFont>
    <p:embeddedFont>
      <p:font typeface="Montserrat" panose="000005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gmyvqLT5WFwn/PQb9CmqxouIyr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33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1pPr>
            <a:lvl2pPr marR="0" lvl="1"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2pPr>
            <a:lvl3pPr marR="0" lvl="2"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3pPr>
            <a:lvl4pPr marR="0" lvl="3"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4pPr>
            <a:lvl5pPr marR="0" lvl="4"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5pPr>
            <a:lvl6pPr marR="0" lvl="5"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6pPr>
            <a:lvl7pPr marR="0" lvl="6"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7pPr>
            <a:lvl8pPr marR="0" lvl="7"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8pPr>
            <a:lvl9pPr marR="0" lvl="8"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FFFFFF"/>
                </a:solidFill>
                <a:latin typeface="Gill Sans"/>
                <a:ea typeface="Gill Sans"/>
                <a:cs typeface="Gill Sans"/>
                <a:sym typeface="Gill Sans"/>
              </a:defRPr>
            </a:lvl1pPr>
            <a:lvl2pPr marR="0" lvl="1"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2pPr>
            <a:lvl3pPr marR="0" lvl="2"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3pPr>
            <a:lvl4pPr marR="0" lvl="3"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4pPr>
            <a:lvl5pPr marR="0" lvl="4"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5pPr>
            <a:lvl6pPr marR="0" lvl="5"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6pPr>
            <a:lvl7pPr marR="0" lvl="6"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7pPr>
            <a:lvl8pPr marR="0" lvl="7"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8pPr>
            <a:lvl9pPr marR="0" lvl="8"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1pPr>
            <a:lvl2pPr marR="0" lvl="1"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2pPr>
            <a:lvl3pPr marR="0" lvl="2"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3pPr>
            <a:lvl4pPr marR="0" lvl="3"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4pPr>
            <a:lvl5pPr marR="0" lvl="4"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5pPr>
            <a:lvl6pPr marR="0" lvl="5"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6pPr>
            <a:lvl7pPr marR="0" lvl="6"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7pPr>
            <a:lvl8pPr marR="0" lvl="7"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8pPr>
            <a:lvl9pPr marR="0" lvl="8" algn="l" rtl="0">
              <a:lnSpc>
                <a:spcPct val="100000"/>
              </a:lnSpc>
              <a:spcBef>
                <a:spcPts val="0"/>
              </a:spcBef>
              <a:spcAft>
                <a:spcPts val="0"/>
              </a:spcAft>
              <a:buSzPts val="1400"/>
              <a:buNone/>
              <a:defRPr sz="2000" b="0" i="0" u="none" strike="noStrike" cap="none">
                <a:solidFill>
                  <a:srgbClr val="FFFFFF"/>
                </a:solidFill>
                <a:latin typeface="Gill Sans"/>
                <a:ea typeface="Gill Sans"/>
                <a:cs typeface="Gill Sans"/>
                <a:sym typeface="Gill Sans"/>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1200"/>
              <a:buFont typeface="Gill Sans"/>
              <a:buNone/>
            </a:pPr>
            <a:fld id="{00000000-1234-1234-1234-123412341234}" type="slidenum">
              <a:rPr lang="en-US" sz="1200" b="0" i="0" u="none" strike="noStrike" cap="none">
                <a:solidFill>
                  <a:srgbClr val="FFFFFF"/>
                </a:solidFill>
                <a:latin typeface="Gill Sans"/>
                <a:ea typeface="Gill Sans"/>
                <a:cs typeface="Gill Sans"/>
                <a:sym typeface="Gill San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3af556328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3af556328_0_3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d3af556328_0_39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1</a:t>
            </a:fld>
            <a:endParaRPr sz="14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3af556328_0_4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d3af55632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6ac44a114_0_12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d6ac44a114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3af556328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3af556328_0_4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d3af556328_0_4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17</a:t>
            </a:fld>
            <a:endParaRPr sz="140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6ac44a11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6ac44a114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d6ac44a114_0_3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25</a:t>
            </a:fld>
            <a:endParaRPr sz="1400">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6ac44a114_0_3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6ac44a114_0_3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6ac44a114_0_3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d6ac44a114_0_3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6ac44a114_0_3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6ac44a114_0_3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6ac44a114_0_3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6ac44a114_0_3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6ac44a11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6ac44a114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d6ac44a114_0_2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30</a:t>
            </a:fld>
            <a:endParaRPr sz="140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6ac44a114_0_6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6ac44a114_0_6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6ac44a114_0_89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d6ac44a114_0_8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6ac44a114_0_6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6ac44a114_0_6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6ac44a11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d6ac44a114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d6ac44a114_0_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34</a:t>
            </a:fld>
            <a:endParaRPr sz="1400">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6ac44a114_0_9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d6ac44a114_0_9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6ac44a114_0_1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d6ac44a114_0_12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d6ac44a114_0_124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sz="1400">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6ac44a114_0_9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6ac44a114_0_9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6ac44a114_0_12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6ac44a114_0_12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6ac44a114_0_9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6ac44a114_0_9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d6ac44a114_0_9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d6ac44a114_0_9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d6ac44a114_0_9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d6ac44a114_0_9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6ac44a114_0_9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6ac44a114_0_9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6ac44a114_0_9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6ac44a114_0_9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d6ac44a114_0_1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d6ac44a114_0_12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d6ac44a114_0_122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44</a:t>
            </a:fld>
            <a:endParaRPr sz="1400">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d6ac44a114_0_1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d6ac44a114_0_12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d6ac44a114_0_126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45</a:t>
            </a:fld>
            <a:endParaRPr sz="140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3af55632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3af556328_0_3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d3af556328_0_39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FFFFFF"/>
              </a:buClr>
              <a:buSzPts val="1200"/>
              <a:buFont typeface="Gill Sans"/>
              <a:buNone/>
            </a:pPr>
            <a:fld id="{00000000-1234-1234-1234-123412341234}" type="slidenum">
              <a:rPr lang="en-US"/>
              <a:t>6</a:t>
            </a:fld>
            <a:endParaRPr sz="14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d3af556328_0_266"/>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gd3af556328_0_266"/>
          <p:cNvGrpSpPr/>
          <p:nvPr/>
        </p:nvGrpSpPr>
        <p:grpSpPr>
          <a:xfrm>
            <a:off x="0" y="490"/>
            <a:ext cx="5153705" cy="5134399"/>
            <a:chOff x="0" y="75"/>
            <a:chExt cx="5153705" cy="5152950"/>
          </a:xfrm>
        </p:grpSpPr>
        <p:sp>
          <p:nvSpPr>
            <p:cNvPr id="16" name="Google Shape;16;gd3af556328_0_266"/>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d3af556328_0_266"/>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gd3af556328_0_266"/>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gd3af556328_0_266"/>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gd3af556328_0_26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1" name="Google Shape;21;gd3af556328_0_266"/>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22" name="Google Shape;22;gd3af556328_0_2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gd3af556328_0_362"/>
          <p:cNvGrpSpPr/>
          <p:nvPr/>
        </p:nvGrpSpPr>
        <p:grpSpPr>
          <a:xfrm>
            <a:off x="4406400" y="0"/>
            <a:ext cx="4737600" cy="5143065"/>
            <a:chOff x="4406400" y="0"/>
            <a:chExt cx="4737600" cy="5143065"/>
          </a:xfrm>
        </p:grpSpPr>
        <p:sp>
          <p:nvSpPr>
            <p:cNvPr id="111" name="Google Shape;111;gd3af556328_0_362"/>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d3af556328_0_36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d3af556328_0_362"/>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d3af556328_0_362"/>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3af556328_0_362"/>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3af556328_0_36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3af556328_0_362"/>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d3af556328_0_36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d3af556328_0_362"/>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d3af556328_0_362"/>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d3af556328_0_362"/>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gd3af556328_0_36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d3af556328_0_362"/>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d3af556328_0_362"/>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d3af556328_0_362"/>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d3af556328_0_36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d3af556328_0_362"/>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d3af556328_0_362"/>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gd3af556328_0_362"/>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gd3af556328_0_362"/>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1" name="Google Shape;131;gd3af556328_0_3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gd3af556328_0_3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gd3af556328_0_387"/>
          <p:cNvSpPr txBox="1">
            <a:spLocks noGrp="1"/>
          </p:cNvSpPr>
          <p:nvPr>
            <p:ph type="title"/>
          </p:nvPr>
        </p:nvSpPr>
        <p:spPr>
          <a:xfrm>
            <a:off x="855662" y="463550"/>
            <a:ext cx="7429500" cy="1109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gd3af556328_0_387"/>
          <p:cNvSpPr txBox="1">
            <a:spLocks noGrp="1"/>
          </p:cNvSpPr>
          <p:nvPr>
            <p:ph type="body" idx="1"/>
          </p:nvPr>
        </p:nvSpPr>
        <p:spPr>
          <a:xfrm>
            <a:off x="855662" y="1687512"/>
            <a:ext cx="7429500" cy="2655900"/>
          </a:xfrm>
          <a:prstGeom prst="rect">
            <a:avLst/>
          </a:prstGeom>
          <a:noFill/>
          <a:ln>
            <a:noFill/>
          </a:ln>
        </p:spPr>
        <p:txBody>
          <a:bodyPr spcFirstLastPara="1" wrap="square" lIns="91425" tIns="45700" rIns="91425" bIns="45700" anchor="t" anchorCtr="0">
            <a:normAutofit/>
          </a:bodyPr>
          <a:lstStyle>
            <a:lvl1pPr marL="457200" lvl="0" indent="-371475" algn="l" rtl="0">
              <a:lnSpc>
                <a:spcPct val="120000"/>
              </a:lnSpc>
              <a:spcBef>
                <a:spcPts val="750"/>
              </a:spcBef>
              <a:spcAft>
                <a:spcPts val="0"/>
              </a:spcAft>
              <a:buClr>
                <a:schemeClr val="lt1"/>
              </a:buClr>
              <a:buSzPts val="2250"/>
              <a:buChar char="●"/>
              <a:defRPr/>
            </a:lvl1pPr>
            <a:lvl2pPr marL="914400" lvl="1" indent="-371475" algn="l" rtl="0">
              <a:lnSpc>
                <a:spcPct val="120000"/>
              </a:lnSpc>
              <a:spcBef>
                <a:spcPts val="1200"/>
              </a:spcBef>
              <a:spcAft>
                <a:spcPts val="0"/>
              </a:spcAft>
              <a:buClr>
                <a:schemeClr val="lt1"/>
              </a:buClr>
              <a:buSzPts val="2250"/>
              <a:buChar char="○"/>
              <a:defRPr/>
            </a:lvl2pPr>
            <a:lvl3pPr marL="1371600" lvl="2" indent="-371475" algn="l" rtl="0">
              <a:lnSpc>
                <a:spcPct val="120000"/>
              </a:lnSpc>
              <a:spcBef>
                <a:spcPts val="1200"/>
              </a:spcBef>
              <a:spcAft>
                <a:spcPts val="0"/>
              </a:spcAft>
              <a:buClr>
                <a:schemeClr val="lt1"/>
              </a:buClr>
              <a:buSzPts val="2250"/>
              <a:buChar char="■"/>
              <a:defRPr/>
            </a:lvl3pPr>
            <a:lvl4pPr marL="1828800" lvl="3" indent="-371475" algn="l" rtl="0">
              <a:lnSpc>
                <a:spcPct val="120000"/>
              </a:lnSpc>
              <a:spcBef>
                <a:spcPts val="1200"/>
              </a:spcBef>
              <a:spcAft>
                <a:spcPts val="0"/>
              </a:spcAft>
              <a:buClr>
                <a:schemeClr val="lt1"/>
              </a:buClr>
              <a:buSzPts val="2250"/>
              <a:buChar char="●"/>
              <a:defRPr/>
            </a:lvl4pPr>
            <a:lvl5pPr marL="2286000" lvl="4" indent="-371475" algn="l" rtl="0">
              <a:lnSpc>
                <a:spcPct val="120000"/>
              </a:lnSpc>
              <a:spcBef>
                <a:spcPts val="1200"/>
              </a:spcBef>
              <a:spcAft>
                <a:spcPts val="0"/>
              </a:spcAft>
              <a:buClr>
                <a:schemeClr val="lt1"/>
              </a:buClr>
              <a:buSzPts val="2250"/>
              <a:buChar char="○"/>
              <a:defRPr/>
            </a:lvl5pPr>
            <a:lvl6pPr marL="2743200" lvl="5" indent="-371475" algn="l" rtl="0">
              <a:lnSpc>
                <a:spcPct val="120000"/>
              </a:lnSpc>
              <a:spcBef>
                <a:spcPts val="1200"/>
              </a:spcBef>
              <a:spcAft>
                <a:spcPts val="0"/>
              </a:spcAft>
              <a:buClr>
                <a:schemeClr val="lt1"/>
              </a:buClr>
              <a:buSzPts val="2250"/>
              <a:buChar char="■"/>
              <a:defRPr/>
            </a:lvl6pPr>
            <a:lvl7pPr marL="3200400" lvl="6" indent="-371475" algn="l" rtl="0">
              <a:lnSpc>
                <a:spcPct val="120000"/>
              </a:lnSpc>
              <a:spcBef>
                <a:spcPts val="1200"/>
              </a:spcBef>
              <a:spcAft>
                <a:spcPts val="0"/>
              </a:spcAft>
              <a:buClr>
                <a:schemeClr val="lt1"/>
              </a:buClr>
              <a:buSzPts val="2250"/>
              <a:buChar char="●"/>
              <a:defRPr/>
            </a:lvl7pPr>
            <a:lvl8pPr marL="3657600" lvl="7" indent="-371475" algn="l" rtl="0">
              <a:lnSpc>
                <a:spcPct val="120000"/>
              </a:lnSpc>
              <a:spcBef>
                <a:spcPts val="1200"/>
              </a:spcBef>
              <a:spcAft>
                <a:spcPts val="0"/>
              </a:spcAft>
              <a:buClr>
                <a:schemeClr val="lt1"/>
              </a:buClr>
              <a:buSzPts val="2250"/>
              <a:buChar char="○"/>
              <a:defRPr/>
            </a:lvl8pPr>
            <a:lvl9pPr marL="4114800" lvl="8" indent="-371475" algn="l" rtl="0">
              <a:lnSpc>
                <a:spcPct val="120000"/>
              </a:lnSpc>
              <a:spcBef>
                <a:spcPts val="1200"/>
              </a:spcBef>
              <a:spcAft>
                <a:spcPts val="1200"/>
              </a:spcAft>
              <a:buClr>
                <a:schemeClr val="lt1"/>
              </a:buClr>
              <a:buSzPts val="2250"/>
              <a:buChar char="■"/>
              <a:defRPr/>
            </a:lvl9pPr>
          </a:lstStyle>
          <a:p>
            <a:endParaRPr/>
          </a:p>
        </p:txBody>
      </p:sp>
      <p:sp>
        <p:nvSpPr>
          <p:cNvPr id="137" name="Google Shape;137;gd3af556328_0_387"/>
          <p:cNvSpPr txBox="1">
            <a:spLocks noGrp="1"/>
          </p:cNvSpPr>
          <p:nvPr>
            <p:ph type="dt" idx="10"/>
          </p:nvPr>
        </p:nvSpPr>
        <p:spPr>
          <a:xfrm>
            <a:off x="5592762" y="4413250"/>
            <a:ext cx="2057400" cy="273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7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d3af556328_0_387"/>
          <p:cNvSpPr txBox="1">
            <a:spLocks noGrp="1"/>
          </p:cNvSpPr>
          <p:nvPr>
            <p:ph type="ftr" idx="11"/>
          </p:nvPr>
        </p:nvSpPr>
        <p:spPr>
          <a:xfrm>
            <a:off x="855662" y="4413250"/>
            <a:ext cx="4680000" cy="2730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gd3af556328_0_387"/>
          <p:cNvSpPr txBox="1">
            <a:spLocks noGrp="1"/>
          </p:cNvSpPr>
          <p:nvPr>
            <p:ph type="sldNum" idx="12"/>
          </p:nvPr>
        </p:nvSpPr>
        <p:spPr>
          <a:xfrm>
            <a:off x="7707312" y="4411662"/>
            <a:ext cx="5778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1pPr>
            <a:lvl2pPr marL="0" marR="0" lvl="1"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2pPr>
            <a:lvl3pPr marL="0" marR="0" lvl="2"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3pPr>
            <a:lvl4pPr marL="0" marR="0" lvl="3"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4pPr>
            <a:lvl5pPr marL="0" marR="0" lvl="4"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5pPr>
            <a:lvl6pPr marL="0" marR="0" lvl="5"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6pPr>
            <a:lvl7pPr marL="0" marR="0" lvl="6"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7pPr>
            <a:lvl8pPr marL="0" marR="0" lvl="7"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8pPr>
            <a:lvl9pPr marL="0" marR="0" lvl="8" indent="0" algn="r" rtl="0">
              <a:lnSpc>
                <a:spcPct val="100000"/>
              </a:lnSpc>
              <a:spcBef>
                <a:spcPts val="0"/>
              </a:spcBef>
              <a:spcAft>
                <a:spcPts val="0"/>
              </a:spcAft>
              <a:buClr>
                <a:srgbClr val="FFFFFF"/>
              </a:buClr>
              <a:buSzPts val="700"/>
              <a:buFont typeface="Gill Sans"/>
              <a:buNone/>
              <a:defRPr sz="700" b="0" i="0" u="none">
                <a:solidFill>
                  <a:srgbClr val="FFFFF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sz="1000">
              <a:solidFill>
                <a:schemeClr val="l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gd3af556328_0_276"/>
          <p:cNvGrpSpPr/>
          <p:nvPr/>
        </p:nvGrpSpPr>
        <p:grpSpPr>
          <a:xfrm>
            <a:off x="4406400" y="0"/>
            <a:ext cx="4737600" cy="5143065"/>
            <a:chOff x="4406400" y="0"/>
            <a:chExt cx="4737600" cy="5143065"/>
          </a:xfrm>
        </p:grpSpPr>
        <p:sp>
          <p:nvSpPr>
            <p:cNvPr id="25" name="Google Shape;25;gd3af556328_0_276"/>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d3af556328_0_276"/>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d3af556328_0_276"/>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d3af556328_0_276"/>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gd3af556328_0_276"/>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gd3af556328_0_27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d3af556328_0_276"/>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gd3af556328_0_276"/>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d3af556328_0_276"/>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d3af556328_0_27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d3af556328_0_276"/>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gd3af556328_0_276"/>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d3af556328_0_276"/>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gd3af556328_0_27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d3af556328_0_276"/>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gd3af556328_0_27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d3af556328_0_276"/>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d3af556328_0_276"/>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gd3af556328_0_27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gd3af556328_0_2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gd3af556328_0_298"/>
          <p:cNvGrpSpPr/>
          <p:nvPr/>
        </p:nvGrpSpPr>
        <p:grpSpPr>
          <a:xfrm>
            <a:off x="0" y="381001"/>
            <a:ext cx="1037850" cy="1016287"/>
            <a:chOff x="0" y="381001"/>
            <a:chExt cx="1037850" cy="1016287"/>
          </a:xfrm>
        </p:grpSpPr>
        <p:sp>
          <p:nvSpPr>
            <p:cNvPr id="47" name="Google Shape;47;gd3af556328_0_29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gd3af556328_0_29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gd3af556328_0_2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gd3af556328_0_29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1" name="Google Shape;51;gd3af556328_0_2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gd3af556328_0_305"/>
          <p:cNvGrpSpPr/>
          <p:nvPr/>
        </p:nvGrpSpPr>
        <p:grpSpPr>
          <a:xfrm>
            <a:off x="0" y="381001"/>
            <a:ext cx="1037850" cy="1016287"/>
            <a:chOff x="0" y="381001"/>
            <a:chExt cx="1037850" cy="1016287"/>
          </a:xfrm>
        </p:grpSpPr>
        <p:sp>
          <p:nvSpPr>
            <p:cNvPr id="54" name="Google Shape;54;gd3af556328_0_30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d3af556328_0_30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gd3af556328_0_30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gd3af556328_0_30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8" name="Google Shape;58;gd3af556328_0_30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9" name="Google Shape;59;gd3af556328_0_3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gd3af556328_0_313"/>
          <p:cNvGrpSpPr/>
          <p:nvPr/>
        </p:nvGrpSpPr>
        <p:grpSpPr>
          <a:xfrm>
            <a:off x="0" y="381001"/>
            <a:ext cx="1037850" cy="1016287"/>
            <a:chOff x="0" y="381001"/>
            <a:chExt cx="1037850" cy="1016287"/>
          </a:xfrm>
        </p:grpSpPr>
        <p:sp>
          <p:nvSpPr>
            <p:cNvPr id="62" name="Google Shape;62;gd3af556328_0_3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gd3af556328_0_3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gd3af556328_0_3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gd3af556328_0_3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gd3af556328_0_319"/>
          <p:cNvGrpSpPr/>
          <p:nvPr/>
        </p:nvGrpSpPr>
        <p:grpSpPr>
          <a:xfrm>
            <a:off x="0" y="381001"/>
            <a:ext cx="1037850" cy="1016287"/>
            <a:chOff x="0" y="381001"/>
            <a:chExt cx="1037850" cy="1016287"/>
          </a:xfrm>
        </p:grpSpPr>
        <p:sp>
          <p:nvSpPr>
            <p:cNvPr id="68" name="Google Shape;68;gd3af556328_0_3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3af556328_0_3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gd3af556328_0_319"/>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gd3af556328_0_319"/>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2" name="Google Shape;72;gd3af556328_0_3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gd3af556328_0_326"/>
          <p:cNvGrpSpPr/>
          <p:nvPr/>
        </p:nvGrpSpPr>
        <p:grpSpPr>
          <a:xfrm>
            <a:off x="4406400" y="0"/>
            <a:ext cx="4737600" cy="5143500"/>
            <a:chOff x="4406400" y="0"/>
            <a:chExt cx="4737600" cy="5143500"/>
          </a:xfrm>
        </p:grpSpPr>
        <p:sp>
          <p:nvSpPr>
            <p:cNvPr id="75" name="Google Shape;75;gd3af556328_0_326"/>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3af556328_0_326"/>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3af556328_0_326"/>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3af556328_0_326"/>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3af556328_0_326"/>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3af556328_0_32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3af556328_0_326"/>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3af556328_0_326"/>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3af556328_0_326"/>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3af556328_0_326"/>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3af556328_0_326"/>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3af556328_0_326"/>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3af556328_0_326"/>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3af556328_0_326"/>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3af556328_0_326"/>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3af556328_0_32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3af556328_0_326"/>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3af556328_0_326"/>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gd3af556328_0_3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gd3af556328_0_3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gd3af556328_0_348"/>
          <p:cNvGrpSpPr/>
          <p:nvPr/>
        </p:nvGrpSpPr>
        <p:grpSpPr>
          <a:xfrm>
            <a:off x="0" y="381001"/>
            <a:ext cx="1037850" cy="1016287"/>
            <a:chOff x="0" y="381001"/>
            <a:chExt cx="1037850" cy="1016287"/>
          </a:xfrm>
        </p:grpSpPr>
        <p:sp>
          <p:nvSpPr>
            <p:cNvPr id="97" name="Google Shape;97;gd3af556328_0_34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3af556328_0_34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gd3af556328_0_348"/>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0" name="Google Shape;100;gd3af556328_0_348"/>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01" name="Google Shape;101;gd3af556328_0_348"/>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gd3af556328_0_3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gd3af556328_0_356"/>
          <p:cNvGrpSpPr/>
          <p:nvPr/>
        </p:nvGrpSpPr>
        <p:grpSpPr>
          <a:xfrm>
            <a:off x="0" y="4128572"/>
            <a:ext cx="698925" cy="684657"/>
            <a:chOff x="0" y="3785672"/>
            <a:chExt cx="698925" cy="684657"/>
          </a:xfrm>
        </p:grpSpPr>
        <p:sp>
          <p:nvSpPr>
            <p:cNvPr id="105" name="Google Shape;105;gd3af556328_0_356"/>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3af556328_0_356"/>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gd3af556328_0_356"/>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gd3af556328_0_3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gd3af556328_0_2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1" name="Google Shape;11;gd3af556328_0_2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12" name="Google Shape;12;gd3af556328_0_2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leetcode.com/problems/reverse-integer/"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hyperlink" Target="https://leetcode.com/problems/maximum-69-number/" TargetMode="External"/><Relationship Id="rId4" Type="http://schemas.openxmlformats.org/officeDocument/2006/relationships/hyperlink" Target="https://leetcode.com/problems/count-of-matches-in-tournament/"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d3af556328_0_39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US" sz="4400">
                <a:solidFill>
                  <a:srgbClr val="FFCC66"/>
                </a:solidFill>
                <a:latin typeface="Twentieth Century"/>
                <a:ea typeface="Twentieth Century"/>
                <a:cs typeface="Twentieth Century"/>
                <a:sym typeface="Twentieth Century"/>
              </a:rPr>
              <a:t>LECTURE 2:</a:t>
            </a:r>
            <a:endParaRPr sz="4400">
              <a:solidFill>
                <a:srgbClr val="FFCC66"/>
              </a:solidFill>
              <a:latin typeface="Twentieth Century"/>
              <a:ea typeface="Twentieth Century"/>
              <a:cs typeface="Twentieth Century"/>
              <a:sym typeface="Twentieth Century"/>
            </a:endParaRPr>
          </a:p>
          <a:p>
            <a:pPr marL="0" lvl="0" indent="0" algn="l" rtl="0">
              <a:lnSpc>
                <a:spcPct val="90000"/>
              </a:lnSpc>
              <a:spcBef>
                <a:spcPts val="0"/>
              </a:spcBef>
              <a:spcAft>
                <a:spcPts val="0"/>
              </a:spcAft>
              <a:buNone/>
            </a:pPr>
            <a:r>
              <a:rPr lang="en-US" sz="4400">
                <a:solidFill>
                  <a:srgbClr val="FFCC66"/>
                </a:solidFill>
                <a:latin typeface="Twentieth Century"/>
                <a:ea typeface="Twentieth Century"/>
                <a:cs typeface="Twentieth Century"/>
                <a:sym typeface="Twentieth Century"/>
              </a:rPr>
              <a:t>PHP FUNCTIONS</a:t>
            </a:r>
            <a:endParaRPr/>
          </a:p>
        </p:txBody>
      </p:sp>
      <p:sp>
        <p:nvSpPr>
          <p:cNvPr id="146" name="Google Shape;146;gd3af556328_0_39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700"/>
              <a:t>Arafat Hassan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RETURN VALUES</a:t>
            </a:r>
            <a:endParaRPr/>
          </a:p>
        </p:txBody>
      </p:sp>
      <p:sp>
        <p:nvSpPr>
          <p:cNvPr id="205" name="Google Shape;205;p9"/>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2500"/>
              <a:buFont typeface="Arial"/>
              <a:buNone/>
            </a:pPr>
            <a:r>
              <a:rPr lang="en-US" sz="2000" b="0" i="0" u="none">
                <a:solidFill>
                  <a:schemeClr val="lt1"/>
                </a:solidFill>
                <a:latin typeface="Twentieth Century"/>
                <a:ea typeface="Twentieth Century"/>
                <a:cs typeface="Twentieth Century"/>
                <a:sym typeface="Twentieth Century"/>
              </a:rPr>
              <a:t>Often a function will take its arguments, do some computation, and return a value to be used as the value of the function call in the calling expression.  The </a:t>
            </a:r>
            <a:r>
              <a:rPr lang="en-US" sz="2000" b="0" i="0" u="none">
                <a:solidFill>
                  <a:srgbClr val="00FFFF"/>
                </a:solidFill>
                <a:latin typeface="Twentieth Century"/>
                <a:ea typeface="Twentieth Century"/>
                <a:cs typeface="Twentieth Century"/>
                <a:sym typeface="Twentieth Century"/>
              </a:rPr>
              <a:t>return</a:t>
            </a:r>
            <a:r>
              <a:rPr lang="en-US" sz="2000" b="0" i="0" u="none">
                <a:solidFill>
                  <a:schemeClr val="lt1"/>
                </a:solidFill>
                <a:latin typeface="Twentieth Century"/>
                <a:ea typeface="Twentieth Century"/>
                <a:cs typeface="Twentieth Century"/>
                <a:sym typeface="Twentieth Century"/>
              </a:rPr>
              <a:t> keyword is used for this.</a:t>
            </a:r>
            <a:endParaRPr/>
          </a:p>
        </p:txBody>
      </p:sp>
      <p:sp>
        <p:nvSpPr>
          <p:cNvPr id="206" name="Google Shape;206;p9"/>
          <p:cNvSpPr txBox="1"/>
          <p:nvPr/>
        </p:nvSpPr>
        <p:spPr>
          <a:xfrm>
            <a:off x="914400" y="2800350"/>
            <a:ext cx="4806950" cy="19018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function greeting() {</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    </a:t>
            </a:r>
            <a:r>
              <a:rPr lang="en-US" sz="1800" b="0" i="0" u="none">
                <a:solidFill>
                  <a:srgbClr val="00FFFF"/>
                </a:solidFill>
                <a:latin typeface="Courier"/>
                <a:ea typeface="Courier"/>
                <a:cs typeface="Courier"/>
                <a:sym typeface="Courier"/>
              </a:rPr>
              <a:t>return</a:t>
            </a:r>
            <a:r>
              <a:rPr lang="en-US" sz="1800" b="0" i="0" u="none">
                <a:solidFill>
                  <a:srgbClr val="FFFF00"/>
                </a:solidFill>
                <a:latin typeface="Courier"/>
                <a:ea typeface="Courier"/>
                <a:cs typeface="Courier"/>
                <a:sym typeface="Courier"/>
              </a:rPr>
              <a:t> "Hello";</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1800"/>
              <a:buFont typeface="Gill Sans"/>
              <a:buNone/>
            </a:pPr>
            <a:endParaRPr sz="1800" b="0" i="0" u="none">
              <a:solidFill>
                <a:srgbClr val="FFFF00"/>
              </a:solidFill>
              <a:latin typeface="Courier"/>
              <a:ea typeface="Courier"/>
              <a:cs typeface="Courier"/>
              <a:sym typeface="Courie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print </a:t>
            </a:r>
            <a:r>
              <a:rPr lang="en-US" sz="1800" b="0" i="0" u="none">
                <a:solidFill>
                  <a:srgbClr val="00FFFF"/>
                </a:solidFill>
                <a:latin typeface="Courier"/>
                <a:ea typeface="Courier"/>
                <a:cs typeface="Courier"/>
                <a:sym typeface="Courier"/>
              </a:rPr>
              <a:t>greeting()</a:t>
            </a:r>
            <a:r>
              <a:rPr lang="en-US" sz="1800" b="0" i="0" u="none">
                <a:solidFill>
                  <a:srgbClr val="FFFF00"/>
                </a:solidFill>
                <a:latin typeface="Courier"/>
                <a:ea typeface="Courier"/>
                <a:cs typeface="Courier"/>
                <a:sym typeface="Courier"/>
              </a:rPr>
              <a:t> . " Glenn\n";</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print </a:t>
            </a:r>
            <a:r>
              <a:rPr lang="en-US" sz="1800" b="0" i="0" u="none">
                <a:solidFill>
                  <a:srgbClr val="00FFFF"/>
                </a:solidFill>
                <a:latin typeface="Courier"/>
                <a:ea typeface="Courier"/>
                <a:cs typeface="Courier"/>
                <a:sym typeface="Courier"/>
              </a:rPr>
              <a:t>greeting()</a:t>
            </a:r>
            <a:r>
              <a:rPr lang="en-US" sz="1800" b="0" i="0" u="none">
                <a:solidFill>
                  <a:srgbClr val="FFFF00"/>
                </a:solidFill>
                <a:latin typeface="Courier"/>
                <a:ea typeface="Courier"/>
                <a:cs typeface="Courier"/>
                <a:sym typeface="Courier"/>
              </a:rPr>
              <a:t> . " Sally\n";</a:t>
            </a:r>
            <a:endParaRPr/>
          </a:p>
        </p:txBody>
      </p:sp>
      <p:sp>
        <p:nvSpPr>
          <p:cNvPr id="207" name="Google Shape;207;p9"/>
          <p:cNvSpPr txBox="1"/>
          <p:nvPr/>
        </p:nvSpPr>
        <p:spPr>
          <a:xfrm>
            <a:off x="6447362" y="3984700"/>
            <a:ext cx="2249400" cy="67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Hello Glenn</a:t>
            </a:r>
            <a:endParaRPr/>
          </a:p>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Hello Sally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0"/>
          <p:cNvSpPr txBox="1">
            <a:spLocks noGrp="1"/>
          </p:cNvSpPr>
          <p:nvPr>
            <p:ph type="title"/>
          </p:nvPr>
        </p:nvSpPr>
        <p:spPr>
          <a:xfrm>
            <a:off x="609612" y="423375"/>
            <a:ext cx="7429500" cy="110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ARGUMENTS</a:t>
            </a:r>
            <a:endParaRPr/>
          </a:p>
        </p:txBody>
      </p:sp>
      <p:sp>
        <p:nvSpPr>
          <p:cNvPr id="213" name="Google Shape;213;p10"/>
          <p:cNvSpPr txBox="1">
            <a:spLocks noGrp="1"/>
          </p:cNvSpPr>
          <p:nvPr>
            <p:ph type="body" idx="1"/>
          </p:nvPr>
        </p:nvSpPr>
        <p:spPr>
          <a:xfrm>
            <a:off x="533400" y="1428750"/>
            <a:ext cx="8001000" cy="301466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2500"/>
              <a:buFont typeface="Arial"/>
              <a:buNone/>
            </a:pPr>
            <a:r>
              <a:rPr lang="en-US" sz="2000" b="0" i="0" u="none">
                <a:solidFill>
                  <a:schemeClr val="lt1"/>
                </a:solidFill>
                <a:latin typeface="Twentieth Century"/>
                <a:ea typeface="Twentieth Century"/>
                <a:cs typeface="Twentieth Century"/>
                <a:sym typeface="Twentieth Century"/>
              </a:rPr>
              <a:t>Functions can choose to accept optional </a:t>
            </a:r>
            <a:r>
              <a:rPr lang="en-US" sz="2000" b="0" i="0" u="none">
                <a:solidFill>
                  <a:srgbClr val="00FF00"/>
                </a:solidFill>
                <a:latin typeface="Twentieth Century"/>
                <a:ea typeface="Twentieth Century"/>
                <a:cs typeface="Twentieth Century"/>
                <a:sym typeface="Twentieth Century"/>
              </a:rPr>
              <a:t>arguments</a:t>
            </a:r>
            <a:r>
              <a:rPr lang="en-US" sz="2000" b="0" i="0" u="none">
                <a:solidFill>
                  <a:schemeClr val="lt1"/>
                </a:solidFill>
                <a:latin typeface="Twentieth Century"/>
                <a:ea typeface="Twentieth Century"/>
                <a:cs typeface="Twentieth Century"/>
                <a:sym typeface="Twentieth Century"/>
              </a:rPr>
              <a:t>.  Within the function definition the variable names are effectively “</a:t>
            </a:r>
            <a:r>
              <a:rPr lang="en-US" sz="2000" b="0" i="0" u="none">
                <a:solidFill>
                  <a:srgbClr val="FFFFFF"/>
                </a:solidFill>
                <a:latin typeface="Twentieth Century"/>
                <a:ea typeface="Twentieth Century"/>
                <a:cs typeface="Twentieth Century"/>
                <a:sym typeface="Twentieth Century"/>
              </a:rPr>
              <a:t>aliases</a:t>
            </a:r>
            <a:r>
              <a:rPr lang="en-US" sz="2000" b="0" i="0" u="none">
                <a:solidFill>
                  <a:schemeClr val="lt1"/>
                </a:solidFill>
                <a:latin typeface="Twentieth Century"/>
                <a:ea typeface="Twentieth Century"/>
                <a:cs typeface="Twentieth Century"/>
                <a:sym typeface="Twentieth Century"/>
              </a:rPr>
              <a:t>” to the </a:t>
            </a:r>
            <a:r>
              <a:rPr lang="en-US" sz="2000" b="0" i="0" u="none">
                <a:solidFill>
                  <a:srgbClr val="FF7F00"/>
                </a:solidFill>
                <a:latin typeface="Twentieth Century"/>
                <a:ea typeface="Twentieth Century"/>
                <a:cs typeface="Twentieth Century"/>
                <a:sym typeface="Twentieth Century"/>
              </a:rPr>
              <a:t>values passed in</a:t>
            </a:r>
            <a:r>
              <a:rPr lang="en-US" sz="2000" b="0" i="0" u="none">
                <a:solidFill>
                  <a:schemeClr val="lt1"/>
                </a:solidFill>
                <a:latin typeface="Twentieth Century"/>
                <a:ea typeface="Twentieth Century"/>
                <a:cs typeface="Twentieth Century"/>
                <a:sym typeface="Twentieth Century"/>
              </a:rPr>
              <a:t> when the function is called.</a:t>
            </a:r>
            <a:endParaRPr/>
          </a:p>
        </p:txBody>
      </p:sp>
      <p:sp>
        <p:nvSpPr>
          <p:cNvPr id="214" name="Google Shape;214;p10"/>
          <p:cNvSpPr txBox="1"/>
          <p:nvPr/>
        </p:nvSpPr>
        <p:spPr>
          <a:xfrm>
            <a:off x="609600" y="2571750"/>
            <a:ext cx="5867400" cy="2171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function howdy(</a:t>
            </a:r>
            <a:r>
              <a:rPr lang="en-US" sz="1600" b="0" i="0" u="none">
                <a:solidFill>
                  <a:srgbClr val="00FF00"/>
                </a:solidFill>
                <a:latin typeface="Courier"/>
                <a:ea typeface="Courier"/>
                <a:cs typeface="Courier"/>
                <a:sym typeface="Courier"/>
              </a:rPr>
              <a:t>$lang</a:t>
            </a:r>
            <a:r>
              <a:rPr lang="en-US" sz="1600" b="0" i="0" u="none">
                <a:solidFill>
                  <a:srgbClr val="FFFF00"/>
                </a:solidFill>
                <a:latin typeface="Courier"/>
                <a:ea typeface="Courier"/>
                <a:cs typeface="Courier"/>
                <a:sym typeface="Courier"/>
              </a:rPr>
              <a:t>) {</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    if ( </a:t>
            </a:r>
            <a:r>
              <a:rPr lang="en-US" sz="1600" b="0" i="0" u="none">
                <a:solidFill>
                  <a:srgbClr val="00FF00"/>
                </a:solidFill>
                <a:latin typeface="Courier"/>
                <a:ea typeface="Courier"/>
                <a:cs typeface="Courier"/>
                <a:sym typeface="Courier"/>
              </a:rPr>
              <a:t>$lang</a:t>
            </a:r>
            <a:r>
              <a:rPr lang="en-US" sz="1600" b="0" i="0" u="none">
                <a:solidFill>
                  <a:srgbClr val="FFFF00"/>
                </a:solidFill>
                <a:latin typeface="Courier"/>
                <a:ea typeface="Courier"/>
                <a:cs typeface="Courier"/>
                <a:sym typeface="Courier"/>
              </a:rPr>
              <a:t> == 'es' ) return "Hola";</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    if ( </a:t>
            </a:r>
            <a:r>
              <a:rPr lang="en-US" sz="1600" b="0" i="0" u="none">
                <a:solidFill>
                  <a:srgbClr val="00FF00"/>
                </a:solidFill>
                <a:latin typeface="Courier"/>
                <a:ea typeface="Courier"/>
                <a:cs typeface="Courier"/>
                <a:sym typeface="Courier"/>
              </a:rPr>
              <a:t>$lang</a:t>
            </a:r>
            <a:r>
              <a:rPr lang="en-US" sz="1600" b="0" i="0" u="none">
                <a:solidFill>
                  <a:srgbClr val="FFFF00"/>
                </a:solidFill>
                <a:latin typeface="Courier"/>
                <a:ea typeface="Courier"/>
                <a:cs typeface="Courier"/>
                <a:sym typeface="Courier"/>
              </a:rPr>
              <a:t> == 'fr' ) return "Bonjour";</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    return "Hello";</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1600"/>
              <a:buFont typeface="Gill Sans"/>
              <a:buNone/>
            </a:pPr>
            <a:endParaRPr sz="1600" b="0" i="0" u="none">
              <a:solidFill>
                <a:srgbClr val="FFFF00"/>
              </a:solidFill>
              <a:latin typeface="Courier"/>
              <a:ea typeface="Courier"/>
              <a:cs typeface="Courier"/>
              <a:sym typeface="Courie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print howdy(</a:t>
            </a:r>
            <a:r>
              <a:rPr lang="en-US" sz="1600" b="0" i="0" u="none">
                <a:solidFill>
                  <a:srgbClr val="FF7F00"/>
                </a:solidFill>
                <a:latin typeface="Courier"/>
                <a:ea typeface="Courier"/>
                <a:cs typeface="Courier"/>
                <a:sym typeface="Courier"/>
              </a:rPr>
              <a:t>'es'</a:t>
            </a:r>
            <a:r>
              <a:rPr lang="en-US" sz="1600" b="0" i="0" u="none">
                <a:solidFill>
                  <a:srgbClr val="FFFF00"/>
                </a:solidFill>
                <a:latin typeface="Courier"/>
                <a:ea typeface="Courier"/>
                <a:cs typeface="Courier"/>
                <a:sym typeface="Courier"/>
              </a:rPr>
              <a:t>) . " Glenn\n";</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print howdy(</a:t>
            </a:r>
            <a:r>
              <a:rPr lang="en-US" sz="1600" b="0" i="0" u="none">
                <a:solidFill>
                  <a:srgbClr val="FF7F00"/>
                </a:solidFill>
                <a:latin typeface="Courier"/>
                <a:ea typeface="Courier"/>
                <a:cs typeface="Courier"/>
                <a:sym typeface="Courier"/>
              </a:rPr>
              <a:t>'fr'</a:t>
            </a:r>
            <a:r>
              <a:rPr lang="en-US" sz="1600" b="0" i="0" u="none">
                <a:solidFill>
                  <a:srgbClr val="FFFF00"/>
                </a:solidFill>
                <a:latin typeface="Courier"/>
                <a:ea typeface="Courier"/>
                <a:cs typeface="Courier"/>
                <a:sym typeface="Courier"/>
              </a:rPr>
              <a:t>) . " Sally\n";</a:t>
            </a:r>
            <a:endParaRPr/>
          </a:p>
        </p:txBody>
      </p:sp>
      <p:sp>
        <p:nvSpPr>
          <p:cNvPr id="215" name="Google Shape;215;p10"/>
          <p:cNvSpPr txBox="1"/>
          <p:nvPr/>
        </p:nvSpPr>
        <p:spPr>
          <a:xfrm>
            <a:off x="6744262" y="4071937"/>
            <a:ext cx="2251200" cy="67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Hola Glenn</a:t>
            </a:r>
            <a:endParaRPr/>
          </a:p>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Bonjour Sally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d3af556328_0_404"/>
          <p:cNvSpPr txBox="1">
            <a:spLocks noGrp="1"/>
          </p:cNvSpPr>
          <p:nvPr>
            <p:ph type="title"/>
          </p:nvPr>
        </p:nvSpPr>
        <p:spPr>
          <a:xfrm>
            <a:off x="609612" y="423375"/>
            <a:ext cx="7429500" cy="110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ARGUMENTS</a:t>
            </a:r>
            <a:endParaRPr/>
          </a:p>
        </p:txBody>
      </p:sp>
      <p:sp>
        <p:nvSpPr>
          <p:cNvPr id="221" name="Google Shape;221;gd3af556328_0_404"/>
          <p:cNvSpPr txBox="1">
            <a:spLocks noGrp="1"/>
          </p:cNvSpPr>
          <p:nvPr>
            <p:ph type="body" idx="1"/>
          </p:nvPr>
        </p:nvSpPr>
        <p:spPr>
          <a:xfrm>
            <a:off x="533400" y="1428750"/>
            <a:ext cx="8001000" cy="3014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20000"/>
              </a:lnSpc>
              <a:spcBef>
                <a:spcPts val="0"/>
              </a:spcBef>
              <a:spcAft>
                <a:spcPts val="0"/>
              </a:spcAft>
              <a:buSzPts val="1800"/>
              <a:buChar char="●"/>
            </a:pPr>
            <a:r>
              <a:rPr lang="en-US" sz="1800"/>
              <a:t>The following example has a function with two arguments ($fname and $year):</a:t>
            </a:r>
            <a:endParaRPr sz="1800"/>
          </a:p>
        </p:txBody>
      </p:sp>
      <p:pic>
        <p:nvPicPr>
          <p:cNvPr id="222" name="Google Shape;222;gd3af556328_0_404"/>
          <p:cNvPicPr preferRelativeResize="0"/>
          <p:nvPr/>
        </p:nvPicPr>
        <p:blipFill>
          <a:blip r:embed="rId3">
            <a:alphaModFix/>
          </a:blip>
          <a:stretch>
            <a:fillRect/>
          </a:stretch>
        </p:blipFill>
        <p:spPr>
          <a:xfrm>
            <a:off x="1113084" y="2426800"/>
            <a:ext cx="4647350" cy="193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OPTIONAL ARGUMENTS</a:t>
            </a:r>
            <a:endParaRPr/>
          </a:p>
        </p:txBody>
      </p:sp>
      <p:sp>
        <p:nvSpPr>
          <p:cNvPr id="228" name="Google Shape;228;p11"/>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2500"/>
              <a:buFont typeface="Arial"/>
              <a:buNone/>
            </a:pPr>
            <a:r>
              <a:rPr lang="en-US" sz="2000" b="0" i="0" u="none">
                <a:solidFill>
                  <a:schemeClr val="lt1"/>
                </a:solidFill>
                <a:latin typeface="Twentieth Century"/>
                <a:ea typeface="Twentieth Century"/>
                <a:cs typeface="Twentieth Century"/>
                <a:sym typeface="Twentieth Century"/>
              </a:rPr>
              <a:t>Arguments can have defaults, and so can be omitted.</a:t>
            </a:r>
            <a:endParaRPr/>
          </a:p>
        </p:txBody>
      </p:sp>
      <p:sp>
        <p:nvSpPr>
          <p:cNvPr id="229" name="Google Shape;229;p11"/>
          <p:cNvSpPr txBox="1"/>
          <p:nvPr/>
        </p:nvSpPr>
        <p:spPr>
          <a:xfrm>
            <a:off x="838200" y="2266950"/>
            <a:ext cx="6265862" cy="2171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CC66"/>
              </a:buClr>
              <a:buSzPts val="1600"/>
              <a:buFont typeface="Courier"/>
              <a:buNone/>
            </a:pPr>
            <a:r>
              <a:rPr lang="en-US" sz="1600" b="0" i="0" u="none">
                <a:solidFill>
                  <a:srgbClr val="FFCC66"/>
                </a:solidFill>
                <a:latin typeface="Courier"/>
                <a:ea typeface="Courier"/>
                <a:cs typeface="Courier"/>
                <a:sym typeface="Courier"/>
              </a:rPr>
              <a:t>function howdy($lang='es') {</a:t>
            </a:r>
            <a:endParaRPr/>
          </a:p>
          <a:p>
            <a:pPr marL="0" marR="0" lvl="0" indent="0" algn="l" rtl="0">
              <a:lnSpc>
                <a:spcPct val="100000"/>
              </a:lnSpc>
              <a:spcBef>
                <a:spcPts val="0"/>
              </a:spcBef>
              <a:spcAft>
                <a:spcPts val="0"/>
              </a:spcAft>
              <a:buClr>
                <a:srgbClr val="FFCC66"/>
              </a:buClr>
              <a:buSzPts val="1600"/>
              <a:buFont typeface="Courier"/>
              <a:buNone/>
            </a:pPr>
            <a:r>
              <a:rPr lang="en-US" sz="1600" b="0" i="0" u="none">
                <a:solidFill>
                  <a:srgbClr val="FFCC66"/>
                </a:solidFill>
                <a:latin typeface="Courier"/>
                <a:ea typeface="Courier"/>
                <a:cs typeface="Courier"/>
                <a:sym typeface="Courier"/>
              </a:rPr>
              <a:t>    if ( $lang == 'es' ) return "Hola";</a:t>
            </a:r>
            <a:endParaRPr/>
          </a:p>
          <a:p>
            <a:pPr marL="0" marR="0" lvl="0" indent="0" algn="l" rtl="0">
              <a:lnSpc>
                <a:spcPct val="100000"/>
              </a:lnSpc>
              <a:spcBef>
                <a:spcPts val="0"/>
              </a:spcBef>
              <a:spcAft>
                <a:spcPts val="0"/>
              </a:spcAft>
              <a:buClr>
                <a:srgbClr val="FFCC66"/>
              </a:buClr>
              <a:buSzPts val="1600"/>
              <a:buFont typeface="Courier"/>
              <a:buNone/>
            </a:pPr>
            <a:r>
              <a:rPr lang="en-US" sz="1600" b="0" i="0" u="none">
                <a:solidFill>
                  <a:srgbClr val="FFCC66"/>
                </a:solidFill>
                <a:latin typeface="Courier"/>
                <a:ea typeface="Courier"/>
                <a:cs typeface="Courier"/>
                <a:sym typeface="Courier"/>
              </a:rPr>
              <a:t>    if ( $lang == 'fr' ) return "Bonjour";</a:t>
            </a:r>
            <a:endParaRPr/>
          </a:p>
          <a:p>
            <a:pPr marL="0" marR="0" lvl="0" indent="0" algn="l" rtl="0">
              <a:lnSpc>
                <a:spcPct val="100000"/>
              </a:lnSpc>
              <a:spcBef>
                <a:spcPts val="0"/>
              </a:spcBef>
              <a:spcAft>
                <a:spcPts val="0"/>
              </a:spcAft>
              <a:buClr>
                <a:srgbClr val="FFCC66"/>
              </a:buClr>
              <a:buSzPts val="1600"/>
              <a:buFont typeface="Courier"/>
              <a:buNone/>
            </a:pPr>
            <a:r>
              <a:rPr lang="en-US" sz="1600" b="0" i="0" u="none">
                <a:solidFill>
                  <a:srgbClr val="FFCC66"/>
                </a:solidFill>
                <a:latin typeface="Courier"/>
                <a:ea typeface="Courier"/>
                <a:cs typeface="Courier"/>
                <a:sym typeface="Courier"/>
              </a:rPr>
              <a:t>    return "Hello";</a:t>
            </a:r>
            <a:endParaRPr/>
          </a:p>
          <a:p>
            <a:pPr marL="0" marR="0" lvl="0" indent="0" algn="l" rtl="0">
              <a:lnSpc>
                <a:spcPct val="100000"/>
              </a:lnSpc>
              <a:spcBef>
                <a:spcPts val="0"/>
              </a:spcBef>
              <a:spcAft>
                <a:spcPts val="0"/>
              </a:spcAft>
              <a:buClr>
                <a:srgbClr val="FFCC66"/>
              </a:buClr>
              <a:buSzPts val="1600"/>
              <a:buFont typeface="Courier"/>
              <a:buNone/>
            </a:pPr>
            <a:r>
              <a:rPr lang="en-US" sz="1600" b="0" i="0" u="none">
                <a:solidFill>
                  <a:srgbClr val="FFCC66"/>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1600"/>
              <a:buFont typeface="Gill Sans"/>
              <a:buNone/>
            </a:pPr>
            <a:endParaRPr sz="1600" b="0" i="0" u="none">
              <a:solidFill>
                <a:srgbClr val="FFCC66"/>
              </a:solidFill>
              <a:latin typeface="Courier"/>
              <a:ea typeface="Courier"/>
              <a:cs typeface="Courier"/>
              <a:sym typeface="Courier"/>
            </a:endParaRPr>
          </a:p>
          <a:p>
            <a:pPr marL="0" marR="0" lvl="0" indent="0" algn="l" rtl="0">
              <a:lnSpc>
                <a:spcPct val="100000"/>
              </a:lnSpc>
              <a:spcBef>
                <a:spcPts val="0"/>
              </a:spcBef>
              <a:spcAft>
                <a:spcPts val="0"/>
              </a:spcAft>
              <a:buClr>
                <a:srgbClr val="FFCC66"/>
              </a:buClr>
              <a:buSzPts val="1600"/>
              <a:buFont typeface="Courier"/>
              <a:buNone/>
            </a:pPr>
            <a:r>
              <a:rPr lang="en-US" sz="1600" b="0" i="0" u="none">
                <a:solidFill>
                  <a:srgbClr val="FFCC66"/>
                </a:solidFill>
                <a:latin typeface="Courier"/>
                <a:ea typeface="Courier"/>
                <a:cs typeface="Courier"/>
                <a:sym typeface="Courier"/>
              </a:rPr>
              <a:t>print howdy() . " Glenn\n";</a:t>
            </a:r>
            <a:endParaRPr/>
          </a:p>
          <a:p>
            <a:pPr marL="0" marR="0" lvl="0" indent="0" algn="l" rtl="0">
              <a:lnSpc>
                <a:spcPct val="100000"/>
              </a:lnSpc>
              <a:spcBef>
                <a:spcPts val="0"/>
              </a:spcBef>
              <a:spcAft>
                <a:spcPts val="0"/>
              </a:spcAft>
              <a:buClr>
                <a:srgbClr val="FFCC66"/>
              </a:buClr>
              <a:buSzPts val="1600"/>
              <a:buFont typeface="Courier"/>
              <a:buNone/>
            </a:pPr>
            <a:r>
              <a:rPr lang="en-US" sz="1600" b="0" i="0" u="none">
                <a:solidFill>
                  <a:srgbClr val="FFCC66"/>
                </a:solidFill>
                <a:latin typeface="Courier"/>
                <a:ea typeface="Courier"/>
                <a:cs typeface="Courier"/>
                <a:sym typeface="Courier"/>
              </a:rPr>
              <a:t>print howdy('fr') . " Sally\n";</a:t>
            </a:r>
            <a:endParaRPr/>
          </a:p>
        </p:txBody>
      </p:sp>
      <p:sp>
        <p:nvSpPr>
          <p:cNvPr id="230" name="Google Shape;230;p11"/>
          <p:cNvSpPr txBox="1"/>
          <p:nvPr/>
        </p:nvSpPr>
        <p:spPr>
          <a:xfrm>
            <a:off x="6665400" y="3767250"/>
            <a:ext cx="2249400" cy="67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Hola Glenn</a:t>
            </a:r>
            <a:endParaRPr/>
          </a:p>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Bonjour Sally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d6ac44a114_0_1255"/>
          <p:cNvSpPr txBox="1">
            <a:spLocks noGrp="1"/>
          </p:cNvSpPr>
          <p:nvPr>
            <p:ph type="title"/>
          </p:nvPr>
        </p:nvSpPr>
        <p:spPr>
          <a:xfrm>
            <a:off x="855662" y="463550"/>
            <a:ext cx="7429500" cy="110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OPTIONAL ARGUMENTS</a:t>
            </a:r>
            <a:endParaRPr/>
          </a:p>
        </p:txBody>
      </p:sp>
      <p:sp>
        <p:nvSpPr>
          <p:cNvPr id="236" name="Google Shape;236;gd6ac44a114_0_1255"/>
          <p:cNvSpPr txBox="1">
            <a:spLocks noGrp="1"/>
          </p:cNvSpPr>
          <p:nvPr>
            <p:ph type="body" idx="1"/>
          </p:nvPr>
        </p:nvSpPr>
        <p:spPr>
          <a:xfrm>
            <a:off x="855650" y="1387399"/>
            <a:ext cx="7429500" cy="29559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2500"/>
              <a:buFont typeface="Arial"/>
              <a:buNone/>
            </a:pPr>
            <a:r>
              <a:rPr lang="en-US" sz="2000">
                <a:latin typeface="Twentieth Century"/>
                <a:ea typeface="Twentieth Century"/>
                <a:cs typeface="Twentieth Century"/>
                <a:sym typeface="Twentieth Century"/>
              </a:rPr>
              <a:t>You can find out how many arguments were passed in like this -</a:t>
            </a:r>
            <a:endParaRPr/>
          </a:p>
        </p:txBody>
      </p:sp>
      <p:pic>
        <p:nvPicPr>
          <p:cNvPr id="237" name="Google Shape;237;gd6ac44a114_0_1255"/>
          <p:cNvPicPr preferRelativeResize="0"/>
          <p:nvPr/>
        </p:nvPicPr>
        <p:blipFill>
          <a:blip r:embed="rId3">
            <a:alphaModFix/>
          </a:blip>
          <a:stretch>
            <a:fillRect/>
          </a:stretch>
        </p:blipFill>
        <p:spPr>
          <a:xfrm>
            <a:off x="1003650" y="1851875"/>
            <a:ext cx="5599170" cy="295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2"/>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CALL BY </a:t>
            </a:r>
            <a:r>
              <a:rPr lang="en-US" sz="4200" b="0" i="0" u="none">
                <a:solidFill>
                  <a:srgbClr val="00FF00"/>
                </a:solidFill>
                <a:latin typeface="Twentieth Century"/>
                <a:ea typeface="Twentieth Century"/>
                <a:cs typeface="Twentieth Century"/>
                <a:sym typeface="Twentieth Century"/>
              </a:rPr>
              <a:t>VALUE</a:t>
            </a:r>
            <a:endParaRPr/>
          </a:p>
        </p:txBody>
      </p:sp>
      <p:sp>
        <p:nvSpPr>
          <p:cNvPr id="243" name="Google Shape;243;p12"/>
          <p:cNvSpPr txBox="1">
            <a:spLocks noGrp="1"/>
          </p:cNvSpPr>
          <p:nvPr>
            <p:ph type="body" idx="1"/>
          </p:nvPr>
        </p:nvSpPr>
        <p:spPr>
          <a:xfrm>
            <a:off x="609600" y="1352550"/>
            <a:ext cx="7656512" cy="3014662"/>
          </a:xfrm>
          <a:prstGeom prst="rect">
            <a:avLst/>
          </a:prstGeom>
          <a:noFill/>
          <a:ln>
            <a:noFill/>
          </a:ln>
        </p:spPr>
        <p:txBody>
          <a:bodyPr spcFirstLastPara="1" wrap="square" lIns="91425" tIns="45700" rIns="91425" bIns="45700" anchor="t" anchorCtr="0">
            <a:noAutofit/>
          </a:bodyPr>
          <a:lstStyle/>
          <a:p>
            <a:pPr marL="420687" marR="0" lvl="0" indent="-171449" algn="l" rtl="0">
              <a:lnSpc>
                <a:spcPct val="12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The argument variable within the function is an “alias” to the actual variable.</a:t>
            </a:r>
            <a:endParaRPr/>
          </a:p>
          <a:p>
            <a:pPr marL="420687" marR="0" lvl="0" indent="-171449" algn="l" rtl="0">
              <a:lnSpc>
                <a:spcPct val="120000"/>
              </a:lnSpc>
              <a:spcBef>
                <a:spcPts val="7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But even further, the alias is to a *copy* of the actual variable in the function call.</a:t>
            </a:r>
            <a:endParaRPr/>
          </a:p>
        </p:txBody>
      </p:sp>
      <p:sp>
        <p:nvSpPr>
          <p:cNvPr id="244" name="Google Shape;244;p12"/>
          <p:cNvSpPr txBox="1"/>
          <p:nvPr/>
        </p:nvSpPr>
        <p:spPr>
          <a:xfrm>
            <a:off x="1066800" y="3028950"/>
            <a:ext cx="6864350" cy="19081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function double($alias) {</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    $alias = $alias * 2;</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    return $alias;</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$val = 10;</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$dval = double($val);</a:t>
            </a:r>
            <a:endParaRPr/>
          </a:p>
          <a:p>
            <a:pPr marL="0" marR="0" lvl="0" indent="0" algn="l" rtl="0">
              <a:lnSpc>
                <a:spcPct val="100000"/>
              </a:lnSpc>
              <a:spcBef>
                <a:spcPts val="0"/>
              </a:spcBef>
              <a:spcAft>
                <a:spcPts val="0"/>
              </a:spcAft>
              <a:buClr>
                <a:srgbClr val="FFFF00"/>
              </a:buClr>
              <a:buSzPts val="1600"/>
              <a:buFont typeface="Courier"/>
              <a:buNone/>
            </a:pPr>
            <a:r>
              <a:rPr lang="en-US" sz="1600" b="0" i="0" u="none">
                <a:solidFill>
                  <a:srgbClr val="FFFF00"/>
                </a:solidFill>
                <a:latin typeface="Courier"/>
                <a:ea typeface="Courier"/>
                <a:cs typeface="Courier"/>
                <a:sym typeface="Courier"/>
              </a:rPr>
              <a:t>echo "Value = $val Doubled = $dval\n";</a:t>
            </a:r>
            <a:endParaRPr/>
          </a:p>
        </p:txBody>
      </p:sp>
      <p:sp>
        <p:nvSpPr>
          <p:cNvPr id="245" name="Google Shape;245;p12"/>
          <p:cNvSpPr txBox="1"/>
          <p:nvPr/>
        </p:nvSpPr>
        <p:spPr>
          <a:xfrm>
            <a:off x="5282575" y="3961212"/>
            <a:ext cx="3694200" cy="365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Value = 10 Doubled = 20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CALL BY </a:t>
            </a:r>
            <a:r>
              <a:rPr lang="en-US" sz="4200" b="0" i="0" u="none">
                <a:solidFill>
                  <a:srgbClr val="00FFFF"/>
                </a:solidFill>
                <a:latin typeface="Twentieth Century"/>
                <a:ea typeface="Twentieth Century"/>
                <a:cs typeface="Twentieth Century"/>
                <a:sym typeface="Twentieth Century"/>
              </a:rPr>
              <a:t>REFERENCE</a:t>
            </a:r>
            <a:endParaRPr/>
          </a:p>
        </p:txBody>
      </p:sp>
      <p:sp>
        <p:nvSpPr>
          <p:cNvPr id="251" name="Google Shape;251;p13"/>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2500"/>
              <a:buFont typeface="Arial"/>
              <a:buNone/>
            </a:pPr>
            <a:r>
              <a:rPr lang="en-US" sz="2000" b="0" i="0" u="none">
                <a:solidFill>
                  <a:schemeClr val="lt1"/>
                </a:solidFill>
                <a:latin typeface="Twentieth Century"/>
                <a:ea typeface="Twentieth Century"/>
                <a:cs typeface="Twentieth Century"/>
                <a:sym typeface="Twentieth Century"/>
              </a:rPr>
              <a:t>Sometimes we want a function to change one of its arguments, so we indicate that an argument is “</a:t>
            </a:r>
            <a:r>
              <a:rPr lang="en-US" sz="2000" b="0" i="0" u="none">
                <a:solidFill>
                  <a:srgbClr val="00FFFF"/>
                </a:solidFill>
                <a:latin typeface="Twentieth Century"/>
                <a:ea typeface="Twentieth Century"/>
                <a:cs typeface="Twentieth Century"/>
                <a:sym typeface="Twentieth Century"/>
              </a:rPr>
              <a:t>by reference</a:t>
            </a:r>
            <a:r>
              <a:rPr lang="en-US" sz="2000" b="0" i="0" u="none">
                <a:solidFill>
                  <a:schemeClr val="lt1"/>
                </a:solidFill>
                <a:latin typeface="Twentieth Century"/>
                <a:ea typeface="Twentieth Century"/>
                <a:cs typeface="Twentieth Century"/>
                <a:sym typeface="Twentieth Century"/>
              </a:rPr>
              <a:t>” using (</a:t>
            </a:r>
            <a:r>
              <a:rPr lang="en-US" sz="2000" b="0" i="0" u="none">
                <a:solidFill>
                  <a:srgbClr val="00FFFF"/>
                </a:solidFill>
                <a:latin typeface="Twentieth Century"/>
                <a:ea typeface="Twentieth Century"/>
                <a:cs typeface="Twentieth Century"/>
                <a:sym typeface="Twentieth Century"/>
              </a:rPr>
              <a:t> &amp;</a:t>
            </a:r>
            <a:r>
              <a:rPr lang="en-US" sz="2000" b="0" i="0" u="none">
                <a:solidFill>
                  <a:schemeClr val="lt1"/>
                </a:solidFill>
                <a:latin typeface="Twentieth Century"/>
                <a:ea typeface="Twentieth Century"/>
                <a:cs typeface="Twentieth Century"/>
                <a:sym typeface="Twentieth Century"/>
              </a:rPr>
              <a:t> ).</a:t>
            </a:r>
            <a:endParaRPr/>
          </a:p>
        </p:txBody>
      </p:sp>
      <p:sp>
        <p:nvSpPr>
          <p:cNvPr id="252" name="Google Shape;252;p13"/>
          <p:cNvSpPr txBox="1"/>
          <p:nvPr/>
        </p:nvSpPr>
        <p:spPr>
          <a:xfrm>
            <a:off x="914400" y="2495550"/>
            <a:ext cx="6865937" cy="207645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function triple(</a:t>
            </a:r>
            <a:r>
              <a:rPr lang="en-US" sz="1800" b="0" i="0" u="none">
                <a:solidFill>
                  <a:srgbClr val="00FFFF"/>
                </a:solidFill>
                <a:latin typeface="Courier"/>
                <a:ea typeface="Courier"/>
                <a:cs typeface="Courier"/>
                <a:sym typeface="Courier"/>
              </a:rPr>
              <a:t>&amp;</a:t>
            </a:r>
            <a:r>
              <a:rPr lang="en-US" sz="1800" b="0" i="0" u="none">
                <a:solidFill>
                  <a:srgbClr val="FFFF00"/>
                </a:solidFill>
                <a:latin typeface="Courier"/>
                <a:ea typeface="Courier"/>
                <a:cs typeface="Courier"/>
                <a:sym typeface="Courier"/>
              </a:rPr>
              <a:t>$real</a:t>
            </a:r>
            <a:r>
              <a:rPr lang="en-US" sz="1800">
                <a:solidFill>
                  <a:srgbClr val="FFFF00"/>
                </a:solidFill>
                <a:latin typeface="Courier"/>
                <a:ea typeface="Courier"/>
                <a:cs typeface="Courier"/>
                <a:sym typeface="Courier"/>
              </a:rPr>
              <a:t>T</a:t>
            </a:r>
            <a:r>
              <a:rPr lang="en-US" sz="1800" b="0" i="0" u="none">
                <a:solidFill>
                  <a:srgbClr val="FFFF00"/>
                </a:solidFill>
                <a:latin typeface="Courier"/>
                <a:ea typeface="Courier"/>
                <a:cs typeface="Courier"/>
                <a:sym typeface="Courier"/>
              </a:rPr>
              <a:t>hing) {</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    $real</a:t>
            </a:r>
            <a:r>
              <a:rPr lang="en-US" sz="1800">
                <a:solidFill>
                  <a:srgbClr val="FFFF00"/>
                </a:solidFill>
                <a:latin typeface="Courier"/>
                <a:ea typeface="Courier"/>
                <a:cs typeface="Courier"/>
                <a:sym typeface="Courier"/>
              </a:rPr>
              <a:t>T</a:t>
            </a:r>
            <a:r>
              <a:rPr lang="en-US" sz="1800" b="0" i="0" u="none">
                <a:solidFill>
                  <a:srgbClr val="FFFF00"/>
                </a:solidFill>
                <a:latin typeface="Courier"/>
                <a:ea typeface="Courier"/>
                <a:cs typeface="Courier"/>
                <a:sym typeface="Courier"/>
              </a:rPr>
              <a:t>hing = $real</a:t>
            </a:r>
            <a:r>
              <a:rPr lang="en-US" sz="1800">
                <a:solidFill>
                  <a:srgbClr val="FFFF00"/>
                </a:solidFill>
                <a:latin typeface="Courier"/>
                <a:ea typeface="Courier"/>
                <a:cs typeface="Courier"/>
                <a:sym typeface="Courier"/>
              </a:rPr>
              <a:t>T</a:t>
            </a:r>
            <a:r>
              <a:rPr lang="en-US" sz="1800" b="0" i="0" u="none">
                <a:solidFill>
                  <a:srgbClr val="FFFF00"/>
                </a:solidFill>
                <a:latin typeface="Courier"/>
                <a:ea typeface="Courier"/>
                <a:cs typeface="Courier"/>
                <a:sym typeface="Courier"/>
              </a:rPr>
              <a:t>hing * 3;</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1800"/>
              <a:buFont typeface="Gill Sans"/>
              <a:buNone/>
            </a:pPr>
            <a:endParaRPr sz="1800" b="0" i="0" u="none">
              <a:solidFill>
                <a:srgbClr val="FFFF00"/>
              </a:solidFill>
              <a:latin typeface="Courier"/>
              <a:ea typeface="Courier"/>
              <a:cs typeface="Courier"/>
              <a:sym typeface="Courie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$val = 10;</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triple($val);</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echo "Triple = $val\n";</a:t>
            </a:r>
            <a:endParaRPr/>
          </a:p>
        </p:txBody>
      </p:sp>
      <p:sp>
        <p:nvSpPr>
          <p:cNvPr id="253" name="Google Shape;253;p13"/>
          <p:cNvSpPr txBox="1"/>
          <p:nvPr/>
        </p:nvSpPr>
        <p:spPr>
          <a:xfrm>
            <a:off x="6075350" y="4138175"/>
            <a:ext cx="2209800" cy="363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Triple = 30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d3af556328_0_4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lnSpc>
                <a:spcPct val="90000"/>
              </a:lnSpc>
              <a:spcBef>
                <a:spcPts val="0"/>
              </a:spcBef>
              <a:spcAft>
                <a:spcPts val="0"/>
              </a:spcAft>
              <a:buNone/>
            </a:pPr>
            <a:r>
              <a:rPr lang="en-US" sz="4800">
                <a:solidFill>
                  <a:srgbClr val="FFCC66"/>
                </a:solidFill>
                <a:latin typeface="Twentieth Century"/>
                <a:ea typeface="Twentieth Century"/>
                <a:cs typeface="Twentieth Century"/>
                <a:sym typeface="Twentieth Century"/>
              </a:rPr>
              <a:t>SCOPE</a:t>
            </a:r>
            <a:r>
              <a:rPr lang="en-US" sz="4400">
                <a:solidFill>
                  <a:srgbClr val="FFCC66"/>
                </a:solidFill>
                <a:latin typeface="Twentieth Century"/>
                <a:ea typeface="Twentieth Century"/>
                <a:cs typeface="Twentieth Century"/>
                <a:sym typeface="Twentieth Century"/>
              </a:rPr>
              <a:t> AND MODULARITY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title"/>
          </p:nvPr>
        </p:nvSpPr>
        <p:spPr>
          <a:xfrm>
            <a:off x="849312" y="361950"/>
            <a:ext cx="7227887" cy="10588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VARIABLE SCOPE</a:t>
            </a:r>
            <a:endParaRPr/>
          </a:p>
        </p:txBody>
      </p:sp>
      <p:sp>
        <p:nvSpPr>
          <p:cNvPr id="265" name="Google Shape;265;p16"/>
          <p:cNvSpPr txBox="1">
            <a:spLocks noGrp="1"/>
          </p:cNvSpPr>
          <p:nvPr>
            <p:ph type="body" idx="1"/>
          </p:nvPr>
        </p:nvSpPr>
        <p:spPr>
          <a:xfrm>
            <a:off x="849312" y="1457325"/>
            <a:ext cx="7380287" cy="3014662"/>
          </a:xfrm>
          <a:prstGeom prst="rect">
            <a:avLst/>
          </a:prstGeom>
          <a:noFill/>
          <a:ln>
            <a:noFill/>
          </a:ln>
        </p:spPr>
        <p:txBody>
          <a:bodyPr spcFirstLastPara="1" wrap="square" lIns="91425" tIns="45700" rIns="91425" bIns="45700" anchor="t" anchorCtr="0">
            <a:noAutofit/>
          </a:bodyPr>
          <a:lstStyle/>
          <a:p>
            <a:pPr marL="420687" marR="0" lvl="0" indent="-171449" algn="l" rtl="0">
              <a:lnSpc>
                <a:spcPct val="12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In general, variable names used inside of function code do not mix with the variables outside of the function to avoid unexpected side effects if two programmers use the same variable name in different parts of the code.</a:t>
            </a:r>
            <a:endParaRPr/>
          </a:p>
          <a:p>
            <a:pPr marL="420687" marR="0" lvl="0" indent="-171449" algn="l" rtl="0">
              <a:lnSpc>
                <a:spcPct val="120000"/>
              </a:lnSpc>
              <a:spcBef>
                <a:spcPts val="19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We call this “name spacing” the variables.  The function variables are in one “name space” whilst the main variables are in another “name space”. </a:t>
            </a:r>
            <a:endParaRPr/>
          </a:p>
        </p:txBody>
      </p:sp>
      <p:sp>
        <p:nvSpPr>
          <p:cNvPr id="266" name="Google Shape;266;p16"/>
          <p:cNvSpPr txBox="1"/>
          <p:nvPr/>
        </p:nvSpPr>
        <p:spPr>
          <a:xfrm>
            <a:off x="1410825" y="4605625"/>
            <a:ext cx="71724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00"/>
              </a:buClr>
              <a:buSzPts val="2000"/>
              <a:buFont typeface="Gill Sans"/>
              <a:buNone/>
            </a:pPr>
            <a:r>
              <a:rPr lang="en-US" sz="2000" b="0" i="0" u="none">
                <a:solidFill>
                  <a:srgbClr val="FFFF00"/>
                </a:solidFill>
                <a:latin typeface="Gill Sans"/>
                <a:ea typeface="Gill Sans"/>
                <a:cs typeface="Gill Sans"/>
                <a:sym typeface="Gill Sans"/>
              </a:rPr>
              <a:t>http://php.net/manual/en/language.variables.scope.php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NORMAL SCOPE (ISOLATED)</a:t>
            </a:r>
            <a:endParaRPr/>
          </a:p>
        </p:txBody>
      </p:sp>
      <p:sp>
        <p:nvSpPr>
          <p:cNvPr id="272" name="Google Shape;272;p17"/>
          <p:cNvSpPr txBox="1"/>
          <p:nvPr/>
        </p:nvSpPr>
        <p:spPr>
          <a:xfrm>
            <a:off x="1011237" y="1565275"/>
            <a:ext cx="6864350" cy="22574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function tryzap() {</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    $val = 100;</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2000"/>
              <a:buFont typeface="Gill Sans"/>
              <a:buNone/>
            </a:pPr>
            <a:endParaRPr sz="2000" b="0" i="0" u="none">
              <a:solidFill>
                <a:srgbClr val="FFFF00"/>
              </a:solidFill>
              <a:latin typeface="Courier"/>
              <a:ea typeface="Courier"/>
              <a:cs typeface="Courier"/>
              <a:sym typeface="Courie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$val = 10;</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tryzap();</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echo "TryZap = $val\n";</a:t>
            </a:r>
            <a:endParaRPr/>
          </a:p>
        </p:txBody>
      </p:sp>
      <p:sp>
        <p:nvSpPr>
          <p:cNvPr id="273" name="Google Shape;273;p17"/>
          <p:cNvSpPr txBox="1"/>
          <p:nvPr/>
        </p:nvSpPr>
        <p:spPr>
          <a:xfrm>
            <a:off x="6400800" y="2114550"/>
            <a:ext cx="2438400" cy="3651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TryZap = 10</a:t>
            </a:r>
            <a:endParaRPr/>
          </a:p>
        </p:txBody>
      </p:sp>
      <p:sp>
        <p:nvSpPr>
          <p:cNvPr id="274" name="Google Shape;274;p17"/>
          <p:cNvSpPr txBox="1"/>
          <p:nvPr/>
        </p:nvSpPr>
        <p:spPr>
          <a:xfrm>
            <a:off x="2438400" y="4324350"/>
            <a:ext cx="6464300" cy="4032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000"/>
              <a:buFont typeface="Gill Sans"/>
              <a:buNone/>
            </a:pPr>
            <a:r>
              <a:rPr lang="en-US" sz="2000" b="0" i="0" u="none">
                <a:solidFill>
                  <a:srgbClr val="FFFFFF"/>
                </a:solidFill>
                <a:latin typeface="Gill Sans"/>
                <a:ea typeface="Gill Sans"/>
                <a:cs typeface="Gill Sans"/>
                <a:sym typeface="Gill Sans"/>
              </a:rPr>
              <a:t>http://php.net/manual/en/language.variables.superglobals.php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
          <p:cNvSpPr txBox="1">
            <a:spLocks noGrp="1"/>
          </p:cNvSpPr>
          <p:nvPr>
            <p:ph type="title"/>
          </p:nvPr>
        </p:nvSpPr>
        <p:spPr>
          <a:xfrm>
            <a:off x="849312" y="438150"/>
            <a:ext cx="7445375" cy="982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WHY FUNCTIONS?</a:t>
            </a:r>
            <a:endParaRPr/>
          </a:p>
        </p:txBody>
      </p:sp>
      <p:sp>
        <p:nvSpPr>
          <p:cNvPr id="152" name="Google Shape;152;p2"/>
          <p:cNvSpPr txBox="1">
            <a:spLocks noGrp="1"/>
          </p:cNvSpPr>
          <p:nvPr>
            <p:ph type="body" idx="1"/>
          </p:nvPr>
        </p:nvSpPr>
        <p:spPr>
          <a:xfrm>
            <a:off x="838200" y="1581150"/>
            <a:ext cx="7445375" cy="3014662"/>
          </a:xfrm>
          <a:prstGeom prst="rect">
            <a:avLst/>
          </a:prstGeom>
          <a:noFill/>
          <a:ln>
            <a:noFill/>
          </a:ln>
        </p:spPr>
        <p:txBody>
          <a:bodyPr spcFirstLastPara="1" wrap="square" lIns="91425" tIns="45700" rIns="91425" bIns="45700" anchor="t" anchorCtr="0">
            <a:normAutofit/>
          </a:bodyPr>
          <a:lstStyle/>
          <a:p>
            <a:pPr marL="620712" marR="0" lvl="0" indent="-166687" algn="l" rtl="0">
              <a:lnSpc>
                <a:spcPct val="120000"/>
              </a:lnSpc>
              <a:spcBef>
                <a:spcPts val="0"/>
              </a:spcBef>
              <a:spcAft>
                <a:spcPts val="0"/>
              </a:spcAft>
              <a:buClr>
                <a:schemeClr val="lt1"/>
              </a:buClr>
              <a:buSzPts val="2625"/>
              <a:buFont typeface="Gill Sans"/>
              <a:buChar char="•"/>
            </a:pPr>
            <a:r>
              <a:rPr lang="en-US" sz="2100">
                <a:latin typeface="Twentieth Century"/>
                <a:ea typeface="Twentieth Century"/>
                <a:cs typeface="Twentieth Century"/>
                <a:sym typeface="Twentieth Century"/>
              </a:rPr>
              <a:t>We have already seen that </a:t>
            </a:r>
            <a:r>
              <a:rPr lang="en-US" sz="2100" b="0" i="0" u="none">
                <a:solidFill>
                  <a:schemeClr val="lt1"/>
                </a:solidFill>
                <a:latin typeface="Twentieth Century"/>
                <a:ea typeface="Twentieth Century"/>
                <a:cs typeface="Twentieth Century"/>
                <a:sym typeface="Twentieth Century"/>
              </a:rPr>
              <a:t>PHP has lots of built-in functions that we use all the time.</a:t>
            </a:r>
            <a:endParaRPr/>
          </a:p>
          <a:p>
            <a:pPr marL="620712" marR="0" lvl="0" indent="-166687" algn="l" rtl="0">
              <a:lnSpc>
                <a:spcPct val="120000"/>
              </a:lnSpc>
              <a:spcBef>
                <a:spcPts val="1300"/>
              </a:spcBef>
              <a:spcAft>
                <a:spcPts val="0"/>
              </a:spcAft>
              <a:buClr>
                <a:schemeClr val="lt1"/>
              </a:buClr>
              <a:buSzPts val="2625"/>
              <a:buFont typeface="Gill Sans"/>
              <a:buChar char="•"/>
            </a:pPr>
            <a:r>
              <a:rPr lang="en-US" sz="2100" b="0" i="0" u="none">
                <a:solidFill>
                  <a:schemeClr val="lt1"/>
                </a:solidFill>
                <a:latin typeface="Twentieth Century"/>
                <a:ea typeface="Twentieth Century"/>
                <a:cs typeface="Twentieth Century"/>
                <a:sym typeface="Twentieth Century"/>
              </a:rPr>
              <a:t>We write our own functions when our code reaches a certain level of complexity.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GLOBAL SCOPE (SHARED)</a:t>
            </a:r>
            <a:endParaRPr/>
          </a:p>
        </p:txBody>
      </p:sp>
      <p:sp>
        <p:nvSpPr>
          <p:cNvPr id="280" name="Google Shape;280;p18"/>
          <p:cNvSpPr txBox="1"/>
          <p:nvPr/>
        </p:nvSpPr>
        <p:spPr>
          <a:xfrm>
            <a:off x="1066800" y="1685925"/>
            <a:ext cx="6865937" cy="257175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function dozap() {</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    global $val;</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    $val = 100;</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2000"/>
              <a:buFont typeface="Gill Sans"/>
              <a:buNone/>
            </a:pPr>
            <a:endParaRPr sz="2000" b="0" i="0" u="none">
              <a:solidFill>
                <a:srgbClr val="FFFF00"/>
              </a:solidFill>
              <a:latin typeface="Courier"/>
              <a:ea typeface="Courier"/>
              <a:cs typeface="Courier"/>
              <a:sym typeface="Courie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$val = 10;</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dozap();</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echo "DoZap = $val\n";</a:t>
            </a:r>
            <a:endParaRPr/>
          </a:p>
        </p:txBody>
      </p:sp>
      <p:sp>
        <p:nvSpPr>
          <p:cNvPr id="281" name="Google Shape;281;p18"/>
          <p:cNvSpPr txBox="1"/>
          <p:nvPr/>
        </p:nvSpPr>
        <p:spPr>
          <a:xfrm>
            <a:off x="5943600" y="3028950"/>
            <a:ext cx="2743200" cy="36353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DoZap = 100</a:t>
            </a:r>
            <a:endParaRPr/>
          </a:p>
        </p:txBody>
      </p:sp>
      <p:sp>
        <p:nvSpPr>
          <p:cNvPr id="282" name="Google Shape;282;p18"/>
          <p:cNvSpPr txBox="1"/>
          <p:nvPr/>
        </p:nvSpPr>
        <p:spPr>
          <a:xfrm>
            <a:off x="5791200" y="4476750"/>
            <a:ext cx="2743200" cy="27622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00FF"/>
              </a:buClr>
              <a:buSzPts val="1800"/>
              <a:buFont typeface="Gill Sans"/>
              <a:buNone/>
            </a:pPr>
            <a:r>
              <a:rPr lang="en-US" sz="1800" b="0" i="0" u="none">
                <a:solidFill>
                  <a:srgbClr val="FF00FF"/>
                </a:solidFill>
                <a:latin typeface="Gill Sans"/>
                <a:ea typeface="Gill Sans"/>
                <a:cs typeface="Gill Sans"/>
                <a:sym typeface="Gill Sans"/>
              </a:rPr>
              <a:t>Use this wisely, young Jedi...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9"/>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3800"/>
              <a:buFont typeface="Twentieth Century"/>
              <a:buNone/>
            </a:pPr>
            <a:r>
              <a:rPr lang="en-US" sz="3800" b="0" i="0" u="none">
                <a:solidFill>
                  <a:srgbClr val="FFCC66"/>
                </a:solidFill>
                <a:latin typeface="Twentieth Century"/>
                <a:ea typeface="Twentieth Century"/>
                <a:cs typeface="Twentieth Century"/>
                <a:sym typeface="Twentieth Century"/>
              </a:rPr>
              <a:t>GLOBAL VARIABLES – USE RARELY</a:t>
            </a:r>
            <a:endParaRPr/>
          </a:p>
        </p:txBody>
      </p:sp>
      <p:sp>
        <p:nvSpPr>
          <p:cNvPr id="288" name="Google Shape;288;p19"/>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rmAutofit/>
          </a:bodyPr>
          <a:lstStyle/>
          <a:p>
            <a:pPr marL="171450" marR="0" lvl="0" indent="-171450" algn="l" rtl="0">
              <a:lnSpc>
                <a:spcPct val="120000"/>
              </a:lnSpc>
              <a:spcBef>
                <a:spcPts val="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Passing variable in as parameter</a:t>
            </a:r>
            <a:endParaRPr/>
          </a:p>
          <a:p>
            <a:pPr marL="171450" marR="0" lvl="0" indent="-171450" algn="l" rtl="0">
              <a:lnSpc>
                <a:spcPct val="120000"/>
              </a:lnSpc>
              <a:spcBef>
                <a:spcPts val="190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Passing value back as return value</a:t>
            </a:r>
            <a:endParaRPr/>
          </a:p>
          <a:p>
            <a:pPr marL="171450" marR="0" lvl="0" indent="-171450" algn="l" rtl="0">
              <a:lnSpc>
                <a:spcPct val="120000"/>
              </a:lnSpc>
              <a:spcBef>
                <a:spcPts val="190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Passing variable in by reference</a:t>
            </a:r>
            <a:endParaRPr/>
          </a:p>
          <a:p>
            <a:pPr marL="171450" marR="0" lvl="0" indent="-171450" algn="l" rtl="0">
              <a:lnSpc>
                <a:spcPct val="120000"/>
              </a:lnSpc>
              <a:spcBef>
                <a:spcPts val="190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If you use global variables, use long names with nice unique prefixes</a:t>
            </a:r>
            <a:endParaRPr/>
          </a:p>
        </p:txBody>
      </p:sp>
      <p:sp>
        <p:nvSpPr>
          <p:cNvPr id="289" name="Google Shape;289;p19"/>
          <p:cNvSpPr txBox="1"/>
          <p:nvPr/>
        </p:nvSpPr>
        <p:spPr>
          <a:xfrm>
            <a:off x="3001950" y="4343400"/>
            <a:ext cx="5937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 global $LastOAuthBodyBaseString;</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 global $LAST_OAUTH_BODY_BASE_STRING;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0"/>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COPING WITH MISSING BITS</a:t>
            </a:r>
            <a:endParaRPr/>
          </a:p>
        </p:txBody>
      </p:sp>
      <p:sp>
        <p:nvSpPr>
          <p:cNvPr id="295" name="Google Shape;295;p20"/>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2500"/>
              <a:buFont typeface="Arial"/>
              <a:buNone/>
            </a:pPr>
            <a:r>
              <a:rPr lang="en-US" sz="2000" b="0" i="0" u="none">
                <a:solidFill>
                  <a:schemeClr val="lt1"/>
                </a:solidFill>
                <a:latin typeface="Twentieth Century"/>
                <a:ea typeface="Twentieth Century"/>
                <a:cs typeface="Twentieth Century"/>
                <a:sym typeface="Twentieth Century"/>
              </a:rPr>
              <a:t>Sometimes, depending on the version or configuration of a particular PHP instance, some functions may be missing.  We can check that...</a:t>
            </a:r>
            <a:endParaRPr/>
          </a:p>
        </p:txBody>
      </p:sp>
      <p:sp>
        <p:nvSpPr>
          <p:cNvPr id="296" name="Google Shape;296;p20"/>
          <p:cNvSpPr txBox="1"/>
          <p:nvPr/>
        </p:nvSpPr>
        <p:spPr>
          <a:xfrm>
            <a:off x="1295400" y="2419350"/>
            <a:ext cx="6716712" cy="18002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if (</a:t>
            </a:r>
            <a:r>
              <a:rPr lang="en-US" sz="1800" b="0" i="0" u="none">
                <a:solidFill>
                  <a:srgbClr val="00FFFF"/>
                </a:solidFill>
                <a:latin typeface="Courier"/>
                <a:ea typeface="Courier"/>
                <a:cs typeface="Courier"/>
                <a:sym typeface="Courier"/>
              </a:rPr>
              <a:t>function_exists</a:t>
            </a:r>
            <a:r>
              <a:rPr lang="en-US" sz="1800" b="0" i="0" u="none">
                <a:solidFill>
                  <a:srgbClr val="FFFF00"/>
                </a:solidFill>
                <a:latin typeface="Courier"/>
                <a:ea typeface="Courier"/>
                <a:cs typeface="Courier"/>
                <a:sym typeface="Courier"/>
              </a:rPr>
              <a:t>("array_combine")){</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    echo "Function exists";</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 else {</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    echo "Function does not exist";</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a:t>
            </a:r>
            <a:endParaRPr/>
          </a:p>
        </p:txBody>
      </p:sp>
      <p:sp>
        <p:nvSpPr>
          <p:cNvPr id="297" name="Google Shape;297;p20"/>
          <p:cNvSpPr txBox="1"/>
          <p:nvPr/>
        </p:nvSpPr>
        <p:spPr>
          <a:xfrm>
            <a:off x="6003925" y="4233862"/>
            <a:ext cx="2836862" cy="4032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000"/>
              <a:buFont typeface="Gill Sans"/>
              <a:buNone/>
            </a:pPr>
            <a:r>
              <a:rPr lang="en-US" sz="2000" b="0" i="0" u="none">
                <a:solidFill>
                  <a:srgbClr val="FFFFFF"/>
                </a:solidFill>
                <a:latin typeface="Gill Sans"/>
                <a:ea typeface="Gill Sans"/>
                <a:cs typeface="Gill Sans"/>
                <a:sym typeface="Gill Sans"/>
              </a:rPr>
              <a:t>This allows for evolution.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21" descr="Untitled.png"/>
          <p:cNvPicPr preferRelativeResize="0"/>
          <p:nvPr/>
        </p:nvPicPr>
        <p:blipFill rotWithShape="1">
          <a:blip r:embed="rId3">
            <a:alphaModFix/>
          </a:blip>
          <a:srcRect/>
          <a:stretch/>
        </p:blipFill>
        <p:spPr>
          <a:xfrm>
            <a:off x="1143000" y="471487"/>
            <a:ext cx="6677025" cy="3541712"/>
          </a:xfrm>
          <a:prstGeom prst="rect">
            <a:avLst/>
          </a:prstGeom>
          <a:noFill/>
          <a:ln>
            <a:noFill/>
          </a:ln>
        </p:spPr>
      </p:pic>
      <p:sp>
        <p:nvSpPr>
          <p:cNvPr id="303" name="Google Shape;303;p21"/>
          <p:cNvSpPr txBox="1"/>
          <p:nvPr/>
        </p:nvSpPr>
        <p:spPr>
          <a:xfrm>
            <a:off x="762000" y="4324350"/>
            <a:ext cx="7800975" cy="4032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00"/>
              </a:buClr>
              <a:buSzPts val="2000"/>
              <a:buFont typeface="Gill Sans"/>
              <a:buNone/>
            </a:pPr>
            <a:r>
              <a:rPr lang="en-US" sz="2000" b="0" i="0" u="none">
                <a:solidFill>
                  <a:srgbClr val="FFFF00"/>
                </a:solidFill>
                <a:latin typeface="Gill Sans"/>
                <a:ea typeface="Gill Sans"/>
                <a:cs typeface="Gill Sans"/>
                <a:sym typeface="Gill Sans"/>
              </a:rPr>
              <a:t>http://php.net/manual/en/function.array-key-exists.php</a:t>
            </a:r>
            <a:endParaRPr/>
          </a:p>
        </p:txBody>
      </p:sp>
      <p:cxnSp>
        <p:nvCxnSpPr>
          <p:cNvPr id="304" name="Google Shape;304;p21"/>
          <p:cNvCxnSpPr/>
          <p:nvPr/>
        </p:nvCxnSpPr>
        <p:spPr>
          <a:xfrm rot="10800000" flipH="1">
            <a:off x="2743200" y="590550"/>
            <a:ext cx="2057400" cy="642937"/>
          </a:xfrm>
          <a:prstGeom prst="straightConnector1">
            <a:avLst/>
          </a:prstGeom>
          <a:noFill/>
          <a:ln w="57150" cap="flat" cmpd="sng">
            <a:solidFill>
              <a:srgbClr val="000000"/>
            </a:solidFill>
            <a:prstDash val="solid"/>
            <a:miter lim="800000"/>
            <a:headEnd type="triangl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ONE HECK OF A FUNCTION…</a:t>
            </a:r>
            <a:endParaRPr/>
          </a:p>
        </p:txBody>
      </p:sp>
      <p:sp>
        <p:nvSpPr>
          <p:cNvPr id="310" name="Google Shape;310;p22"/>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rmAutofit/>
          </a:bodyPr>
          <a:lstStyle/>
          <a:p>
            <a:pPr marL="420687" marR="0" lvl="0" indent="-171449" algn="l" rtl="0">
              <a:lnSpc>
                <a:spcPct val="120000"/>
              </a:lnSpc>
              <a:spcBef>
                <a:spcPts val="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PHP is a very configurable system and has lots of capabilities that can be plugged in.</a:t>
            </a:r>
            <a:endParaRPr/>
          </a:p>
          <a:p>
            <a:pPr marL="420687" marR="0" lvl="0" indent="-171449" algn="l" rtl="0">
              <a:lnSpc>
                <a:spcPct val="120000"/>
              </a:lnSpc>
              <a:spcBef>
                <a:spcPts val="190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The </a:t>
            </a:r>
            <a:r>
              <a:rPr lang="en-US" sz="2000" b="0" i="0" u="none">
                <a:solidFill>
                  <a:srgbClr val="FF00FF"/>
                </a:solidFill>
                <a:latin typeface="Twentieth Century"/>
                <a:ea typeface="Twentieth Century"/>
                <a:cs typeface="Twentieth Century"/>
                <a:sym typeface="Twentieth Century"/>
              </a:rPr>
              <a:t>phpinfo</a:t>
            </a:r>
            <a:r>
              <a:rPr lang="en-US" sz="2000" b="0" i="0" u="none">
                <a:solidFill>
                  <a:schemeClr val="lt1"/>
                </a:solidFill>
                <a:latin typeface="Twentieth Century"/>
                <a:ea typeface="Twentieth Century"/>
                <a:cs typeface="Twentieth Century"/>
                <a:sym typeface="Twentieth Century"/>
              </a:rPr>
              <a:t>() function prints out the internal configuration capabilities of your particular PHP installation,</a:t>
            </a:r>
            <a:endParaRPr/>
          </a:p>
        </p:txBody>
      </p:sp>
      <p:sp>
        <p:nvSpPr>
          <p:cNvPr id="311" name="Google Shape;311;p22"/>
          <p:cNvSpPr txBox="1"/>
          <p:nvPr/>
        </p:nvSpPr>
        <p:spPr>
          <a:xfrm>
            <a:off x="1295400" y="3486150"/>
            <a:ext cx="6429375" cy="97948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&lt;?php</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    </a:t>
            </a:r>
            <a:r>
              <a:rPr lang="en-US" sz="2000" b="0" i="0" u="none">
                <a:solidFill>
                  <a:srgbClr val="FF00FF"/>
                </a:solidFill>
                <a:latin typeface="Courier"/>
                <a:ea typeface="Courier"/>
                <a:cs typeface="Courier"/>
                <a:sym typeface="Courier"/>
              </a:rPr>
              <a:t>phpinfo</a:t>
            </a:r>
            <a:r>
              <a:rPr lang="en-US" sz="20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00"/>
              </a:buClr>
              <a:buSzPts val="2000"/>
              <a:buFont typeface="Courier"/>
              <a:buNone/>
            </a:pPr>
            <a:r>
              <a:rPr lang="en-US" sz="2000" b="0" i="0" u="none">
                <a:solidFill>
                  <a:srgbClr val="FFFF00"/>
                </a:solidFill>
                <a:latin typeface="Courier"/>
                <a:ea typeface="Courier"/>
                <a:cs typeface="Courier"/>
                <a:sym typeface="Courier"/>
              </a:rPr>
              <a:t>?&gt;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d6ac44a114_0_3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Call Stack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d6ac44a114_0_3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The Call Stack</a:t>
            </a:r>
            <a:endParaRPr/>
          </a:p>
        </p:txBody>
      </p:sp>
      <p:sp>
        <p:nvSpPr>
          <p:cNvPr id="343" name="Google Shape;343;gd6ac44a114_0_329"/>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FFFFFF"/>
              </a:buClr>
              <a:buSzPts val="1800"/>
              <a:buChar char="●"/>
            </a:pPr>
            <a:r>
              <a:rPr lang="en-US" sz="1800">
                <a:solidFill>
                  <a:srgbClr val="FFFFFF"/>
                </a:solidFill>
              </a:rPr>
              <a:t>Here is a simple program that makes a few function calls:</a:t>
            </a:r>
            <a:endParaRPr sz="1800">
              <a:solidFill>
                <a:srgbClr val="FFFFFF"/>
              </a:solidFill>
            </a:endParaRPr>
          </a:p>
          <a:p>
            <a:pPr marL="0" lvl="0" indent="0" algn="just" rtl="0">
              <a:spcBef>
                <a:spcPts val="1000"/>
              </a:spcBef>
              <a:spcAft>
                <a:spcPts val="0"/>
              </a:spcAft>
              <a:buNone/>
            </a:pPr>
            <a:endParaRPr sz="1800">
              <a:solidFill>
                <a:srgbClr val="FFFFFF"/>
              </a:solidFill>
            </a:endParaRPr>
          </a:p>
          <a:p>
            <a:pPr marL="0" lvl="0" indent="0" algn="just" rtl="0">
              <a:spcBef>
                <a:spcPts val="1000"/>
              </a:spcBef>
              <a:spcAft>
                <a:spcPts val="0"/>
              </a:spcAft>
              <a:buNone/>
            </a:pPr>
            <a:endParaRPr sz="1800">
              <a:solidFill>
                <a:srgbClr val="FFFFFF"/>
              </a:solidFill>
            </a:endParaRPr>
          </a:p>
          <a:p>
            <a:pPr marL="0" lvl="0" indent="0" algn="just" rtl="0">
              <a:spcBef>
                <a:spcPts val="1000"/>
              </a:spcBef>
              <a:spcAft>
                <a:spcPts val="0"/>
              </a:spcAft>
              <a:buNone/>
            </a:pPr>
            <a:endParaRPr sz="1800">
              <a:solidFill>
                <a:srgbClr val="FFFFFF"/>
              </a:solidFill>
            </a:endParaRPr>
          </a:p>
          <a:p>
            <a:pPr marL="0" lvl="0" indent="0" algn="just" rtl="0">
              <a:spcBef>
                <a:spcPts val="1000"/>
              </a:spcBef>
              <a:spcAft>
                <a:spcPts val="0"/>
              </a:spcAft>
              <a:buNone/>
            </a:pP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The call to greet function causes control to jump to the start of that function (line 2). </a:t>
            </a:r>
            <a:endParaRPr sz="1800">
              <a:solidFill>
                <a:srgbClr val="FFFFFF"/>
              </a:solidFill>
            </a:endParaRPr>
          </a:p>
          <a:p>
            <a:pPr marL="457200" lvl="0" indent="-342900" algn="just" rtl="0">
              <a:spcBef>
                <a:spcPts val="0"/>
              </a:spcBef>
              <a:spcAft>
                <a:spcPts val="0"/>
              </a:spcAft>
              <a:buClr>
                <a:srgbClr val="FFFFFF"/>
              </a:buClr>
              <a:buSzPts val="1800"/>
              <a:buChar char="●"/>
            </a:pPr>
            <a:r>
              <a:rPr lang="en-US" sz="1800">
                <a:solidFill>
                  <a:srgbClr val="FFFFFF"/>
                </a:solidFill>
              </a:rPr>
              <a:t>The function calls console .log, which takes control, does its job, and then returns control to line 2. </a:t>
            </a:r>
            <a:endParaRPr sz="1800">
              <a:solidFill>
                <a:srgbClr val="FFFFFF"/>
              </a:solidFill>
            </a:endParaRPr>
          </a:p>
        </p:txBody>
      </p:sp>
      <p:pic>
        <p:nvPicPr>
          <p:cNvPr id="344" name="Google Shape;344;gd6ac44a114_0_329"/>
          <p:cNvPicPr preferRelativeResize="0"/>
          <p:nvPr/>
        </p:nvPicPr>
        <p:blipFill rotWithShape="1">
          <a:blip r:embed="rId3">
            <a:alphaModFix/>
          </a:blip>
          <a:srcRect b="21605"/>
          <a:stretch/>
        </p:blipFill>
        <p:spPr>
          <a:xfrm>
            <a:off x="1879800" y="1925000"/>
            <a:ext cx="3591925" cy="106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d6ac44a114_0_3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The Call Stack</a:t>
            </a:r>
            <a:endParaRPr/>
          </a:p>
        </p:txBody>
      </p:sp>
      <p:sp>
        <p:nvSpPr>
          <p:cNvPr id="350" name="Google Shape;350;gd6ac44a114_0_335"/>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800">
              <a:solidFill>
                <a:srgbClr val="FFFFFF"/>
              </a:solidFill>
            </a:endParaRPr>
          </a:p>
          <a:p>
            <a:pPr marL="0" lvl="0" indent="0" algn="just" rtl="0">
              <a:spcBef>
                <a:spcPts val="1000"/>
              </a:spcBef>
              <a:spcAft>
                <a:spcPts val="0"/>
              </a:spcAft>
              <a:buNone/>
            </a:pPr>
            <a:endParaRPr sz="1800">
              <a:solidFill>
                <a:srgbClr val="FFFFFF"/>
              </a:solidFill>
            </a:endParaRPr>
          </a:p>
          <a:p>
            <a:pPr marL="0" lvl="0" indent="0" algn="just" rtl="0">
              <a:spcBef>
                <a:spcPts val="1000"/>
              </a:spcBef>
              <a:spcAft>
                <a:spcPts val="0"/>
              </a:spcAft>
              <a:buNone/>
            </a:pPr>
            <a:endParaRPr sz="1800">
              <a:solidFill>
                <a:srgbClr val="FFFFFF"/>
              </a:solidFill>
            </a:endParaRPr>
          </a:p>
          <a:p>
            <a:pPr marL="0" lvl="0" indent="0" algn="just" rtl="0">
              <a:spcBef>
                <a:spcPts val="1000"/>
              </a:spcBef>
              <a:spcAft>
                <a:spcPts val="0"/>
              </a:spcAft>
              <a:buNone/>
            </a:pP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Then, it reaches the end of the greet function, so it returns to the place that called it, which is line 4. </a:t>
            </a:r>
            <a:endParaRPr sz="1800">
              <a:solidFill>
                <a:srgbClr val="FFFFFF"/>
              </a:solidFill>
            </a:endParaRPr>
          </a:p>
          <a:p>
            <a:pPr marL="457200" lvl="0" indent="-342900" algn="just" rtl="0">
              <a:spcBef>
                <a:spcPts val="0"/>
              </a:spcBef>
              <a:spcAft>
                <a:spcPts val="0"/>
              </a:spcAft>
              <a:buClr>
                <a:srgbClr val="FFFFFF"/>
              </a:buClr>
              <a:buSzPts val="1800"/>
              <a:buChar char="●"/>
            </a:pPr>
            <a:r>
              <a:rPr lang="en-US" sz="1800">
                <a:solidFill>
                  <a:srgbClr val="FFFFFF"/>
                </a:solidFill>
              </a:rPr>
              <a:t>The line after that calls console.log again. After that returns, the program reaches its end</a:t>
            </a:r>
            <a:endParaRPr sz="1800">
              <a:solidFill>
                <a:srgbClr val="FFFFFF"/>
              </a:solidFill>
            </a:endParaRPr>
          </a:p>
        </p:txBody>
      </p:sp>
      <p:pic>
        <p:nvPicPr>
          <p:cNvPr id="351" name="Google Shape;351;gd6ac44a114_0_335"/>
          <p:cNvPicPr preferRelativeResize="0"/>
          <p:nvPr/>
        </p:nvPicPr>
        <p:blipFill rotWithShape="1">
          <a:blip r:embed="rId3">
            <a:alphaModFix/>
          </a:blip>
          <a:srcRect b="20760"/>
          <a:stretch/>
        </p:blipFill>
        <p:spPr>
          <a:xfrm>
            <a:off x="1828150" y="1497675"/>
            <a:ext cx="3737750" cy="1119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d6ac44a114_0_3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The Call Stack</a:t>
            </a:r>
            <a:endParaRPr/>
          </a:p>
        </p:txBody>
      </p:sp>
      <p:sp>
        <p:nvSpPr>
          <p:cNvPr id="357" name="Google Shape;357;gd6ac44a114_0_341"/>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FFFFFF"/>
              </a:buClr>
              <a:buSzPts val="1800"/>
              <a:buChar char="●"/>
            </a:pPr>
            <a:r>
              <a:rPr lang="en-US" sz="1800">
                <a:solidFill>
                  <a:srgbClr val="FFFFFF"/>
                </a:solidFill>
              </a:rPr>
              <a:t>Because a function has to jump back to the place that called it when it returns, the computer must remember the context from which the call happened.</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The place where the computer stores this context is the call stack.</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Storing this stack requires space in the computer’s memory. When the stack grows too big, the computer will fail with a message complaining of running out of stack space. </a:t>
            </a:r>
            <a:endParaRPr sz="1800">
              <a:solidFill>
                <a:srgbClr val="FFFFFF"/>
              </a:solidFill>
            </a:endParaRPr>
          </a:p>
          <a:p>
            <a:pPr marL="457200" lvl="0" indent="-342900" algn="just" rtl="0">
              <a:spcBef>
                <a:spcPts val="1000"/>
              </a:spcBef>
              <a:spcAft>
                <a:spcPts val="1000"/>
              </a:spcAft>
              <a:buClr>
                <a:srgbClr val="FFFFFF"/>
              </a:buClr>
              <a:buSzPts val="1800"/>
              <a:buChar char="●"/>
            </a:pPr>
            <a:r>
              <a:rPr lang="en-US" sz="1800">
                <a:solidFill>
                  <a:srgbClr val="FFFFFF"/>
                </a:solidFill>
              </a:rPr>
              <a:t>The following code illustrates this by asking the computer a really hard question that causes an infinite back-and-forth between two functions. </a:t>
            </a:r>
            <a:endParaRPr sz="18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d6ac44a114_0_3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The Call Stack</a:t>
            </a:r>
            <a:endParaRPr/>
          </a:p>
        </p:txBody>
      </p:sp>
      <p:pic>
        <p:nvPicPr>
          <p:cNvPr id="363" name="Google Shape;363;gd6ac44a114_0_346"/>
          <p:cNvPicPr preferRelativeResize="0"/>
          <p:nvPr/>
        </p:nvPicPr>
        <p:blipFill>
          <a:blip r:embed="rId3">
            <a:alphaModFix/>
          </a:blip>
          <a:stretch>
            <a:fillRect/>
          </a:stretch>
        </p:blipFill>
        <p:spPr>
          <a:xfrm>
            <a:off x="2433651" y="1307850"/>
            <a:ext cx="4458200" cy="304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849312" y="361950"/>
            <a:ext cx="7445375" cy="91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3800"/>
              <a:buFont typeface="Twentieth Century"/>
              <a:buNone/>
            </a:pPr>
            <a:r>
              <a:rPr lang="en-US" sz="3800" b="0" i="0" u="none">
                <a:solidFill>
                  <a:srgbClr val="FFCC66"/>
                </a:solidFill>
                <a:latin typeface="Twentieth Century"/>
                <a:ea typeface="Twentieth Century"/>
                <a:cs typeface="Twentieth Century"/>
                <a:sym typeface="Twentieth Century"/>
              </a:rPr>
              <a:t>PHP DOCUMENTATION - GOOGLE</a:t>
            </a:r>
            <a:endParaRPr/>
          </a:p>
        </p:txBody>
      </p:sp>
      <p:pic>
        <p:nvPicPr>
          <p:cNvPr id="158" name="Google Shape;158;p4"/>
          <p:cNvPicPr preferRelativeResize="0"/>
          <p:nvPr/>
        </p:nvPicPr>
        <p:blipFill rotWithShape="1">
          <a:blip r:embed="rId3">
            <a:alphaModFix/>
          </a:blip>
          <a:srcRect/>
          <a:stretch/>
        </p:blipFill>
        <p:spPr>
          <a:xfrm>
            <a:off x="533400" y="1276350"/>
            <a:ext cx="6613525" cy="3317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d6ac44a114_0_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Recursion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d6ac44a114_0_6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Recursion</a:t>
            </a:r>
            <a:endParaRPr/>
          </a:p>
        </p:txBody>
      </p:sp>
      <p:sp>
        <p:nvSpPr>
          <p:cNvPr id="375" name="Google Shape;375;gd6ac44a114_0_620"/>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FFFFFF"/>
              </a:buClr>
              <a:buSzPts val="1800"/>
              <a:buChar char="●"/>
            </a:pPr>
            <a:r>
              <a:rPr lang="en-US" sz="1800">
                <a:solidFill>
                  <a:srgbClr val="FFFFFF"/>
                </a:solidFill>
              </a:rPr>
              <a:t>It is perfectly okay for a function to call itself, as long as it doesn’t do it so often that it overflows the stack.  </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A function that calls itself is called recursive. </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Recursion allows some functions to be written in a different style. </a:t>
            </a:r>
            <a:endParaRPr sz="1800">
              <a:solidFill>
                <a:srgbClr val="FFFFFF"/>
              </a:solidFill>
            </a:endParaRPr>
          </a:p>
          <a:p>
            <a:pPr marL="457200" lvl="0" indent="-342900" algn="just" rtl="0">
              <a:spcBef>
                <a:spcPts val="1000"/>
              </a:spcBef>
              <a:spcAft>
                <a:spcPts val="1000"/>
              </a:spcAft>
              <a:buClr>
                <a:srgbClr val="FFFFFF"/>
              </a:buClr>
              <a:buSzPts val="1800"/>
              <a:buChar char="●"/>
            </a:pPr>
            <a:r>
              <a:rPr lang="en-US" sz="1800">
                <a:solidFill>
                  <a:srgbClr val="FFFFFF"/>
                </a:solidFill>
              </a:rPr>
              <a:t>Take, for example, this alternative implementation of power:</a:t>
            </a:r>
            <a:endParaRPr sz="1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d6ac44a114_0_89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Recursion</a:t>
            </a:r>
            <a:endParaRPr/>
          </a:p>
        </p:txBody>
      </p:sp>
      <p:pic>
        <p:nvPicPr>
          <p:cNvPr id="381" name="Google Shape;381;gd6ac44a114_0_899"/>
          <p:cNvPicPr preferRelativeResize="0"/>
          <p:nvPr/>
        </p:nvPicPr>
        <p:blipFill rotWithShape="1">
          <a:blip r:embed="rId3">
            <a:alphaModFix/>
          </a:blip>
          <a:srcRect b="24659"/>
          <a:stretch/>
        </p:blipFill>
        <p:spPr>
          <a:xfrm>
            <a:off x="1924500" y="1488450"/>
            <a:ext cx="5469050" cy="2031250"/>
          </a:xfrm>
          <a:prstGeom prst="rect">
            <a:avLst/>
          </a:prstGeom>
          <a:noFill/>
          <a:ln>
            <a:noFill/>
          </a:ln>
        </p:spPr>
      </p:pic>
      <p:sp>
        <p:nvSpPr>
          <p:cNvPr id="382" name="Google Shape;382;gd6ac44a114_0_899"/>
          <p:cNvSpPr txBox="1"/>
          <p:nvPr/>
        </p:nvSpPr>
        <p:spPr>
          <a:xfrm>
            <a:off x="1207075" y="3812975"/>
            <a:ext cx="6903900" cy="7803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1000"/>
              </a:spcBef>
              <a:spcAft>
                <a:spcPts val="1000"/>
              </a:spcAft>
              <a:buClr>
                <a:srgbClr val="FFFFFF"/>
              </a:buClr>
              <a:buSzPts val="1800"/>
              <a:buFont typeface="Lato"/>
              <a:buChar char="●"/>
            </a:pPr>
            <a:r>
              <a:rPr lang="en-US" sz="1800">
                <a:solidFill>
                  <a:srgbClr val="FFFFFF"/>
                </a:solidFill>
                <a:latin typeface="Lato"/>
                <a:ea typeface="Lato"/>
                <a:cs typeface="Lato"/>
                <a:sym typeface="Lato"/>
              </a:rPr>
              <a:t>Can you implement the same code using loops rather than recursion?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d6ac44a114_0_6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Recursion</a:t>
            </a:r>
            <a:endParaRPr/>
          </a:p>
        </p:txBody>
      </p:sp>
      <p:sp>
        <p:nvSpPr>
          <p:cNvPr id="388" name="Google Shape;388;gd6ac44a114_0_626"/>
          <p:cNvSpPr txBox="1">
            <a:spLocks noGrp="1"/>
          </p:cNvSpPr>
          <p:nvPr>
            <p:ph type="body" idx="1"/>
          </p:nvPr>
        </p:nvSpPr>
        <p:spPr>
          <a:xfrm>
            <a:off x="1303800" y="1094125"/>
            <a:ext cx="7255200" cy="3787500"/>
          </a:xfrm>
          <a:prstGeom prst="rect">
            <a:avLst/>
          </a:prstGeom>
        </p:spPr>
        <p:txBody>
          <a:bodyPr spcFirstLastPara="1" wrap="square" lIns="91425" tIns="91425" rIns="91425" bIns="91425" anchor="t" anchorCtr="0">
            <a:noAutofit/>
          </a:bodyPr>
          <a:lstStyle/>
          <a:p>
            <a:pPr marL="457200" lvl="0" indent="-342900" algn="just" rtl="0">
              <a:spcBef>
                <a:spcPts val="1000"/>
              </a:spcBef>
              <a:spcAft>
                <a:spcPts val="0"/>
              </a:spcAft>
              <a:buClr>
                <a:srgbClr val="FFFFFF"/>
              </a:buClr>
              <a:buSzPts val="1800"/>
              <a:buChar char="●"/>
            </a:pPr>
            <a:r>
              <a:rPr lang="en-US" sz="1800">
                <a:solidFill>
                  <a:srgbClr val="FFFFFF"/>
                </a:solidFill>
              </a:rPr>
              <a:t>Recursive methods are often slower than the same implementation using loops. But they are much easier to understand and implement as well.</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It is up to the programmer to find a balance between efficiency and elegancy. </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For example, calculating the power using loops is still easy and understandable. So probably loops are more appropriate for this.</a:t>
            </a:r>
            <a:endParaRPr sz="1800">
              <a:solidFill>
                <a:srgbClr val="FFFFFF"/>
              </a:solidFill>
            </a:endParaRPr>
          </a:p>
          <a:p>
            <a:pPr marL="457200" lvl="0" indent="-342900" algn="just" rtl="0">
              <a:spcBef>
                <a:spcPts val="1000"/>
              </a:spcBef>
              <a:spcAft>
                <a:spcPts val="1000"/>
              </a:spcAft>
              <a:buClr>
                <a:srgbClr val="FFFFFF"/>
              </a:buClr>
              <a:buSzPts val="1800"/>
              <a:buChar char="●"/>
            </a:pPr>
            <a:r>
              <a:rPr lang="en-US" sz="1800">
                <a:solidFill>
                  <a:srgbClr val="FFFFFF"/>
                </a:solidFill>
              </a:rPr>
              <a:t>But recursion may be more appropriate in other more complex algorithms.</a:t>
            </a:r>
            <a:endParaRPr sz="18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d6ac44a114_0_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Challenges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d6ac44a114_0_90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00" name="Google Shape;400;gd6ac44a114_0_907"/>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FFFFFF"/>
              </a:buClr>
              <a:buSzPts val="1800"/>
              <a:buChar char="●"/>
            </a:pPr>
            <a:r>
              <a:rPr lang="en-US" sz="1800">
                <a:solidFill>
                  <a:srgbClr val="FFFFFF"/>
                </a:solidFill>
              </a:rPr>
              <a:t>Implement a function that finds the minimum of two numbers.</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Now, use the previous function to implement a function that finds the minimum of three numbers</a:t>
            </a:r>
            <a:endParaRPr sz="1800">
              <a:solidFill>
                <a:srgbClr val="FFFFFF"/>
              </a:solidFill>
            </a:endParaRPr>
          </a:p>
          <a:p>
            <a:pPr marL="457200" lvl="0" indent="-342900" algn="just" rtl="0">
              <a:spcBef>
                <a:spcPts val="1000"/>
              </a:spcBef>
              <a:spcAft>
                <a:spcPts val="1000"/>
              </a:spcAft>
              <a:buClr>
                <a:srgbClr val="FFFFFF"/>
              </a:buClr>
              <a:buSzPts val="1800"/>
              <a:buChar char="●"/>
            </a:pPr>
            <a:r>
              <a:rPr lang="en-US" sz="1800">
                <a:solidFill>
                  <a:srgbClr val="FFFFFF"/>
                </a:solidFill>
              </a:rPr>
              <a:t>Now use these two functions and your knowledge of optional parameter to implement a function that finds the minimum of either two or three numbers</a:t>
            </a:r>
            <a:endParaRPr sz="18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d6ac44a114_0_12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07" name="Google Shape;407;gd6ac44a114_0_1249"/>
          <p:cNvSpPr txBox="1">
            <a:spLocks noGrp="1"/>
          </p:cNvSpPr>
          <p:nvPr>
            <p:ph type="body" idx="1"/>
          </p:nvPr>
        </p:nvSpPr>
        <p:spPr>
          <a:xfrm>
            <a:off x="1297500" y="1229475"/>
            <a:ext cx="7038900" cy="324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1800"/>
              <a:t>Implement a function that takes in two arguments. n and a. Both arguments are integers. </a:t>
            </a:r>
            <a:endParaRPr sz="1800"/>
          </a:p>
          <a:p>
            <a:pPr marL="457200" lvl="0" indent="-342900" algn="l" rtl="0">
              <a:spcBef>
                <a:spcPts val="1000"/>
              </a:spcBef>
              <a:spcAft>
                <a:spcPts val="0"/>
              </a:spcAft>
              <a:buSzPts val="1800"/>
              <a:buChar char="●"/>
            </a:pPr>
            <a:r>
              <a:rPr lang="en-US" sz="1800"/>
              <a:t>It returns the integer in 10^a-th place of n. For example,</a:t>
            </a:r>
            <a:endParaRPr sz="1800"/>
          </a:p>
          <a:p>
            <a:pPr marL="457200" lvl="0" indent="-342900" algn="l" rtl="0">
              <a:spcBef>
                <a:spcPts val="1000"/>
              </a:spcBef>
              <a:spcAft>
                <a:spcPts val="0"/>
              </a:spcAft>
              <a:buSzPts val="1800"/>
              <a:buChar char="●"/>
            </a:pPr>
            <a:r>
              <a:rPr lang="en-US" sz="1800"/>
              <a:t>n = 1541, a = 2. Return the digit in 10^2 (100th) place. Ans: 5.</a:t>
            </a:r>
            <a:endParaRPr sz="1800"/>
          </a:p>
          <a:p>
            <a:pPr marL="457200" lvl="0" indent="-342900" algn="l" rtl="0">
              <a:spcBef>
                <a:spcPts val="1000"/>
              </a:spcBef>
              <a:spcAft>
                <a:spcPts val="0"/>
              </a:spcAft>
              <a:buSzPts val="1800"/>
              <a:buChar char="●"/>
            </a:pPr>
            <a:r>
              <a:rPr lang="en-US" sz="1800"/>
              <a:t>n = 415, a =1. Return the digit in 10^1 (10th) place. Ans: 1.</a:t>
            </a:r>
            <a:endParaRPr sz="1800"/>
          </a:p>
          <a:p>
            <a:pPr marL="457200" lvl="0" indent="-342900" algn="l" rtl="0">
              <a:spcBef>
                <a:spcPts val="1000"/>
              </a:spcBef>
              <a:spcAft>
                <a:spcPts val="1000"/>
              </a:spcAft>
              <a:buSzPts val="1800"/>
              <a:buChar char="●"/>
            </a:pPr>
            <a:r>
              <a:rPr lang="en-US" sz="1800"/>
              <a:t>n = 7474, a = 0. Return the digit in 10^0 (units) place. Ans: 4.</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d6ac44a114_0_91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13" name="Google Shape;413;gd6ac44a114_0_912"/>
          <p:cNvSpPr txBox="1">
            <a:spLocks noGrp="1"/>
          </p:cNvSpPr>
          <p:nvPr>
            <p:ph type="body" idx="1"/>
          </p:nvPr>
        </p:nvSpPr>
        <p:spPr>
          <a:xfrm>
            <a:off x="1303800" y="1015175"/>
            <a:ext cx="7255200" cy="38664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US" sz="1800">
                <a:solidFill>
                  <a:srgbClr val="FFFFFF"/>
                </a:solidFill>
              </a:rPr>
              <a:t>We’ve seen that % (the remainder operator) can be used to test whether a number is even or odd by using % 2 to see whether it’s divisible by two. </a:t>
            </a:r>
            <a:endParaRPr sz="1800">
              <a:solidFill>
                <a:srgbClr val="FFFFFF"/>
              </a:solidFill>
            </a:endParaRPr>
          </a:p>
          <a:p>
            <a:pPr marL="457200" lvl="0" indent="-342900" algn="just" rtl="0">
              <a:spcBef>
                <a:spcPts val="1000"/>
              </a:spcBef>
              <a:spcAft>
                <a:spcPts val="1000"/>
              </a:spcAft>
              <a:buClr>
                <a:srgbClr val="FFFFFF"/>
              </a:buClr>
              <a:buSzPts val="1800"/>
              <a:buChar char="●"/>
            </a:pPr>
            <a:r>
              <a:rPr lang="en-US" sz="1800">
                <a:solidFill>
                  <a:srgbClr val="FFFFFF"/>
                </a:solidFill>
              </a:rPr>
              <a:t>Here’s another way to define whether a positive whole number is even or odd -&gt;</a:t>
            </a:r>
            <a:endParaRPr sz="18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d6ac44a114_0_12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19" name="Google Shape;419;gd6ac44a114_0_1222"/>
          <p:cNvSpPr txBox="1">
            <a:spLocks noGrp="1"/>
          </p:cNvSpPr>
          <p:nvPr>
            <p:ph type="body" idx="1"/>
          </p:nvPr>
        </p:nvSpPr>
        <p:spPr>
          <a:xfrm>
            <a:off x="1303800" y="1015175"/>
            <a:ext cx="7255200" cy="38664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FFFFFF"/>
              </a:buClr>
              <a:buSzPts val="1800"/>
              <a:buChar char="●"/>
            </a:pPr>
            <a:r>
              <a:rPr lang="en-US" sz="1800">
                <a:solidFill>
                  <a:srgbClr val="FFFFFF"/>
                </a:solidFill>
              </a:rPr>
              <a:t>Here’s another way to define whether a positive whole number is even or odd:</a:t>
            </a:r>
            <a:endParaRPr sz="1800">
              <a:solidFill>
                <a:srgbClr val="FFFFFF"/>
              </a:solidFill>
            </a:endParaRPr>
          </a:p>
        </p:txBody>
      </p:sp>
      <p:pic>
        <p:nvPicPr>
          <p:cNvPr id="420" name="Google Shape;420;gd6ac44a114_0_1222"/>
          <p:cNvPicPr preferRelativeResize="0"/>
          <p:nvPr/>
        </p:nvPicPr>
        <p:blipFill>
          <a:blip r:embed="rId3">
            <a:alphaModFix/>
          </a:blip>
          <a:stretch>
            <a:fillRect/>
          </a:stretch>
        </p:blipFill>
        <p:spPr>
          <a:xfrm>
            <a:off x="1521326" y="1793450"/>
            <a:ext cx="7038900" cy="261244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d6ac44a114_0_9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26" name="Google Shape;426;gd6ac44a114_0_918"/>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Autofit/>
          </a:bodyPr>
          <a:lstStyle/>
          <a:p>
            <a:pPr marL="457200" lvl="0" indent="-342900" algn="just" rtl="0">
              <a:spcBef>
                <a:spcPts val="1000"/>
              </a:spcBef>
              <a:spcAft>
                <a:spcPts val="0"/>
              </a:spcAft>
              <a:buClr>
                <a:srgbClr val="FFFFFF"/>
              </a:buClr>
              <a:buSzPts val="1800"/>
              <a:buChar char="●"/>
            </a:pPr>
            <a:r>
              <a:rPr lang="en-US" sz="1800">
                <a:solidFill>
                  <a:srgbClr val="FFFFFF"/>
                </a:solidFill>
              </a:rPr>
              <a:t>Implement a function that can find the nth term of this series -</a:t>
            </a:r>
            <a:endParaRPr sz="1800">
              <a:solidFill>
                <a:srgbClr val="FFFFFF"/>
              </a:solidFill>
            </a:endParaRPr>
          </a:p>
          <a:p>
            <a:pPr marL="914400" lvl="1" indent="-342900" algn="just" rtl="0">
              <a:spcBef>
                <a:spcPts val="1000"/>
              </a:spcBef>
              <a:spcAft>
                <a:spcPts val="0"/>
              </a:spcAft>
              <a:buClr>
                <a:srgbClr val="FFFFFF"/>
              </a:buClr>
              <a:buSzPts val="1800"/>
              <a:buChar char="○"/>
            </a:pPr>
            <a:r>
              <a:rPr lang="en-US" sz="1800">
                <a:solidFill>
                  <a:srgbClr val="FFFFFF"/>
                </a:solidFill>
              </a:rPr>
              <a:t>2, 6, 14, 26, 42 ….</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Implement a function that can find the nth term of this series - </a:t>
            </a:r>
            <a:endParaRPr sz="1800">
              <a:solidFill>
                <a:srgbClr val="FFFFFF"/>
              </a:solidFill>
            </a:endParaRPr>
          </a:p>
          <a:p>
            <a:pPr marL="914400" lvl="1" indent="-342900" algn="just" rtl="0">
              <a:spcBef>
                <a:spcPts val="1000"/>
              </a:spcBef>
              <a:spcAft>
                <a:spcPts val="0"/>
              </a:spcAft>
              <a:buClr>
                <a:srgbClr val="FFFFFF"/>
              </a:buClr>
              <a:buSzPts val="1800"/>
              <a:buChar char="○"/>
            </a:pPr>
            <a:r>
              <a:rPr lang="en-US" sz="1800">
                <a:solidFill>
                  <a:srgbClr val="FFFFFF"/>
                </a:solidFill>
              </a:rPr>
              <a:t>1, 2, 6, 24, 120, 720 … </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Implement a function that can find the nth term of the Fibonacci series - </a:t>
            </a:r>
            <a:endParaRPr sz="1800">
              <a:solidFill>
                <a:srgbClr val="FFFFFF"/>
              </a:solidFill>
            </a:endParaRPr>
          </a:p>
          <a:p>
            <a:pPr marL="914400" lvl="1" indent="-342900" algn="just" rtl="0">
              <a:spcBef>
                <a:spcPts val="1000"/>
              </a:spcBef>
              <a:spcAft>
                <a:spcPts val="0"/>
              </a:spcAft>
              <a:buClr>
                <a:srgbClr val="FFFFFF"/>
              </a:buClr>
              <a:buSzPts val="1800"/>
              <a:buChar char="○"/>
            </a:pPr>
            <a:r>
              <a:rPr lang="en-US" sz="1800">
                <a:solidFill>
                  <a:srgbClr val="FFFFFF"/>
                </a:solidFill>
              </a:rPr>
              <a:t>1, 1, 2, 3, 5, 8, 13 …</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Implement a function that can find the HCF of two numbers</a:t>
            </a:r>
            <a:endParaRPr sz="1800">
              <a:solidFill>
                <a:srgbClr val="FFFFFF"/>
              </a:solidFill>
            </a:endParaRPr>
          </a:p>
          <a:p>
            <a:pPr marL="457200" lvl="0" indent="-342900" algn="just" rtl="0">
              <a:spcBef>
                <a:spcPts val="1000"/>
              </a:spcBef>
              <a:spcAft>
                <a:spcPts val="1000"/>
              </a:spcAft>
              <a:buClr>
                <a:srgbClr val="FFFFFF"/>
              </a:buClr>
              <a:buSzPts val="1800"/>
              <a:buChar char="●"/>
            </a:pPr>
            <a:r>
              <a:rPr lang="en-US" sz="1800">
                <a:solidFill>
                  <a:srgbClr val="FFFFFF"/>
                </a:solidFill>
              </a:rPr>
              <a:t>Implement a function that can find the LCM of two numbers</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849312" y="361950"/>
            <a:ext cx="7445375" cy="8905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3800"/>
              <a:buFont typeface="Twentieth Century"/>
              <a:buNone/>
            </a:pPr>
            <a:r>
              <a:rPr lang="en-US" sz="3800" b="0" i="0" u="none">
                <a:solidFill>
                  <a:srgbClr val="FFCC66"/>
                </a:solidFill>
                <a:latin typeface="Twentieth Century"/>
                <a:ea typeface="Twentieth Century"/>
                <a:cs typeface="Twentieth Century"/>
                <a:sym typeface="Twentieth Century"/>
              </a:rPr>
              <a:t>PHP DOCUMENTATION - GOOGLE</a:t>
            </a:r>
            <a:endParaRPr/>
          </a:p>
        </p:txBody>
      </p:sp>
      <p:pic>
        <p:nvPicPr>
          <p:cNvPr id="164" name="Google Shape;164;p5"/>
          <p:cNvPicPr preferRelativeResize="0"/>
          <p:nvPr/>
        </p:nvPicPr>
        <p:blipFill rotWithShape="1">
          <a:blip r:embed="rId3">
            <a:alphaModFix/>
          </a:blip>
          <a:srcRect/>
          <a:stretch/>
        </p:blipFill>
        <p:spPr>
          <a:xfrm>
            <a:off x="533400" y="1276350"/>
            <a:ext cx="6613525" cy="3317875"/>
          </a:xfrm>
          <a:prstGeom prst="rect">
            <a:avLst/>
          </a:prstGeom>
          <a:noFill/>
          <a:ln>
            <a:noFill/>
          </a:ln>
        </p:spPr>
      </p:pic>
      <p:pic>
        <p:nvPicPr>
          <p:cNvPr id="165" name="Google Shape;165;p5"/>
          <p:cNvPicPr preferRelativeResize="0"/>
          <p:nvPr/>
        </p:nvPicPr>
        <p:blipFill rotWithShape="1">
          <a:blip r:embed="rId4">
            <a:alphaModFix/>
          </a:blip>
          <a:srcRect/>
          <a:stretch/>
        </p:blipFill>
        <p:spPr>
          <a:xfrm>
            <a:off x="2590800" y="1508125"/>
            <a:ext cx="6200775" cy="31099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p:tgtEl>
                                          <p:spTgt spid="165"/>
                                        </p:tgtEl>
                                        <p:attrNameLst>
                                          <p:attrName>ppt_w</p:attrName>
                                        </p:attrNameLst>
                                      </p:cBhvr>
                                      <p:tavLst>
                                        <p:tav tm="0">
                                          <p:val>
                                            <p:strVal val="0"/>
                                          </p:val>
                                        </p:tav>
                                        <p:tav tm="100000">
                                          <p:val>
                                            <p:strVal val="#ppt_w"/>
                                          </p:val>
                                        </p:tav>
                                      </p:tavLst>
                                    </p:anim>
                                    <p:anim calcmode="lin" valueType="num">
                                      <p:cBhvr additive="base">
                                        <p:cTn id="8" dur="500"/>
                                        <p:tgtEl>
                                          <p:spTgt spid="16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d6ac44a114_0_9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32" name="Google Shape;432;gd6ac44a114_0_933"/>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FFFFFF"/>
              </a:buClr>
              <a:buSzPts val="1800"/>
              <a:buChar char="●"/>
            </a:pPr>
            <a:r>
              <a:rPr lang="en-US" sz="1800">
                <a:solidFill>
                  <a:srgbClr val="FFFFFF"/>
                </a:solidFill>
              </a:rPr>
              <a:t>Input three number - x, a, b. Then print the multiplication table of x starting from a and ending at b. </a:t>
            </a:r>
            <a:endParaRPr sz="1800">
              <a:solidFill>
                <a:srgbClr val="FFFFFF"/>
              </a:solidFill>
            </a:endParaRPr>
          </a:p>
          <a:p>
            <a:pPr marL="914400" lvl="1" indent="-342900" algn="just" rtl="0">
              <a:spcBef>
                <a:spcPts val="1000"/>
              </a:spcBef>
              <a:spcAft>
                <a:spcPts val="0"/>
              </a:spcAft>
              <a:buClr>
                <a:srgbClr val="FFFFFF"/>
              </a:buClr>
              <a:buSzPts val="1800"/>
              <a:buChar char="○"/>
            </a:pPr>
            <a:r>
              <a:rPr lang="en-US" sz="1800">
                <a:solidFill>
                  <a:srgbClr val="FFFFFF"/>
                </a:solidFill>
              </a:rPr>
              <a:t>The program does not end after than. It asks for more input so that it can print another multiplication table. </a:t>
            </a:r>
            <a:endParaRPr sz="1800">
              <a:solidFill>
                <a:srgbClr val="FFFFFF"/>
              </a:solidFill>
            </a:endParaRPr>
          </a:p>
          <a:p>
            <a:pPr marL="914400" lvl="1" indent="-342900" algn="just" rtl="0">
              <a:spcBef>
                <a:spcPts val="1000"/>
              </a:spcBef>
              <a:spcAft>
                <a:spcPts val="1000"/>
              </a:spcAft>
              <a:buClr>
                <a:srgbClr val="FFFFFF"/>
              </a:buClr>
              <a:buSzPts val="1800"/>
              <a:buChar char="○"/>
            </a:pPr>
            <a:r>
              <a:rPr lang="en-US" sz="1800">
                <a:solidFill>
                  <a:srgbClr val="FFFFFF"/>
                </a:solidFill>
              </a:rPr>
              <a:t>The program only ends when an invalid number is entered for any of the three inputs. An error message is printed before the program ends.</a:t>
            </a:r>
            <a:endParaRPr sz="18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d6ac44a114_0_9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38" name="Google Shape;438;gd6ac44a114_0_938"/>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FFFFFF"/>
              </a:buClr>
              <a:buSzPts val="1800"/>
              <a:buChar char="●"/>
            </a:pPr>
            <a:r>
              <a:rPr lang="en-US" sz="1800">
                <a:solidFill>
                  <a:srgbClr val="FFFFFF"/>
                </a:solidFill>
              </a:rPr>
              <a:t>Input four number - x, y, a, b. Then print the multiplication tables of all integers from x to y inclusive, starting from a and ending at b. </a:t>
            </a:r>
            <a:endParaRPr sz="1800">
              <a:solidFill>
                <a:srgbClr val="FFFFFF"/>
              </a:solidFill>
            </a:endParaRPr>
          </a:p>
          <a:p>
            <a:pPr marL="914400" lvl="1" indent="-342900" algn="just" rtl="0">
              <a:spcBef>
                <a:spcPts val="1000"/>
              </a:spcBef>
              <a:spcAft>
                <a:spcPts val="0"/>
              </a:spcAft>
              <a:buClr>
                <a:srgbClr val="FFFFFF"/>
              </a:buClr>
              <a:buSzPts val="1800"/>
              <a:buChar char="○"/>
            </a:pPr>
            <a:r>
              <a:rPr lang="en-US" sz="1800">
                <a:solidFill>
                  <a:srgbClr val="FFFFFF"/>
                </a:solidFill>
              </a:rPr>
              <a:t>Multiplication tables will be separated by two line breaks (“\n”)</a:t>
            </a:r>
            <a:endParaRPr sz="1800">
              <a:solidFill>
                <a:srgbClr val="FFFFFF"/>
              </a:solidFill>
            </a:endParaRPr>
          </a:p>
          <a:p>
            <a:pPr marL="914400" lvl="1" indent="-342900" algn="just" rtl="0">
              <a:spcBef>
                <a:spcPts val="1000"/>
              </a:spcBef>
              <a:spcAft>
                <a:spcPts val="0"/>
              </a:spcAft>
              <a:buClr>
                <a:srgbClr val="FFFFFF"/>
              </a:buClr>
              <a:buSzPts val="1800"/>
              <a:buChar char="○"/>
            </a:pPr>
            <a:r>
              <a:rPr lang="en-US" sz="1800">
                <a:solidFill>
                  <a:srgbClr val="FFFFFF"/>
                </a:solidFill>
              </a:rPr>
              <a:t>The program does not end after than. It asks for more input so that it can print more multiplication tables. </a:t>
            </a:r>
            <a:endParaRPr sz="1800">
              <a:solidFill>
                <a:srgbClr val="FFFFFF"/>
              </a:solidFill>
            </a:endParaRPr>
          </a:p>
          <a:p>
            <a:pPr marL="914400" lvl="1" indent="-342900" algn="just" rtl="0">
              <a:spcBef>
                <a:spcPts val="1000"/>
              </a:spcBef>
              <a:spcAft>
                <a:spcPts val="1000"/>
              </a:spcAft>
              <a:buClr>
                <a:srgbClr val="FFFFFF"/>
              </a:buClr>
              <a:buSzPts val="1800"/>
              <a:buChar char="○"/>
            </a:pPr>
            <a:r>
              <a:rPr lang="en-US" sz="1800">
                <a:solidFill>
                  <a:srgbClr val="FFFFFF"/>
                </a:solidFill>
              </a:rPr>
              <a:t>The program only ends when an invalid number is entered for any of the three inputs. An error message is printed before the program ends.</a:t>
            </a:r>
            <a:endParaRPr sz="18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d6ac44a114_0_9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44" name="Google Shape;444;gd6ac44a114_0_943"/>
          <p:cNvSpPr txBox="1">
            <a:spLocks noGrp="1"/>
          </p:cNvSpPr>
          <p:nvPr>
            <p:ph type="body" idx="1"/>
          </p:nvPr>
        </p:nvSpPr>
        <p:spPr>
          <a:xfrm>
            <a:off x="1303800" y="1203375"/>
            <a:ext cx="3626100" cy="38625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FFFFFF"/>
              </a:buClr>
              <a:buSzPts val="1800"/>
              <a:buChar char="●"/>
            </a:pPr>
            <a:r>
              <a:rPr lang="en-US" sz="1800">
                <a:solidFill>
                  <a:srgbClr val="FFFFFF"/>
                </a:solidFill>
              </a:rPr>
              <a:t>Sample input  - 1, 3, 1, 2</a:t>
            </a:r>
            <a:endParaRPr sz="1800">
              <a:solidFill>
                <a:srgbClr val="FFFFFF"/>
              </a:solidFill>
            </a:endParaRPr>
          </a:p>
          <a:p>
            <a:pPr marL="457200" lvl="0" indent="-342900" algn="just" rtl="0">
              <a:spcBef>
                <a:spcPts val="1000"/>
              </a:spcBef>
              <a:spcAft>
                <a:spcPts val="0"/>
              </a:spcAft>
              <a:buClr>
                <a:srgbClr val="FFFFFF"/>
              </a:buClr>
              <a:buSzPts val="1800"/>
              <a:buChar char="●"/>
            </a:pPr>
            <a:r>
              <a:rPr lang="en-US" sz="1800">
                <a:solidFill>
                  <a:srgbClr val="FFFFFF"/>
                </a:solidFill>
              </a:rPr>
              <a:t>Output - </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1 * 1 = 1</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1* 2 = 2</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 </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2 * 1 = 2</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2 * 2 = 4</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 </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3 * 1 = 3</a:t>
            </a:r>
            <a:endParaRPr sz="1800">
              <a:solidFill>
                <a:srgbClr val="FFFFFF"/>
              </a:solidFill>
            </a:endParaRPr>
          </a:p>
          <a:p>
            <a:pPr marL="914400" lvl="1" indent="-342900" algn="just" rtl="0">
              <a:spcBef>
                <a:spcPts val="0"/>
              </a:spcBef>
              <a:spcAft>
                <a:spcPts val="0"/>
              </a:spcAft>
              <a:buClr>
                <a:srgbClr val="FFFFFF"/>
              </a:buClr>
              <a:buSzPts val="1800"/>
              <a:buChar char="○"/>
            </a:pPr>
            <a:r>
              <a:rPr lang="en-US" sz="1800">
                <a:solidFill>
                  <a:srgbClr val="FFFFFF"/>
                </a:solidFill>
              </a:rPr>
              <a:t>3* 2 = 6</a:t>
            </a:r>
            <a:endParaRPr sz="18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d6ac44a114_0_9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Challenges</a:t>
            </a:r>
            <a:endParaRPr/>
          </a:p>
        </p:txBody>
      </p:sp>
      <p:sp>
        <p:nvSpPr>
          <p:cNvPr id="450" name="Google Shape;450;gd6ac44a114_0_948"/>
          <p:cNvSpPr txBox="1">
            <a:spLocks noGrp="1"/>
          </p:cNvSpPr>
          <p:nvPr>
            <p:ph type="body" idx="1"/>
          </p:nvPr>
        </p:nvSpPr>
        <p:spPr>
          <a:xfrm>
            <a:off x="1303800" y="1203375"/>
            <a:ext cx="7255200" cy="3678300"/>
          </a:xfrm>
          <a:prstGeom prst="rect">
            <a:avLst/>
          </a:prstGeom>
        </p:spPr>
        <p:txBody>
          <a:bodyPr spcFirstLastPara="1" wrap="square" lIns="91425" tIns="91425" rIns="91425" bIns="91425" anchor="t" anchorCtr="0">
            <a:normAutofit/>
          </a:bodyPr>
          <a:lstStyle/>
          <a:p>
            <a:pPr marL="457200" lvl="0" indent="-330200" algn="just" rtl="0">
              <a:spcBef>
                <a:spcPts val="1000"/>
              </a:spcBef>
              <a:spcAft>
                <a:spcPts val="1000"/>
              </a:spcAft>
              <a:buClr>
                <a:srgbClr val="000000"/>
              </a:buClr>
              <a:buSzPts val="1600"/>
              <a:buChar char="●"/>
            </a:pPr>
            <a:endParaRPr sz="1600">
              <a:solidFill>
                <a:srgbClr val="000000"/>
              </a:solidFill>
            </a:endParaRPr>
          </a:p>
        </p:txBody>
      </p:sp>
      <p:pic>
        <p:nvPicPr>
          <p:cNvPr id="451" name="Google Shape;451;gd6ac44a114_0_948"/>
          <p:cNvPicPr preferRelativeResize="0"/>
          <p:nvPr/>
        </p:nvPicPr>
        <p:blipFill>
          <a:blip r:embed="rId3">
            <a:alphaModFix/>
          </a:blip>
          <a:stretch>
            <a:fillRect/>
          </a:stretch>
        </p:blipFill>
        <p:spPr>
          <a:xfrm>
            <a:off x="1303800" y="1026450"/>
            <a:ext cx="7733924" cy="37938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d6ac44a114_0_12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Some more problems</a:t>
            </a:r>
            <a:endParaRPr/>
          </a:p>
        </p:txBody>
      </p:sp>
      <p:sp>
        <p:nvSpPr>
          <p:cNvPr id="458" name="Google Shape;458;gd6ac44a114_0_1228"/>
          <p:cNvSpPr txBox="1">
            <a:spLocks noGrp="1"/>
          </p:cNvSpPr>
          <p:nvPr>
            <p:ph type="body" idx="1"/>
          </p:nvPr>
        </p:nvSpPr>
        <p:spPr>
          <a:xfrm>
            <a:off x="1297500" y="1229475"/>
            <a:ext cx="7038900" cy="324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1800" u="sng">
                <a:solidFill>
                  <a:schemeClr val="hlink"/>
                </a:solidFill>
                <a:hlinkClick r:id="rId3"/>
              </a:rPr>
              <a:t>https://leetcode.com/problems/reverse-integer/</a:t>
            </a:r>
            <a:endParaRPr sz="1800"/>
          </a:p>
          <a:p>
            <a:pPr marL="457200" lvl="0" indent="-342900" algn="l" rtl="0">
              <a:spcBef>
                <a:spcPts val="1000"/>
              </a:spcBef>
              <a:spcAft>
                <a:spcPts val="0"/>
              </a:spcAft>
              <a:buSzPts val="1800"/>
              <a:buChar char="●"/>
            </a:pPr>
            <a:r>
              <a:rPr lang="en-US" sz="1800" u="sng">
                <a:solidFill>
                  <a:schemeClr val="hlink"/>
                </a:solidFill>
                <a:hlinkClick r:id="rId4"/>
              </a:rPr>
              <a:t>https://leetcode.com/problems/count-of-matches-in-tournament/</a:t>
            </a:r>
            <a:r>
              <a:rPr lang="en-US" sz="1800"/>
              <a:t> </a:t>
            </a:r>
            <a:endParaRPr sz="1800"/>
          </a:p>
          <a:p>
            <a:pPr marL="457200" lvl="0" indent="-342900" algn="l" rtl="0">
              <a:spcBef>
                <a:spcPts val="1000"/>
              </a:spcBef>
              <a:spcAft>
                <a:spcPts val="1000"/>
              </a:spcAft>
              <a:buSzPts val="1800"/>
              <a:buChar char="●"/>
            </a:pPr>
            <a:r>
              <a:rPr lang="en-US" sz="1800" u="sng">
                <a:solidFill>
                  <a:schemeClr val="hlink"/>
                </a:solidFill>
                <a:hlinkClick r:id="rId5"/>
              </a:rPr>
              <a:t>https://leetcode.com/problems/maximum-69-number/</a:t>
            </a:r>
            <a:r>
              <a:rPr lang="en-US" sz="1800"/>
              <a:t>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d6ac44a114_0_126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BUILT-IN FUNCTIONS...</a:t>
            </a:r>
            <a:endParaRPr/>
          </a:p>
        </p:txBody>
      </p:sp>
      <p:sp>
        <p:nvSpPr>
          <p:cNvPr id="171" name="Google Shape;171;p6"/>
          <p:cNvSpPr txBox="1">
            <a:spLocks noGrp="1"/>
          </p:cNvSpPr>
          <p:nvPr>
            <p:ph type="body" idx="1"/>
          </p:nvPr>
        </p:nvSpPr>
        <p:spPr>
          <a:xfrm>
            <a:off x="762000" y="1428750"/>
            <a:ext cx="7445375" cy="1343025"/>
          </a:xfrm>
          <a:prstGeom prst="rect">
            <a:avLst/>
          </a:prstGeom>
          <a:noFill/>
          <a:ln>
            <a:noFill/>
          </a:ln>
        </p:spPr>
        <p:txBody>
          <a:bodyPr spcFirstLastPara="1" wrap="square" lIns="91425" tIns="45700" rIns="91425" bIns="45700" anchor="t" anchorCtr="0">
            <a:normAutofit/>
          </a:bodyPr>
          <a:lstStyle/>
          <a:p>
            <a:pPr marL="420687" marR="0" lvl="0" indent="-171449" algn="l" rtl="0">
              <a:lnSpc>
                <a:spcPct val="120000"/>
              </a:lnSpc>
              <a:spcBef>
                <a:spcPts val="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Much of the power of PHP comes from its built-in </a:t>
            </a:r>
            <a:r>
              <a:rPr lang="en-US" sz="2000" b="0" i="0" u="none">
                <a:solidFill>
                  <a:srgbClr val="00FFFF"/>
                </a:solidFill>
                <a:latin typeface="Twentieth Century"/>
                <a:ea typeface="Twentieth Century"/>
                <a:cs typeface="Twentieth Century"/>
                <a:sym typeface="Twentieth Century"/>
              </a:rPr>
              <a:t>functions</a:t>
            </a:r>
            <a:r>
              <a:rPr lang="en-US" sz="2000" b="0" i="0" u="none">
                <a:solidFill>
                  <a:schemeClr val="lt1"/>
                </a:solidFill>
                <a:latin typeface="Twentieth Century"/>
                <a:ea typeface="Twentieth Century"/>
                <a:cs typeface="Twentieth Century"/>
                <a:sym typeface="Twentieth Century"/>
              </a:rPr>
              <a:t>.</a:t>
            </a:r>
            <a:endParaRPr/>
          </a:p>
          <a:p>
            <a:pPr marL="420687" marR="0" lvl="0" indent="-171449" algn="l" rtl="0">
              <a:lnSpc>
                <a:spcPct val="120000"/>
              </a:lnSpc>
              <a:spcBef>
                <a:spcPts val="1900"/>
              </a:spcBef>
              <a:spcAft>
                <a:spcPts val="0"/>
              </a:spcAft>
              <a:buClr>
                <a:schemeClr val="lt1"/>
              </a:buClr>
              <a:buSzPts val="2500"/>
              <a:buFont typeface="Gill Sans"/>
              <a:buChar char="•"/>
            </a:pPr>
            <a:r>
              <a:rPr lang="en-US" sz="2000" b="0" i="0" u="none">
                <a:solidFill>
                  <a:schemeClr val="lt1"/>
                </a:solidFill>
                <a:latin typeface="Twentieth Century"/>
                <a:ea typeface="Twentieth Century"/>
                <a:cs typeface="Twentieth Century"/>
                <a:sym typeface="Twentieth Century"/>
              </a:rPr>
              <a:t>Many are modeled after C string library functions (i.e. strlen()).</a:t>
            </a:r>
            <a:endParaRPr/>
          </a:p>
        </p:txBody>
      </p:sp>
      <p:sp>
        <p:nvSpPr>
          <p:cNvPr id="172" name="Google Shape;172;p6"/>
          <p:cNvSpPr txBox="1"/>
          <p:nvPr/>
        </p:nvSpPr>
        <p:spPr>
          <a:xfrm>
            <a:off x="800100" y="3043237"/>
            <a:ext cx="5294312" cy="12858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echo </a:t>
            </a:r>
            <a:r>
              <a:rPr lang="en-US" sz="1800" b="0" i="0" u="none">
                <a:solidFill>
                  <a:srgbClr val="00FFFF"/>
                </a:solidFill>
                <a:latin typeface="Courier"/>
                <a:ea typeface="Courier"/>
                <a:cs typeface="Courier"/>
                <a:sym typeface="Courier"/>
              </a:rPr>
              <a:t>strrev</a:t>
            </a:r>
            <a:r>
              <a:rPr lang="en-US" sz="1800" b="0" i="0" u="none">
                <a:solidFill>
                  <a:srgbClr val="FFFF00"/>
                </a:solidFill>
                <a:latin typeface="Courier"/>
                <a:ea typeface="Courier"/>
                <a:cs typeface="Courier"/>
                <a:sym typeface="Courier"/>
              </a:rPr>
              <a:t>(" .dlrow olleH");    echo </a:t>
            </a:r>
            <a:r>
              <a:rPr lang="en-US" sz="1800" b="0" i="0" u="none">
                <a:solidFill>
                  <a:srgbClr val="00FFFF"/>
                </a:solidFill>
                <a:latin typeface="Courier"/>
                <a:ea typeface="Courier"/>
                <a:cs typeface="Courier"/>
                <a:sym typeface="Courier"/>
              </a:rPr>
              <a:t>str_repeat</a:t>
            </a:r>
            <a:r>
              <a:rPr lang="en-US" sz="1800" b="0" i="0" u="none">
                <a:solidFill>
                  <a:srgbClr val="FFFF00"/>
                </a:solidFill>
                <a:latin typeface="Courier"/>
                <a:ea typeface="Courier"/>
                <a:cs typeface="Courier"/>
                <a:sym typeface="Courier"/>
              </a:rPr>
              <a:t>("Hip ", 2);    echo </a:t>
            </a:r>
            <a:r>
              <a:rPr lang="en-US" sz="1800" b="0" i="0" u="none">
                <a:solidFill>
                  <a:srgbClr val="00FFFF"/>
                </a:solidFill>
                <a:latin typeface="Courier"/>
                <a:ea typeface="Courier"/>
                <a:cs typeface="Courier"/>
                <a:sym typeface="Courier"/>
              </a:rPr>
              <a:t>strtoupper</a:t>
            </a:r>
            <a:r>
              <a:rPr lang="en-US" sz="1800" b="0" i="0" u="none">
                <a:solidFill>
                  <a:srgbClr val="FFFF00"/>
                </a:solidFill>
                <a:latin typeface="Courier"/>
                <a:ea typeface="Courier"/>
                <a:cs typeface="Courier"/>
                <a:sym typeface="Courier"/>
              </a:rPr>
              <a:t>("hooray!"); </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echo </a:t>
            </a:r>
            <a:r>
              <a:rPr lang="en-US" sz="1800" b="0" i="0" u="none">
                <a:solidFill>
                  <a:srgbClr val="00FFFF"/>
                </a:solidFill>
                <a:latin typeface="Courier"/>
                <a:ea typeface="Courier"/>
                <a:cs typeface="Courier"/>
                <a:sym typeface="Courier"/>
              </a:rPr>
              <a:t>strlen</a:t>
            </a:r>
            <a:r>
              <a:rPr lang="en-US" sz="1800" b="0" i="0" u="none">
                <a:solidFill>
                  <a:srgbClr val="FFFF00"/>
                </a:solidFill>
                <a:latin typeface="Courier"/>
                <a:ea typeface="Courier"/>
                <a:cs typeface="Courier"/>
                <a:sym typeface="Courier"/>
              </a:rPr>
              <a:t>("intro"); </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echo "\n";</a:t>
            </a:r>
            <a:endParaRPr/>
          </a:p>
        </p:txBody>
      </p:sp>
      <p:sp>
        <p:nvSpPr>
          <p:cNvPr id="173" name="Google Shape;173;p6"/>
          <p:cNvSpPr txBox="1"/>
          <p:nvPr/>
        </p:nvSpPr>
        <p:spPr>
          <a:xfrm>
            <a:off x="6400800" y="3028950"/>
            <a:ext cx="2346325" cy="128905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Hello world.</a:t>
            </a:r>
            <a:endParaRPr/>
          </a:p>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Hip Hip</a:t>
            </a:r>
            <a:endParaRPr/>
          </a:p>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HOORAY!</a:t>
            </a:r>
            <a:endParaRPr/>
          </a:p>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d3af556328_0_39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User defined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3800"/>
              <a:buFont typeface="Twentieth Century"/>
              <a:buNone/>
            </a:pPr>
            <a:r>
              <a:rPr lang="en-US" sz="3800" b="0" i="0" u="none">
                <a:solidFill>
                  <a:srgbClr val="FFCC66"/>
                </a:solidFill>
                <a:latin typeface="Twentieth Century"/>
                <a:ea typeface="Twentieth Century"/>
                <a:cs typeface="Twentieth Century"/>
                <a:sym typeface="Twentieth Century"/>
              </a:rPr>
              <a:t>TO FUNCTION OR NOT TO FUNCTION...</a:t>
            </a:r>
            <a:endParaRPr/>
          </a:p>
        </p:txBody>
      </p:sp>
      <p:sp>
        <p:nvSpPr>
          <p:cNvPr id="185" name="Google Shape;185;p3"/>
          <p:cNvSpPr txBox="1">
            <a:spLocks noGrp="1"/>
          </p:cNvSpPr>
          <p:nvPr>
            <p:ph type="body" idx="1"/>
          </p:nvPr>
        </p:nvSpPr>
        <p:spPr>
          <a:xfrm>
            <a:off x="855650" y="1687498"/>
            <a:ext cx="7429500" cy="3054300"/>
          </a:xfrm>
          <a:prstGeom prst="rect">
            <a:avLst/>
          </a:prstGeom>
          <a:noFill/>
          <a:ln>
            <a:noFill/>
          </a:ln>
        </p:spPr>
        <p:txBody>
          <a:bodyPr spcFirstLastPara="1" wrap="square" lIns="91425" tIns="45700" rIns="91425" bIns="45700" anchor="t" anchorCtr="0">
            <a:noAutofit/>
          </a:bodyPr>
          <a:lstStyle/>
          <a:p>
            <a:pPr marL="420687" marR="0" lvl="0" indent="-177799" algn="l" rtl="0">
              <a:lnSpc>
                <a:spcPct val="100000"/>
              </a:lnSpc>
              <a:spcBef>
                <a:spcPts val="0"/>
              </a:spcBef>
              <a:spcAft>
                <a:spcPts val="0"/>
              </a:spcAft>
              <a:buClr>
                <a:schemeClr val="lt1"/>
              </a:buClr>
              <a:buSzPts val="2100"/>
              <a:buFont typeface="Arial"/>
              <a:buChar char="•"/>
            </a:pPr>
            <a:r>
              <a:rPr lang="en-US" sz="2100" b="0" i="0" u="none">
                <a:solidFill>
                  <a:schemeClr val="lt1"/>
                </a:solidFill>
                <a:latin typeface="Twentieth Century"/>
                <a:ea typeface="Twentieth Century"/>
                <a:cs typeface="Twentieth Century"/>
                <a:sym typeface="Twentieth Century"/>
              </a:rPr>
              <a:t>Organize your code into </a:t>
            </a:r>
            <a:r>
              <a:rPr lang="en-US" sz="2100" b="0" i="0" u="none">
                <a:solidFill>
                  <a:schemeClr val="lt1"/>
                </a:solidFill>
                <a:latin typeface="Arial"/>
                <a:ea typeface="Arial"/>
                <a:cs typeface="Arial"/>
                <a:sym typeface="Arial"/>
              </a:rPr>
              <a:t>“</a:t>
            </a:r>
            <a:r>
              <a:rPr lang="en-US" sz="2100" b="0" i="0" u="none">
                <a:solidFill>
                  <a:schemeClr val="lt1"/>
                </a:solidFill>
                <a:latin typeface="Twentieth Century"/>
                <a:ea typeface="Twentieth Century"/>
                <a:cs typeface="Twentieth Century"/>
                <a:sym typeface="Twentieth Century"/>
              </a:rPr>
              <a:t>paragraphs</a:t>
            </a:r>
            <a:r>
              <a:rPr lang="en-US" sz="2100" b="0" i="0" u="none">
                <a:solidFill>
                  <a:schemeClr val="lt1"/>
                </a:solidFill>
                <a:latin typeface="Arial"/>
                <a:ea typeface="Arial"/>
                <a:cs typeface="Arial"/>
                <a:sym typeface="Arial"/>
              </a:rPr>
              <a:t>”</a:t>
            </a:r>
            <a:r>
              <a:rPr lang="en-US" sz="2100" b="0" i="0" u="none">
                <a:solidFill>
                  <a:schemeClr val="lt1"/>
                </a:solidFill>
                <a:latin typeface="Twentieth Century"/>
                <a:ea typeface="Twentieth Century"/>
                <a:cs typeface="Twentieth Century"/>
                <a:sym typeface="Twentieth Century"/>
              </a:rPr>
              <a:t> - capture a complete thought and </a:t>
            </a:r>
            <a:r>
              <a:rPr lang="en-US" sz="2100" b="0" i="0" u="none">
                <a:solidFill>
                  <a:schemeClr val="lt1"/>
                </a:solidFill>
                <a:latin typeface="Arial"/>
                <a:ea typeface="Arial"/>
                <a:cs typeface="Arial"/>
                <a:sym typeface="Arial"/>
              </a:rPr>
              <a:t>“</a:t>
            </a:r>
            <a:r>
              <a:rPr lang="en-US" sz="2100" b="0" i="0" u="none">
                <a:solidFill>
                  <a:schemeClr val="lt1"/>
                </a:solidFill>
                <a:latin typeface="Twentieth Century"/>
                <a:ea typeface="Twentieth Century"/>
                <a:cs typeface="Twentieth Century"/>
                <a:sym typeface="Twentieth Century"/>
              </a:rPr>
              <a:t>name it</a:t>
            </a:r>
            <a:r>
              <a:rPr lang="en-US" sz="2100" b="0" i="0" u="none">
                <a:solidFill>
                  <a:schemeClr val="lt1"/>
                </a:solidFill>
                <a:latin typeface="Arial"/>
                <a:ea typeface="Arial"/>
                <a:cs typeface="Arial"/>
                <a:sym typeface="Arial"/>
              </a:rPr>
              <a:t>”.</a:t>
            </a:r>
            <a:endParaRPr sz="2100" b="0" i="0" u="none">
              <a:solidFill>
                <a:schemeClr val="lt1"/>
              </a:solidFill>
              <a:latin typeface="Twentieth Century"/>
              <a:ea typeface="Twentieth Century"/>
              <a:cs typeface="Twentieth Century"/>
              <a:sym typeface="Twentieth Century"/>
            </a:endParaRPr>
          </a:p>
          <a:p>
            <a:pPr marL="420687" marR="0" lvl="0" indent="-177799" algn="l" rtl="0">
              <a:lnSpc>
                <a:spcPct val="100000"/>
              </a:lnSpc>
              <a:spcBef>
                <a:spcPts val="1900"/>
              </a:spcBef>
              <a:spcAft>
                <a:spcPts val="0"/>
              </a:spcAft>
              <a:buClr>
                <a:schemeClr val="lt1"/>
              </a:buClr>
              <a:buSzPts val="2100"/>
              <a:buFont typeface="Arial"/>
              <a:buChar char="•"/>
            </a:pPr>
            <a:r>
              <a:rPr lang="en-US" sz="2100" b="0" i="0" u="none">
                <a:solidFill>
                  <a:schemeClr val="lt1"/>
                </a:solidFill>
                <a:latin typeface="Twentieth Century"/>
                <a:ea typeface="Twentieth Century"/>
                <a:cs typeface="Twentieth Century"/>
                <a:sym typeface="Twentieth Century"/>
              </a:rPr>
              <a:t>Don</a:t>
            </a:r>
            <a:r>
              <a:rPr lang="en-US" sz="2100" b="0" i="0" u="none">
                <a:solidFill>
                  <a:schemeClr val="lt1"/>
                </a:solidFill>
                <a:latin typeface="Arial"/>
                <a:ea typeface="Arial"/>
                <a:cs typeface="Arial"/>
                <a:sym typeface="Arial"/>
              </a:rPr>
              <a:t>’</a:t>
            </a:r>
            <a:r>
              <a:rPr lang="en-US" sz="2100" b="0" i="0" u="none">
                <a:solidFill>
                  <a:schemeClr val="lt1"/>
                </a:solidFill>
                <a:latin typeface="Twentieth Century"/>
                <a:ea typeface="Twentieth Century"/>
                <a:cs typeface="Twentieth Century"/>
                <a:sym typeface="Twentieth Century"/>
              </a:rPr>
              <a:t>t repeat yourself - make it work once and then reuse it.</a:t>
            </a:r>
            <a:endParaRPr sz="2100"/>
          </a:p>
          <a:p>
            <a:pPr marL="420687" marR="0" lvl="0" indent="-177799" algn="l" rtl="0">
              <a:lnSpc>
                <a:spcPct val="100000"/>
              </a:lnSpc>
              <a:spcBef>
                <a:spcPts val="1900"/>
              </a:spcBef>
              <a:spcAft>
                <a:spcPts val="0"/>
              </a:spcAft>
              <a:buClr>
                <a:schemeClr val="lt1"/>
              </a:buClr>
              <a:buSzPts val="2100"/>
              <a:buFont typeface="Arial"/>
              <a:buChar char="•"/>
            </a:pPr>
            <a:r>
              <a:rPr lang="en-US" sz="2100" b="0" i="0" u="none">
                <a:solidFill>
                  <a:schemeClr val="lt1"/>
                </a:solidFill>
                <a:latin typeface="Twentieth Century"/>
                <a:ea typeface="Twentieth Century"/>
                <a:cs typeface="Twentieth Century"/>
                <a:sym typeface="Twentieth Century"/>
              </a:rPr>
              <a:t>If something gets too long or complex, break up logical chunks and put those chunks in functions.</a:t>
            </a:r>
            <a:endParaRPr sz="2100"/>
          </a:p>
          <a:p>
            <a:pPr marL="420687" marR="0" lvl="0" indent="-177799" algn="l" rtl="0">
              <a:lnSpc>
                <a:spcPct val="100000"/>
              </a:lnSpc>
              <a:spcBef>
                <a:spcPts val="1900"/>
              </a:spcBef>
              <a:spcAft>
                <a:spcPts val="0"/>
              </a:spcAft>
              <a:buClr>
                <a:schemeClr val="lt1"/>
              </a:buClr>
              <a:buSzPts val="2100"/>
              <a:buFont typeface="Arial"/>
              <a:buChar char="•"/>
            </a:pPr>
            <a:r>
              <a:rPr lang="en-US" sz="2100" b="0" i="0" u="none">
                <a:solidFill>
                  <a:schemeClr val="lt1"/>
                </a:solidFill>
                <a:latin typeface="Twentieth Century"/>
                <a:ea typeface="Twentieth Century"/>
                <a:cs typeface="Twentieth Century"/>
                <a:sym typeface="Twentieth Century"/>
              </a:rPr>
              <a:t>Make a library of common stuff that you do over and over - perhaps share this with your friends...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3800"/>
              <a:buFont typeface="Twentieth Century"/>
              <a:buNone/>
            </a:pPr>
            <a:r>
              <a:rPr lang="en-US" sz="3800" b="0" i="0" u="none">
                <a:solidFill>
                  <a:srgbClr val="FFCC66"/>
                </a:solidFill>
                <a:latin typeface="Twentieth Century"/>
                <a:ea typeface="Twentieth Century"/>
                <a:cs typeface="Twentieth Century"/>
                <a:sym typeface="Twentieth Century"/>
              </a:rPr>
              <a:t>DEFINING YOUR OWN FUNCTIONS</a:t>
            </a:r>
            <a:endParaRPr/>
          </a:p>
        </p:txBody>
      </p:sp>
      <p:sp>
        <p:nvSpPr>
          <p:cNvPr id="191" name="Google Shape;191;p7"/>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2500"/>
              <a:buFont typeface="Arial"/>
              <a:buNone/>
            </a:pPr>
            <a:r>
              <a:rPr lang="en-US" sz="2000" b="0" i="0" u="none">
                <a:solidFill>
                  <a:schemeClr val="lt1"/>
                </a:solidFill>
                <a:latin typeface="Twentieth Century"/>
                <a:ea typeface="Twentieth Century"/>
                <a:cs typeface="Twentieth Century"/>
                <a:sym typeface="Twentieth Century"/>
              </a:rPr>
              <a:t>We use the </a:t>
            </a:r>
            <a:r>
              <a:rPr lang="en-US" sz="2000" b="0" i="0" u="none">
                <a:solidFill>
                  <a:srgbClr val="00FFFF"/>
                </a:solidFill>
                <a:latin typeface="Twentieth Century"/>
                <a:ea typeface="Twentieth Century"/>
                <a:cs typeface="Twentieth Century"/>
                <a:sym typeface="Twentieth Century"/>
              </a:rPr>
              <a:t>function</a:t>
            </a:r>
            <a:r>
              <a:rPr lang="en-US" sz="2000" b="0" i="0" u="none">
                <a:solidFill>
                  <a:schemeClr val="lt1"/>
                </a:solidFill>
                <a:latin typeface="Twentieth Century"/>
                <a:ea typeface="Twentieth Century"/>
                <a:cs typeface="Twentieth Century"/>
                <a:sym typeface="Twentieth Century"/>
              </a:rPr>
              <a:t> keyword to define a </a:t>
            </a:r>
            <a:r>
              <a:rPr lang="en-US" sz="2000" b="0" i="0" u="none">
                <a:solidFill>
                  <a:srgbClr val="FFFFFF"/>
                </a:solidFill>
                <a:latin typeface="Twentieth Century"/>
                <a:ea typeface="Twentieth Century"/>
                <a:cs typeface="Twentieth Century"/>
                <a:sym typeface="Twentieth Century"/>
              </a:rPr>
              <a:t>function</a:t>
            </a:r>
            <a:r>
              <a:rPr lang="en-US" sz="2000" b="0" i="0" u="none">
                <a:solidFill>
                  <a:schemeClr val="lt1"/>
                </a:solidFill>
                <a:latin typeface="Twentieth Century"/>
                <a:ea typeface="Twentieth Century"/>
                <a:cs typeface="Twentieth Century"/>
                <a:sym typeface="Twentieth Century"/>
              </a:rPr>
              <a:t>, we </a:t>
            </a:r>
            <a:r>
              <a:rPr lang="en-US" sz="2000" b="0" i="0" u="none">
                <a:solidFill>
                  <a:srgbClr val="FF7F00"/>
                </a:solidFill>
                <a:latin typeface="Twentieth Century"/>
                <a:ea typeface="Twentieth Century"/>
                <a:cs typeface="Twentieth Century"/>
                <a:sym typeface="Twentieth Century"/>
              </a:rPr>
              <a:t>name the function </a:t>
            </a:r>
            <a:r>
              <a:rPr lang="en-US" sz="2000" b="0" i="0" u="none">
                <a:solidFill>
                  <a:schemeClr val="lt1"/>
                </a:solidFill>
                <a:latin typeface="Twentieth Century"/>
                <a:ea typeface="Twentieth Century"/>
                <a:cs typeface="Twentieth Century"/>
                <a:sym typeface="Twentieth Century"/>
              </a:rPr>
              <a:t>and take </a:t>
            </a:r>
            <a:r>
              <a:rPr lang="en-US" sz="2000" b="0" i="0" u="none">
                <a:solidFill>
                  <a:srgbClr val="FF00FF"/>
                </a:solidFill>
                <a:latin typeface="Twentieth Century"/>
                <a:ea typeface="Twentieth Century"/>
                <a:cs typeface="Twentieth Century"/>
                <a:sym typeface="Twentieth Century"/>
              </a:rPr>
              <a:t>optional argument variables</a:t>
            </a:r>
            <a:r>
              <a:rPr lang="en-US" sz="2000" b="0" i="0" u="none">
                <a:solidFill>
                  <a:schemeClr val="lt1"/>
                </a:solidFill>
                <a:latin typeface="Twentieth Century"/>
                <a:ea typeface="Twentieth Century"/>
                <a:cs typeface="Twentieth Century"/>
                <a:sym typeface="Twentieth Century"/>
              </a:rPr>
              <a:t>.  The body of the function is in a block of code </a:t>
            </a:r>
            <a:r>
              <a:rPr lang="en-US" sz="2000" b="0" i="0" u="none">
                <a:solidFill>
                  <a:srgbClr val="FFFF00"/>
                </a:solidFill>
                <a:latin typeface="Twentieth Century"/>
                <a:ea typeface="Twentieth Century"/>
                <a:cs typeface="Twentieth Century"/>
                <a:sym typeface="Twentieth Century"/>
              </a:rPr>
              <a:t>{ }</a:t>
            </a:r>
            <a:endParaRPr/>
          </a:p>
        </p:txBody>
      </p:sp>
      <p:sp>
        <p:nvSpPr>
          <p:cNvPr id="192" name="Google Shape;192;p7"/>
          <p:cNvSpPr txBox="1"/>
          <p:nvPr/>
        </p:nvSpPr>
        <p:spPr>
          <a:xfrm>
            <a:off x="1184275" y="2840037"/>
            <a:ext cx="3806825" cy="18653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FF"/>
              </a:buClr>
              <a:buSzPts val="1800"/>
              <a:buFont typeface="Courier"/>
              <a:buNone/>
            </a:pPr>
            <a:r>
              <a:rPr lang="en-US" sz="1800" b="0" i="0" u="none">
                <a:solidFill>
                  <a:srgbClr val="00FFFF"/>
                </a:solidFill>
                <a:latin typeface="Courier"/>
                <a:ea typeface="Courier"/>
                <a:cs typeface="Courier"/>
                <a:sym typeface="Courier"/>
              </a:rPr>
              <a:t>function</a:t>
            </a:r>
            <a:r>
              <a:rPr lang="en-US" sz="1800" b="0" i="0" u="none">
                <a:solidFill>
                  <a:srgbClr val="FFFF00"/>
                </a:solidFill>
                <a:latin typeface="Courier"/>
                <a:ea typeface="Courier"/>
                <a:cs typeface="Courier"/>
                <a:sym typeface="Courier"/>
              </a:rPr>
              <a:t> </a:t>
            </a:r>
            <a:r>
              <a:rPr lang="en-US" sz="1800" b="0" i="0" u="none">
                <a:solidFill>
                  <a:srgbClr val="FF7F00"/>
                </a:solidFill>
                <a:latin typeface="Courier"/>
                <a:ea typeface="Courier"/>
                <a:cs typeface="Courier"/>
                <a:sym typeface="Courier"/>
              </a:rPr>
              <a:t>greet</a:t>
            </a:r>
            <a:r>
              <a:rPr lang="en-US" sz="1800" b="0" i="0" u="none">
                <a:solidFill>
                  <a:srgbClr val="FF00FF"/>
                </a:solidFill>
                <a:latin typeface="Courier"/>
                <a:ea typeface="Courier"/>
                <a:cs typeface="Courier"/>
                <a:sym typeface="Courier"/>
              </a:rPr>
              <a:t>()</a:t>
            </a:r>
            <a:r>
              <a:rPr lang="en-US" sz="1800" b="0" i="0" u="none">
                <a:solidFill>
                  <a:srgbClr val="FFFF00"/>
                </a:solidFill>
                <a:latin typeface="Courier"/>
                <a:ea typeface="Courier"/>
                <a:cs typeface="Courier"/>
                <a:sym typeface="Courier"/>
              </a:rPr>
              <a:t> {</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    print "Hello\n";</a:t>
            </a:r>
            <a:endParaRPr/>
          </a:p>
          <a:p>
            <a:pPr marL="0" marR="0" lvl="0" indent="0" algn="l" rtl="0">
              <a:lnSpc>
                <a:spcPct val="100000"/>
              </a:lnSpc>
              <a:spcBef>
                <a:spcPts val="0"/>
              </a:spcBef>
              <a:spcAft>
                <a:spcPts val="0"/>
              </a:spcAft>
              <a:buClr>
                <a:srgbClr val="FFFF00"/>
              </a:buClr>
              <a:buSzPts val="1800"/>
              <a:buFont typeface="Courier"/>
              <a:buNone/>
            </a:pPr>
            <a:r>
              <a:rPr lang="en-US" sz="18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1800"/>
              <a:buFont typeface="Gill Sans"/>
              <a:buNone/>
            </a:pPr>
            <a:endParaRPr sz="1800" b="0" i="0" u="none">
              <a:solidFill>
                <a:srgbClr val="FFFF00"/>
              </a:solidFill>
              <a:latin typeface="Courier"/>
              <a:ea typeface="Courier"/>
              <a:cs typeface="Courier"/>
              <a:sym typeface="Courier"/>
            </a:endParaRPr>
          </a:p>
          <a:p>
            <a:pPr marL="0" marR="0" lvl="0" indent="0" algn="l" rtl="0">
              <a:lnSpc>
                <a:spcPct val="100000"/>
              </a:lnSpc>
              <a:spcBef>
                <a:spcPts val="0"/>
              </a:spcBef>
              <a:spcAft>
                <a:spcPts val="0"/>
              </a:spcAft>
              <a:buClr>
                <a:srgbClr val="FF7F00"/>
              </a:buClr>
              <a:buSzPts val="1800"/>
              <a:buFont typeface="Courier"/>
              <a:buNone/>
            </a:pPr>
            <a:r>
              <a:rPr lang="en-US" sz="1800" b="0" i="0" u="none">
                <a:solidFill>
                  <a:srgbClr val="FF7F00"/>
                </a:solidFill>
                <a:latin typeface="Courier"/>
                <a:ea typeface="Courier"/>
                <a:cs typeface="Courier"/>
                <a:sym typeface="Courier"/>
              </a:rPr>
              <a:t>greet</a:t>
            </a:r>
            <a:r>
              <a:rPr lang="en-US" sz="1800" b="0" i="0" u="none">
                <a:solidFill>
                  <a:srgbClr val="FFFF00"/>
                </a:solidFill>
                <a:latin typeface="Courier"/>
                <a:ea typeface="Courier"/>
                <a:cs typeface="Courier"/>
                <a:sym typeface="Courier"/>
              </a:rPr>
              <a:t>();</a:t>
            </a:r>
            <a:endParaRPr/>
          </a:p>
          <a:p>
            <a:pPr marL="0" marR="0" lvl="0" indent="0" algn="l" rtl="0">
              <a:lnSpc>
                <a:spcPct val="100000"/>
              </a:lnSpc>
              <a:spcBef>
                <a:spcPts val="0"/>
              </a:spcBef>
              <a:spcAft>
                <a:spcPts val="0"/>
              </a:spcAft>
              <a:buClr>
                <a:srgbClr val="FF7F00"/>
              </a:buClr>
              <a:buSzPts val="1800"/>
              <a:buFont typeface="Courier"/>
              <a:buNone/>
            </a:pPr>
            <a:r>
              <a:rPr lang="en-US" sz="1800" b="0" i="0" u="none">
                <a:solidFill>
                  <a:srgbClr val="FF7F00"/>
                </a:solidFill>
                <a:latin typeface="Courier"/>
                <a:ea typeface="Courier"/>
                <a:cs typeface="Courier"/>
                <a:sym typeface="Courier"/>
              </a:rPr>
              <a:t>greet</a:t>
            </a:r>
            <a:r>
              <a:rPr lang="en-US" sz="1800" b="0" i="0" u="none">
                <a:solidFill>
                  <a:srgbClr val="FFFF00"/>
                </a:solidFill>
                <a:latin typeface="Courier"/>
                <a:ea typeface="Courier"/>
                <a:cs typeface="Courier"/>
                <a:sym typeface="Courier"/>
              </a:rPr>
              <a:t>();</a:t>
            </a:r>
            <a:endParaRPr/>
          </a:p>
        </p:txBody>
      </p:sp>
      <p:sp>
        <p:nvSpPr>
          <p:cNvPr id="193" name="Google Shape;193;p7"/>
          <p:cNvSpPr txBox="1"/>
          <p:nvPr/>
        </p:nvSpPr>
        <p:spPr>
          <a:xfrm>
            <a:off x="6304525" y="3794612"/>
            <a:ext cx="2251200" cy="98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Hello</a:t>
            </a:r>
            <a:endParaRPr/>
          </a:p>
          <a:p>
            <a:pPr marL="0" marR="0" lvl="0" indent="0" algn="l" rtl="0">
              <a:lnSpc>
                <a:spcPct val="100000"/>
              </a:lnSpc>
              <a:spcBef>
                <a:spcPts val="0"/>
              </a:spcBef>
              <a:spcAft>
                <a:spcPts val="0"/>
              </a:spcAft>
              <a:buClr>
                <a:srgbClr val="00FF00"/>
              </a:buClr>
              <a:buSzPts val="2000"/>
              <a:buFont typeface="Courier"/>
              <a:buNone/>
            </a:pPr>
            <a:r>
              <a:rPr lang="en-US" sz="2000" b="0" i="0" u="none">
                <a:solidFill>
                  <a:srgbClr val="00FF00"/>
                </a:solidFill>
                <a:latin typeface="Courier"/>
                <a:ea typeface="Courier"/>
                <a:cs typeface="Courier"/>
                <a:sym typeface="Courier"/>
              </a:rPr>
              <a:t>Hello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8"/>
          <p:cNvSpPr txBox="1">
            <a:spLocks noGrp="1"/>
          </p:cNvSpPr>
          <p:nvPr>
            <p:ph type="title"/>
          </p:nvPr>
        </p:nvSpPr>
        <p:spPr>
          <a:xfrm>
            <a:off x="855662" y="463550"/>
            <a:ext cx="7429500" cy="1109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66"/>
              </a:buClr>
              <a:buSzPts val="4200"/>
              <a:buFont typeface="Twentieth Century"/>
              <a:buNone/>
            </a:pPr>
            <a:r>
              <a:rPr lang="en-US" sz="4200" b="0" i="0" u="none">
                <a:solidFill>
                  <a:srgbClr val="FFCC66"/>
                </a:solidFill>
                <a:latin typeface="Twentieth Century"/>
                <a:ea typeface="Twentieth Century"/>
                <a:cs typeface="Twentieth Century"/>
                <a:sym typeface="Twentieth Century"/>
              </a:rPr>
              <a:t>CHOOSING FUNCTION NAMES</a:t>
            </a:r>
            <a:endParaRPr/>
          </a:p>
        </p:txBody>
      </p:sp>
      <p:sp>
        <p:nvSpPr>
          <p:cNvPr id="199" name="Google Shape;199;p8"/>
          <p:cNvSpPr txBox="1">
            <a:spLocks noGrp="1"/>
          </p:cNvSpPr>
          <p:nvPr>
            <p:ph type="body" idx="1"/>
          </p:nvPr>
        </p:nvSpPr>
        <p:spPr>
          <a:xfrm>
            <a:off x="855662" y="1687512"/>
            <a:ext cx="7429500" cy="2655887"/>
          </a:xfrm>
          <a:prstGeom prst="rect">
            <a:avLst/>
          </a:prstGeom>
          <a:noFill/>
          <a:ln>
            <a:noFill/>
          </a:ln>
        </p:spPr>
        <p:txBody>
          <a:bodyPr spcFirstLastPara="1" wrap="square" lIns="91425" tIns="45700" rIns="91425" bIns="45700" anchor="t" anchorCtr="0">
            <a:noAutofit/>
          </a:bodyPr>
          <a:lstStyle/>
          <a:p>
            <a:pPr marL="420687" marR="0" lvl="0" indent="-171449" algn="l" rtl="0">
              <a:lnSpc>
                <a:spcPct val="12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Much like variable names - but do not start with a dollar sign </a:t>
            </a:r>
            <a:endParaRPr/>
          </a:p>
          <a:p>
            <a:pPr marL="420687" marR="0" lvl="0" indent="-171449" algn="l" rtl="0">
              <a:lnSpc>
                <a:spcPct val="120000"/>
              </a:lnSpc>
              <a:spcBef>
                <a:spcPts val="19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Start with a letter or underscore - consist of letters, numbers, and underscores ( _ ) </a:t>
            </a:r>
            <a:endParaRPr/>
          </a:p>
          <a:p>
            <a:pPr marL="420687" marR="0" lvl="0" indent="-171449" algn="l" rtl="0">
              <a:lnSpc>
                <a:spcPct val="120000"/>
              </a:lnSpc>
              <a:spcBef>
                <a:spcPts val="19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Avoid built-in function names</a:t>
            </a:r>
            <a:endParaRPr/>
          </a:p>
          <a:p>
            <a:pPr marL="420687" marR="0" lvl="0" indent="-171449" algn="l" rtl="0">
              <a:lnSpc>
                <a:spcPct val="120000"/>
              </a:lnSpc>
              <a:spcBef>
                <a:spcPts val="1900"/>
              </a:spcBef>
              <a:spcAft>
                <a:spcPts val="0"/>
              </a:spcAft>
              <a:buClr>
                <a:srgbClr val="FF00FF"/>
              </a:buClr>
              <a:buSzPts val="2500"/>
              <a:buFont typeface="Arial"/>
              <a:buChar char="•"/>
            </a:pPr>
            <a:r>
              <a:rPr lang="en-US" sz="2000" b="0" i="0" u="none">
                <a:solidFill>
                  <a:srgbClr val="FF00FF"/>
                </a:solidFill>
                <a:latin typeface="Twentieth Century"/>
                <a:ea typeface="Twentieth Century"/>
                <a:cs typeface="Twentieth Century"/>
                <a:sym typeface="Twentieth Century"/>
              </a:rPr>
              <a:t>Case does not matter </a:t>
            </a:r>
            <a:r>
              <a:rPr lang="en-US" sz="2000" b="0" i="0" u="none">
                <a:solidFill>
                  <a:schemeClr val="lt1"/>
                </a:solidFill>
                <a:latin typeface="Twentieth Century"/>
                <a:ea typeface="Twentieth Century"/>
                <a:cs typeface="Twentieth Century"/>
                <a:sym typeface="Twentieth Century"/>
              </a:rPr>
              <a:t>– but please do not take advantage of this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2043</Words>
  <Application>Microsoft Office PowerPoint</Application>
  <PresentationFormat>On-screen Show (16:9)</PresentationFormat>
  <Paragraphs>241</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Montserrat</vt:lpstr>
      <vt:lpstr>Courier</vt:lpstr>
      <vt:lpstr>Gill Sans</vt:lpstr>
      <vt:lpstr>Arial</vt:lpstr>
      <vt:lpstr>Twentieth Century</vt:lpstr>
      <vt:lpstr>Lato</vt:lpstr>
      <vt:lpstr>Focus</vt:lpstr>
      <vt:lpstr>LECTURE 2: PHP FUNCTIONS</vt:lpstr>
      <vt:lpstr>WHY FUNCTIONS?</vt:lpstr>
      <vt:lpstr>PHP DOCUMENTATION - GOOGLE</vt:lpstr>
      <vt:lpstr>PHP DOCUMENTATION - GOOGLE</vt:lpstr>
      <vt:lpstr>BUILT-IN FUNCTIONS...</vt:lpstr>
      <vt:lpstr>User defined functions</vt:lpstr>
      <vt:lpstr>TO FUNCTION OR NOT TO FUNCTION...</vt:lpstr>
      <vt:lpstr>DEFINING YOUR OWN FUNCTIONS</vt:lpstr>
      <vt:lpstr>CHOOSING FUNCTION NAMES</vt:lpstr>
      <vt:lpstr>RETURN VALUES</vt:lpstr>
      <vt:lpstr>ARGUMENTS</vt:lpstr>
      <vt:lpstr>ARGUMENTS</vt:lpstr>
      <vt:lpstr>OPTIONAL ARGUMENTS</vt:lpstr>
      <vt:lpstr>OPTIONAL ARGUMENTS</vt:lpstr>
      <vt:lpstr>CALL BY VALUE</vt:lpstr>
      <vt:lpstr>CALL BY REFERENCE</vt:lpstr>
      <vt:lpstr>SCOPE AND MODULARITY</vt:lpstr>
      <vt:lpstr>VARIABLE SCOPE</vt:lpstr>
      <vt:lpstr>NORMAL SCOPE (ISOLATED)</vt:lpstr>
      <vt:lpstr>GLOBAL SCOPE (SHARED)</vt:lpstr>
      <vt:lpstr>GLOBAL VARIABLES – USE RARELY</vt:lpstr>
      <vt:lpstr>COPING WITH MISSING BITS</vt:lpstr>
      <vt:lpstr>PowerPoint Presentation</vt:lpstr>
      <vt:lpstr>ONE HECK OF A FUNCTION…</vt:lpstr>
      <vt:lpstr>Call Stack</vt:lpstr>
      <vt:lpstr>The Call Stack</vt:lpstr>
      <vt:lpstr>The Call Stack</vt:lpstr>
      <vt:lpstr>The Call Stack</vt:lpstr>
      <vt:lpstr>The Call Stack</vt:lpstr>
      <vt:lpstr>Recursion</vt:lpstr>
      <vt:lpstr>Recursion</vt:lpstr>
      <vt:lpstr>Recursion</vt:lpstr>
      <vt:lpstr>Recursion</vt:lpstr>
      <vt:lpstr>Challenges</vt:lpstr>
      <vt:lpstr>Challenges</vt:lpstr>
      <vt:lpstr>Challenges</vt:lpstr>
      <vt:lpstr>Challenges</vt:lpstr>
      <vt:lpstr>Challenges</vt:lpstr>
      <vt:lpstr>Challenges</vt:lpstr>
      <vt:lpstr>Challenges</vt:lpstr>
      <vt:lpstr>Challenges</vt:lpstr>
      <vt:lpstr>Challenges</vt:lpstr>
      <vt:lpstr>Challenges</vt:lpstr>
      <vt:lpstr>Some more problems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PHP FUNCTIONS</dc:title>
  <dc:creator/>
  <cp:lastModifiedBy>Hassan, Arafat</cp:lastModifiedBy>
  <cp:revision>1</cp:revision>
  <dcterms:modified xsi:type="dcterms:W3CDTF">2023-08-29T11:44:12Z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2023-08-29T11:44:09Z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bf22eefa-62d2-40f4-9857-bd319e8ca279</vt:lpwstr>
  </property>
  <property fmtid="{D5CDD505-2E9C-101B-9397-08002B2CF9AE}" pid="8" name="MSIP_Label_ba65e3ec-2057-4a1c-aac9-900f17f24dd1_ContentBits">
    <vt:lpwstr>0</vt:lpwstr>
  </property>
</Properties>
</file>