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Lato" panose="020F0502020204030203" pitchFamily="34" charset="0"/>
      <p:regular r:id="rId42"/>
      <p:bold r:id="rId43"/>
      <p:italic r:id="rId44"/>
      <p:boldItalic r:id="rId45"/>
    </p:embeddedFont>
    <p:embeddedFont>
      <p:font typeface="Montserrat" panose="000005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233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89f4e5fb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89f4e5fb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8e3fcbf3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8e3fcbf3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8e3fcbf3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8e3fcbf3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8e3fcbf3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8e3fcbf3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8e3fcbf3e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8e3fcbf3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8e3fcbf3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8e3fcbf3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8e3fcbf3e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8e3fcbf3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8e3fcbf3e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8e3fcbf3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8e3fcbf3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8e3fcbf3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8e3fcbf3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8e3fcbf3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8e3fcbf3e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8e3fcbf3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89f4e5fba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89f4e5fba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8e3fcbf3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8e3fcbf3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8e3fcbf3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8e3fcbf3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8e3fcbf3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8e3fcbf3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8e3fcbf3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8e3fcbf3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8e3fcbf3e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8e3fcbf3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8e3fcbf3e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8e3fcbf3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8e3fcbf3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8e3fcbf3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8e3fcbf3e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8e3fcbf3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8e3fcbf3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8e3fcbf3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8e3fcbf3e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d8e3fcbf3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89f4e5fb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89f4e5fb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8e3fcbf3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8e3fcbf3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8e3fcbf3e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8e3fcbf3e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8e3fcbf3e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8e3fcbf3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8e3fcbf3e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8e3fcbf3e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8e3fcbf3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8e3fcbf3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8e3fcbf3e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8e3fcbf3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8e3fcbf3e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8e3fcbf3e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d8e3fcbf3e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d8e3fcbf3e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8e3fcbf3e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8e3fcbf3e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8e3fcbf3e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8e3fcbf3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e3fcbf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e3fcbf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8e3fcbf3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8e3fcbf3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8e3fcbf3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8e3fcbf3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8e3fcbf3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8e3fcbf3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8e3fcbf3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8e3fcbf3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8e3fcbf3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8e3fcbf3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laravel.com/docs/4.2/schema"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aravel.com/docs/8.x/collections#available-method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More about DB queries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Arafat Hassan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Aggregates</a:t>
            </a:r>
            <a:endParaRPr/>
          </a:p>
        </p:txBody>
      </p:sp>
      <p:sp>
        <p:nvSpPr>
          <p:cNvPr id="190" name="Google Shape;190;p22"/>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sz="1800"/>
              <a:t>Of course, you may combine these methods with other clauses to fine-tune how your aggregate value is calculated:</a:t>
            </a:r>
            <a:endParaRPr sz="1800"/>
          </a:p>
        </p:txBody>
      </p:sp>
      <p:pic>
        <p:nvPicPr>
          <p:cNvPr id="191" name="Google Shape;191;p22"/>
          <p:cNvPicPr preferRelativeResize="0"/>
          <p:nvPr/>
        </p:nvPicPr>
        <p:blipFill>
          <a:blip r:embed="rId3">
            <a:alphaModFix/>
          </a:blip>
          <a:stretch>
            <a:fillRect/>
          </a:stretch>
        </p:blipFill>
        <p:spPr>
          <a:xfrm>
            <a:off x="1864228" y="2209800"/>
            <a:ext cx="3692483" cy="91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Join</a:t>
            </a:r>
            <a:endParaRPr/>
          </a:p>
        </p:txBody>
      </p:sp>
      <p:sp>
        <p:nvSpPr>
          <p:cNvPr id="197" name="Google Shape;197;p23"/>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To perform a basic "inner join", you may use the join method on a query builder instance. </a:t>
            </a:r>
            <a:endParaRPr sz="1800"/>
          </a:p>
          <a:p>
            <a:pPr marL="457200" lvl="0" indent="-342900" algn="just" rtl="0">
              <a:spcBef>
                <a:spcPts val="1000"/>
              </a:spcBef>
              <a:spcAft>
                <a:spcPts val="0"/>
              </a:spcAft>
              <a:buSzPts val="1800"/>
              <a:buChar char="●"/>
            </a:pPr>
            <a:r>
              <a:rPr lang="en" sz="1800"/>
              <a:t>The first argument passed to the join method is the name of the table you need to join to, while the remaining arguments specify the column constraints for the join. You may even join multiple tables in a single query:</a:t>
            </a:r>
            <a:endParaRPr sz="1800"/>
          </a:p>
          <a:p>
            <a:pPr marL="0" lvl="0" indent="0" algn="just" rtl="0">
              <a:spcBef>
                <a:spcPts val="1000"/>
              </a:spcBef>
              <a:spcAft>
                <a:spcPts val="1000"/>
              </a:spcAft>
              <a:buNone/>
            </a:pPr>
            <a:endParaRPr sz="1800"/>
          </a:p>
        </p:txBody>
      </p:sp>
      <p:pic>
        <p:nvPicPr>
          <p:cNvPr id="198" name="Google Shape;198;p23"/>
          <p:cNvPicPr preferRelativeResize="0"/>
          <p:nvPr/>
        </p:nvPicPr>
        <p:blipFill>
          <a:blip r:embed="rId3">
            <a:alphaModFix/>
          </a:blip>
          <a:stretch>
            <a:fillRect/>
          </a:stretch>
        </p:blipFill>
        <p:spPr>
          <a:xfrm>
            <a:off x="1857000" y="3468475"/>
            <a:ext cx="6580725" cy="156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Join</a:t>
            </a:r>
            <a:endParaRPr/>
          </a:p>
        </p:txBody>
      </p:sp>
      <p:sp>
        <p:nvSpPr>
          <p:cNvPr id="204" name="Google Shape;204;p24"/>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If you would like to perform a "left join" or "right join" instead of an "inner join", use the leftJoin or rightJoin methods. These methods have the same signature as the join method:</a:t>
            </a:r>
            <a:endParaRPr sz="1800"/>
          </a:p>
        </p:txBody>
      </p:sp>
      <p:pic>
        <p:nvPicPr>
          <p:cNvPr id="205" name="Google Shape;205;p24"/>
          <p:cNvPicPr preferRelativeResize="0"/>
          <p:nvPr/>
        </p:nvPicPr>
        <p:blipFill>
          <a:blip r:embed="rId3">
            <a:alphaModFix/>
          </a:blip>
          <a:stretch>
            <a:fillRect/>
          </a:stretch>
        </p:blipFill>
        <p:spPr>
          <a:xfrm>
            <a:off x="1847053" y="2426200"/>
            <a:ext cx="5914875" cy="20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Join</a:t>
            </a:r>
            <a:endParaRPr/>
          </a:p>
        </p:txBody>
      </p:sp>
      <p:sp>
        <p:nvSpPr>
          <p:cNvPr id="211" name="Google Shape;211;p25"/>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You may use the crossJoin method to perform a "cross join". Cross joins generate a cartesian product between the first table and the joined table:</a:t>
            </a: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457200" lvl="0" indent="-342900" algn="just" rtl="0">
              <a:spcBef>
                <a:spcPts val="1000"/>
              </a:spcBef>
              <a:spcAft>
                <a:spcPts val="0"/>
              </a:spcAft>
              <a:buSzPts val="1800"/>
              <a:buChar char="●"/>
            </a:pPr>
            <a:r>
              <a:rPr lang="en" sz="1800"/>
              <a:t>You can union two queries using the qunion method -</a:t>
            </a:r>
            <a:endParaRPr sz="1800"/>
          </a:p>
          <a:p>
            <a:pPr marL="914400" lvl="1" indent="-342900" algn="just" rtl="0">
              <a:spcBef>
                <a:spcPts val="0"/>
              </a:spcBef>
              <a:spcAft>
                <a:spcPts val="0"/>
              </a:spcAft>
              <a:buSzPts val="1800"/>
              <a:buChar char="○"/>
            </a:pPr>
            <a:r>
              <a:rPr lang="en" sz="1800"/>
              <a:t>$third = $first-&gt;union($second); </a:t>
            </a:r>
            <a:endParaRPr sz="1800"/>
          </a:p>
          <a:p>
            <a:pPr marL="914400" lvl="1" indent="-342900" algn="just" rtl="0">
              <a:spcBef>
                <a:spcPts val="0"/>
              </a:spcBef>
              <a:spcAft>
                <a:spcPts val="0"/>
              </a:spcAft>
              <a:buSzPts val="1800"/>
              <a:buChar char="○"/>
            </a:pPr>
            <a:r>
              <a:rPr lang="en" sz="1800"/>
              <a:t>… Where $first and $second are instances of query builder.</a:t>
            </a:r>
            <a:endParaRPr sz="1800"/>
          </a:p>
        </p:txBody>
      </p:sp>
      <p:pic>
        <p:nvPicPr>
          <p:cNvPr id="212" name="Google Shape;212;p25"/>
          <p:cNvPicPr preferRelativeResize="0"/>
          <p:nvPr/>
        </p:nvPicPr>
        <p:blipFill>
          <a:blip r:embed="rId3">
            <a:alphaModFix/>
          </a:blip>
          <a:stretch>
            <a:fillRect/>
          </a:stretch>
        </p:blipFill>
        <p:spPr>
          <a:xfrm>
            <a:off x="1852775" y="2460425"/>
            <a:ext cx="3248738" cy="91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18" name="Google Shape;218;p26"/>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The basic use is pretty self explanatory -</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For convenience, if you want to verify that a column is = to a given value, you may pass the value as the second argument to the where method. Laravel will assume you would like to use the = operator:</a:t>
            </a:r>
            <a:endParaRPr sz="1800"/>
          </a:p>
        </p:txBody>
      </p:sp>
      <p:pic>
        <p:nvPicPr>
          <p:cNvPr id="219" name="Google Shape;219;p26"/>
          <p:cNvPicPr preferRelativeResize="0"/>
          <p:nvPr/>
        </p:nvPicPr>
        <p:blipFill>
          <a:blip r:embed="rId3">
            <a:alphaModFix/>
          </a:blip>
          <a:stretch>
            <a:fillRect/>
          </a:stretch>
        </p:blipFill>
        <p:spPr>
          <a:xfrm>
            <a:off x="1895850" y="1783550"/>
            <a:ext cx="3963500" cy="1169950"/>
          </a:xfrm>
          <a:prstGeom prst="rect">
            <a:avLst/>
          </a:prstGeom>
          <a:noFill/>
          <a:ln>
            <a:noFill/>
          </a:ln>
        </p:spPr>
      </p:pic>
      <p:pic>
        <p:nvPicPr>
          <p:cNvPr id="220" name="Google Shape;220;p26"/>
          <p:cNvPicPr preferRelativeResize="0"/>
          <p:nvPr/>
        </p:nvPicPr>
        <p:blipFill>
          <a:blip r:embed="rId4">
            <a:alphaModFix/>
          </a:blip>
          <a:stretch>
            <a:fillRect/>
          </a:stretch>
        </p:blipFill>
        <p:spPr>
          <a:xfrm>
            <a:off x="1895850" y="4321450"/>
            <a:ext cx="5297750" cy="28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26" name="Google Shape;226;p27"/>
          <p:cNvSpPr txBox="1">
            <a:spLocks noGrp="1"/>
          </p:cNvSpPr>
          <p:nvPr>
            <p:ph type="body" idx="1"/>
          </p:nvPr>
        </p:nvSpPr>
        <p:spPr>
          <a:xfrm>
            <a:off x="1297500" y="1307850"/>
            <a:ext cx="31527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sz="1800"/>
              <a:t>you may use any operator that is supported by your database system:</a:t>
            </a:r>
            <a:endParaRPr sz="1800"/>
          </a:p>
        </p:txBody>
      </p:sp>
      <p:pic>
        <p:nvPicPr>
          <p:cNvPr id="227" name="Google Shape;227;p27"/>
          <p:cNvPicPr preferRelativeResize="0"/>
          <p:nvPr/>
        </p:nvPicPr>
        <p:blipFill>
          <a:blip r:embed="rId3">
            <a:alphaModFix/>
          </a:blip>
          <a:stretch>
            <a:fillRect/>
          </a:stretch>
        </p:blipFill>
        <p:spPr>
          <a:xfrm>
            <a:off x="4739825" y="1458525"/>
            <a:ext cx="4283625" cy="33183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33" name="Google Shape;233;p28"/>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You may also pass an array of conditions to the where function. Each element of the array should be an array containing the three arguments typically passed to the where method:</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Chaining where methods give the same effect as using “and”</a:t>
            </a:r>
            <a:endParaRPr sz="1800"/>
          </a:p>
        </p:txBody>
      </p:sp>
      <p:pic>
        <p:nvPicPr>
          <p:cNvPr id="234" name="Google Shape;234;p28"/>
          <p:cNvPicPr preferRelativeResize="0"/>
          <p:nvPr/>
        </p:nvPicPr>
        <p:blipFill>
          <a:blip r:embed="rId3">
            <a:alphaModFix/>
          </a:blip>
          <a:stretch>
            <a:fillRect/>
          </a:stretch>
        </p:blipFill>
        <p:spPr>
          <a:xfrm>
            <a:off x="1906025" y="2571750"/>
            <a:ext cx="3848525" cy="129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40" name="Google Shape;240;p29"/>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sz="1800"/>
              <a:t>For “or”, we have orWhere()</a:t>
            </a:r>
            <a:endParaRPr sz="1800"/>
          </a:p>
        </p:txBody>
      </p:sp>
      <p:pic>
        <p:nvPicPr>
          <p:cNvPr id="241" name="Google Shape;241;p29"/>
          <p:cNvPicPr preferRelativeResize="0"/>
          <p:nvPr/>
        </p:nvPicPr>
        <p:blipFill>
          <a:blip r:embed="rId3">
            <a:alphaModFix/>
          </a:blip>
          <a:stretch>
            <a:fillRect/>
          </a:stretch>
        </p:blipFill>
        <p:spPr>
          <a:xfrm>
            <a:off x="1863475" y="1814750"/>
            <a:ext cx="4504950" cy="126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47" name="Google Shape;247;p30"/>
          <p:cNvSpPr txBox="1">
            <a:spLocks noGrp="1"/>
          </p:cNvSpPr>
          <p:nvPr>
            <p:ph type="body" idx="1"/>
          </p:nvPr>
        </p:nvSpPr>
        <p:spPr>
          <a:xfrm>
            <a:off x="1297500" y="1307850"/>
            <a:ext cx="7412400" cy="38358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If you need to group an "or" condition within parentheses, you may pass a closure as the first argument to the orWhere method:</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select * from users where votes &gt; 100 or (name = 'Abigail' and votes &gt; 50)</a:t>
            </a:r>
            <a:endParaRPr sz="1800"/>
          </a:p>
        </p:txBody>
      </p:sp>
      <p:pic>
        <p:nvPicPr>
          <p:cNvPr id="248" name="Google Shape;248;p30"/>
          <p:cNvPicPr preferRelativeResize="0"/>
          <p:nvPr/>
        </p:nvPicPr>
        <p:blipFill>
          <a:blip r:embed="rId3">
            <a:alphaModFix/>
          </a:blip>
          <a:stretch>
            <a:fillRect/>
          </a:stretch>
        </p:blipFill>
        <p:spPr>
          <a:xfrm>
            <a:off x="1888775" y="2139650"/>
            <a:ext cx="4702925" cy="212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54" name="Google Shape;254;p31"/>
          <p:cNvSpPr txBox="1">
            <a:spLocks noGrp="1"/>
          </p:cNvSpPr>
          <p:nvPr>
            <p:ph type="body" idx="1"/>
          </p:nvPr>
        </p:nvSpPr>
        <p:spPr>
          <a:xfrm>
            <a:off x="1297500" y="1307850"/>
            <a:ext cx="7412400" cy="38358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select * from users where name = 'John' and (votes &gt; 100 or title = 'Admin')</a:t>
            </a:r>
            <a:endParaRPr sz="1800"/>
          </a:p>
        </p:txBody>
      </p:sp>
      <p:pic>
        <p:nvPicPr>
          <p:cNvPr id="255" name="Google Shape;255;p31"/>
          <p:cNvPicPr preferRelativeResize="0"/>
          <p:nvPr/>
        </p:nvPicPr>
        <p:blipFill>
          <a:blip r:embed="rId3">
            <a:alphaModFix/>
          </a:blip>
          <a:stretch>
            <a:fillRect/>
          </a:stretch>
        </p:blipFill>
        <p:spPr>
          <a:xfrm>
            <a:off x="1779675" y="1307854"/>
            <a:ext cx="5264450" cy="213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Eloquent Model methods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61" name="Google Shape;261;p32"/>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The whereBetween method verifies that a column's value is between two values:</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The whereNotBetween method verifies that a column's value lies outside of two values:</a:t>
            </a:r>
            <a:endParaRPr sz="1800"/>
          </a:p>
        </p:txBody>
      </p:sp>
      <p:pic>
        <p:nvPicPr>
          <p:cNvPr id="262" name="Google Shape;262;p32"/>
          <p:cNvPicPr preferRelativeResize="0"/>
          <p:nvPr/>
        </p:nvPicPr>
        <p:blipFill>
          <a:blip r:embed="rId3">
            <a:alphaModFix/>
          </a:blip>
          <a:stretch>
            <a:fillRect/>
          </a:stretch>
        </p:blipFill>
        <p:spPr>
          <a:xfrm>
            <a:off x="1849775" y="2033667"/>
            <a:ext cx="4078292" cy="914100"/>
          </a:xfrm>
          <a:prstGeom prst="rect">
            <a:avLst/>
          </a:prstGeom>
          <a:noFill/>
          <a:ln>
            <a:noFill/>
          </a:ln>
        </p:spPr>
      </p:pic>
      <p:pic>
        <p:nvPicPr>
          <p:cNvPr id="263" name="Google Shape;263;p32"/>
          <p:cNvPicPr preferRelativeResize="0"/>
          <p:nvPr/>
        </p:nvPicPr>
        <p:blipFill>
          <a:blip r:embed="rId4">
            <a:alphaModFix/>
          </a:blip>
          <a:stretch>
            <a:fillRect/>
          </a:stretch>
        </p:blipFill>
        <p:spPr>
          <a:xfrm>
            <a:off x="1849775" y="3736250"/>
            <a:ext cx="5059025" cy="85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69" name="Google Shape;269;p33"/>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The whereIn method verifies that a given column's value is contained within the given array:</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The whereNotIn method verifies that the given column's value is not contained in the given array:</a:t>
            </a:r>
            <a:endParaRPr sz="1800"/>
          </a:p>
        </p:txBody>
      </p:sp>
      <p:pic>
        <p:nvPicPr>
          <p:cNvPr id="270" name="Google Shape;270;p33"/>
          <p:cNvPicPr preferRelativeResize="0"/>
          <p:nvPr/>
        </p:nvPicPr>
        <p:blipFill>
          <a:blip r:embed="rId3">
            <a:alphaModFix/>
          </a:blip>
          <a:stretch>
            <a:fillRect/>
          </a:stretch>
        </p:blipFill>
        <p:spPr>
          <a:xfrm>
            <a:off x="1843400" y="2052708"/>
            <a:ext cx="4471671" cy="914100"/>
          </a:xfrm>
          <a:prstGeom prst="rect">
            <a:avLst/>
          </a:prstGeom>
          <a:noFill/>
          <a:ln>
            <a:noFill/>
          </a:ln>
        </p:spPr>
      </p:pic>
      <p:pic>
        <p:nvPicPr>
          <p:cNvPr id="271" name="Google Shape;271;p33"/>
          <p:cNvPicPr preferRelativeResize="0"/>
          <p:nvPr/>
        </p:nvPicPr>
        <p:blipFill>
          <a:blip r:embed="rId4">
            <a:alphaModFix/>
          </a:blip>
          <a:stretch>
            <a:fillRect/>
          </a:stretch>
        </p:blipFill>
        <p:spPr>
          <a:xfrm>
            <a:off x="1843400" y="3711650"/>
            <a:ext cx="4471675" cy="9377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77" name="Google Shape;277;p34"/>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The whereNull method verifies that the value of the given column is NULL:</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457200" lvl="0" indent="-342900" algn="l" rtl="0">
              <a:spcBef>
                <a:spcPts val="1000"/>
              </a:spcBef>
              <a:spcAft>
                <a:spcPts val="0"/>
              </a:spcAft>
              <a:buSzPts val="1800"/>
              <a:buChar char="●"/>
            </a:pPr>
            <a:r>
              <a:rPr lang="en" sz="1800"/>
              <a:t>The whereNotNull method verifies that the column's value is not NULL:</a:t>
            </a:r>
            <a:endParaRPr sz="1800"/>
          </a:p>
        </p:txBody>
      </p:sp>
      <p:pic>
        <p:nvPicPr>
          <p:cNvPr id="278" name="Google Shape;278;p34"/>
          <p:cNvPicPr preferRelativeResize="0"/>
          <p:nvPr/>
        </p:nvPicPr>
        <p:blipFill>
          <a:blip r:embed="rId3">
            <a:alphaModFix/>
          </a:blip>
          <a:stretch>
            <a:fillRect/>
          </a:stretch>
        </p:blipFill>
        <p:spPr>
          <a:xfrm>
            <a:off x="1857828" y="2123128"/>
            <a:ext cx="3845025" cy="850450"/>
          </a:xfrm>
          <a:prstGeom prst="rect">
            <a:avLst/>
          </a:prstGeom>
          <a:noFill/>
          <a:ln>
            <a:noFill/>
          </a:ln>
        </p:spPr>
      </p:pic>
      <p:pic>
        <p:nvPicPr>
          <p:cNvPr id="279" name="Google Shape;279;p34"/>
          <p:cNvPicPr preferRelativeResize="0"/>
          <p:nvPr/>
        </p:nvPicPr>
        <p:blipFill>
          <a:blip r:embed="rId4">
            <a:alphaModFix/>
          </a:blip>
          <a:stretch>
            <a:fillRect/>
          </a:stretch>
        </p:blipFill>
        <p:spPr>
          <a:xfrm>
            <a:off x="1857825" y="3711403"/>
            <a:ext cx="3991445" cy="85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85" name="Google Shape;285;p35"/>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SzPts val="1800"/>
              <a:buChar char="●"/>
            </a:pPr>
            <a:r>
              <a:rPr lang="en" sz="1800"/>
              <a:t>The whereExists method allows you to write "where exists" SQL clauses. The whereExists method accepts a closure which will receive a query builder instance, allowing you to define the query that should be placed inside of the "exists" clause:</a:t>
            </a:r>
            <a:endParaRPr sz="1800"/>
          </a:p>
        </p:txBody>
      </p:sp>
      <p:pic>
        <p:nvPicPr>
          <p:cNvPr id="286" name="Google Shape;286;p35"/>
          <p:cNvPicPr preferRelativeResize="0"/>
          <p:nvPr/>
        </p:nvPicPr>
        <p:blipFill>
          <a:blip r:embed="rId3">
            <a:alphaModFix/>
          </a:blip>
          <a:stretch>
            <a:fillRect/>
          </a:stretch>
        </p:blipFill>
        <p:spPr>
          <a:xfrm>
            <a:off x="1905752" y="2782052"/>
            <a:ext cx="5609224" cy="1899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Where</a:t>
            </a:r>
            <a:endParaRPr/>
          </a:p>
        </p:txBody>
      </p:sp>
      <p:sp>
        <p:nvSpPr>
          <p:cNvPr id="292" name="Google Shape;292;p36"/>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sz="1800"/>
              <a:t>The query above will produce the following SQL:</a:t>
            </a:r>
            <a:endParaRPr sz="1800"/>
          </a:p>
        </p:txBody>
      </p:sp>
      <p:pic>
        <p:nvPicPr>
          <p:cNvPr id="293" name="Google Shape;293;p36"/>
          <p:cNvPicPr preferRelativeResize="0"/>
          <p:nvPr/>
        </p:nvPicPr>
        <p:blipFill>
          <a:blip r:embed="rId3">
            <a:alphaModFix/>
          </a:blip>
          <a:stretch>
            <a:fillRect/>
          </a:stretch>
        </p:blipFill>
        <p:spPr>
          <a:xfrm>
            <a:off x="1905000" y="1871650"/>
            <a:ext cx="3422450" cy="1734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Order by</a:t>
            </a:r>
            <a:endParaRPr/>
          </a:p>
        </p:txBody>
      </p:sp>
      <p:sp>
        <p:nvSpPr>
          <p:cNvPr id="299" name="Google Shape;299;p37"/>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The orderBy method allows you to sort the results of the query by a given column. </a:t>
            </a:r>
            <a:endParaRPr sz="1800"/>
          </a:p>
          <a:p>
            <a:pPr marL="457200" lvl="0" indent="-342900" algn="just" rtl="0">
              <a:spcBef>
                <a:spcPts val="1000"/>
              </a:spcBef>
              <a:spcAft>
                <a:spcPts val="1000"/>
              </a:spcAft>
              <a:buSzPts val="1800"/>
              <a:buChar char="●"/>
            </a:pPr>
            <a:r>
              <a:rPr lang="en" sz="1800"/>
              <a:t>The first argument accepted by the orderBy method should be the column you wish to sort by, while the second argument determines the direction of the sort and may be either asc or desc:</a:t>
            </a:r>
            <a:endParaRPr sz="1800"/>
          </a:p>
        </p:txBody>
      </p:sp>
      <p:pic>
        <p:nvPicPr>
          <p:cNvPr id="300" name="Google Shape;300;p37"/>
          <p:cNvPicPr preferRelativeResize="0"/>
          <p:nvPr/>
        </p:nvPicPr>
        <p:blipFill>
          <a:blip r:embed="rId3">
            <a:alphaModFix/>
          </a:blip>
          <a:stretch>
            <a:fillRect/>
          </a:stretch>
        </p:blipFill>
        <p:spPr>
          <a:xfrm>
            <a:off x="1878454" y="3234500"/>
            <a:ext cx="3884925" cy="914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Order by</a:t>
            </a:r>
            <a:endParaRPr/>
          </a:p>
        </p:txBody>
      </p:sp>
      <p:sp>
        <p:nvSpPr>
          <p:cNvPr id="306" name="Google Shape;306;p38"/>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To sort by multiple columns, you may simply invoke orderBy as many times as necessary:</a:t>
            </a: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457200" lvl="0" indent="-342900" algn="just" rtl="0">
              <a:spcBef>
                <a:spcPts val="1000"/>
              </a:spcBef>
              <a:spcAft>
                <a:spcPts val="0"/>
              </a:spcAft>
              <a:buSzPts val="1800"/>
              <a:buChar char="●"/>
            </a:pPr>
            <a:r>
              <a:rPr lang="en" sz="1800"/>
              <a:t>The latest and oldest methods allow you to easily order results by date. By default, the result will be ordered by the table's created_at column. </a:t>
            </a:r>
            <a:endParaRPr sz="1800"/>
          </a:p>
          <a:p>
            <a:pPr marL="914400" lvl="1" indent="-342900" algn="just" rtl="0">
              <a:spcBef>
                <a:spcPts val="0"/>
              </a:spcBef>
              <a:spcAft>
                <a:spcPts val="0"/>
              </a:spcAft>
              <a:buSzPts val="1800"/>
              <a:buChar char="○"/>
            </a:pPr>
            <a:r>
              <a:rPr lang="en" sz="1800"/>
              <a:t>$user = DB::table('users') -&gt;latest()-&gt;first();</a:t>
            </a:r>
            <a:endParaRPr sz="1800"/>
          </a:p>
        </p:txBody>
      </p:sp>
      <p:pic>
        <p:nvPicPr>
          <p:cNvPr id="307" name="Google Shape;307;p38"/>
          <p:cNvPicPr preferRelativeResize="0"/>
          <p:nvPr/>
        </p:nvPicPr>
        <p:blipFill>
          <a:blip r:embed="rId3">
            <a:alphaModFix/>
          </a:blip>
          <a:stretch>
            <a:fillRect/>
          </a:stretch>
        </p:blipFill>
        <p:spPr>
          <a:xfrm>
            <a:off x="1876275" y="2090725"/>
            <a:ext cx="4082325" cy="1234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Order by</a:t>
            </a:r>
            <a:endParaRPr/>
          </a:p>
        </p:txBody>
      </p:sp>
      <p:sp>
        <p:nvSpPr>
          <p:cNvPr id="313" name="Google Shape;313;p39"/>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The inRandomOrder method may be used to sort the query results randomly. For example, you may use this method to fetch a random user:</a:t>
            </a: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457200" lvl="0" indent="-342900" algn="just" rtl="0">
              <a:spcBef>
                <a:spcPts val="1000"/>
              </a:spcBef>
              <a:spcAft>
                <a:spcPts val="0"/>
              </a:spcAft>
              <a:buSzPts val="1800"/>
              <a:buChar char="●"/>
            </a:pPr>
            <a:r>
              <a:rPr lang="en" sz="1800"/>
              <a:t>The reorder method removes all of the "order by" clauses that have previously been applied to the query:</a:t>
            </a:r>
            <a:endParaRPr sz="1800"/>
          </a:p>
        </p:txBody>
      </p:sp>
      <p:pic>
        <p:nvPicPr>
          <p:cNvPr id="314" name="Google Shape;314;p39"/>
          <p:cNvPicPr preferRelativeResize="0"/>
          <p:nvPr/>
        </p:nvPicPr>
        <p:blipFill>
          <a:blip r:embed="rId3">
            <a:alphaModFix/>
          </a:blip>
          <a:stretch>
            <a:fillRect/>
          </a:stretch>
        </p:blipFill>
        <p:spPr>
          <a:xfrm>
            <a:off x="1853300" y="2355200"/>
            <a:ext cx="3427325" cy="970000"/>
          </a:xfrm>
          <a:prstGeom prst="rect">
            <a:avLst/>
          </a:prstGeom>
          <a:noFill/>
          <a:ln>
            <a:noFill/>
          </a:ln>
        </p:spPr>
      </p:pic>
      <p:pic>
        <p:nvPicPr>
          <p:cNvPr id="315" name="Google Shape;315;p39"/>
          <p:cNvPicPr preferRelativeResize="0"/>
          <p:nvPr/>
        </p:nvPicPr>
        <p:blipFill>
          <a:blip r:embed="rId4">
            <a:alphaModFix/>
          </a:blip>
          <a:stretch>
            <a:fillRect/>
          </a:stretch>
        </p:blipFill>
        <p:spPr>
          <a:xfrm>
            <a:off x="1876278" y="4088400"/>
            <a:ext cx="4269810" cy="91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Limit and offset</a:t>
            </a:r>
            <a:endParaRPr/>
          </a:p>
        </p:txBody>
      </p:sp>
      <p:sp>
        <p:nvSpPr>
          <p:cNvPr id="321" name="Google Shape;321;p40"/>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You may use the skip and take methods to limit the number of results returned from the query or to skip a given number of results in the query:</a:t>
            </a:r>
            <a:endParaRPr sz="1800"/>
          </a:p>
          <a:p>
            <a:pPr marL="0" lvl="0" indent="0" algn="just" rtl="0">
              <a:spcBef>
                <a:spcPts val="1000"/>
              </a:spcBef>
              <a:spcAft>
                <a:spcPts val="0"/>
              </a:spcAft>
              <a:buNone/>
            </a:pPr>
            <a:endParaRPr sz="1800"/>
          </a:p>
          <a:p>
            <a:pPr marL="457200" lvl="0" indent="-342900" algn="just" rtl="0">
              <a:spcBef>
                <a:spcPts val="1000"/>
              </a:spcBef>
              <a:spcAft>
                <a:spcPts val="0"/>
              </a:spcAft>
              <a:buSzPts val="1800"/>
              <a:buChar char="●"/>
            </a:pPr>
            <a:r>
              <a:rPr lang="en" sz="1800"/>
              <a:t>Alternatively, you may use the limit and offset methods. These methods are functionally equivalent to the take and skip methods, respectively:</a:t>
            </a:r>
            <a:endParaRPr sz="1800"/>
          </a:p>
          <a:p>
            <a:pPr marL="914400" lvl="1" indent="-342900" algn="just" rtl="0">
              <a:spcBef>
                <a:spcPts val="1000"/>
              </a:spcBef>
              <a:spcAft>
                <a:spcPts val="0"/>
              </a:spcAft>
              <a:buSzPts val="1800"/>
              <a:buChar char="○"/>
            </a:pPr>
            <a:r>
              <a:rPr lang="en" sz="1800"/>
              <a:t>$users = DB::table('users')-&gt;offset(10) -&gt;limit(5)-&gt;get();</a:t>
            </a:r>
            <a:endParaRPr sz="1800"/>
          </a:p>
        </p:txBody>
      </p:sp>
      <p:pic>
        <p:nvPicPr>
          <p:cNvPr id="322" name="Google Shape;322;p40"/>
          <p:cNvPicPr preferRelativeResize="0"/>
          <p:nvPr/>
        </p:nvPicPr>
        <p:blipFill>
          <a:blip r:embed="rId3">
            <a:alphaModFix/>
          </a:blip>
          <a:stretch>
            <a:fillRect/>
          </a:stretch>
        </p:blipFill>
        <p:spPr>
          <a:xfrm>
            <a:off x="1850150" y="2503150"/>
            <a:ext cx="5423075" cy="318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Increment and decrement</a:t>
            </a:r>
            <a:endParaRPr/>
          </a:p>
        </p:txBody>
      </p:sp>
      <p:sp>
        <p:nvSpPr>
          <p:cNvPr id="328" name="Google Shape;328;p41"/>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SzPts val="1800"/>
              <a:buChar char="●"/>
            </a:pPr>
            <a:r>
              <a:rPr lang="en" sz="1800"/>
              <a:t>Easy stuff -</a:t>
            </a:r>
            <a:endParaRPr sz="1800"/>
          </a:p>
        </p:txBody>
      </p:sp>
      <p:pic>
        <p:nvPicPr>
          <p:cNvPr id="329" name="Google Shape;329;p41"/>
          <p:cNvPicPr preferRelativeResize="0"/>
          <p:nvPr/>
        </p:nvPicPr>
        <p:blipFill>
          <a:blip r:embed="rId3">
            <a:alphaModFix/>
          </a:blip>
          <a:stretch>
            <a:fillRect/>
          </a:stretch>
        </p:blipFill>
        <p:spPr>
          <a:xfrm>
            <a:off x="1858338" y="1859900"/>
            <a:ext cx="4161525" cy="212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Eloquent Model Methods</a:t>
            </a:r>
            <a:endParaRPr/>
          </a:p>
        </p:txBody>
      </p:sp>
      <p:sp>
        <p:nvSpPr>
          <p:cNvPr id="146" name="Google Shape;146;p15"/>
          <p:cNvSpPr txBox="1">
            <a:spLocks noGrp="1"/>
          </p:cNvSpPr>
          <p:nvPr>
            <p:ph type="body" idx="1"/>
          </p:nvPr>
        </p:nvSpPr>
        <p:spPr>
          <a:xfrm>
            <a:off x="1297500" y="1307850"/>
            <a:ext cx="7151100" cy="35745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In the last class we made a model Product. We have used Product::all(), Product::create(), and Product::destroy() methods</a:t>
            </a:r>
            <a:endParaRPr sz="1800"/>
          </a:p>
          <a:p>
            <a:pPr marL="457200" lvl="0" indent="-342900" algn="just" rtl="0">
              <a:spcBef>
                <a:spcPts val="1000"/>
              </a:spcBef>
              <a:spcAft>
                <a:spcPts val="0"/>
              </a:spcAft>
              <a:buSzPts val="1800"/>
              <a:buChar char="●"/>
            </a:pPr>
            <a:r>
              <a:rPr lang="en" sz="1800"/>
              <a:t>There are more methods to help you with database queries. </a:t>
            </a:r>
            <a:endParaRPr sz="1800"/>
          </a:p>
          <a:p>
            <a:pPr marL="457200" lvl="0" indent="-342900" algn="just" rtl="0">
              <a:spcBef>
                <a:spcPts val="1000"/>
              </a:spcBef>
              <a:spcAft>
                <a:spcPts val="0"/>
              </a:spcAft>
              <a:buSzPts val="1800"/>
              <a:buChar char="●"/>
            </a:pPr>
            <a:r>
              <a:rPr lang="en" sz="1800"/>
              <a:t>The first one is Model::where(columnName, value)</a:t>
            </a:r>
            <a:endParaRPr sz="1800"/>
          </a:p>
          <a:p>
            <a:pPr marL="457200" lvl="0" indent="-342900" algn="just" rtl="0">
              <a:spcBef>
                <a:spcPts val="1000"/>
              </a:spcBef>
              <a:spcAft>
                <a:spcPts val="0"/>
              </a:spcAft>
              <a:buSzPts val="1800"/>
              <a:buChar char="●"/>
            </a:pPr>
            <a:r>
              <a:rPr lang="en" sz="1800"/>
              <a:t>Product::where(‘name’, ‘iPhone’) returns an instance of query builder (an object of type Illuminate\Database\Eloquent\Builder) </a:t>
            </a:r>
            <a:endParaRPr sz="1800"/>
          </a:p>
          <a:p>
            <a:pPr marL="457200" lvl="0" indent="-342900" algn="just" rtl="0">
              <a:spcBef>
                <a:spcPts val="1000"/>
              </a:spcBef>
              <a:spcAft>
                <a:spcPts val="1000"/>
              </a:spcAft>
              <a:buSzPts val="1800"/>
              <a:buChar char="●"/>
            </a:pPr>
            <a:r>
              <a:rPr lang="en" sz="1800"/>
              <a:t>Calling -&gt;get() on Builder returns a collection. In this case, it returns a collection of products whose name is equal to iPhone (case insensitive).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practical example</a:t>
            </a:r>
            <a:endParaRPr/>
          </a:p>
        </p:txBody>
      </p:sp>
      <p:sp>
        <p:nvSpPr>
          <p:cNvPr id="335" name="Google Shape;335;p42"/>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So let's consider a database having articles and users. Each user  can write multiple articles, but each article can only be written by one user. </a:t>
            </a:r>
            <a:endParaRPr sz="1800"/>
          </a:p>
          <a:p>
            <a:pPr marL="457200" lvl="0" indent="-342900" algn="just" rtl="0">
              <a:spcBef>
                <a:spcPts val="1000"/>
              </a:spcBef>
              <a:spcAft>
                <a:spcPts val="0"/>
              </a:spcAft>
              <a:buSzPts val="1800"/>
              <a:buChar char="●"/>
            </a:pPr>
            <a:r>
              <a:rPr lang="en" sz="1800"/>
              <a:t>User table has columns id, first name, last name, date of birth.</a:t>
            </a:r>
            <a:endParaRPr sz="1800"/>
          </a:p>
          <a:p>
            <a:pPr marL="457200" lvl="0" indent="-342900" algn="just" rtl="0">
              <a:spcBef>
                <a:spcPts val="1000"/>
              </a:spcBef>
              <a:spcAft>
                <a:spcPts val="0"/>
              </a:spcAft>
              <a:buSzPts val="1800"/>
              <a:buChar char="●"/>
            </a:pPr>
            <a:r>
              <a:rPr lang="en" sz="1800"/>
              <a:t>Article table has columns user_id (foreign key), title, body</a:t>
            </a:r>
            <a:endParaRPr sz="1800"/>
          </a:p>
          <a:p>
            <a:pPr marL="457200" lvl="0" indent="-342900" algn="just" rtl="0">
              <a:spcBef>
                <a:spcPts val="1000"/>
              </a:spcBef>
              <a:spcAft>
                <a:spcPts val="1000"/>
              </a:spcAft>
              <a:buSzPts val="1800"/>
              <a:buChar char="●"/>
            </a:pPr>
            <a:r>
              <a:rPr lang="en" sz="1800"/>
              <a:t>So to get the author of a particular article, you can implement this method in Article model class - </a:t>
            </a:r>
            <a:endParaRPr sz="1800"/>
          </a:p>
        </p:txBody>
      </p:sp>
      <p:pic>
        <p:nvPicPr>
          <p:cNvPr id="336" name="Google Shape;336;p42"/>
          <p:cNvPicPr preferRelativeResize="0"/>
          <p:nvPr/>
        </p:nvPicPr>
        <p:blipFill>
          <a:blip r:embed="rId3">
            <a:alphaModFix/>
          </a:blip>
          <a:stretch>
            <a:fillRect/>
          </a:stretch>
        </p:blipFill>
        <p:spPr>
          <a:xfrm>
            <a:off x="1855675" y="3975188"/>
            <a:ext cx="6296025" cy="111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Primary and foreign keys in schema builder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Keys in Schema Builder</a:t>
            </a:r>
            <a:endParaRPr/>
          </a:p>
        </p:txBody>
      </p:sp>
      <p:sp>
        <p:nvSpPr>
          <p:cNvPr id="347" name="Google Shape;347;p44"/>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SzPts val="1800"/>
              <a:buChar char="●"/>
            </a:pPr>
            <a:r>
              <a:rPr lang="en" sz="1800"/>
              <a:t>Take a glance at the table schema in the last class</a:t>
            </a:r>
            <a:endParaRPr sz="1800"/>
          </a:p>
          <a:p>
            <a:pPr marL="0" lvl="0" indent="0" algn="just" rtl="0">
              <a:spcBef>
                <a:spcPts val="1000"/>
              </a:spcBef>
              <a:spcAft>
                <a:spcPts val="0"/>
              </a:spcAft>
              <a:buNone/>
            </a:pPr>
            <a:endParaRPr sz="1800"/>
          </a:p>
          <a:p>
            <a:pPr marL="0" lvl="0" indent="0" algn="just" rtl="0">
              <a:spcBef>
                <a:spcPts val="1000"/>
              </a:spcBef>
              <a:spcAft>
                <a:spcPts val="0"/>
              </a:spcAft>
              <a:buNone/>
            </a:pPr>
            <a:endParaRPr sz="1800"/>
          </a:p>
          <a:p>
            <a:pPr marL="457200" lvl="0" indent="-342900" algn="just" rtl="0">
              <a:spcBef>
                <a:spcPts val="1000"/>
              </a:spcBef>
              <a:spcAft>
                <a:spcPts val="0"/>
              </a:spcAft>
              <a:buSzPts val="1800"/>
              <a:buChar char="●"/>
            </a:pPr>
            <a:r>
              <a:rPr lang="en" sz="1800"/>
              <a:t>id() is automatically set as primary key and auto incrementing. </a:t>
            </a:r>
            <a:endParaRPr sz="1800"/>
          </a:p>
          <a:p>
            <a:pPr marL="457200" lvl="0" indent="-342900" algn="just" rtl="0">
              <a:spcBef>
                <a:spcPts val="1000"/>
              </a:spcBef>
              <a:spcAft>
                <a:spcPts val="0"/>
              </a:spcAft>
              <a:buSzPts val="1800"/>
              <a:buChar char="●"/>
            </a:pPr>
            <a:r>
              <a:rPr lang="en" sz="1800"/>
              <a:t>In order to set this as foreign key in another table, we do this (in migration file of the other table) -&gt;</a:t>
            </a:r>
            <a:endParaRPr sz="1800"/>
          </a:p>
          <a:p>
            <a:pPr marL="914400" lvl="0" indent="0" algn="just" rtl="0">
              <a:spcBef>
                <a:spcPts val="1000"/>
              </a:spcBef>
              <a:spcAft>
                <a:spcPts val="0"/>
              </a:spcAft>
              <a:buNone/>
            </a:pPr>
            <a:r>
              <a:rPr lang="en" sz="1800"/>
              <a:t>$table-&gt;integer('product_id')-&gt;unsigned();</a:t>
            </a:r>
            <a:endParaRPr sz="1800"/>
          </a:p>
          <a:p>
            <a:pPr marL="914400" lvl="0" indent="0" algn="just" rtl="0">
              <a:spcBef>
                <a:spcPts val="1000"/>
              </a:spcBef>
              <a:spcAft>
                <a:spcPts val="0"/>
              </a:spcAft>
              <a:buNone/>
            </a:pPr>
            <a:r>
              <a:rPr lang="en" sz="1800"/>
              <a:t>$table-&gt;foreign('product_id')-&gt;references('id')-&gt;on(‘products’);</a:t>
            </a:r>
            <a:endParaRPr sz="1800"/>
          </a:p>
          <a:p>
            <a:pPr marL="0" lvl="0" indent="0" algn="just" rtl="0">
              <a:spcBef>
                <a:spcPts val="1000"/>
              </a:spcBef>
              <a:spcAft>
                <a:spcPts val="1000"/>
              </a:spcAft>
              <a:buNone/>
            </a:pPr>
            <a:endParaRPr sz="1800"/>
          </a:p>
        </p:txBody>
      </p:sp>
      <p:pic>
        <p:nvPicPr>
          <p:cNvPr id="348" name="Google Shape;348;p44"/>
          <p:cNvPicPr preferRelativeResize="0"/>
          <p:nvPr/>
        </p:nvPicPr>
        <p:blipFill>
          <a:blip r:embed="rId3">
            <a:alphaModFix/>
          </a:blip>
          <a:stretch>
            <a:fillRect/>
          </a:stretch>
        </p:blipFill>
        <p:spPr>
          <a:xfrm>
            <a:off x="1863175" y="1742273"/>
            <a:ext cx="5727281" cy="914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Keys in Schema Builder</a:t>
            </a:r>
            <a:endParaRPr/>
          </a:p>
        </p:txBody>
      </p:sp>
      <p:sp>
        <p:nvSpPr>
          <p:cNvPr id="354" name="Google Shape;354;p45"/>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In this example, we are stating that the product_id column references the id column on the products table. </a:t>
            </a:r>
            <a:endParaRPr sz="1800"/>
          </a:p>
          <a:p>
            <a:pPr marL="457200" lvl="0" indent="-342900" algn="just" rtl="0">
              <a:spcBef>
                <a:spcPts val="1000"/>
              </a:spcBef>
              <a:spcAft>
                <a:spcPts val="0"/>
              </a:spcAft>
              <a:buSzPts val="1800"/>
              <a:buChar char="●"/>
            </a:pPr>
            <a:r>
              <a:rPr lang="en" sz="1800" b="1"/>
              <a:t>Make sure to create the foreign key column first!</a:t>
            </a:r>
            <a:endParaRPr sz="1800" b="1"/>
          </a:p>
          <a:p>
            <a:pPr marL="457200" lvl="0" indent="-342900" algn="just" rtl="0">
              <a:spcBef>
                <a:spcPts val="1000"/>
              </a:spcBef>
              <a:spcAft>
                <a:spcPts val="1000"/>
              </a:spcAft>
              <a:buSzPts val="1800"/>
              <a:buChar char="●"/>
            </a:pPr>
            <a:r>
              <a:rPr lang="en" sz="1800"/>
              <a:t>You can checkout more about schema builder in laravel from here - </a:t>
            </a:r>
            <a:r>
              <a:rPr lang="en" sz="1800" u="sng">
                <a:solidFill>
                  <a:schemeClr val="hlink"/>
                </a:solidFill>
                <a:hlinkClick r:id="rId3"/>
              </a:rPr>
              <a:t>Schema Builder</a:t>
            </a:r>
            <a:r>
              <a:rPr lang="en" sz="1800"/>
              <a:t>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Challenges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365" name="Google Shape;365;p47"/>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SzPts val="1800"/>
              <a:buChar char="●"/>
            </a:pPr>
            <a:r>
              <a:rPr lang="en" sz="1800"/>
              <a:t>Your task is to design an api for a banking system, which maintains information about customers and their accounts. For this, use the user model already present in Models folder. </a:t>
            </a:r>
            <a:endParaRPr sz="1800"/>
          </a:p>
          <a:p>
            <a:pPr marL="457200" lvl="0" indent="-342900" algn="just" rtl="0">
              <a:spcBef>
                <a:spcPts val="1000"/>
              </a:spcBef>
              <a:spcAft>
                <a:spcPts val="0"/>
              </a:spcAft>
              <a:buSzPts val="1800"/>
              <a:buChar char="●"/>
            </a:pPr>
            <a:r>
              <a:rPr lang="en" sz="1800"/>
              <a:t>The scenario -</a:t>
            </a:r>
            <a:endParaRPr sz="1800"/>
          </a:p>
          <a:p>
            <a:pPr marL="914400" lvl="1" indent="-342900" algn="just" rtl="0">
              <a:spcBef>
                <a:spcPts val="1000"/>
              </a:spcBef>
              <a:spcAft>
                <a:spcPts val="0"/>
              </a:spcAft>
              <a:buSzPts val="1800"/>
              <a:buChar char="○"/>
            </a:pPr>
            <a:r>
              <a:rPr lang="en" sz="1800"/>
              <a:t>Each customer has a name, a permanent address, and a social security number.</a:t>
            </a:r>
            <a:endParaRPr sz="1800"/>
          </a:p>
          <a:p>
            <a:pPr marL="914400" lvl="1" indent="-342900" algn="just" rtl="0">
              <a:spcBef>
                <a:spcPts val="1000"/>
              </a:spcBef>
              <a:spcAft>
                <a:spcPts val="0"/>
              </a:spcAft>
              <a:buSzPts val="1800"/>
              <a:buChar char="○"/>
            </a:pPr>
            <a:r>
              <a:rPr lang="en" sz="1800"/>
              <a:t>Each customer can have multiple phone numbers, and the same phone number may be shared by multiple customers.</a:t>
            </a:r>
            <a:endParaRPr sz="1800"/>
          </a:p>
          <a:p>
            <a:pPr marL="914400" lvl="1" indent="-342900" algn="just" rtl="0">
              <a:spcBef>
                <a:spcPts val="1000"/>
              </a:spcBef>
              <a:spcAft>
                <a:spcPts val="1000"/>
              </a:spcAft>
              <a:buSzPts val="1800"/>
              <a:buChar char="○"/>
            </a:pPr>
            <a:r>
              <a:rPr lang="en" sz="1800"/>
              <a:t>A customer can own multiple accounts, but each account is owned by a single customer.</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371" name="Google Shape;371;p48"/>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lnSpcReduction="20000"/>
          </a:bodyPr>
          <a:lstStyle/>
          <a:p>
            <a:pPr marL="457200" lvl="0" indent="-342900" algn="just" rtl="0">
              <a:spcBef>
                <a:spcPts val="1000"/>
              </a:spcBef>
              <a:spcAft>
                <a:spcPts val="0"/>
              </a:spcAft>
              <a:buSzPts val="1800"/>
              <a:buChar char="●"/>
            </a:pPr>
            <a:r>
              <a:rPr lang="en" sz="1800"/>
              <a:t>The scenario (continued) -</a:t>
            </a:r>
            <a:endParaRPr sz="1800"/>
          </a:p>
          <a:p>
            <a:pPr marL="914400" lvl="1" indent="-342900" algn="just" rtl="0">
              <a:spcBef>
                <a:spcPts val="1000"/>
              </a:spcBef>
              <a:spcAft>
                <a:spcPts val="0"/>
              </a:spcAft>
              <a:buSzPts val="1800"/>
              <a:buChar char="○"/>
            </a:pPr>
            <a:r>
              <a:rPr lang="en" sz="1800"/>
              <a:t>Each account has an account number, a type (such as saving, checking, etc), and a balance.</a:t>
            </a:r>
            <a:endParaRPr sz="1800"/>
          </a:p>
          <a:p>
            <a:pPr marL="914400" lvl="1" indent="-342900" algn="just" rtl="0">
              <a:spcBef>
                <a:spcPts val="1000"/>
              </a:spcBef>
              <a:spcAft>
                <a:spcPts val="0"/>
              </a:spcAft>
              <a:buSzPts val="1800"/>
              <a:buChar char="○"/>
            </a:pPr>
            <a:r>
              <a:rPr lang="en" sz="1800"/>
              <a:t>The bank issues an account statement for each account and mails it to its account owner every month. As time goes on, there will be multiple statements of the same account.</a:t>
            </a:r>
            <a:endParaRPr sz="1800"/>
          </a:p>
          <a:p>
            <a:pPr marL="914400" lvl="1" indent="-342900" algn="just" rtl="0">
              <a:spcBef>
                <a:spcPts val="1000"/>
              </a:spcBef>
              <a:spcAft>
                <a:spcPts val="1000"/>
              </a:spcAft>
              <a:buSzPts val="1800"/>
              <a:buChar char="○"/>
            </a:pPr>
            <a:r>
              <a:rPr lang="en" sz="1800"/>
              <a:t>Each statement has an issued date and a statement ID. All the statements of the same account have different statement IDs, but two different accounts could have statements with the same statement ID. For example, it is possible that account A has a statement with ID ‘123’, while account B has another statement with the same ID ‘123’.</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377" name="Google Shape;377;p49"/>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Make an API that allows -</a:t>
            </a:r>
            <a:endParaRPr sz="1800"/>
          </a:p>
          <a:p>
            <a:pPr marL="914400" lvl="1" indent="-342900" algn="just" rtl="0">
              <a:spcBef>
                <a:spcPts val="1000"/>
              </a:spcBef>
              <a:spcAft>
                <a:spcPts val="0"/>
              </a:spcAft>
              <a:buSzPts val="1800"/>
              <a:buChar char="○"/>
            </a:pPr>
            <a:r>
              <a:rPr lang="en" sz="1800"/>
              <a:t>Customers to open an account</a:t>
            </a:r>
            <a:endParaRPr sz="1800"/>
          </a:p>
          <a:p>
            <a:pPr marL="914400" lvl="1" indent="-342900" algn="just" rtl="0">
              <a:spcBef>
                <a:spcPts val="1000"/>
              </a:spcBef>
              <a:spcAft>
                <a:spcPts val="0"/>
              </a:spcAft>
              <a:buSzPts val="1800"/>
              <a:buChar char="○"/>
            </a:pPr>
            <a:r>
              <a:rPr lang="en" sz="1800"/>
              <a:t>To see information about their existing accounts</a:t>
            </a:r>
            <a:endParaRPr sz="1800"/>
          </a:p>
          <a:p>
            <a:pPr marL="914400" lvl="1" indent="-342900" algn="just" rtl="0">
              <a:spcBef>
                <a:spcPts val="1000"/>
              </a:spcBef>
              <a:spcAft>
                <a:spcPts val="0"/>
              </a:spcAft>
              <a:buSzPts val="1800"/>
              <a:buChar char="○"/>
            </a:pPr>
            <a:r>
              <a:rPr lang="en" sz="1800"/>
              <a:t>To edit information of one of their accounts</a:t>
            </a:r>
            <a:endParaRPr sz="1800"/>
          </a:p>
          <a:p>
            <a:pPr marL="914400" lvl="1" indent="-342900" algn="just" rtl="0">
              <a:spcBef>
                <a:spcPts val="1000"/>
              </a:spcBef>
              <a:spcAft>
                <a:spcPts val="0"/>
              </a:spcAft>
              <a:buSzPts val="1800"/>
              <a:buChar char="○"/>
            </a:pPr>
            <a:r>
              <a:rPr lang="en" sz="1800"/>
              <a:t>To see their personal information </a:t>
            </a:r>
            <a:endParaRPr sz="1800"/>
          </a:p>
          <a:p>
            <a:pPr marL="914400" lvl="1" indent="-342900" algn="just" rtl="0">
              <a:spcBef>
                <a:spcPts val="1000"/>
              </a:spcBef>
              <a:spcAft>
                <a:spcPts val="1000"/>
              </a:spcAft>
              <a:buSzPts val="1800"/>
              <a:buChar char="○"/>
            </a:pPr>
            <a:r>
              <a:rPr lang="en" sz="1800"/>
              <a:t>To edit their personal information (adding or removing phone numbers, changing permanent addresses. No change to name and SSN)</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383" name="Google Shape;383;p50"/>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lnSpcReduction="10000"/>
          </a:bodyPr>
          <a:lstStyle/>
          <a:p>
            <a:pPr marL="457200" lvl="0" indent="-342900" algn="just" rtl="0">
              <a:spcBef>
                <a:spcPts val="1000"/>
              </a:spcBef>
              <a:spcAft>
                <a:spcPts val="0"/>
              </a:spcAft>
              <a:buSzPts val="1800"/>
              <a:buChar char="●"/>
            </a:pPr>
            <a:r>
              <a:rPr lang="en" sz="1800"/>
              <a:t>Make an API that allows (continued) -</a:t>
            </a:r>
            <a:endParaRPr sz="1800"/>
          </a:p>
          <a:p>
            <a:pPr marL="914400" lvl="1" indent="-342900" algn="just" rtl="0">
              <a:spcBef>
                <a:spcPts val="1000"/>
              </a:spcBef>
              <a:spcAft>
                <a:spcPts val="0"/>
              </a:spcAft>
              <a:buSzPts val="1800"/>
              <a:buChar char="○"/>
            </a:pPr>
            <a:r>
              <a:rPr lang="en" sz="1800"/>
              <a:t>Issuing a new statement. </a:t>
            </a:r>
            <a:endParaRPr sz="1800"/>
          </a:p>
          <a:p>
            <a:pPr marL="914400" lvl="1" indent="-342900" algn="just" rtl="0">
              <a:spcBef>
                <a:spcPts val="1000"/>
              </a:spcBef>
              <a:spcAft>
                <a:spcPts val="0"/>
              </a:spcAft>
              <a:buSzPts val="1800"/>
              <a:buChar char="○"/>
            </a:pPr>
            <a:r>
              <a:rPr lang="en" sz="1800"/>
              <a:t>See all statements of a particular account and a particular user.</a:t>
            </a:r>
            <a:endParaRPr sz="1800"/>
          </a:p>
          <a:p>
            <a:pPr marL="457200" lvl="0" indent="-342900" algn="just" rtl="0">
              <a:spcBef>
                <a:spcPts val="1000"/>
              </a:spcBef>
              <a:spcAft>
                <a:spcPts val="0"/>
              </a:spcAft>
              <a:buSzPts val="1800"/>
              <a:buChar char="●"/>
            </a:pPr>
            <a:r>
              <a:rPr lang="en" sz="1800"/>
              <a:t>If you need additional assumptions to complete your diagram, please state your assumptions here as well.</a:t>
            </a:r>
            <a:endParaRPr sz="1800"/>
          </a:p>
          <a:p>
            <a:pPr marL="457200" lvl="0" indent="-342900" algn="just" rtl="0">
              <a:spcBef>
                <a:spcPts val="1000"/>
              </a:spcBef>
              <a:spcAft>
                <a:spcPts val="0"/>
              </a:spcAft>
              <a:buSzPts val="1800"/>
              <a:buChar char="●"/>
            </a:pPr>
            <a:r>
              <a:rPr lang="en" sz="1800"/>
              <a:t>You might find it helpful to plan the ER diagram first, then translating to a set of relations before you start coding. This is not mandatory but is highly recommended. Without sufficient planning, you are very likely to get stuck and may have to start over. </a:t>
            </a:r>
            <a:endParaRPr sz="1800"/>
          </a:p>
          <a:p>
            <a:pPr marL="457200" lvl="0" indent="-342900" algn="just" rtl="0">
              <a:spcBef>
                <a:spcPts val="1000"/>
              </a:spcBef>
              <a:spcAft>
                <a:spcPts val="1000"/>
              </a:spcAft>
              <a:buSzPts val="1800"/>
              <a:buChar char="●"/>
            </a:pPr>
            <a:r>
              <a:rPr lang="en" sz="1800"/>
              <a:t>Apart from that, make sure you plan your routes and controllers too.</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Eloquent Model Methods</a:t>
            </a:r>
            <a:endParaRPr/>
          </a:p>
        </p:txBody>
      </p:sp>
      <p:sp>
        <p:nvSpPr>
          <p:cNvPr id="152" name="Google Shape;152;p16"/>
          <p:cNvSpPr txBox="1">
            <a:spLocks noGrp="1"/>
          </p:cNvSpPr>
          <p:nvPr>
            <p:ph type="body" idx="1"/>
          </p:nvPr>
        </p:nvSpPr>
        <p:spPr>
          <a:xfrm>
            <a:off x="1297500" y="1307850"/>
            <a:ext cx="7038900" cy="35745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Collections are wrapper classes of php arrays. They are just like arrays, except that they provide you extra methods to make things easier. </a:t>
            </a:r>
            <a:endParaRPr sz="1800"/>
          </a:p>
          <a:p>
            <a:pPr marL="457200" lvl="0" indent="-342900" algn="just" rtl="0">
              <a:spcBef>
                <a:spcPts val="1000"/>
              </a:spcBef>
              <a:spcAft>
                <a:spcPts val="0"/>
              </a:spcAft>
              <a:buSzPts val="1800"/>
              <a:buChar char="●"/>
            </a:pPr>
            <a:r>
              <a:rPr lang="en" sz="1800"/>
              <a:t>I encourage you to check more about collections from laravel documentation: </a:t>
            </a:r>
            <a:r>
              <a:rPr lang="en" sz="1800" u="sng">
                <a:solidFill>
                  <a:schemeClr val="hlink"/>
                </a:solidFill>
                <a:hlinkClick r:id="rId3"/>
              </a:rPr>
              <a:t>Collections</a:t>
            </a:r>
            <a:r>
              <a:rPr lang="en" sz="1800"/>
              <a:t> </a:t>
            </a:r>
            <a:endParaRPr sz="1800"/>
          </a:p>
          <a:p>
            <a:pPr marL="457200" lvl="0" indent="-342900" algn="just" rtl="0">
              <a:spcBef>
                <a:spcPts val="1000"/>
              </a:spcBef>
              <a:spcAft>
                <a:spcPts val="1000"/>
              </a:spcAft>
              <a:buSzPts val="1800"/>
              <a:buChar char="●"/>
            </a:pPr>
            <a:r>
              <a:rPr lang="en" sz="1800"/>
              <a:t>You can iterate over them like arrays and access individual element like arrays too.</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a:t>
            </a:r>
            <a:endParaRPr/>
          </a:p>
        </p:txBody>
      </p:sp>
      <p:sp>
        <p:nvSpPr>
          <p:cNvPr id="158" name="Google Shape;158;p17"/>
          <p:cNvSpPr txBox="1">
            <a:spLocks noGrp="1"/>
          </p:cNvSpPr>
          <p:nvPr>
            <p:ph type="body" idx="1"/>
          </p:nvPr>
        </p:nvSpPr>
        <p:spPr>
          <a:xfrm>
            <a:off x="1203371" y="763244"/>
            <a:ext cx="7038900" cy="37251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1000"/>
              </a:spcBef>
              <a:spcAft>
                <a:spcPts val="0"/>
              </a:spcAft>
              <a:buSzPts val="1800"/>
              <a:buChar char="●"/>
            </a:pPr>
            <a:r>
              <a:rPr lang="en" sz="1800" dirty="0"/>
              <a:t>You can chain more queries on a Builder to keep filtering the results. Just call -&gt;get() when done to get a collection.</a:t>
            </a:r>
            <a:endParaRPr sz="1800" dirty="0"/>
          </a:p>
          <a:p>
            <a:pPr marL="457200" lvl="0" indent="-342900" algn="just" rtl="0">
              <a:spcBef>
                <a:spcPts val="1000"/>
              </a:spcBef>
              <a:spcAft>
                <a:spcPts val="0"/>
              </a:spcAft>
              <a:buSzPts val="1800"/>
              <a:buChar char="●"/>
            </a:pPr>
            <a:endParaRPr sz="1800" dirty="0"/>
          </a:p>
          <a:p>
            <a:pPr marL="0" lvl="0" indent="0" algn="just" rtl="0">
              <a:spcBef>
                <a:spcPts val="1000"/>
              </a:spcBef>
              <a:spcAft>
                <a:spcPts val="0"/>
              </a:spcAft>
              <a:buNone/>
            </a:pPr>
            <a:endParaRPr sz="1800" dirty="0"/>
          </a:p>
          <a:p>
            <a:pPr marL="0" lvl="0" indent="0" algn="just" rtl="0">
              <a:spcBef>
                <a:spcPts val="1000"/>
              </a:spcBef>
              <a:spcAft>
                <a:spcPts val="0"/>
              </a:spcAft>
              <a:buNone/>
            </a:pPr>
            <a:endParaRPr sz="1800" dirty="0"/>
          </a:p>
          <a:p>
            <a:pPr marL="457200" lvl="0" indent="-342900" algn="just" rtl="0">
              <a:spcBef>
                <a:spcPts val="1000"/>
              </a:spcBef>
              <a:spcAft>
                <a:spcPts val="0"/>
              </a:spcAft>
              <a:buSzPts val="1800"/>
              <a:buChar char="●"/>
            </a:pPr>
            <a:r>
              <a:rPr lang="en" sz="1800" dirty="0"/>
              <a:t>Here Flight is a model. We know that each model is associated with one table. So instead of Flight::where… we could have done DB::table(‘tableName’)-&gt;where… You will get the same result.</a:t>
            </a:r>
            <a:endParaRPr sz="1800" dirty="0"/>
          </a:p>
          <a:p>
            <a:pPr marL="457200" lvl="0" indent="-342900" algn="just" rtl="0">
              <a:spcBef>
                <a:spcPts val="1000"/>
              </a:spcBef>
              <a:spcAft>
                <a:spcPts val="1000"/>
              </a:spcAft>
              <a:buSzPts val="1800"/>
              <a:buChar char="●"/>
            </a:pPr>
            <a:r>
              <a:rPr lang="en" sz="1800" dirty="0"/>
              <a:t>Just find the table name from the migration and/or phpmyadmin</a:t>
            </a:r>
            <a:endParaRPr sz="1800" dirty="0"/>
          </a:p>
        </p:txBody>
      </p:sp>
      <p:pic>
        <p:nvPicPr>
          <p:cNvPr id="159" name="Google Shape;159;p17"/>
          <p:cNvPicPr preferRelativeResize="0"/>
          <p:nvPr/>
        </p:nvPicPr>
        <p:blipFill>
          <a:blip r:embed="rId3">
            <a:alphaModFix/>
          </a:blip>
          <a:stretch>
            <a:fillRect/>
          </a:stretch>
        </p:blipFill>
        <p:spPr>
          <a:xfrm>
            <a:off x="2358116" y="1594395"/>
            <a:ext cx="3426400" cy="116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a:t>
            </a:r>
            <a:endParaRPr/>
          </a:p>
        </p:txBody>
      </p:sp>
      <p:sp>
        <p:nvSpPr>
          <p:cNvPr id="165" name="Google Shape;165;p18"/>
          <p:cNvSpPr txBox="1">
            <a:spLocks noGrp="1"/>
          </p:cNvSpPr>
          <p:nvPr>
            <p:ph type="body" idx="1"/>
          </p:nvPr>
        </p:nvSpPr>
        <p:spPr>
          <a:xfrm>
            <a:off x="1297500" y="1307850"/>
            <a:ext cx="7038900" cy="3725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SzPts val="1800"/>
              <a:buChar char="●"/>
            </a:pPr>
            <a:r>
              <a:rPr lang="en" sz="1800"/>
              <a:t>There are many more querybuilder methods available. Let's have a look at some of them. </a:t>
            </a:r>
            <a:endParaRPr sz="1800"/>
          </a:p>
          <a:p>
            <a:pPr marL="457200" lvl="0" indent="-342900" algn="just" rtl="0">
              <a:spcBef>
                <a:spcPts val="1000"/>
              </a:spcBef>
              <a:spcAft>
                <a:spcPts val="0"/>
              </a:spcAft>
              <a:buSzPts val="1800"/>
              <a:buChar char="●"/>
            </a:pPr>
            <a:r>
              <a:rPr lang="en" sz="1800"/>
              <a:t>Remember that what works with DB:table(‘name’) will also work the same way with Model class</a:t>
            </a:r>
            <a:endParaRPr sz="1800"/>
          </a:p>
          <a:p>
            <a:pPr marL="457200" lvl="0" indent="-342900" algn="l" rtl="0">
              <a:spcBef>
                <a:spcPts val="1000"/>
              </a:spcBef>
              <a:spcAft>
                <a:spcPts val="0"/>
              </a:spcAft>
              <a:buSzPts val="1800"/>
              <a:buChar char="●"/>
            </a:pPr>
            <a:r>
              <a:rPr lang="en" sz="1800"/>
              <a:t>For example, you can replace DB:table(‘name’)-&gt;query1()-&gt;query2()… with ModelName-&gt;query1()-&gt;query2()</a:t>
            </a:r>
            <a:endParaRPr sz="1800"/>
          </a:p>
          <a:p>
            <a:pPr marL="457200" lvl="0" indent="-342900" algn="l" rtl="0">
              <a:spcBef>
                <a:spcPts val="1000"/>
              </a:spcBef>
              <a:spcAft>
                <a:spcPts val="1000"/>
              </a:spcAft>
              <a:buSzPts val="1800"/>
              <a:buChar char="●"/>
            </a:pPr>
            <a:r>
              <a:rPr lang="en" sz="1800"/>
              <a:t>Of course the ModelName should be the model related to that particular table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Select</a:t>
            </a:r>
            <a:endParaRPr/>
          </a:p>
        </p:txBody>
      </p:sp>
      <p:sp>
        <p:nvSpPr>
          <p:cNvPr id="171" name="Google Shape;171;p19"/>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1" indent="-342900" algn="l" rtl="0">
              <a:spcBef>
                <a:spcPts val="1000"/>
              </a:spcBef>
              <a:spcAft>
                <a:spcPts val="0"/>
              </a:spcAft>
              <a:buSzPts val="1800"/>
              <a:buChar char="○"/>
            </a:pPr>
            <a:r>
              <a:rPr lang="en" sz="1800"/>
              <a:t>Product::select('name')-&gt;get(); 	// only ‘name’ column</a:t>
            </a:r>
            <a:endParaRPr sz="1800"/>
          </a:p>
          <a:p>
            <a:pPr marL="457200" lvl="1" indent="-342900" algn="l" rtl="0">
              <a:spcBef>
                <a:spcPts val="1000"/>
              </a:spcBef>
              <a:spcAft>
                <a:spcPts val="0"/>
              </a:spcAft>
              <a:buSzPts val="1800"/>
              <a:buChar char="○"/>
            </a:pPr>
            <a:r>
              <a:rPr lang="en" sz="1800"/>
              <a:t>Product::all(); 	// returns all rows</a:t>
            </a:r>
            <a:endParaRPr sz="1800"/>
          </a:p>
          <a:p>
            <a:pPr marL="457200" lvl="1" indent="-342900" algn="l" rtl="0">
              <a:spcBef>
                <a:spcPts val="1000"/>
              </a:spcBef>
              <a:spcAft>
                <a:spcPts val="0"/>
              </a:spcAft>
              <a:buSzPts val="1800"/>
              <a:buChar char="○"/>
            </a:pPr>
            <a:r>
              <a:rPr lang="en" sz="1800"/>
              <a:t>DB::table('users')</a:t>
            </a:r>
            <a:endParaRPr sz="1800"/>
          </a:p>
          <a:p>
            <a:pPr marL="457200" lvl="0" indent="457200" algn="l" rtl="0">
              <a:spcBef>
                <a:spcPts val="1000"/>
              </a:spcBef>
              <a:spcAft>
                <a:spcPts val="0"/>
              </a:spcAft>
              <a:buNone/>
            </a:pPr>
            <a:r>
              <a:rPr lang="en" sz="1800"/>
              <a:t>-&gt;select('name', 'email as user_email')</a:t>
            </a:r>
            <a:endParaRPr sz="1800"/>
          </a:p>
          <a:p>
            <a:pPr marL="0" lvl="0" indent="457200" algn="l" rtl="0">
              <a:spcBef>
                <a:spcPts val="1000"/>
              </a:spcBef>
              <a:spcAft>
                <a:spcPts val="0"/>
              </a:spcAft>
              <a:buNone/>
            </a:pPr>
            <a:r>
              <a:rPr lang="en" sz="1800"/>
              <a:t>           -&gt;get();</a:t>
            </a:r>
            <a:endParaRPr sz="1800"/>
          </a:p>
          <a:p>
            <a:pPr marL="457200" lvl="1" indent="-342900" algn="l" rtl="0">
              <a:spcBef>
                <a:spcPts val="1000"/>
              </a:spcBef>
              <a:spcAft>
                <a:spcPts val="1000"/>
              </a:spcAft>
              <a:buSzPts val="1800"/>
              <a:buChar char="○"/>
            </a:pPr>
            <a:r>
              <a:rPr lang="en" sz="1800"/>
              <a:t>DB::table('users')-&gt;distinct()-&gt;get();		// returns distinct results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Select</a:t>
            </a:r>
            <a:endParaRPr/>
          </a:p>
        </p:txBody>
      </p:sp>
      <p:sp>
        <p:nvSpPr>
          <p:cNvPr id="177" name="Google Shape;177;p20"/>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sz="1800"/>
              <a:t>If you already have a query builder instance and you wish to add a column to its existing select clause, you may use the addSelect method:</a:t>
            </a:r>
            <a:endParaRPr sz="1800"/>
          </a:p>
          <a:p>
            <a:pPr marL="914400" lvl="1" indent="-342900" algn="l" rtl="0">
              <a:spcBef>
                <a:spcPts val="1000"/>
              </a:spcBef>
              <a:spcAft>
                <a:spcPts val="0"/>
              </a:spcAft>
              <a:buSzPts val="1800"/>
              <a:buChar char="○"/>
            </a:pPr>
            <a:r>
              <a:rPr lang="en" sz="1800"/>
              <a:t>$query = DB::table('users')-&gt;select('name');</a:t>
            </a:r>
            <a:endParaRPr sz="1800"/>
          </a:p>
          <a:p>
            <a:pPr marL="914400" lvl="1" indent="-342900" algn="l" rtl="0">
              <a:spcBef>
                <a:spcPts val="1000"/>
              </a:spcBef>
              <a:spcAft>
                <a:spcPts val="0"/>
              </a:spcAft>
              <a:buSzPts val="1800"/>
              <a:buChar char="○"/>
            </a:pPr>
            <a:r>
              <a:rPr lang="en" sz="1800"/>
              <a:t>$users = $query-&gt;addSelect('age')-&gt;get();</a:t>
            </a:r>
            <a:endParaRPr sz="1800"/>
          </a:p>
          <a:p>
            <a:pPr marL="457200" lvl="0" indent="-342900" algn="l" rtl="0">
              <a:spcBef>
                <a:spcPts val="1000"/>
              </a:spcBef>
              <a:spcAft>
                <a:spcPts val="1000"/>
              </a:spcAft>
              <a:buSzPts val="1800"/>
              <a:buChar char="●"/>
            </a:pPr>
            <a:r>
              <a:rPr lang="en" sz="1800"/>
              <a:t>You don’t have to worry about sanitizing the input here, because query builder does that for you. So you can feel safe about SQL injection attacks.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Query Builder: Aggregates</a:t>
            </a:r>
            <a:endParaRPr/>
          </a:p>
        </p:txBody>
      </p:sp>
      <p:sp>
        <p:nvSpPr>
          <p:cNvPr id="183" name="Google Shape;183;p21"/>
          <p:cNvSpPr txBox="1">
            <a:spLocks noGrp="1"/>
          </p:cNvSpPr>
          <p:nvPr>
            <p:ph type="body" idx="1"/>
          </p:nvPr>
        </p:nvSpPr>
        <p:spPr>
          <a:xfrm>
            <a:off x="1297500" y="1307850"/>
            <a:ext cx="7412400" cy="3725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SzPts val="1800"/>
              <a:buChar char="●"/>
            </a:pPr>
            <a:r>
              <a:rPr lang="en" sz="1800"/>
              <a:t>The query builder also provides a variety of methods for retrieving aggregate values like count, max, min, avg, and sum. You may call any of these methods after constructing your query:</a:t>
            </a:r>
            <a:endParaRPr sz="1800"/>
          </a:p>
        </p:txBody>
      </p:sp>
      <p:pic>
        <p:nvPicPr>
          <p:cNvPr id="184" name="Google Shape;184;p21"/>
          <p:cNvPicPr preferRelativeResize="0"/>
          <p:nvPr/>
        </p:nvPicPr>
        <p:blipFill>
          <a:blip r:embed="rId3">
            <a:alphaModFix/>
          </a:blip>
          <a:stretch>
            <a:fillRect/>
          </a:stretch>
        </p:blipFill>
        <p:spPr>
          <a:xfrm>
            <a:off x="1873102" y="2428002"/>
            <a:ext cx="3796350" cy="13693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1970</Words>
  <Application>Microsoft Office PowerPoint</Application>
  <PresentationFormat>On-screen Show (16:9)</PresentationFormat>
  <Paragraphs>172</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Montserrat</vt:lpstr>
      <vt:lpstr>Lato</vt:lpstr>
      <vt:lpstr>Arial</vt:lpstr>
      <vt:lpstr>Focus</vt:lpstr>
      <vt:lpstr>More about DB queries</vt:lpstr>
      <vt:lpstr>Eloquent Model methods</vt:lpstr>
      <vt:lpstr>Eloquent Model Methods</vt:lpstr>
      <vt:lpstr>Eloquent Model Methods</vt:lpstr>
      <vt:lpstr>Query Builder</vt:lpstr>
      <vt:lpstr>Query Builder</vt:lpstr>
      <vt:lpstr>Query Builder: Select</vt:lpstr>
      <vt:lpstr>Query Builder: Select</vt:lpstr>
      <vt:lpstr>Query Builder: Aggregates</vt:lpstr>
      <vt:lpstr>Query Builder: Aggregates</vt:lpstr>
      <vt:lpstr>Query Builder: Join</vt:lpstr>
      <vt:lpstr>Query Builder: Join</vt:lpstr>
      <vt:lpstr>Query Builder: Join</vt:lpstr>
      <vt:lpstr>Query Builder: Where</vt:lpstr>
      <vt:lpstr>Query Builder: Where</vt:lpstr>
      <vt:lpstr>Query Builder: Where</vt:lpstr>
      <vt:lpstr>Query Builder: Where</vt:lpstr>
      <vt:lpstr>Query Builder: Where</vt:lpstr>
      <vt:lpstr>Query Builder: Where</vt:lpstr>
      <vt:lpstr>Query Builder: Where</vt:lpstr>
      <vt:lpstr>Query Builder: Where</vt:lpstr>
      <vt:lpstr>Query Builder: Where</vt:lpstr>
      <vt:lpstr>Query Builder: Where</vt:lpstr>
      <vt:lpstr>Query Builder: Where</vt:lpstr>
      <vt:lpstr>Query Builder: Order by</vt:lpstr>
      <vt:lpstr>Query Builder: Order by</vt:lpstr>
      <vt:lpstr>Query Builder: Order by</vt:lpstr>
      <vt:lpstr>Query Builder: Limit and offset</vt:lpstr>
      <vt:lpstr>Query Builder: Increment and decrement</vt:lpstr>
      <vt:lpstr>A practical example</vt:lpstr>
      <vt:lpstr>Primary and foreign keys in schema builder</vt:lpstr>
      <vt:lpstr>Keys in Schema Builder</vt:lpstr>
      <vt:lpstr>Keys in Schema Builder</vt:lpstr>
      <vt:lpstr>Challenges</vt:lpstr>
      <vt:lpstr>Challenges</vt:lpstr>
      <vt:lpstr>Challenges</vt:lpstr>
      <vt:lpstr>Challenges</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DB queries</dc:title>
  <cp:lastModifiedBy>Hassan, Arafat</cp:lastModifiedBy>
  <cp:revision>1</cp:revision>
  <dcterms:modified xsi:type="dcterms:W3CDTF">2023-11-07T14:53:12Z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2023-11-07T14:53:12Z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266394a2-600e-46c5-9c0c-c911a13bff25</vt:lpwstr>
  </property>
  <property fmtid="{D5CDD505-2E9C-101B-9397-08002B2CF9AE}" pid="8" name="MSIP_Label_ba65e3ec-2057-4a1c-aac9-900f17f24dd1_ContentBits">
    <vt:lpwstr>0</vt:lpwstr>
  </property>
</Properties>
</file>