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7" r:id="rId5"/>
    <p:sldMasterId id="2147483666" r:id="rId6"/>
    <p:sldMasterId id="2147483668" r:id="rId7"/>
    <p:sldMasterId id="2147483679" r:id="rId8"/>
    <p:sldMasterId id="2147483681" r:id="rId9"/>
    <p:sldMasterId id="2147483692" r:id="rId10"/>
    <p:sldMasterId id="2147483694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y="6858000" cx="9144000"/>
  <p:notesSz cx="6616700" cy="981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90">
          <p15:clr>
            <a:srgbClr val="000000"/>
          </p15:clr>
        </p15:guide>
        <p15:guide id="2" pos="208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7" roundtripDataSignature="AMtx7mg6uKCuG1ZiyzyNFz3krYDFCtWQ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90" orient="horz"/>
        <p:guide pos="208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1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20.xml"/><Relationship Id="rId13" Type="http://schemas.openxmlformats.org/officeDocument/2006/relationships/slide" Target="slides/slide1.xml"/><Relationship Id="rId35" Type="http://schemas.openxmlformats.org/officeDocument/2006/relationships/slide" Target="slides/slide23.xml"/><Relationship Id="rId12" Type="http://schemas.openxmlformats.org/officeDocument/2006/relationships/notesMaster" Target="notesMasters/notesMaster1.xml"/><Relationship Id="rId34" Type="http://schemas.openxmlformats.org/officeDocument/2006/relationships/slide" Target="slides/slide22.xml"/><Relationship Id="rId15" Type="http://schemas.openxmlformats.org/officeDocument/2006/relationships/slide" Target="slides/slide3.xml"/><Relationship Id="rId37" Type="http://customschemas.google.com/relationships/presentationmetadata" Target="metadata"/><Relationship Id="rId14" Type="http://schemas.openxmlformats.org/officeDocument/2006/relationships/slide" Target="slides/slide2.xml"/><Relationship Id="rId36" Type="http://schemas.openxmlformats.org/officeDocument/2006/relationships/slide" Target="slides/slide24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/>
          <p:nvPr>
            <p:ph idx="2" type="sldImg"/>
          </p:nvPr>
        </p:nvSpPr>
        <p:spPr>
          <a:xfrm>
            <a:off x="838200" y="7620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:notes"/>
          <p:cNvSpPr txBox="1"/>
          <p:nvPr>
            <p:ph idx="1" type="body"/>
          </p:nvPr>
        </p:nvSpPr>
        <p:spPr>
          <a:xfrm>
            <a:off x="914400" y="4648200"/>
            <a:ext cx="4800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103000" y="735800"/>
            <a:ext cx="4411350" cy="3679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730249" y="4344988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381001" y="1757805"/>
            <a:ext cx="41148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381000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983" y="1757805"/>
            <a:ext cx="4117019" cy="34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381001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39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/>
          <p:nvPr>
            <p:ph type="ctrTitle"/>
          </p:nvPr>
        </p:nvSpPr>
        <p:spPr>
          <a:xfrm>
            <a:off x="730251" y="1905004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" type="subTitle"/>
          </p:nvPr>
        </p:nvSpPr>
        <p:spPr>
          <a:xfrm>
            <a:off x="730251" y="4344992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for slides with Software Code">
  <p:cSld name="Use for slides with Software Co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" type="body"/>
          </p:nvPr>
        </p:nvSpPr>
        <p:spPr>
          <a:xfrm>
            <a:off x="722313" y="1905000"/>
            <a:ext cx="8040688" cy="210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mo, Video etc. &quot;special&quot; slides">
  <p:cSld name="2_Demo, Video etc. &quot;special&quot; slide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" type="subTitle"/>
          </p:nvPr>
        </p:nvSpPr>
        <p:spPr>
          <a:xfrm>
            <a:off x="1368955" y="4344992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46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" type="body"/>
          </p:nvPr>
        </p:nvSpPr>
        <p:spPr>
          <a:xfrm>
            <a:off x="381001" y="1757805"/>
            <a:ext cx="4114800" cy="34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50"/>
          <p:cNvSpPr txBox="1"/>
          <p:nvPr>
            <p:ph idx="2" type="body"/>
          </p:nvPr>
        </p:nvSpPr>
        <p:spPr>
          <a:xfrm>
            <a:off x="381000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p50"/>
          <p:cNvSpPr txBox="1"/>
          <p:nvPr>
            <p:ph idx="3" type="body"/>
          </p:nvPr>
        </p:nvSpPr>
        <p:spPr>
          <a:xfrm>
            <a:off x="4645983" y="1757805"/>
            <a:ext cx="4117019" cy="3462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50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" type="body"/>
          </p:nvPr>
        </p:nvSpPr>
        <p:spPr>
          <a:xfrm>
            <a:off x="381001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6" name="Google Shape;86;p51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mo, Video etc. &quot;special&quot; slides">
  <p:cSld name="1_Demo, Video etc. &quot;special&quot; slide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4"/>
          <p:cNvSpPr txBox="1"/>
          <p:nvPr>
            <p:ph idx="1" type="subTitle"/>
          </p:nvPr>
        </p:nvSpPr>
        <p:spPr>
          <a:xfrm>
            <a:off x="1368955" y="4344992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54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5"/>
          <p:cNvSpPr txBox="1"/>
          <p:nvPr>
            <p:ph type="ctrTitle"/>
          </p:nvPr>
        </p:nvSpPr>
        <p:spPr>
          <a:xfrm>
            <a:off x="730251" y="1905004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5"/>
          <p:cNvSpPr txBox="1"/>
          <p:nvPr>
            <p:ph idx="1" type="subTitle"/>
          </p:nvPr>
        </p:nvSpPr>
        <p:spPr>
          <a:xfrm>
            <a:off x="730251" y="4344992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for slides with Software Code">
  <p:cSld name="Use for slides with Software Co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7"/>
          <p:cNvSpPr txBox="1"/>
          <p:nvPr>
            <p:ph idx="1" type="body"/>
          </p:nvPr>
        </p:nvSpPr>
        <p:spPr>
          <a:xfrm>
            <a:off x="722313" y="1905000"/>
            <a:ext cx="8040688" cy="210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mo, Video etc. &quot;special&quot; slides">
  <p:cSld name="2_Demo, Video etc. &quot;special&quot; slid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9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9"/>
          <p:cNvSpPr txBox="1"/>
          <p:nvPr>
            <p:ph idx="1" type="subTitle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59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3810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" name="Google Shape;18;p28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3"/>
          <p:cNvSpPr txBox="1"/>
          <p:nvPr>
            <p:ph idx="1" type="body"/>
          </p:nvPr>
        </p:nvSpPr>
        <p:spPr>
          <a:xfrm>
            <a:off x="381000" y="1411553"/>
            <a:ext cx="4114800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63"/>
          <p:cNvSpPr txBox="1"/>
          <p:nvPr>
            <p:ph idx="2" type="body"/>
          </p:nvPr>
        </p:nvSpPr>
        <p:spPr>
          <a:xfrm>
            <a:off x="380999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2" name="Google Shape;122;p63"/>
          <p:cNvSpPr txBox="1"/>
          <p:nvPr>
            <p:ph idx="3" type="body"/>
          </p:nvPr>
        </p:nvSpPr>
        <p:spPr>
          <a:xfrm>
            <a:off x="4645981" y="1411553"/>
            <a:ext cx="4117019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63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4"/>
          <p:cNvSpPr txBox="1"/>
          <p:nvPr>
            <p:ph idx="1" type="body"/>
          </p:nvPr>
        </p:nvSpPr>
        <p:spPr>
          <a:xfrm>
            <a:off x="3810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64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5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6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6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mo, Video etc. &quot;special&quot; slides">
  <p:cSld name="1_Demo, Video etc. &quot;special&quot; slide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7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7"/>
          <p:cNvSpPr txBox="1"/>
          <p:nvPr>
            <p:ph idx="1" type="subTitle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67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8"/>
          <p:cNvSpPr txBox="1"/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8"/>
          <p:cNvSpPr txBox="1"/>
          <p:nvPr>
            <p:ph idx="1" type="subTitle"/>
          </p:nvPr>
        </p:nvSpPr>
        <p:spPr>
          <a:xfrm>
            <a:off x="730249" y="4344988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for slides with Software Code">
  <p:cSld name="Use for slides with Software Cod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0"/>
          <p:cNvSpPr txBox="1"/>
          <p:nvPr>
            <p:ph idx="1" type="body"/>
          </p:nvPr>
        </p:nvSpPr>
        <p:spPr>
          <a:xfrm>
            <a:off x="722313" y="1905000"/>
            <a:ext cx="804068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mo, Video etc. &quot;special&quot; slides">
  <p:cSld name="2_Demo, Video etc. &quot;special&quot; slide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2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2"/>
          <p:cNvSpPr txBox="1"/>
          <p:nvPr>
            <p:ph idx="1" type="subTitle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72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3"/>
          <p:cNvSpPr txBox="1"/>
          <p:nvPr>
            <p:ph idx="1" type="body"/>
          </p:nvPr>
        </p:nvSpPr>
        <p:spPr>
          <a:xfrm>
            <a:off x="381000" y="1411553"/>
            <a:ext cx="8382000" cy="22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084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  <a:defRPr/>
            </a:lvl1pPr>
            <a:lvl2pPr indent="-35306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●"/>
              <a:defRPr/>
            </a:lvl2pPr>
            <a:lvl3pPr indent="-33528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3pPr>
            <a:lvl4pPr indent="-33528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4pPr>
            <a:lvl5pPr indent="-335279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73"/>
          <p:cNvSpPr txBox="1"/>
          <p:nvPr>
            <p:ph idx="2" type="body"/>
          </p:nvPr>
        </p:nvSpPr>
        <p:spPr>
          <a:xfrm>
            <a:off x="0" y="6238875"/>
            <a:ext cx="9144001" cy="6191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b" bIns="76175" lIns="152375" spcFirstLastPara="1" rIns="152375" wrap="square" tIns="761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4"/>
          <p:cNvSpPr txBox="1"/>
          <p:nvPr>
            <p:ph idx="1" type="body"/>
          </p:nvPr>
        </p:nvSpPr>
        <p:spPr>
          <a:xfrm>
            <a:off x="381000" y="1411553"/>
            <a:ext cx="8382000" cy="2200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084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  <a:defRPr/>
            </a:lvl1pPr>
            <a:lvl2pPr indent="-35306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●"/>
              <a:defRPr/>
            </a:lvl2pPr>
            <a:lvl3pPr indent="-33528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3pPr>
            <a:lvl4pPr indent="-33528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4pPr>
            <a:lvl5pPr indent="-335279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78"/>
          <p:cNvSpPr txBox="1"/>
          <p:nvPr>
            <p:ph idx="1" type="body"/>
          </p:nvPr>
        </p:nvSpPr>
        <p:spPr>
          <a:xfrm>
            <a:off x="381000" y="1411553"/>
            <a:ext cx="4114800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78"/>
          <p:cNvSpPr txBox="1"/>
          <p:nvPr>
            <p:ph idx="2" type="body"/>
          </p:nvPr>
        </p:nvSpPr>
        <p:spPr>
          <a:xfrm>
            <a:off x="380999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70" name="Google Shape;170;p78"/>
          <p:cNvSpPr txBox="1"/>
          <p:nvPr>
            <p:ph idx="3" type="body"/>
          </p:nvPr>
        </p:nvSpPr>
        <p:spPr>
          <a:xfrm>
            <a:off x="4645981" y="1411553"/>
            <a:ext cx="4117019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78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9"/>
          <p:cNvSpPr txBox="1"/>
          <p:nvPr>
            <p:ph idx="1" type="body"/>
          </p:nvPr>
        </p:nvSpPr>
        <p:spPr>
          <a:xfrm>
            <a:off x="3810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5" name="Google Shape;175;p79"/>
          <p:cNvSpPr txBox="1"/>
          <p:nvPr>
            <p:ph idx="2" type="body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06400" lvl="0" marL="4572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80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81"/>
          <p:cNvSpPr txBox="1"/>
          <p:nvPr>
            <p:ph idx="1" type="body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mo, Video etc. &quot;special&quot; slides">
  <p:cSld name="1_Demo, Video etc. &quot;special&quot; slide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2"/>
          <p:cNvSpPr txBox="1"/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82"/>
          <p:cNvSpPr txBox="1"/>
          <p:nvPr>
            <p:ph idx="1" type="subTitle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5" name="Google Shape;185;p82"/>
          <p:cNvSpPr txBox="1"/>
          <p:nvPr>
            <p:ph idx="2" type="body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b="1" i="1" sz="10000" u="none" cap="none" strike="noStrik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3"/>
          <p:cNvSpPr txBox="1"/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83"/>
          <p:cNvSpPr txBox="1"/>
          <p:nvPr>
            <p:ph idx="1" type="subTitle"/>
          </p:nvPr>
        </p:nvSpPr>
        <p:spPr>
          <a:xfrm>
            <a:off x="730249" y="4344988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381000" y="1411553"/>
            <a:ext cx="4114800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32"/>
          <p:cNvSpPr txBox="1"/>
          <p:nvPr>
            <p:ph idx="2" type="body"/>
          </p:nvPr>
        </p:nvSpPr>
        <p:spPr>
          <a:xfrm>
            <a:off x="380999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7" name="Google Shape;27;p32"/>
          <p:cNvSpPr txBox="1"/>
          <p:nvPr>
            <p:ph idx="3" type="body"/>
          </p:nvPr>
        </p:nvSpPr>
        <p:spPr>
          <a:xfrm>
            <a:off x="4645981" y="1411553"/>
            <a:ext cx="4117019" cy="6924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1" sz="2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32"/>
          <p:cNvSpPr txBox="1"/>
          <p:nvPr>
            <p:ph idx="4" type="body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74650" lvl="0" marL="45720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6550" lvl="3" marL="18288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indent="-336550" lvl="4" marL="228600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- Prints in GRAYSCALE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9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4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4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ottombar.png" id="8" name="Google Shape;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ottombar.png" id="35" name="Google Shape;3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rectangle.png" id="60" name="Google Shape;60;p43"/>
          <p:cNvPicPr preferRelativeResize="0"/>
          <p:nvPr/>
        </p:nvPicPr>
        <p:blipFill rotWithShape="1">
          <a:blip r:embed="rId2">
            <a:alphaModFix/>
          </a:blip>
          <a:srcRect b="10451" l="0" r="0" t="0"/>
          <a:stretch/>
        </p:blipFill>
        <p:spPr>
          <a:xfrm>
            <a:off x="0" y="1300162"/>
            <a:ext cx="9144000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43"/>
          <p:cNvSpPr txBox="1"/>
          <p:nvPr>
            <p:ph idx="1" type="body"/>
          </p:nvPr>
        </p:nvSpPr>
        <p:spPr>
          <a:xfrm>
            <a:off x="722312" y="1905000"/>
            <a:ext cx="80406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rectangle.png" id="101" name="Google Shape;101;p56"/>
          <p:cNvPicPr preferRelativeResize="0"/>
          <p:nvPr/>
        </p:nvPicPr>
        <p:blipFill rotWithShape="1">
          <a:blip r:embed="rId2">
            <a:alphaModFix/>
          </a:blip>
          <a:srcRect b="10451" l="0" r="0" t="0"/>
          <a:stretch/>
        </p:blipFill>
        <p:spPr>
          <a:xfrm>
            <a:off x="0" y="1300162"/>
            <a:ext cx="9144000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6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56"/>
          <p:cNvSpPr txBox="1"/>
          <p:nvPr>
            <p:ph idx="1" type="body"/>
          </p:nvPr>
        </p:nvSpPr>
        <p:spPr>
          <a:xfrm>
            <a:off x="722312" y="1905000"/>
            <a:ext cx="80406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3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58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rectangle.png" id="142" name="Google Shape;142;p69"/>
          <p:cNvPicPr preferRelativeResize="0"/>
          <p:nvPr/>
        </p:nvPicPr>
        <p:blipFill rotWithShape="1">
          <a:blip r:embed="rId2">
            <a:alphaModFix/>
          </a:blip>
          <a:srcRect b="10451" l="0" r="0" t="0"/>
          <a:stretch/>
        </p:blipFill>
        <p:spPr>
          <a:xfrm>
            <a:off x="0" y="1300162"/>
            <a:ext cx="9144000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69"/>
          <p:cNvSpPr txBox="1"/>
          <p:nvPr>
            <p:ph idx="1" type="body"/>
          </p:nvPr>
        </p:nvSpPr>
        <p:spPr>
          <a:xfrm>
            <a:off x="722312" y="1905000"/>
            <a:ext cx="8040687" cy="2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3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71"/>
          <p:cNvSpPr txBox="1"/>
          <p:nvPr>
            <p:ph idx="1" type="body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 txBox="1"/>
          <p:nvPr>
            <p:ph type="ctrTitle"/>
          </p:nvPr>
        </p:nvSpPr>
        <p:spPr>
          <a:xfrm>
            <a:off x="730250" y="1905000"/>
            <a:ext cx="7681912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5400"/>
              <a:buFont typeface="Times"/>
              <a:buNone/>
            </a:pPr>
            <a:r>
              <a:rPr b="0" i="0" lang="en-US" sz="54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Chapter 1</a:t>
            </a:r>
            <a:endParaRPr/>
          </a:p>
        </p:txBody>
      </p:sp>
      <p:sp>
        <p:nvSpPr>
          <p:cNvPr id="194" name="Google Shape;194;p1"/>
          <p:cNvSpPr txBox="1"/>
          <p:nvPr>
            <p:ph idx="1" type="subTitle"/>
          </p:nvPr>
        </p:nvSpPr>
        <p:spPr>
          <a:xfrm>
            <a:off x="730250" y="4344987"/>
            <a:ext cx="76819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Databases</a:t>
            </a:r>
            <a:endParaRPr/>
          </a:p>
        </p:txBody>
      </p:sp>
      <p:sp>
        <p:nvSpPr>
          <p:cNvPr id="195" name="Google Shape;195;p1"/>
          <p:cNvSpPr txBox="1"/>
          <p:nvPr/>
        </p:nvSpPr>
        <p:spPr>
          <a:xfrm>
            <a:off x="3124200" y="6400800"/>
            <a:ext cx="320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cxnSp>
        <p:nvCxnSpPr>
          <p:cNvPr id="196" name="Google Shape;196;p1"/>
          <p:cNvCxnSpPr/>
          <p:nvPr/>
        </p:nvCxnSpPr>
        <p:spPr>
          <a:xfrm>
            <a:off x="26987" y="3429000"/>
            <a:ext cx="7974012" cy="0"/>
          </a:xfrm>
          <a:prstGeom prst="straightConnector1">
            <a:avLst/>
          </a:prstGeom>
          <a:noFill/>
          <a:ln cap="flat" cmpd="sng" w="50800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</a:t>
            </a:r>
            <a:endParaRPr/>
          </a:p>
        </p:txBody>
      </p:sp>
      <p:sp>
        <p:nvSpPr>
          <p:cNvPr id="260" name="Google Shape;260;p10"/>
          <p:cNvSpPr txBox="1"/>
          <p:nvPr>
            <p:ph idx="1" type="body"/>
          </p:nvPr>
        </p:nvSpPr>
        <p:spPr>
          <a:xfrm>
            <a:off x="533400" y="1676400"/>
            <a:ext cx="7727950" cy="441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968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"/>
              <a:buChar char="•"/>
            </a:pPr>
            <a:r>
              <a:rPr b="1" i="0" lang="en-US" sz="3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Shared collection of logically related data (and a description of this data), designed to meet the information needs of an organization.</a:t>
            </a:r>
            <a:endParaRPr/>
          </a:p>
          <a:p>
            <a:pPr indent="-2063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"/>
              <a:buChar char="•"/>
            </a:pPr>
            <a:r>
              <a:rPr b="1" i="0" lang="en-US" sz="3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System catalog (metadata) provides description of  data to enable program–data independence.</a:t>
            </a:r>
            <a:endParaRPr/>
          </a:p>
          <a:p>
            <a:pPr indent="-2063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1" i="0" sz="30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"/>
              <a:buChar char="•"/>
            </a:pPr>
            <a:r>
              <a:rPr b="1" i="0" lang="en-US" sz="30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Logically related data comprises entities, attributes, and relationships of an organization’s information.</a:t>
            </a:r>
            <a:endParaRPr/>
          </a:p>
        </p:txBody>
      </p:sp>
      <p:sp>
        <p:nvSpPr>
          <p:cNvPr id="261" name="Google Shape;261;p10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0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 Management System (DBMS)</a:t>
            </a:r>
            <a:endParaRPr/>
          </a:p>
        </p:txBody>
      </p:sp>
      <p:sp>
        <p:nvSpPr>
          <p:cNvPr id="267" name="Google Shape;267;p11"/>
          <p:cNvSpPr txBox="1"/>
          <p:nvPr>
            <p:ph idx="1" type="body"/>
          </p:nvPr>
        </p:nvSpPr>
        <p:spPr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software system that enables users to define, create, maintain, and control access to the database.</a:t>
            </a:r>
            <a:endParaRPr/>
          </a:p>
          <a:p>
            <a:pPr indent="-1936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(Database) application program: a computer program that interacts with database by issuing an appropriate request (SQL statement) to the DBMS.</a:t>
            </a:r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0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 Management System (DBMS)</a:t>
            </a:r>
            <a:endParaRPr/>
          </a:p>
        </p:txBody>
      </p:sp>
      <p:pic>
        <p:nvPicPr>
          <p:cNvPr descr="C01NF07" id="274" name="Google Shape;27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341437"/>
            <a:ext cx="822960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 Approach</a:t>
            </a:r>
            <a:endParaRPr/>
          </a:p>
        </p:txBody>
      </p:sp>
      <p:sp>
        <p:nvSpPr>
          <p:cNvPr id="281" name="Google Shape;281;p13"/>
          <p:cNvSpPr txBox="1"/>
          <p:nvPr>
            <p:ph idx="1" type="body"/>
          </p:nvPr>
        </p:nvSpPr>
        <p:spPr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definition language (DDL).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Permits specification of data types, structures and any data constraints.  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All specifications are stored in the database.</a:t>
            </a:r>
            <a:endParaRPr/>
          </a:p>
          <a:p>
            <a:pPr indent="-2190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manipulation language (DML).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General enquiry facility (query language) of the data.</a:t>
            </a:r>
            <a:endParaRPr/>
          </a:p>
        </p:txBody>
      </p:sp>
      <p:sp>
        <p:nvSpPr>
          <p:cNvPr id="282" name="Google Shape;282;p1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 Approach</a:t>
            </a:r>
            <a:endParaRPr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4572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Controlled access to database may include: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security system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 integrity system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concurrency control system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recovery control system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user-accessible catalog.</a:t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Views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Allows each user to have his or her own view of the database.</a:t>
            </a:r>
            <a:endParaRPr/>
          </a:p>
          <a:p>
            <a:pPr indent="-1936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view is essentially some subset of the database.</a:t>
            </a:r>
            <a:r>
              <a:rPr b="0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296" name="Google Shape;296;p1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Views - Benefits</a:t>
            </a:r>
            <a:endParaRPr/>
          </a:p>
        </p:txBody>
      </p:sp>
      <p:sp>
        <p:nvSpPr>
          <p:cNvPr id="302" name="Google Shape;302;p16"/>
          <p:cNvSpPr txBox="1"/>
          <p:nvPr>
            <p:ph idx="1" type="body"/>
          </p:nvPr>
        </p:nvSpPr>
        <p:spPr>
          <a:xfrm>
            <a:off x="609600" y="16002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Reduce complexity</a:t>
            </a:r>
            <a:endParaRPr b="1" i="0" sz="3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Provide a level of security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Provide a mechanism to customize the appearance of the database</a:t>
            </a:r>
            <a:endParaRPr b="1" i="0" sz="3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Present a consistent, unchanging picture of the structure of the database, even if the underlying database is changed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0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Components of DBMS Environment</a:t>
            </a:r>
            <a:endParaRPr/>
          </a:p>
        </p:txBody>
      </p:sp>
      <p:pic>
        <p:nvPicPr>
          <p:cNvPr id="309" name="Google Shape;30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492375"/>
            <a:ext cx="7281862" cy="151288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0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Components of DBMS Environment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6096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Hardware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"/>
              <a:buChar char="•"/>
            </a:pPr>
            <a:r>
              <a:rPr b="1" i="0" lang="en-US" sz="26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Can range from a PC to a network of computers.</a:t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Software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"/>
              <a:buChar char="•"/>
            </a:pPr>
            <a:r>
              <a:rPr b="1" i="0" lang="en-US" sz="26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DBMS, operating system, network software (if necessary) and also the application programs.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Used by the organization and a description of this data called the schema.</a:t>
            </a:r>
            <a:endParaRPr/>
          </a:p>
          <a:p>
            <a:pPr indent="-219075" lvl="0" marL="396875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b="0" i="0" lang="en-US" sz="43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Components of DBMS Environment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6096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Procedures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"/>
              <a:buChar char="•"/>
            </a:pPr>
            <a:r>
              <a:rPr b="1" i="0" lang="en-US" sz="26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Instructions and rules that should be applied to the design and use of the database and DBMS.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People</a:t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Chapter 1 - Objectives</a:t>
            </a:r>
            <a:endParaRPr/>
          </a:p>
        </p:txBody>
      </p:sp>
      <p:sp>
        <p:nvSpPr>
          <p:cNvPr id="202" name="Google Shape;202;p2"/>
          <p:cNvSpPr txBox="1"/>
          <p:nvPr>
            <p:ph idx="1" type="body"/>
          </p:nvPr>
        </p:nvSpPr>
        <p:spPr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Some common uses of database systems.</a:t>
            </a:r>
            <a:endParaRPr/>
          </a:p>
          <a:p>
            <a:pPr indent="-396875" lvl="0" marL="3968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Characteristics of file-based systems.</a:t>
            </a:r>
            <a:endParaRPr/>
          </a:p>
          <a:p>
            <a:pPr indent="-396875" lvl="0" marL="3968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Problems with file-based approach.</a:t>
            </a:r>
            <a:endParaRPr/>
          </a:p>
          <a:p>
            <a:pPr indent="-396875" lvl="0" marL="3968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Meaning of the term database.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Meaning of the term Database Management System (DBMS).</a:t>
            </a:r>
            <a:endParaRPr/>
          </a:p>
        </p:txBody>
      </p:sp>
      <p:sp>
        <p:nvSpPr>
          <p:cNvPr id="203" name="Google Shape;203;p2"/>
          <p:cNvSpPr txBox="1"/>
          <p:nvPr/>
        </p:nvSpPr>
        <p:spPr>
          <a:xfrm>
            <a:off x="3200400" y="632460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Roles in the Database Environment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533400" y="17526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Administrator</a:t>
            </a:r>
            <a:r>
              <a:rPr b="0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(</a:t>
            </a: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</a:t>
            </a:r>
            <a:r>
              <a:rPr b="0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Database Administrator (DBA)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Database Designers (Logical and Physical)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Application Programmers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End Users (naive and sophisticated)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History of Database Systems</a:t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533400" y="17526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First-generation 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Hierarchical and Network</a:t>
            </a:r>
            <a:endParaRPr/>
          </a:p>
          <a:p>
            <a:pPr indent="-2190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Second generation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Relational</a:t>
            </a:r>
            <a:endParaRPr/>
          </a:p>
          <a:p>
            <a:pPr indent="-2190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Third generation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Object-Relational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Object-Oriented</a:t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Advantages of DBMSs</a:t>
            </a:r>
            <a:endParaRPr/>
          </a:p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6096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Control of data redundancy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consistency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More information from the same amount of data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Sharing of data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Improved data integrity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Improved security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Enforcement of standards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Economy of scale</a:t>
            </a:r>
            <a:endParaRPr/>
          </a:p>
        </p:txBody>
      </p:sp>
      <p:sp>
        <p:nvSpPr>
          <p:cNvPr id="345" name="Google Shape;345;p2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Advantages of DBMSs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Balance conflicting requirements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Improved data accessibility and responsiveness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Increased productivity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Improved maintenance through data independence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Increased concurrency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Improved backup and recovery services</a:t>
            </a:r>
            <a:endParaRPr/>
          </a:p>
        </p:txBody>
      </p:sp>
      <p:sp>
        <p:nvSpPr>
          <p:cNvPr id="352" name="Google Shape;352;p2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Disadvantages of DBMSs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4572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Complexity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Size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Cost of DBMS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Additional hardware costs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Cost of conversion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Performance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Higher impact of a failure</a:t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Chapter 1 - Objectives </a:t>
            </a:r>
            <a:endParaRPr/>
          </a:p>
        </p:txBody>
      </p:sp>
      <p:sp>
        <p:nvSpPr>
          <p:cNvPr id="210" name="Google Shape;210;p3"/>
          <p:cNvSpPr txBox="1"/>
          <p:nvPr>
            <p:ph idx="1" type="body"/>
          </p:nvPr>
        </p:nvSpPr>
        <p:spPr>
          <a:xfrm>
            <a:off x="533400" y="16002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Typical functions of a DBMS.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Major components of the DBMS environment.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Personnel involved in the DBMS environment.</a:t>
            </a:r>
            <a:endParaRPr/>
          </a:p>
          <a:p>
            <a:pPr indent="-396875" lvl="0" marL="3968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History of the development of DBMSs.</a:t>
            </a:r>
            <a:endParaRPr/>
          </a:p>
          <a:p>
            <a:pPr indent="-396875" lvl="0" marL="3968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Advantages and disadvantages of DBMSs.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Examples of Database Applications</a:t>
            </a:r>
            <a:endParaRPr/>
          </a:p>
        </p:txBody>
      </p:sp>
      <p:sp>
        <p:nvSpPr>
          <p:cNvPr id="217" name="Google Shape;217;p4"/>
          <p:cNvSpPr txBox="1"/>
          <p:nvPr>
            <p:ph idx="1" type="body"/>
          </p:nvPr>
        </p:nvSpPr>
        <p:spPr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Purchases from the supermarket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Purchases using your credit card 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Booking a holiday at the travel agents 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Using the local library 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Taking out insurance 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Renting a video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Using the Internet </a:t>
            </a:r>
            <a:endParaRPr/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Studying at university</a:t>
            </a:r>
            <a:r>
              <a:rPr b="0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File-Based Systems</a:t>
            </a:r>
            <a:endParaRPr/>
          </a:p>
        </p:txBody>
      </p:sp>
      <p:sp>
        <p:nvSpPr>
          <p:cNvPr id="224" name="Google Shape;224;p5"/>
          <p:cNvSpPr txBox="1"/>
          <p:nvPr>
            <p:ph idx="1" type="body"/>
          </p:nvPr>
        </p:nvSpPr>
        <p:spPr>
          <a:xfrm>
            <a:off x="457200" y="16764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Collection of application programs that perform services for the end users (e.g. reports).  </a:t>
            </a:r>
            <a:endParaRPr/>
          </a:p>
          <a:p>
            <a:pPr indent="-219075" lvl="1" marL="91440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Each program defines and manages its own data.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File-Based Processing</a:t>
            </a:r>
            <a:endParaRPr/>
          </a:p>
        </p:txBody>
      </p:sp>
      <p:pic>
        <p:nvPicPr>
          <p:cNvPr id="231" name="Google Shape;23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11287"/>
            <a:ext cx="5194300" cy="302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3-Figure 01-05" id="232" name="Google Shape;232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4868862"/>
            <a:ext cx="5184775" cy="1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Limitations of File-Based Approach</a:t>
            </a:r>
            <a:endParaRPr/>
          </a:p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Separation and isolation of data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"/>
              <a:buChar char="•"/>
            </a:pPr>
            <a:r>
              <a:rPr b="1" i="0" lang="en-US" sz="26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Each program maintains its own set of data.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"/>
              <a:buChar char="•"/>
            </a:pPr>
            <a:r>
              <a:rPr b="1" i="0" lang="en-US" sz="26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Users of one program may be unaware of potentially useful data held by other programs.</a:t>
            </a:r>
            <a:endParaRPr/>
          </a:p>
          <a:p>
            <a:pPr indent="-2190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Duplication of data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"/>
              <a:buChar char="•"/>
            </a:pPr>
            <a:r>
              <a:rPr b="1" i="0" lang="en-US" sz="26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Same data is held by different programs.</a:t>
            </a:r>
            <a:endParaRPr/>
          </a:p>
          <a:p>
            <a:pPr indent="-39687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"/>
              <a:buChar char="•"/>
            </a:pPr>
            <a:r>
              <a:rPr b="1" i="0" lang="en-US" sz="26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Wasted space and potentially different values and/or different formats for the same item.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Limitations of File-Based Approach</a:t>
            </a:r>
            <a:endParaRPr/>
          </a:p>
        </p:txBody>
      </p:sp>
      <p:sp>
        <p:nvSpPr>
          <p:cNvPr id="246" name="Google Shape;246;p8"/>
          <p:cNvSpPr txBox="1"/>
          <p:nvPr>
            <p:ph idx="1" type="body"/>
          </p:nvPr>
        </p:nvSpPr>
        <p:spPr>
          <a:xfrm>
            <a:off x="609600" y="1752600"/>
            <a:ext cx="7727950" cy="441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968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 dependence</a:t>
            </a:r>
            <a:endParaRPr/>
          </a:p>
          <a:p>
            <a:pPr indent="-3968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File structure is defined in the program code.</a:t>
            </a:r>
            <a:endParaRPr/>
          </a:p>
          <a:p>
            <a:pPr indent="-219075" lvl="1" marL="9144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Incompatible file formats</a:t>
            </a:r>
            <a:endParaRPr/>
          </a:p>
          <a:p>
            <a:pPr indent="-3968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Programs are written in different languages, and so cannot easily access each other’s files.</a:t>
            </a:r>
            <a:endParaRPr/>
          </a:p>
          <a:p>
            <a:pPr indent="-219075" lvl="1" marL="9144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Fixed Queries/Proliferation of application programs</a:t>
            </a:r>
            <a:endParaRPr/>
          </a:p>
          <a:p>
            <a:pPr indent="-3968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Programs are written to satisfy particular functions.</a:t>
            </a:r>
            <a:endParaRPr/>
          </a:p>
          <a:p>
            <a:pPr indent="-3968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Any new requirement needs a new program.</a:t>
            </a:r>
            <a:endParaRPr/>
          </a:p>
        </p:txBody>
      </p:sp>
      <p:sp>
        <p:nvSpPr>
          <p:cNvPr id="247" name="Google Shape;247;p8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 Approach</a:t>
            </a:r>
            <a:endParaRPr/>
          </a:p>
        </p:txBody>
      </p:sp>
      <p:sp>
        <p:nvSpPr>
          <p:cNvPr id="253" name="Google Shape;253;p9"/>
          <p:cNvSpPr txBox="1"/>
          <p:nvPr>
            <p:ph idx="1" type="body"/>
          </p:nvPr>
        </p:nvSpPr>
        <p:spPr>
          <a:xfrm>
            <a:off x="533400" y="16002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968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Arose because:</a:t>
            </a:r>
            <a:endParaRPr/>
          </a:p>
          <a:p>
            <a:pPr indent="-3968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Definition of data was embedded in application programs, rather than being stored separately and independently.</a:t>
            </a:r>
            <a:endParaRPr/>
          </a:p>
          <a:p>
            <a:pPr indent="-3968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No control over access and manipulation of data beyond that imposed by application programs.</a:t>
            </a:r>
            <a:endParaRPr/>
          </a:p>
          <a:p>
            <a:pPr indent="-2190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96875" lvl="0" marL="3968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</a:pPr>
            <a:r>
              <a:rPr b="1" i="0" lang="en-US" sz="32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Result: </a:t>
            </a:r>
            <a:endParaRPr/>
          </a:p>
          <a:p>
            <a:pPr indent="-3968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</a:pPr>
            <a:r>
              <a:rPr b="1" i="0" lang="en-US" sz="2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the database and Database Management System (DBMS).</a:t>
            </a:r>
            <a:endParaRPr/>
          </a:p>
        </p:txBody>
      </p:sp>
      <p:sp>
        <p:nvSpPr>
          <p:cNvPr id="254" name="Google Shape;254;p9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Green with White Fence Segoe_TP10286746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en Segoe 4-3 template-template_April-17-2007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Gray Segoe 4-3 template-template_April-17-2007">
  <a:themeElements>
    <a:clrScheme name="Gray Template Template">
      <a:dk1>
        <a:srgbClr val="000000"/>
      </a:dk1>
      <a:lt1>
        <a:srgbClr val="FFFFFF"/>
      </a:lt1>
      <a:dk2>
        <a:srgbClr val="5F5F5F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7DDDFF"/>
      </a:hlink>
      <a:folHlink>
        <a:srgbClr val="F0ED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ray Segoe 4-3 template-template_April-17-2007">
  <a:themeElements>
    <a:clrScheme name="Gray Template Template">
      <a:dk1>
        <a:srgbClr val="000000"/>
      </a:dk1>
      <a:lt1>
        <a:srgbClr val="FFFFFF"/>
      </a:lt1>
      <a:dk2>
        <a:srgbClr val="5F5F5F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7DDDFF"/>
      </a:hlink>
      <a:folHlink>
        <a:srgbClr val="F0ED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Green with White Fence Segoe_TP10286746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1996-12-09T10:09:10Z</dcterms:created>
  <dc:creator>Thomas Connolly &amp; Carolyn Begg</dc:creator>
</cp:coreProperties>
</file>