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Merriweather Light"/>
      <p:regular r:id="rId34"/>
      <p:bold r:id="rId35"/>
      <p:italic r:id="rId36"/>
      <p:boldItalic r:id="rId37"/>
    </p:embeddedFont>
    <p:embeddedFont>
      <p:font typeface="Montserrat"/>
      <p:regular r:id="rId38"/>
      <p:bold r:id="rId39"/>
      <p:italic r:id="rId40"/>
      <p:boldItalic r:id="rId41"/>
    </p:embeddedFont>
    <p:embeddedFont>
      <p:font typeface="Open Sans SemiBold"/>
      <p:regular r:id="rId42"/>
      <p:bold r:id="rId43"/>
      <p:italic r:id="rId44"/>
      <p:boldItalic r:id="rId45"/>
    </p:embeddedFont>
    <p:embeddedFont>
      <p:font typeface="Vidaloka"/>
      <p:regular r:id="rId46"/>
    </p:embeddedFont>
    <p:embeddedFont>
      <p:font typeface="Russo One"/>
      <p:regular r:id="rId47"/>
    </p:embeddedFont>
    <p:embeddedFont>
      <p:font typeface="Crimson Tex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OpenSansSemiBold-regular.fntdata"/><Relationship Id="rId41" Type="http://schemas.openxmlformats.org/officeDocument/2006/relationships/font" Target="fonts/Montserrat-boldItalic.fntdata"/><Relationship Id="rId44" Type="http://schemas.openxmlformats.org/officeDocument/2006/relationships/font" Target="fonts/OpenSansSemiBold-italic.fntdata"/><Relationship Id="rId43" Type="http://schemas.openxmlformats.org/officeDocument/2006/relationships/font" Target="fonts/OpenSansSemiBold-bold.fntdata"/><Relationship Id="rId46" Type="http://schemas.openxmlformats.org/officeDocument/2006/relationships/font" Target="fonts/Vidaloka-regular.fntdata"/><Relationship Id="rId45" Type="http://schemas.openxmlformats.org/officeDocument/2006/relationships/font" Target="fonts/Open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rimsonText-regular.fntdata"/><Relationship Id="rId47" Type="http://schemas.openxmlformats.org/officeDocument/2006/relationships/font" Target="fonts/RussoOne-regular.fntdata"/><Relationship Id="rId49" Type="http://schemas.openxmlformats.org/officeDocument/2006/relationships/font" Target="fonts/CrimsonTex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MerriweatherLight-bold.fntdata"/><Relationship Id="rId34" Type="http://schemas.openxmlformats.org/officeDocument/2006/relationships/font" Target="fonts/MerriweatherLight-regular.fntdata"/><Relationship Id="rId37" Type="http://schemas.openxmlformats.org/officeDocument/2006/relationships/font" Target="fonts/MerriweatherLight-boldItalic.fntdata"/><Relationship Id="rId36" Type="http://schemas.openxmlformats.org/officeDocument/2006/relationships/font" Target="fonts/MerriweatherLight-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rimsonText-boldItalic.fntdata"/><Relationship Id="rId50" Type="http://schemas.openxmlformats.org/officeDocument/2006/relationships/font" Target="fonts/CrimsonTex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7.xml"/><Relationship Id="rId55" Type="http://schemas.openxmlformats.org/officeDocument/2006/relationships/font" Target="fonts/OpenSans-boldItalic.fntdata"/><Relationship Id="rId10" Type="http://schemas.openxmlformats.org/officeDocument/2006/relationships/slide" Target="slides/slide6.xml"/><Relationship Id="rId54"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937f51d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937f51d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937f51da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937f51da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937f51d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937f51d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37f51d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37f51d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37f51da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37f51da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937f51da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937f51da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937f51da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937f51da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937f51da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937f51da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937f51da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937f51da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937f51d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937f51d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937f51da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937f51da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937f51da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937f51da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37f51da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937f51da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937f51da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937f51da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937f51da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937f51da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937f51da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937f51d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937f51da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937f51da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937f51da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937f51da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937f51da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937f51da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937f51da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937f51da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937f51d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937f51d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937f51d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937f51d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937f51d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937f51d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37f51d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937f51d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937f51da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937f51da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937f51da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937f51da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75" y="1324500"/>
            <a:ext cx="7064100" cy="18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01</a:t>
            </a:r>
            <a:endParaRPr/>
          </a:p>
        </p:txBody>
      </p:sp>
      <p:sp>
        <p:nvSpPr>
          <p:cNvPr id="246" name="Google Shape;246;p34"/>
          <p:cNvSpPr txBox="1"/>
          <p:nvPr>
            <p:ph idx="1" type="subTitle"/>
          </p:nvPr>
        </p:nvSpPr>
        <p:spPr>
          <a:xfrm>
            <a:off x="1040000" y="3094125"/>
            <a:ext cx="7064100" cy="7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Introduction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business communicators</a:t>
            </a:r>
            <a:endParaRPr/>
          </a:p>
        </p:txBody>
      </p:sp>
      <p:sp>
        <p:nvSpPr>
          <p:cNvPr id="299" name="Google Shape;299;p4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Growing Diversity in the Workplace</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An awareness of others’ preferences and values is crucial not just for cross-cultural communication but also for communication within one’s own country and one’s own organization.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We can expect to see more diverse workplaces, with employees of both sexes, various cultures, and all ages likely to be working together. </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The globalization of business, immigration, the increasing entry of women into the workforce, and better access to education are all fueling this trend.</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1145225" y="1828350"/>
            <a:ext cx="6831300" cy="13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Categories of business communication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business communication</a:t>
            </a:r>
            <a:endParaRPr/>
          </a:p>
        </p:txBody>
      </p:sp>
      <p:sp>
        <p:nvSpPr>
          <p:cNvPr id="310" name="Google Shape;310;p4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Internal-</a:t>
            </a:r>
            <a:r>
              <a:rPr lang="en" sz="1600">
                <a:solidFill>
                  <a:schemeClr val="dk1"/>
                </a:solidFill>
              </a:rPr>
              <a:t>Operational</a:t>
            </a:r>
            <a:r>
              <a:rPr lang="en" sz="1600">
                <a:solidFill>
                  <a:schemeClr val="dk1"/>
                </a:solidFill>
              </a:rPr>
              <a:t> communication</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All the communication that occurs in conducting work within a business is internal operational.</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Internal-operational communication takes many forms. </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Ongoing discussions that senior management undertakes to determine the goals and processes of the business. </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Orders and instructions that supervisors give employees.</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Oral exchanges among employees about work matters.</a:t>
            </a:r>
            <a:endParaRPr sz="1600">
              <a:solidFill>
                <a:schemeClr val="dk1"/>
              </a:solidFill>
            </a:endParaRPr>
          </a:p>
          <a:p>
            <a:pPr indent="-330200" lvl="1" marL="914400" rtl="0" algn="just">
              <a:spcBef>
                <a:spcPts val="1000"/>
              </a:spcBef>
              <a:spcAft>
                <a:spcPts val="1000"/>
              </a:spcAft>
              <a:buSzPts val="1600"/>
              <a:buChar char="○"/>
            </a:pPr>
            <a:r>
              <a:rPr lang="en" sz="1600">
                <a:solidFill>
                  <a:schemeClr val="dk1"/>
                </a:solidFill>
              </a:rPr>
              <a:t>Business reports, email messages, etc.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business communication</a:t>
            </a:r>
            <a:endParaRPr/>
          </a:p>
        </p:txBody>
      </p:sp>
      <p:sp>
        <p:nvSpPr>
          <p:cNvPr id="316" name="Google Shape;316;p4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External</a:t>
            </a:r>
            <a:r>
              <a:rPr lang="en" sz="1600">
                <a:solidFill>
                  <a:schemeClr val="dk1"/>
                </a:solidFill>
              </a:rPr>
              <a:t>-Operational communication</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The work-related communicating that a business does with people and groups outside the business is external-operational communication.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This is the business’s communication with its publics—suppliers, service companies, customers, government agencies, the general public, and others.</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For example - personal selling, telephoning, advertising, writing messages, etc.</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External-Operational communication is important because every external message conveys an image of the company</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business communication</a:t>
            </a:r>
            <a:endParaRPr/>
          </a:p>
        </p:txBody>
      </p:sp>
      <p:sp>
        <p:nvSpPr>
          <p:cNvPr id="322" name="Google Shape;322;p4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Personal</a:t>
            </a:r>
            <a:r>
              <a:rPr lang="en" sz="1600">
                <a:solidFill>
                  <a:schemeClr val="dk1"/>
                </a:solidFill>
              </a:rPr>
              <a:t> communication</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Personal communication consists of non-business-related exchanges of information and feelings among people.</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We are social animals. We have a need to communicate, and we will communicate even when we have little or nothing to say.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Although not an obvious part of the business’s plan of operation, personal communication can have a significant effect on the success of that plan.</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business communication</a:t>
            </a:r>
            <a:endParaRPr/>
          </a:p>
        </p:txBody>
      </p:sp>
      <p:sp>
        <p:nvSpPr>
          <p:cNvPr id="328" name="Google Shape;328;p4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Personal communication is imp</a:t>
            </a:r>
            <a:r>
              <a:rPr lang="en" sz="1600">
                <a:solidFill>
                  <a:schemeClr val="dk1"/>
                </a:solidFill>
              </a:rPr>
              <a:t>ortant because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It affects employee attitudes</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It affects their performance and productivity. </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It can enhance internal and external business communication (for example, writing personal message to a client, or including a brief personal note in an external-operational message, etc)</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1145225" y="1828350"/>
            <a:ext cx="6831300" cy="13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Communication</a:t>
            </a:r>
            <a:r>
              <a:rPr lang="en"/>
              <a:t> networks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networks of the organization</a:t>
            </a:r>
            <a:endParaRPr/>
          </a:p>
        </p:txBody>
      </p:sp>
      <p:sp>
        <p:nvSpPr>
          <p:cNvPr id="339" name="Google Shape;339;p50"/>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The formal network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The formal network consists of the official, more stable lines of communication.</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informal network -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It consisting largely of personal communications, is highly complex and ever changing.</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Informal communication, aka. the grapevine in management literature, this communication network is quite valuable to the company’s operations </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networks of the organization</a:t>
            </a:r>
            <a:endParaRPr/>
          </a:p>
        </p:txBody>
      </p:sp>
      <p:sp>
        <p:nvSpPr>
          <p:cNvPr id="345" name="Google Shape;345;p51"/>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The grapevine usually carries far more information than the formal communication system, and on many matters it is more effective in determining the course of an organization.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Skillful managers recognize the presence of the grapevine, and they know that the powerful people in this network are often not those at the top of the formal organizational hierarchy.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They find out who the talk leaders are and give them the information that will do the most good for the organization.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They also make management decisions that will cultivate positive talk</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networks of the organization</a:t>
            </a:r>
            <a:endParaRPr/>
          </a:p>
        </p:txBody>
      </p:sp>
      <p:pic>
        <p:nvPicPr>
          <p:cNvPr id="351" name="Google Shape;351;p52"/>
          <p:cNvPicPr preferRelativeResize="0"/>
          <p:nvPr/>
        </p:nvPicPr>
        <p:blipFill>
          <a:blip r:embed="rId3">
            <a:alphaModFix/>
          </a:blip>
          <a:stretch>
            <a:fillRect/>
          </a:stretch>
        </p:blipFill>
        <p:spPr>
          <a:xfrm>
            <a:off x="997100" y="1017725"/>
            <a:ext cx="7258050" cy="371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2714550" y="1908725"/>
            <a:ext cx="3714900" cy="99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52" name="Google Shape;252;p35"/>
          <p:cNvSpPr txBox="1"/>
          <p:nvPr>
            <p:ph idx="1" type="subTitle"/>
          </p:nvPr>
        </p:nvSpPr>
        <p:spPr>
          <a:xfrm>
            <a:off x="2291400" y="2903225"/>
            <a:ext cx="4561200" cy="49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Communication</a:t>
            </a:r>
            <a:r>
              <a:rPr lang="en" sz="2000"/>
              <a:t> in the workplace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1145225" y="1828350"/>
            <a:ext cx="6831300" cy="13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Debate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362" name="Google Shape;362;p54"/>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AutoNum type="arabicPeriod"/>
            </a:pPr>
            <a:r>
              <a:rPr lang="en" sz="1600">
                <a:solidFill>
                  <a:schemeClr val="dk1"/>
                </a:solidFill>
              </a:rPr>
              <a:t>To get a feel for how rapidly information technologies are changing and how </a:t>
            </a:r>
            <a:r>
              <a:rPr lang="en" sz="1600">
                <a:solidFill>
                  <a:schemeClr val="dk1"/>
                </a:solidFill>
              </a:rPr>
              <a:t>significant</a:t>
            </a:r>
            <a:r>
              <a:rPr lang="en" sz="1600">
                <a:solidFill>
                  <a:schemeClr val="dk1"/>
                </a:solidFill>
              </a:rPr>
              <a:t> the impact is on business, make a list of all the information technologies (devices and applications) that you’ve learned to use over the last </a:t>
            </a:r>
            <a:r>
              <a:rPr lang="en" sz="1600">
                <a:solidFill>
                  <a:schemeClr val="dk1"/>
                </a:solidFill>
              </a:rPr>
              <a:t>five</a:t>
            </a:r>
            <a:r>
              <a:rPr lang="en" sz="1600">
                <a:solidFill>
                  <a:schemeClr val="dk1"/>
                </a:solidFill>
              </a:rPr>
              <a:t> years. Now </a:t>
            </a:r>
            <a:r>
              <a:rPr lang="en" sz="1600">
                <a:solidFill>
                  <a:schemeClr val="dk1"/>
                </a:solidFill>
              </a:rPr>
              <a:t>reflect</a:t>
            </a:r>
            <a:r>
              <a:rPr lang="en" sz="1600">
                <a:solidFill>
                  <a:schemeClr val="dk1"/>
                </a:solidFill>
              </a:rPr>
              <a:t> on how your communication, work, and life have changed as a result of these technologies.</a:t>
            </a:r>
            <a:endParaRPr sz="1600">
              <a:solidFill>
                <a:schemeClr val="dk1"/>
              </a:solidFill>
            </a:endParaRPr>
          </a:p>
          <a:p>
            <a:pPr indent="-330200" lvl="0" marL="457200" rtl="0" algn="just">
              <a:spcBef>
                <a:spcPts val="1000"/>
              </a:spcBef>
              <a:spcAft>
                <a:spcPts val="1000"/>
              </a:spcAft>
              <a:buSzPts val="1600"/>
              <a:buAutoNum type="arabicPeriod"/>
            </a:pPr>
            <a:r>
              <a:rPr lang="en" sz="1600">
                <a:solidFill>
                  <a:schemeClr val="dk1"/>
                </a:solidFill>
              </a:rPr>
              <a:t>List the types of external-operational and internal-operational communication that occur in an organization with which you are familiar (school, fraternity, church, etc.)</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368" name="Google Shape;368;p55"/>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1000"/>
              </a:spcBef>
              <a:spcAft>
                <a:spcPts val="0"/>
              </a:spcAft>
              <a:buClr>
                <a:schemeClr val="dk1"/>
              </a:buClr>
              <a:buSzPts val="1600"/>
              <a:buAutoNum type="arabicPeriod" startAt="3"/>
            </a:pPr>
            <a:r>
              <a:rPr lang="en" sz="1600">
                <a:solidFill>
                  <a:schemeClr val="dk1"/>
                </a:solidFill>
              </a:rPr>
              <a:t>Choose a certain national or regional culture, ethnicity, or generation—one different from your own—and </a:t>
            </a:r>
            <a:r>
              <a:rPr lang="en" sz="1600">
                <a:solidFill>
                  <a:schemeClr val="dk1"/>
                </a:solidFill>
              </a:rPr>
              <a:t>find</a:t>
            </a:r>
            <a:r>
              <a:rPr lang="en" sz="1600">
                <a:solidFill>
                  <a:schemeClr val="dk1"/>
                </a:solidFill>
              </a:rPr>
              <a:t> out what values the people in this demographic are generally known for. How might working or doing business with a person from one of these groups require you to adapt your own values and communication style?</a:t>
            </a:r>
            <a:endParaRPr sz="1600">
              <a:solidFill>
                <a:schemeClr val="dk1"/>
              </a:solidFill>
            </a:endParaRPr>
          </a:p>
          <a:p>
            <a:pPr indent="-330200" lvl="0" marL="457200" rtl="0" algn="just">
              <a:lnSpc>
                <a:spcPct val="115000"/>
              </a:lnSpc>
              <a:spcBef>
                <a:spcPts val="1000"/>
              </a:spcBef>
              <a:spcAft>
                <a:spcPts val="1000"/>
              </a:spcAft>
              <a:buClr>
                <a:schemeClr val="dk1"/>
              </a:buClr>
              <a:buSzPts val="1600"/>
              <a:buAutoNum type="arabicPeriod" startAt="3"/>
            </a:pPr>
            <a:r>
              <a:rPr lang="en" sz="1600">
                <a:solidFill>
                  <a:schemeClr val="dk1"/>
                </a:solidFill>
              </a:rPr>
              <a:t>Megan Cabot is one of 12 workers in Department X. She has strong leadership qualities, and all her co- workers look up to her. She dominates conversations with them and expresses strong viewpoints on most matters. Although she is a good worker, her dominating personality has caused problems for you, the new manager of Department X …. (continued) </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374" name="Google Shape;374;p56"/>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000"/>
              </a:spcBef>
              <a:spcAft>
                <a:spcPts val="0"/>
              </a:spcAft>
              <a:buClr>
                <a:schemeClr val="dk1"/>
              </a:buClr>
              <a:buSzPts val="1600"/>
              <a:buAutoNum type="arabicPeriod" startAt="4"/>
            </a:pPr>
            <a:r>
              <a:rPr lang="en" sz="1600">
                <a:solidFill>
                  <a:schemeClr val="dk1"/>
                </a:solidFill>
              </a:rPr>
              <a:t>… Today you directed your subordinates to change a certain work procedure. The change is one that has proven superior in the past whenever it has been tried. Soon after giving the directive, you noticed the workers talking in a group, with Megan the obvious leader. In a few minutes she appeared in your </a:t>
            </a:r>
            <a:r>
              <a:rPr lang="en" sz="1600">
                <a:solidFill>
                  <a:schemeClr val="dk1"/>
                </a:solidFill>
              </a:rPr>
              <a:t>office</a:t>
            </a:r>
            <a:r>
              <a:rPr lang="en" sz="1600">
                <a:solidFill>
                  <a:schemeClr val="dk1"/>
                </a:solidFill>
              </a:rPr>
              <a:t>. “We’ve thought it over,” she said. “Your production change won’t work.” Explain what is happening. How will you handle this situation?</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380" name="Google Shape;380;p57"/>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AutoNum type="arabicPeriod" startAt="5"/>
            </a:pPr>
            <a:r>
              <a:rPr lang="en" sz="1600">
                <a:solidFill>
                  <a:schemeClr val="dk1"/>
                </a:solidFill>
              </a:rPr>
              <a:t>After noticing that some workers were starting work late and finishing early, a department head wrote this message to subordinates:</a:t>
            </a:r>
            <a:endParaRPr sz="1600">
              <a:solidFill>
                <a:schemeClr val="dk1"/>
              </a:solidFill>
            </a:endParaRPr>
          </a:p>
          <a:p>
            <a:pPr indent="0" lvl="0" marL="0" rtl="0" algn="just">
              <a:spcBef>
                <a:spcPts val="1000"/>
              </a:spcBef>
              <a:spcAft>
                <a:spcPts val="0"/>
              </a:spcAft>
              <a:buNone/>
            </a:pPr>
            <a:r>
              <a:rPr lang="en" sz="1600">
                <a:solidFill>
                  <a:schemeClr val="dk1"/>
                </a:solidFill>
              </a:rPr>
              <a:t>I</a:t>
            </a:r>
            <a:r>
              <a:rPr lang="en" sz="1600">
                <a:solidFill>
                  <a:schemeClr val="dk1"/>
                </a:solidFill>
              </a:rPr>
              <a:t>t is apparent that many of you are not giving the company a full day’s work. Thus, the following procedures are implemented immediately: </a:t>
            </a:r>
            <a:endParaRPr sz="1600">
              <a:solidFill>
                <a:schemeClr val="dk1"/>
              </a:solidFill>
            </a:endParaRPr>
          </a:p>
          <a:p>
            <a:pPr indent="0" lvl="0" marL="0" rtl="0" algn="just">
              <a:spcBef>
                <a:spcPts val="1000"/>
              </a:spcBef>
              <a:spcAft>
                <a:spcPts val="0"/>
              </a:spcAft>
              <a:buNone/>
            </a:pPr>
            <a:r>
              <a:rPr lang="en" sz="1600">
                <a:solidFill>
                  <a:schemeClr val="dk1"/>
                </a:solidFill>
              </a:rPr>
              <a:t>a. After you clock in, you will proceed to your workstations and will be ready to begin work promptly at the start of the work period. </a:t>
            </a:r>
            <a:endParaRPr sz="1600">
              <a:solidFill>
                <a:schemeClr val="dk1"/>
              </a:solidFill>
            </a:endParaRPr>
          </a:p>
          <a:p>
            <a:pPr indent="0" lvl="0" marL="0" rtl="0" algn="just">
              <a:spcBef>
                <a:spcPts val="1000"/>
              </a:spcBef>
              <a:spcAft>
                <a:spcPts val="0"/>
              </a:spcAft>
              <a:buNone/>
            </a:pPr>
            <a:r>
              <a:rPr lang="en" sz="1600">
                <a:solidFill>
                  <a:schemeClr val="dk1"/>
                </a:solidFill>
              </a:rPr>
              <a:t>b. You will not take a coffee break or consume coffee on the job at the beginning of the work period. You will wait until your designated break times. </a:t>
            </a:r>
            <a:endParaRPr sz="1600">
              <a:solidFill>
                <a:schemeClr val="dk1"/>
              </a:solidFill>
            </a:endParaRPr>
          </a:p>
          <a:p>
            <a:pPr indent="0" lvl="0" marL="0" rtl="0" algn="just">
              <a:spcBef>
                <a:spcPts val="1000"/>
              </a:spcBef>
              <a:spcAft>
                <a:spcPts val="1000"/>
              </a:spcAft>
              <a:buNone/>
            </a:pPr>
            <a:r>
              <a:rPr lang="en" sz="1600">
                <a:solidFill>
                  <a:schemeClr val="dk1"/>
                </a:solidFill>
              </a:rPr>
              <a:t>c. You will not participate in social gatherings at any time during the workday except during designated break periods. </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386" name="Google Shape;386;p58"/>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d. You will terminate work activities no earlier than 10 minutes prior to the end of the work period. You will use the 10 minutes to put up equipment, clean equipment, and police the work area. </a:t>
            </a:r>
            <a:endParaRPr sz="1600">
              <a:solidFill>
                <a:schemeClr val="dk1"/>
              </a:solidFill>
            </a:endParaRPr>
          </a:p>
          <a:p>
            <a:pPr indent="0" lvl="0" marL="0" rtl="0" algn="just">
              <a:spcBef>
                <a:spcPts val="1000"/>
              </a:spcBef>
              <a:spcAft>
                <a:spcPts val="0"/>
              </a:spcAft>
              <a:buNone/>
            </a:pPr>
            <a:r>
              <a:rPr lang="en" sz="1600">
                <a:solidFill>
                  <a:schemeClr val="dk1"/>
                </a:solidFill>
              </a:rPr>
              <a:t>e. You will not queue up at the exit prior to the end of the work period</a:t>
            </a:r>
            <a:endParaRPr sz="1600">
              <a:solidFill>
                <a:schemeClr val="dk1"/>
              </a:solidFill>
            </a:endParaRPr>
          </a:p>
          <a:p>
            <a:pPr indent="0" lvl="0" marL="0" rtl="0" algn="just">
              <a:spcBef>
                <a:spcPts val="1000"/>
              </a:spcBef>
              <a:spcAft>
                <a:spcPts val="0"/>
              </a:spcAft>
              <a:buClr>
                <a:schemeClr val="dk1"/>
              </a:buClr>
              <a:buSzPts val="1100"/>
              <a:buFont typeface="Arial"/>
              <a:buNone/>
            </a:pPr>
            <a:r>
              <a:rPr lang="en" sz="1600">
                <a:solidFill>
                  <a:schemeClr val="dk1"/>
                </a:solidFill>
              </a:rPr>
              <a:t>The message was not well received by the workers. In fact, it led to considerable anger and confusion. Using the discussion of communication planning in this chapter, explain where the department head’s problem-solving process went awry. What did he or she fail to take into account?</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ebate</a:t>
            </a:r>
            <a:endParaRPr/>
          </a:p>
        </p:txBody>
      </p:sp>
      <p:sp>
        <p:nvSpPr>
          <p:cNvPr id="392" name="Google Shape;392;p59"/>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AutoNum type="arabicPeriod"/>
            </a:pPr>
            <a:r>
              <a:rPr lang="en" sz="1600">
                <a:solidFill>
                  <a:schemeClr val="dk1"/>
                </a:solidFill>
              </a:rPr>
              <a:t>Is communication skill more important to the successful performance of a supervisor than to the successful performance of a company president? Defend your answer.</a:t>
            </a:r>
            <a:endParaRPr sz="1600">
              <a:solidFill>
                <a:schemeClr val="dk1"/>
              </a:solidFill>
            </a:endParaRPr>
          </a:p>
          <a:p>
            <a:pPr indent="-330200" lvl="0" marL="457200" rtl="0" algn="just">
              <a:spcBef>
                <a:spcPts val="1000"/>
              </a:spcBef>
              <a:spcAft>
                <a:spcPts val="0"/>
              </a:spcAft>
              <a:buClr>
                <a:schemeClr val="dk1"/>
              </a:buClr>
              <a:buSzPts val="1600"/>
              <a:buAutoNum type="arabicPeriod"/>
            </a:pPr>
            <a:r>
              <a:rPr lang="en" sz="1600">
                <a:solidFill>
                  <a:schemeClr val="dk1"/>
                </a:solidFill>
              </a:rPr>
              <a:t>“People need to leave their cultures and values at the door when they come to work and just do business.” Discuss the possible merits and flaws of this attitude.</a:t>
            </a:r>
            <a:endParaRPr sz="1600">
              <a:solidFill>
                <a:schemeClr val="dk1"/>
              </a:solidFill>
            </a:endParaRPr>
          </a:p>
          <a:p>
            <a:pPr indent="-330200" lvl="0" marL="457200" rtl="0" algn="just">
              <a:spcBef>
                <a:spcPts val="1000"/>
              </a:spcBef>
              <a:spcAft>
                <a:spcPts val="1000"/>
              </a:spcAft>
              <a:buSzPts val="1600"/>
              <a:buAutoNum type="arabicPeriod"/>
            </a:pPr>
            <a:r>
              <a:rPr lang="en" sz="1600">
                <a:solidFill>
                  <a:schemeClr val="dk1"/>
                </a:solidFill>
              </a:rPr>
              <a:t>“Never mix business with personal matters—it just leads to damaged relationships, poor business decisions, or both.” In what ways might this be a fair statement? In what ways is it unwise advice?</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Debate</a:t>
            </a:r>
            <a:endParaRPr/>
          </a:p>
        </p:txBody>
      </p:sp>
      <p:sp>
        <p:nvSpPr>
          <p:cNvPr id="398" name="Google Shape;398;p60"/>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000"/>
              </a:spcBef>
              <a:spcAft>
                <a:spcPts val="0"/>
              </a:spcAft>
              <a:buClr>
                <a:schemeClr val="dk1"/>
              </a:buClr>
              <a:buSzPts val="1600"/>
              <a:buAutoNum type="arabicPeriod" startAt="4"/>
            </a:pPr>
            <a:r>
              <a:rPr lang="en" sz="1600">
                <a:solidFill>
                  <a:schemeClr val="dk1"/>
                </a:solidFill>
              </a:rPr>
              <a:t>Times are hard for Robo Solutions, a small local company that creates assembly-line robotics. Lately, the clients have been few and far between. But today the sales staff got encouraging news: James Pritchett, president of a nearby tool and die company, has inquired about the possibility of the company’s designing a series of computer-run robots for key processes in the plant. There’s a hitch, though; it’s Sara McCann’s turn to try to snare his business (and the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Debate</a:t>
            </a:r>
            <a:endParaRPr/>
          </a:p>
        </p:txBody>
      </p:sp>
      <p:sp>
        <p:nvSpPr>
          <p:cNvPr id="404" name="Google Shape;404;p61"/>
          <p:cNvSpPr txBox="1"/>
          <p:nvPr>
            <p:ph idx="1" type="body"/>
          </p:nvPr>
        </p:nvSpPr>
        <p:spPr>
          <a:xfrm>
            <a:off x="713250" y="1272925"/>
            <a:ext cx="7825800" cy="32958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1000"/>
              </a:spcAft>
              <a:buNone/>
            </a:pPr>
            <a:r>
              <a:rPr lang="en" sz="1600">
                <a:solidFill>
                  <a:schemeClr val="dk1"/>
                </a:solidFill>
              </a:rPr>
              <a:t>commission)—and Pritchett is known to prefer dealing with men. Do you, as Robo Solutions sales manager, send Sarah anyway, or do you send one of your male salespeople to get Pritchett’s business, giving Sarah a shot at the next potential client? How would you solve this communication—and ethics—problem?</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1145225" y="1828350"/>
            <a:ext cx="6831300" cy="13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13225" y="445025"/>
            <a:ext cx="628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communication skills</a:t>
            </a:r>
            <a:endParaRPr/>
          </a:p>
        </p:txBody>
      </p:sp>
      <p:sp>
        <p:nvSpPr>
          <p:cNvPr id="258" name="Google Shape;258;p3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Your work in business will involve communication—a lot of it—because communication is a major and essential part of the work of business.</a:t>
            </a:r>
            <a:endParaRPr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Think about it, there is communication everywhere - with your boss, your senior, your colleagues, your subordinates, with other businesses, with customers, and </a:t>
            </a:r>
            <a:r>
              <a:rPr lang="en" sz="1600">
                <a:solidFill>
                  <a:schemeClr val="dk1"/>
                </a:solidFill>
              </a:rPr>
              <a:t>whatnot</a:t>
            </a:r>
            <a:r>
              <a:rPr lang="en" sz="1600">
                <a:solidFill>
                  <a:schemeClr val="dk1"/>
                </a:solidFill>
              </a:rPr>
              <a:t>!</a:t>
            </a:r>
            <a:endParaRPr sz="1600">
              <a:solidFill>
                <a:schemeClr val="dk1"/>
              </a:solidFill>
            </a:endParaRPr>
          </a:p>
          <a:p>
            <a:pPr indent="-330200" lvl="0" marL="457200" rtl="0" algn="just">
              <a:spcBef>
                <a:spcPts val="1200"/>
              </a:spcBef>
              <a:spcAft>
                <a:spcPts val="0"/>
              </a:spcAft>
              <a:buSzPts val="1600"/>
              <a:buChar char="●"/>
            </a:pPr>
            <a:r>
              <a:rPr lang="en" sz="1600">
                <a:solidFill>
                  <a:schemeClr val="dk1"/>
                </a:solidFill>
              </a:rPr>
              <a:t>Without exception, numerous surveys have found that communication (especially written communication) ranks at or near the top of the business skills needed for success.</a:t>
            </a:r>
            <a:endParaRPr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But most people do not communicate well. Hence good communicators are in high demand. </a:t>
            </a:r>
            <a:endParaRPr sz="1600">
              <a:solidFill>
                <a:schemeClr val="dk1"/>
              </a:solidFill>
            </a:endParaRPr>
          </a:p>
          <a:p>
            <a:pPr indent="0" lvl="0" marL="0" rtl="0" algn="just">
              <a:spcBef>
                <a:spcPts val="1200"/>
              </a:spcBef>
              <a:spcAft>
                <a:spcPts val="1200"/>
              </a:spcAft>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13225" y="445025"/>
            <a:ext cx="628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communication skills</a:t>
            </a:r>
            <a:endParaRPr/>
          </a:p>
        </p:txBody>
      </p:sp>
      <p:sp>
        <p:nvSpPr>
          <p:cNvPr id="264" name="Google Shape;264;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Whatever position you have in business, your performance will be judged largely by your ability to communicate.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you perform and communicate well, you are likely to be rewarded with advancement.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And the higher you advance, the more you will need your communication ability.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The evidence is clear: Improving your communication skills improves your chances for success in business</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1145225" y="1828350"/>
            <a:ext cx="6831300" cy="13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for communicators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business communicators</a:t>
            </a:r>
            <a:endParaRPr/>
          </a:p>
        </p:txBody>
      </p:sp>
      <p:sp>
        <p:nvSpPr>
          <p:cNvPr id="275" name="Google Shape;275;p3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b="1" lang="en" sz="1600">
                <a:solidFill>
                  <a:schemeClr val="dk1"/>
                </a:solidFill>
              </a:rPr>
              <a:t>The Ongoing Development of New Information Technologies</a:t>
            </a:r>
            <a:endParaRPr b="1" sz="1600">
              <a:solidFill>
                <a:schemeClr val="dk1"/>
              </a:solidFill>
            </a:endParaRPr>
          </a:p>
          <a:p>
            <a:pPr indent="-330200" lvl="1" marL="914400" rtl="0" algn="just">
              <a:spcBef>
                <a:spcPts val="1000"/>
              </a:spcBef>
              <a:spcAft>
                <a:spcPts val="0"/>
              </a:spcAft>
              <a:buSzPts val="1600"/>
              <a:buChar char="○"/>
            </a:pPr>
            <a:r>
              <a:rPr lang="en" sz="1600">
                <a:solidFill>
                  <a:schemeClr val="dk1"/>
                </a:solidFill>
              </a:rPr>
              <a:t>With development of technology, as more and more means of acquiring, storing, retrieving, transmitting, and using information develop, what people do on the job becomes more and more information related.</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You will need several kinds of literacy to do knowledge work.</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Verbal literacy - The ability to use words to get things done.</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Information literacy - The ability to find, evaluate, select, and use information</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business communicators</a:t>
            </a:r>
            <a:endParaRPr/>
          </a:p>
        </p:txBody>
      </p:sp>
      <p:sp>
        <p:nvSpPr>
          <p:cNvPr id="281" name="Google Shape;281;p4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(continued)</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Technological literacy - T</a:t>
            </a:r>
            <a:r>
              <a:rPr lang="en" sz="1600">
                <a:solidFill>
                  <a:schemeClr val="dk1"/>
                </a:solidFill>
              </a:rPr>
              <a:t>he ability to learn and use computer applications, as well as to understand their strengths and limitations</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Visual literacy - T</a:t>
            </a:r>
            <a:r>
              <a:rPr lang="en" sz="1600">
                <a:solidFill>
                  <a:schemeClr val="dk1"/>
                </a:solidFill>
              </a:rPr>
              <a:t>he ability to interpret and assess visuals and to create visual components for your messages that convey information meaningfully, accurately, and efficiently</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There has never been a more demanding—or exciting—time for business communication.</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business communicators</a:t>
            </a:r>
            <a:endParaRPr/>
          </a:p>
        </p:txBody>
      </p:sp>
      <p:sp>
        <p:nvSpPr>
          <p:cNvPr id="287" name="Google Shape;287;p4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The Increasingly Global Nature of Business</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With the information revolution has come rapid globalization. E-commerce, communication technologies, and the expansion of business-based economies throughout the world have forged new connections among countries.</a:t>
            </a:r>
            <a:endParaRPr sz="1600">
              <a:solidFill>
                <a:schemeClr val="dk1"/>
              </a:solidFill>
            </a:endParaRPr>
          </a:p>
          <a:p>
            <a:pPr indent="-330200" lvl="1" marL="914400" rtl="0" algn="just">
              <a:spcBef>
                <a:spcPts val="1000"/>
              </a:spcBef>
              <a:spcAft>
                <a:spcPts val="1000"/>
              </a:spcAft>
              <a:buSzPts val="1600"/>
              <a:buChar char="○"/>
            </a:pPr>
            <a:r>
              <a:rPr lang="en" sz="1600">
                <a:solidFill>
                  <a:schemeClr val="dk1"/>
                </a:solidFill>
              </a:rPr>
              <a:t>The outsourcing of core business functions, such as manufacturing and customer service, to other countries is on the rise, and customers can come from all over the world.</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713225" y="445025"/>
            <a:ext cx="6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business communicators</a:t>
            </a:r>
            <a:endParaRPr/>
          </a:p>
        </p:txBody>
      </p:sp>
      <p:sp>
        <p:nvSpPr>
          <p:cNvPr id="293" name="Google Shape;293;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(continued)</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For this reason, you will need to be keenly aware that your assumptions about business and communication are not shared by everyone everywhere.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Your job as a communicator will be to learn about and honor others’ cultural orientations in such a way that you and your communication partners can work together for mutual benefit.</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In short, developing cross cultural communication is very important.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