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1" r:id="rId13"/>
    <p:sldId id="282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Georgia" panose="02040502050405020303" pitchFamily="18" charset="0"/>
      <p:regular r:id="rId34"/>
      <p:bold r:id="rId35"/>
      <p:italic r:id="rId36"/>
      <p:boldItalic r:id="rId37"/>
    </p:embeddedFont>
    <p:embeddedFont>
      <p:font typeface="Nunito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c53b52a2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c53b52a2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c53b52a2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c53b52a2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c53b52a2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c53b52a21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c53b52a2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c53b52a2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c53b52a2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c53b52a2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c53b52a2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bc53b52a2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e0d3429f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e0d3429f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c53b52a21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c53b52a21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c53b52a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c53b52a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c53b52a21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bc53b52a21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c1bb30dd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c1bb30dd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c53b52a2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c53b52a2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c605d2d77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c605d2d77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605d2d77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c605d2d77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605d2d7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605d2d77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605f73fa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c605f73fa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bc53b52a21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bc53b52a21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c53b52a2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c53b52a2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c53b52a21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c53b52a21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c53b52a2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c53b52a21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c53b52a2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c53b52a2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e0d3429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e0d3429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c53b52a2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c53b52a2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c53b52a2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c53b52a2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standard and layout widgets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#4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819150" y="462100"/>
            <a:ext cx="750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list</a:t>
            </a:r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819150" y="1516950"/>
            <a:ext cx="7398300" cy="33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Let’s see how we can easily create a list using what we have learnt so  far. </a:t>
            </a: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Surely, we can make a list using rows and columns, but Flutter gives us something to make it faster and easier.</a:t>
            </a: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that, we use ListView. ListView’s “children” property  accepts an array of Widgets which it displays as a list and makes it scrollable. </a:t>
            </a: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Let us see how we can make lists using Card and ListTile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819150" y="462100"/>
            <a:ext cx="750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list</a:t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352550"/>
            <a:ext cx="2917925" cy="28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6500" y="457075"/>
            <a:ext cx="3092425" cy="422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0955-21BF-B88A-E1FB-37B09CFD1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62" y="145157"/>
            <a:ext cx="7505700" cy="55961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36D73-E54A-C820-2D86-18DC52D19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0721" y="625847"/>
            <a:ext cx="4364691" cy="3549465"/>
          </a:xfrm>
          <a:ln w="19050">
            <a:solidFill>
              <a:schemeClr val="bg2"/>
            </a:solidFill>
          </a:ln>
        </p:spPr>
        <p:txBody>
          <a:bodyPr>
            <a:normAutofit fontScale="25000" lnSpcReduction="20000"/>
          </a:bodyPr>
          <a:lstStyle/>
          <a:p>
            <a:pPr marL="146050" indent="0">
              <a:buNone/>
            </a:pPr>
            <a:r>
              <a:rPr lang="en-US" sz="4000" dirty="0"/>
              <a:t>import '</a:t>
            </a:r>
            <a:r>
              <a:rPr lang="en-US" sz="4000" dirty="0" err="1"/>
              <a:t>package:flutter</a:t>
            </a:r>
            <a:r>
              <a:rPr lang="en-US" sz="4000" dirty="0"/>
              <a:t>/</a:t>
            </a:r>
            <a:r>
              <a:rPr lang="en-US" sz="4000" dirty="0" err="1"/>
              <a:t>material.dart</a:t>
            </a:r>
            <a:r>
              <a:rPr lang="en-US" sz="4000" dirty="0"/>
              <a:t>';</a:t>
            </a:r>
          </a:p>
          <a:p>
            <a:pPr marL="146050" indent="0">
              <a:buNone/>
            </a:pPr>
            <a:endParaRPr lang="en-US" sz="4000" dirty="0"/>
          </a:p>
          <a:p>
            <a:pPr marL="146050" indent="0">
              <a:buNone/>
            </a:pPr>
            <a:r>
              <a:rPr lang="en-US" sz="4000" dirty="0"/>
              <a:t>void main() =&gt; </a:t>
            </a:r>
            <a:r>
              <a:rPr lang="en-US" sz="4000" dirty="0" err="1"/>
              <a:t>runApp</a:t>
            </a:r>
            <a:r>
              <a:rPr lang="en-US" sz="4000" dirty="0"/>
              <a:t>(const </a:t>
            </a:r>
            <a:r>
              <a:rPr lang="en-US" sz="4000" dirty="0" err="1"/>
              <a:t>MyApp</a:t>
            </a:r>
            <a:r>
              <a:rPr lang="en-US" sz="4000" dirty="0"/>
              <a:t>());</a:t>
            </a:r>
          </a:p>
          <a:p>
            <a:pPr marL="146050" indent="0">
              <a:buNone/>
            </a:pPr>
            <a:endParaRPr lang="en-US" sz="4000" dirty="0"/>
          </a:p>
          <a:p>
            <a:pPr marL="146050" indent="0">
              <a:buNone/>
            </a:pPr>
            <a:r>
              <a:rPr lang="en-US" sz="4000" dirty="0"/>
              <a:t>class </a:t>
            </a:r>
            <a:r>
              <a:rPr lang="en-US" sz="4000" dirty="0" err="1"/>
              <a:t>MyApp</a:t>
            </a:r>
            <a:r>
              <a:rPr lang="en-US" sz="4000" dirty="0"/>
              <a:t> extends </a:t>
            </a:r>
            <a:r>
              <a:rPr lang="en-US" sz="4000" dirty="0" err="1"/>
              <a:t>StatelessWidget</a:t>
            </a:r>
            <a:r>
              <a:rPr lang="en-US" sz="4000" dirty="0"/>
              <a:t> {</a:t>
            </a:r>
          </a:p>
          <a:p>
            <a:pPr marL="146050" indent="0">
              <a:buNone/>
            </a:pPr>
            <a:r>
              <a:rPr lang="en-US" sz="4000" dirty="0"/>
              <a:t>const </a:t>
            </a:r>
            <a:r>
              <a:rPr lang="en-US" sz="4000" dirty="0" err="1"/>
              <a:t>MyApp</a:t>
            </a:r>
            <a:r>
              <a:rPr lang="en-US" sz="4000" dirty="0"/>
              <a:t>({Key? key}) : super(key: key);</a:t>
            </a:r>
          </a:p>
          <a:p>
            <a:pPr marL="146050" indent="0">
              <a:buNone/>
            </a:pPr>
            <a:r>
              <a:rPr lang="en-US" sz="4000" dirty="0"/>
              <a:t>// This widget is the root</a:t>
            </a:r>
          </a:p>
          <a:p>
            <a:pPr marL="146050" indent="0">
              <a:buNone/>
            </a:pPr>
            <a:r>
              <a:rPr lang="en-US" sz="4000" dirty="0"/>
              <a:t>// of your application.</a:t>
            </a:r>
          </a:p>
          <a:p>
            <a:pPr marL="146050" indent="0">
              <a:buNone/>
            </a:pPr>
            <a:r>
              <a:rPr lang="en-US" sz="4000" dirty="0"/>
              <a:t>@override</a:t>
            </a:r>
          </a:p>
          <a:p>
            <a:pPr marL="146050" indent="0">
              <a:buNone/>
            </a:pPr>
            <a:r>
              <a:rPr lang="en-US" sz="4000" dirty="0"/>
              <a:t>Widget build(</a:t>
            </a:r>
            <a:r>
              <a:rPr lang="en-US" sz="4000" dirty="0" err="1"/>
              <a:t>BuildContext</a:t>
            </a:r>
            <a:r>
              <a:rPr lang="en-US" sz="4000" dirty="0"/>
              <a:t> context) {</a:t>
            </a:r>
          </a:p>
          <a:p>
            <a:pPr marL="146050" indent="0">
              <a:buNone/>
            </a:pPr>
            <a:r>
              <a:rPr lang="en-US" sz="4000" dirty="0"/>
              <a:t>	return </a:t>
            </a:r>
            <a:r>
              <a:rPr lang="en-US" sz="4000" dirty="0" err="1"/>
              <a:t>MaterialApp</a:t>
            </a:r>
            <a:r>
              <a:rPr lang="en-US" sz="4000" dirty="0"/>
              <a:t>(</a:t>
            </a:r>
          </a:p>
          <a:p>
            <a:pPr marL="146050" indent="0">
              <a:buNone/>
            </a:pPr>
            <a:r>
              <a:rPr lang="en-US" sz="4000" dirty="0"/>
              <a:t>		title: "</a:t>
            </a:r>
            <a:r>
              <a:rPr lang="en-US" sz="4000" dirty="0" err="1"/>
              <a:t>ListView.builder</a:t>
            </a:r>
            <a:r>
              <a:rPr lang="en-US" sz="4000" dirty="0"/>
              <a:t>",</a:t>
            </a:r>
          </a:p>
          <a:p>
            <a:pPr marL="146050" indent="0">
              <a:buNone/>
            </a:pPr>
            <a:r>
              <a:rPr lang="en-US" sz="4000" dirty="0"/>
              <a:t>		theme: </a:t>
            </a:r>
            <a:r>
              <a:rPr lang="en-US" sz="4000" dirty="0" err="1"/>
              <a:t>ThemeData</a:t>
            </a:r>
            <a:r>
              <a:rPr lang="en-US" sz="4000" dirty="0"/>
              <a:t>(</a:t>
            </a:r>
            <a:r>
              <a:rPr lang="en-US" sz="4000" dirty="0" err="1"/>
              <a:t>primarySwatch</a:t>
            </a:r>
            <a:r>
              <a:rPr lang="en-US" sz="4000" dirty="0"/>
              <a:t>: </a:t>
            </a:r>
            <a:r>
              <a:rPr lang="en-US" sz="4000" dirty="0" err="1"/>
              <a:t>Colors.green</a:t>
            </a:r>
            <a:r>
              <a:rPr lang="en-US" sz="4000" dirty="0"/>
              <a:t>),</a:t>
            </a:r>
          </a:p>
          <a:p>
            <a:pPr marL="146050" indent="0">
              <a:buNone/>
            </a:pPr>
            <a:r>
              <a:rPr lang="en-US" sz="4000" dirty="0"/>
              <a:t>		</a:t>
            </a:r>
            <a:r>
              <a:rPr lang="en-US" sz="4000" dirty="0" err="1"/>
              <a:t>debugShowCheckedModeBanner</a:t>
            </a:r>
            <a:r>
              <a:rPr lang="en-US" sz="4000" dirty="0"/>
              <a:t>: false,</a:t>
            </a:r>
          </a:p>
          <a:p>
            <a:pPr marL="146050" indent="0">
              <a:buNone/>
            </a:pPr>
            <a:r>
              <a:rPr lang="en-US" sz="4000" dirty="0"/>
              <a:t>		// home : new </a:t>
            </a:r>
            <a:r>
              <a:rPr lang="en-US" sz="4000" dirty="0" err="1"/>
              <a:t>ListViewBuilder</a:t>
            </a:r>
            <a:r>
              <a:rPr lang="en-US" sz="4000" dirty="0"/>
              <a:t>(), NO Need To Use Unnecessary New Keyword</a:t>
            </a:r>
          </a:p>
          <a:p>
            <a:pPr marL="146050" indent="0">
              <a:buNone/>
            </a:pPr>
            <a:r>
              <a:rPr lang="en-US" sz="4000" dirty="0"/>
              <a:t>		home: const </a:t>
            </a:r>
            <a:r>
              <a:rPr lang="en-US" sz="4000" dirty="0" err="1"/>
              <a:t>ListViewBuilder</a:t>
            </a:r>
            <a:r>
              <a:rPr lang="en-US" sz="4000" dirty="0"/>
              <a:t>());</a:t>
            </a:r>
          </a:p>
          <a:p>
            <a:pPr marL="146050" indent="0">
              <a:buNone/>
            </a:pPr>
            <a:r>
              <a:rPr lang="en-US" sz="4000" dirty="0"/>
              <a:t>}</a:t>
            </a:r>
          </a:p>
          <a:p>
            <a:pPr marL="146050" indent="0">
              <a:buNone/>
            </a:pPr>
            <a:r>
              <a:rPr lang="en-US" sz="4000" dirty="0"/>
              <a:t>}</a:t>
            </a:r>
          </a:p>
          <a:p>
            <a:pPr marL="146050" indent="0">
              <a:buNone/>
            </a:pPr>
            <a:endParaRPr lang="en-US" sz="4000" dirty="0"/>
          </a:p>
          <a:p>
            <a:pPr marL="146050" indent="0">
              <a:buNone/>
            </a:pPr>
            <a:r>
              <a:rPr lang="en-US" sz="4000" dirty="0"/>
              <a:t>class </a:t>
            </a:r>
            <a:r>
              <a:rPr lang="en-US" sz="4000" dirty="0" err="1"/>
              <a:t>ListViewBuilder</a:t>
            </a:r>
            <a:r>
              <a:rPr lang="en-US" sz="4000" dirty="0"/>
              <a:t> extends </a:t>
            </a:r>
            <a:r>
              <a:rPr lang="en-US" sz="4000" dirty="0" err="1"/>
              <a:t>StatelessWidget</a:t>
            </a:r>
            <a:r>
              <a:rPr lang="en-US" sz="4000" dirty="0"/>
              <a:t> {</a:t>
            </a:r>
          </a:p>
          <a:p>
            <a:pPr marL="146050" indent="0">
              <a:buNone/>
            </a:pPr>
            <a:r>
              <a:rPr lang="en-US" sz="4000" dirty="0"/>
              <a:t>const </a:t>
            </a:r>
            <a:r>
              <a:rPr lang="en-US" sz="4000" dirty="0" err="1"/>
              <a:t>ListViewBuilder</a:t>
            </a:r>
            <a:r>
              <a:rPr lang="en-US" sz="4000" dirty="0"/>
              <a:t>({Key? key}) : super(key: key);</a:t>
            </a:r>
          </a:p>
          <a:p>
            <a:pPr marL="146050" indent="0">
              <a:buNone/>
            </a:pPr>
            <a:endParaRPr lang="en-US" sz="40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72A567-3A97-DB87-DF8A-2A32538066F3}"/>
              </a:ext>
            </a:extLst>
          </p:cNvPr>
          <p:cNvSpPr txBox="1"/>
          <p:nvPr/>
        </p:nvSpPr>
        <p:spPr>
          <a:xfrm>
            <a:off x="5277971" y="340370"/>
            <a:ext cx="3255308" cy="4462760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146050" indent="0">
              <a:buNone/>
            </a:pPr>
            <a:r>
              <a:rPr lang="en-US" sz="1000" dirty="0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@override</a:t>
            </a:r>
          </a:p>
          <a:p>
            <a:pPr marL="146050" indent="0">
              <a:buNone/>
            </a:pPr>
            <a:r>
              <a:rPr lang="en-US" sz="1000" dirty="0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Widget build(</a:t>
            </a:r>
            <a:r>
              <a:rPr lang="en-US" sz="1000" dirty="0" err="1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BuildContext</a:t>
            </a:r>
            <a:r>
              <a:rPr lang="en-US" sz="1000" dirty="0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 context) {</a:t>
            </a:r>
          </a:p>
          <a:p>
            <a:pPr marL="146050" indent="0">
              <a:buNone/>
            </a:pPr>
            <a:r>
              <a:rPr lang="en-US" sz="1000" dirty="0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	return Scaffold(</a:t>
            </a:r>
          </a:p>
          <a:p>
            <a:pPr marL="146050" indent="0">
              <a:buNone/>
            </a:pPr>
            <a:r>
              <a:rPr lang="en-US" sz="1000" dirty="0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	</a:t>
            </a:r>
            <a:r>
              <a:rPr lang="en-US" sz="1000" dirty="0" err="1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appBar</a:t>
            </a:r>
            <a:r>
              <a:rPr lang="en-US" sz="1000" dirty="0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: </a:t>
            </a:r>
            <a:r>
              <a:rPr lang="en-US" sz="1000" dirty="0" err="1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AppBar</a:t>
            </a:r>
            <a:r>
              <a:rPr lang="en-US" sz="1000" dirty="0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(title: const Text("</a:t>
            </a:r>
            <a:r>
              <a:rPr lang="en-US" sz="1000" dirty="0" err="1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ListView.builder</a:t>
            </a:r>
            <a:r>
              <a:rPr lang="en-US" sz="1000" dirty="0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")),</a:t>
            </a:r>
          </a:p>
          <a:p>
            <a:pPr marL="146050" indent="0">
              <a:buNone/>
            </a:pPr>
            <a:r>
              <a:rPr lang="en-US" sz="1000" dirty="0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	body: </a:t>
            </a:r>
            <a:r>
              <a:rPr lang="en-US" sz="1000" dirty="0" err="1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ListView.builder</a:t>
            </a:r>
            <a:r>
              <a:rPr lang="en-US" sz="1000" dirty="0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(</a:t>
            </a:r>
          </a:p>
          <a:p>
            <a:pPr marL="146050" indent="0">
              <a:buNone/>
            </a:pPr>
            <a:r>
              <a:rPr lang="en-US" sz="1000" dirty="0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		</a:t>
            </a:r>
            <a:r>
              <a:rPr lang="en-US" sz="1000" dirty="0" err="1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itemCount</a:t>
            </a:r>
            <a:r>
              <a:rPr lang="en-US" sz="1000" dirty="0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: 5,</a:t>
            </a:r>
          </a:p>
          <a:p>
            <a:pPr marL="146050" indent="0">
              <a:buNone/>
            </a:pPr>
            <a:r>
              <a:rPr lang="en-US" sz="1000" dirty="0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		</a:t>
            </a:r>
            <a:r>
              <a:rPr lang="en-US" sz="1000" dirty="0" err="1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itemBuilder</a:t>
            </a:r>
            <a:r>
              <a:rPr lang="en-US" sz="1000" dirty="0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: (</a:t>
            </a:r>
            <a:r>
              <a:rPr lang="en-US" sz="1000" dirty="0" err="1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BuildContext</a:t>
            </a:r>
            <a:r>
              <a:rPr lang="en-US" sz="1000" dirty="0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 context, int index) {</a:t>
            </a:r>
          </a:p>
          <a:p>
            <a:pPr marL="146050" indent="0">
              <a:buNone/>
            </a:pPr>
            <a:r>
              <a:rPr lang="en-US" sz="1000" dirty="0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			return </a:t>
            </a:r>
            <a:r>
              <a:rPr lang="en-US" sz="1000" dirty="0" err="1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ListTile</a:t>
            </a:r>
            <a:r>
              <a:rPr lang="en-US" sz="1000" dirty="0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(</a:t>
            </a:r>
          </a:p>
          <a:p>
            <a:pPr marL="146050" indent="0">
              <a:buNone/>
            </a:pPr>
            <a:r>
              <a:rPr lang="en-US" sz="1000" dirty="0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				leading: const Icon(</a:t>
            </a:r>
            <a:r>
              <a:rPr lang="en-US" sz="1000" dirty="0" err="1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Icons.list</a:t>
            </a:r>
            <a:r>
              <a:rPr lang="en-US" sz="1000" dirty="0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),</a:t>
            </a:r>
          </a:p>
          <a:p>
            <a:pPr marL="146050" indent="0">
              <a:buNone/>
            </a:pPr>
            <a:r>
              <a:rPr lang="en-US" sz="1000" dirty="0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				trailing: const Text(</a:t>
            </a:r>
          </a:p>
          <a:p>
            <a:pPr marL="146050" indent="0">
              <a:buNone/>
            </a:pPr>
            <a:r>
              <a:rPr lang="en-US" sz="1000" dirty="0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				"GFG",</a:t>
            </a:r>
          </a:p>
          <a:p>
            <a:pPr marL="146050" indent="0">
              <a:buNone/>
            </a:pPr>
            <a:r>
              <a:rPr lang="en-US" sz="1000" dirty="0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				style: </a:t>
            </a:r>
            <a:r>
              <a:rPr lang="en-US" sz="1000" dirty="0" err="1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TextStyle</a:t>
            </a:r>
            <a:r>
              <a:rPr lang="en-US" sz="1000" dirty="0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(color: </a:t>
            </a:r>
            <a:r>
              <a:rPr lang="en-US" sz="1000" dirty="0" err="1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Colors.green</a:t>
            </a:r>
            <a:r>
              <a:rPr lang="en-US" sz="1000" dirty="0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1000" dirty="0" err="1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fontSize</a:t>
            </a:r>
            <a:r>
              <a:rPr lang="en-US" sz="1000" dirty="0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: 15),</a:t>
            </a:r>
          </a:p>
          <a:p>
            <a:pPr marL="146050" indent="0">
              <a:buNone/>
            </a:pPr>
            <a:r>
              <a:rPr lang="en-US" sz="1000" dirty="0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				),</a:t>
            </a:r>
          </a:p>
          <a:p>
            <a:pPr marL="146050" indent="0">
              <a:buNone/>
            </a:pPr>
            <a:r>
              <a:rPr lang="en-US" sz="1000" dirty="0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				title: Text("List item $index"));</a:t>
            </a:r>
          </a:p>
          <a:p>
            <a:pPr marL="146050" indent="0">
              <a:buNone/>
            </a:pPr>
            <a:r>
              <a:rPr lang="en-US" sz="1000" dirty="0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		}),</a:t>
            </a:r>
          </a:p>
          <a:p>
            <a:pPr marL="146050" indent="0">
              <a:buNone/>
            </a:pPr>
            <a:r>
              <a:rPr lang="en-US" sz="1000" dirty="0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	);</a:t>
            </a:r>
          </a:p>
          <a:p>
            <a:pPr marL="146050" indent="0">
              <a:buNone/>
            </a:pPr>
            <a:r>
              <a:rPr lang="en-US" sz="1000" dirty="0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}</a:t>
            </a:r>
          </a:p>
          <a:p>
            <a:pPr marL="146050" indent="0">
              <a:buNone/>
            </a:pPr>
            <a:r>
              <a:rPr lang="en-US" sz="1000" dirty="0">
                <a:solidFill>
                  <a:schemeClr val="dk2"/>
                </a:solidFill>
                <a:latin typeface="Calibri"/>
                <a:cs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0536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0AB81-DDE8-0B40-550B-A3D4F9E4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334611"/>
            <a:ext cx="7505700" cy="633577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4CB308-78A7-C038-E4D9-599908049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954" y="880782"/>
            <a:ext cx="2267703" cy="399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95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819150" y="462100"/>
            <a:ext cx="750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ListView.builder</a:t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5125" y="964500"/>
            <a:ext cx="3679448" cy="38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3166250"/>
            <a:ext cx="3314700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4"/>
          <p:cNvSpPr txBox="1"/>
          <p:nvPr/>
        </p:nvSpPr>
        <p:spPr>
          <a:xfrm>
            <a:off x="819150" y="1205500"/>
            <a:ext cx="42339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builder() constructor constructs a repeating list of items. 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constructor takes two main parameters: An</a:t>
            </a:r>
            <a:r>
              <a:rPr lang="en" sz="1600" b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itemCount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for the number of items in the list and an </a:t>
            </a:r>
            <a:r>
              <a:rPr lang="en" sz="1600" b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itemBuilder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for constructed each list item.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>
            <a:spLocks noGrp="1"/>
          </p:cNvSpPr>
          <p:nvPr>
            <p:ph type="title"/>
          </p:nvPr>
        </p:nvSpPr>
        <p:spPr>
          <a:xfrm>
            <a:off x="819150" y="462100"/>
            <a:ext cx="750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ListView.builder</a:t>
            </a:r>
            <a:endParaRPr/>
          </a:p>
        </p:txBody>
      </p:sp>
      <p:sp>
        <p:nvSpPr>
          <p:cNvPr id="213" name="Google Shape;213;p25"/>
          <p:cNvSpPr txBox="1"/>
          <p:nvPr/>
        </p:nvSpPr>
        <p:spPr>
          <a:xfrm>
            <a:off x="819150" y="1205500"/>
            <a:ext cx="7338000" cy="3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list items are </a:t>
            </a:r>
            <a:r>
              <a:rPr lang="en" sz="1600" b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constructed lazily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meaning only a specific number of list items are constructed and when a user scrolls ahead, the earlier ones are destroyed.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Since the elements are loaded lazily and only the needed number of elements are loaded, we don’t really need an itemCount as a compulsory parameter and the list can be </a:t>
            </a:r>
            <a:r>
              <a:rPr lang="en" sz="1600" b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infinite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xfrm>
            <a:off x="819150" y="462100"/>
            <a:ext cx="750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ListView.separated</a:t>
            </a:r>
            <a:endParaRPr/>
          </a:p>
        </p:txBody>
      </p:sp>
      <p:sp>
        <p:nvSpPr>
          <p:cNvPr id="219" name="Google Shape;219;p26"/>
          <p:cNvSpPr txBox="1"/>
          <p:nvPr/>
        </p:nvSpPr>
        <p:spPr>
          <a:xfrm>
            <a:off x="819150" y="1205500"/>
            <a:ext cx="4233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 the separated() constructor, we generate a list and we can </a:t>
            </a:r>
            <a:r>
              <a:rPr lang="en" sz="1600" b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specify the separator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between each item.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050" y="1057850"/>
            <a:ext cx="3786150" cy="3027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150" y="2371725"/>
            <a:ext cx="410527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>
            <a:spLocks noGrp="1"/>
          </p:cNvSpPr>
          <p:nvPr>
            <p:ph type="title"/>
          </p:nvPr>
        </p:nvSpPr>
        <p:spPr>
          <a:xfrm>
            <a:off x="819150" y="462100"/>
            <a:ext cx="750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ListView.separated</a:t>
            </a:r>
            <a:endParaRPr/>
          </a:p>
        </p:txBody>
      </p:sp>
      <p:sp>
        <p:nvSpPr>
          <p:cNvPr id="227" name="Google Shape;227;p27"/>
          <p:cNvSpPr txBox="1"/>
          <p:nvPr/>
        </p:nvSpPr>
        <p:spPr>
          <a:xfrm>
            <a:off x="819150" y="1205500"/>
            <a:ext cx="42339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Or we can have the same separator everywhere.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Notice the thin line between item. It is called a Divider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900" y="1205500"/>
            <a:ext cx="3542072" cy="29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2375200"/>
            <a:ext cx="3200325" cy="2129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Flutter Icons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>
            <a:spLocks noGrp="1"/>
          </p:cNvSpPr>
          <p:nvPr>
            <p:ph type="title"/>
          </p:nvPr>
        </p:nvSpPr>
        <p:spPr>
          <a:xfrm>
            <a:off x="819150" y="462100"/>
            <a:ext cx="750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Icons</a:t>
            </a:r>
            <a:endParaRPr/>
          </a:p>
        </p:txBody>
      </p:sp>
      <p:sp>
        <p:nvSpPr>
          <p:cNvPr id="240" name="Google Shape;240;p29"/>
          <p:cNvSpPr txBox="1"/>
          <p:nvPr/>
        </p:nvSpPr>
        <p:spPr>
          <a:xfrm>
            <a:off x="819150" y="1205500"/>
            <a:ext cx="7308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Icons can be added with the Icon Widget.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You can find the Icons at https://www.materialpalette.com/icons 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chemeClr val="dk1"/>
                </a:highlight>
                <a:latin typeface="Georgia"/>
                <a:ea typeface="Georgia"/>
                <a:cs typeface="Georgia"/>
                <a:sym typeface="Georgia"/>
              </a:rPr>
              <a:t>The syntax is - Icon(icon_id)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You can customize Icon size, color, etc.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1" name="Google Shape;2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5950" y="2064675"/>
            <a:ext cx="2690575" cy="277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2693850"/>
            <a:ext cx="4309400" cy="13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us look at some more Standard widgets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Boss level challenge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Boss level challenge</a:t>
            </a:r>
            <a:endParaRPr/>
          </a:p>
        </p:txBody>
      </p:sp>
      <p:sp>
        <p:nvSpPr>
          <p:cNvPr id="253" name="Google Shape;253;p31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If you haven’t, go back to the start of the presentation, and implement each example that you see. 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Remember that you are not forced to make xerox copies of what you see. Feel free to be creative with your design.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 ready, move to part two.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819150" y="4839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Boss level challenge </a:t>
            </a:r>
            <a:endParaRPr/>
          </a:p>
        </p:txBody>
      </p:sp>
      <p:pic>
        <p:nvPicPr>
          <p:cNvPr id="259" name="Google Shape;259;p32"/>
          <p:cNvPicPr preferRelativeResize="0"/>
          <p:nvPr/>
        </p:nvPicPr>
        <p:blipFill rotWithShape="1">
          <a:blip r:embed="rId3">
            <a:alphaModFix/>
          </a:blip>
          <a:srcRect r="19231"/>
          <a:stretch/>
        </p:blipFill>
        <p:spPr>
          <a:xfrm>
            <a:off x="819150" y="1800200"/>
            <a:ext cx="3992825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2"/>
          <p:cNvSpPr txBox="1"/>
          <p:nvPr/>
        </p:nvSpPr>
        <p:spPr>
          <a:xfrm>
            <a:off x="819150" y="1135200"/>
            <a:ext cx="578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Now, for part two of your challenge -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32"/>
          <p:cNvPicPr preferRelativeResize="0"/>
          <p:nvPr/>
        </p:nvPicPr>
        <p:blipFill rotWithShape="1">
          <a:blip r:embed="rId4">
            <a:alphaModFix/>
          </a:blip>
          <a:srcRect l="2056"/>
          <a:stretch/>
        </p:blipFill>
        <p:spPr>
          <a:xfrm>
            <a:off x="5937125" y="759000"/>
            <a:ext cx="2772550" cy="39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Ultra boss level challenge</a:t>
            </a:r>
            <a:br>
              <a:rPr lang="en"/>
            </a:br>
            <a:r>
              <a:rPr lang="en"/>
              <a:t>(Optional)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>
            <a:spLocks noGrp="1"/>
          </p:cNvSpPr>
          <p:nvPr>
            <p:ph type="title"/>
          </p:nvPr>
        </p:nvSpPr>
        <p:spPr>
          <a:xfrm>
            <a:off x="819150" y="4839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Ultra boss level challenge (optional)</a:t>
            </a:r>
            <a:endParaRPr/>
          </a:p>
        </p:txBody>
      </p:sp>
      <p:sp>
        <p:nvSpPr>
          <p:cNvPr id="272" name="Google Shape;272;p34"/>
          <p:cNvSpPr txBox="1"/>
          <p:nvPr/>
        </p:nvSpPr>
        <p:spPr>
          <a:xfrm>
            <a:off x="819150" y="1438550"/>
            <a:ext cx="52653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Implement a list as shown to help children memorize the names of planets (okay, maybe not the moon. Just the planets)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Include two more pieces of information. Like the distance from sun and the orbital speed.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As always, feel free to be creative and unique!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725" y="1135200"/>
            <a:ext cx="2233650" cy="3301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>
            <a:spLocks noGrp="1"/>
          </p:cNvSpPr>
          <p:nvPr>
            <p:ph type="title"/>
          </p:nvPr>
        </p:nvSpPr>
        <p:spPr>
          <a:xfrm>
            <a:off x="819150" y="4839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Ultra boss level challenge (optional)</a:t>
            </a:r>
            <a:endParaRPr/>
          </a:p>
        </p:txBody>
      </p:sp>
      <p:sp>
        <p:nvSpPr>
          <p:cNvPr id="279" name="Google Shape;279;p35"/>
          <p:cNvSpPr txBox="1"/>
          <p:nvPr/>
        </p:nvSpPr>
        <p:spPr>
          <a:xfrm>
            <a:off x="819150" y="1135200"/>
            <a:ext cx="52653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For tasks like this, store the data in an array of maps -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And build the list using listview.builder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725" y="1135200"/>
            <a:ext cx="2233650" cy="3301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650" y="1700925"/>
            <a:ext cx="2813475" cy="2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>
            <a:spLocks noGrp="1"/>
          </p:cNvSpPr>
          <p:nvPr>
            <p:ph type="title"/>
          </p:nvPr>
        </p:nvSpPr>
        <p:spPr>
          <a:xfrm>
            <a:off x="819150" y="4839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Ultra boss level challenge (optional)(2)</a:t>
            </a:r>
            <a:endParaRPr/>
          </a:p>
        </p:txBody>
      </p:sp>
      <p:sp>
        <p:nvSpPr>
          <p:cNvPr id="287" name="Google Shape;287;p36"/>
          <p:cNvSpPr txBox="1"/>
          <p:nvPr/>
        </p:nvSpPr>
        <p:spPr>
          <a:xfrm>
            <a:off x="819150" y="2076175"/>
            <a:ext cx="4133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Make a credit card in flutter. Don’t forget the shadow, the gradient, the light ‘m’ in the background, and the icons/photos and owner details.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36"/>
          <p:cNvPicPr preferRelativeResize="0"/>
          <p:nvPr/>
        </p:nvPicPr>
        <p:blipFill rotWithShape="1">
          <a:blip r:embed="rId3">
            <a:alphaModFix/>
          </a:blip>
          <a:srcRect t="14537"/>
          <a:stretch/>
        </p:blipFill>
        <p:spPr>
          <a:xfrm>
            <a:off x="5076600" y="1627250"/>
            <a:ext cx="3438525" cy="23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819150" y="462100"/>
            <a:ext cx="750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600" y="2129063"/>
            <a:ext cx="163830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5"/>
          <p:cNvPicPr preferRelativeResize="0"/>
          <p:nvPr/>
        </p:nvPicPr>
        <p:blipFill rotWithShape="1">
          <a:blip r:embed="rId4">
            <a:alphaModFix/>
          </a:blip>
          <a:srcRect b="16219"/>
          <a:stretch/>
        </p:blipFill>
        <p:spPr>
          <a:xfrm>
            <a:off x="819150" y="1034800"/>
            <a:ext cx="2589125" cy="36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 txBox="1"/>
          <p:nvPr/>
        </p:nvSpPr>
        <p:spPr>
          <a:xfrm>
            <a:off x="3583550" y="1034800"/>
            <a:ext cx="4854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Quite easy to guess what a stack does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819150" y="462100"/>
            <a:ext cx="750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819150" y="1778100"/>
            <a:ext cx="7197600" cy="15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Stack covers the entire space available to it. </a:t>
            </a: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By default, it lays each of its children at the top start (top left).  </a:t>
            </a: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We can align its children by Align widget.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819150" y="462100"/>
            <a:ext cx="750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819150" y="1212550"/>
            <a:ext cx="5786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Also made with Stack. Can you implement them?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836700"/>
            <a:ext cx="2905125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4575" y="1779550"/>
            <a:ext cx="202882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819150" y="462100"/>
            <a:ext cx="750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</a:t>
            </a:r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1"/>
          </p:nvPr>
        </p:nvSpPr>
        <p:spPr>
          <a:xfrm>
            <a:off x="819150" y="1115100"/>
            <a:ext cx="4103400" cy="33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Card widget is a panel with slightly rounded corners and an elevation shadow.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Apart from rounded corners and elevation, everything else has to be implemented. </a:t>
            </a:r>
            <a:endParaRPr sz="1800"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925" y="1581550"/>
            <a:ext cx="289560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Flutter Lists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819150" y="462100"/>
            <a:ext cx="750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Tile</a:t>
            </a:r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body" idx="1"/>
          </p:nvPr>
        </p:nvSpPr>
        <p:spPr>
          <a:xfrm>
            <a:off x="819150" y="1115100"/>
            <a:ext cx="4103400" cy="33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800"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5125" y="1115088"/>
            <a:ext cx="35909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2" y="1115100"/>
            <a:ext cx="4103400" cy="146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 rotWithShape="1">
          <a:blip r:embed="rId5">
            <a:alphaModFix/>
          </a:blip>
          <a:srcRect l="4734" t="12128" b="11831"/>
          <a:stretch/>
        </p:blipFill>
        <p:spPr>
          <a:xfrm>
            <a:off x="819150" y="2762650"/>
            <a:ext cx="4070860" cy="167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5125" y="2578150"/>
            <a:ext cx="359092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819150" y="462100"/>
            <a:ext cx="750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Card and ListTile</a:t>
            </a:r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819150" y="1115100"/>
            <a:ext cx="4103400" cy="33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List tile is often added as a child of Card, which looks great. </a:t>
            </a:r>
            <a:endParaRPr sz="1800"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057750"/>
            <a:ext cx="4103400" cy="1850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 rotWithShape="1">
          <a:blip r:embed="rId4">
            <a:alphaModFix/>
          </a:blip>
          <a:srcRect r="1448"/>
          <a:stretch/>
        </p:blipFill>
        <p:spPr>
          <a:xfrm>
            <a:off x="5105100" y="2597163"/>
            <a:ext cx="374535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890</Words>
  <Application>Microsoft Office PowerPoint</Application>
  <PresentationFormat>On-screen Show (16:9)</PresentationFormat>
  <Paragraphs>112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Georgia</vt:lpstr>
      <vt:lpstr>Nunito</vt:lpstr>
      <vt:lpstr>Calibri</vt:lpstr>
      <vt:lpstr>Arial</vt:lpstr>
      <vt:lpstr>Shift</vt:lpstr>
      <vt:lpstr>More standard and layout widgets</vt:lpstr>
      <vt:lpstr>Let us look at some more Standard widgets</vt:lpstr>
      <vt:lpstr>Stack</vt:lpstr>
      <vt:lpstr>Stack</vt:lpstr>
      <vt:lpstr>Stack</vt:lpstr>
      <vt:lpstr>Card</vt:lpstr>
      <vt:lpstr>Flutter Lists</vt:lpstr>
      <vt:lpstr>List Tile</vt:lpstr>
      <vt:lpstr>Combining Card and ListTile</vt:lpstr>
      <vt:lpstr>Creating a list</vt:lpstr>
      <vt:lpstr>Creating a list</vt:lpstr>
      <vt:lpstr>Example</vt:lpstr>
      <vt:lpstr>Example Output</vt:lpstr>
      <vt:lpstr>ListView.builder</vt:lpstr>
      <vt:lpstr>ListView.builder</vt:lpstr>
      <vt:lpstr>ListView.separated</vt:lpstr>
      <vt:lpstr>ListView.separated</vt:lpstr>
      <vt:lpstr>Flutter Icons</vt:lpstr>
      <vt:lpstr>Adding Icons</vt:lpstr>
      <vt:lpstr>Boss level challenge</vt:lpstr>
      <vt:lpstr>Boss level challenge</vt:lpstr>
      <vt:lpstr>Boss level challenge </vt:lpstr>
      <vt:lpstr>Ultra boss level challenge (Optional)</vt:lpstr>
      <vt:lpstr>Ultra boss level challenge (optional)</vt:lpstr>
      <vt:lpstr>Ultra boss level challenge (optional)</vt:lpstr>
      <vt:lpstr>Ultra boss level challenge (optional)(2)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standard and layout widgets</dc:title>
  <cp:lastModifiedBy>Hassan, Arafat</cp:lastModifiedBy>
  <cp:revision>1</cp:revision>
  <dcterms:modified xsi:type="dcterms:W3CDTF">2023-03-28T12:02:33Z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65e3ec-2057-4a1c-aac9-900f17f24dd1_Enabled">
    <vt:lpwstr>true</vt:lpwstr>
  </property>
  <property fmtid="{D5CDD505-2E9C-101B-9397-08002B2CF9AE}" pid="3" name="MSIP_Label_ba65e3ec-2057-4a1c-aac9-900f17f24dd1_SetDate">
    <vt:lpwstr>2023-03-28T12:02:32Z</vt:lpwstr>
  </property>
  <property fmtid="{D5CDD505-2E9C-101B-9397-08002B2CF9AE}" pid="4" name="MSIP_Label_ba65e3ec-2057-4a1c-aac9-900f17f24dd1_Method">
    <vt:lpwstr>Standard</vt:lpwstr>
  </property>
  <property fmtid="{D5CDD505-2E9C-101B-9397-08002B2CF9AE}" pid="5" name="MSIP_Label_ba65e3ec-2057-4a1c-aac9-900f17f24dd1_Name">
    <vt:lpwstr>defa4170-0d19-0005-0004-bc88714345d2</vt:lpwstr>
  </property>
  <property fmtid="{D5CDD505-2E9C-101B-9397-08002B2CF9AE}" pid="6" name="MSIP_Label_ba65e3ec-2057-4a1c-aac9-900f17f24dd1_SiteId">
    <vt:lpwstr>61f86c18-3283-4e11-ac6e-accd12e10ed4</vt:lpwstr>
  </property>
  <property fmtid="{D5CDD505-2E9C-101B-9397-08002B2CF9AE}" pid="7" name="MSIP_Label_ba65e3ec-2057-4a1c-aac9-900f17f24dd1_ActionId">
    <vt:lpwstr>815d5da7-99ef-4d0b-bbac-c4226e107fd7</vt:lpwstr>
  </property>
  <property fmtid="{D5CDD505-2E9C-101B-9397-08002B2CF9AE}" pid="8" name="MSIP_Label_ba65e3ec-2057-4a1c-aac9-900f17f24dd1_ContentBits">
    <vt:lpwstr>0</vt:lpwstr>
  </property>
</Properties>
</file>