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10" r:id="rId49"/>
    <p:sldId id="304" r:id="rId50"/>
    <p:sldId id="305" r:id="rId51"/>
    <p:sldId id="306" r:id="rId52"/>
    <p:sldId id="307" r:id="rId53"/>
    <p:sldId id="308" r:id="rId54"/>
    <p:sldId id="309" r:id="rId55"/>
    <p:sldId id="311" r:id="rId56"/>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
      <p:font typeface="Nunito"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2" autoAdjust="0"/>
    <p:restoredTop sz="91422" autoAdjust="0"/>
  </p:normalViewPr>
  <p:slideViewPr>
    <p:cSldViewPr snapToGrid="0">
      <p:cViewPr varScale="1">
        <p:scale>
          <a:sx n="137" d="100"/>
          <a:sy n="137" d="100"/>
        </p:scale>
        <p:origin x="280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c36f69084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c36f6908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c36f6908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c36f6908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c36f69084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c36f6908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c36f69084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c36f6908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c36f69084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c36f69084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c36f69084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c36f6908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c36f69084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c36f6908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c36f69084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c36f6908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c36f69084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c36f6908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36f69084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36f69084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c36f6908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c36f6908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c36f69084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c36f69084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36f69084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c36f6908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c36f69084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0c36f69084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c36f69084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0c36f69084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0c36f69084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0c36f69084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36f69084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36f6908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c36f69084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c36f6908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c36f69084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c36f69084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c36f6908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c36f6908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c36f69084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0c36f6908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c36f6908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c36f6908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c36f69084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c36f69084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c36f69084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c36f6908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36f69084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36f6908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c36f69084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c36f6908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0c36f69084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0c36f69084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0c36f69084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0c36f6908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c36f69084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c36f6908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36f69084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36f69084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c36f69084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c36f69084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0c36f69084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0c36f69084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c36f6908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c36f6908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0c36f69084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0c36f69084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c36f69084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c36f69084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0c36f6908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0c36f6908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c36f69084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0c36f69084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0c36f6908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0c36f6908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c36f69084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c36f6908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0c36f69084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0c36f6908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0c36f69084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0c36f69084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c36f69084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c36f69084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0c36f6908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0c36f6908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c36f69084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c36f6908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c36f69084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0c36f69084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c36f6908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c36f6908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0c36f69084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0c36f69084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0c36f69084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0c36f69084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c36f69084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c36f690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c36f69084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c36f69084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c36f6908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c36f6908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c36f69084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c36f6908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c36f69084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c36f69084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c36f6908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c36f6908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youtrack.jetbrains.com/articles/IDEA-A-2100661679/IntelliJ-IDEA-2023.3-Latest-Builds#download-intellij-idea-community-edition-20233-eap-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hyperlink" Target="https://www.beecrowd.com.br/judge/en/problems/view/1007" TargetMode="External"/><Relationship Id="rId3" Type="http://schemas.openxmlformats.org/officeDocument/2006/relationships/hyperlink" Target="https://www.beecrowd.com.br/judge/en/problems/view/1001" TargetMode="External"/><Relationship Id="rId7" Type="http://schemas.openxmlformats.org/officeDocument/2006/relationships/hyperlink" Target="https://www.beecrowd.com.br/judge/en/problems/view/1005" TargetMode="External"/><Relationship Id="rId12" Type="http://schemas.openxmlformats.org/officeDocument/2006/relationships/hyperlink" Target="https://www.beecrowd.com.br/judge/en/problems/view/1015"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hyperlink" Target="https://www.beecrowd.com.br/judge/en/problems/view/1004" TargetMode="External"/><Relationship Id="rId11" Type="http://schemas.openxmlformats.org/officeDocument/2006/relationships/hyperlink" Target="https://www.beecrowd.com.br/judge/en/problems/view/1010" TargetMode="External"/><Relationship Id="rId5" Type="http://schemas.openxmlformats.org/officeDocument/2006/relationships/hyperlink" Target="https://www.beecrowd.com.br/judge/en/problems/view/1003" TargetMode="External"/><Relationship Id="rId10" Type="http://schemas.openxmlformats.org/officeDocument/2006/relationships/hyperlink" Target="https://www.beecrowd.com.br/judge/en/problems/view/1009" TargetMode="External"/><Relationship Id="rId4" Type="http://schemas.openxmlformats.org/officeDocument/2006/relationships/hyperlink" Target="https://www.beecrowd.com.br/judge/en/problems/view/1002" TargetMode="External"/><Relationship Id="rId9" Type="http://schemas.openxmlformats.org/officeDocument/2006/relationships/hyperlink" Target="https://www.beecrowd.com.br/judge/en/problems/view/1008"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www.hackerrank.com/challenges/java-loops?isFullScreen=true" TargetMode="External"/><Relationship Id="rId3" Type="http://schemas.openxmlformats.org/officeDocument/2006/relationships/hyperlink" Target="https://www.hackerrank.com/challenges/java-stdin-and-stdout-1?isFullScreen=true" TargetMode="External"/><Relationship Id="rId7" Type="http://schemas.openxmlformats.org/officeDocument/2006/relationships/hyperlink" Target="https://www.hackerrank.com/challenges/java-loops-i?isFullScreen=tru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hyperlink" Target="https://www.hackerrank.com/challenges/java-output-formatting?isFullScreen=true" TargetMode="External"/><Relationship Id="rId11" Type="http://schemas.openxmlformats.org/officeDocument/2006/relationships/hyperlink" Target="https://www.hackerrank.com/challenges/java-substring/problem?isFullScreen=true" TargetMode="External"/><Relationship Id="rId5" Type="http://schemas.openxmlformats.org/officeDocument/2006/relationships/hyperlink" Target="https://www.hackerrank.com/challenges/java-stdin-stdout?isFullScreen=true" TargetMode="External"/><Relationship Id="rId10" Type="http://schemas.openxmlformats.org/officeDocument/2006/relationships/hyperlink" Target="https://www.hackerrank.com/challenges/java-strings-introduction?isFullScreen=true" TargetMode="External"/><Relationship Id="rId4" Type="http://schemas.openxmlformats.org/officeDocument/2006/relationships/hyperlink" Target="https://www.hackerrank.com/challenges/java-if-else?isFullScreen=true" TargetMode="External"/><Relationship Id="rId9" Type="http://schemas.openxmlformats.org/officeDocument/2006/relationships/hyperlink" Target="https://www.hackerrank.com/challenges/java-datatypes?isFullScreen=true"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codeforces.com/problemset/problem/4/A"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hyperlink" Target="https://codeforces.com/problemset/problem/1/A" TargetMode="External"/><Relationship Id="rId4" Type="http://schemas.openxmlformats.org/officeDocument/2006/relationships/hyperlink" Target="https://codeforces.com/problemset/problem/71/A"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to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Data and I/O</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192" name="Google Shape;192;p23"/>
          <p:cNvSpPr txBox="1">
            <a:spLocks noGrp="1"/>
          </p:cNvSpPr>
          <p:nvPr>
            <p:ph type="body" idx="1"/>
          </p:nvPr>
        </p:nvSpPr>
        <p:spPr>
          <a:xfrm>
            <a:off x="819150" y="13563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Variables are containers for storing data values.</a:t>
            </a:r>
            <a:endParaRPr sz="2000"/>
          </a:p>
          <a:p>
            <a:pPr marL="0" lvl="0" indent="0" algn="l" rtl="0">
              <a:spcBef>
                <a:spcPts val="1200"/>
              </a:spcBef>
              <a:spcAft>
                <a:spcPts val="0"/>
              </a:spcAft>
              <a:buNone/>
            </a:pPr>
            <a:r>
              <a:rPr lang="en" sz="2000"/>
              <a:t>In Java, there are different types of variables, for example:</a:t>
            </a:r>
            <a:endParaRPr sz="2000"/>
          </a:p>
          <a:p>
            <a:pPr marL="457200" lvl="0" indent="0" algn="l" rtl="0">
              <a:spcBef>
                <a:spcPts val="1200"/>
              </a:spcBef>
              <a:spcAft>
                <a:spcPts val="0"/>
              </a:spcAft>
              <a:buNone/>
            </a:pPr>
            <a:r>
              <a:rPr lang="en" sz="2000"/>
              <a:t>String - stores text, such as "Hello". String values are surrounded by double quotes</a:t>
            </a:r>
            <a:endParaRPr sz="2000"/>
          </a:p>
          <a:p>
            <a:pPr marL="457200" lvl="0" indent="0" algn="l" rtl="0">
              <a:spcBef>
                <a:spcPts val="0"/>
              </a:spcBef>
              <a:spcAft>
                <a:spcPts val="0"/>
              </a:spcAft>
              <a:buNone/>
            </a:pPr>
            <a:r>
              <a:rPr lang="en" sz="2000"/>
              <a:t>int - stores integers (whole numbers), without decimals, such as 123 or -123</a:t>
            </a:r>
            <a:endParaRPr sz="2000"/>
          </a:p>
          <a:p>
            <a:pPr marL="457200" lvl="0" indent="0" algn="l" rtl="0">
              <a:spcBef>
                <a:spcPts val="0"/>
              </a:spcBef>
              <a:spcAft>
                <a:spcPts val="0"/>
              </a:spcAft>
              <a:buNone/>
            </a:pPr>
            <a:r>
              <a:rPr lang="en" sz="2000"/>
              <a:t>float - stores floating point numbers, with decimals, such as 19.99 or -19.99</a:t>
            </a:r>
            <a:endParaRPr sz="2000"/>
          </a:p>
          <a:p>
            <a:pPr marL="457200" lvl="0" indent="0" algn="l" rtl="0">
              <a:spcBef>
                <a:spcPts val="0"/>
              </a:spcBef>
              <a:spcAft>
                <a:spcPts val="0"/>
              </a:spcAft>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198" name="Google Shape;198;p24"/>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a:t>char - stores single characters, such as 'a' or 'B'. Char values are surrounded by single quotes</a:t>
            </a:r>
            <a:endParaRPr sz="2000"/>
          </a:p>
          <a:p>
            <a:pPr marL="457200" lvl="0" indent="0" algn="l" rtl="0">
              <a:spcBef>
                <a:spcPts val="0"/>
              </a:spcBef>
              <a:spcAft>
                <a:spcPts val="0"/>
              </a:spcAft>
              <a:buNone/>
            </a:pPr>
            <a:r>
              <a:rPr lang="en" sz="2000"/>
              <a:t>boolean - stores values with two states: true or false</a:t>
            </a:r>
            <a:endParaRPr sz="2000"/>
          </a:p>
          <a:p>
            <a:pPr marL="0" lvl="0" indent="0" algn="l" rtl="0">
              <a:spcBef>
                <a:spcPts val="1000"/>
              </a:spcBef>
              <a:spcAft>
                <a:spcPts val="0"/>
              </a:spcAft>
              <a:buNone/>
            </a:pPr>
            <a:r>
              <a:rPr lang="en" sz="2000"/>
              <a:t>Syntax - type variableName = value;</a:t>
            </a:r>
            <a:endParaRPr sz="2000"/>
          </a:p>
          <a:p>
            <a:pPr marL="0" lvl="0" indent="0" algn="l" rtl="0">
              <a:spcBef>
                <a:spcPts val="1000"/>
              </a:spcBef>
              <a:spcAft>
                <a:spcPts val="0"/>
              </a:spcAft>
              <a:buNone/>
            </a:pPr>
            <a:endParaRPr sz="2000"/>
          </a:p>
          <a:p>
            <a:pPr marL="457200" lvl="0" indent="0" algn="l" rtl="0">
              <a:spcBef>
                <a:spcPts val="0"/>
              </a:spcBef>
              <a:spcAft>
                <a:spcPts val="0"/>
              </a:spcAft>
              <a:buNone/>
            </a:pPr>
            <a:endParaRPr sz="2000"/>
          </a:p>
          <a:p>
            <a:pPr marL="457200" lvl="0" indent="0" algn="l" rtl="0">
              <a:spcBef>
                <a:spcPts val="0"/>
              </a:spcBef>
              <a:spcAft>
                <a:spcPts val="0"/>
              </a:spcAft>
              <a:buNone/>
            </a:pPr>
            <a:endParaRPr sz="2000"/>
          </a:p>
        </p:txBody>
      </p:sp>
      <p:pic>
        <p:nvPicPr>
          <p:cNvPr id="199" name="Google Shape;199;p24"/>
          <p:cNvPicPr preferRelativeResize="0"/>
          <p:nvPr/>
        </p:nvPicPr>
        <p:blipFill>
          <a:blip r:embed="rId3">
            <a:alphaModFix/>
          </a:blip>
          <a:stretch>
            <a:fillRect/>
          </a:stretch>
        </p:blipFill>
        <p:spPr>
          <a:xfrm>
            <a:off x="979450" y="3052700"/>
            <a:ext cx="2908674" cy="713700"/>
          </a:xfrm>
          <a:prstGeom prst="rect">
            <a:avLst/>
          </a:prstGeom>
          <a:noFill/>
          <a:ln>
            <a:noFill/>
          </a:ln>
        </p:spPr>
      </p:pic>
      <p:pic>
        <p:nvPicPr>
          <p:cNvPr id="200" name="Google Shape;200;p24"/>
          <p:cNvPicPr preferRelativeResize="0"/>
          <p:nvPr/>
        </p:nvPicPr>
        <p:blipFill>
          <a:blip r:embed="rId4">
            <a:alphaModFix/>
          </a:blip>
          <a:stretch>
            <a:fillRect/>
          </a:stretch>
        </p:blipFill>
        <p:spPr>
          <a:xfrm>
            <a:off x="979450" y="3993050"/>
            <a:ext cx="3190690" cy="71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206" name="Google Shape;206;p25"/>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Be careful when naming variables - </a:t>
            </a:r>
            <a:endParaRPr sz="2000"/>
          </a:p>
          <a:p>
            <a:pPr marL="0" lvl="0" indent="0" algn="l" rtl="0">
              <a:spcBef>
                <a:spcPts val="0"/>
              </a:spcBef>
              <a:spcAft>
                <a:spcPts val="0"/>
              </a:spcAft>
              <a:buNone/>
            </a:pPr>
            <a:endParaRPr sz="2000"/>
          </a:p>
        </p:txBody>
      </p:sp>
      <p:pic>
        <p:nvPicPr>
          <p:cNvPr id="207" name="Google Shape;207;p25"/>
          <p:cNvPicPr preferRelativeResize="0"/>
          <p:nvPr/>
        </p:nvPicPr>
        <p:blipFill>
          <a:blip r:embed="rId3">
            <a:alphaModFix/>
          </a:blip>
          <a:stretch>
            <a:fillRect/>
          </a:stretch>
        </p:blipFill>
        <p:spPr>
          <a:xfrm>
            <a:off x="949675" y="1380025"/>
            <a:ext cx="3571875" cy="795200"/>
          </a:xfrm>
          <a:prstGeom prst="rect">
            <a:avLst/>
          </a:prstGeom>
          <a:noFill/>
          <a:ln>
            <a:noFill/>
          </a:ln>
        </p:spPr>
      </p:pic>
      <p:pic>
        <p:nvPicPr>
          <p:cNvPr id="208" name="Google Shape;208;p25"/>
          <p:cNvPicPr preferRelativeResize="0"/>
          <p:nvPr/>
        </p:nvPicPr>
        <p:blipFill>
          <a:blip r:embed="rId4">
            <a:alphaModFix/>
          </a:blip>
          <a:stretch>
            <a:fillRect/>
          </a:stretch>
        </p:blipFill>
        <p:spPr>
          <a:xfrm>
            <a:off x="949675" y="2919800"/>
            <a:ext cx="6470824" cy="160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types</a:t>
            </a:r>
            <a:endParaRPr/>
          </a:p>
        </p:txBody>
      </p:sp>
      <p:sp>
        <p:nvSpPr>
          <p:cNvPr id="214" name="Google Shape;214;p26"/>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 types in Java -</a:t>
            </a:r>
            <a:endParaRPr sz="2000"/>
          </a:p>
          <a:p>
            <a:pPr marL="457200" lvl="0" indent="-355600" algn="l" rtl="0">
              <a:spcBef>
                <a:spcPts val="0"/>
              </a:spcBef>
              <a:spcAft>
                <a:spcPts val="0"/>
              </a:spcAft>
              <a:buSzPts val="2000"/>
              <a:buChar char="●"/>
            </a:pPr>
            <a:r>
              <a:rPr lang="en" sz="2000"/>
              <a:t>int - 4bytes - Stores whole numbers from -2,147,483,648 to 2,147,483,647</a:t>
            </a:r>
            <a:endParaRPr sz="2000"/>
          </a:p>
          <a:p>
            <a:pPr marL="457200" lvl="0" indent="-355600" algn="l" rtl="0">
              <a:spcBef>
                <a:spcPts val="0"/>
              </a:spcBef>
              <a:spcAft>
                <a:spcPts val="0"/>
              </a:spcAft>
              <a:buSzPts val="2000"/>
              <a:buChar char="●"/>
            </a:pPr>
            <a:r>
              <a:rPr lang="en" sz="2000"/>
              <a:t>float - 4 bytes - Stores fractional numbers. Sufficient for storing 6 to 7 decimal digits</a:t>
            </a:r>
            <a:endParaRPr sz="2000"/>
          </a:p>
          <a:p>
            <a:pPr marL="457200" lvl="0" indent="-355600" algn="l" rtl="0">
              <a:spcBef>
                <a:spcPts val="0"/>
              </a:spcBef>
              <a:spcAft>
                <a:spcPts val="0"/>
              </a:spcAft>
              <a:buSzPts val="2000"/>
              <a:buChar char="●"/>
            </a:pPr>
            <a:r>
              <a:rPr lang="en" sz="2000"/>
              <a:t>double - 8 bytes - Stores fractional numbers. Sufficient for storing 15 decimal digits</a:t>
            </a:r>
            <a:endParaRPr sz="2000"/>
          </a:p>
          <a:p>
            <a:pPr marL="457200" lvl="0" indent="-355600" algn="l" rtl="0">
              <a:spcBef>
                <a:spcPts val="0"/>
              </a:spcBef>
              <a:spcAft>
                <a:spcPts val="0"/>
              </a:spcAft>
              <a:buSzPts val="2000"/>
              <a:buChar char="●"/>
            </a:pPr>
            <a:r>
              <a:rPr lang="en" sz="2000"/>
              <a:t>boolean - 1 byte - Stores true or false values.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types</a:t>
            </a:r>
            <a:endParaRPr/>
          </a:p>
        </p:txBody>
      </p:sp>
      <p:sp>
        <p:nvSpPr>
          <p:cNvPr id="220" name="Google Shape;220;p27"/>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 types in Java (continued)-</a:t>
            </a:r>
            <a:endParaRPr sz="2000"/>
          </a:p>
          <a:p>
            <a:pPr marL="457200" lvl="0" indent="-355600" algn="l" rtl="0">
              <a:spcBef>
                <a:spcPts val="0"/>
              </a:spcBef>
              <a:spcAft>
                <a:spcPts val="0"/>
              </a:spcAft>
              <a:buSzPts val="2000"/>
              <a:buChar char="●"/>
            </a:pPr>
            <a:r>
              <a:rPr lang="en" sz="2000"/>
              <a:t>char - 2 bytes - Stores a single character/letter </a:t>
            </a:r>
            <a:endParaRPr sz="2000"/>
          </a:p>
          <a:p>
            <a:pPr marL="457200" lvl="0" indent="-355600" algn="l" rtl="0">
              <a:spcBef>
                <a:spcPts val="0"/>
              </a:spcBef>
              <a:spcAft>
                <a:spcPts val="0"/>
              </a:spcAft>
              <a:buSzPts val="2000"/>
              <a:buChar char="●"/>
            </a:pPr>
            <a:r>
              <a:rPr lang="en" sz="2000"/>
              <a:t>String (with capital s) - Stores a sequence of characters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26" name="Google Shape;226;p28"/>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We have already discussed about “sout” or System.out.println() which prints data to console. </a:t>
            </a:r>
            <a:endParaRPr sz="2000"/>
          </a:p>
          <a:p>
            <a:pPr marL="457200" lvl="0" indent="-355600" algn="l" rtl="0">
              <a:spcBef>
                <a:spcPts val="0"/>
              </a:spcBef>
              <a:spcAft>
                <a:spcPts val="0"/>
              </a:spcAft>
              <a:buSzPts val="2000"/>
              <a:buChar char="●"/>
            </a:pPr>
            <a:r>
              <a:rPr lang="en" sz="2000"/>
              <a:t>System.out.println() also prints an empty line (new line character or “\n”) at the end.</a:t>
            </a:r>
            <a:endParaRPr sz="2000"/>
          </a:p>
          <a:p>
            <a:pPr marL="457200" lvl="0" indent="-355600" algn="l" rtl="0">
              <a:spcBef>
                <a:spcPts val="0"/>
              </a:spcBef>
              <a:spcAft>
                <a:spcPts val="0"/>
              </a:spcAft>
              <a:buSzPts val="2000"/>
              <a:buChar char="●"/>
            </a:pPr>
            <a:r>
              <a:rPr lang="en" sz="2000"/>
              <a:t>If that is not desired, then System.out. print() can be used.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32" name="Google Shape;232;p29"/>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Examples - </a:t>
            </a:r>
            <a:endParaRPr sz="2000"/>
          </a:p>
        </p:txBody>
      </p:sp>
      <p:pic>
        <p:nvPicPr>
          <p:cNvPr id="233" name="Google Shape;233;p29"/>
          <p:cNvPicPr preferRelativeResize="0"/>
          <p:nvPr/>
        </p:nvPicPr>
        <p:blipFill>
          <a:blip r:embed="rId3">
            <a:alphaModFix/>
          </a:blip>
          <a:stretch>
            <a:fillRect/>
          </a:stretch>
        </p:blipFill>
        <p:spPr>
          <a:xfrm>
            <a:off x="1414728" y="1893475"/>
            <a:ext cx="4658300" cy="228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39" name="Google Shape;239;p30"/>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Examples - </a:t>
            </a:r>
            <a:endParaRPr sz="2000"/>
          </a:p>
        </p:txBody>
      </p:sp>
      <p:pic>
        <p:nvPicPr>
          <p:cNvPr id="240" name="Google Shape;240;p30"/>
          <p:cNvPicPr preferRelativeResize="0"/>
          <p:nvPr/>
        </p:nvPicPr>
        <p:blipFill>
          <a:blip r:embed="rId3">
            <a:alphaModFix/>
          </a:blip>
          <a:stretch>
            <a:fillRect/>
          </a:stretch>
        </p:blipFill>
        <p:spPr>
          <a:xfrm>
            <a:off x="1340625" y="1898225"/>
            <a:ext cx="5429175" cy="231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46" name="Google Shape;246;p31"/>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For inputs, we will be using the Scanner class. </a:t>
            </a:r>
            <a:endParaRPr sz="2000"/>
          </a:p>
          <a:p>
            <a:pPr marL="457200" lvl="0" indent="-355600" algn="l" rtl="0">
              <a:spcBef>
                <a:spcPts val="0"/>
              </a:spcBef>
              <a:spcAft>
                <a:spcPts val="0"/>
              </a:spcAft>
              <a:buSzPts val="2000"/>
              <a:buChar char="●"/>
            </a:pPr>
            <a:r>
              <a:rPr lang="en" sz="2000"/>
              <a:t>But the code for scanner class is elsewhere. We need to import it first</a:t>
            </a: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Scanner is </a:t>
            </a:r>
            <a:r>
              <a:rPr lang="en" sz="2000" b="1"/>
              <a:t>class</a:t>
            </a:r>
            <a:r>
              <a:rPr lang="en" sz="2000"/>
              <a:t>. It has code (functions) and data wrapped as a single entity. </a:t>
            </a:r>
            <a:endParaRPr sz="2000"/>
          </a:p>
        </p:txBody>
      </p:sp>
      <p:pic>
        <p:nvPicPr>
          <p:cNvPr id="247" name="Google Shape;247;p31"/>
          <p:cNvPicPr preferRelativeResize="0"/>
          <p:nvPr/>
        </p:nvPicPr>
        <p:blipFill>
          <a:blip r:embed="rId3">
            <a:alphaModFix/>
          </a:blip>
          <a:stretch>
            <a:fillRect/>
          </a:stretch>
        </p:blipFill>
        <p:spPr>
          <a:xfrm>
            <a:off x="1375975" y="2463575"/>
            <a:ext cx="3501200" cy="482050"/>
          </a:xfrm>
          <a:prstGeom prst="rect">
            <a:avLst/>
          </a:prstGeom>
          <a:noFill/>
          <a:ln>
            <a:noFill/>
          </a:ln>
        </p:spPr>
      </p:pic>
      <p:pic>
        <p:nvPicPr>
          <p:cNvPr id="248" name="Google Shape;248;p31"/>
          <p:cNvPicPr preferRelativeResize="0"/>
          <p:nvPr/>
        </p:nvPicPr>
        <p:blipFill>
          <a:blip r:embed="rId4">
            <a:alphaModFix/>
          </a:blip>
          <a:stretch>
            <a:fillRect/>
          </a:stretch>
        </p:blipFill>
        <p:spPr>
          <a:xfrm>
            <a:off x="1375975" y="3041375"/>
            <a:ext cx="4188850" cy="64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Installation</a:t>
            </a:r>
            <a:endParaRPr/>
          </a:p>
        </p:txBody>
      </p:sp>
      <p:sp>
        <p:nvSpPr>
          <p:cNvPr id="135" name="Google Shape;135;p14"/>
          <p:cNvSpPr txBox="1">
            <a:spLocks noGrp="1"/>
          </p:cNvSpPr>
          <p:nvPr>
            <p:ph type="body" idx="1"/>
          </p:nvPr>
        </p:nvSpPr>
        <p:spPr>
          <a:xfrm>
            <a:off x="819150" y="1404825"/>
            <a:ext cx="7505700" cy="32628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dirty="0"/>
              <a:t>First, head over to </a:t>
            </a:r>
            <a:r>
              <a:rPr lang="en" sz="2200" u="sng" dirty="0">
                <a:solidFill>
                  <a:schemeClr val="hlink"/>
                </a:solidFill>
                <a:hlinkClick r:id="rId3"/>
              </a:rPr>
              <a:t>this site</a:t>
            </a:r>
            <a:r>
              <a:rPr lang="en" sz="2200" dirty="0"/>
              <a:t> and download IntelliJ IDEA community edition.</a:t>
            </a:r>
            <a:endParaRPr sz="2200" dirty="0"/>
          </a:p>
          <a:p>
            <a:pPr marL="457200" lvl="0" indent="-368300" algn="l" rtl="0">
              <a:spcBef>
                <a:spcPts val="0"/>
              </a:spcBef>
              <a:spcAft>
                <a:spcPts val="0"/>
              </a:spcAft>
              <a:buSzPts val="2200"/>
              <a:buChar char="●"/>
            </a:pPr>
            <a:r>
              <a:rPr lang="en" sz="2200" dirty="0"/>
              <a:t>Continue with the installation wizard. The default options will work fine. </a:t>
            </a:r>
            <a:endParaRPr sz="2200" dirty="0"/>
          </a:p>
          <a:p>
            <a:pPr marL="457200" lvl="0" indent="-368300" algn="l" rtl="0">
              <a:spcBef>
                <a:spcPts val="0"/>
              </a:spcBef>
              <a:spcAft>
                <a:spcPts val="0"/>
              </a:spcAft>
              <a:buSzPts val="2200"/>
              <a:buChar char="●"/>
            </a:pPr>
            <a:r>
              <a:rPr lang="en" sz="2200" dirty="0"/>
              <a:t>Select “Reboot now” when installation is complete.</a:t>
            </a:r>
            <a:endParaRPr sz="2200" dirty="0"/>
          </a:p>
          <a:p>
            <a:pPr marL="457200" lvl="0" indent="-368300" algn="l" rtl="0">
              <a:spcBef>
                <a:spcPts val="0"/>
              </a:spcBef>
              <a:spcAft>
                <a:spcPts val="0"/>
              </a:spcAft>
              <a:buSzPts val="2200"/>
              <a:buChar char="●"/>
            </a:pPr>
            <a:r>
              <a:rPr lang="en" sz="2200" dirty="0"/>
              <a:t>Open Intellij then select “Create new project”</a:t>
            </a: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54" name="Google Shape;254;p32"/>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With the keyword </a:t>
            </a:r>
            <a:r>
              <a:rPr lang="en" sz="2000" i="1"/>
              <a:t>new</a:t>
            </a:r>
            <a:r>
              <a:rPr lang="en" sz="2000"/>
              <a:t>, we instantiate the class. I.e., make a copy of the class. We have captured this copy in the variable </a:t>
            </a:r>
            <a:r>
              <a:rPr lang="en" sz="2000" i="1"/>
              <a:t>input</a:t>
            </a:r>
            <a:r>
              <a:rPr lang="en" sz="2000"/>
              <a:t>. </a:t>
            </a:r>
            <a:endParaRPr sz="2000"/>
          </a:p>
          <a:p>
            <a:pPr marL="457200" lvl="0" indent="-355600" algn="l" rtl="0">
              <a:spcBef>
                <a:spcPts val="0"/>
              </a:spcBef>
              <a:spcAft>
                <a:spcPts val="0"/>
              </a:spcAft>
              <a:buSzPts val="2000"/>
              <a:buChar char="●"/>
            </a:pPr>
            <a:r>
              <a:rPr lang="en" sz="2000"/>
              <a:t>Here </a:t>
            </a:r>
            <a:r>
              <a:rPr lang="en" sz="2000" i="1"/>
              <a:t>Scanner </a:t>
            </a:r>
            <a:r>
              <a:rPr lang="en" sz="2000"/>
              <a:t>acts as a template. We can make as many changes to </a:t>
            </a:r>
            <a:r>
              <a:rPr lang="en" sz="2000" i="1"/>
              <a:t>input </a:t>
            </a:r>
            <a:r>
              <a:rPr lang="en" sz="2000"/>
              <a:t>without affecting </a:t>
            </a:r>
            <a:r>
              <a:rPr lang="en" sz="2000" i="1"/>
              <a:t>Scanner</a:t>
            </a:r>
            <a:r>
              <a:rPr lang="en" sz="2000"/>
              <a:t>. And we can make as many copies of </a:t>
            </a:r>
            <a:r>
              <a:rPr lang="en" sz="2000" i="1"/>
              <a:t>Scanner </a:t>
            </a:r>
            <a:r>
              <a:rPr lang="en" sz="2000"/>
              <a:t>as we wish. </a:t>
            </a:r>
            <a:endParaRPr sz="2000"/>
          </a:p>
          <a:p>
            <a:pPr marL="457200" lvl="0" indent="-355600" algn="l" rtl="0">
              <a:spcBef>
                <a:spcPts val="0"/>
              </a:spcBef>
              <a:spcAft>
                <a:spcPts val="0"/>
              </a:spcAft>
              <a:buSzPts val="2000"/>
              <a:buChar char="●"/>
            </a:pPr>
            <a:r>
              <a:rPr lang="en" sz="2000"/>
              <a:t>Once you understand this, we can move on to actually taking inputs.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60" name="Google Shape;260;p33"/>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Get an integer from the user - </a:t>
            </a:r>
            <a:endParaRPr sz="2000"/>
          </a:p>
          <a:p>
            <a:pPr marL="0" lvl="0" indent="0" algn="l" rtl="0">
              <a:spcBef>
                <a:spcPts val="0"/>
              </a:spcBef>
              <a:spcAft>
                <a:spcPts val="0"/>
              </a:spcAft>
              <a:buNone/>
            </a:pPr>
            <a:endParaRPr sz="2000"/>
          </a:p>
        </p:txBody>
      </p:sp>
      <p:pic>
        <p:nvPicPr>
          <p:cNvPr id="261" name="Google Shape;261;p33"/>
          <p:cNvPicPr preferRelativeResize="0"/>
          <p:nvPr/>
        </p:nvPicPr>
        <p:blipFill>
          <a:blip r:embed="rId3">
            <a:alphaModFix/>
          </a:blip>
          <a:stretch>
            <a:fillRect/>
          </a:stretch>
        </p:blipFill>
        <p:spPr>
          <a:xfrm>
            <a:off x="1380750" y="1873625"/>
            <a:ext cx="4922600" cy="213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67" name="Google Shape;267;p34"/>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p:txBody>
      </p:sp>
      <p:pic>
        <p:nvPicPr>
          <p:cNvPr id="268" name="Google Shape;268;p34"/>
          <p:cNvPicPr preferRelativeResize="0"/>
          <p:nvPr/>
        </p:nvPicPr>
        <p:blipFill>
          <a:blip r:embed="rId3">
            <a:alphaModFix/>
          </a:blip>
          <a:stretch>
            <a:fillRect/>
          </a:stretch>
        </p:blipFill>
        <p:spPr>
          <a:xfrm>
            <a:off x="1655238" y="1829762"/>
            <a:ext cx="5833525" cy="2503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I/O in Java</a:t>
            </a:r>
            <a:endParaRPr/>
          </a:p>
        </p:txBody>
      </p:sp>
      <p:sp>
        <p:nvSpPr>
          <p:cNvPr id="274" name="Google Shape;274;p35"/>
          <p:cNvSpPr txBox="1">
            <a:spLocks noGrp="1"/>
          </p:cNvSpPr>
          <p:nvPr>
            <p:ph type="body" idx="1"/>
          </p:nvPr>
        </p:nvSpPr>
        <p:spPr>
          <a:xfrm>
            <a:off x="819150" y="3466775"/>
            <a:ext cx="7505700" cy="1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If you want to read line by line, you can use </a:t>
            </a:r>
            <a:r>
              <a:rPr lang="en" sz="2000" i="1"/>
              <a:t>input.nextLine() </a:t>
            </a:r>
            <a:r>
              <a:rPr lang="en" sz="2000"/>
              <a:t>instead of </a:t>
            </a:r>
            <a:r>
              <a:rPr lang="en" sz="2000" i="1"/>
              <a:t>input.next()</a:t>
            </a:r>
            <a:endParaRPr sz="2000"/>
          </a:p>
        </p:txBody>
      </p:sp>
      <p:pic>
        <p:nvPicPr>
          <p:cNvPr id="275" name="Google Shape;275;p35"/>
          <p:cNvPicPr preferRelativeResize="0"/>
          <p:nvPr/>
        </p:nvPicPr>
        <p:blipFill>
          <a:blip r:embed="rId3">
            <a:alphaModFix/>
          </a:blip>
          <a:stretch>
            <a:fillRect/>
          </a:stretch>
        </p:blipFill>
        <p:spPr>
          <a:xfrm>
            <a:off x="1604600" y="1923063"/>
            <a:ext cx="5934800" cy="129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Operators</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Operators in Java</a:t>
            </a:r>
            <a:endParaRPr/>
          </a:p>
        </p:txBody>
      </p:sp>
      <p:sp>
        <p:nvSpPr>
          <p:cNvPr id="286" name="Google Shape;286;p37"/>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Arithmetic operators are addition (+), subtraction (-), multiplication (*), division (/), modulus (%), increment (++), decrement (--)</a:t>
            </a:r>
            <a:endParaRPr sz="2000"/>
          </a:p>
          <a:p>
            <a:pPr marL="457200" lvl="0" indent="-355600" algn="l" rtl="0">
              <a:spcBef>
                <a:spcPts val="0"/>
              </a:spcBef>
              <a:spcAft>
                <a:spcPts val="0"/>
              </a:spcAft>
              <a:buSzPts val="2000"/>
              <a:buChar char="●"/>
            </a:pPr>
            <a:r>
              <a:rPr lang="en" sz="2000"/>
              <a:t>Ex - </a:t>
            </a:r>
            <a:endParaRPr sz="2000"/>
          </a:p>
          <a:p>
            <a:pPr marL="914400" lvl="1" indent="-355600" algn="l" rtl="0">
              <a:spcBef>
                <a:spcPts val="0"/>
              </a:spcBef>
              <a:spcAft>
                <a:spcPts val="0"/>
              </a:spcAft>
              <a:buSzPts val="2000"/>
              <a:buChar char="○"/>
            </a:pPr>
            <a:r>
              <a:rPr lang="en" sz="2000"/>
              <a:t>System.out. println(13 % 5); 	// 3</a:t>
            </a:r>
            <a:endParaRPr sz="2000"/>
          </a:p>
          <a:p>
            <a:pPr marL="914400" lvl="1" indent="-355600" algn="l" rtl="0">
              <a:spcBef>
                <a:spcPts val="0"/>
              </a:spcBef>
              <a:spcAft>
                <a:spcPts val="0"/>
              </a:spcAft>
              <a:buSzPts val="2000"/>
              <a:buChar char="○"/>
            </a:pPr>
            <a:r>
              <a:rPr lang="en" sz="2000"/>
              <a:t>Int x = 5;</a:t>
            </a:r>
            <a:endParaRPr sz="2000"/>
          </a:p>
          <a:p>
            <a:pPr marL="914400" lvl="0" indent="0" algn="l" rtl="0">
              <a:spcBef>
                <a:spcPts val="0"/>
              </a:spcBef>
              <a:spcAft>
                <a:spcPts val="0"/>
              </a:spcAft>
              <a:buNone/>
            </a:pPr>
            <a:r>
              <a:rPr lang="en" sz="2000"/>
              <a:t>x++;</a:t>
            </a:r>
            <a:endParaRPr sz="2000"/>
          </a:p>
          <a:p>
            <a:pPr marL="914400" lvl="0" indent="0" algn="l" rtl="0">
              <a:spcBef>
                <a:spcPts val="0"/>
              </a:spcBef>
              <a:spcAft>
                <a:spcPts val="0"/>
              </a:spcAft>
              <a:buNone/>
            </a:pPr>
            <a:r>
              <a:rPr lang="en" sz="2000"/>
              <a:t>System.out. println(x); 		// 6</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Operators in Java</a:t>
            </a:r>
            <a:endParaRPr/>
          </a:p>
        </p:txBody>
      </p:sp>
      <p:sp>
        <p:nvSpPr>
          <p:cNvPr id="292" name="Google Shape;292;p38"/>
          <p:cNvSpPr txBox="1">
            <a:spLocks noGrp="1"/>
          </p:cNvSpPr>
          <p:nvPr>
            <p:ph type="body" idx="1"/>
          </p:nvPr>
        </p:nvSpPr>
        <p:spPr>
          <a:xfrm>
            <a:off x="819150" y="1280175"/>
            <a:ext cx="7505700" cy="360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The arithmetic operators can be used with = sign as assignment operator. Ex -</a:t>
            </a:r>
            <a:endParaRPr sz="2000"/>
          </a:p>
        </p:txBody>
      </p:sp>
      <p:pic>
        <p:nvPicPr>
          <p:cNvPr id="293" name="Google Shape;293;p38"/>
          <p:cNvPicPr preferRelativeResize="0"/>
          <p:nvPr/>
        </p:nvPicPr>
        <p:blipFill rotWithShape="1">
          <a:blip r:embed="rId3">
            <a:alphaModFix/>
          </a:blip>
          <a:srcRect r="24596"/>
          <a:stretch/>
        </p:blipFill>
        <p:spPr>
          <a:xfrm>
            <a:off x="3370075" y="1801925"/>
            <a:ext cx="4050600" cy="2933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Strings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Strings</a:t>
            </a:r>
            <a:endParaRPr/>
          </a:p>
        </p:txBody>
      </p:sp>
      <p:sp>
        <p:nvSpPr>
          <p:cNvPr id="304" name="Google Shape;304;p40"/>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t>In java, strings are represented by double quotes. Ex - </a:t>
            </a:r>
            <a:endParaRPr sz="2200"/>
          </a:p>
        </p:txBody>
      </p:sp>
      <p:pic>
        <p:nvPicPr>
          <p:cNvPr id="305" name="Google Shape;305;p40"/>
          <p:cNvPicPr preferRelativeResize="0"/>
          <p:nvPr/>
        </p:nvPicPr>
        <p:blipFill>
          <a:blip r:embed="rId3">
            <a:alphaModFix/>
          </a:blip>
          <a:stretch>
            <a:fillRect/>
          </a:stretch>
        </p:blipFill>
        <p:spPr>
          <a:xfrm>
            <a:off x="2435600" y="2012125"/>
            <a:ext cx="4707450" cy="210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String operations</a:t>
            </a:r>
            <a:endParaRPr/>
          </a:p>
        </p:txBody>
      </p:sp>
      <p:sp>
        <p:nvSpPr>
          <p:cNvPr id="311" name="Google Shape;311;p41"/>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t>Length of a string - </a:t>
            </a:r>
            <a:endParaRPr sz="2200"/>
          </a:p>
        </p:txBody>
      </p:sp>
      <p:pic>
        <p:nvPicPr>
          <p:cNvPr id="312" name="Google Shape;312;p41"/>
          <p:cNvPicPr preferRelativeResize="0"/>
          <p:nvPr/>
        </p:nvPicPr>
        <p:blipFill>
          <a:blip r:embed="rId3">
            <a:alphaModFix/>
          </a:blip>
          <a:stretch>
            <a:fillRect/>
          </a:stretch>
        </p:blipFill>
        <p:spPr>
          <a:xfrm>
            <a:off x="2231125" y="2060075"/>
            <a:ext cx="4556125" cy="203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Installation</a:t>
            </a:r>
            <a:endParaRPr/>
          </a:p>
        </p:txBody>
      </p:sp>
      <p:sp>
        <p:nvSpPr>
          <p:cNvPr id="141" name="Google Shape;141;p15"/>
          <p:cNvSpPr txBox="1">
            <a:spLocks noGrp="1"/>
          </p:cNvSpPr>
          <p:nvPr>
            <p:ph type="body" idx="1"/>
          </p:nvPr>
        </p:nvSpPr>
        <p:spPr>
          <a:xfrm>
            <a:off x="819150" y="1404825"/>
            <a:ext cx="3146100" cy="32628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AutoNum type="arabicPeriod"/>
            </a:pPr>
            <a:r>
              <a:rPr lang="en" sz="2200"/>
              <a:t>Select Java</a:t>
            </a:r>
            <a:endParaRPr sz="2200"/>
          </a:p>
          <a:p>
            <a:pPr marL="457200" lvl="0" indent="-368300" algn="l" rtl="0">
              <a:spcBef>
                <a:spcPts val="0"/>
              </a:spcBef>
              <a:spcAft>
                <a:spcPts val="0"/>
              </a:spcAft>
              <a:buSzPts val="2200"/>
              <a:buAutoNum type="arabicPeriod"/>
            </a:pPr>
            <a:r>
              <a:rPr lang="en" sz="2200"/>
              <a:t>You will not have a project SDK select. So click on the drop down menu and select “download JDK”</a:t>
            </a:r>
            <a:endParaRPr sz="2200"/>
          </a:p>
        </p:txBody>
      </p:sp>
      <p:pic>
        <p:nvPicPr>
          <p:cNvPr id="142" name="Google Shape;142;p15"/>
          <p:cNvPicPr preferRelativeResize="0"/>
          <p:nvPr/>
        </p:nvPicPr>
        <p:blipFill>
          <a:blip r:embed="rId3">
            <a:alphaModFix/>
          </a:blip>
          <a:stretch>
            <a:fillRect/>
          </a:stretch>
        </p:blipFill>
        <p:spPr>
          <a:xfrm>
            <a:off x="3919038" y="14288"/>
            <a:ext cx="6029325" cy="5114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String operations</a:t>
            </a:r>
            <a:endParaRPr/>
          </a:p>
        </p:txBody>
      </p:sp>
      <p:sp>
        <p:nvSpPr>
          <p:cNvPr id="318" name="Google Shape;318;p42"/>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t>String concatenation - Strings can be concatenated with + sign.  </a:t>
            </a:r>
            <a:endParaRPr sz="2200"/>
          </a:p>
        </p:txBody>
      </p:sp>
      <p:pic>
        <p:nvPicPr>
          <p:cNvPr id="319" name="Google Shape;319;p42"/>
          <p:cNvPicPr preferRelativeResize="0"/>
          <p:nvPr/>
        </p:nvPicPr>
        <p:blipFill>
          <a:blip r:embed="rId3">
            <a:alphaModFix/>
          </a:blip>
          <a:stretch>
            <a:fillRect/>
          </a:stretch>
        </p:blipFill>
        <p:spPr>
          <a:xfrm>
            <a:off x="1595675" y="2004650"/>
            <a:ext cx="5952638" cy="2434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String operations</a:t>
            </a:r>
            <a:endParaRPr/>
          </a:p>
        </p:txBody>
      </p:sp>
      <p:sp>
        <p:nvSpPr>
          <p:cNvPr id="325" name="Google Shape;325;p43"/>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t>String comparison - N.B. (The == sign doesn’t work as expected)</a:t>
            </a:r>
            <a:endParaRPr sz="2200"/>
          </a:p>
        </p:txBody>
      </p:sp>
      <p:pic>
        <p:nvPicPr>
          <p:cNvPr id="326" name="Google Shape;326;p43"/>
          <p:cNvPicPr preferRelativeResize="0"/>
          <p:nvPr/>
        </p:nvPicPr>
        <p:blipFill>
          <a:blip r:embed="rId3">
            <a:alphaModFix/>
          </a:blip>
          <a:stretch>
            <a:fillRect/>
          </a:stretch>
        </p:blipFill>
        <p:spPr>
          <a:xfrm>
            <a:off x="1081075" y="1961275"/>
            <a:ext cx="6981825" cy="3105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String operations</a:t>
            </a:r>
            <a:endParaRPr/>
          </a:p>
        </p:txBody>
      </p:sp>
      <p:sp>
        <p:nvSpPr>
          <p:cNvPr id="332" name="Google Shape;332;p44"/>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Suppose we need to include double quotes inside a string.</a:t>
            </a:r>
            <a:endParaRPr sz="2000"/>
          </a:p>
          <a:p>
            <a:pPr marL="0" lvl="0" indent="0" algn="l" rtl="0">
              <a:spcBef>
                <a:spcPts val="1200"/>
              </a:spcBef>
              <a:spcAft>
                <a:spcPts val="0"/>
              </a:spcAft>
              <a:buNone/>
            </a:pPr>
            <a:endParaRPr sz="2000"/>
          </a:p>
          <a:p>
            <a:pPr marL="0" lvl="0" indent="0" algn="l" rtl="0">
              <a:spcBef>
                <a:spcPts val="1200"/>
              </a:spcBef>
              <a:spcAft>
                <a:spcPts val="0"/>
              </a:spcAft>
              <a:buNone/>
            </a:pPr>
            <a:r>
              <a:rPr lang="en" sz="2000"/>
              <a:t>Since strings are represented by double quotes, the compiler will treat "This is the " as the string. Hence, the above code will cause an error.</a:t>
            </a:r>
            <a:endParaRPr sz="2000"/>
          </a:p>
          <a:p>
            <a:pPr marL="0" lvl="0" indent="0" algn="l" rtl="0">
              <a:spcBef>
                <a:spcPts val="1200"/>
              </a:spcBef>
              <a:spcAft>
                <a:spcPts val="1200"/>
              </a:spcAft>
              <a:buNone/>
            </a:pPr>
            <a:r>
              <a:rPr lang="en" sz="2000"/>
              <a:t>To solve this issue, we use the escape character \ in Java. For example,</a:t>
            </a:r>
            <a:endParaRPr sz="2000"/>
          </a:p>
        </p:txBody>
      </p:sp>
      <p:pic>
        <p:nvPicPr>
          <p:cNvPr id="333" name="Google Shape;333;p44"/>
          <p:cNvPicPr preferRelativeResize="0"/>
          <p:nvPr/>
        </p:nvPicPr>
        <p:blipFill>
          <a:blip r:embed="rId3">
            <a:alphaModFix/>
          </a:blip>
          <a:stretch>
            <a:fillRect/>
          </a:stretch>
        </p:blipFill>
        <p:spPr>
          <a:xfrm>
            <a:off x="951850" y="1971225"/>
            <a:ext cx="4544475" cy="494575"/>
          </a:xfrm>
          <a:prstGeom prst="rect">
            <a:avLst/>
          </a:prstGeom>
          <a:noFill/>
          <a:ln>
            <a:noFill/>
          </a:ln>
        </p:spPr>
      </p:pic>
      <p:pic>
        <p:nvPicPr>
          <p:cNvPr id="334" name="Google Shape;334;p44"/>
          <p:cNvPicPr preferRelativeResize="0"/>
          <p:nvPr/>
        </p:nvPicPr>
        <p:blipFill>
          <a:blip r:embed="rId4">
            <a:alphaModFix/>
          </a:blip>
          <a:stretch>
            <a:fillRect/>
          </a:stretch>
        </p:blipFill>
        <p:spPr>
          <a:xfrm>
            <a:off x="951850" y="3859100"/>
            <a:ext cx="4880431" cy="494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Math and conditions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Math</a:t>
            </a:r>
            <a:endParaRPr/>
          </a:p>
        </p:txBody>
      </p:sp>
      <p:sp>
        <p:nvSpPr>
          <p:cNvPr id="345" name="Google Shape;345;p46"/>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The Java Math class has many methods that allows you to perform mathematical tasks on numbers -</a:t>
            </a:r>
            <a:endParaRPr sz="2000"/>
          </a:p>
          <a:p>
            <a:pPr marL="457200" lvl="0" indent="-355600" algn="l" rtl="0">
              <a:spcBef>
                <a:spcPts val="1200"/>
              </a:spcBef>
              <a:spcAft>
                <a:spcPts val="0"/>
              </a:spcAft>
              <a:buSzPts val="2000"/>
              <a:buChar char="●"/>
            </a:pPr>
            <a:r>
              <a:rPr lang="en" sz="2000"/>
              <a:t>Math.max(5, 10); 		// 10</a:t>
            </a:r>
            <a:endParaRPr sz="2000"/>
          </a:p>
          <a:p>
            <a:pPr marL="457200" lvl="0" indent="-355600" algn="l" rtl="0">
              <a:spcBef>
                <a:spcPts val="0"/>
              </a:spcBef>
              <a:spcAft>
                <a:spcPts val="0"/>
              </a:spcAft>
              <a:buSzPts val="2000"/>
              <a:buChar char="●"/>
            </a:pPr>
            <a:r>
              <a:rPr lang="en" sz="2000"/>
              <a:t>Math.min(5, 10);			// 5</a:t>
            </a:r>
            <a:endParaRPr sz="2000"/>
          </a:p>
          <a:p>
            <a:pPr marL="457200" lvl="0" indent="-355600" algn="l" rtl="0">
              <a:spcBef>
                <a:spcPts val="0"/>
              </a:spcBef>
              <a:spcAft>
                <a:spcPts val="0"/>
              </a:spcAft>
              <a:buSzPts val="2000"/>
              <a:buChar char="●"/>
            </a:pPr>
            <a:r>
              <a:rPr lang="en" sz="2000"/>
              <a:t>Math.sqrt(64);			// 8</a:t>
            </a:r>
            <a:endParaRPr sz="2000"/>
          </a:p>
          <a:p>
            <a:pPr marL="457200" lvl="0" indent="-355600" algn="l" rtl="0">
              <a:spcBef>
                <a:spcPts val="0"/>
              </a:spcBef>
              <a:spcAft>
                <a:spcPts val="0"/>
              </a:spcAft>
              <a:buSzPts val="2000"/>
              <a:buChar char="●"/>
            </a:pPr>
            <a:r>
              <a:rPr lang="en" sz="2000"/>
              <a:t>Math.abs(-4.7);			// 4.7</a:t>
            </a:r>
            <a:endParaRPr sz="2000"/>
          </a:p>
          <a:p>
            <a:pPr marL="457200" lvl="0" indent="-355600" algn="l" rtl="0">
              <a:spcBef>
                <a:spcPts val="0"/>
              </a:spcBef>
              <a:spcAft>
                <a:spcPts val="0"/>
              </a:spcAft>
              <a:buSzPts val="2000"/>
              <a:buChar char="●"/>
            </a:pPr>
            <a:r>
              <a:rPr lang="en" sz="2000"/>
              <a:t>Math.random();			// returns a random number between 0.0 (inclusive), and 1.0 (exclusive):</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Boolean</a:t>
            </a:r>
            <a:endParaRPr/>
          </a:p>
        </p:txBody>
      </p:sp>
      <p:sp>
        <p:nvSpPr>
          <p:cNvPr id="351" name="Google Shape;351;p47"/>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Booleans can only take two values : true or false. </a:t>
            </a:r>
            <a:endParaRPr sz="2000"/>
          </a:p>
          <a:p>
            <a:pPr marL="457200" lvl="0" indent="-355600" algn="l" rtl="0">
              <a:spcBef>
                <a:spcPts val="0"/>
              </a:spcBef>
              <a:spcAft>
                <a:spcPts val="0"/>
              </a:spcAft>
              <a:buSzPts val="2000"/>
              <a:buChar char="●"/>
            </a:pPr>
            <a:r>
              <a:rPr lang="en" sz="2000"/>
              <a:t>Using any logical operators will return boolean values - </a:t>
            </a:r>
            <a:endParaRPr sz="2000"/>
          </a:p>
          <a:p>
            <a:pPr marL="0" lvl="0" indent="0" algn="l" rtl="0">
              <a:spcBef>
                <a:spcPts val="1200"/>
              </a:spcBef>
              <a:spcAft>
                <a:spcPts val="0"/>
              </a:spcAft>
              <a:buNone/>
            </a:pPr>
            <a:endParaRPr sz="2000"/>
          </a:p>
          <a:p>
            <a:pPr marL="0" lvl="0" indent="0" algn="l" rtl="0">
              <a:spcBef>
                <a:spcPts val="1200"/>
              </a:spcBef>
              <a:spcAft>
                <a:spcPts val="0"/>
              </a:spcAft>
              <a:buNone/>
            </a:pPr>
            <a:r>
              <a:rPr lang="en" sz="2000"/>
              <a:t>Other logical operators - </a:t>
            </a:r>
            <a:endParaRPr sz="2000"/>
          </a:p>
          <a:p>
            <a:pPr marL="0" lvl="0" indent="0" algn="l" rtl="0">
              <a:spcBef>
                <a:spcPts val="1200"/>
              </a:spcBef>
              <a:spcAft>
                <a:spcPts val="1200"/>
              </a:spcAft>
              <a:buNone/>
            </a:pPr>
            <a:endParaRPr sz="2000"/>
          </a:p>
        </p:txBody>
      </p:sp>
      <p:pic>
        <p:nvPicPr>
          <p:cNvPr id="352" name="Google Shape;352;p47"/>
          <p:cNvPicPr preferRelativeResize="0"/>
          <p:nvPr/>
        </p:nvPicPr>
        <p:blipFill>
          <a:blip r:embed="rId3">
            <a:alphaModFix/>
          </a:blip>
          <a:stretch>
            <a:fillRect/>
          </a:stretch>
        </p:blipFill>
        <p:spPr>
          <a:xfrm>
            <a:off x="956563" y="2229586"/>
            <a:ext cx="7307981" cy="289425"/>
          </a:xfrm>
          <a:prstGeom prst="rect">
            <a:avLst/>
          </a:prstGeom>
          <a:noFill/>
          <a:ln>
            <a:noFill/>
          </a:ln>
        </p:spPr>
      </p:pic>
      <p:pic>
        <p:nvPicPr>
          <p:cNvPr id="353" name="Google Shape;353;p47"/>
          <p:cNvPicPr preferRelativeResize="0"/>
          <p:nvPr/>
        </p:nvPicPr>
        <p:blipFill rotWithShape="1">
          <a:blip r:embed="rId4">
            <a:alphaModFix/>
          </a:blip>
          <a:srcRect l="1364" r="1867"/>
          <a:stretch/>
        </p:blipFill>
        <p:spPr>
          <a:xfrm>
            <a:off x="1020975" y="2519011"/>
            <a:ext cx="7353425" cy="356375"/>
          </a:xfrm>
          <a:prstGeom prst="rect">
            <a:avLst/>
          </a:prstGeom>
          <a:noFill/>
          <a:ln>
            <a:noFill/>
          </a:ln>
        </p:spPr>
      </p:pic>
      <p:pic>
        <p:nvPicPr>
          <p:cNvPr id="354" name="Google Shape;354;p47"/>
          <p:cNvPicPr preferRelativeResize="0"/>
          <p:nvPr/>
        </p:nvPicPr>
        <p:blipFill>
          <a:blip r:embed="rId5">
            <a:alphaModFix/>
          </a:blip>
          <a:stretch>
            <a:fillRect/>
          </a:stretch>
        </p:blipFill>
        <p:spPr>
          <a:xfrm>
            <a:off x="2542850" y="3224850"/>
            <a:ext cx="3236375" cy="1701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If/Else</a:t>
            </a:r>
            <a:endParaRPr/>
          </a:p>
        </p:txBody>
      </p:sp>
      <p:sp>
        <p:nvSpPr>
          <p:cNvPr id="360" name="Google Shape;360;p48"/>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if statement - </a:t>
            </a:r>
            <a:endParaRPr sz="2000"/>
          </a:p>
        </p:txBody>
      </p:sp>
      <p:pic>
        <p:nvPicPr>
          <p:cNvPr id="361" name="Google Shape;361;p48"/>
          <p:cNvPicPr preferRelativeResize="0"/>
          <p:nvPr/>
        </p:nvPicPr>
        <p:blipFill>
          <a:blip r:embed="rId3">
            <a:alphaModFix/>
          </a:blip>
          <a:stretch>
            <a:fillRect/>
          </a:stretch>
        </p:blipFill>
        <p:spPr>
          <a:xfrm>
            <a:off x="1433250" y="1937575"/>
            <a:ext cx="4843750" cy="1501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If/Else</a:t>
            </a:r>
            <a:endParaRPr/>
          </a:p>
        </p:txBody>
      </p:sp>
      <p:sp>
        <p:nvSpPr>
          <p:cNvPr id="367" name="Google Shape;367;p49"/>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if/else block - </a:t>
            </a:r>
            <a:endParaRPr sz="2000"/>
          </a:p>
        </p:txBody>
      </p:sp>
      <p:pic>
        <p:nvPicPr>
          <p:cNvPr id="368" name="Google Shape;368;p49"/>
          <p:cNvPicPr preferRelativeResize="0"/>
          <p:nvPr/>
        </p:nvPicPr>
        <p:blipFill>
          <a:blip r:embed="rId3">
            <a:alphaModFix/>
          </a:blip>
          <a:stretch>
            <a:fillRect/>
          </a:stretch>
        </p:blipFill>
        <p:spPr>
          <a:xfrm>
            <a:off x="1386650" y="2045800"/>
            <a:ext cx="4359575" cy="2173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If/Else</a:t>
            </a:r>
            <a:endParaRPr/>
          </a:p>
        </p:txBody>
      </p:sp>
      <p:sp>
        <p:nvSpPr>
          <p:cNvPr id="374" name="Google Shape;374;p50"/>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if/else if/ else block - </a:t>
            </a:r>
            <a:endParaRPr sz="2000"/>
          </a:p>
        </p:txBody>
      </p:sp>
      <p:pic>
        <p:nvPicPr>
          <p:cNvPr id="375" name="Google Shape;375;p50"/>
          <p:cNvPicPr preferRelativeResize="0"/>
          <p:nvPr/>
        </p:nvPicPr>
        <p:blipFill>
          <a:blip r:embed="rId3">
            <a:alphaModFix/>
          </a:blip>
          <a:stretch>
            <a:fillRect/>
          </a:stretch>
        </p:blipFill>
        <p:spPr>
          <a:xfrm>
            <a:off x="1440725" y="1985675"/>
            <a:ext cx="4298625" cy="2599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If/Else</a:t>
            </a:r>
            <a:endParaRPr/>
          </a:p>
        </p:txBody>
      </p:sp>
      <p:sp>
        <p:nvSpPr>
          <p:cNvPr id="381" name="Google Shape;381;p51"/>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Char char="●"/>
            </a:pPr>
            <a:r>
              <a:rPr lang="en" sz="2000"/>
              <a:t>In the example on the last slide, time (22) is greater than 10, so the first condition is false. </a:t>
            </a:r>
            <a:endParaRPr sz="2000"/>
          </a:p>
          <a:p>
            <a:pPr marL="457200" lvl="0" indent="-355600" algn="l" rtl="0">
              <a:spcBef>
                <a:spcPts val="0"/>
              </a:spcBef>
              <a:spcAft>
                <a:spcPts val="0"/>
              </a:spcAft>
              <a:buSzPts val="2000"/>
              <a:buChar char="●"/>
            </a:pPr>
            <a:r>
              <a:rPr lang="en" sz="2000"/>
              <a:t>The next condition, in the else if statement, is also false, so we move on to the else condition since condition1 and condition2 is both false - and print to the screen "Good evening".</a:t>
            </a:r>
            <a:endParaRPr sz="2000"/>
          </a:p>
          <a:p>
            <a:pPr marL="457200" lvl="0" indent="-355600" algn="l" rtl="0">
              <a:spcBef>
                <a:spcPts val="0"/>
              </a:spcBef>
              <a:spcAft>
                <a:spcPts val="0"/>
              </a:spcAft>
              <a:buSzPts val="2000"/>
              <a:buChar char="●"/>
            </a:pPr>
            <a:r>
              <a:rPr lang="en" sz="2000"/>
              <a:t>However, if the time was 14, our program would print "Good day."</a:t>
            </a:r>
            <a:endParaRPr sz="2000"/>
          </a:p>
          <a:p>
            <a:pPr marL="457200" lvl="0" indent="-355600" algn="l" rtl="0">
              <a:spcBef>
                <a:spcPts val="0"/>
              </a:spcBef>
              <a:spcAft>
                <a:spcPts val="0"/>
              </a:spcAft>
              <a:buSzPts val="2000"/>
              <a:buChar char="●"/>
            </a:pPr>
            <a:r>
              <a:rPr lang="en" sz="2000"/>
              <a:t>Then it would </a:t>
            </a:r>
            <a:r>
              <a:rPr lang="en" sz="2000" b="1"/>
              <a:t>not bother to check </a:t>
            </a:r>
            <a:r>
              <a:rPr lang="en" sz="2000"/>
              <a:t>any other else if or else statements in this block and jump to the end of the if/else if/else block.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Installation</a:t>
            </a:r>
            <a:endParaRPr/>
          </a:p>
        </p:txBody>
      </p:sp>
      <p:sp>
        <p:nvSpPr>
          <p:cNvPr id="148" name="Google Shape;148;p16"/>
          <p:cNvSpPr txBox="1">
            <a:spLocks noGrp="1"/>
          </p:cNvSpPr>
          <p:nvPr>
            <p:ph type="body" idx="1"/>
          </p:nvPr>
        </p:nvSpPr>
        <p:spPr>
          <a:xfrm>
            <a:off x="819150" y="1404825"/>
            <a:ext cx="7505700" cy="32628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If, for some reason, you don’t see the download option, go </a:t>
            </a:r>
            <a:r>
              <a:rPr lang="en" sz="2200" u="sng">
                <a:solidFill>
                  <a:schemeClr val="hlink"/>
                </a:solidFill>
                <a:hlinkClick r:id="rId3"/>
              </a:rPr>
              <a:t>here </a:t>
            </a:r>
            <a:r>
              <a:rPr lang="en" sz="2200"/>
              <a:t>and download for yourself. </a:t>
            </a:r>
            <a:endParaRPr sz="2200"/>
          </a:p>
          <a:p>
            <a:pPr marL="914400" lvl="1" indent="-368300" algn="l" rtl="0">
              <a:spcBef>
                <a:spcPts val="0"/>
              </a:spcBef>
              <a:spcAft>
                <a:spcPts val="0"/>
              </a:spcAft>
              <a:buSzPts val="2200"/>
              <a:buChar char="○"/>
            </a:pPr>
            <a:r>
              <a:rPr lang="en" sz="2200"/>
              <a:t>When done, select the download folder in intelliJ project SDK option. </a:t>
            </a:r>
            <a:endParaRPr sz="2200"/>
          </a:p>
          <a:p>
            <a:pPr marL="0" lvl="0" indent="0" algn="l" rtl="0">
              <a:spcBef>
                <a:spcPts val="1200"/>
              </a:spcBef>
              <a:spcAft>
                <a:spcPts val="1200"/>
              </a:spcAft>
              <a:buNone/>
            </a:pPr>
            <a:r>
              <a:rPr lang="en" sz="2200"/>
              <a:t>3. Click on next, then this -</a:t>
            </a:r>
            <a:endParaRPr sz="2200"/>
          </a:p>
        </p:txBody>
      </p:sp>
      <p:pic>
        <p:nvPicPr>
          <p:cNvPr id="149" name="Google Shape;149;p16"/>
          <p:cNvPicPr preferRelativeResize="0"/>
          <p:nvPr/>
        </p:nvPicPr>
        <p:blipFill rotWithShape="1">
          <a:blip r:embed="rId4">
            <a:alphaModFix/>
          </a:blip>
          <a:srcRect b="20502"/>
          <a:stretch/>
        </p:blipFill>
        <p:spPr>
          <a:xfrm>
            <a:off x="1236825" y="3654822"/>
            <a:ext cx="3200400" cy="1158575"/>
          </a:xfrm>
          <a:prstGeom prst="rect">
            <a:avLst/>
          </a:prstGeom>
          <a:noFill/>
          <a:ln>
            <a:noFill/>
          </a:ln>
        </p:spPr>
      </p:pic>
      <p:pic>
        <p:nvPicPr>
          <p:cNvPr id="150" name="Google Shape;150;p16"/>
          <p:cNvPicPr preferRelativeResize="0"/>
          <p:nvPr/>
        </p:nvPicPr>
        <p:blipFill rotWithShape="1">
          <a:blip r:embed="rId5">
            <a:alphaModFix/>
          </a:blip>
          <a:srcRect b="14507"/>
          <a:stretch/>
        </p:blipFill>
        <p:spPr>
          <a:xfrm>
            <a:off x="4572000" y="3623375"/>
            <a:ext cx="4000500" cy="1221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2"/>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Loops</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a:t>
            </a:r>
            <a:endParaRPr/>
          </a:p>
        </p:txBody>
      </p:sp>
      <p:sp>
        <p:nvSpPr>
          <p:cNvPr id="392" name="Google Shape;392;p53"/>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Loops can execute a block of code as long as a specified condition is reached.</a:t>
            </a:r>
            <a:endParaRPr sz="2000"/>
          </a:p>
          <a:p>
            <a:pPr marL="457200" lvl="0" indent="-355600" algn="l" rtl="0">
              <a:spcBef>
                <a:spcPts val="0"/>
              </a:spcBef>
              <a:spcAft>
                <a:spcPts val="0"/>
              </a:spcAft>
              <a:buSzPts val="2000"/>
              <a:buChar char="●"/>
            </a:pPr>
            <a:r>
              <a:rPr lang="en" sz="2000"/>
              <a:t>Loops are handy because they save time, reduce errors, and they make code more readable.</a:t>
            </a:r>
            <a:endParaRPr sz="2000"/>
          </a:p>
          <a:p>
            <a:pPr marL="0" lvl="0" indent="0" algn="l" rtl="0">
              <a:spcBef>
                <a:spcPts val="1200"/>
              </a:spcBef>
              <a:spcAft>
                <a:spcPts val="0"/>
              </a:spcAft>
              <a:buNone/>
            </a:pPr>
            <a:endParaRPr sz="2000"/>
          </a:p>
          <a:p>
            <a:pPr marL="0" lvl="0" indent="0" algn="l" rtl="0">
              <a:spcBef>
                <a:spcPts val="1200"/>
              </a:spcBef>
              <a:spcAft>
                <a:spcPts val="1200"/>
              </a:spcAft>
              <a:buNone/>
            </a:pPr>
            <a:r>
              <a:rPr lang="en" sz="2000"/>
              <a:t>							Look at this code. What does it do?</a:t>
            </a:r>
            <a:endParaRPr sz="2000"/>
          </a:p>
        </p:txBody>
      </p:sp>
      <p:pic>
        <p:nvPicPr>
          <p:cNvPr id="393" name="Google Shape;393;p53"/>
          <p:cNvPicPr preferRelativeResize="0"/>
          <p:nvPr/>
        </p:nvPicPr>
        <p:blipFill>
          <a:blip r:embed="rId3">
            <a:alphaModFix/>
          </a:blip>
          <a:stretch>
            <a:fillRect/>
          </a:stretch>
        </p:blipFill>
        <p:spPr>
          <a:xfrm>
            <a:off x="1381826" y="3055026"/>
            <a:ext cx="2644350" cy="1526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4"/>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a:t>
            </a:r>
            <a:endParaRPr/>
          </a:p>
        </p:txBody>
      </p:sp>
      <p:sp>
        <p:nvSpPr>
          <p:cNvPr id="399" name="Google Shape;399;p54"/>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The other type of loops would be for loops. </a:t>
            </a:r>
            <a:endParaRPr sz="2000"/>
          </a:p>
          <a:p>
            <a:pPr marL="457200" lvl="0" indent="-355600" algn="l" rtl="0">
              <a:spcBef>
                <a:spcPts val="0"/>
              </a:spcBef>
              <a:spcAft>
                <a:spcPts val="0"/>
              </a:spcAft>
              <a:buSzPts val="2000"/>
              <a:buChar char="●"/>
            </a:pPr>
            <a:r>
              <a:rPr lang="en" sz="2000"/>
              <a:t>When you know exactly how many times you want to loop through a block of code, use the for loop.</a:t>
            </a:r>
            <a:endParaRPr sz="2000"/>
          </a:p>
          <a:p>
            <a:pPr marL="457200" lvl="0" indent="-355600" algn="l" rtl="0">
              <a:spcBef>
                <a:spcPts val="0"/>
              </a:spcBef>
              <a:spcAft>
                <a:spcPts val="0"/>
              </a:spcAft>
              <a:buSzPts val="2000"/>
              <a:buChar char="●"/>
            </a:pPr>
            <a:r>
              <a:rPr lang="en" sz="2000"/>
              <a:t>Syntax -</a:t>
            </a:r>
            <a:endParaRPr sz="2000"/>
          </a:p>
        </p:txBody>
      </p:sp>
      <p:pic>
        <p:nvPicPr>
          <p:cNvPr id="400" name="Google Shape;400;p54"/>
          <p:cNvPicPr preferRelativeResize="0"/>
          <p:nvPr/>
        </p:nvPicPr>
        <p:blipFill>
          <a:blip r:embed="rId3">
            <a:alphaModFix/>
          </a:blip>
          <a:stretch>
            <a:fillRect/>
          </a:stretch>
        </p:blipFill>
        <p:spPr>
          <a:xfrm>
            <a:off x="1353402" y="2985927"/>
            <a:ext cx="4725525" cy="886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5"/>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a:t>
            </a:r>
            <a:endParaRPr/>
          </a:p>
        </p:txBody>
      </p:sp>
      <p:sp>
        <p:nvSpPr>
          <p:cNvPr id="406" name="Google Shape;406;p55"/>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0"/>
              </a:spcAft>
              <a:buNone/>
            </a:pPr>
            <a:r>
              <a:rPr lang="en" sz="2000"/>
              <a:t>Statement 1 is executed (one time) before the execution of the code block.</a:t>
            </a:r>
            <a:endParaRPr sz="2000"/>
          </a:p>
          <a:p>
            <a:pPr marL="0" lvl="0" indent="0" algn="just" rtl="0">
              <a:spcBef>
                <a:spcPts val="1200"/>
              </a:spcBef>
              <a:spcAft>
                <a:spcPts val="0"/>
              </a:spcAft>
              <a:buNone/>
            </a:pPr>
            <a:r>
              <a:rPr lang="en" sz="2000"/>
              <a:t>Statement 2 defines the condition for executing the code block.</a:t>
            </a:r>
            <a:endParaRPr sz="2000"/>
          </a:p>
          <a:p>
            <a:pPr marL="0" lvl="0" indent="0" algn="just" rtl="0">
              <a:spcBef>
                <a:spcPts val="1200"/>
              </a:spcBef>
              <a:spcAft>
                <a:spcPts val="1200"/>
              </a:spcAft>
              <a:buNone/>
            </a:pPr>
            <a:r>
              <a:rPr lang="en" sz="2000"/>
              <a:t>Statement 3 is executed (every time) after the code block has been executed.</a:t>
            </a:r>
            <a:endParaRPr sz="2000"/>
          </a:p>
        </p:txBody>
      </p:sp>
      <p:pic>
        <p:nvPicPr>
          <p:cNvPr id="407" name="Google Shape;407;p55"/>
          <p:cNvPicPr preferRelativeResize="0"/>
          <p:nvPr/>
        </p:nvPicPr>
        <p:blipFill>
          <a:blip r:embed="rId3">
            <a:alphaModFix/>
          </a:blip>
          <a:stretch>
            <a:fillRect/>
          </a:stretch>
        </p:blipFill>
        <p:spPr>
          <a:xfrm>
            <a:off x="2209240" y="1404827"/>
            <a:ext cx="4725525" cy="886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6"/>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a:t>
            </a:r>
            <a:endParaRPr/>
          </a:p>
        </p:txBody>
      </p:sp>
      <p:sp>
        <p:nvSpPr>
          <p:cNvPr id="413" name="Google Shape;413;p56"/>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For example, this prints all numbers from 0 to 4</a:t>
            </a:r>
            <a:endParaRPr sz="2000"/>
          </a:p>
          <a:p>
            <a:pPr marL="0" lvl="0" indent="0" algn="just" rtl="0">
              <a:spcBef>
                <a:spcPts val="120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1200"/>
              </a:spcAft>
              <a:buNone/>
            </a:pPr>
            <a:r>
              <a:rPr lang="en" sz="2000"/>
              <a:t>This prints all even numbers from 0 to 10</a:t>
            </a:r>
            <a:endParaRPr sz="2000"/>
          </a:p>
        </p:txBody>
      </p:sp>
      <p:pic>
        <p:nvPicPr>
          <p:cNvPr id="414" name="Google Shape;414;p56"/>
          <p:cNvPicPr preferRelativeResize="0"/>
          <p:nvPr/>
        </p:nvPicPr>
        <p:blipFill>
          <a:blip r:embed="rId3">
            <a:alphaModFix/>
          </a:blip>
          <a:stretch>
            <a:fillRect/>
          </a:stretch>
        </p:blipFill>
        <p:spPr>
          <a:xfrm>
            <a:off x="974750" y="1916300"/>
            <a:ext cx="3447750" cy="1011825"/>
          </a:xfrm>
          <a:prstGeom prst="rect">
            <a:avLst/>
          </a:prstGeom>
          <a:noFill/>
          <a:ln>
            <a:noFill/>
          </a:ln>
        </p:spPr>
      </p:pic>
      <p:pic>
        <p:nvPicPr>
          <p:cNvPr id="415" name="Google Shape;415;p56"/>
          <p:cNvPicPr preferRelativeResize="0"/>
          <p:nvPr/>
        </p:nvPicPr>
        <p:blipFill>
          <a:blip r:embed="rId4">
            <a:alphaModFix/>
          </a:blip>
          <a:stretch>
            <a:fillRect/>
          </a:stretch>
        </p:blipFill>
        <p:spPr>
          <a:xfrm>
            <a:off x="974753" y="3450725"/>
            <a:ext cx="4317688" cy="9540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 break</a:t>
            </a:r>
            <a:endParaRPr/>
          </a:p>
        </p:txBody>
      </p:sp>
      <p:sp>
        <p:nvSpPr>
          <p:cNvPr id="421" name="Google Shape;421;p57"/>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The </a:t>
            </a:r>
            <a:r>
              <a:rPr lang="en" sz="2000" i="1"/>
              <a:t>break </a:t>
            </a:r>
            <a:r>
              <a:rPr lang="en" sz="2000"/>
              <a:t>statement can also be used to jump out of a loop.</a:t>
            </a:r>
            <a:endParaRPr sz="2000"/>
          </a:p>
          <a:p>
            <a:pPr marL="0" lvl="0" indent="0" algn="just" rtl="0">
              <a:spcBef>
                <a:spcPts val="1200"/>
              </a:spcBef>
              <a:spcAft>
                <a:spcPts val="0"/>
              </a:spcAft>
              <a:buNone/>
            </a:pPr>
            <a:r>
              <a:rPr lang="en" sz="2000"/>
              <a:t>This example stops the loop when i is equal to 4:</a:t>
            </a:r>
            <a:endParaRPr sz="2000"/>
          </a:p>
          <a:p>
            <a:pPr marL="0" lvl="0" indent="0" algn="just" rtl="0">
              <a:spcBef>
                <a:spcPts val="120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1200"/>
              </a:spcAft>
              <a:buNone/>
            </a:pPr>
            <a:endParaRPr sz="2000"/>
          </a:p>
        </p:txBody>
      </p:sp>
      <p:pic>
        <p:nvPicPr>
          <p:cNvPr id="422" name="Google Shape;422;p57"/>
          <p:cNvPicPr preferRelativeResize="0"/>
          <p:nvPr/>
        </p:nvPicPr>
        <p:blipFill>
          <a:blip r:embed="rId3">
            <a:alphaModFix/>
          </a:blip>
          <a:stretch>
            <a:fillRect/>
          </a:stretch>
        </p:blipFill>
        <p:spPr>
          <a:xfrm>
            <a:off x="2980600" y="2429755"/>
            <a:ext cx="3182800" cy="1629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 continue</a:t>
            </a:r>
            <a:endParaRPr/>
          </a:p>
        </p:txBody>
      </p:sp>
      <p:sp>
        <p:nvSpPr>
          <p:cNvPr id="428" name="Google Shape;428;p58"/>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The continue statement breaks one iteration (in the loop), if a specified condition occurs, and continues with the next iteration in the loop.</a:t>
            </a:r>
            <a:endParaRPr sz="2000"/>
          </a:p>
          <a:p>
            <a:pPr marL="0" lvl="0" indent="0" algn="just" rtl="0">
              <a:spcBef>
                <a:spcPts val="1200"/>
              </a:spcBef>
              <a:spcAft>
                <a:spcPts val="0"/>
              </a:spcAft>
              <a:buNone/>
            </a:pPr>
            <a:r>
              <a:rPr lang="en" sz="2000"/>
              <a:t>This example skips the value of 4:</a:t>
            </a:r>
            <a:endParaRPr sz="2000"/>
          </a:p>
          <a:p>
            <a:pPr marL="0" lvl="0" indent="0" algn="just" rtl="0">
              <a:spcBef>
                <a:spcPts val="120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0"/>
              </a:spcAft>
              <a:buNone/>
            </a:pPr>
            <a:endParaRPr sz="2000"/>
          </a:p>
          <a:p>
            <a:pPr marL="0" lvl="0" indent="0" algn="just" rtl="0">
              <a:spcBef>
                <a:spcPts val="1200"/>
              </a:spcBef>
              <a:spcAft>
                <a:spcPts val="1200"/>
              </a:spcAft>
              <a:buNone/>
            </a:pPr>
            <a:endParaRPr sz="2000"/>
          </a:p>
        </p:txBody>
      </p:sp>
      <p:pic>
        <p:nvPicPr>
          <p:cNvPr id="429" name="Google Shape;429;p58"/>
          <p:cNvPicPr preferRelativeResize="0"/>
          <p:nvPr/>
        </p:nvPicPr>
        <p:blipFill>
          <a:blip r:embed="rId3">
            <a:alphaModFix/>
          </a:blip>
          <a:stretch>
            <a:fillRect/>
          </a:stretch>
        </p:blipFill>
        <p:spPr>
          <a:xfrm>
            <a:off x="2903787" y="2767777"/>
            <a:ext cx="3336425" cy="1730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9"/>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Loops: break and continue</a:t>
            </a:r>
            <a:endParaRPr/>
          </a:p>
        </p:txBody>
      </p:sp>
      <p:sp>
        <p:nvSpPr>
          <p:cNvPr id="435" name="Google Shape;435;p59"/>
          <p:cNvSpPr txBox="1">
            <a:spLocks noGrp="1"/>
          </p:cNvSpPr>
          <p:nvPr>
            <p:ph type="body" idx="1"/>
          </p:nvPr>
        </p:nvSpPr>
        <p:spPr>
          <a:xfrm>
            <a:off x="819150" y="1404825"/>
            <a:ext cx="7505700" cy="34113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2000"/>
              <a:t>You can also use break and continue in </a:t>
            </a:r>
            <a:r>
              <a:rPr lang="en" sz="2000" i="1"/>
              <a:t>while </a:t>
            </a:r>
            <a:r>
              <a:rPr lang="en" sz="2000"/>
              <a:t>loops. </a:t>
            </a:r>
            <a:endParaRPr sz="2000"/>
          </a:p>
        </p:txBody>
      </p:sp>
      <p:pic>
        <p:nvPicPr>
          <p:cNvPr id="436" name="Google Shape;436;p59"/>
          <p:cNvPicPr preferRelativeResize="0"/>
          <p:nvPr/>
        </p:nvPicPr>
        <p:blipFill>
          <a:blip r:embed="rId3">
            <a:alphaModFix/>
          </a:blip>
          <a:stretch>
            <a:fillRect/>
          </a:stretch>
        </p:blipFill>
        <p:spPr>
          <a:xfrm>
            <a:off x="924125" y="2052700"/>
            <a:ext cx="2612900" cy="2272100"/>
          </a:xfrm>
          <a:prstGeom prst="rect">
            <a:avLst/>
          </a:prstGeom>
          <a:noFill/>
          <a:ln>
            <a:noFill/>
          </a:ln>
        </p:spPr>
      </p:pic>
      <p:pic>
        <p:nvPicPr>
          <p:cNvPr id="437" name="Google Shape;437;p59"/>
          <p:cNvPicPr preferRelativeResize="0"/>
          <p:nvPr/>
        </p:nvPicPr>
        <p:blipFill>
          <a:blip r:embed="rId4">
            <a:alphaModFix/>
          </a:blip>
          <a:stretch>
            <a:fillRect/>
          </a:stretch>
        </p:blipFill>
        <p:spPr>
          <a:xfrm>
            <a:off x="4959325" y="1894913"/>
            <a:ext cx="2788450" cy="2587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Thank you</a:t>
            </a:r>
            <a:endParaRPr b="1"/>
          </a:p>
        </p:txBody>
      </p:sp>
      <p:sp>
        <p:nvSpPr>
          <p:cNvPr id="3" name="TextBox 2">
            <a:extLst>
              <a:ext uri="{FF2B5EF4-FFF2-40B4-BE49-F238E27FC236}">
                <a16:creationId xmlns:a16="http://schemas.microsoft.com/office/drawing/2014/main" id="{F8B3C456-8898-22B1-56DB-5C4EB5BC34BD}"/>
              </a:ext>
            </a:extLst>
          </p:cNvPr>
          <p:cNvSpPr txBox="1"/>
          <p:nvPr/>
        </p:nvSpPr>
        <p:spPr>
          <a:xfrm>
            <a:off x="2286000" y="2418298"/>
            <a:ext cx="4572000" cy="307777"/>
          </a:xfrm>
          <a:prstGeom prst="rect">
            <a:avLst/>
          </a:prstGeom>
          <a:noFill/>
        </p:spPr>
        <p:txBody>
          <a:bodyPr wrap="square">
            <a:spAutoFit/>
          </a:bodyPr>
          <a:lstStyle/>
          <a:p>
            <a:r>
              <a:rPr lang="en-US" b="0" dirty="0">
                <a:effectLst/>
              </a:rPr>
              <a:t> </a:t>
            </a:r>
            <a:endParaRPr lang="en-US" dirty="0"/>
          </a:p>
        </p:txBody>
      </p:sp>
      <p:sp>
        <p:nvSpPr>
          <p:cNvPr id="5" name="TextBox 4">
            <a:extLst>
              <a:ext uri="{FF2B5EF4-FFF2-40B4-BE49-F238E27FC236}">
                <a16:creationId xmlns:a16="http://schemas.microsoft.com/office/drawing/2014/main" id="{8AEC8442-8163-8A71-92FE-AFB30B0FF6AE}"/>
              </a:ext>
            </a:extLst>
          </p:cNvPr>
          <p:cNvSpPr txBox="1"/>
          <p:nvPr/>
        </p:nvSpPr>
        <p:spPr>
          <a:xfrm>
            <a:off x="2286000" y="2418298"/>
            <a:ext cx="4572000" cy="307777"/>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E84E5062-6425-002F-FD69-6257FAF37CEF}"/>
              </a:ext>
            </a:extLst>
          </p:cNvPr>
          <p:cNvSpPr txBox="1"/>
          <p:nvPr/>
        </p:nvSpPr>
        <p:spPr>
          <a:xfrm>
            <a:off x="2286000" y="2418298"/>
            <a:ext cx="4572000" cy="307777"/>
          </a:xfrm>
          <a:prstGeom prst="rect">
            <a:avLst/>
          </a:prstGeom>
          <a:noFill/>
        </p:spPr>
        <p:txBody>
          <a:bodyPr wrap="square">
            <a:spAutoFit/>
          </a:bodyPr>
          <a:lstStyle/>
          <a:p>
            <a:r>
              <a:rPr lang="en-US" b="0" dirty="0">
                <a:effectLst/>
              </a:rPr>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1"/>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48" name="Google Shape;448;p61"/>
          <p:cNvSpPr txBox="1">
            <a:spLocks noGrp="1"/>
          </p:cNvSpPr>
          <p:nvPr>
            <p:ph type="body" idx="1"/>
          </p:nvPr>
        </p:nvSpPr>
        <p:spPr>
          <a:xfrm>
            <a:off x="819150" y="1280175"/>
            <a:ext cx="7505700" cy="3158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Write a program that:</a:t>
            </a:r>
            <a:endParaRPr sz="2000"/>
          </a:p>
          <a:p>
            <a:pPr marL="457200" lvl="0" indent="-355600" algn="just" rtl="0">
              <a:spcBef>
                <a:spcPts val="1200"/>
              </a:spcBef>
              <a:spcAft>
                <a:spcPts val="0"/>
              </a:spcAft>
              <a:buSzPts val="2000"/>
              <a:buChar char="●"/>
            </a:pPr>
            <a:r>
              <a:rPr lang="en" sz="2000"/>
              <a:t>Takes user’s last name and greets them with like so - “Hello, James!”</a:t>
            </a:r>
            <a:endParaRPr sz="2000"/>
          </a:p>
          <a:p>
            <a:pPr marL="457200" lvl="0" indent="-355600" algn="just" rtl="0">
              <a:spcBef>
                <a:spcPts val="0"/>
              </a:spcBef>
              <a:spcAft>
                <a:spcPts val="0"/>
              </a:spcAft>
              <a:buSzPts val="2000"/>
              <a:buChar char="●"/>
            </a:pPr>
            <a:r>
              <a:rPr lang="en" sz="2000"/>
              <a:t>Takes user’s first and last name and greets them like - “Hello, James Brown!”</a:t>
            </a:r>
            <a:endParaRPr sz="2000"/>
          </a:p>
          <a:p>
            <a:pPr marL="457200" lvl="0" indent="-355600" algn="just" rtl="0">
              <a:spcBef>
                <a:spcPts val="0"/>
              </a:spcBef>
              <a:spcAft>
                <a:spcPts val="0"/>
              </a:spcAft>
              <a:buSzPts val="2000"/>
              <a:buChar char="●"/>
            </a:pPr>
            <a:r>
              <a:rPr lang="en" sz="2000"/>
              <a:t>Takes user’s name, and gender. If gender is “male”, the he is greeted as Mr. If the gender is “female”, then she is greeted as Ms. For any other input, neither Mr. or Ms. is to be mentioned.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Hello World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2"/>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54" name="Google Shape;454;p62"/>
          <p:cNvSpPr txBox="1">
            <a:spLocks noGrp="1"/>
          </p:cNvSpPr>
          <p:nvPr>
            <p:ph type="body" idx="1"/>
          </p:nvPr>
        </p:nvSpPr>
        <p:spPr>
          <a:xfrm>
            <a:off x="819150" y="1280175"/>
            <a:ext cx="7505700" cy="3158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Write a program that:</a:t>
            </a:r>
            <a:endParaRPr sz="2000"/>
          </a:p>
          <a:p>
            <a:pPr marL="457200" lvl="0" indent="-355600" algn="just" rtl="0">
              <a:spcBef>
                <a:spcPts val="1200"/>
              </a:spcBef>
              <a:spcAft>
                <a:spcPts val="0"/>
              </a:spcAft>
              <a:buSzPts val="2000"/>
              <a:buChar char="●"/>
            </a:pPr>
            <a:r>
              <a:rPr lang="en" sz="2000"/>
              <a:t>Takes user’s full name and their age, and displays the inputs on screen. </a:t>
            </a:r>
            <a:endParaRPr sz="2000"/>
          </a:p>
          <a:p>
            <a:pPr marL="457200" lvl="0" indent="-355600" algn="just" rtl="0">
              <a:spcBef>
                <a:spcPts val="0"/>
              </a:spcBef>
              <a:spcAft>
                <a:spcPts val="0"/>
              </a:spcAft>
              <a:buSzPts val="2000"/>
              <a:buChar char="●"/>
            </a:pPr>
            <a:r>
              <a:rPr lang="en" sz="2000"/>
              <a:t>Takes user’s full name, age, weight, and cell phone number, and prints them on the console, separated by i) line breaks and ii) by commas</a:t>
            </a:r>
            <a:endParaRPr sz="2000"/>
          </a:p>
          <a:p>
            <a:pPr marL="457200" lvl="0" indent="-355600" algn="just" rtl="0">
              <a:spcBef>
                <a:spcPts val="0"/>
              </a:spcBef>
              <a:spcAft>
                <a:spcPts val="0"/>
              </a:spcAft>
              <a:buSzPts val="2000"/>
              <a:buChar char="●"/>
            </a:pPr>
            <a:r>
              <a:rPr lang="en" sz="2000"/>
              <a:t>Prints all numbers from 1 to 10 ONLY.</a:t>
            </a:r>
            <a:endParaRPr sz="2000"/>
          </a:p>
          <a:p>
            <a:pPr marL="457200" lvl="0" indent="-355600" algn="just" rtl="0">
              <a:spcBef>
                <a:spcPts val="0"/>
              </a:spcBef>
              <a:spcAft>
                <a:spcPts val="0"/>
              </a:spcAft>
              <a:buSzPts val="2000"/>
              <a:buChar char="●"/>
            </a:pPr>
            <a:r>
              <a:rPr lang="en" sz="2000"/>
              <a:t>Prints all numbers from 1 to 100 ONLY.</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3"/>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60" name="Google Shape;460;p63"/>
          <p:cNvSpPr txBox="1">
            <a:spLocks noGrp="1"/>
          </p:cNvSpPr>
          <p:nvPr>
            <p:ph type="body" idx="1"/>
          </p:nvPr>
        </p:nvSpPr>
        <p:spPr>
          <a:xfrm>
            <a:off x="819150" y="1280175"/>
            <a:ext cx="7505700" cy="3420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Write a program that:</a:t>
            </a:r>
            <a:endParaRPr sz="2000"/>
          </a:p>
          <a:p>
            <a:pPr marL="457200" lvl="0" indent="-355600" algn="just" rtl="0">
              <a:spcBef>
                <a:spcPts val="1200"/>
              </a:spcBef>
              <a:spcAft>
                <a:spcPts val="0"/>
              </a:spcAft>
              <a:buSzPts val="2000"/>
              <a:buChar char="●"/>
            </a:pPr>
            <a:r>
              <a:rPr lang="en" sz="2000"/>
              <a:t>Prints all numbers from 20 to 55 only.</a:t>
            </a:r>
            <a:endParaRPr sz="2000"/>
          </a:p>
          <a:p>
            <a:pPr marL="457200" lvl="0" indent="-355600" algn="just" rtl="0">
              <a:spcBef>
                <a:spcPts val="0"/>
              </a:spcBef>
              <a:spcAft>
                <a:spcPts val="0"/>
              </a:spcAft>
              <a:buSzPts val="2000"/>
              <a:buChar char="●"/>
            </a:pPr>
            <a:r>
              <a:rPr lang="en" sz="2000"/>
              <a:t>Takes an input number from user, then prints all numbers from 1 to 10, except the input number.</a:t>
            </a:r>
            <a:endParaRPr sz="2000"/>
          </a:p>
          <a:p>
            <a:pPr marL="457200" lvl="0" indent="-355600" algn="just" rtl="0">
              <a:spcBef>
                <a:spcPts val="0"/>
              </a:spcBef>
              <a:spcAft>
                <a:spcPts val="0"/>
              </a:spcAft>
              <a:buSzPts val="2000"/>
              <a:buChar char="●"/>
            </a:pPr>
            <a:r>
              <a:rPr lang="en" sz="2000"/>
              <a:t>Prints all numbers between two numbers taken as input. </a:t>
            </a:r>
            <a:endParaRPr sz="2000"/>
          </a:p>
          <a:p>
            <a:pPr marL="457200" lvl="0" indent="-355600" algn="just" rtl="0">
              <a:spcBef>
                <a:spcPts val="0"/>
              </a:spcBef>
              <a:spcAft>
                <a:spcPts val="0"/>
              </a:spcAft>
              <a:buSzPts val="2000"/>
              <a:buChar char="●"/>
            </a:pPr>
            <a:r>
              <a:rPr lang="en" sz="2000"/>
              <a:t>Takes an integer input and tells if the integer is odd or even</a:t>
            </a:r>
            <a:endParaRPr sz="2000"/>
          </a:p>
          <a:p>
            <a:pPr marL="457200" lvl="0" indent="-355600" algn="just" rtl="0">
              <a:spcBef>
                <a:spcPts val="0"/>
              </a:spcBef>
              <a:spcAft>
                <a:spcPts val="0"/>
              </a:spcAft>
              <a:buSzPts val="2000"/>
              <a:buChar char="●"/>
            </a:pPr>
            <a:r>
              <a:rPr lang="en" sz="2000"/>
              <a:t>Takes an integer input and prints its square root.</a:t>
            </a:r>
            <a:endParaRPr sz="2000"/>
          </a:p>
          <a:p>
            <a:pPr marL="457200" lvl="0" indent="-355600" algn="just" rtl="0">
              <a:spcBef>
                <a:spcPts val="0"/>
              </a:spcBef>
              <a:spcAft>
                <a:spcPts val="0"/>
              </a:spcAft>
              <a:buSzPts val="2000"/>
              <a:buChar char="●"/>
            </a:pPr>
            <a:r>
              <a:rPr lang="en" sz="2000"/>
              <a:t>Print all odd numbers between 1 to 100</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4"/>
          <p:cNvSpPr txBox="1">
            <a:spLocks noGrp="1"/>
          </p:cNvSpPr>
          <p:nvPr>
            <p:ph type="title"/>
          </p:nvPr>
        </p:nvSpPr>
        <p:spPr>
          <a:xfrm>
            <a:off x="819150" y="499050"/>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66" name="Google Shape;466;p64"/>
          <p:cNvSpPr txBox="1">
            <a:spLocks noGrp="1"/>
          </p:cNvSpPr>
          <p:nvPr>
            <p:ph type="body" idx="1"/>
          </p:nvPr>
        </p:nvSpPr>
        <p:spPr>
          <a:xfrm>
            <a:off x="819150" y="1212750"/>
            <a:ext cx="3753000" cy="363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Exercises from beecrowd.com -</a:t>
            </a:r>
            <a:endParaRPr sz="2000"/>
          </a:p>
          <a:p>
            <a:pPr marL="457200" lvl="0" indent="-355600" algn="just" rtl="0">
              <a:spcBef>
                <a:spcPts val="1200"/>
              </a:spcBef>
              <a:spcAft>
                <a:spcPts val="0"/>
              </a:spcAft>
              <a:buSzPts val="2000"/>
              <a:buAutoNum type="arabicPeriod"/>
            </a:pPr>
            <a:r>
              <a:rPr lang="en" sz="2000" u="sng">
                <a:solidFill>
                  <a:schemeClr val="hlink"/>
                </a:solidFill>
                <a:hlinkClick r:id="rId3"/>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4"/>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5"/>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6"/>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7"/>
              </a:rPr>
              <a:t>Link</a:t>
            </a:r>
            <a:endParaRPr sz="2000"/>
          </a:p>
        </p:txBody>
      </p:sp>
      <p:sp>
        <p:nvSpPr>
          <p:cNvPr id="467" name="Google Shape;467;p64"/>
          <p:cNvSpPr txBox="1"/>
          <p:nvPr/>
        </p:nvSpPr>
        <p:spPr>
          <a:xfrm>
            <a:off x="4681150" y="1724125"/>
            <a:ext cx="3000000" cy="19086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8"/>
              </a:rPr>
              <a:t>Link</a:t>
            </a:r>
            <a:endParaRPr sz="2000">
              <a:solidFill>
                <a:schemeClr val="dk2"/>
              </a:solidFill>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9"/>
              </a:rPr>
              <a:t>Link</a:t>
            </a:r>
            <a:endParaRPr sz="2000">
              <a:solidFill>
                <a:schemeClr val="dk2"/>
              </a:solidFill>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10"/>
              </a:rPr>
              <a:t>Link</a:t>
            </a:r>
            <a:endParaRPr sz="2000">
              <a:solidFill>
                <a:schemeClr val="dk2"/>
              </a:solidFill>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11"/>
              </a:rPr>
              <a:t>Link</a:t>
            </a:r>
            <a:endParaRPr sz="2000">
              <a:solidFill>
                <a:schemeClr val="dk2"/>
              </a:solidFill>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12"/>
              </a:rPr>
              <a:t>Link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819150" y="499050"/>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73" name="Google Shape;473;p65"/>
          <p:cNvSpPr txBox="1">
            <a:spLocks noGrp="1"/>
          </p:cNvSpPr>
          <p:nvPr>
            <p:ph type="body" idx="1"/>
          </p:nvPr>
        </p:nvSpPr>
        <p:spPr>
          <a:xfrm>
            <a:off x="819150" y="1212750"/>
            <a:ext cx="3753000" cy="363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Exercises from hackerrank.com -</a:t>
            </a:r>
            <a:endParaRPr sz="2000"/>
          </a:p>
          <a:p>
            <a:pPr marL="457200" lvl="0" indent="-355600" algn="just" rtl="0">
              <a:spcBef>
                <a:spcPts val="1200"/>
              </a:spcBef>
              <a:spcAft>
                <a:spcPts val="0"/>
              </a:spcAft>
              <a:buSzPts val="2000"/>
              <a:buAutoNum type="arabicPeriod"/>
            </a:pPr>
            <a:r>
              <a:rPr lang="en" sz="2000" u="sng">
                <a:solidFill>
                  <a:schemeClr val="hlink"/>
                </a:solidFill>
                <a:hlinkClick r:id="rId3"/>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3"/>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4"/>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5"/>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6"/>
              </a:rPr>
              <a:t>Link</a:t>
            </a:r>
            <a:endParaRPr sz="2000"/>
          </a:p>
        </p:txBody>
      </p:sp>
      <p:sp>
        <p:nvSpPr>
          <p:cNvPr id="474" name="Google Shape;474;p65"/>
          <p:cNvSpPr txBox="1"/>
          <p:nvPr/>
        </p:nvSpPr>
        <p:spPr>
          <a:xfrm>
            <a:off x="4681150" y="1724125"/>
            <a:ext cx="3000000" cy="19086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7"/>
              </a:rPr>
              <a:t>Link</a:t>
            </a:r>
            <a:endParaRPr sz="2000">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8"/>
              </a:rPr>
              <a:t>Link</a:t>
            </a:r>
            <a:endParaRPr sz="2000">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9"/>
              </a:rPr>
              <a:t>Link</a:t>
            </a:r>
            <a:endParaRPr sz="2000">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10"/>
              </a:rPr>
              <a:t>Link</a:t>
            </a:r>
            <a:endParaRPr sz="2000">
              <a:latin typeface="Calibri"/>
              <a:ea typeface="Calibri"/>
              <a:cs typeface="Calibri"/>
              <a:sym typeface="Calibri"/>
            </a:endParaRPr>
          </a:p>
          <a:p>
            <a:pPr marL="457200" lvl="0" indent="-355600" algn="just" rtl="0">
              <a:lnSpc>
                <a:spcPct val="115000"/>
              </a:lnSpc>
              <a:spcBef>
                <a:spcPts val="0"/>
              </a:spcBef>
              <a:spcAft>
                <a:spcPts val="0"/>
              </a:spcAft>
              <a:buClr>
                <a:schemeClr val="dk2"/>
              </a:buClr>
              <a:buSzPts val="2000"/>
              <a:buFont typeface="Calibri"/>
              <a:buAutoNum type="arabicPeriod" startAt="6"/>
            </a:pPr>
            <a:r>
              <a:rPr lang="en" sz="2000" u="sng">
                <a:solidFill>
                  <a:schemeClr val="hlink"/>
                </a:solidFill>
                <a:latin typeface="Calibri"/>
                <a:ea typeface="Calibri"/>
                <a:cs typeface="Calibri"/>
                <a:sym typeface="Calibri"/>
                <a:hlinkClick r:id="rId11"/>
              </a:rPr>
              <a:t>Link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6"/>
          <p:cNvSpPr txBox="1">
            <a:spLocks noGrp="1"/>
          </p:cNvSpPr>
          <p:nvPr>
            <p:ph type="title"/>
          </p:nvPr>
        </p:nvSpPr>
        <p:spPr>
          <a:xfrm>
            <a:off x="819150" y="499050"/>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Exercises</a:t>
            </a:r>
            <a:endParaRPr/>
          </a:p>
        </p:txBody>
      </p:sp>
      <p:sp>
        <p:nvSpPr>
          <p:cNvPr id="480" name="Google Shape;480;p66"/>
          <p:cNvSpPr txBox="1">
            <a:spLocks noGrp="1"/>
          </p:cNvSpPr>
          <p:nvPr>
            <p:ph type="body" idx="1"/>
          </p:nvPr>
        </p:nvSpPr>
        <p:spPr>
          <a:xfrm>
            <a:off x="819150" y="1212750"/>
            <a:ext cx="3753000" cy="3632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t>Exercises from codeforces.com -</a:t>
            </a:r>
            <a:endParaRPr sz="2000"/>
          </a:p>
          <a:p>
            <a:pPr marL="457200" lvl="0" indent="-355600" algn="just" rtl="0">
              <a:spcBef>
                <a:spcPts val="1200"/>
              </a:spcBef>
              <a:spcAft>
                <a:spcPts val="0"/>
              </a:spcAft>
              <a:buSzPts val="2000"/>
              <a:buAutoNum type="arabicPeriod"/>
            </a:pPr>
            <a:r>
              <a:rPr lang="en" sz="2000" u="sng">
                <a:solidFill>
                  <a:schemeClr val="hlink"/>
                </a:solidFill>
                <a:hlinkClick r:id="rId3"/>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4"/>
              </a:rPr>
              <a:t>Link</a:t>
            </a:r>
            <a:endParaRPr sz="2000"/>
          </a:p>
          <a:p>
            <a:pPr marL="457200" lvl="0" indent="-355600" algn="just" rtl="0">
              <a:spcBef>
                <a:spcPts val="0"/>
              </a:spcBef>
              <a:spcAft>
                <a:spcPts val="0"/>
              </a:spcAft>
              <a:buSzPts val="2000"/>
              <a:buAutoNum type="arabicPeriod"/>
            </a:pPr>
            <a:r>
              <a:rPr lang="en" sz="2000" u="sng">
                <a:solidFill>
                  <a:schemeClr val="hlink"/>
                </a:solidFill>
                <a:hlinkClick r:id="rId5"/>
              </a:rPr>
              <a:t>Link</a:t>
            </a:r>
            <a:endParaRPr sz="2000"/>
          </a:p>
          <a:p>
            <a:pPr marL="0" lvl="0" indent="0" algn="just" rtl="0">
              <a:spcBef>
                <a:spcPts val="1200"/>
              </a:spcBef>
              <a:spcAft>
                <a:spcPts val="1200"/>
              </a:spcAft>
              <a:buNone/>
            </a:pPr>
            <a:endParaRPr sz="2000"/>
          </a:p>
        </p:txBody>
      </p:sp>
      <p:sp>
        <p:nvSpPr>
          <p:cNvPr id="481" name="Google Shape;481;p66"/>
          <p:cNvSpPr txBox="1"/>
          <p:nvPr/>
        </p:nvSpPr>
        <p:spPr>
          <a:xfrm>
            <a:off x="4681150" y="1724125"/>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Thank you</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Hello World</a:t>
            </a:r>
            <a:endParaRPr/>
          </a:p>
        </p:txBody>
      </p:sp>
      <p:sp>
        <p:nvSpPr>
          <p:cNvPr id="161" name="Google Shape;161;p18"/>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200"/>
              <a:t>Examine your starting files. </a:t>
            </a:r>
            <a:endParaRPr sz="2200"/>
          </a:p>
          <a:p>
            <a:pPr marL="0" lvl="0" indent="0" algn="l" rtl="0">
              <a:spcBef>
                <a:spcPts val="1200"/>
              </a:spcBef>
              <a:spcAft>
                <a:spcPts val="0"/>
              </a:spcAft>
              <a:buNone/>
            </a:pPr>
            <a:r>
              <a:rPr lang="en" sz="2200"/>
              <a:t>Src is where all your code will reside. </a:t>
            </a:r>
            <a:endParaRPr sz="2200"/>
          </a:p>
          <a:p>
            <a:pPr marL="0" lvl="0" indent="0" algn="l" rtl="0">
              <a:spcBef>
                <a:spcPts val="1200"/>
              </a:spcBef>
              <a:spcAft>
                <a:spcPts val="0"/>
              </a:spcAft>
              <a:buNone/>
            </a:pPr>
            <a:r>
              <a:rPr lang="en" sz="2200"/>
              <a:t>Com.company is the package name (unless you have changed it)</a:t>
            </a:r>
            <a:endParaRPr sz="2200"/>
          </a:p>
          <a:p>
            <a:pPr marL="0" lvl="0" indent="0" algn="l" rtl="0">
              <a:spcBef>
                <a:spcPts val="1200"/>
              </a:spcBef>
              <a:spcAft>
                <a:spcPts val="0"/>
              </a:spcAft>
              <a:buNone/>
            </a:pPr>
            <a:r>
              <a:rPr lang="en" sz="2200"/>
              <a:t>Packages are just collections of files each of which contains some code. </a:t>
            </a:r>
            <a:endParaRPr sz="2200"/>
          </a:p>
          <a:p>
            <a:pPr marL="0" lvl="0" indent="0" algn="l" rtl="0">
              <a:spcBef>
                <a:spcPts val="1200"/>
              </a:spcBef>
              <a:spcAft>
                <a:spcPts val="1200"/>
              </a:spcAft>
              <a:buNone/>
            </a:pPr>
            <a:r>
              <a:rPr lang="en" sz="2200"/>
              <a:t>Main is starter file for any Java program.</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566475"/>
            <a:ext cx="75057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Hello World</a:t>
            </a:r>
            <a:endParaRPr sz="2800"/>
          </a:p>
        </p:txBody>
      </p:sp>
      <p:sp>
        <p:nvSpPr>
          <p:cNvPr id="167" name="Google Shape;167;p19"/>
          <p:cNvSpPr txBox="1">
            <a:spLocks noGrp="1"/>
          </p:cNvSpPr>
          <p:nvPr>
            <p:ph type="body" idx="1"/>
          </p:nvPr>
        </p:nvSpPr>
        <p:spPr>
          <a:xfrm>
            <a:off x="819150" y="1251325"/>
            <a:ext cx="7505700" cy="31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t>We will talk more about classes and packages. For now, just know that this </a:t>
            </a:r>
            <a:r>
              <a:rPr lang="en" sz="2100" i="1"/>
              <a:t>main </a:t>
            </a:r>
            <a:r>
              <a:rPr lang="en" sz="2100"/>
              <a:t>function is the entry point of a java program</a:t>
            </a:r>
            <a:endParaRPr sz="2100"/>
          </a:p>
        </p:txBody>
      </p:sp>
      <p:pic>
        <p:nvPicPr>
          <p:cNvPr id="168" name="Google Shape;168;p19"/>
          <p:cNvPicPr preferRelativeResize="0"/>
          <p:nvPr/>
        </p:nvPicPr>
        <p:blipFill>
          <a:blip r:embed="rId3">
            <a:alphaModFix/>
          </a:blip>
          <a:stretch>
            <a:fillRect/>
          </a:stretch>
        </p:blipFill>
        <p:spPr>
          <a:xfrm>
            <a:off x="936550" y="2214900"/>
            <a:ext cx="3347150" cy="163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19150" y="566475"/>
            <a:ext cx="75057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Hello World</a:t>
            </a:r>
            <a:endParaRPr sz="2800"/>
          </a:p>
        </p:txBody>
      </p:sp>
      <p:sp>
        <p:nvSpPr>
          <p:cNvPr id="174" name="Google Shape;174;p20"/>
          <p:cNvSpPr txBox="1">
            <a:spLocks noGrp="1"/>
          </p:cNvSpPr>
          <p:nvPr>
            <p:ph type="body" idx="1"/>
          </p:nvPr>
        </p:nvSpPr>
        <p:spPr>
          <a:xfrm>
            <a:off x="819150" y="1251325"/>
            <a:ext cx="7505700" cy="31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And Hello World!</a:t>
            </a:r>
            <a:endParaRPr sz="2100"/>
          </a:p>
          <a:p>
            <a:pPr marL="0" lvl="0" indent="0" algn="l" rtl="0">
              <a:spcBef>
                <a:spcPts val="1200"/>
              </a:spcBef>
              <a:spcAft>
                <a:spcPts val="0"/>
              </a:spcAft>
              <a:buNone/>
            </a:pPr>
            <a:endParaRPr sz="2100"/>
          </a:p>
          <a:p>
            <a:pPr marL="0" lvl="0" indent="0" algn="l" rtl="0">
              <a:spcBef>
                <a:spcPts val="1200"/>
              </a:spcBef>
              <a:spcAft>
                <a:spcPts val="0"/>
              </a:spcAft>
              <a:buNone/>
            </a:pPr>
            <a:endParaRPr sz="2100"/>
          </a:p>
          <a:p>
            <a:pPr marL="0" lvl="0" indent="0" algn="l" rtl="0">
              <a:spcBef>
                <a:spcPts val="1200"/>
              </a:spcBef>
              <a:spcAft>
                <a:spcPts val="0"/>
              </a:spcAft>
              <a:buNone/>
            </a:pPr>
            <a:endParaRPr sz="2100"/>
          </a:p>
          <a:p>
            <a:pPr marL="0" lvl="0" indent="0" algn="l" rtl="0">
              <a:spcBef>
                <a:spcPts val="1200"/>
              </a:spcBef>
              <a:spcAft>
                <a:spcPts val="1200"/>
              </a:spcAft>
              <a:buNone/>
            </a:pPr>
            <a:r>
              <a:rPr lang="en" sz="2100"/>
              <a:t>Shortcut for print statements - type </a:t>
            </a:r>
            <a:r>
              <a:rPr lang="en" sz="2100" i="1"/>
              <a:t>sout </a:t>
            </a:r>
            <a:r>
              <a:rPr lang="en" sz="2100"/>
              <a:t>and hit enter. </a:t>
            </a:r>
            <a:endParaRPr sz="2100"/>
          </a:p>
        </p:txBody>
      </p:sp>
      <p:pic>
        <p:nvPicPr>
          <p:cNvPr id="175" name="Google Shape;175;p20"/>
          <p:cNvPicPr preferRelativeResize="0"/>
          <p:nvPr/>
        </p:nvPicPr>
        <p:blipFill>
          <a:blip r:embed="rId3">
            <a:alphaModFix/>
          </a:blip>
          <a:stretch>
            <a:fillRect/>
          </a:stretch>
        </p:blipFill>
        <p:spPr>
          <a:xfrm>
            <a:off x="925600" y="1864300"/>
            <a:ext cx="4161875" cy="136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819150" y="566475"/>
            <a:ext cx="75057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Comments</a:t>
            </a:r>
            <a:endParaRPr/>
          </a:p>
        </p:txBody>
      </p:sp>
      <p:sp>
        <p:nvSpPr>
          <p:cNvPr id="181" name="Google Shape;181;p21"/>
          <p:cNvSpPr txBox="1">
            <a:spLocks noGrp="1"/>
          </p:cNvSpPr>
          <p:nvPr>
            <p:ph type="body" idx="1"/>
          </p:nvPr>
        </p:nvSpPr>
        <p:spPr>
          <a:xfrm>
            <a:off x="819150" y="1404825"/>
            <a:ext cx="7505700" cy="3033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200"/>
              <a:t>You might have noticed that </a:t>
            </a:r>
            <a:r>
              <a:rPr lang="en" sz="2200" i="1"/>
              <a:t>write your code here</a:t>
            </a:r>
            <a:r>
              <a:rPr lang="en" sz="2200"/>
              <a:t> is commented.</a:t>
            </a:r>
            <a:endParaRPr sz="2200"/>
          </a:p>
          <a:p>
            <a:pPr marL="0" lvl="0" indent="0" algn="l" rtl="0">
              <a:spcBef>
                <a:spcPts val="1200"/>
              </a:spcBef>
              <a:spcAft>
                <a:spcPts val="0"/>
              </a:spcAft>
              <a:buNone/>
            </a:pPr>
            <a:r>
              <a:rPr lang="en" sz="2200"/>
              <a:t>You can have single line comments - //</a:t>
            </a:r>
            <a:endParaRPr sz="2200"/>
          </a:p>
          <a:p>
            <a:pPr marL="0" lvl="0" indent="0" algn="l" rtl="0">
              <a:spcBef>
                <a:spcPts val="1200"/>
              </a:spcBef>
              <a:spcAft>
                <a:spcPts val="0"/>
              </a:spcAft>
              <a:buNone/>
            </a:pPr>
            <a:r>
              <a:rPr lang="en" sz="2200"/>
              <a:t>Or block comments - /* … … */</a:t>
            </a:r>
            <a:endParaRPr sz="2200"/>
          </a:p>
          <a:p>
            <a:pPr marL="0" lvl="0" indent="0" algn="l" rtl="0">
              <a:spcBef>
                <a:spcPts val="1200"/>
              </a:spcBef>
              <a:spcAft>
                <a:spcPts val="0"/>
              </a:spcAft>
              <a:buNone/>
            </a:pPr>
            <a:r>
              <a:rPr lang="en" sz="2200"/>
              <a:t>In IntelliJ, add comments quickly by pressing ctrl + / or ctrl + shift + /</a:t>
            </a:r>
            <a:endParaRPr sz="2200"/>
          </a:p>
          <a:p>
            <a:pPr marL="0" lvl="0" indent="0" algn="l" rtl="0">
              <a:spcBef>
                <a:spcPts val="1200"/>
              </a:spcBef>
              <a:spcAft>
                <a:spcPts val="1200"/>
              </a:spcAft>
              <a:buNone/>
            </a:pPr>
            <a:r>
              <a:rPr lang="en" sz="2200"/>
              <a:t>Select some lines of code and try them out!</a:t>
            </a:r>
            <a:endParaRPr sz="22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1733</Words>
  <Application>Microsoft Office PowerPoint</Application>
  <PresentationFormat>On-screen Show (16:9)</PresentationFormat>
  <Paragraphs>220</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Nunito</vt:lpstr>
      <vt:lpstr>Arial</vt:lpstr>
      <vt:lpstr>Calibri</vt:lpstr>
      <vt:lpstr>Shift</vt:lpstr>
      <vt:lpstr>Introduction to Java</vt:lpstr>
      <vt:lpstr>Installation</vt:lpstr>
      <vt:lpstr>Installation</vt:lpstr>
      <vt:lpstr>Installation</vt:lpstr>
      <vt:lpstr>Hello World</vt:lpstr>
      <vt:lpstr>Hello World</vt:lpstr>
      <vt:lpstr>Hello World</vt:lpstr>
      <vt:lpstr>Hello World</vt:lpstr>
      <vt:lpstr>Comments</vt:lpstr>
      <vt:lpstr>Data and I/O</vt:lpstr>
      <vt:lpstr>Variables</vt:lpstr>
      <vt:lpstr>Variables</vt:lpstr>
      <vt:lpstr>Variables</vt:lpstr>
      <vt:lpstr>Data types</vt:lpstr>
      <vt:lpstr>Data types</vt:lpstr>
      <vt:lpstr>Basic I/O in Java</vt:lpstr>
      <vt:lpstr>Basic I/O in Java</vt:lpstr>
      <vt:lpstr>Basic I/O in Java</vt:lpstr>
      <vt:lpstr>Basic I/O in Java</vt:lpstr>
      <vt:lpstr>Basic I/O in Java</vt:lpstr>
      <vt:lpstr>Basic I/O in Java</vt:lpstr>
      <vt:lpstr>Basic I/O in Java</vt:lpstr>
      <vt:lpstr>Basic I/O in Java</vt:lpstr>
      <vt:lpstr>Operators</vt:lpstr>
      <vt:lpstr>Operators in Java</vt:lpstr>
      <vt:lpstr>Operators in Java</vt:lpstr>
      <vt:lpstr>Strings</vt:lpstr>
      <vt:lpstr>Strings</vt:lpstr>
      <vt:lpstr>String operations</vt:lpstr>
      <vt:lpstr>String operations</vt:lpstr>
      <vt:lpstr>String operations</vt:lpstr>
      <vt:lpstr>String operations</vt:lpstr>
      <vt:lpstr>Math and conditions</vt:lpstr>
      <vt:lpstr>Java Math</vt:lpstr>
      <vt:lpstr>Java Boolean</vt:lpstr>
      <vt:lpstr>Java If/Else</vt:lpstr>
      <vt:lpstr>Java If/Else</vt:lpstr>
      <vt:lpstr>Java If/Else</vt:lpstr>
      <vt:lpstr>Java If/Else</vt:lpstr>
      <vt:lpstr>Loops</vt:lpstr>
      <vt:lpstr>Java Loops</vt:lpstr>
      <vt:lpstr>Java Loops</vt:lpstr>
      <vt:lpstr>Java Loops</vt:lpstr>
      <vt:lpstr>Java Loops</vt:lpstr>
      <vt:lpstr>Java Loops: break</vt:lpstr>
      <vt:lpstr>Java Loops: continue</vt:lpstr>
      <vt:lpstr>Java Loops: break and continue</vt:lpstr>
      <vt:lpstr>Thank you</vt:lpstr>
      <vt:lpstr>Exercises</vt:lpstr>
      <vt:lpstr>Exercises</vt:lpstr>
      <vt:lpstr>Exercises</vt:lpstr>
      <vt:lpstr>Exercises</vt:lpstr>
      <vt:lpstr>Exercises</vt:lpstr>
      <vt:lpstr>Exercises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cp:lastModifiedBy>Hassan, Arafat</cp:lastModifiedBy>
  <cp:revision>3</cp:revision>
  <dcterms:modified xsi:type="dcterms:W3CDTF">2024-01-18T12:46:07Z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2024-01-17T13:44:48Z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630c717e-a9d2-4df6-8f75-72d59dbb402a</vt:lpwstr>
  </property>
  <property fmtid="{D5CDD505-2E9C-101B-9397-08002B2CF9AE}" pid="8" name="MSIP_Label_ba65e3ec-2057-4a1c-aac9-900f17f24dd1_ContentBits">
    <vt:lpwstr>0</vt:lpwstr>
  </property>
</Properties>
</file>